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23"/>
  </p:notesMasterIdLst>
  <p:handoutMasterIdLst>
    <p:handoutMasterId r:id="rId24"/>
  </p:handoutMasterIdLst>
  <p:sldIdLst>
    <p:sldId id="256" r:id="rId3"/>
    <p:sldId id="262" r:id="rId4"/>
    <p:sldId id="271" r:id="rId5"/>
    <p:sldId id="280" r:id="rId6"/>
    <p:sldId id="281" r:id="rId7"/>
    <p:sldId id="273" r:id="rId8"/>
    <p:sldId id="282" r:id="rId9"/>
    <p:sldId id="275" r:id="rId10"/>
    <p:sldId id="277" r:id="rId11"/>
    <p:sldId id="274" r:id="rId12"/>
    <p:sldId id="266" r:id="rId13"/>
    <p:sldId id="265" r:id="rId14"/>
    <p:sldId id="279" r:id="rId15"/>
    <p:sldId id="286" r:id="rId16"/>
    <p:sldId id="264" r:id="rId17"/>
    <p:sldId id="285" r:id="rId18"/>
    <p:sldId id="284" r:id="rId19"/>
    <p:sldId id="276" r:id="rId20"/>
    <p:sldId id="283" r:id="rId21"/>
    <p:sldId id="272" r:id="rId22"/>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1008" userDrawn="1">
          <p15:clr>
            <a:srgbClr val="A4A3A4"/>
          </p15:clr>
        </p15:guide>
        <p15:guide id="3" orient="horz" pos="1152" userDrawn="1">
          <p15:clr>
            <a:srgbClr val="A4A3A4"/>
          </p15:clr>
        </p15:guide>
        <p15:guide id="4" orient="horz" pos="3888" userDrawn="1">
          <p15:clr>
            <a:srgbClr val="A4A3A4"/>
          </p15:clr>
        </p15:guide>
        <p15:guide id="5" orient="horz" pos="3072" userDrawn="1">
          <p15:clr>
            <a:srgbClr val="A4A3A4"/>
          </p15:clr>
        </p15:guide>
        <p15:guide id="6" orient="horz" pos="432" userDrawn="1">
          <p15:clr>
            <a:srgbClr val="A4A3A4"/>
          </p15:clr>
        </p15:guide>
        <p15:guide id="7" orient="horz" pos="3648" userDrawn="1">
          <p15:clr>
            <a:srgbClr val="A4A3A4"/>
          </p15:clr>
        </p15:guide>
        <p15:guide id="8" pos="3839" userDrawn="1">
          <p15:clr>
            <a:srgbClr val="A4A3A4"/>
          </p15:clr>
        </p15:guide>
        <p15:guide id="9" pos="766" userDrawn="1">
          <p15:clr>
            <a:srgbClr val="A4A3A4"/>
          </p15:clr>
        </p15:guide>
        <p15:guide id="10" pos="6912" userDrawn="1">
          <p15:clr>
            <a:srgbClr val="A4A3A4"/>
          </p15:clr>
        </p15:guide>
        <p15:guide id="11" pos="5711" userDrawn="1">
          <p15:clr>
            <a:srgbClr val="A4A3A4"/>
          </p15:clr>
        </p15:guide>
        <p15:guide id="12" pos="7247" userDrawn="1">
          <p15:clr>
            <a:srgbClr val="A4A3A4"/>
          </p15:clr>
        </p15:guide>
        <p15:guide id="13" pos="3695" userDrawn="1">
          <p15:clr>
            <a:srgbClr val="A4A3A4"/>
          </p15:clr>
        </p15:guide>
        <p15:guide id="14" pos="431" userDrawn="1">
          <p15:clr>
            <a:srgbClr val="A4A3A4"/>
          </p15:clr>
        </p15:guide>
        <p15:guide id="15" pos="2879"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3E3E"/>
    <a:srgbClr val="8F39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404" autoAdjust="0"/>
  </p:normalViewPr>
  <p:slideViewPr>
    <p:cSldViewPr>
      <p:cViewPr>
        <p:scale>
          <a:sx n="100" d="100"/>
          <a:sy n="100" d="100"/>
        </p:scale>
        <p:origin x="126" y="426"/>
      </p:cViewPr>
      <p:guideLst>
        <p:guide orient="horz" pos="2160"/>
        <p:guide orient="horz" pos="1008"/>
        <p:guide orient="horz" pos="1152"/>
        <p:guide orient="horz" pos="3888"/>
        <p:guide orient="horz" pos="3072"/>
        <p:guide orient="horz" pos="432"/>
        <p:guide orient="horz" pos="3648"/>
        <p:guide pos="3839"/>
        <p:guide pos="766"/>
        <p:guide pos="6912"/>
        <p:guide pos="5711"/>
        <p:guide pos="7247"/>
        <p:guide pos="3695"/>
        <p:guide pos="431"/>
        <p:guide pos="2879"/>
      </p:guideLst>
    </p:cSldViewPr>
  </p:slideViewPr>
  <p:notesTextViewPr>
    <p:cViewPr>
      <p:scale>
        <a:sx n="1" d="1"/>
        <a:sy n="1" d="1"/>
      </p:scale>
      <p:origin x="0" y="0"/>
    </p:cViewPr>
  </p:notesTextViewPr>
  <p:notesViewPr>
    <p:cSldViewPr>
      <p:cViewPr varScale="1">
        <p:scale>
          <a:sx n="82" d="100"/>
          <a:sy n="82" d="100"/>
        </p:scale>
        <p:origin x="1200" y="6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8FCA9C-FF92-4024-BDEC-A6D3B663DC09}" type="datetimeFigureOut">
              <a:rPr lang="ru-RU" smtClean="0"/>
              <a:t>28.09.2017</a:t>
            </a:fld>
            <a:endParaRPr lang="ru-RU" dirty="0"/>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446DCAE-1661-43FF-8A44-43DAFDC1FD90}" type="slidenum">
              <a:rPr lang="ru-RU" smtClean="0"/>
              <a:t>‹#›</a:t>
            </a:fld>
            <a:endParaRPr lang="ru-RU" dirty="0"/>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2AB877-E7B1-4681-847E-D0918612832B}" type="datetimeFigureOut">
              <a:rPr lang="ru-RU" smtClean="0"/>
              <a:t>28.09.2017</a:t>
            </a:fld>
            <a:endParaRPr lang="ru-RU" dirty="0"/>
          </a:p>
        </p:txBody>
      </p:sp>
      <p:sp>
        <p:nvSpPr>
          <p:cNvPr id="4" name="Образ слайда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C971FF-EF28-4195-A575-329446EFAA55}" type="slidenum">
              <a:rPr lang="ru-RU" smtClean="0"/>
              <a:t>‹#›</a:t>
            </a:fld>
            <a:endParaRPr lang="ru-RU" dirty="0"/>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lumMod val="50000"/>
          </a:schemeClr>
        </a:solidFill>
        <a:latin typeface="+mn-lt"/>
        <a:ea typeface="+mn-ea"/>
        <a:cs typeface="+mn-cs"/>
      </a:defRPr>
    </a:lvl1pPr>
    <a:lvl2pPr marL="457200" algn="l" defTabSz="914400" rtl="0" eaLnBrk="1" latinLnBrk="0" hangingPunct="1">
      <a:defRPr sz="1200" kern="1200">
        <a:solidFill>
          <a:schemeClr val="tx1">
            <a:lumMod val="50000"/>
          </a:schemeClr>
        </a:solidFill>
        <a:latin typeface="+mn-lt"/>
        <a:ea typeface="+mn-ea"/>
        <a:cs typeface="+mn-cs"/>
      </a:defRPr>
    </a:lvl2pPr>
    <a:lvl3pPr marL="914400" algn="l" defTabSz="914400" rtl="0" eaLnBrk="1" latinLnBrk="0" hangingPunct="1">
      <a:defRPr sz="1200" kern="1200">
        <a:solidFill>
          <a:schemeClr val="tx1">
            <a:lumMod val="50000"/>
          </a:schemeClr>
        </a:solidFill>
        <a:latin typeface="+mn-lt"/>
        <a:ea typeface="+mn-ea"/>
        <a:cs typeface="+mn-cs"/>
      </a:defRPr>
    </a:lvl3pPr>
    <a:lvl4pPr marL="1371600" algn="l" defTabSz="914400" rtl="0" eaLnBrk="1" latinLnBrk="0" hangingPunct="1">
      <a:defRPr sz="1200" kern="1200">
        <a:solidFill>
          <a:schemeClr val="tx1">
            <a:lumMod val="50000"/>
          </a:schemeClr>
        </a:solidFill>
        <a:latin typeface="+mn-lt"/>
        <a:ea typeface="+mn-ea"/>
        <a:cs typeface="+mn-cs"/>
      </a:defRPr>
    </a:lvl4pPr>
    <a:lvl5pPr marL="1828800" algn="l" defTabSz="914400" rtl="0" eaLnBrk="1" latinLnBrk="0" hangingPunct="1">
      <a:defRPr sz="1200" kern="1200">
        <a:solidFill>
          <a:schemeClr val="tx1">
            <a:lumMod val="50000"/>
          </a:schemeClr>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algn="just"/>
            <a:r>
              <a:rPr lang="en-US" dirty="0"/>
              <a:t>Hello…I am </a:t>
            </a:r>
            <a:r>
              <a:rPr lang="en-US" dirty="0" err="1"/>
              <a:t>Alexandr</a:t>
            </a:r>
            <a:r>
              <a:rPr lang="en-US" dirty="0"/>
              <a:t> </a:t>
            </a:r>
            <a:r>
              <a:rPr lang="en-US" dirty="0" err="1"/>
              <a:t>Dmitriev</a:t>
            </a:r>
            <a:r>
              <a:rPr lang="en-US" dirty="0"/>
              <a:t>. I represent the TOF group of the MPD. I'm going to show in this presentation our progress in control and readout electronics of the TOF system.</a:t>
            </a:r>
          </a:p>
          <a:p>
            <a:endParaRPr lang="en-US" dirty="0">
              <a:latin typeface="Calibri"/>
            </a:endParaRPr>
          </a:p>
        </p:txBody>
      </p:sp>
      <p:sp>
        <p:nvSpPr>
          <p:cNvPr id="4" name="Slide Number Placeholder 3"/>
          <p:cNvSpPr>
            <a:spLocks noGrp="1"/>
          </p:cNvSpPr>
          <p:nvPr>
            <p:ph type="sldNum" sz="quarter" idx="10"/>
          </p:nvPr>
        </p:nvSpPr>
        <p:spPr/>
        <p:txBody>
          <a:bodyPr/>
          <a:lstStyle/>
          <a:p>
            <a:fld id="{69C971FF-EF28-4195-A575-329446EFAA55}" type="slidenum">
              <a:rPr lang="ru-RU" smtClean="0"/>
              <a:t>‹#›</a:t>
            </a:fld>
            <a:endParaRPr lang="ru-RU" dirty="0"/>
          </a:p>
        </p:txBody>
      </p:sp>
    </p:spTree>
    <p:extLst>
      <p:ext uri="{BB962C8B-B14F-4D97-AF65-F5344CB8AC3E}">
        <p14:creationId xmlns:p14="http://schemas.microsoft.com/office/powerpoint/2010/main" val="2703462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indent="228600" algn="just">
              <a:defRPr/>
            </a:pPr>
            <a:r>
              <a:rPr lang="en-US" dirty="0"/>
              <a:t>Calculation of efficiency of the detector with the reduced gap was the another work performed on differential amplifiers. Results of this research showed that 99% efficiency with fourteen gas gaps is expected.</a:t>
            </a:r>
          </a:p>
          <a:p>
            <a:pPr marL="0" marR="0" indent="0" algn="l" defTabSz="914400" eaLnBrk="1" fontAlgn="auto" latinLnBrk="0" hangingPunct="1">
              <a:lnSpc>
                <a:spcPct val="100000"/>
              </a:lnSpc>
              <a:spcBef>
                <a:spcPts val="0"/>
              </a:spcBef>
              <a:spcAft>
                <a:spcPts val="0"/>
              </a:spcAft>
              <a:buClrTx/>
              <a:buSzTx/>
              <a:buFontTx/>
              <a:buNone/>
              <a:tabLst/>
              <a:defRPr/>
            </a:pPr>
            <a:endParaRPr lang="en-US" baseline="0" dirty="0"/>
          </a:p>
        </p:txBody>
      </p:sp>
      <p:sp>
        <p:nvSpPr>
          <p:cNvPr id="4" name="Номер слайда 3"/>
          <p:cNvSpPr>
            <a:spLocks noGrp="1"/>
          </p:cNvSpPr>
          <p:nvPr>
            <p:ph type="sldNum" sz="quarter" idx="10"/>
          </p:nvPr>
        </p:nvSpPr>
        <p:spPr/>
        <p:txBody>
          <a:bodyPr/>
          <a:lstStyle/>
          <a:p>
            <a:fld id="{3A2CC701-D80A-463B-8415-A85485312088}" type="slidenum">
              <a:rPr lang="en-US" smtClean="0"/>
              <a:t>10</a:t>
            </a:fld>
            <a:endParaRPr lang="en-US"/>
          </a:p>
        </p:txBody>
      </p:sp>
    </p:spTree>
    <p:extLst>
      <p:ext uri="{BB962C8B-B14F-4D97-AF65-F5344CB8AC3E}">
        <p14:creationId xmlns:p14="http://schemas.microsoft.com/office/powerpoint/2010/main" val="3778725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indent="228600" algn="just">
              <a:defRPr/>
            </a:pPr>
            <a:r>
              <a:rPr lang="en-US" dirty="0"/>
              <a:t>Another area of works is a mass production the time-of-flight of detectors. One of tasks is mass testing of new detectors. For this purpose test setup on cosmic rays was developed. Test setup allows testing up to 12 modules. It consists of the bearing design, racks of electronics, gas system, etc. </a:t>
            </a:r>
            <a:endParaRPr lang="en-US"/>
          </a:p>
          <a:p>
            <a:pPr marL="0" marR="0" indent="0" algn="l" defTabSz="914400" eaLnBrk="1" fontAlgn="auto" latinLnBrk="0" hangingPunct="1">
              <a:lnSpc>
                <a:spcPct val="100000"/>
              </a:lnSpc>
              <a:spcBef>
                <a:spcPts val="0"/>
              </a:spcBef>
              <a:spcAft>
                <a:spcPts val="0"/>
              </a:spcAft>
              <a:buClrTx/>
              <a:buSzTx/>
              <a:buFontTx/>
              <a:buNone/>
              <a:tabLst/>
              <a:defRPr/>
            </a:pPr>
            <a:endParaRPr lang="en-US" baseline="0" dirty="0"/>
          </a:p>
        </p:txBody>
      </p:sp>
      <p:sp>
        <p:nvSpPr>
          <p:cNvPr id="4" name="Номер слайда 3"/>
          <p:cNvSpPr>
            <a:spLocks noGrp="1"/>
          </p:cNvSpPr>
          <p:nvPr>
            <p:ph type="sldNum" sz="quarter" idx="10"/>
          </p:nvPr>
        </p:nvSpPr>
        <p:spPr/>
        <p:txBody>
          <a:bodyPr/>
          <a:lstStyle/>
          <a:p>
            <a:fld id="{3A2CC701-D80A-463B-8415-A85485312088}" type="slidenum">
              <a:rPr lang="en-US" smtClean="0"/>
              <a:t>11</a:t>
            </a:fld>
            <a:endParaRPr lang="en-US"/>
          </a:p>
        </p:txBody>
      </p:sp>
    </p:spTree>
    <p:extLst>
      <p:ext uri="{BB962C8B-B14F-4D97-AF65-F5344CB8AC3E}">
        <p14:creationId xmlns:p14="http://schemas.microsoft.com/office/powerpoint/2010/main" val="711306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indent="228600" algn="just">
              <a:defRPr/>
            </a:pPr>
            <a:r>
              <a:rPr lang="en-US" dirty="0"/>
              <a:t>An opportunity to use each module as the trigger by means of special logic is the interesting feature of the detector. Front-end electronics has the general OR exit in the LVDS format. The signal is transmitted to FPGA on twisted couple and FPGA allows to select cosmic rays under different corners.</a:t>
            </a:r>
          </a:p>
          <a:p>
            <a:pPr marL="0" marR="0" indent="0" algn="l" defTabSz="914400" eaLnBrk="1" fontAlgn="auto" latinLnBrk="0" hangingPunct="1">
              <a:lnSpc>
                <a:spcPct val="100000"/>
              </a:lnSpc>
              <a:spcBef>
                <a:spcPts val="0"/>
              </a:spcBef>
              <a:spcAft>
                <a:spcPts val="0"/>
              </a:spcAft>
              <a:buClrTx/>
              <a:buSzTx/>
              <a:buFontTx/>
              <a:buNone/>
              <a:tabLst/>
              <a:defRPr/>
            </a:pPr>
            <a:endParaRPr lang="en-US" dirty="0"/>
          </a:p>
        </p:txBody>
      </p:sp>
      <p:sp>
        <p:nvSpPr>
          <p:cNvPr id="4" name="Номер слайда 3"/>
          <p:cNvSpPr>
            <a:spLocks noGrp="1"/>
          </p:cNvSpPr>
          <p:nvPr>
            <p:ph type="sldNum" sz="quarter" idx="10"/>
          </p:nvPr>
        </p:nvSpPr>
        <p:spPr/>
        <p:txBody>
          <a:bodyPr/>
          <a:lstStyle/>
          <a:p>
            <a:fld id="{3A2CC701-D80A-463B-8415-A85485312088}" type="slidenum">
              <a:rPr lang="en-US" smtClean="0"/>
              <a:t>12</a:t>
            </a:fld>
            <a:endParaRPr lang="en-US"/>
          </a:p>
        </p:txBody>
      </p:sp>
    </p:spTree>
    <p:extLst>
      <p:ext uri="{BB962C8B-B14F-4D97-AF65-F5344CB8AC3E}">
        <p14:creationId xmlns:p14="http://schemas.microsoft.com/office/powerpoint/2010/main" val="169998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indent="228600" algn="just">
              <a:defRPr/>
            </a:pPr>
            <a:r>
              <a:rPr lang="en-US" dirty="0">
                <a:solidFill>
                  <a:srgbClr val="FFFFFF"/>
                </a:solidFill>
              </a:rPr>
              <a:t>Testing of programmable logic showed that the efficiency is about 95%</a:t>
            </a:r>
            <a:endParaRPr lang="en-US" dirty="0"/>
          </a:p>
          <a:p>
            <a:pPr marL="0" marR="0" indent="0" algn="l" defTabSz="914400" eaLnBrk="1" fontAlgn="auto" latinLnBrk="0" hangingPunct="1">
              <a:lnSpc>
                <a:spcPct val="100000"/>
              </a:lnSpc>
              <a:spcBef>
                <a:spcPts val="0"/>
              </a:spcBef>
              <a:spcAft>
                <a:spcPts val="0"/>
              </a:spcAft>
              <a:buClrTx/>
              <a:buSzTx/>
              <a:buFontTx/>
              <a:buNone/>
              <a:tabLst/>
              <a:defRPr/>
            </a:pPr>
            <a:endParaRPr lang="en-US" baseline="0" dirty="0"/>
          </a:p>
        </p:txBody>
      </p:sp>
      <p:sp>
        <p:nvSpPr>
          <p:cNvPr id="4" name="Номер слайда 3"/>
          <p:cNvSpPr>
            <a:spLocks noGrp="1"/>
          </p:cNvSpPr>
          <p:nvPr>
            <p:ph type="sldNum" sz="quarter" idx="10"/>
          </p:nvPr>
        </p:nvSpPr>
        <p:spPr/>
        <p:txBody>
          <a:bodyPr/>
          <a:lstStyle/>
          <a:p>
            <a:fld id="{3A2CC701-D80A-463B-8415-A85485312088}" type="slidenum">
              <a:rPr lang="en-US" smtClean="0"/>
              <a:t>13</a:t>
            </a:fld>
            <a:endParaRPr lang="en-US"/>
          </a:p>
        </p:txBody>
      </p:sp>
    </p:spTree>
    <p:extLst>
      <p:ext uri="{BB962C8B-B14F-4D97-AF65-F5344CB8AC3E}">
        <p14:creationId xmlns:p14="http://schemas.microsoft.com/office/powerpoint/2010/main" val="858703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rPr>
              <a:t>And as a conclusion I put our </a:t>
            </a:r>
            <a:r>
              <a:rPr lang="en" dirty="0"/>
              <a:t>time chart</a:t>
            </a:r>
            <a:endParaRPr lang="en-US" dirty="0">
              <a:latin typeface="Calibri"/>
            </a:endParaRPr>
          </a:p>
        </p:txBody>
      </p:sp>
      <p:sp>
        <p:nvSpPr>
          <p:cNvPr id="4" name="Slide Number Placeholder 3"/>
          <p:cNvSpPr>
            <a:spLocks noGrp="1"/>
          </p:cNvSpPr>
          <p:nvPr>
            <p:ph type="sldNum" sz="quarter" idx="10"/>
          </p:nvPr>
        </p:nvSpPr>
        <p:spPr/>
        <p:txBody>
          <a:bodyPr/>
          <a:lstStyle/>
          <a:p>
            <a:fld id="{69C971FF-EF28-4195-A575-329446EFAA55}" type="slidenum">
              <a:rPr lang="ru-RU" smtClean="0"/>
              <a:t>‹#›</a:t>
            </a:fld>
            <a:endParaRPr lang="ru-RU" dirty="0"/>
          </a:p>
        </p:txBody>
      </p:sp>
    </p:spTree>
    <p:extLst>
      <p:ext uri="{BB962C8B-B14F-4D97-AF65-F5344CB8AC3E}">
        <p14:creationId xmlns:p14="http://schemas.microsoft.com/office/powerpoint/2010/main" val="563667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Номер слайда 3"/>
          <p:cNvSpPr>
            <a:spLocks noGrp="1"/>
          </p:cNvSpPr>
          <p:nvPr>
            <p:ph type="sldNum" sz="quarter" idx="10"/>
          </p:nvPr>
        </p:nvSpPr>
        <p:spPr/>
        <p:txBody>
          <a:bodyPr/>
          <a:lstStyle/>
          <a:p>
            <a:fld id="{3A2CC701-D80A-463B-8415-A85485312088}" type="slidenum">
              <a:rPr lang="en-US" smtClean="0"/>
              <a:t>18</a:t>
            </a:fld>
            <a:endParaRPr lang="en-US"/>
          </a:p>
        </p:txBody>
      </p:sp>
    </p:spTree>
    <p:extLst>
      <p:ext uri="{BB962C8B-B14F-4D97-AF65-F5344CB8AC3E}">
        <p14:creationId xmlns:p14="http://schemas.microsoft.com/office/powerpoint/2010/main" val="2438098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Номер слайда 3"/>
          <p:cNvSpPr>
            <a:spLocks noGrp="1"/>
          </p:cNvSpPr>
          <p:nvPr>
            <p:ph type="sldNum" sz="quarter" idx="10"/>
          </p:nvPr>
        </p:nvSpPr>
        <p:spPr/>
        <p:txBody>
          <a:bodyPr/>
          <a:lstStyle/>
          <a:p>
            <a:fld id="{3A2CC701-D80A-463B-8415-A85485312088}" type="slidenum">
              <a:rPr lang="en-US" smtClean="0"/>
              <a:t>19</a:t>
            </a:fld>
            <a:endParaRPr lang="en-US"/>
          </a:p>
        </p:txBody>
      </p:sp>
    </p:spTree>
    <p:extLst>
      <p:ext uri="{BB962C8B-B14F-4D97-AF65-F5344CB8AC3E}">
        <p14:creationId xmlns:p14="http://schemas.microsoft.com/office/powerpoint/2010/main" val="1445807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2588" y="685800"/>
            <a:ext cx="6092825"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9C971FF-EF28-4195-A575-329446EFAA55}" type="slidenum">
              <a:rPr lang="ru-RU" smtClean="0"/>
              <a:t>20</a:t>
            </a:fld>
            <a:endParaRPr lang="ru-RU"/>
          </a:p>
        </p:txBody>
      </p:sp>
    </p:spTree>
    <p:extLst>
      <p:ext uri="{BB962C8B-B14F-4D97-AF65-F5344CB8AC3E}">
        <p14:creationId xmlns:p14="http://schemas.microsoft.com/office/powerpoint/2010/main" val="2867733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3A2CC701-D80A-463B-8415-A85485312088}" type="slidenum">
              <a:rPr lang="en-US" smtClean="0"/>
              <a:t>2</a:t>
            </a:fld>
            <a:endParaRPr lang="en-US"/>
          </a:p>
        </p:txBody>
      </p:sp>
    </p:spTree>
    <p:extLst>
      <p:ext uri="{BB962C8B-B14F-4D97-AF65-F5344CB8AC3E}">
        <p14:creationId xmlns:p14="http://schemas.microsoft.com/office/powerpoint/2010/main" val="4136793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indent="228600" algn="just">
              <a:defRPr/>
            </a:pPr>
            <a:r>
              <a:rPr lang="en-US" dirty="0">
                <a:solidFill>
                  <a:srgbClr val="FFFFFF"/>
                </a:solidFill>
              </a:rPr>
              <a:t>At first, let me tell you about the current design of the barrel TOF. It is look like cylinder made of 14 sectors. It is convenient for integration of </a:t>
            </a:r>
            <a:r>
              <a:rPr lang="en-US" dirty="0" err="1">
                <a:solidFill>
                  <a:srgbClr val="FFFFFF"/>
                </a:solidFill>
              </a:rPr>
              <a:t>Ecal</a:t>
            </a:r>
            <a:r>
              <a:rPr lang="en-US" dirty="0">
                <a:solidFill>
                  <a:srgbClr val="FFFFFF"/>
                </a:solidFill>
              </a:rPr>
              <a:t> as it consists of 28 modules. The radius of the TOF cylinder is about one and half meters. Detectors are arranged inside module with small angle to the beam line for better registration and geometrical efficiency. In this table I show the quantity of the main parts of the barrel TOF.</a:t>
            </a:r>
            <a:endParaRPr lang="en-US" dirty="0"/>
          </a:p>
          <a:p>
            <a:pPr marL="0" marR="0" indent="0" algn="l" defTabSz="914400" eaLnBrk="1" fontAlgn="auto" latinLnBrk="0" hangingPunct="1">
              <a:lnSpc>
                <a:spcPct val="100000"/>
              </a:lnSpc>
              <a:spcBef>
                <a:spcPts val="0"/>
              </a:spcBef>
              <a:spcAft>
                <a:spcPts val="0"/>
              </a:spcAft>
              <a:buClrTx/>
              <a:buSzTx/>
              <a:buFontTx/>
              <a:buNone/>
              <a:tabLst/>
              <a:defRPr/>
            </a:pPr>
            <a:endParaRPr lang="en-US" baseline="0" dirty="0"/>
          </a:p>
        </p:txBody>
      </p:sp>
      <p:sp>
        <p:nvSpPr>
          <p:cNvPr id="4" name="Номер слайда 3"/>
          <p:cNvSpPr>
            <a:spLocks noGrp="1"/>
          </p:cNvSpPr>
          <p:nvPr>
            <p:ph type="sldNum" sz="quarter" idx="10"/>
          </p:nvPr>
        </p:nvSpPr>
        <p:spPr/>
        <p:txBody>
          <a:bodyPr/>
          <a:lstStyle/>
          <a:p>
            <a:fld id="{3A2CC701-D80A-463B-8415-A85485312088}" type="slidenum">
              <a:rPr lang="en-US" smtClean="0"/>
              <a:t>3</a:t>
            </a:fld>
            <a:endParaRPr lang="en-US"/>
          </a:p>
        </p:txBody>
      </p:sp>
    </p:spTree>
    <p:extLst>
      <p:ext uri="{BB962C8B-B14F-4D97-AF65-F5344CB8AC3E}">
        <p14:creationId xmlns:p14="http://schemas.microsoft.com/office/powerpoint/2010/main" val="3029851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indent="228600" algn="just">
              <a:defRPr/>
            </a:pPr>
            <a:r>
              <a:rPr lang="en-US" dirty="0"/>
              <a:t>The TOF system is based on the multigap resistive plate cameras (MRPC). We use a three-stack design with two-side differential readout. Differential readout is carried out by double twisted couple. It is a sectional view of three-stack MRPC with strip reading. Each stack consists of 5 gas gaps of 200 microns. Gaps are formed of usual sheet glasses with thickness of 280 microns. Width of strips is 10 mm. Distance between them is 2,5 mm. Quantity of strip is 24. Testing showed that such MRPC has time resolution better than 50 </a:t>
            </a:r>
            <a:r>
              <a:rPr lang="en-US" b="1" dirty="0" err="1"/>
              <a:t>пс</a:t>
            </a:r>
            <a:r>
              <a:rPr lang="en-US" dirty="0"/>
              <a:t> (the best time resolution which we achieved is 41 </a:t>
            </a:r>
            <a:r>
              <a:rPr lang="en-US" b="1" dirty="0" err="1"/>
              <a:t>пс</a:t>
            </a:r>
            <a:r>
              <a:rPr lang="en-US" dirty="0"/>
              <a:t>.)</a:t>
            </a:r>
          </a:p>
          <a:p>
            <a:pPr marL="0" marR="0" indent="0" algn="l" defTabSz="914400" eaLnBrk="1" fontAlgn="auto" latinLnBrk="0" hangingPunct="1">
              <a:lnSpc>
                <a:spcPct val="100000"/>
              </a:lnSpc>
              <a:spcBef>
                <a:spcPts val="0"/>
              </a:spcBef>
              <a:spcAft>
                <a:spcPts val="0"/>
              </a:spcAft>
              <a:buClrTx/>
              <a:buSzTx/>
              <a:buFontTx/>
              <a:buNone/>
              <a:tabLst/>
              <a:defRPr/>
            </a:pPr>
            <a:endParaRPr lang="en-US" baseline="0" dirty="0"/>
          </a:p>
        </p:txBody>
      </p:sp>
      <p:sp>
        <p:nvSpPr>
          <p:cNvPr id="4" name="Номер слайда 3"/>
          <p:cNvSpPr>
            <a:spLocks noGrp="1"/>
          </p:cNvSpPr>
          <p:nvPr>
            <p:ph type="sldNum" sz="quarter" idx="10"/>
          </p:nvPr>
        </p:nvSpPr>
        <p:spPr/>
        <p:txBody>
          <a:bodyPr/>
          <a:lstStyle/>
          <a:p>
            <a:fld id="{3A2CC701-D80A-463B-8415-A85485312088}" type="slidenum">
              <a:rPr lang="en-US" smtClean="0"/>
              <a:t>4</a:t>
            </a:fld>
            <a:endParaRPr lang="en-US"/>
          </a:p>
        </p:txBody>
      </p:sp>
    </p:spTree>
    <p:extLst>
      <p:ext uri="{BB962C8B-B14F-4D97-AF65-F5344CB8AC3E}">
        <p14:creationId xmlns:p14="http://schemas.microsoft.com/office/powerpoint/2010/main" val="1218278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indent="228600" algn="just">
              <a:defRPr/>
            </a:pPr>
            <a:r>
              <a:rPr lang="en-US" dirty="0">
                <a:solidFill>
                  <a:srgbClr val="FFFFFF"/>
                </a:solidFill>
              </a:rPr>
              <a:t>Next is the TOF modules. It is look like aluminum box. It is one of difficult parts of technical design because the module must be easy and strong, compact and spacious inside to place all detectors, electronics and cables. The correct cabling is very important part of creation of the TOF modules. It is example of module with communications. Front-end electronics must be as close as possible to the detector to achieve the best time resolution. And every crate radiates heat to 300 W. So, it was decided to arrange them directly on a yoke. And all cables come out the TOF sector and pass through special openings in a yoke.</a:t>
            </a:r>
            <a:endParaRPr lang="en-US" dirty="0"/>
          </a:p>
          <a:p>
            <a:pPr marL="0" marR="0" indent="0" algn="l" defTabSz="914400" eaLnBrk="1" fontAlgn="auto" latinLnBrk="0" hangingPunct="1">
              <a:lnSpc>
                <a:spcPct val="100000"/>
              </a:lnSpc>
              <a:spcBef>
                <a:spcPts val="0"/>
              </a:spcBef>
              <a:spcAft>
                <a:spcPts val="0"/>
              </a:spcAft>
              <a:buClrTx/>
              <a:buSzTx/>
              <a:buFontTx/>
              <a:buNone/>
              <a:tabLst/>
              <a:defRPr/>
            </a:pPr>
            <a:endParaRPr lang="en-US" dirty="0"/>
          </a:p>
        </p:txBody>
      </p:sp>
      <p:sp>
        <p:nvSpPr>
          <p:cNvPr id="4" name="Номер слайда 3"/>
          <p:cNvSpPr>
            <a:spLocks noGrp="1"/>
          </p:cNvSpPr>
          <p:nvPr>
            <p:ph type="sldNum" sz="quarter" idx="10"/>
          </p:nvPr>
        </p:nvSpPr>
        <p:spPr/>
        <p:txBody>
          <a:bodyPr/>
          <a:lstStyle/>
          <a:p>
            <a:fld id="{3A2CC701-D80A-463B-8415-A85485312088}" type="slidenum">
              <a:rPr lang="en-US" smtClean="0"/>
              <a:t>5</a:t>
            </a:fld>
            <a:endParaRPr lang="en-US"/>
          </a:p>
        </p:txBody>
      </p:sp>
    </p:spTree>
    <p:extLst>
      <p:ext uri="{BB962C8B-B14F-4D97-AF65-F5344CB8AC3E}">
        <p14:creationId xmlns:p14="http://schemas.microsoft.com/office/powerpoint/2010/main" val="3845177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indent="228600" algn="just">
              <a:defRPr/>
            </a:pPr>
            <a:r>
              <a:rPr lang="en-US" dirty="0"/>
              <a:t>For the front-end electronics we use the preamplifier-discriminator based on ASIC NINO developed for the TOF ALICE. Preamplifier have a 24-channel amplifier. The differential input was designed to have 55 Ω impedance that is equal to the MRPC output. In order to protect the channels of ASIC when the high voltage is applied to the detector, we put 1 MΩ resistors on each input. The Molex CXP (InfiniBand) connector system as an output provides 100 Ω transmission line with good electrical characteristics. The board can operate with the voltage in the range from 3.3 to 6 V.</a:t>
            </a:r>
          </a:p>
          <a:p>
            <a:pPr marL="0" marR="0" indent="0" algn="l" defTabSz="914400" eaLnBrk="1" fontAlgn="auto" latinLnBrk="0" hangingPunct="1">
              <a:lnSpc>
                <a:spcPct val="100000"/>
              </a:lnSpc>
              <a:spcBef>
                <a:spcPts val="0"/>
              </a:spcBef>
              <a:spcAft>
                <a:spcPts val="0"/>
              </a:spcAft>
              <a:buClrTx/>
              <a:buSzTx/>
              <a:buFontTx/>
              <a:buNone/>
              <a:tabLst/>
              <a:defRPr/>
            </a:pPr>
            <a:endParaRPr lang="en-US" baseline="0" dirty="0"/>
          </a:p>
        </p:txBody>
      </p:sp>
      <p:sp>
        <p:nvSpPr>
          <p:cNvPr id="4" name="Номер слайда 3"/>
          <p:cNvSpPr>
            <a:spLocks noGrp="1"/>
          </p:cNvSpPr>
          <p:nvPr>
            <p:ph type="sldNum" sz="quarter" idx="10"/>
          </p:nvPr>
        </p:nvSpPr>
        <p:spPr/>
        <p:txBody>
          <a:bodyPr/>
          <a:lstStyle/>
          <a:p>
            <a:fld id="{3A2CC701-D80A-463B-8415-A85485312088}" type="slidenum">
              <a:rPr lang="en-US" smtClean="0"/>
              <a:t>6</a:t>
            </a:fld>
            <a:endParaRPr lang="en-US"/>
          </a:p>
        </p:txBody>
      </p:sp>
    </p:spTree>
    <p:extLst>
      <p:ext uri="{BB962C8B-B14F-4D97-AF65-F5344CB8AC3E}">
        <p14:creationId xmlns:p14="http://schemas.microsoft.com/office/powerpoint/2010/main" val="2611555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indent="228600" algn="just">
              <a:defRPr/>
            </a:pPr>
            <a:r>
              <a:rPr lang="en-US" dirty="0"/>
              <a:t>Another front-end electronics is the differential amplifier. It was developed for methodical research. Differential amplifier is based on two chips: ADA4960 and ADA4937. You can see the single-channel test example of the differential amplifier and the full-fledged 12-channel differential amplifier. One of methodical research is assessment of </a:t>
            </a:r>
            <a:r>
              <a:rPr lang="en-US" dirty="0" err="1"/>
              <a:t>crosstalks</a:t>
            </a:r>
            <a:r>
              <a:rPr lang="en-US" dirty="0"/>
              <a:t> in the detector between strips. Simulation of formation and distribution of a signal in the detector was carried out. The simulation was performed in </a:t>
            </a:r>
            <a:r>
              <a:rPr lang="en-US" dirty="0" err="1"/>
              <a:t>Comsol</a:t>
            </a:r>
            <a:r>
              <a:rPr lang="en-US" dirty="0"/>
              <a:t> Multiphysics. </a:t>
            </a:r>
            <a:endParaRPr lang="en-US"/>
          </a:p>
        </p:txBody>
      </p:sp>
      <p:sp>
        <p:nvSpPr>
          <p:cNvPr id="4" name="Номер слайда 3"/>
          <p:cNvSpPr>
            <a:spLocks noGrp="1"/>
          </p:cNvSpPr>
          <p:nvPr>
            <p:ph type="sldNum" sz="quarter" idx="10"/>
          </p:nvPr>
        </p:nvSpPr>
        <p:spPr/>
        <p:txBody>
          <a:bodyPr/>
          <a:lstStyle/>
          <a:p>
            <a:fld id="{3A2CC701-D80A-463B-8415-A85485312088}" type="slidenum">
              <a:rPr lang="en-US" smtClean="0"/>
              <a:t>7</a:t>
            </a:fld>
            <a:endParaRPr lang="en-US"/>
          </a:p>
        </p:txBody>
      </p:sp>
    </p:spTree>
    <p:extLst>
      <p:ext uri="{BB962C8B-B14F-4D97-AF65-F5344CB8AC3E}">
        <p14:creationId xmlns:p14="http://schemas.microsoft.com/office/powerpoint/2010/main" val="1036780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indent="228600" algn="just">
              <a:defRPr/>
            </a:pPr>
            <a:r>
              <a:rPr lang="en-US" dirty="0"/>
              <a:t>And also the experiment with the differential amplifiers was made.</a:t>
            </a:r>
          </a:p>
          <a:p>
            <a:pPr marL="0" marR="0" indent="0" algn="l" defTabSz="914400" eaLnBrk="1" fontAlgn="auto" latinLnBrk="0" hangingPunct="1">
              <a:lnSpc>
                <a:spcPct val="100000"/>
              </a:lnSpc>
              <a:spcBef>
                <a:spcPts val="0"/>
              </a:spcBef>
              <a:spcAft>
                <a:spcPts val="0"/>
              </a:spcAft>
              <a:buClrTx/>
              <a:buSzTx/>
              <a:buFontTx/>
              <a:buNone/>
              <a:tabLst/>
              <a:defRPr/>
            </a:pPr>
            <a:endParaRPr lang="en-US" baseline="0" dirty="0"/>
          </a:p>
        </p:txBody>
      </p:sp>
      <p:sp>
        <p:nvSpPr>
          <p:cNvPr id="4" name="Номер слайда 3"/>
          <p:cNvSpPr>
            <a:spLocks noGrp="1"/>
          </p:cNvSpPr>
          <p:nvPr>
            <p:ph type="sldNum" sz="quarter" idx="10"/>
          </p:nvPr>
        </p:nvSpPr>
        <p:spPr/>
        <p:txBody>
          <a:bodyPr/>
          <a:lstStyle/>
          <a:p>
            <a:fld id="{3A2CC701-D80A-463B-8415-A85485312088}" type="slidenum">
              <a:rPr lang="en-US" smtClean="0"/>
              <a:t>8</a:t>
            </a:fld>
            <a:endParaRPr lang="en-US"/>
          </a:p>
        </p:txBody>
      </p:sp>
    </p:spTree>
    <p:extLst>
      <p:ext uri="{BB962C8B-B14F-4D97-AF65-F5344CB8AC3E}">
        <p14:creationId xmlns:p14="http://schemas.microsoft.com/office/powerpoint/2010/main" val="3163903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indent="228600" algn="just">
              <a:defRPr/>
            </a:pPr>
            <a:r>
              <a:rPr lang="en-US" dirty="0"/>
              <a:t>The simulation and the experiment showed similar results.</a:t>
            </a:r>
          </a:p>
          <a:p>
            <a:pPr marL="0" marR="0" indent="0" algn="l" defTabSz="914400" eaLnBrk="1" fontAlgn="auto" latinLnBrk="0" hangingPunct="1">
              <a:lnSpc>
                <a:spcPct val="100000"/>
              </a:lnSpc>
              <a:spcBef>
                <a:spcPts val="0"/>
              </a:spcBef>
              <a:spcAft>
                <a:spcPts val="0"/>
              </a:spcAft>
              <a:buClrTx/>
              <a:buSzTx/>
              <a:buFontTx/>
              <a:buNone/>
              <a:tabLst/>
              <a:defRPr/>
            </a:pPr>
            <a:endParaRPr lang="en-US" baseline="0" dirty="0"/>
          </a:p>
        </p:txBody>
      </p:sp>
      <p:sp>
        <p:nvSpPr>
          <p:cNvPr id="4" name="Номер слайда 3"/>
          <p:cNvSpPr>
            <a:spLocks noGrp="1"/>
          </p:cNvSpPr>
          <p:nvPr>
            <p:ph type="sldNum" sz="quarter" idx="10"/>
          </p:nvPr>
        </p:nvSpPr>
        <p:spPr/>
        <p:txBody>
          <a:bodyPr/>
          <a:lstStyle/>
          <a:p>
            <a:fld id="{3A2CC701-D80A-463B-8415-A85485312088}" type="slidenum">
              <a:rPr lang="en-US" smtClean="0"/>
              <a:t>9</a:t>
            </a:fld>
            <a:endParaRPr lang="en-US"/>
          </a:p>
        </p:txBody>
      </p:sp>
    </p:spTree>
    <p:extLst>
      <p:ext uri="{BB962C8B-B14F-4D97-AF65-F5344CB8AC3E}">
        <p14:creationId xmlns:p14="http://schemas.microsoft.com/office/powerpoint/2010/main" val="1680500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5" name="Полилиния 4"/>
          <p:cNvSpPr>
            <a:spLocks noEditPoints="1"/>
          </p:cNvSpPr>
          <p:nvPr/>
        </p:nvSpPr>
        <p:spPr bwMode="auto">
          <a:xfrm>
            <a:off x="3805239" y="0"/>
            <a:ext cx="8380413" cy="6858000"/>
          </a:xfrm>
          <a:custGeom>
            <a:avLst/>
            <a:gdLst>
              <a:gd name="T0" fmla="*/ 378 w 2647"/>
              <a:gd name="T1" fmla="*/ 714 h 2166"/>
              <a:gd name="T2" fmla="*/ 438 w 2647"/>
              <a:gd name="T3" fmla="*/ 879 h 2166"/>
              <a:gd name="T4" fmla="*/ 571 w 2647"/>
              <a:gd name="T5" fmla="*/ 835 h 2166"/>
              <a:gd name="T6" fmla="*/ 378 w 2647"/>
              <a:gd name="T7" fmla="*/ 588 h 2166"/>
              <a:gd name="T8" fmla="*/ 335 w 2647"/>
              <a:gd name="T9" fmla="*/ 656 h 2166"/>
              <a:gd name="T10" fmla="*/ 221 w 2647"/>
              <a:gd name="T11" fmla="*/ 860 h 2166"/>
              <a:gd name="T12" fmla="*/ 292 w 2647"/>
              <a:gd name="T13" fmla="*/ 729 h 2166"/>
              <a:gd name="T14" fmla="*/ 299 w 2647"/>
              <a:gd name="T15" fmla="*/ 647 h 2166"/>
              <a:gd name="T16" fmla="*/ 882 w 2647"/>
              <a:gd name="T17" fmla="*/ 733 h 2166"/>
              <a:gd name="T18" fmla="*/ 1209 w 2647"/>
              <a:gd name="T19" fmla="*/ 586 h 2166"/>
              <a:gd name="T20" fmla="*/ 681 w 2647"/>
              <a:gd name="T21" fmla="*/ 530 h 2166"/>
              <a:gd name="T22" fmla="*/ 770 w 2647"/>
              <a:gd name="T23" fmla="*/ 1294 h 2166"/>
              <a:gd name="T24" fmla="*/ 1036 w 2647"/>
              <a:gd name="T25" fmla="*/ 1204 h 2166"/>
              <a:gd name="T26" fmla="*/ 967 w 2647"/>
              <a:gd name="T27" fmla="*/ 1151 h 2166"/>
              <a:gd name="T28" fmla="*/ 1321 w 2647"/>
              <a:gd name="T29" fmla="*/ 1411 h 2166"/>
              <a:gd name="T30" fmla="*/ 1135 w 2647"/>
              <a:gd name="T31" fmla="*/ 1382 h 2166"/>
              <a:gd name="T32" fmla="*/ 981 w 2647"/>
              <a:gd name="T33" fmla="*/ 113 h 2166"/>
              <a:gd name="T34" fmla="*/ 2289 w 2647"/>
              <a:gd name="T35" fmla="*/ 54 h 2166"/>
              <a:gd name="T36" fmla="*/ 2505 w 2647"/>
              <a:gd name="T37" fmla="*/ 66 h 2166"/>
              <a:gd name="T38" fmla="*/ 2142 w 2647"/>
              <a:gd name="T39" fmla="*/ 134 h 2166"/>
              <a:gd name="T40" fmla="*/ 1827 w 2647"/>
              <a:gd name="T41" fmla="*/ 158 h 2166"/>
              <a:gd name="T42" fmla="*/ 1542 w 2647"/>
              <a:gd name="T43" fmla="*/ 279 h 2166"/>
              <a:gd name="T44" fmla="*/ 1507 w 2647"/>
              <a:gd name="T45" fmla="*/ 90 h 2166"/>
              <a:gd name="T46" fmla="*/ 1361 w 2647"/>
              <a:gd name="T47" fmla="*/ 7 h 2166"/>
              <a:gd name="T48" fmla="*/ 1130 w 2647"/>
              <a:gd name="T49" fmla="*/ 53 h 2166"/>
              <a:gd name="T50" fmla="*/ 1040 w 2647"/>
              <a:gd name="T51" fmla="*/ 131 h 2166"/>
              <a:gd name="T52" fmla="*/ 922 w 2647"/>
              <a:gd name="T53" fmla="*/ 218 h 2166"/>
              <a:gd name="T54" fmla="*/ 848 w 2647"/>
              <a:gd name="T55" fmla="*/ 345 h 2166"/>
              <a:gd name="T56" fmla="*/ 687 w 2647"/>
              <a:gd name="T57" fmla="*/ 427 h 2166"/>
              <a:gd name="T58" fmla="*/ 678 w 2647"/>
              <a:gd name="T59" fmla="*/ 545 h 2166"/>
              <a:gd name="T60" fmla="*/ 870 w 2647"/>
              <a:gd name="T61" fmla="*/ 618 h 2166"/>
              <a:gd name="T62" fmla="*/ 1082 w 2647"/>
              <a:gd name="T63" fmla="*/ 526 h 2166"/>
              <a:gd name="T64" fmla="*/ 1250 w 2647"/>
              <a:gd name="T65" fmla="*/ 262 h 2166"/>
              <a:gd name="T66" fmla="*/ 1370 w 2647"/>
              <a:gd name="T67" fmla="*/ 505 h 2166"/>
              <a:gd name="T68" fmla="*/ 1078 w 2647"/>
              <a:gd name="T69" fmla="*/ 755 h 2166"/>
              <a:gd name="T70" fmla="*/ 808 w 2647"/>
              <a:gd name="T71" fmla="*/ 713 h 2166"/>
              <a:gd name="T72" fmla="*/ 778 w 2647"/>
              <a:gd name="T73" fmla="*/ 731 h 2166"/>
              <a:gd name="T74" fmla="*/ 606 w 2647"/>
              <a:gd name="T75" fmla="*/ 894 h 2166"/>
              <a:gd name="T76" fmla="*/ 486 w 2647"/>
              <a:gd name="T77" fmla="*/ 1089 h 2166"/>
              <a:gd name="T78" fmla="*/ 257 w 2647"/>
              <a:gd name="T79" fmla="*/ 1362 h 2166"/>
              <a:gd name="T80" fmla="*/ 679 w 2647"/>
              <a:gd name="T81" fmla="*/ 1193 h 2166"/>
              <a:gd name="T82" fmla="*/ 1008 w 2647"/>
              <a:gd name="T83" fmla="*/ 1369 h 2166"/>
              <a:gd name="T84" fmla="*/ 963 w 2647"/>
              <a:gd name="T85" fmla="*/ 1136 h 2166"/>
              <a:gd name="T86" fmla="*/ 1154 w 2647"/>
              <a:gd name="T87" fmla="*/ 1364 h 2166"/>
              <a:gd name="T88" fmla="*/ 1202 w 2647"/>
              <a:gd name="T89" fmla="*/ 1347 h 2166"/>
              <a:gd name="T90" fmla="*/ 1384 w 2647"/>
              <a:gd name="T91" fmla="*/ 1276 h 2166"/>
              <a:gd name="T92" fmla="*/ 1361 w 2647"/>
              <a:gd name="T93" fmla="*/ 1420 h 2166"/>
              <a:gd name="T94" fmla="*/ 1267 w 2647"/>
              <a:gd name="T95" fmla="*/ 1593 h 2166"/>
              <a:gd name="T96" fmla="*/ 287 w 2647"/>
              <a:gd name="T97" fmla="*/ 1531 h 2166"/>
              <a:gd name="T98" fmla="*/ 2008 w 2647"/>
              <a:gd name="T99" fmla="*/ 2120 h 2166"/>
              <a:gd name="T100" fmla="*/ 2071 w 2647"/>
              <a:gd name="T101" fmla="*/ 1839 h 2166"/>
              <a:gd name="T102" fmla="*/ 2016 w 2647"/>
              <a:gd name="T103" fmla="*/ 1657 h 2166"/>
              <a:gd name="T104" fmla="*/ 2502 w 2647"/>
              <a:gd name="T105" fmla="*/ 1811 h 2166"/>
              <a:gd name="T106" fmla="*/ 756 w 2647"/>
              <a:gd name="T107" fmla="*/ 404 h 2166"/>
              <a:gd name="T108" fmla="*/ 1554 w 2647"/>
              <a:gd name="T109" fmla="*/ 427 h 2166"/>
              <a:gd name="T110" fmla="*/ 1469 w 2647"/>
              <a:gd name="T111" fmla="*/ 468 h 2166"/>
              <a:gd name="T112" fmla="*/ 1444 w 2647"/>
              <a:gd name="T113" fmla="*/ 1071 h 2166"/>
              <a:gd name="T114" fmla="*/ 1676 w 2647"/>
              <a:gd name="T115" fmla="*/ 1048 h 2166"/>
              <a:gd name="T116" fmla="*/ 1710 w 2647"/>
              <a:gd name="T117" fmla="*/ 2113 h 2166"/>
              <a:gd name="T118" fmla="*/ 1640 w 2647"/>
              <a:gd name="T119" fmla="*/ 1831 h 2166"/>
              <a:gd name="T120" fmla="*/ 2058 w 2647"/>
              <a:gd name="T121" fmla="*/ 1426 h 2166"/>
              <a:gd name="T122" fmla="*/ 2073 w 2647"/>
              <a:gd name="T123" fmla="*/ 1061 h 2166"/>
              <a:gd name="T124" fmla="*/ 2295 w 2647"/>
              <a:gd name="T125" fmla="*/ 1098 h 2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47" h="2166">
                <a:moveTo>
                  <a:pt x="423" y="573"/>
                </a:moveTo>
                <a:cubicBezTo>
                  <a:pt x="425" y="573"/>
                  <a:pt x="426" y="573"/>
                  <a:pt x="427" y="573"/>
                </a:cubicBezTo>
                <a:cubicBezTo>
                  <a:pt x="428" y="573"/>
                  <a:pt x="428" y="574"/>
                  <a:pt x="429" y="574"/>
                </a:cubicBezTo>
                <a:cubicBezTo>
                  <a:pt x="431" y="575"/>
                  <a:pt x="432" y="575"/>
                  <a:pt x="434" y="576"/>
                </a:cubicBezTo>
                <a:cubicBezTo>
                  <a:pt x="436" y="578"/>
                  <a:pt x="438" y="579"/>
                  <a:pt x="439" y="576"/>
                </a:cubicBezTo>
                <a:cubicBezTo>
                  <a:pt x="439" y="575"/>
                  <a:pt x="439" y="575"/>
                  <a:pt x="440" y="575"/>
                </a:cubicBezTo>
                <a:cubicBezTo>
                  <a:pt x="440" y="574"/>
                  <a:pt x="441" y="574"/>
                  <a:pt x="441" y="573"/>
                </a:cubicBezTo>
                <a:cubicBezTo>
                  <a:pt x="440" y="573"/>
                  <a:pt x="439" y="573"/>
                  <a:pt x="438" y="574"/>
                </a:cubicBezTo>
                <a:cubicBezTo>
                  <a:pt x="437" y="574"/>
                  <a:pt x="436" y="574"/>
                  <a:pt x="435" y="573"/>
                </a:cubicBezTo>
                <a:cubicBezTo>
                  <a:pt x="435" y="572"/>
                  <a:pt x="435" y="572"/>
                  <a:pt x="434" y="571"/>
                </a:cubicBezTo>
                <a:cubicBezTo>
                  <a:pt x="433" y="571"/>
                  <a:pt x="432" y="571"/>
                  <a:pt x="431" y="571"/>
                </a:cubicBezTo>
                <a:cubicBezTo>
                  <a:pt x="430" y="571"/>
                  <a:pt x="428" y="571"/>
                  <a:pt x="428" y="570"/>
                </a:cubicBezTo>
                <a:cubicBezTo>
                  <a:pt x="428" y="568"/>
                  <a:pt x="430" y="569"/>
                  <a:pt x="431" y="569"/>
                </a:cubicBezTo>
                <a:cubicBezTo>
                  <a:pt x="432" y="569"/>
                  <a:pt x="433" y="569"/>
                  <a:pt x="433" y="568"/>
                </a:cubicBezTo>
                <a:cubicBezTo>
                  <a:pt x="433" y="567"/>
                  <a:pt x="432" y="567"/>
                  <a:pt x="431" y="567"/>
                </a:cubicBezTo>
                <a:cubicBezTo>
                  <a:pt x="429" y="566"/>
                  <a:pt x="430" y="565"/>
                  <a:pt x="429" y="564"/>
                </a:cubicBezTo>
                <a:cubicBezTo>
                  <a:pt x="429" y="564"/>
                  <a:pt x="428" y="564"/>
                  <a:pt x="427" y="564"/>
                </a:cubicBezTo>
                <a:cubicBezTo>
                  <a:pt x="427" y="563"/>
                  <a:pt x="427" y="563"/>
                  <a:pt x="427" y="562"/>
                </a:cubicBezTo>
                <a:cubicBezTo>
                  <a:pt x="426" y="561"/>
                  <a:pt x="425" y="560"/>
                  <a:pt x="424" y="561"/>
                </a:cubicBezTo>
                <a:cubicBezTo>
                  <a:pt x="423" y="563"/>
                  <a:pt x="425" y="564"/>
                  <a:pt x="424" y="565"/>
                </a:cubicBezTo>
                <a:cubicBezTo>
                  <a:pt x="424" y="566"/>
                  <a:pt x="422" y="566"/>
                  <a:pt x="422" y="567"/>
                </a:cubicBezTo>
                <a:cubicBezTo>
                  <a:pt x="421" y="569"/>
                  <a:pt x="421" y="573"/>
                  <a:pt x="423" y="573"/>
                </a:cubicBezTo>
                <a:close/>
                <a:moveTo>
                  <a:pt x="423" y="579"/>
                </a:moveTo>
                <a:cubicBezTo>
                  <a:pt x="424" y="579"/>
                  <a:pt x="424" y="581"/>
                  <a:pt x="425" y="581"/>
                </a:cubicBezTo>
                <a:cubicBezTo>
                  <a:pt x="426" y="582"/>
                  <a:pt x="426" y="580"/>
                  <a:pt x="426" y="580"/>
                </a:cubicBezTo>
                <a:cubicBezTo>
                  <a:pt x="425" y="578"/>
                  <a:pt x="424" y="574"/>
                  <a:pt x="421" y="575"/>
                </a:cubicBezTo>
                <a:cubicBezTo>
                  <a:pt x="419" y="575"/>
                  <a:pt x="419" y="576"/>
                  <a:pt x="420" y="577"/>
                </a:cubicBezTo>
                <a:cubicBezTo>
                  <a:pt x="421" y="578"/>
                  <a:pt x="422" y="578"/>
                  <a:pt x="423" y="579"/>
                </a:cubicBezTo>
                <a:close/>
                <a:moveTo>
                  <a:pt x="392" y="768"/>
                </a:moveTo>
                <a:cubicBezTo>
                  <a:pt x="391" y="767"/>
                  <a:pt x="392" y="763"/>
                  <a:pt x="390" y="766"/>
                </a:cubicBezTo>
                <a:cubicBezTo>
                  <a:pt x="389" y="766"/>
                  <a:pt x="389" y="767"/>
                  <a:pt x="388" y="768"/>
                </a:cubicBezTo>
                <a:cubicBezTo>
                  <a:pt x="387" y="768"/>
                  <a:pt x="387" y="768"/>
                  <a:pt x="386" y="769"/>
                </a:cubicBezTo>
                <a:cubicBezTo>
                  <a:pt x="385" y="770"/>
                  <a:pt x="385" y="771"/>
                  <a:pt x="384" y="771"/>
                </a:cubicBezTo>
                <a:cubicBezTo>
                  <a:pt x="384" y="772"/>
                  <a:pt x="383" y="772"/>
                  <a:pt x="382" y="773"/>
                </a:cubicBezTo>
                <a:cubicBezTo>
                  <a:pt x="381" y="774"/>
                  <a:pt x="378" y="778"/>
                  <a:pt x="380" y="779"/>
                </a:cubicBezTo>
                <a:cubicBezTo>
                  <a:pt x="380" y="780"/>
                  <a:pt x="383" y="780"/>
                  <a:pt x="384" y="779"/>
                </a:cubicBezTo>
                <a:cubicBezTo>
                  <a:pt x="385" y="778"/>
                  <a:pt x="386" y="777"/>
                  <a:pt x="387" y="776"/>
                </a:cubicBezTo>
                <a:cubicBezTo>
                  <a:pt x="388" y="775"/>
                  <a:pt x="389" y="775"/>
                  <a:pt x="390" y="775"/>
                </a:cubicBezTo>
                <a:cubicBezTo>
                  <a:pt x="391" y="774"/>
                  <a:pt x="391" y="774"/>
                  <a:pt x="391" y="773"/>
                </a:cubicBezTo>
                <a:cubicBezTo>
                  <a:pt x="392" y="772"/>
                  <a:pt x="394" y="771"/>
                  <a:pt x="393" y="769"/>
                </a:cubicBezTo>
                <a:cubicBezTo>
                  <a:pt x="393" y="769"/>
                  <a:pt x="392" y="768"/>
                  <a:pt x="392" y="768"/>
                </a:cubicBezTo>
                <a:close/>
                <a:moveTo>
                  <a:pt x="350" y="639"/>
                </a:moveTo>
                <a:cubicBezTo>
                  <a:pt x="351" y="640"/>
                  <a:pt x="350" y="640"/>
                  <a:pt x="351" y="640"/>
                </a:cubicBezTo>
                <a:cubicBezTo>
                  <a:pt x="352" y="641"/>
                  <a:pt x="353" y="640"/>
                  <a:pt x="354" y="640"/>
                </a:cubicBezTo>
                <a:cubicBezTo>
                  <a:pt x="354" y="643"/>
                  <a:pt x="351" y="642"/>
                  <a:pt x="350" y="643"/>
                </a:cubicBezTo>
                <a:cubicBezTo>
                  <a:pt x="349" y="644"/>
                  <a:pt x="349" y="645"/>
                  <a:pt x="350" y="645"/>
                </a:cubicBezTo>
                <a:cubicBezTo>
                  <a:pt x="351" y="645"/>
                  <a:pt x="352" y="644"/>
                  <a:pt x="353" y="645"/>
                </a:cubicBezTo>
                <a:cubicBezTo>
                  <a:pt x="353" y="645"/>
                  <a:pt x="352" y="645"/>
                  <a:pt x="353" y="646"/>
                </a:cubicBezTo>
                <a:cubicBezTo>
                  <a:pt x="353" y="646"/>
                  <a:pt x="354" y="646"/>
                  <a:pt x="354" y="647"/>
                </a:cubicBezTo>
                <a:cubicBezTo>
                  <a:pt x="355" y="647"/>
                  <a:pt x="355" y="648"/>
                  <a:pt x="354" y="648"/>
                </a:cubicBezTo>
                <a:cubicBezTo>
                  <a:pt x="353" y="648"/>
                  <a:pt x="353" y="647"/>
                  <a:pt x="352" y="647"/>
                </a:cubicBezTo>
                <a:cubicBezTo>
                  <a:pt x="351" y="647"/>
                  <a:pt x="350" y="648"/>
                  <a:pt x="350" y="649"/>
                </a:cubicBezTo>
                <a:cubicBezTo>
                  <a:pt x="348" y="651"/>
                  <a:pt x="353" y="649"/>
                  <a:pt x="353" y="651"/>
                </a:cubicBezTo>
                <a:cubicBezTo>
                  <a:pt x="353" y="653"/>
                  <a:pt x="352" y="652"/>
                  <a:pt x="351" y="653"/>
                </a:cubicBezTo>
                <a:cubicBezTo>
                  <a:pt x="349" y="653"/>
                  <a:pt x="351" y="654"/>
                  <a:pt x="351" y="655"/>
                </a:cubicBezTo>
                <a:cubicBezTo>
                  <a:pt x="351" y="656"/>
                  <a:pt x="349" y="655"/>
                  <a:pt x="349" y="656"/>
                </a:cubicBezTo>
                <a:cubicBezTo>
                  <a:pt x="348" y="657"/>
                  <a:pt x="350" y="657"/>
                  <a:pt x="350" y="658"/>
                </a:cubicBezTo>
                <a:cubicBezTo>
                  <a:pt x="350" y="660"/>
                  <a:pt x="346" y="658"/>
                  <a:pt x="346" y="658"/>
                </a:cubicBezTo>
                <a:cubicBezTo>
                  <a:pt x="345" y="659"/>
                  <a:pt x="345" y="661"/>
                  <a:pt x="346" y="661"/>
                </a:cubicBezTo>
                <a:cubicBezTo>
                  <a:pt x="346" y="662"/>
                  <a:pt x="348" y="661"/>
                  <a:pt x="347" y="663"/>
                </a:cubicBezTo>
                <a:cubicBezTo>
                  <a:pt x="347" y="664"/>
                  <a:pt x="345" y="663"/>
                  <a:pt x="344" y="664"/>
                </a:cubicBezTo>
                <a:cubicBezTo>
                  <a:pt x="343" y="665"/>
                  <a:pt x="344" y="665"/>
                  <a:pt x="345" y="665"/>
                </a:cubicBezTo>
                <a:cubicBezTo>
                  <a:pt x="347" y="666"/>
                  <a:pt x="347" y="667"/>
                  <a:pt x="345" y="667"/>
                </a:cubicBezTo>
                <a:cubicBezTo>
                  <a:pt x="345" y="667"/>
                  <a:pt x="344" y="667"/>
                  <a:pt x="344" y="667"/>
                </a:cubicBezTo>
                <a:cubicBezTo>
                  <a:pt x="343" y="668"/>
                  <a:pt x="343" y="668"/>
                  <a:pt x="342" y="668"/>
                </a:cubicBezTo>
                <a:cubicBezTo>
                  <a:pt x="341" y="668"/>
                  <a:pt x="340" y="667"/>
                  <a:pt x="339" y="668"/>
                </a:cubicBezTo>
                <a:cubicBezTo>
                  <a:pt x="338" y="668"/>
                  <a:pt x="335" y="670"/>
                  <a:pt x="337" y="671"/>
                </a:cubicBezTo>
                <a:cubicBezTo>
                  <a:pt x="338" y="671"/>
                  <a:pt x="341" y="670"/>
                  <a:pt x="341" y="670"/>
                </a:cubicBezTo>
                <a:cubicBezTo>
                  <a:pt x="342" y="670"/>
                  <a:pt x="344" y="670"/>
                  <a:pt x="344" y="671"/>
                </a:cubicBezTo>
                <a:cubicBezTo>
                  <a:pt x="344" y="672"/>
                  <a:pt x="342" y="672"/>
                  <a:pt x="343" y="673"/>
                </a:cubicBezTo>
                <a:cubicBezTo>
                  <a:pt x="344" y="674"/>
                  <a:pt x="344" y="674"/>
                  <a:pt x="345" y="675"/>
                </a:cubicBezTo>
                <a:cubicBezTo>
                  <a:pt x="346" y="677"/>
                  <a:pt x="347" y="677"/>
                  <a:pt x="350" y="677"/>
                </a:cubicBezTo>
                <a:cubicBezTo>
                  <a:pt x="351" y="677"/>
                  <a:pt x="353" y="678"/>
                  <a:pt x="355" y="678"/>
                </a:cubicBezTo>
                <a:cubicBezTo>
                  <a:pt x="356" y="677"/>
                  <a:pt x="356" y="677"/>
                  <a:pt x="357" y="676"/>
                </a:cubicBezTo>
                <a:cubicBezTo>
                  <a:pt x="357" y="676"/>
                  <a:pt x="358" y="676"/>
                  <a:pt x="359" y="675"/>
                </a:cubicBezTo>
                <a:cubicBezTo>
                  <a:pt x="359" y="675"/>
                  <a:pt x="360" y="674"/>
                  <a:pt x="360" y="673"/>
                </a:cubicBezTo>
                <a:cubicBezTo>
                  <a:pt x="362" y="671"/>
                  <a:pt x="363" y="672"/>
                  <a:pt x="365" y="670"/>
                </a:cubicBezTo>
                <a:cubicBezTo>
                  <a:pt x="366" y="670"/>
                  <a:pt x="366" y="669"/>
                  <a:pt x="366" y="668"/>
                </a:cubicBezTo>
                <a:cubicBezTo>
                  <a:pt x="367" y="667"/>
                  <a:pt x="366" y="665"/>
                  <a:pt x="367" y="665"/>
                </a:cubicBezTo>
                <a:cubicBezTo>
                  <a:pt x="369" y="664"/>
                  <a:pt x="369" y="666"/>
                  <a:pt x="368" y="667"/>
                </a:cubicBezTo>
                <a:cubicBezTo>
                  <a:pt x="368" y="668"/>
                  <a:pt x="367" y="669"/>
                  <a:pt x="368" y="670"/>
                </a:cubicBezTo>
                <a:cubicBezTo>
                  <a:pt x="368" y="670"/>
                  <a:pt x="371" y="668"/>
                  <a:pt x="370" y="670"/>
                </a:cubicBezTo>
                <a:cubicBezTo>
                  <a:pt x="370" y="671"/>
                  <a:pt x="368" y="671"/>
                  <a:pt x="368" y="671"/>
                </a:cubicBezTo>
                <a:cubicBezTo>
                  <a:pt x="366" y="671"/>
                  <a:pt x="365" y="673"/>
                  <a:pt x="363" y="674"/>
                </a:cubicBezTo>
                <a:cubicBezTo>
                  <a:pt x="361" y="675"/>
                  <a:pt x="361" y="676"/>
                  <a:pt x="360" y="678"/>
                </a:cubicBezTo>
                <a:cubicBezTo>
                  <a:pt x="360" y="679"/>
                  <a:pt x="359" y="679"/>
                  <a:pt x="359" y="680"/>
                </a:cubicBezTo>
                <a:cubicBezTo>
                  <a:pt x="358" y="682"/>
                  <a:pt x="357" y="684"/>
                  <a:pt x="357" y="685"/>
                </a:cubicBezTo>
                <a:cubicBezTo>
                  <a:pt x="357" y="687"/>
                  <a:pt x="357" y="687"/>
                  <a:pt x="356" y="688"/>
                </a:cubicBezTo>
                <a:cubicBezTo>
                  <a:pt x="355" y="690"/>
                  <a:pt x="357" y="692"/>
                  <a:pt x="356" y="694"/>
                </a:cubicBezTo>
                <a:cubicBezTo>
                  <a:pt x="356" y="695"/>
                  <a:pt x="355" y="696"/>
                  <a:pt x="354" y="697"/>
                </a:cubicBezTo>
                <a:cubicBezTo>
                  <a:pt x="353" y="698"/>
                  <a:pt x="354" y="698"/>
                  <a:pt x="354" y="699"/>
                </a:cubicBezTo>
                <a:cubicBezTo>
                  <a:pt x="354" y="700"/>
                  <a:pt x="353" y="700"/>
                  <a:pt x="352" y="701"/>
                </a:cubicBezTo>
                <a:cubicBezTo>
                  <a:pt x="351" y="703"/>
                  <a:pt x="352" y="702"/>
                  <a:pt x="353" y="703"/>
                </a:cubicBezTo>
                <a:cubicBezTo>
                  <a:pt x="355" y="705"/>
                  <a:pt x="350" y="707"/>
                  <a:pt x="352" y="708"/>
                </a:cubicBezTo>
                <a:cubicBezTo>
                  <a:pt x="354" y="710"/>
                  <a:pt x="357" y="707"/>
                  <a:pt x="358" y="708"/>
                </a:cubicBezTo>
                <a:cubicBezTo>
                  <a:pt x="358" y="709"/>
                  <a:pt x="357" y="710"/>
                  <a:pt x="356" y="710"/>
                </a:cubicBezTo>
                <a:cubicBezTo>
                  <a:pt x="354" y="711"/>
                  <a:pt x="353" y="713"/>
                  <a:pt x="352" y="715"/>
                </a:cubicBezTo>
                <a:cubicBezTo>
                  <a:pt x="351" y="717"/>
                  <a:pt x="352" y="719"/>
                  <a:pt x="352" y="721"/>
                </a:cubicBezTo>
                <a:cubicBezTo>
                  <a:pt x="351" y="723"/>
                  <a:pt x="349" y="723"/>
                  <a:pt x="348" y="725"/>
                </a:cubicBezTo>
                <a:cubicBezTo>
                  <a:pt x="348" y="728"/>
                  <a:pt x="351" y="728"/>
                  <a:pt x="353" y="728"/>
                </a:cubicBezTo>
                <a:cubicBezTo>
                  <a:pt x="354" y="728"/>
                  <a:pt x="357" y="729"/>
                  <a:pt x="357" y="726"/>
                </a:cubicBezTo>
                <a:cubicBezTo>
                  <a:pt x="356" y="724"/>
                  <a:pt x="355" y="722"/>
                  <a:pt x="357" y="720"/>
                </a:cubicBezTo>
                <a:cubicBezTo>
                  <a:pt x="357" y="720"/>
                  <a:pt x="358" y="719"/>
                  <a:pt x="359" y="718"/>
                </a:cubicBezTo>
                <a:cubicBezTo>
                  <a:pt x="359" y="717"/>
                  <a:pt x="359" y="716"/>
                  <a:pt x="359" y="715"/>
                </a:cubicBezTo>
                <a:cubicBezTo>
                  <a:pt x="358" y="714"/>
                  <a:pt x="358" y="712"/>
                  <a:pt x="360" y="711"/>
                </a:cubicBezTo>
                <a:cubicBezTo>
                  <a:pt x="361" y="710"/>
                  <a:pt x="363" y="711"/>
                  <a:pt x="364" y="709"/>
                </a:cubicBezTo>
                <a:cubicBezTo>
                  <a:pt x="364" y="708"/>
                  <a:pt x="363" y="707"/>
                  <a:pt x="362" y="706"/>
                </a:cubicBezTo>
                <a:cubicBezTo>
                  <a:pt x="362" y="706"/>
                  <a:pt x="362" y="705"/>
                  <a:pt x="361" y="704"/>
                </a:cubicBezTo>
                <a:cubicBezTo>
                  <a:pt x="361" y="703"/>
                  <a:pt x="360" y="703"/>
                  <a:pt x="360" y="702"/>
                </a:cubicBezTo>
                <a:cubicBezTo>
                  <a:pt x="359" y="699"/>
                  <a:pt x="361" y="699"/>
                  <a:pt x="363" y="698"/>
                </a:cubicBezTo>
                <a:cubicBezTo>
                  <a:pt x="364" y="697"/>
                  <a:pt x="365" y="694"/>
                  <a:pt x="367" y="694"/>
                </a:cubicBezTo>
                <a:cubicBezTo>
                  <a:pt x="367" y="695"/>
                  <a:pt x="366" y="695"/>
                  <a:pt x="366" y="696"/>
                </a:cubicBezTo>
                <a:cubicBezTo>
                  <a:pt x="365" y="696"/>
                  <a:pt x="365" y="697"/>
                  <a:pt x="364" y="697"/>
                </a:cubicBezTo>
                <a:cubicBezTo>
                  <a:pt x="364" y="698"/>
                  <a:pt x="363" y="699"/>
                  <a:pt x="363" y="700"/>
                </a:cubicBezTo>
                <a:cubicBezTo>
                  <a:pt x="362" y="701"/>
                  <a:pt x="362" y="702"/>
                  <a:pt x="363" y="702"/>
                </a:cubicBezTo>
                <a:cubicBezTo>
                  <a:pt x="363" y="703"/>
                  <a:pt x="364" y="703"/>
                  <a:pt x="364" y="703"/>
                </a:cubicBezTo>
                <a:cubicBezTo>
                  <a:pt x="364" y="704"/>
                  <a:pt x="364" y="704"/>
                  <a:pt x="364" y="705"/>
                </a:cubicBezTo>
                <a:cubicBezTo>
                  <a:pt x="365" y="706"/>
                  <a:pt x="366" y="707"/>
                  <a:pt x="366" y="705"/>
                </a:cubicBezTo>
                <a:cubicBezTo>
                  <a:pt x="367" y="704"/>
                  <a:pt x="365" y="703"/>
                  <a:pt x="367" y="702"/>
                </a:cubicBezTo>
                <a:cubicBezTo>
                  <a:pt x="368" y="702"/>
                  <a:pt x="369" y="703"/>
                  <a:pt x="370" y="703"/>
                </a:cubicBezTo>
                <a:cubicBezTo>
                  <a:pt x="370" y="704"/>
                  <a:pt x="370" y="705"/>
                  <a:pt x="371" y="706"/>
                </a:cubicBezTo>
                <a:cubicBezTo>
                  <a:pt x="372" y="707"/>
                  <a:pt x="372" y="706"/>
                  <a:pt x="373" y="705"/>
                </a:cubicBezTo>
                <a:cubicBezTo>
                  <a:pt x="374" y="704"/>
                  <a:pt x="375" y="704"/>
                  <a:pt x="375" y="703"/>
                </a:cubicBezTo>
                <a:cubicBezTo>
                  <a:pt x="377" y="702"/>
                  <a:pt x="375" y="699"/>
                  <a:pt x="376" y="697"/>
                </a:cubicBezTo>
                <a:cubicBezTo>
                  <a:pt x="377" y="696"/>
                  <a:pt x="377" y="696"/>
                  <a:pt x="377" y="694"/>
                </a:cubicBezTo>
                <a:cubicBezTo>
                  <a:pt x="377" y="693"/>
                  <a:pt x="377" y="692"/>
                  <a:pt x="379" y="692"/>
                </a:cubicBezTo>
                <a:cubicBezTo>
                  <a:pt x="381" y="693"/>
                  <a:pt x="380" y="696"/>
                  <a:pt x="380" y="698"/>
                </a:cubicBezTo>
                <a:cubicBezTo>
                  <a:pt x="381" y="699"/>
                  <a:pt x="384" y="701"/>
                  <a:pt x="383" y="702"/>
                </a:cubicBezTo>
                <a:cubicBezTo>
                  <a:pt x="382" y="702"/>
                  <a:pt x="381" y="702"/>
                  <a:pt x="381" y="701"/>
                </a:cubicBezTo>
                <a:cubicBezTo>
                  <a:pt x="380" y="701"/>
                  <a:pt x="379" y="700"/>
                  <a:pt x="378" y="701"/>
                </a:cubicBezTo>
                <a:cubicBezTo>
                  <a:pt x="376" y="701"/>
                  <a:pt x="377" y="704"/>
                  <a:pt x="378" y="705"/>
                </a:cubicBezTo>
                <a:cubicBezTo>
                  <a:pt x="378" y="708"/>
                  <a:pt x="377" y="708"/>
                  <a:pt x="377" y="711"/>
                </a:cubicBezTo>
                <a:cubicBezTo>
                  <a:pt x="376" y="712"/>
                  <a:pt x="376" y="713"/>
                  <a:pt x="378" y="714"/>
                </a:cubicBezTo>
                <a:cubicBezTo>
                  <a:pt x="378" y="714"/>
                  <a:pt x="379" y="714"/>
                  <a:pt x="379" y="714"/>
                </a:cubicBezTo>
                <a:cubicBezTo>
                  <a:pt x="380" y="715"/>
                  <a:pt x="381" y="716"/>
                  <a:pt x="381" y="716"/>
                </a:cubicBezTo>
                <a:cubicBezTo>
                  <a:pt x="383" y="717"/>
                  <a:pt x="383" y="719"/>
                  <a:pt x="382" y="721"/>
                </a:cubicBezTo>
                <a:cubicBezTo>
                  <a:pt x="381" y="723"/>
                  <a:pt x="382" y="725"/>
                  <a:pt x="381" y="727"/>
                </a:cubicBezTo>
                <a:cubicBezTo>
                  <a:pt x="380" y="729"/>
                  <a:pt x="379" y="730"/>
                  <a:pt x="377" y="731"/>
                </a:cubicBezTo>
                <a:cubicBezTo>
                  <a:pt x="375" y="733"/>
                  <a:pt x="374" y="735"/>
                  <a:pt x="373" y="738"/>
                </a:cubicBezTo>
                <a:cubicBezTo>
                  <a:pt x="373" y="739"/>
                  <a:pt x="373" y="742"/>
                  <a:pt x="371" y="743"/>
                </a:cubicBezTo>
                <a:cubicBezTo>
                  <a:pt x="370" y="744"/>
                  <a:pt x="367" y="741"/>
                  <a:pt x="367" y="744"/>
                </a:cubicBezTo>
                <a:cubicBezTo>
                  <a:pt x="366" y="745"/>
                  <a:pt x="369" y="746"/>
                  <a:pt x="370" y="748"/>
                </a:cubicBezTo>
                <a:cubicBezTo>
                  <a:pt x="371" y="749"/>
                  <a:pt x="372" y="751"/>
                  <a:pt x="373" y="752"/>
                </a:cubicBezTo>
                <a:cubicBezTo>
                  <a:pt x="373" y="753"/>
                  <a:pt x="374" y="756"/>
                  <a:pt x="375" y="757"/>
                </a:cubicBezTo>
                <a:cubicBezTo>
                  <a:pt x="378" y="757"/>
                  <a:pt x="375" y="753"/>
                  <a:pt x="375" y="752"/>
                </a:cubicBezTo>
                <a:cubicBezTo>
                  <a:pt x="372" y="748"/>
                  <a:pt x="378" y="746"/>
                  <a:pt x="381" y="748"/>
                </a:cubicBezTo>
                <a:cubicBezTo>
                  <a:pt x="382" y="749"/>
                  <a:pt x="382" y="750"/>
                  <a:pt x="383" y="750"/>
                </a:cubicBezTo>
                <a:cubicBezTo>
                  <a:pt x="383" y="752"/>
                  <a:pt x="384" y="752"/>
                  <a:pt x="385" y="752"/>
                </a:cubicBezTo>
                <a:cubicBezTo>
                  <a:pt x="387" y="753"/>
                  <a:pt x="388" y="755"/>
                  <a:pt x="390" y="755"/>
                </a:cubicBezTo>
                <a:cubicBezTo>
                  <a:pt x="392" y="755"/>
                  <a:pt x="391" y="754"/>
                  <a:pt x="391" y="753"/>
                </a:cubicBezTo>
                <a:cubicBezTo>
                  <a:pt x="390" y="751"/>
                  <a:pt x="392" y="752"/>
                  <a:pt x="392" y="751"/>
                </a:cubicBezTo>
                <a:cubicBezTo>
                  <a:pt x="392" y="749"/>
                  <a:pt x="390" y="749"/>
                  <a:pt x="389" y="748"/>
                </a:cubicBezTo>
                <a:cubicBezTo>
                  <a:pt x="389" y="747"/>
                  <a:pt x="389" y="745"/>
                  <a:pt x="390" y="745"/>
                </a:cubicBezTo>
                <a:cubicBezTo>
                  <a:pt x="391" y="744"/>
                  <a:pt x="391" y="745"/>
                  <a:pt x="392" y="745"/>
                </a:cubicBezTo>
                <a:cubicBezTo>
                  <a:pt x="393" y="746"/>
                  <a:pt x="395" y="747"/>
                  <a:pt x="396" y="748"/>
                </a:cubicBezTo>
                <a:cubicBezTo>
                  <a:pt x="396" y="749"/>
                  <a:pt x="397" y="750"/>
                  <a:pt x="398" y="751"/>
                </a:cubicBezTo>
                <a:cubicBezTo>
                  <a:pt x="399" y="752"/>
                  <a:pt x="400" y="750"/>
                  <a:pt x="401" y="750"/>
                </a:cubicBezTo>
                <a:cubicBezTo>
                  <a:pt x="402" y="750"/>
                  <a:pt x="401" y="752"/>
                  <a:pt x="403" y="751"/>
                </a:cubicBezTo>
                <a:cubicBezTo>
                  <a:pt x="404" y="751"/>
                  <a:pt x="405" y="750"/>
                  <a:pt x="405" y="749"/>
                </a:cubicBezTo>
                <a:cubicBezTo>
                  <a:pt x="406" y="748"/>
                  <a:pt x="407" y="748"/>
                  <a:pt x="408" y="748"/>
                </a:cubicBezTo>
                <a:cubicBezTo>
                  <a:pt x="410" y="747"/>
                  <a:pt x="410" y="746"/>
                  <a:pt x="411" y="745"/>
                </a:cubicBezTo>
                <a:cubicBezTo>
                  <a:pt x="411" y="744"/>
                  <a:pt x="411" y="744"/>
                  <a:pt x="413" y="744"/>
                </a:cubicBezTo>
                <a:cubicBezTo>
                  <a:pt x="414" y="744"/>
                  <a:pt x="414" y="744"/>
                  <a:pt x="414" y="743"/>
                </a:cubicBezTo>
                <a:cubicBezTo>
                  <a:pt x="415" y="741"/>
                  <a:pt x="418" y="741"/>
                  <a:pt x="420" y="741"/>
                </a:cubicBezTo>
                <a:cubicBezTo>
                  <a:pt x="420" y="741"/>
                  <a:pt x="427" y="740"/>
                  <a:pt x="426" y="742"/>
                </a:cubicBezTo>
                <a:cubicBezTo>
                  <a:pt x="426" y="743"/>
                  <a:pt x="425" y="742"/>
                  <a:pt x="424" y="743"/>
                </a:cubicBezTo>
                <a:cubicBezTo>
                  <a:pt x="424" y="743"/>
                  <a:pt x="424" y="743"/>
                  <a:pt x="423" y="743"/>
                </a:cubicBezTo>
                <a:cubicBezTo>
                  <a:pt x="423" y="744"/>
                  <a:pt x="423" y="744"/>
                  <a:pt x="422" y="744"/>
                </a:cubicBezTo>
                <a:cubicBezTo>
                  <a:pt x="421" y="744"/>
                  <a:pt x="421" y="744"/>
                  <a:pt x="421" y="746"/>
                </a:cubicBezTo>
                <a:cubicBezTo>
                  <a:pt x="421" y="747"/>
                  <a:pt x="420" y="748"/>
                  <a:pt x="418" y="750"/>
                </a:cubicBezTo>
                <a:cubicBezTo>
                  <a:pt x="417" y="751"/>
                  <a:pt x="417" y="753"/>
                  <a:pt x="416" y="755"/>
                </a:cubicBezTo>
                <a:cubicBezTo>
                  <a:pt x="415" y="757"/>
                  <a:pt x="413" y="758"/>
                  <a:pt x="413" y="760"/>
                </a:cubicBezTo>
                <a:cubicBezTo>
                  <a:pt x="413" y="762"/>
                  <a:pt x="413" y="764"/>
                  <a:pt x="415" y="765"/>
                </a:cubicBezTo>
                <a:cubicBezTo>
                  <a:pt x="418" y="767"/>
                  <a:pt x="418" y="770"/>
                  <a:pt x="420" y="772"/>
                </a:cubicBezTo>
                <a:cubicBezTo>
                  <a:pt x="421" y="772"/>
                  <a:pt x="421" y="772"/>
                  <a:pt x="421" y="772"/>
                </a:cubicBezTo>
                <a:cubicBezTo>
                  <a:pt x="422" y="773"/>
                  <a:pt x="421" y="773"/>
                  <a:pt x="422" y="774"/>
                </a:cubicBezTo>
                <a:cubicBezTo>
                  <a:pt x="422" y="775"/>
                  <a:pt x="423" y="774"/>
                  <a:pt x="424" y="775"/>
                </a:cubicBezTo>
                <a:cubicBezTo>
                  <a:pt x="426" y="775"/>
                  <a:pt x="426" y="776"/>
                  <a:pt x="425" y="777"/>
                </a:cubicBezTo>
                <a:cubicBezTo>
                  <a:pt x="424" y="780"/>
                  <a:pt x="427" y="780"/>
                  <a:pt x="429" y="778"/>
                </a:cubicBezTo>
                <a:cubicBezTo>
                  <a:pt x="429" y="777"/>
                  <a:pt x="429" y="776"/>
                  <a:pt x="430" y="775"/>
                </a:cubicBezTo>
                <a:cubicBezTo>
                  <a:pt x="431" y="775"/>
                  <a:pt x="431" y="775"/>
                  <a:pt x="431" y="774"/>
                </a:cubicBezTo>
                <a:cubicBezTo>
                  <a:pt x="432" y="774"/>
                  <a:pt x="432" y="773"/>
                  <a:pt x="432" y="773"/>
                </a:cubicBezTo>
                <a:cubicBezTo>
                  <a:pt x="433" y="772"/>
                  <a:pt x="434" y="774"/>
                  <a:pt x="434" y="775"/>
                </a:cubicBezTo>
                <a:cubicBezTo>
                  <a:pt x="434" y="776"/>
                  <a:pt x="434" y="776"/>
                  <a:pt x="433" y="777"/>
                </a:cubicBezTo>
                <a:cubicBezTo>
                  <a:pt x="432" y="778"/>
                  <a:pt x="431" y="778"/>
                  <a:pt x="431" y="779"/>
                </a:cubicBezTo>
                <a:cubicBezTo>
                  <a:pt x="431" y="781"/>
                  <a:pt x="432" y="781"/>
                  <a:pt x="433" y="781"/>
                </a:cubicBezTo>
                <a:cubicBezTo>
                  <a:pt x="433" y="782"/>
                  <a:pt x="432" y="782"/>
                  <a:pt x="431" y="783"/>
                </a:cubicBezTo>
                <a:cubicBezTo>
                  <a:pt x="430" y="783"/>
                  <a:pt x="430" y="783"/>
                  <a:pt x="430" y="784"/>
                </a:cubicBezTo>
                <a:cubicBezTo>
                  <a:pt x="429" y="786"/>
                  <a:pt x="429" y="787"/>
                  <a:pt x="430" y="789"/>
                </a:cubicBezTo>
                <a:cubicBezTo>
                  <a:pt x="431" y="791"/>
                  <a:pt x="433" y="791"/>
                  <a:pt x="432" y="794"/>
                </a:cubicBezTo>
                <a:cubicBezTo>
                  <a:pt x="432" y="796"/>
                  <a:pt x="430" y="797"/>
                  <a:pt x="429" y="798"/>
                </a:cubicBezTo>
                <a:cubicBezTo>
                  <a:pt x="426" y="802"/>
                  <a:pt x="429" y="806"/>
                  <a:pt x="432" y="808"/>
                </a:cubicBezTo>
                <a:cubicBezTo>
                  <a:pt x="433" y="808"/>
                  <a:pt x="435" y="808"/>
                  <a:pt x="435" y="809"/>
                </a:cubicBezTo>
                <a:cubicBezTo>
                  <a:pt x="435" y="810"/>
                  <a:pt x="433" y="810"/>
                  <a:pt x="432" y="810"/>
                </a:cubicBezTo>
                <a:cubicBezTo>
                  <a:pt x="431" y="809"/>
                  <a:pt x="429" y="808"/>
                  <a:pt x="428" y="807"/>
                </a:cubicBezTo>
                <a:cubicBezTo>
                  <a:pt x="427" y="806"/>
                  <a:pt x="426" y="806"/>
                  <a:pt x="426" y="807"/>
                </a:cubicBezTo>
                <a:cubicBezTo>
                  <a:pt x="425" y="808"/>
                  <a:pt x="426" y="809"/>
                  <a:pt x="427" y="809"/>
                </a:cubicBezTo>
                <a:cubicBezTo>
                  <a:pt x="427" y="811"/>
                  <a:pt x="428" y="811"/>
                  <a:pt x="426" y="811"/>
                </a:cubicBezTo>
                <a:cubicBezTo>
                  <a:pt x="425" y="812"/>
                  <a:pt x="424" y="811"/>
                  <a:pt x="423" y="811"/>
                </a:cubicBezTo>
                <a:cubicBezTo>
                  <a:pt x="421" y="810"/>
                  <a:pt x="420" y="809"/>
                  <a:pt x="418" y="809"/>
                </a:cubicBezTo>
                <a:cubicBezTo>
                  <a:pt x="416" y="809"/>
                  <a:pt x="414" y="810"/>
                  <a:pt x="412" y="811"/>
                </a:cubicBezTo>
                <a:cubicBezTo>
                  <a:pt x="411" y="811"/>
                  <a:pt x="410" y="811"/>
                  <a:pt x="409" y="810"/>
                </a:cubicBezTo>
                <a:cubicBezTo>
                  <a:pt x="408" y="810"/>
                  <a:pt x="408" y="809"/>
                  <a:pt x="406" y="810"/>
                </a:cubicBezTo>
                <a:cubicBezTo>
                  <a:pt x="405" y="810"/>
                  <a:pt x="405" y="811"/>
                  <a:pt x="404" y="811"/>
                </a:cubicBezTo>
                <a:cubicBezTo>
                  <a:pt x="404" y="812"/>
                  <a:pt x="403" y="812"/>
                  <a:pt x="402" y="812"/>
                </a:cubicBezTo>
                <a:cubicBezTo>
                  <a:pt x="400" y="813"/>
                  <a:pt x="398" y="814"/>
                  <a:pt x="396" y="815"/>
                </a:cubicBezTo>
                <a:cubicBezTo>
                  <a:pt x="394" y="816"/>
                  <a:pt x="394" y="817"/>
                  <a:pt x="393" y="819"/>
                </a:cubicBezTo>
                <a:cubicBezTo>
                  <a:pt x="391" y="821"/>
                  <a:pt x="389" y="825"/>
                  <a:pt x="386" y="826"/>
                </a:cubicBezTo>
                <a:cubicBezTo>
                  <a:pt x="386" y="826"/>
                  <a:pt x="385" y="826"/>
                  <a:pt x="385" y="826"/>
                </a:cubicBezTo>
                <a:cubicBezTo>
                  <a:pt x="384" y="826"/>
                  <a:pt x="384" y="826"/>
                  <a:pt x="383" y="827"/>
                </a:cubicBezTo>
                <a:cubicBezTo>
                  <a:pt x="382" y="827"/>
                  <a:pt x="380" y="828"/>
                  <a:pt x="380" y="830"/>
                </a:cubicBezTo>
                <a:cubicBezTo>
                  <a:pt x="379" y="832"/>
                  <a:pt x="382" y="831"/>
                  <a:pt x="383" y="831"/>
                </a:cubicBezTo>
                <a:cubicBezTo>
                  <a:pt x="385" y="831"/>
                  <a:pt x="385" y="830"/>
                  <a:pt x="386" y="829"/>
                </a:cubicBezTo>
                <a:cubicBezTo>
                  <a:pt x="387" y="829"/>
                  <a:pt x="388" y="828"/>
                  <a:pt x="389" y="828"/>
                </a:cubicBezTo>
                <a:cubicBezTo>
                  <a:pt x="391" y="827"/>
                  <a:pt x="392" y="827"/>
                  <a:pt x="394" y="827"/>
                </a:cubicBezTo>
                <a:cubicBezTo>
                  <a:pt x="395" y="827"/>
                  <a:pt x="396" y="827"/>
                  <a:pt x="397" y="826"/>
                </a:cubicBezTo>
                <a:cubicBezTo>
                  <a:pt x="397" y="825"/>
                  <a:pt x="398" y="824"/>
                  <a:pt x="399" y="824"/>
                </a:cubicBezTo>
                <a:cubicBezTo>
                  <a:pt x="400" y="827"/>
                  <a:pt x="397" y="829"/>
                  <a:pt x="398" y="831"/>
                </a:cubicBezTo>
                <a:cubicBezTo>
                  <a:pt x="398" y="832"/>
                  <a:pt x="398" y="832"/>
                  <a:pt x="399" y="832"/>
                </a:cubicBezTo>
                <a:cubicBezTo>
                  <a:pt x="401" y="833"/>
                  <a:pt x="396" y="839"/>
                  <a:pt x="400" y="839"/>
                </a:cubicBezTo>
                <a:cubicBezTo>
                  <a:pt x="400" y="839"/>
                  <a:pt x="402" y="838"/>
                  <a:pt x="402" y="840"/>
                </a:cubicBezTo>
                <a:cubicBezTo>
                  <a:pt x="402" y="840"/>
                  <a:pt x="402" y="842"/>
                  <a:pt x="402" y="842"/>
                </a:cubicBezTo>
                <a:cubicBezTo>
                  <a:pt x="401" y="844"/>
                  <a:pt x="401" y="846"/>
                  <a:pt x="400" y="847"/>
                </a:cubicBezTo>
                <a:cubicBezTo>
                  <a:pt x="399" y="849"/>
                  <a:pt x="396" y="851"/>
                  <a:pt x="395" y="853"/>
                </a:cubicBezTo>
                <a:cubicBezTo>
                  <a:pt x="394" y="854"/>
                  <a:pt x="392" y="855"/>
                  <a:pt x="391" y="856"/>
                </a:cubicBezTo>
                <a:cubicBezTo>
                  <a:pt x="389" y="856"/>
                  <a:pt x="388" y="855"/>
                  <a:pt x="386" y="856"/>
                </a:cubicBezTo>
                <a:cubicBezTo>
                  <a:pt x="384" y="856"/>
                  <a:pt x="382" y="858"/>
                  <a:pt x="381" y="859"/>
                </a:cubicBezTo>
                <a:cubicBezTo>
                  <a:pt x="379" y="860"/>
                  <a:pt x="377" y="862"/>
                  <a:pt x="375" y="862"/>
                </a:cubicBezTo>
                <a:cubicBezTo>
                  <a:pt x="374" y="862"/>
                  <a:pt x="373" y="861"/>
                  <a:pt x="372" y="861"/>
                </a:cubicBezTo>
                <a:cubicBezTo>
                  <a:pt x="371" y="861"/>
                  <a:pt x="370" y="863"/>
                  <a:pt x="370" y="863"/>
                </a:cubicBezTo>
                <a:cubicBezTo>
                  <a:pt x="368" y="865"/>
                  <a:pt x="366" y="864"/>
                  <a:pt x="364" y="864"/>
                </a:cubicBezTo>
                <a:cubicBezTo>
                  <a:pt x="363" y="865"/>
                  <a:pt x="362" y="865"/>
                  <a:pt x="362" y="866"/>
                </a:cubicBezTo>
                <a:cubicBezTo>
                  <a:pt x="362" y="867"/>
                  <a:pt x="363" y="867"/>
                  <a:pt x="364" y="867"/>
                </a:cubicBezTo>
                <a:cubicBezTo>
                  <a:pt x="364" y="868"/>
                  <a:pt x="365" y="869"/>
                  <a:pt x="365" y="869"/>
                </a:cubicBezTo>
                <a:cubicBezTo>
                  <a:pt x="366" y="870"/>
                  <a:pt x="366" y="869"/>
                  <a:pt x="367" y="869"/>
                </a:cubicBezTo>
                <a:cubicBezTo>
                  <a:pt x="369" y="869"/>
                  <a:pt x="370" y="871"/>
                  <a:pt x="368" y="872"/>
                </a:cubicBezTo>
                <a:cubicBezTo>
                  <a:pt x="367" y="873"/>
                  <a:pt x="365" y="873"/>
                  <a:pt x="365" y="875"/>
                </a:cubicBezTo>
                <a:cubicBezTo>
                  <a:pt x="366" y="876"/>
                  <a:pt x="367" y="875"/>
                  <a:pt x="369" y="874"/>
                </a:cubicBezTo>
                <a:cubicBezTo>
                  <a:pt x="370" y="874"/>
                  <a:pt x="370" y="874"/>
                  <a:pt x="372" y="873"/>
                </a:cubicBezTo>
                <a:cubicBezTo>
                  <a:pt x="372" y="873"/>
                  <a:pt x="372" y="872"/>
                  <a:pt x="373" y="872"/>
                </a:cubicBezTo>
                <a:cubicBezTo>
                  <a:pt x="373" y="872"/>
                  <a:pt x="374" y="872"/>
                  <a:pt x="374" y="872"/>
                </a:cubicBezTo>
                <a:cubicBezTo>
                  <a:pt x="375" y="872"/>
                  <a:pt x="377" y="871"/>
                  <a:pt x="377" y="872"/>
                </a:cubicBezTo>
                <a:cubicBezTo>
                  <a:pt x="377" y="873"/>
                  <a:pt x="373" y="875"/>
                  <a:pt x="372" y="875"/>
                </a:cubicBezTo>
                <a:cubicBezTo>
                  <a:pt x="371" y="876"/>
                  <a:pt x="370" y="875"/>
                  <a:pt x="370" y="876"/>
                </a:cubicBezTo>
                <a:cubicBezTo>
                  <a:pt x="370" y="878"/>
                  <a:pt x="371" y="878"/>
                  <a:pt x="372" y="878"/>
                </a:cubicBezTo>
                <a:cubicBezTo>
                  <a:pt x="375" y="878"/>
                  <a:pt x="376" y="878"/>
                  <a:pt x="378" y="876"/>
                </a:cubicBezTo>
                <a:cubicBezTo>
                  <a:pt x="381" y="874"/>
                  <a:pt x="384" y="875"/>
                  <a:pt x="386" y="873"/>
                </a:cubicBezTo>
                <a:cubicBezTo>
                  <a:pt x="388" y="873"/>
                  <a:pt x="387" y="872"/>
                  <a:pt x="388" y="871"/>
                </a:cubicBezTo>
                <a:cubicBezTo>
                  <a:pt x="388" y="869"/>
                  <a:pt x="391" y="870"/>
                  <a:pt x="392" y="871"/>
                </a:cubicBezTo>
                <a:cubicBezTo>
                  <a:pt x="393" y="871"/>
                  <a:pt x="393" y="872"/>
                  <a:pt x="393" y="873"/>
                </a:cubicBezTo>
                <a:cubicBezTo>
                  <a:pt x="394" y="873"/>
                  <a:pt x="395" y="873"/>
                  <a:pt x="396" y="873"/>
                </a:cubicBezTo>
                <a:cubicBezTo>
                  <a:pt x="396" y="873"/>
                  <a:pt x="397" y="873"/>
                  <a:pt x="397" y="874"/>
                </a:cubicBezTo>
                <a:cubicBezTo>
                  <a:pt x="398" y="876"/>
                  <a:pt x="396" y="877"/>
                  <a:pt x="395" y="877"/>
                </a:cubicBezTo>
                <a:cubicBezTo>
                  <a:pt x="394" y="877"/>
                  <a:pt x="393" y="878"/>
                  <a:pt x="393" y="879"/>
                </a:cubicBezTo>
                <a:cubicBezTo>
                  <a:pt x="393" y="879"/>
                  <a:pt x="394" y="879"/>
                  <a:pt x="394" y="879"/>
                </a:cubicBezTo>
                <a:cubicBezTo>
                  <a:pt x="395" y="881"/>
                  <a:pt x="398" y="878"/>
                  <a:pt x="400" y="879"/>
                </a:cubicBezTo>
                <a:cubicBezTo>
                  <a:pt x="401" y="879"/>
                  <a:pt x="402" y="879"/>
                  <a:pt x="403" y="879"/>
                </a:cubicBezTo>
                <a:cubicBezTo>
                  <a:pt x="405" y="879"/>
                  <a:pt x="405" y="879"/>
                  <a:pt x="406" y="878"/>
                </a:cubicBezTo>
                <a:cubicBezTo>
                  <a:pt x="409" y="877"/>
                  <a:pt x="410" y="878"/>
                  <a:pt x="411" y="880"/>
                </a:cubicBezTo>
                <a:cubicBezTo>
                  <a:pt x="413" y="881"/>
                  <a:pt x="412" y="883"/>
                  <a:pt x="414" y="884"/>
                </a:cubicBezTo>
                <a:cubicBezTo>
                  <a:pt x="414" y="885"/>
                  <a:pt x="416" y="886"/>
                  <a:pt x="417" y="886"/>
                </a:cubicBezTo>
                <a:cubicBezTo>
                  <a:pt x="418" y="886"/>
                  <a:pt x="419" y="885"/>
                  <a:pt x="420" y="885"/>
                </a:cubicBezTo>
                <a:cubicBezTo>
                  <a:pt x="422" y="884"/>
                  <a:pt x="424" y="885"/>
                  <a:pt x="426" y="884"/>
                </a:cubicBezTo>
                <a:cubicBezTo>
                  <a:pt x="428" y="884"/>
                  <a:pt x="428" y="882"/>
                  <a:pt x="430" y="881"/>
                </a:cubicBezTo>
                <a:cubicBezTo>
                  <a:pt x="431" y="880"/>
                  <a:pt x="433" y="879"/>
                  <a:pt x="434" y="879"/>
                </a:cubicBezTo>
                <a:cubicBezTo>
                  <a:pt x="436" y="879"/>
                  <a:pt x="436" y="879"/>
                  <a:pt x="438" y="879"/>
                </a:cubicBezTo>
                <a:cubicBezTo>
                  <a:pt x="439" y="878"/>
                  <a:pt x="440" y="878"/>
                  <a:pt x="442" y="878"/>
                </a:cubicBezTo>
                <a:cubicBezTo>
                  <a:pt x="445" y="878"/>
                  <a:pt x="445" y="873"/>
                  <a:pt x="448" y="873"/>
                </a:cubicBezTo>
                <a:cubicBezTo>
                  <a:pt x="447" y="874"/>
                  <a:pt x="445" y="876"/>
                  <a:pt x="444" y="877"/>
                </a:cubicBezTo>
                <a:cubicBezTo>
                  <a:pt x="443" y="878"/>
                  <a:pt x="442" y="879"/>
                  <a:pt x="441" y="880"/>
                </a:cubicBezTo>
                <a:cubicBezTo>
                  <a:pt x="439" y="881"/>
                  <a:pt x="439" y="881"/>
                  <a:pt x="438" y="883"/>
                </a:cubicBezTo>
                <a:cubicBezTo>
                  <a:pt x="437" y="886"/>
                  <a:pt x="432" y="887"/>
                  <a:pt x="432" y="891"/>
                </a:cubicBezTo>
                <a:cubicBezTo>
                  <a:pt x="432" y="894"/>
                  <a:pt x="430" y="894"/>
                  <a:pt x="427" y="894"/>
                </a:cubicBezTo>
                <a:cubicBezTo>
                  <a:pt x="425" y="894"/>
                  <a:pt x="423" y="893"/>
                  <a:pt x="421" y="893"/>
                </a:cubicBezTo>
                <a:cubicBezTo>
                  <a:pt x="419" y="892"/>
                  <a:pt x="417" y="893"/>
                  <a:pt x="415" y="893"/>
                </a:cubicBezTo>
                <a:cubicBezTo>
                  <a:pt x="415" y="893"/>
                  <a:pt x="414" y="892"/>
                  <a:pt x="414" y="892"/>
                </a:cubicBezTo>
                <a:cubicBezTo>
                  <a:pt x="413" y="892"/>
                  <a:pt x="412" y="892"/>
                  <a:pt x="411" y="892"/>
                </a:cubicBezTo>
                <a:cubicBezTo>
                  <a:pt x="410" y="892"/>
                  <a:pt x="409" y="892"/>
                  <a:pt x="408" y="892"/>
                </a:cubicBezTo>
                <a:cubicBezTo>
                  <a:pt x="406" y="893"/>
                  <a:pt x="404" y="894"/>
                  <a:pt x="401" y="894"/>
                </a:cubicBezTo>
                <a:cubicBezTo>
                  <a:pt x="399" y="893"/>
                  <a:pt x="397" y="893"/>
                  <a:pt x="396" y="895"/>
                </a:cubicBezTo>
                <a:cubicBezTo>
                  <a:pt x="396" y="897"/>
                  <a:pt x="395" y="898"/>
                  <a:pt x="394" y="899"/>
                </a:cubicBezTo>
                <a:cubicBezTo>
                  <a:pt x="392" y="900"/>
                  <a:pt x="391" y="899"/>
                  <a:pt x="390" y="899"/>
                </a:cubicBezTo>
                <a:cubicBezTo>
                  <a:pt x="389" y="900"/>
                  <a:pt x="388" y="901"/>
                  <a:pt x="388" y="901"/>
                </a:cubicBezTo>
                <a:cubicBezTo>
                  <a:pt x="387" y="903"/>
                  <a:pt x="388" y="906"/>
                  <a:pt x="387" y="908"/>
                </a:cubicBezTo>
                <a:cubicBezTo>
                  <a:pt x="387" y="909"/>
                  <a:pt x="386" y="910"/>
                  <a:pt x="385" y="911"/>
                </a:cubicBezTo>
                <a:cubicBezTo>
                  <a:pt x="384" y="912"/>
                  <a:pt x="383" y="912"/>
                  <a:pt x="383" y="913"/>
                </a:cubicBezTo>
                <a:cubicBezTo>
                  <a:pt x="382" y="915"/>
                  <a:pt x="382" y="916"/>
                  <a:pt x="381" y="917"/>
                </a:cubicBezTo>
                <a:cubicBezTo>
                  <a:pt x="381" y="918"/>
                  <a:pt x="380" y="918"/>
                  <a:pt x="379" y="919"/>
                </a:cubicBezTo>
                <a:cubicBezTo>
                  <a:pt x="378" y="919"/>
                  <a:pt x="378" y="918"/>
                  <a:pt x="377" y="918"/>
                </a:cubicBezTo>
                <a:cubicBezTo>
                  <a:pt x="376" y="918"/>
                  <a:pt x="376" y="919"/>
                  <a:pt x="376" y="920"/>
                </a:cubicBezTo>
                <a:cubicBezTo>
                  <a:pt x="376" y="921"/>
                  <a:pt x="375" y="922"/>
                  <a:pt x="374" y="922"/>
                </a:cubicBezTo>
                <a:cubicBezTo>
                  <a:pt x="374" y="923"/>
                  <a:pt x="373" y="922"/>
                  <a:pt x="372" y="923"/>
                </a:cubicBezTo>
                <a:cubicBezTo>
                  <a:pt x="370" y="923"/>
                  <a:pt x="368" y="925"/>
                  <a:pt x="367" y="927"/>
                </a:cubicBezTo>
                <a:cubicBezTo>
                  <a:pt x="366" y="929"/>
                  <a:pt x="364" y="930"/>
                  <a:pt x="362" y="930"/>
                </a:cubicBezTo>
                <a:cubicBezTo>
                  <a:pt x="361" y="931"/>
                  <a:pt x="359" y="931"/>
                  <a:pt x="358" y="932"/>
                </a:cubicBezTo>
                <a:cubicBezTo>
                  <a:pt x="357" y="933"/>
                  <a:pt x="357" y="934"/>
                  <a:pt x="356" y="935"/>
                </a:cubicBezTo>
                <a:cubicBezTo>
                  <a:pt x="355" y="936"/>
                  <a:pt x="350" y="936"/>
                  <a:pt x="351" y="938"/>
                </a:cubicBezTo>
                <a:cubicBezTo>
                  <a:pt x="351" y="940"/>
                  <a:pt x="355" y="939"/>
                  <a:pt x="357" y="939"/>
                </a:cubicBezTo>
                <a:cubicBezTo>
                  <a:pt x="358" y="939"/>
                  <a:pt x="359" y="939"/>
                  <a:pt x="360" y="939"/>
                </a:cubicBezTo>
                <a:cubicBezTo>
                  <a:pt x="362" y="939"/>
                  <a:pt x="365" y="939"/>
                  <a:pt x="365" y="942"/>
                </a:cubicBezTo>
                <a:cubicBezTo>
                  <a:pt x="365" y="942"/>
                  <a:pt x="366" y="944"/>
                  <a:pt x="366" y="945"/>
                </a:cubicBezTo>
                <a:cubicBezTo>
                  <a:pt x="368" y="945"/>
                  <a:pt x="368" y="943"/>
                  <a:pt x="368" y="943"/>
                </a:cubicBezTo>
                <a:cubicBezTo>
                  <a:pt x="369" y="941"/>
                  <a:pt x="371" y="940"/>
                  <a:pt x="371" y="938"/>
                </a:cubicBezTo>
                <a:cubicBezTo>
                  <a:pt x="371" y="935"/>
                  <a:pt x="372" y="933"/>
                  <a:pt x="375" y="933"/>
                </a:cubicBezTo>
                <a:cubicBezTo>
                  <a:pt x="376" y="933"/>
                  <a:pt x="377" y="933"/>
                  <a:pt x="378" y="933"/>
                </a:cubicBezTo>
                <a:cubicBezTo>
                  <a:pt x="379" y="933"/>
                  <a:pt x="380" y="933"/>
                  <a:pt x="381" y="932"/>
                </a:cubicBezTo>
                <a:cubicBezTo>
                  <a:pt x="381" y="931"/>
                  <a:pt x="382" y="930"/>
                  <a:pt x="383" y="930"/>
                </a:cubicBezTo>
                <a:cubicBezTo>
                  <a:pt x="385" y="930"/>
                  <a:pt x="386" y="931"/>
                  <a:pt x="388" y="930"/>
                </a:cubicBezTo>
                <a:cubicBezTo>
                  <a:pt x="389" y="930"/>
                  <a:pt x="391" y="928"/>
                  <a:pt x="392" y="928"/>
                </a:cubicBezTo>
                <a:cubicBezTo>
                  <a:pt x="393" y="928"/>
                  <a:pt x="397" y="930"/>
                  <a:pt x="397" y="929"/>
                </a:cubicBezTo>
                <a:cubicBezTo>
                  <a:pt x="398" y="929"/>
                  <a:pt x="397" y="927"/>
                  <a:pt x="397" y="927"/>
                </a:cubicBezTo>
                <a:cubicBezTo>
                  <a:pt x="397" y="925"/>
                  <a:pt x="398" y="926"/>
                  <a:pt x="399" y="927"/>
                </a:cubicBezTo>
                <a:cubicBezTo>
                  <a:pt x="399" y="928"/>
                  <a:pt x="399" y="929"/>
                  <a:pt x="400" y="929"/>
                </a:cubicBezTo>
                <a:cubicBezTo>
                  <a:pt x="401" y="929"/>
                  <a:pt x="402" y="929"/>
                  <a:pt x="403" y="929"/>
                </a:cubicBezTo>
                <a:cubicBezTo>
                  <a:pt x="404" y="930"/>
                  <a:pt x="405" y="930"/>
                  <a:pt x="405" y="931"/>
                </a:cubicBezTo>
                <a:cubicBezTo>
                  <a:pt x="406" y="932"/>
                  <a:pt x="406" y="933"/>
                  <a:pt x="407" y="933"/>
                </a:cubicBezTo>
                <a:cubicBezTo>
                  <a:pt x="408" y="933"/>
                  <a:pt x="408" y="932"/>
                  <a:pt x="410" y="934"/>
                </a:cubicBezTo>
                <a:cubicBezTo>
                  <a:pt x="410" y="934"/>
                  <a:pt x="411" y="935"/>
                  <a:pt x="412" y="935"/>
                </a:cubicBezTo>
                <a:cubicBezTo>
                  <a:pt x="413" y="934"/>
                  <a:pt x="412" y="931"/>
                  <a:pt x="413" y="929"/>
                </a:cubicBezTo>
                <a:cubicBezTo>
                  <a:pt x="414" y="928"/>
                  <a:pt x="415" y="928"/>
                  <a:pt x="415" y="927"/>
                </a:cubicBezTo>
                <a:cubicBezTo>
                  <a:pt x="415" y="926"/>
                  <a:pt x="415" y="925"/>
                  <a:pt x="416" y="924"/>
                </a:cubicBezTo>
                <a:cubicBezTo>
                  <a:pt x="417" y="922"/>
                  <a:pt x="419" y="920"/>
                  <a:pt x="419" y="918"/>
                </a:cubicBezTo>
                <a:cubicBezTo>
                  <a:pt x="419" y="917"/>
                  <a:pt x="418" y="917"/>
                  <a:pt x="418" y="916"/>
                </a:cubicBezTo>
                <a:cubicBezTo>
                  <a:pt x="418" y="914"/>
                  <a:pt x="418" y="914"/>
                  <a:pt x="420" y="914"/>
                </a:cubicBezTo>
                <a:cubicBezTo>
                  <a:pt x="422" y="914"/>
                  <a:pt x="424" y="915"/>
                  <a:pt x="426" y="915"/>
                </a:cubicBezTo>
                <a:cubicBezTo>
                  <a:pt x="428" y="914"/>
                  <a:pt x="430" y="913"/>
                  <a:pt x="432" y="913"/>
                </a:cubicBezTo>
                <a:cubicBezTo>
                  <a:pt x="434" y="913"/>
                  <a:pt x="436" y="915"/>
                  <a:pt x="439" y="915"/>
                </a:cubicBezTo>
                <a:cubicBezTo>
                  <a:pt x="440" y="915"/>
                  <a:pt x="441" y="914"/>
                  <a:pt x="442" y="915"/>
                </a:cubicBezTo>
                <a:cubicBezTo>
                  <a:pt x="445" y="915"/>
                  <a:pt x="446" y="918"/>
                  <a:pt x="447" y="920"/>
                </a:cubicBezTo>
                <a:cubicBezTo>
                  <a:pt x="447" y="920"/>
                  <a:pt x="448" y="922"/>
                  <a:pt x="448" y="922"/>
                </a:cubicBezTo>
                <a:cubicBezTo>
                  <a:pt x="450" y="923"/>
                  <a:pt x="449" y="921"/>
                  <a:pt x="449" y="921"/>
                </a:cubicBezTo>
                <a:cubicBezTo>
                  <a:pt x="449" y="918"/>
                  <a:pt x="450" y="918"/>
                  <a:pt x="452" y="918"/>
                </a:cubicBezTo>
                <a:cubicBezTo>
                  <a:pt x="454" y="918"/>
                  <a:pt x="456" y="918"/>
                  <a:pt x="458" y="918"/>
                </a:cubicBezTo>
                <a:cubicBezTo>
                  <a:pt x="460" y="917"/>
                  <a:pt x="461" y="919"/>
                  <a:pt x="463" y="919"/>
                </a:cubicBezTo>
                <a:cubicBezTo>
                  <a:pt x="463" y="919"/>
                  <a:pt x="464" y="918"/>
                  <a:pt x="465" y="917"/>
                </a:cubicBezTo>
                <a:cubicBezTo>
                  <a:pt x="465" y="916"/>
                  <a:pt x="464" y="916"/>
                  <a:pt x="463" y="916"/>
                </a:cubicBezTo>
                <a:cubicBezTo>
                  <a:pt x="462" y="915"/>
                  <a:pt x="461" y="914"/>
                  <a:pt x="461" y="913"/>
                </a:cubicBezTo>
                <a:cubicBezTo>
                  <a:pt x="459" y="910"/>
                  <a:pt x="464" y="913"/>
                  <a:pt x="465" y="913"/>
                </a:cubicBezTo>
                <a:cubicBezTo>
                  <a:pt x="466" y="913"/>
                  <a:pt x="466" y="913"/>
                  <a:pt x="468" y="913"/>
                </a:cubicBezTo>
                <a:cubicBezTo>
                  <a:pt x="470" y="913"/>
                  <a:pt x="472" y="915"/>
                  <a:pt x="473" y="913"/>
                </a:cubicBezTo>
                <a:cubicBezTo>
                  <a:pt x="474" y="912"/>
                  <a:pt x="474" y="911"/>
                  <a:pt x="475" y="910"/>
                </a:cubicBezTo>
                <a:cubicBezTo>
                  <a:pt x="475" y="910"/>
                  <a:pt x="477" y="910"/>
                  <a:pt x="477" y="909"/>
                </a:cubicBezTo>
                <a:cubicBezTo>
                  <a:pt x="478" y="908"/>
                  <a:pt x="477" y="907"/>
                  <a:pt x="478" y="906"/>
                </a:cubicBezTo>
                <a:cubicBezTo>
                  <a:pt x="480" y="906"/>
                  <a:pt x="482" y="906"/>
                  <a:pt x="483" y="907"/>
                </a:cubicBezTo>
                <a:cubicBezTo>
                  <a:pt x="485" y="907"/>
                  <a:pt x="487" y="907"/>
                  <a:pt x="488" y="909"/>
                </a:cubicBezTo>
                <a:cubicBezTo>
                  <a:pt x="488" y="909"/>
                  <a:pt x="488" y="910"/>
                  <a:pt x="489" y="910"/>
                </a:cubicBezTo>
                <a:cubicBezTo>
                  <a:pt x="491" y="910"/>
                  <a:pt x="490" y="909"/>
                  <a:pt x="491" y="909"/>
                </a:cubicBezTo>
                <a:cubicBezTo>
                  <a:pt x="492" y="908"/>
                  <a:pt x="494" y="909"/>
                  <a:pt x="494" y="910"/>
                </a:cubicBezTo>
                <a:cubicBezTo>
                  <a:pt x="495" y="911"/>
                  <a:pt x="495" y="911"/>
                  <a:pt x="496" y="911"/>
                </a:cubicBezTo>
                <a:cubicBezTo>
                  <a:pt x="496" y="912"/>
                  <a:pt x="496" y="912"/>
                  <a:pt x="497" y="913"/>
                </a:cubicBezTo>
                <a:cubicBezTo>
                  <a:pt x="498" y="914"/>
                  <a:pt x="499" y="913"/>
                  <a:pt x="500" y="913"/>
                </a:cubicBezTo>
                <a:cubicBezTo>
                  <a:pt x="501" y="912"/>
                  <a:pt x="501" y="912"/>
                  <a:pt x="503" y="912"/>
                </a:cubicBezTo>
                <a:cubicBezTo>
                  <a:pt x="504" y="912"/>
                  <a:pt x="505" y="912"/>
                  <a:pt x="506" y="911"/>
                </a:cubicBezTo>
                <a:cubicBezTo>
                  <a:pt x="507" y="911"/>
                  <a:pt x="508" y="910"/>
                  <a:pt x="509" y="910"/>
                </a:cubicBezTo>
                <a:cubicBezTo>
                  <a:pt x="512" y="909"/>
                  <a:pt x="516" y="909"/>
                  <a:pt x="519" y="909"/>
                </a:cubicBezTo>
                <a:cubicBezTo>
                  <a:pt x="520" y="910"/>
                  <a:pt x="521" y="910"/>
                  <a:pt x="523" y="911"/>
                </a:cubicBezTo>
                <a:cubicBezTo>
                  <a:pt x="524" y="911"/>
                  <a:pt x="526" y="912"/>
                  <a:pt x="527" y="912"/>
                </a:cubicBezTo>
                <a:cubicBezTo>
                  <a:pt x="530" y="913"/>
                  <a:pt x="532" y="912"/>
                  <a:pt x="535" y="911"/>
                </a:cubicBezTo>
                <a:cubicBezTo>
                  <a:pt x="537" y="911"/>
                  <a:pt x="538" y="910"/>
                  <a:pt x="540" y="909"/>
                </a:cubicBezTo>
                <a:cubicBezTo>
                  <a:pt x="542" y="907"/>
                  <a:pt x="544" y="906"/>
                  <a:pt x="546" y="906"/>
                </a:cubicBezTo>
                <a:cubicBezTo>
                  <a:pt x="548" y="906"/>
                  <a:pt x="550" y="904"/>
                  <a:pt x="552" y="903"/>
                </a:cubicBezTo>
                <a:cubicBezTo>
                  <a:pt x="554" y="901"/>
                  <a:pt x="555" y="900"/>
                  <a:pt x="557" y="899"/>
                </a:cubicBezTo>
                <a:cubicBezTo>
                  <a:pt x="558" y="899"/>
                  <a:pt x="559" y="898"/>
                  <a:pt x="560" y="897"/>
                </a:cubicBezTo>
                <a:cubicBezTo>
                  <a:pt x="562" y="895"/>
                  <a:pt x="561" y="893"/>
                  <a:pt x="562" y="890"/>
                </a:cubicBezTo>
                <a:cubicBezTo>
                  <a:pt x="562" y="889"/>
                  <a:pt x="564" y="889"/>
                  <a:pt x="564" y="888"/>
                </a:cubicBezTo>
                <a:cubicBezTo>
                  <a:pt x="566" y="885"/>
                  <a:pt x="563" y="886"/>
                  <a:pt x="562" y="887"/>
                </a:cubicBezTo>
                <a:cubicBezTo>
                  <a:pt x="561" y="887"/>
                  <a:pt x="561" y="886"/>
                  <a:pt x="560" y="886"/>
                </a:cubicBezTo>
                <a:cubicBezTo>
                  <a:pt x="559" y="886"/>
                  <a:pt x="559" y="886"/>
                  <a:pt x="558" y="887"/>
                </a:cubicBezTo>
                <a:cubicBezTo>
                  <a:pt x="557" y="887"/>
                  <a:pt x="556" y="887"/>
                  <a:pt x="555" y="886"/>
                </a:cubicBezTo>
                <a:cubicBezTo>
                  <a:pt x="554" y="886"/>
                  <a:pt x="553" y="885"/>
                  <a:pt x="553" y="885"/>
                </a:cubicBezTo>
                <a:cubicBezTo>
                  <a:pt x="550" y="884"/>
                  <a:pt x="549" y="885"/>
                  <a:pt x="547" y="885"/>
                </a:cubicBezTo>
                <a:cubicBezTo>
                  <a:pt x="544" y="886"/>
                  <a:pt x="543" y="884"/>
                  <a:pt x="540" y="884"/>
                </a:cubicBezTo>
                <a:cubicBezTo>
                  <a:pt x="538" y="884"/>
                  <a:pt x="536" y="886"/>
                  <a:pt x="534" y="884"/>
                </a:cubicBezTo>
                <a:cubicBezTo>
                  <a:pt x="535" y="883"/>
                  <a:pt x="535" y="884"/>
                  <a:pt x="536" y="883"/>
                </a:cubicBezTo>
                <a:cubicBezTo>
                  <a:pt x="537" y="883"/>
                  <a:pt x="537" y="883"/>
                  <a:pt x="538" y="882"/>
                </a:cubicBezTo>
                <a:cubicBezTo>
                  <a:pt x="540" y="880"/>
                  <a:pt x="542" y="883"/>
                  <a:pt x="544" y="882"/>
                </a:cubicBezTo>
                <a:cubicBezTo>
                  <a:pt x="546" y="882"/>
                  <a:pt x="545" y="881"/>
                  <a:pt x="546" y="880"/>
                </a:cubicBezTo>
                <a:cubicBezTo>
                  <a:pt x="547" y="879"/>
                  <a:pt x="548" y="879"/>
                  <a:pt x="548" y="878"/>
                </a:cubicBezTo>
                <a:cubicBezTo>
                  <a:pt x="549" y="878"/>
                  <a:pt x="549" y="876"/>
                  <a:pt x="548" y="876"/>
                </a:cubicBezTo>
                <a:cubicBezTo>
                  <a:pt x="548" y="875"/>
                  <a:pt x="546" y="876"/>
                  <a:pt x="545" y="877"/>
                </a:cubicBezTo>
                <a:cubicBezTo>
                  <a:pt x="544" y="877"/>
                  <a:pt x="543" y="876"/>
                  <a:pt x="544" y="875"/>
                </a:cubicBezTo>
                <a:cubicBezTo>
                  <a:pt x="545" y="875"/>
                  <a:pt x="546" y="875"/>
                  <a:pt x="546" y="874"/>
                </a:cubicBezTo>
                <a:cubicBezTo>
                  <a:pt x="547" y="873"/>
                  <a:pt x="546" y="873"/>
                  <a:pt x="546" y="872"/>
                </a:cubicBezTo>
                <a:cubicBezTo>
                  <a:pt x="546" y="871"/>
                  <a:pt x="547" y="872"/>
                  <a:pt x="547" y="871"/>
                </a:cubicBezTo>
                <a:cubicBezTo>
                  <a:pt x="548" y="871"/>
                  <a:pt x="549" y="872"/>
                  <a:pt x="550" y="872"/>
                </a:cubicBezTo>
                <a:cubicBezTo>
                  <a:pt x="552" y="871"/>
                  <a:pt x="552" y="871"/>
                  <a:pt x="554" y="872"/>
                </a:cubicBezTo>
                <a:cubicBezTo>
                  <a:pt x="554" y="872"/>
                  <a:pt x="556" y="873"/>
                  <a:pt x="557" y="872"/>
                </a:cubicBezTo>
                <a:cubicBezTo>
                  <a:pt x="557" y="872"/>
                  <a:pt x="557" y="870"/>
                  <a:pt x="557" y="869"/>
                </a:cubicBezTo>
                <a:cubicBezTo>
                  <a:pt x="557" y="868"/>
                  <a:pt x="556" y="867"/>
                  <a:pt x="556" y="866"/>
                </a:cubicBezTo>
                <a:cubicBezTo>
                  <a:pt x="555" y="866"/>
                  <a:pt x="554" y="866"/>
                  <a:pt x="554" y="864"/>
                </a:cubicBezTo>
                <a:cubicBezTo>
                  <a:pt x="556" y="864"/>
                  <a:pt x="557" y="865"/>
                  <a:pt x="559" y="865"/>
                </a:cubicBezTo>
                <a:cubicBezTo>
                  <a:pt x="560" y="866"/>
                  <a:pt x="561" y="864"/>
                  <a:pt x="562" y="863"/>
                </a:cubicBezTo>
                <a:cubicBezTo>
                  <a:pt x="564" y="862"/>
                  <a:pt x="565" y="862"/>
                  <a:pt x="566" y="861"/>
                </a:cubicBezTo>
                <a:cubicBezTo>
                  <a:pt x="569" y="861"/>
                  <a:pt x="570" y="857"/>
                  <a:pt x="570" y="855"/>
                </a:cubicBezTo>
                <a:cubicBezTo>
                  <a:pt x="570" y="854"/>
                  <a:pt x="570" y="853"/>
                  <a:pt x="570" y="852"/>
                </a:cubicBezTo>
                <a:cubicBezTo>
                  <a:pt x="571" y="850"/>
                  <a:pt x="573" y="849"/>
                  <a:pt x="573" y="846"/>
                </a:cubicBezTo>
                <a:cubicBezTo>
                  <a:pt x="573" y="845"/>
                  <a:pt x="572" y="844"/>
                  <a:pt x="572" y="843"/>
                </a:cubicBezTo>
                <a:cubicBezTo>
                  <a:pt x="572" y="842"/>
                  <a:pt x="573" y="841"/>
                  <a:pt x="573" y="840"/>
                </a:cubicBezTo>
                <a:cubicBezTo>
                  <a:pt x="573" y="838"/>
                  <a:pt x="572" y="837"/>
                  <a:pt x="571" y="835"/>
                </a:cubicBezTo>
                <a:cubicBezTo>
                  <a:pt x="570" y="832"/>
                  <a:pt x="566" y="829"/>
                  <a:pt x="563" y="828"/>
                </a:cubicBezTo>
                <a:cubicBezTo>
                  <a:pt x="561" y="827"/>
                  <a:pt x="559" y="826"/>
                  <a:pt x="557" y="825"/>
                </a:cubicBezTo>
                <a:cubicBezTo>
                  <a:pt x="555" y="825"/>
                  <a:pt x="553" y="823"/>
                  <a:pt x="551" y="823"/>
                </a:cubicBezTo>
                <a:cubicBezTo>
                  <a:pt x="550" y="823"/>
                  <a:pt x="548" y="824"/>
                  <a:pt x="546" y="823"/>
                </a:cubicBezTo>
                <a:cubicBezTo>
                  <a:pt x="544" y="823"/>
                  <a:pt x="543" y="822"/>
                  <a:pt x="541" y="823"/>
                </a:cubicBezTo>
                <a:cubicBezTo>
                  <a:pt x="539" y="823"/>
                  <a:pt x="539" y="825"/>
                  <a:pt x="537" y="826"/>
                </a:cubicBezTo>
                <a:cubicBezTo>
                  <a:pt x="535" y="827"/>
                  <a:pt x="533" y="827"/>
                  <a:pt x="531" y="829"/>
                </a:cubicBezTo>
                <a:cubicBezTo>
                  <a:pt x="531" y="830"/>
                  <a:pt x="529" y="832"/>
                  <a:pt x="528" y="832"/>
                </a:cubicBezTo>
                <a:cubicBezTo>
                  <a:pt x="528" y="830"/>
                  <a:pt x="526" y="828"/>
                  <a:pt x="525" y="827"/>
                </a:cubicBezTo>
                <a:cubicBezTo>
                  <a:pt x="524" y="827"/>
                  <a:pt x="519" y="828"/>
                  <a:pt x="521" y="826"/>
                </a:cubicBezTo>
                <a:cubicBezTo>
                  <a:pt x="523" y="826"/>
                  <a:pt x="524" y="824"/>
                  <a:pt x="526" y="823"/>
                </a:cubicBezTo>
                <a:cubicBezTo>
                  <a:pt x="531" y="820"/>
                  <a:pt x="531" y="815"/>
                  <a:pt x="529" y="811"/>
                </a:cubicBezTo>
                <a:cubicBezTo>
                  <a:pt x="528" y="809"/>
                  <a:pt x="525" y="809"/>
                  <a:pt x="524" y="807"/>
                </a:cubicBezTo>
                <a:cubicBezTo>
                  <a:pt x="523" y="805"/>
                  <a:pt x="522" y="804"/>
                  <a:pt x="521" y="802"/>
                </a:cubicBezTo>
                <a:cubicBezTo>
                  <a:pt x="519" y="801"/>
                  <a:pt x="517" y="800"/>
                  <a:pt x="516" y="798"/>
                </a:cubicBezTo>
                <a:cubicBezTo>
                  <a:pt x="515" y="798"/>
                  <a:pt x="515" y="796"/>
                  <a:pt x="514" y="796"/>
                </a:cubicBezTo>
                <a:cubicBezTo>
                  <a:pt x="513" y="795"/>
                  <a:pt x="512" y="794"/>
                  <a:pt x="511" y="794"/>
                </a:cubicBezTo>
                <a:cubicBezTo>
                  <a:pt x="510" y="794"/>
                  <a:pt x="507" y="794"/>
                  <a:pt x="508" y="793"/>
                </a:cubicBezTo>
                <a:cubicBezTo>
                  <a:pt x="509" y="792"/>
                  <a:pt x="511" y="793"/>
                  <a:pt x="512" y="793"/>
                </a:cubicBezTo>
                <a:cubicBezTo>
                  <a:pt x="514" y="793"/>
                  <a:pt x="515" y="794"/>
                  <a:pt x="517" y="796"/>
                </a:cubicBezTo>
                <a:cubicBezTo>
                  <a:pt x="518" y="796"/>
                  <a:pt x="518" y="796"/>
                  <a:pt x="519" y="796"/>
                </a:cubicBezTo>
                <a:cubicBezTo>
                  <a:pt x="521" y="797"/>
                  <a:pt x="521" y="797"/>
                  <a:pt x="522" y="798"/>
                </a:cubicBezTo>
                <a:cubicBezTo>
                  <a:pt x="524" y="800"/>
                  <a:pt x="525" y="797"/>
                  <a:pt x="524" y="796"/>
                </a:cubicBezTo>
                <a:cubicBezTo>
                  <a:pt x="523" y="794"/>
                  <a:pt x="522" y="792"/>
                  <a:pt x="521" y="790"/>
                </a:cubicBezTo>
                <a:cubicBezTo>
                  <a:pt x="521" y="788"/>
                  <a:pt x="520" y="786"/>
                  <a:pt x="519" y="784"/>
                </a:cubicBezTo>
                <a:cubicBezTo>
                  <a:pt x="518" y="782"/>
                  <a:pt x="516" y="780"/>
                  <a:pt x="516" y="778"/>
                </a:cubicBezTo>
                <a:cubicBezTo>
                  <a:pt x="516" y="777"/>
                  <a:pt x="516" y="776"/>
                  <a:pt x="516" y="775"/>
                </a:cubicBezTo>
                <a:cubicBezTo>
                  <a:pt x="514" y="773"/>
                  <a:pt x="512" y="773"/>
                  <a:pt x="511" y="772"/>
                </a:cubicBezTo>
                <a:cubicBezTo>
                  <a:pt x="508" y="771"/>
                  <a:pt x="508" y="769"/>
                  <a:pt x="506" y="767"/>
                </a:cubicBezTo>
                <a:cubicBezTo>
                  <a:pt x="505" y="765"/>
                  <a:pt x="502" y="764"/>
                  <a:pt x="501" y="762"/>
                </a:cubicBezTo>
                <a:cubicBezTo>
                  <a:pt x="500" y="762"/>
                  <a:pt x="500" y="761"/>
                  <a:pt x="500" y="760"/>
                </a:cubicBezTo>
                <a:cubicBezTo>
                  <a:pt x="499" y="759"/>
                  <a:pt x="499" y="759"/>
                  <a:pt x="497" y="759"/>
                </a:cubicBezTo>
                <a:cubicBezTo>
                  <a:pt x="496" y="758"/>
                  <a:pt x="495" y="758"/>
                  <a:pt x="494" y="758"/>
                </a:cubicBezTo>
                <a:cubicBezTo>
                  <a:pt x="493" y="757"/>
                  <a:pt x="493" y="756"/>
                  <a:pt x="492" y="756"/>
                </a:cubicBezTo>
                <a:cubicBezTo>
                  <a:pt x="491" y="756"/>
                  <a:pt x="489" y="756"/>
                  <a:pt x="488" y="755"/>
                </a:cubicBezTo>
                <a:cubicBezTo>
                  <a:pt x="486" y="755"/>
                  <a:pt x="484" y="755"/>
                  <a:pt x="482" y="753"/>
                </a:cubicBezTo>
                <a:cubicBezTo>
                  <a:pt x="481" y="751"/>
                  <a:pt x="481" y="749"/>
                  <a:pt x="480" y="747"/>
                </a:cubicBezTo>
                <a:cubicBezTo>
                  <a:pt x="479" y="745"/>
                  <a:pt x="478" y="744"/>
                  <a:pt x="478" y="743"/>
                </a:cubicBezTo>
                <a:cubicBezTo>
                  <a:pt x="478" y="741"/>
                  <a:pt x="478" y="739"/>
                  <a:pt x="478" y="737"/>
                </a:cubicBezTo>
                <a:cubicBezTo>
                  <a:pt x="477" y="735"/>
                  <a:pt x="476" y="733"/>
                  <a:pt x="475" y="731"/>
                </a:cubicBezTo>
                <a:cubicBezTo>
                  <a:pt x="474" y="728"/>
                  <a:pt x="474" y="726"/>
                  <a:pt x="474" y="723"/>
                </a:cubicBezTo>
                <a:cubicBezTo>
                  <a:pt x="473" y="719"/>
                  <a:pt x="469" y="716"/>
                  <a:pt x="466" y="713"/>
                </a:cubicBezTo>
                <a:cubicBezTo>
                  <a:pt x="465" y="711"/>
                  <a:pt x="464" y="710"/>
                  <a:pt x="462" y="709"/>
                </a:cubicBezTo>
                <a:cubicBezTo>
                  <a:pt x="460" y="708"/>
                  <a:pt x="458" y="707"/>
                  <a:pt x="456" y="707"/>
                </a:cubicBezTo>
                <a:cubicBezTo>
                  <a:pt x="453" y="706"/>
                  <a:pt x="451" y="703"/>
                  <a:pt x="449" y="702"/>
                </a:cubicBezTo>
                <a:cubicBezTo>
                  <a:pt x="446" y="700"/>
                  <a:pt x="442" y="701"/>
                  <a:pt x="439" y="700"/>
                </a:cubicBezTo>
                <a:cubicBezTo>
                  <a:pt x="438" y="700"/>
                  <a:pt x="437" y="700"/>
                  <a:pt x="435" y="700"/>
                </a:cubicBezTo>
                <a:cubicBezTo>
                  <a:pt x="433" y="699"/>
                  <a:pt x="430" y="700"/>
                  <a:pt x="428" y="699"/>
                </a:cubicBezTo>
                <a:cubicBezTo>
                  <a:pt x="427" y="699"/>
                  <a:pt x="426" y="699"/>
                  <a:pt x="425" y="699"/>
                </a:cubicBezTo>
                <a:cubicBezTo>
                  <a:pt x="424" y="699"/>
                  <a:pt x="423" y="699"/>
                  <a:pt x="422" y="699"/>
                </a:cubicBezTo>
                <a:cubicBezTo>
                  <a:pt x="421" y="699"/>
                  <a:pt x="419" y="699"/>
                  <a:pt x="419" y="698"/>
                </a:cubicBezTo>
                <a:cubicBezTo>
                  <a:pt x="417" y="698"/>
                  <a:pt x="418" y="698"/>
                  <a:pt x="419" y="698"/>
                </a:cubicBezTo>
                <a:cubicBezTo>
                  <a:pt x="421" y="698"/>
                  <a:pt x="422" y="698"/>
                  <a:pt x="424" y="697"/>
                </a:cubicBezTo>
                <a:cubicBezTo>
                  <a:pt x="426" y="696"/>
                  <a:pt x="428" y="696"/>
                  <a:pt x="430" y="695"/>
                </a:cubicBezTo>
                <a:cubicBezTo>
                  <a:pt x="432" y="693"/>
                  <a:pt x="431" y="691"/>
                  <a:pt x="434" y="691"/>
                </a:cubicBezTo>
                <a:cubicBezTo>
                  <a:pt x="436" y="691"/>
                  <a:pt x="439" y="693"/>
                  <a:pt x="440" y="691"/>
                </a:cubicBezTo>
                <a:cubicBezTo>
                  <a:pt x="440" y="690"/>
                  <a:pt x="440" y="690"/>
                  <a:pt x="440" y="689"/>
                </a:cubicBezTo>
                <a:cubicBezTo>
                  <a:pt x="440" y="689"/>
                  <a:pt x="440" y="688"/>
                  <a:pt x="440" y="687"/>
                </a:cubicBezTo>
                <a:cubicBezTo>
                  <a:pt x="440" y="686"/>
                  <a:pt x="440" y="685"/>
                  <a:pt x="439" y="684"/>
                </a:cubicBezTo>
                <a:cubicBezTo>
                  <a:pt x="439" y="683"/>
                  <a:pt x="438" y="682"/>
                  <a:pt x="437" y="682"/>
                </a:cubicBezTo>
                <a:cubicBezTo>
                  <a:pt x="436" y="682"/>
                  <a:pt x="433" y="683"/>
                  <a:pt x="432" y="682"/>
                </a:cubicBezTo>
                <a:cubicBezTo>
                  <a:pt x="433" y="681"/>
                  <a:pt x="436" y="681"/>
                  <a:pt x="437" y="681"/>
                </a:cubicBezTo>
                <a:cubicBezTo>
                  <a:pt x="438" y="680"/>
                  <a:pt x="439" y="680"/>
                  <a:pt x="440" y="679"/>
                </a:cubicBezTo>
                <a:cubicBezTo>
                  <a:pt x="441" y="678"/>
                  <a:pt x="442" y="678"/>
                  <a:pt x="443" y="677"/>
                </a:cubicBezTo>
                <a:cubicBezTo>
                  <a:pt x="444" y="676"/>
                  <a:pt x="444" y="675"/>
                  <a:pt x="445" y="673"/>
                </a:cubicBezTo>
                <a:cubicBezTo>
                  <a:pt x="445" y="671"/>
                  <a:pt x="448" y="669"/>
                  <a:pt x="450" y="668"/>
                </a:cubicBezTo>
                <a:cubicBezTo>
                  <a:pt x="452" y="667"/>
                  <a:pt x="453" y="665"/>
                  <a:pt x="454" y="663"/>
                </a:cubicBezTo>
                <a:cubicBezTo>
                  <a:pt x="455" y="661"/>
                  <a:pt x="455" y="659"/>
                  <a:pt x="457" y="657"/>
                </a:cubicBezTo>
                <a:cubicBezTo>
                  <a:pt x="458" y="655"/>
                  <a:pt x="460" y="654"/>
                  <a:pt x="460" y="652"/>
                </a:cubicBezTo>
                <a:cubicBezTo>
                  <a:pt x="461" y="650"/>
                  <a:pt x="460" y="648"/>
                  <a:pt x="461" y="646"/>
                </a:cubicBezTo>
                <a:cubicBezTo>
                  <a:pt x="462" y="645"/>
                  <a:pt x="463" y="645"/>
                  <a:pt x="464" y="643"/>
                </a:cubicBezTo>
                <a:cubicBezTo>
                  <a:pt x="464" y="642"/>
                  <a:pt x="464" y="641"/>
                  <a:pt x="464" y="640"/>
                </a:cubicBezTo>
                <a:cubicBezTo>
                  <a:pt x="465" y="639"/>
                  <a:pt x="466" y="639"/>
                  <a:pt x="466" y="638"/>
                </a:cubicBezTo>
                <a:cubicBezTo>
                  <a:pt x="468" y="637"/>
                  <a:pt x="469" y="634"/>
                  <a:pt x="467" y="632"/>
                </a:cubicBezTo>
                <a:cubicBezTo>
                  <a:pt x="466" y="631"/>
                  <a:pt x="464" y="630"/>
                  <a:pt x="462" y="631"/>
                </a:cubicBezTo>
                <a:cubicBezTo>
                  <a:pt x="460" y="631"/>
                  <a:pt x="458" y="631"/>
                  <a:pt x="456" y="631"/>
                </a:cubicBezTo>
                <a:cubicBezTo>
                  <a:pt x="455" y="631"/>
                  <a:pt x="454" y="631"/>
                  <a:pt x="453" y="631"/>
                </a:cubicBezTo>
                <a:cubicBezTo>
                  <a:pt x="452" y="631"/>
                  <a:pt x="451" y="630"/>
                  <a:pt x="450" y="630"/>
                </a:cubicBezTo>
                <a:cubicBezTo>
                  <a:pt x="448" y="629"/>
                  <a:pt x="446" y="630"/>
                  <a:pt x="443" y="630"/>
                </a:cubicBezTo>
                <a:cubicBezTo>
                  <a:pt x="441" y="630"/>
                  <a:pt x="439" y="628"/>
                  <a:pt x="437" y="629"/>
                </a:cubicBezTo>
                <a:cubicBezTo>
                  <a:pt x="433" y="629"/>
                  <a:pt x="429" y="626"/>
                  <a:pt x="425" y="627"/>
                </a:cubicBezTo>
                <a:cubicBezTo>
                  <a:pt x="423" y="627"/>
                  <a:pt x="421" y="627"/>
                  <a:pt x="419" y="628"/>
                </a:cubicBezTo>
                <a:cubicBezTo>
                  <a:pt x="416" y="629"/>
                  <a:pt x="414" y="628"/>
                  <a:pt x="412" y="629"/>
                </a:cubicBezTo>
                <a:cubicBezTo>
                  <a:pt x="410" y="630"/>
                  <a:pt x="408" y="631"/>
                  <a:pt x="406" y="631"/>
                </a:cubicBezTo>
                <a:cubicBezTo>
                  <a:pt x="405" y="631"/>
                  <a:pt x="404" y="631"/>
                  <a:pt x="403" y="631"/>
                </a:cubicBezTo>
                <a:cubicBezTo>
                  <a:pt x="402" y="631"/>
                  <a:pt x="402" y="632"/>
                  <a:pt x="401" y="633"/>
                </a:cubicBezTo>
                <a:cubicBezTo>
                  <a:pt x="400" y="634"/>
                  <a:pt x="400" y="634"/>
                  <a:pt x="399" y="634"/>
                </a:cubicBezTo>
                <a:cubicBezTo>
                  <a:pt x="397" y="635"/>
                  <a:pt x="397" y="635"/>
                  <a:pt x="396" y="635"/>
                </a:cubicBezTo>
                <a:cubicBezTo>
                  <a:pt x="395" y="636"/>
                  <a:pt x="393" y="636"/>
                  <a:pt x="393" y="635"/>
                </a:cubicBezTo>
                <a:cubicBezTo>
                  <a:pt x="393" y="634"/>
                  <a:pt x="394" y="633"/>
                  <a:pt x="395" y="633"/>
                </a:cubicBezTo>
                <a:cubicBezTo>
                  <a:pt x="395" y="632"/>
                  <a:pt x="396" y="632"/>
                  <a:pt x="396" y="631"/>
                </a:cubicBezTo>
                <a:cubicBezTo>
                  <a:pt x="396" y="631"/>
                  <a:pt x="395" y="631"/>
                  <a:pt x="395" y="630"/>
                </a:cubicBezTo>
                <a:cubicBezTo>
                  <a:pt x="395" y="629"/>
                  <a:pt x="396" y="629"/>
                  <a:pt x="397" y="629"/>
                </a:cubicBezTo>
                <a:cubicBezTo>
                  <a:pt x="397" y="629"/>
                  <a:pt x="397" y="629"/>
                  <a:pt x="398" y="628"/>
                </a:cubicBezTo>
                <a:cubicBezTo>
                  <a:pt x="399" y="627"/>
                  <a:pt x="399" y="626"/>
                  <a:pt x="401" y="627"/>
                </a:cubicBezTo>
                <a:cubicBezTo>
                  <a:pt x="404" y="628"/>
                  <a:pt x="403" y="626"/>
                  <a:pt x="405" y="624"/>
                </a:cubicBezTo>
                <a:cubicBezTo>
                  <a:pt x="405" y="624"/>
                  <a:pt x="407" y="623"/>
                  <a:pt x="406" y="622"/>
                </a:cubicBezTo>
                <a:cubicBezTo>
                  <a:pt x="406" y="622"/>
                  <a:pt x="404" y="623"/>
                  <a:pt x="403" y="623"/>
                </a:cubicBezTo>
                <a:cubicBezTo>
                  <a:pt x="402" y="622"/>
                  <a:pt x="401" y="622"/>
                  <a:pt x="400" y="622"/>
                </a:cubicBezTo>
                <a:cubicBezTo>
                  <a:pt x="400" y="622"/>
                  <a:pt x="398" y="622"/>
                  <a:pt x="398" y="621"/>
                </a:cubicBezTo>
                <a:cubicBezTo>
                  <a:pt x="399" y="621"/>
                  <a:pt x="400" y="622"/>
                  <a:pt x="401" y="620"/>
                </a:cubicBezTo>
                <a:cubicBezTo>
                  <a:pt x="402" y="619"/>
                  <a:pt x="401" y="619"/>
                  <a:pt x="400" y="618"/>
                </a:cubicBezTo>
                <a:cubicBezTo>
                  <a:pt x="400" y="618"/>
                  <a:pt x="400" y="617"/>
                  <a:pt x="400" y="617"/>
                </a:cubicBezTo>
                <a:cubicBezTo>
                  <a:pt x="402" y="617"/>
                  <a:pt x="402" y="616"/>
                  <a:pt x="404" y="615"/>
                </a:cubicBezTo>
                <a:cubicBezTo>
                  <a:pt x="405" y="614"/>
                  <a:pt x="407" y="613"/>
                  <a:pt x="409" y="612"/>
                </a:cubicBezTo>
                <a:cubicBezTo>
                  <a:pt x="411" y="611"/>
                  <a:pt x="412" y="609"/>
                  <a:pt x="414" y="608"/>
                </a:cubicBezTo>
                <a:cubicBezTo>
                  <a:pt x="415" y="608"/>
                  <a:pt x="416" y="608"/>
                  <a:pt x="417" y="607"/>
                </a:cubicBezTo>
                <a:cubicBezTo>
                  <a:pt x="418" y="606"/>
                  <a:pt x="418" y="606"/>
                  <a:pt x="419" y="605"/>
                </a:cubicBezTo>
                <a:cubicBezTo>
                  <a:pt x="420" y="603"/>
                  <a:pt x="422" y="603"/>
                  <a:pt x="424" y="602"/>
                </a:cubicBezTo>
                <a:cubicBezTo>
                  <a:pt x="426" y="601"/>
                  <a:pt x="426" y="599"/>
                  <a:pt x="427" y="597"/>
                </a:cubicBezTo>
                <a:cubicBezTo>
                  <a:pt x="428" y="596"/>
                  <a:pt x="431" y="595"/>
                  <a:pt x="430" y="593"/>
                </a:cubicBezTo>
                <a:cubicBezTo>
                  <a:pt x="430" y="593"/>
                  <a:pt x="429" y="592"/>
                  <a:pt x="429" y="591"/>
                </a:cubicBezTo>
                <a:cubicBezTo>
                  <a:pt x="430" y="590"/>
                  <a:pt x="431" y="590"/>
                  <a:pt x="431" y="590"/>
                </a:cubicBezTo>
                <a:cubicBezTo>
                  <a:pt x="433" y="589"/>
                  <a:pt x="433" y="586"/>
                  <a:pt x="431" y="587"/>
                </a:cubicBezTo>
                <a:cubicBezTo>
                  <a:pt x="430" y="587"/>
                  <a:pt x="429" y="588"/>
                  <a:pt x="428" y="588"/>
                </a:cubicBezTo>
                <a:cubicBezTo>
                  <a:pt x="427" y="587"/>
                  <a:pt x="427" y="586"/>
                  <a:pt x="426" y="586"/>
                </a:cubicBezTo>
                <a:cubicBezTo>
                  <a:pt x="425" y="586"/>
                  <a:pt x="424" y="587"/>
                  <a:pt x="423" y="586"/>
                </a:cubicBezTo>
                <a:cubicBezTo>
                  <a:pt x="422" y="586"/>
                  <a:pt x="422" y="584"/>
                  <a:pt x="421" y="585"/>
                </a:cubicBezTo>
                <a:cubicBezTo>
                  <a:pt x="419" y="585"/>
                  <a:pt x="418" y="588"/>
                  <a:pt x="416" y="588"/>
                </a:cubicBezTo>
                <a:cubicBezTo>
                  <a:pt x="415" y="588"/>
                  <a:pt x="414" y="587"/>
                  <a:pt x="413" y="588"/>
                </a:cubicBezTo>
                <a:cubicBezTo>
                  <a:pt x="411" y="588"/>
                  <a:pt x="410" y="589"/>
                  <a:pt x="409" y="590"/>
                </a:cubicBezTo>
                <a:cubicBezTo>
                  <a:pt x="408" y="591"/>
                  <a:pt x="406" y="591"/>
                  <a:pt x="404" y="591"/>
                </a:cubicBezTo>
                <a:cubicBezTo>
                  <a:pt x="403" y="591"/>
                  <a:pt x="402" y="590"/>
                  <a:pt x="401" y="590"/>
                </a:cubicBezTo>
                <a:cubicBezTo>
                  <a:pt x="399" y="590"/>
                  <a:pt x="399" y="591"/>
                  <a:pt x="398" y="592"/>
                </a:cubicBezTo>
                <a:cubicBezTo>
                  <a:pt x="396" y="593"/>
                  <a:pt x="396" y="592"/>
                  <a:pt x="395" y="591"/>
                </a:cubicBezTo>
                <a:cubicBezTo>
                  <a:pt x="394" y="591"/>
                  <a:pt x="393" y="591"/>
                  <a:pt x="393" y="592"/>
                </a:cubicBezTo>
                <a:cubicBezTo>
                  <a:pt x="392" y="593"/>
                  <a:pt x="391" y="594"/>
                  <a:pt x="390" y="593"/>
                </a:cubicBezTo>
                <a:cubicBezTo>
                  <a:pt x="389" y="593"/>
                  <a:pt x="389" y="592"/>
                  <a:pt x="389" y="592"/>
                </a:cubicBezTo>
                <a:cubicBezTo>
                  <a:pt x="389" y="591"/>
                  <a:pt x="389" y="591"/>
                  <a:pt x="389" y="590"/>
                </a:cubicBezTo>
                <a:cubicBezTo>
                  <a:pt x="388" y="589"/>
                  <a:pt x="385" y="589"/>
                  <a:pt x="384" y="590"/>
                </a:cubicBezTo>
                <a:cubicBezTo>
                  <a:pt x="383" y="591"/>
                  <a:pt x="383" y="592"/>
                  <a:pt x="382" y="593"/>
                </a:cubicBezTo>
                <a:cubicBezTo>
                  <a:pt x="381" y="595"/>
                  <a:pt x="380" y="593"/>
                  <a:pt x="380" y="592"/>
                </a:cubicBezTo>
                <a:cubicBezTo>
                  <a:pt x="379" y="591"/>
                  <a:pt x="382" y="587"/>
                  <a:pt x="378" y="588"/>
                </a:cubicBezTo>
                <a:cubicBezTo>
                  <a:pt x="377" y="588"/>
                  <a:pt x="377" y="590"/>
                  <a:pt x="376" y="590"/>
                </a:cubicBezTo>
                <a:cubicBezTo>
                  <a:pt x="374" y="591"/>
                  <a:pt x="375" y="587"/>
                  <a:pt x="373" y="587"/>
                </a:cubicBezTo>
                <a:cubicBezTo>
                  <a:pt x="372" y="586"/>
                  <a:pt x="371" y="588"/>
                  <a:pt x="371" y="588"/>
                </a:cubicBezTo>
                <a:cubicBezTo>
                  <a:pt x="370" y="590"/>
                  <a:pt x="370" y="590"/>
                  <a:pt x="369" y="591"/>
                </a:cubicBezTo>
                <a:cubicBezTo>
                  <a:pt x="368" y="591"/>
                  <a:pt x="367" y="592"/>
                  <a:pt x="367" y="593"/>
                </a:cubicBezTo>
                <a:cubicBezTo>
                  <a:pt x="368" y="594"/>
                  <a:pt x="369" y="594"/>
                  <a:pt x="368" y="596"/>
                </a:cubicBezTo>
                <a:cubicBezTo>
                  <a:pt x="368" y="597"/>
                  <a:pt x="368" y="598"/>
                  <a:pt x="368" y="599"/>
                </a:cubicBezTo>
                <a:cubicBezTo>
                  <a:pt x="368" y="600"/>
                  <a:pt x="372" y="602"/>
                  <a:pt x="369" y="604"/>
                </a:cubicBezTo>
                <a:cubicBezTo>
                  <a:pt x="368" y="604"/>
                  <a:pt x="367" y="603"/>
                  <a:pt x="366" y="603"/>
                </a:cubicBezTo>
                <a:cubicBezTo>
                  <a:pt x="364" y="604"/>
                  <a:pt x="364" y="604"/>
                  <a:pt x="362" y="603"/>
                </a:cubicBezTo>
                <a:cubicBezTo>
                  <a:pt x="361" y="602"/>
                  <a:pt x="360" y="602"/>
                  <a:pt x="360" y="604"/>
                </a:cubicBezTo>
                <a:cubicBezTo>
                  <a:pt x="360" y="604"/>
                  <a:pt x="361" y="606"/>
                  <a:pt x="362" y="606"/>
                </a:cubicBezTo>
                <a:cubicBezTo>
                  <a:pt x="362" y="607"/>
                  <a:pt x="364" y="606"/>
                  <a:pt x="364" y="607"/>
                </a:cubicBezTo>
                <a:cubicBezTo>
                  <a:pt x="365" y="609"/>
                  <a:pt x="363" y="612"/>
                  <a:pt x="361" y="611"/>
                </a:cubicBezTo>
                <a:cubicBezTo>
                  <a:pt x="360" y="610"/>
                  <a:pt x="359" y="609"/>
                  <a:pt x="358" y="610"/>
                </a:cubicBezTo>
                <a:cubicBezTo>
                  <a:pt x="357" y="610"/>
                  <a:pt x="357" y="611"/>
                  <a:pt x="358" y="612"/>
                </a:cubicBezTo>
                <a:cubicBezTo>
                  <a:pt x="359" y="613"/>
                  <a:pt x="360" y="613"/>
                  <a:pt x="361" y="614"/>
                </a:cubicBezTo>
                <a:cubicBezTo>
                  <a:pt x="362" y="615"/>
                  <a:pt x="361" y="616"/>
                  <a:pt x="363" y="616"/>
                </a:cubicBezTo>
                <a:cubicBezTo>
                  <a:pt x="364" y="616"/>
                  <a:pt x="369" y="617"/>
                  <a:pt x="366" y="619"/>
                </a:cubicBezTo>
                <a:cubicBezTo>
                  <a:pt x="364" y="621"/>
                  <a:pt x="364" y="617"/>
                  <a:pt x="361" y="618"/>
                </a:cubicBezTo>
                <a:cubicBezTo>
                  <a:pt x="362" y="619"/>
                  <a:pt x="360" y="619"/>
                  <a:pt x="359" y="620"/>
                </a:cubicBezTo>
                <a:cubicBezTo>
                  <a:pt x="358" y="621"/>
                  <a:pt x="357" y="621"/>
                  <a:pt x="356" y="620"/>
                </a:cubicBezTo>
                <a:cubicBezTo>
                  <a:pt x="355" y="619"/>
                  <a:pt x="356" y="618"/>
                  <a:pt x="355" y="618"/>
                </a:cubicBezTo>
                <a:cubicBezTo>
                  <a:pt x="353" y="617"/>
                  <a:pt x="354" y="619"/>
                  <a:pt x="353" y="620"/>
                </a:cubicBezTo>
                <a:cubicBezTo>
                  <a:pt x="353" y="621"/>
                  <a:pt x="352" y="621"/>
                  <a:pt x="351" y="621"/>
                </a:cubicBezTo>
                <a:cubicBezTo>
                  <a:pt x="350" y="620"/>
                  <a:pt x="350" y="619"/>
                  <a:pt x="349" y="620"/>
                </a:cubicBezTo>
                <a:cubicBezTo>
                  <a:pt x="347" y="621"/>
                  <a:pt x="349" y="624"/>
                  <a:pt x="348" y="626"/>
                </a:cubicBezTo>
                <a:cubicBezTo>
                  <a:pt x="348" y="627"/>
                  <a:pt x="348" y="628"/>
                  <a:pt x="349" y="628"/>
                </a:cubicBezTo>
                <a:cubicBezTo>
                  <a:pt x="350" y="629"/>
                  <a:pt x="351" y="629"/>
                  <a:pt x="352" y="629"/>
                </a:cubicBezTo>
                <a:cubicBezTo>
                  <a:pt x="352" y="630"/>
                  <a:pt x="352" y="631"/>
                  <a:pt x="352" y="632"/>
                </a:cubicBezTo>
                <a:cubicBezTo>
                  <a:pt x="353" y="633"/>
                  <a:pt x="355" y="632"/>
                  <a:pt x="355" y="633"/>
                </a:cubicBezTo>
                <a:cubicBezTo>
                  <a:pt x="356" y="634"/>
                  <a:pt x="356" y="635"/>
                  <a:pt x="355" y="636"/>
                </a:cubicBezTo>
                <a:cubicBezTo>
                  <a:pt x="353" y="636"/>
                  <a:pt x="353" y="635"/>
                  <a:pt x="352" y="634"/>
                </a:cubicBezTo>
                <a:cubicBezTo>
                  <a:pt x="351" y="634"/>
                  <a:pt x="350" y="634"/>
                  <a:pt x="349" y="633"/>
                </a:cubicBezTo>
                <a:cubicBezTo>
                  <a:pt x="349" y="632"/>
                  <a:pt x="349" y="631"/>
                  <a:pt x="347" y="631"/>
                </a:cubicBezTo>
                <a:cubicBezTo>
                  <a:pt x="346" y="631"/>
                  <a:pt x="346" y="635"/>
                  <a:pt x="346" y="635"/>
                </a:cubicBezTo>
                <a:cubicBezTo>
                  <a:pt x="347" y="638"/>
                  <a:pt x="349" y="637"/>
                  <a:pt x="350" y="639"/>
                </a:cubicBezTo>
                <a:close/>
                <a:moveTo>
                  <a:pt x="388" y="813"/>
                </a:moveTo>
                <a:cubicBezTo>
                  <a:pt x="389" y="814"/>
                  <a:pt x="389" y="814"/>
                  <a:pt x="390" y="815"/>
                </a:cubicBezTo>
                <a:cubicBezTo>
                  <a:pt x="390" y="815"/>
                  <a:pt x="390" y="817"/>
                  <a:pt x="391" y="817"/>
                </a:cubicBezTo>
                <a:cubicBezTo>
                  <a:pt x="392" y="818"/>
                  <a:pt x="394" y="815"/>
                  <a:pt x="395" y="814"/>
                </a:cubicBezTo>
                <a:cubicBezTo>
                  <a:pt x="396" y="814"/>
                  <a:pt x="398" y="813"/>
                  <a:pt x="399" y="812"/>
                </a:cubicBezTo>
                <a:cubicBezTo>
                  <a:pt x="401" y="810"/>
                  <a:pt x="399" y="810"/>
                  <a:pt x="397" y="810"/>
                </a:cubicBezTo>
                <a:cubicBezTo>
                  <a:pt x="395" y="810"/>
                  <a:pt x="395" y="809"/>
                  <a:pt x="394" y="807"/>
                </a:cubicBezTo>
                <a:cubicBezTo>
                  <a:pt x="393" y="805"/>
                  <a:pt x="391" y="804"/>
                  <a:pt x="389" y="805"/>
                </a:cubicBezTo>
                <a:cubicBezTo>
                  <a:pt x="388" y="805"/>
                  <a:pt x="387" y="805"/>
                  <a:pt x="387" y="806"/>
                </a:cubicBezTo>
                <a:cubicBezTo>
                  <a:pt x="385" y="806"/>
                  <a:pt x="386" y="807"/>
                  <a:pt x="387" y="808"/>
                </a:cubicBezTo>
                <a:cubicBezTo>
                  <a:pt x="387" y="810"/>
                  <a:pt x="386" y="812"/>
                  <a:pt x="388" y="813"/>
                </a:cubicBezTo>
                <a:close/>
                <a:moveTo>
                  <a:pt x="336" y="714"/>
                </a:moveTo>
                <a:cubicBezTo>
                  <a:pt x="335" y="715"/>
                  <a:pt x="334" y="716"/>
                  <a:pt x="334" y="717"/>
                </a:cubicBezTo>
                <a:cubicBezTo>
                  <a:pt x="335" y="719"/>
                  <a:pt x="338" y="716"/>
                  <a:pt x="339" y="715"/>
                </a:cubicBezTo>
                <a:cubicBezTo>
                  <a:pt x="340" y="714"/>
                  <a:pt x="343" y="714"/>
                  <a:pt x="342" y="711"/>
                </a:cubicBezTo>
                <a:cubicBezTo>
                  <a:pt x="342" y="710"/>
                  <a:pt x="342" y="709"/>
                  <a:pt x="341" y="708"/>
                </a:cubicBezTo>
                <a:cubicBezTo>
                  <a:pt x="341" y="707"/>
                  <a:pt x="341" y="706"/>
                  <a:pt x="340" y="706"/>
                </a:cubicBezTo>
                <a:cubicBezTo>
                  <a:pt x="340" y="705"/>
                  <a:pt x="340" y="702"/>
                  <a:pt x="338" y="703"/>
                </a:cubicBezTo>
                <a:cubicBezTo>
                  <a:pt x="337" y="703"/>
                  <a:pt x="337" y="705"/>
                  <a:pt x="335" y="705"/>
                </a:cubicBezTo>
                <a:cubicBezTo>
                  <a:pt x="335" y="705"/>
                  <a:pt x="334" y="704"/>
                  <a:pt x="334" y="704"/>
                </a:cubicBezTo>
                <a:cubicBezTo>
                  <a:pt x="333" y="704"/>
                  <a:pt x="333" y="705"/>
                  <a:pt x="332" y="705"/>
                </a:cubicBezTo>
                <a:cubicBezTo>
                  <a:pt x="332" y="705"/>
                  <a:pt x="329" y="709"/>
                  <a:pt x="330" y="710"/>
                </a:cubicBezTo>
                <a:cubicBezTo>
                  <a:pt x="330" y="710"/>
                  <a:pt x="331" y="709"/>
                  <a:pt x="331" y="709"/>
                </a:cubicBezTo>
                <a:cubicBezTo>
                  <a:pt x="332" y="709"/>
                  <a:pt x="332" y="709"/>
                  <a:pt x="333" y="709"/>
                </a:cubicBezTo>
                <a:cubicBezTo>
                  <a:pt x="334" y="709"/>
                  <a:pt x="334" y="709"/>
                  <a:pt x="334" y="709"/>
                </a:cubicBezTo>
                <a:cubicBezTo>
                  <a:pt x="335" y="709"/>
                  <a:pt x="335" y="709"/>
                  <a:pt x="336" y="709"/>
                </a:cubicBezTo>
                <a:cubicBezTo>
                  <a:pt x="337" y="709"/>
                  <a:pt x="336" y="711"/>
                  <a:pt x="336" y="712"/>
                </a:cubicBezTo>
                <a:cubicBezTo>
                  <a:pt x="336" y="713"/>
                  <a:pt x="336" y="713"/>
                  <a:pt x="336" y="714"/>
                </a:cubicBezTo>
                <a:close/>
                <a:moveTo>
                  <a:pt x="351" y="685"/>
                </a:moveTo>
                <a:cubicBezTo>
                  <a:pt x="352" y="685"/>
                  <a:pt x="352" y="687"/>
                  <a:pt x="353" y="685"/>
                </a:cubicBezTo>
                <a:cubicBezTo>
                  <a:pt x="353" y="684"/>
                  <a:pt x="353" y="683"/>
                  <a:pt x="353" y="682"/>
                </a:cubicBezTo>
                <a:cubicBezTo>
                  <a:pt x="353" y="681"/>
                  <a:pt x="352" y="680"/>
                  <a:pt x="351" y="680"/>
                </a:cubicBezTo>
                <a:cubicBezTo>
                  <a:pt x="350" y="680"/>
                  <a:pt x="350" y="680"/>
                  <a:pt x="349" y="679"/>
                </a:cubicBezTo>
                <a:cubicBezTo>
                  <a:pt x="348" y="678"/>
                  <a:pt x="347" y="678"/>
                  <a:pt x="346" y="678"/>
                </a:cubicBezTo>
                <a:cubicBezTo>
                  <a:pt x="344" y="677"/>
                  <a:pt x="343" y="675"/>
                  <a:pt x="342" y="674"/>
                </a:cubicBezTo>
                <a:cubicBezTo>
                  <a:pt x="342" y="673"/>
                  <a:pt x="342" y="672"/>
                  <a:pt x="341" y="672"/>
                </a:cubicBezTo>
                <a:cubicBezTo>
                  <a:pt x="339" y="671"/>
                  <a:pt x="337" y="672"/>
                  <a:pt x="335" y="673"/>
                </a:cubicBezTo>
                <a:cubicBezTo>
                  <a:pt x="335" y="673"/>
                  <a:pt x="334" y="673"/>
                  <a:pt x="334" y="674"/>
                </a:cubicBezTo>
                <a:cubicBezTo>
                  <a:pt x="334" y="674"/>
                  <a:pt x="333" y="675"/>
                  <a:pt x="333" y="675"/>
                </a:cubicBezTo>
                <a:cubicBezTo>
                  <a:pt x="333" y="676"/>
                  <a:pt x="335" y="676"/>
                  <a:pt x="336" y="676"/>
                </a:cubicBezTo>
                <a:cubicBezTo>
                  <a:pt x="337" y="677"/>
                  <a:pt x="337" y="679"/>
                  <a:pt x="339" y="679"/>
                </a:cubicBezTo>
                <a:cubicBezTo>
                  <a:pt x="340" y="680"/>
                  <a:pt x="342" y="678"/>
                  <a:pt x="343" y="679"/>
                </a:cubicBezTo>
                <a:cubicBezTo>
                  <a:pt x="344" y="681"/>
                  <a:pt x="340" y="682"/>
                  <a:pt x="344" y="682"/>
                </a:cubicBezTo>
                <a:cubicBezTo>
                  <a:pt x="344" y="684"/>
                  <a:pt x="342" y="684"/>
                  <a:pt x="341" y="684"/>
                </a:cubicBezTo>
                <a:cubicBezTo>
                  <a:pt x="340" y="684"/>
                  <a:pt x="339" y="685"/>
                  <a:pt x="338" y="685"/>
                </a:cubicBezTo>
                <a:cubicBezTo>
                  <a:pt x="337" y="686"/>
                  <a:pt x="337" y="686"/>
                  <a:pt x="336" y="686"/>
                </a:cubicBezTo>
                <a:cubicBezTo>
                  <a:pt x="335" y="686"/>
                  <a:pt x="335" y="685"/>
                  <a:pt x="334" y="685"/>
                </a:cubicBezTo>
                <a:cubicBezTo>
                  <a:pt x="333" y="686"/>
                  <a:pt x="334" y="687"/>
                  <a:pt x="334" y="688"/>
                </a:cubicBezTo>
                <a:cubicBezTo>
                  <a:pt x="337" y="689"/>
                  <a:pt x="338" y="687"/>
                  <a:pt x="340" y="687"/>
                </a:cubicBezTo>
                <a:cubicBezTo>
                  <a:pt x="341" y="686"/>
                  <a:pt x="341" y="686"/>
                  <a:pt x="342" y="686"/>
                </a:cubicBezTo>
                <a:cubicBezTo>
                  <a:pt x="343" y="686"/>
                  <a:pt x="344" y="686"/>
                  <a:pt x="345" y="686"/>
                </a:cubicBezTo>
                <a:cubicBezTo>
                  <a:pt x="347" y="686"/>
                  <a:pt x="347" y="686"/>
                  <a:pt x="348" y="686"/>
                </a:cubicBezTo>
                <a:cubicBezTo>
                  <a:pt x="349" y="687"/>
                  <a:pt x="350" y="687"/>
                  <a:pt x="350" y="686"/>
                </a:cubicBezTo>
                <a:cubicBezTo>
                  <a:pt x="350" y="686"/>
                  <a:pt x="349" y="684"/>
                  <a:pt x="351" y="685"/>
                </a:cubicBezTo>
                <a:close/>
                <a:moveTo>
                  <a:pt x="371" y="711"/>
                </a:moveTo>
                <a:cubicBezTo>
                  <a:pt x="371" y="710"/>
                  <a:pt x="371" y="706"/>
                  <a:pt x="369" y="706"/>
                </a:cubicBezTo>
                <a:cubicBezTo>
                  <a:pt x="367" y="705"/>
                  <a:pt x="369" y="707"/>
                  <a:pt x="369" y="708"/>
                </a:cubicBezTo>
                <a:cubicBezTo>
                  <a:pt x="369" y="709"/>
                  <a:pt x="370" y="711"/>
                  <a:pt x="371" y="711"/>
                </a:cubicBezTo>
                <a:close/>
                <a:moveTo>
                  <a:pt x="455" y="970"/>
                </a:moveTo>
                <a:cubicBezTo>
                  <a:pt x="454" y="970"/>
                  <a:pt x="453" y="972"/>
                  <a:pt x="455" y="972"/>
                </a:cubicBezTo>
                <a:cubicBezTo>
                  <a:pt x="456" y="972"/>
                  <a:pt x="456" y="972"/>
                  <a:pt x="457" y="973"/>
                </a:cubicBezTo>
                <a:cubicBezTo>
                  <a:pt x="458" y="973"/>
                  <a:pt x="457" y="975"/>
                  <a:pt x="458" y="974"/>
                </a:cubicBezTo>
                <a:cubicBezTo>
                  <a:pt x="459" y="974"/>
                  <a:pt x="460" y="971"/>
                  <a:pt x="460" y="970"/>
                </a:cubicBezTo>
                <a:cubicBezTo>
                  <a:pt x="459" y="969"/>
                  <a:pt x="456" y="969"/>
                  <a:pt x="455" y="970"/>
                </a:cubicBezTo>
                <a:close/>
                <a:moveTo>
                  <a:pt x="488" y="916"/>
                </a:moveTo>
                <a:cubicBezTo>
                  <a:pt x="489" y="916"/>
                  <a:pt x="491" y="916"/>
                  <a:pt x="490" y="915"/>
                </a:cubicBezTo>
                <a:cubicBezTo>
                  <a:pt x="489" y="914"/>
                  <a:pt x="488" y="914"/>
                  <a:pt x="487" y="914"/>
                </a:cubicBezTo>
                <a:cubicBezTo>
                  <a:pt x="487" y="913"/>
                  <a:pt x="486" y="913"/>
                  <a:pt x="486" y="913"/>
                </a:cubicBezTo>
                <a:cubicBezTo>
                  <a:pt x="485" y="913"/>
                  <a:pt x="485" y="913"/>
                  <a:pt x="484" y="913"/>
                </a:cubicBezTo>
                <a:cubicBezTo>
                  <a:pt x="483" y="912"/>
                  <a:pt x="484" y="911"/>
                  <a:pt x="483" y="911"/>
                </a:cubicBezTo>
                <a:cubicBezTo>
                  <a:pt x="482" y="910"/>
                  <a:pt x="481" y="912"/>
                  <a:pt x="480" y="912"/>
                </a:cubicBezTo>
                <a:cubicBezTo>
                  <a:pt x="479" y="913"/>
                  <a:pt x="476" y="913"/>
                  <a:pt x="475" y="915"/>
                </a:cubicBezTo>
                <a:cubicBezTo>
                  <a:pt x="474" y="916"/>
                  <a:pt x="476" y="917"/>
                  <a:pt x="477" y="917"/>
                </a:cubicBezTo>
                <a:cubicBezTo>
                  <a:pt x="478" y="917"/>
                  <a:pt x="480" y="917"/>
                  <a:pt x="480" y="918"/>
                </a:cubicBezTo>
                <a:cubicBezTo>
                  <a:pt x="481" y="919"/>
                  <a:pt x="481" y="920"/>
                  <a:pt x="482" y="920"/>
                </a:cubicBezTo>
                <a:cubicBezTo>
                  <a:pt x="482" y="920"/>
                  <a:pt x="483" y="920"/>
                  <a:pt x="483" y="919"/>
                </a:cubicBezTo>
                <a:cubicBezTo>
                  <a:pt x="485" y="919"/>
                  <a:pt x="486" y="920"/>
                  <a:pt x="487" y="918"/>
                </a:cubicBezTo>
                <a:cubicBezTo>
                  <a:pt x="487" y="917"/>
                  <a:pt x="487" y="917"/>
                  <a:pt x="487" y="916"/>
                </a:cubicBezTo>
                <a:cubicBezTo>
                  <a:pt x="488" y="915"/>
                  <a:pt x="487" y="916"/>
                  <a:pt x="488" y="916"/>
                </a:cubicBezTo>
                <a:close/>
                <a:moveTo>
                  <a:pt x="445" y="963"/>
                </a:moveTo>
                <a:cubicBezTo>
                  <a:pt x="446" y="963"/>
                  <a:pt x="448" y="960"/>
                  <a:pt x="446" y="960"/>
                </a:cubicBezTo>
                <a:cubicBezTo>
                  <a:pt x="445" y="960"/>
                  <a:pt x="444" y="963"/>
                  <a:pt x="445" y="963"/>
                </a:cubicBezTo>
                <a:close/>
                <a:moveTo>
                  <a:pt x="362" y="714"/>
                </a:moveTo>
                <a:cubicBezTo>
                  <a:pt x="362" y="716"/>
                  <a:pt x="363" y="717"/>
                  <a:pt x="363" y="719"/>
                </a:cubicBezTo>
                <a:cubicBezTo>
                  <a:pt x="363" y="721"/>
                  <a:pt x="364" y="722"/>
                  <a:pt x="366" y="722"/>
                </a:cubicBezTo>
                <a:cubicBezTo>
                  <a:pt x="368" y="723"/>
                  <a:pt x="368" y="725"/>
                  <a:pt x="370" y="724"/>
                </a:cubicBezTo>
                <a:cubicBezTo>
                  <a:pt x="371" y="723"/>
                  <a:pt x="370" y="721"/>
                  <a:pt x="370" y="720"/>
                </a:cubicBezTo>
                <a:cubicBezTo>
                  <a:pt x="369" y="719"/>
                  <a:pt x="370" y="718"/>
                  <a:pt x="369" y="717"/>
                </a:cubicBezTo>
                <a:cubicBezTo>
                  <a:pt x="369" y="717"/>
                  <a:pt x="368" y="717"/>
                  <a:pt x="368" y="716"/>
                </a:cubicBezTo>
                <a:cubicBezTo>
                  <a:pt x="367" y="716"/>
                  <a:pt x="368" y="715"/>
                  <a:pt x="368" y="714"/>
                </a:cubicBezTo>
                <a:cubicBezTo>
                  <a:pt x="367" y="710"/>
                  <a:pt x="362" y="711"/>
                  <a:pt x="362" y="714"/>
                </a:cubicBezTo>
                <a:close/>
                <a:moveTo>
                  <a:pt x="339" y="695"/>
                </a:moveTo>
                <a:cubicBezTo>
                  <a:pt x="338" y="695"/>
                  <a:pt x="337" y="698"/>
                  <a:pt x="337" y="699"/>
                </a:cubicBezTo>
                <a:cubicBezTo>
                  <a:pt x="339" y="699"/>
                  <a:pt x="339" y="698"/>
                  <a:pt x="340" y="697"/>
                </a:cubicBezTo>
                <a:cubicBezTo>
                  <a:pt x="340" y="696"/>
                  <a:pt x="341" y="694"/>
                  <a:pt x="339" y="695"/>
                </a:cubicBezTo>
                <a:close/>
                <a:moveTo>
                  <a:pt x="335" y="656"/>
                </a:moveTo>
                <a:cubicBezTo>
                  <a:pt x="334" y="655"/>
                  <a:pt x="333" y="656"/>
                  <a:pt x="332" y="655"/>
                </a:cubicBezTo>
                <a:cubicBezTo>
                  <a:pt x="331" y="655"/>
                  <a:pt x="330" y="655"/>
                  <a:pt x="330" y="656"/>
                </a:cubicBezTo>
                <a:cubicBezTo>
                  <a:pt x="329" y="657"/>
                  <a:pt x="330" y="657"/>
                  <a:pt x="330" y="658"/>
                </a:cubicBezTo>
                <a:cubicBezTo>
                  <a:pt x="332" y="658"/>
                  <a:pt x="332" y="658"/>
                  <a:pt x="332" y="659"/>
                </a:cubicBezTo>
                <a:cubicBezTo>
                  <a:pt x="332" y="660"/>
                  <a:pt x="332" y="661"/>
                  <a:pt x="334" y="661"/>
                </a:cubicBezTo>
                <a:cubicBezTo>
                  <a:pt x="335" y="660"/>
                  <a:pt x="334" y="659"/>
                  <a:pt x="335" y="658"/>
                </a:cubicBezTo>
                <a:cubicBezTo>
                  <a:pt x="335" y="657"/>
                  <a:pt x="337" y="656"/>
                  <a:pt x="335" y="656"/>
                </a:cubicBezTo>
                <a:close/>
                <a:moveTo>
                  <a:pt x="312" y="624"/>
                </a:moveTo>
                <a:cubicBezTo>
                  <a:pt x="313" y="625"/>
                  <a:pt x="312" y="626"/>
                  <a:pt x="313" y="627"/>
                </a:cubicBezTo>
                <a:cubicBezTo>
                  <a:pt x="314" y="627"/>
                  <a:pt x="315" y="626"/>
                  <a:pt x="316" y="626"/>
                </a:cubicBezTo>
                <a:cubicBezTo>
                  <a:pt x="317" y="625"/>
                  <a:pt x="318" y="625"/>
                  <a:pt x="318" y="625"/>
                </a:cubicBezTo>
                <a:cubicBezTo>
                  <a:pt x="319" y="624"/>
                  <a:pt x="319" y="623"/>
                  <a:pt x="319" y="622"/>
                </a:cubicBezTo>
                <a:cubicBezTo>
                  <a:pt x="320" y="620"/>
                  <a:pt x="323" y="620"/>
                  <a:pt x="323" y="618"/>
                </a:cubicBezTo>
                <a:cubicBezTo>
                  <a:pt x="323" y="616"/>
                  <a:pt x="322" y="617"/>
                  <a:pt x="321" y="616"/>
                </a:cubicBezTo>
                <a:cubicBezTo>
                  <a:pt x="320" y="615"/>
                  <a:pt x="321" y="614"/>
                  <a:pt x="322" y="614"/>
                </a:cubicBezTo>
                <a:cubicBezTo>
                  <a:pt x="322" y="613"/>
                  <a:pt x="323" y="612"/>
                  <a:pt x="324" y="612"/>
                </a:cubicBezTo>
                <a:cubicBezTo>
                  <a:pt x="326" y="612"/>
                  <a:pt x="325" y="613"/>
                  <a:pt x="325" y="614"/>
                </a:cubicBezTo>
                <a:cubicBezTo>
                  <a:pt x="324" y="615"/>
                  <a:pt x="326" y="615"/>
                  <a:pt x="326" y="616"/>
                </a:cubicBezTo>
                <a:cubicBezTo>
                  <a:pt x="327" y="617"/>
                  <a:pt x="326" y="618"/>
                  <a:pt x="328" y="618"/>
                </a:cubicBezTo>
                <a:cubicBezTo>
                  <a:pt x="329" y="619"/>
                  <a:pt x="329" y="617"/>
                  <a:pt x="329" y="616"/>
                </a:cubicBezTo>
                <a:cubicBezTo>
                  <a:pt x="329" y="615"/>
                  <a:pt x="329" y="615"/>
                  <a:pt x="331" y="615"/>
                </a:cubicBezTo>
                <a:cubicBezTo>
                  <a:pt x="332" y="616"/>
                  <a:pt x="332" y="616"/>
                  <a:pt x="332" y="614"/>
                </a:cubicBezTo>
                <a:cubicBezTo>
                  <a:pt x="332" y="613"/>
                  <a:pt x="333" y="612"/>
                  <a:pt x="332" y="611"/>
                </a:cubicBezTo>
                <a:cubicBezTo>
                  <a:pt x="331" y="611"/>
                  <a:pt x="330" y="612"/>
                  <a:pt x="329" y="611"/>
                </a:cubicBezTo>
                <a:cubicBezTo>
                  <a:pt x="328" y="611"/>
                  <a:pt x="327" y="610"/>
                  <a:pt x="328" y="610"/>
                </a:cubicBezTo>
                <a:cubicBezTo>
                  <a:pt x="330" y="609"/>
                  <a:pt x="332" y="609"/>
                  <a:pt x="333" y="607"/>
                </a:cubicBezTo>
                <a:cubicBezTo>
                  <a:pt x="333" y="606"/>
                  <a:pt x="333" y="605"/>
                  <a:pt x="333" y="604"/>
                </a:cubicBezTo>
                <a:cubicBezTo>
                  <a:pt x="334" y="603"/>
                  <a:pt x="335" y="603"/>
                  <a:pt x="336" y="603"/>
                </a:cubicBezTo>
                <a:cubicBezTo>
                  <a:pt x="338" y="601"/>
                  <a:pt x="336" y="599"/>
                  <a:pt x="335" y="597"/>
                </a:cubicBezTo>
                <a:cubicBezTo>
                  <a:pt x="335" y="596"/>
                  <a:pt x="337" y="595"/>
                  <a:pt x="336" y="594"/>
                </a:cubicBezTo>
                <a:cubicBezTo>
                  <a:pt x="335" y="593"/>
                  <a:pt x="334" y="594"/>
                  <a:pt x="333" y="594"/>
                </a:cubicBezTo>
                <a:cubicBezTo>
                  <a:pt x="331" y="595"/>
                  <a:pt x="326" y="597"/>
                  <a:pt x="324" y="600"/>
                </a:cubicBezTo>
                <a:cubicBezTo>
                  <a:pt x="323" y="601"/>
                  <a:pt x="323" y="605"/>
                  <a:pt x="322" y="605"/>
                </a:cubicBezTo>
                <a:cubicBezTo>
                  <a:pt x="320" y="605"/>
                  <a:pt x="321" y="603"/>
                  <a:pt x="320" y="603"/>
                </a:cubicBezTo>
                <a:cubicBezTo>
                  <a:pt x="319" y="603"/>
                  <a:pt x="319" y="605"/>
                  <a:pt x="318" y="605"/>
                </a:cubicBezTo>
                <a:cubicBezTo>
                  <a:pt x="316" y="606"/>
                  <a:pt x="314" y="605"/>
                  <a:pt x="313" y="603"/>
                </a:cubicBezTo>
                <a:cubicBezTo>
                  <a:pt x="312" y="603"/>
                  <a:pt x="312" y="603"/>
                  <a:pt x="311" y="604"/>
                </a:cubicBezTo>
                <a:cubicBezTo>
                  <a:pt x="311" y="605"/>
                  <a:pt x="311" y="607"/>
                  <a:pt x="311" y="608"/>
                </a:cubicBezTo>
                <a:cubicBezTo>
                  <a:pt x="312" y="608"/>
                  <a:pt x="313" y="609"/>
                  <a:pt x="313" y="609"/>
                </a:cubicBezTo>
                <a:cubicBezTo>
                  <a:pt x="315" y="612"/>
                  <a:pt x="310" y="611"/>
                  <a:pt x="310" y="613"/>
                </a:cubicBezTo>
                <a:cubicBezTo>
                  <a:pt x="310" y="614"/>
                  <a:pt x="311" y="614"/>
                  <a:pt x="312" y="615"/>
                </a:cubicBezTo>
                <a:cubicBezTo>
                  <a:pt x="313" y="616"/>
                  <a:pt x="313" y="617"/>
                  <a:pt x="314" y="617"/>
                </a:cubicBezTo>
                <a:cubicBezTo>
                  <a:pt x="315" y="617"/>
                  <a:pt x="316" y="616"/>
                  <a:pt x="317" y="618"/>
                </a:cubicBezTo>
                <a:cubicBezTo>
                  <a:pt x="317" y="619"/>
                  <a:pt x="315" y="619"/>
                  <a:pt x="314" y="619"/>
                </a:cubicBezTo>
                <a:cubicBezTo>
                  <a:pt x="313" y="619"/>
                  <a:pt x="313" y="620"/>
                  <a:pt x="312" y="621"/>
                </a:cubicBezTo>
                <a:cubicBezTo>
                  <a:pt x="311" y="622"/>
                  <a:pt x="311" y="621"/>
                  <a:pt x="309" y="621"/>
                </a:cubicBezTo>
                <a:cubicBezTo>
                  <a:pt x="306" y="621"/>
                  <a:pt x="311" y="623"/>
                  <a:pt x="312" y="624"/>
                </a:cubicBezTo>
                <a:close/>
                <a:moveTo>
                  <a:pt x="336" y="606"/>
                </a:moveTo>
                <a:cubicBezTo>
                  <a:pt x="336" y="606"/>
                  <a:pt x="337" y="606"/>
                  <a:pt x="337" y="605"/>
                </a:cubicBezTo>
                <a:cubicBezTo>
                  <a:pt x="337" y="605"/>
                  <a:pt x="338" y="605"/>
                  <a:pt x="338" y="605"/>
                </a:cubicBezTo>
                <a:cubicBezTo>
                  <a:pt x="340" y="603"/>
                  <a:pt x="338" y="603"/>
                  <a:pt x="337" y="603"/>
                </a:cubicBezTo>
                <a:cubicBezTo>
                  <a:pt x="336" y="604"/>
                  <a:pt x="334" y="606"/>
                  <a:pt x="336" y="606"/>
                </a:cubicBezTo>
                <a:close/>
                <a:moveTo>
                  <a:pt x="339" y="635"/>
                </a:moveTo>
                <a:cubicBezTo>
                  <a:pt x="339" y="634"/>
                  <a:pt x="339" y="633"/>
                  <a:pt x="338" y="632"/>
                </a:cubicBezTo>
                <a:cubicBezTo>
                  <a:pt x="338" y="631"/>
                  <a:pt x="336" y="631"/>
                  <a:pt x="336" y="631"/>
                </a:cubicBezTo>
                <a:cubicBezTo>
                  <a:pt x="335" y="630"/>
                  <a:pt x="333" y="624"/>
                  <a:pt x="332" y="628"/>
                </a:cubicBezTo>
                <a:cubicBezTo>
                  <a:pt x="332" y="629"/>
                  <a:pt x="333" y="630"/>
                  <a:pt x="332" y="631"/>
                </a:cubicBezTo>
                <a:cubicBezTo>
                  <a:pt x="331" y="632"/>
                  <a:pt x="331" y="632"/>
                  <a:pt x="331" y="634"/>
                </a:cubicBezTo>
                <a:cubicBezTo>
                  <a:pt x="332" y="635"/>
                  <a:pt x="333" y="635"/>
                  <a:pt x="332" y="636"/>
                </a:cubicBezTo>
                <a:cubicBezTo>
                  <a:pt x="331" y="637"/>
                  <a:pt x="330" y="637"/>
                  <a:pt x="329" y="636"/>
                </a:cubicBezTo>
                <a:cubicBezTo>
                  <a:pt x="329" y="634"/>
                  <a:pt x="327" y="634"/>
                  <a:pt x="326" y="633"/>
                </a:cubicBezTo>
                <a:cubicBezTo>
                  <a:pt x="326" y="632"/>
                  <a:pt x="326" y="631"/>
                  <a:pt x="326" y="631"/>
                </a:cubicBezTo>
                <a:cubicBezTo>
                  <a:pt x="325" y="631"/>
                  <a:pt x="324" y="631"/>
                  <a:pt x="324" y="632"/>
                </a:cubicBezTo>
                <a:cubicBezTo>
                  <a:pt x="324" y="634"/>
                  <a:pt x="325" y="636"/>
                  <a:pt x="324" y="636"/>
                </a:cubicBezTo>
                <a:cubicBezTo>
                  <a:pt x="322" y="637"/>
                  <a:pt x="321" y="635"/>
                  <a:pt x="319" y="636"/>
                </a:cubicBezTo>
                <a:cubicBezTo>
                  <a:pt x="319" y="638"/>
                  <a:pt x="322" y="638"/>
                  <a:pt x="323" y="639"/>
                </a:cubicBezTo>
                <a:cubicBezTo>
                  <a:pt x="324" y="640"/>
                  <a:pt x="324" y="641"/>
                  <a:pt x="325" y="641"/>
                </a:cubicBezTo>
                <a:cubicBezTo>
                  <a:pt x="326" y="642"/>
                  <a:pt x="326" y="641"/>
                  <a:pt x="326" y="640"/>
                </a:cubicBezTo>
                <a:cubicBezTo>
                  <a:pt x="327" y="639"/>
                  <a:pt x="328" y="641"/>
                  <a:pt x="329" y="642"/>
                </a:cubicBezTo>
                <a:cubicBezTo>
                  <a:pt x="330" y="642"/>
                  <a:pt x="332" y="642"/>
                  <a:pt x="331" y="643"/>
                </a:cubicBezTo>
                <a:cubicBezTo>
                  <a:pt x="331" y="644"/>
                  <a:pt x="329" y="643"/>
                  <a:pt x="329" y="645"/>
                </a:cubicBezTo>
                <a:cubicBezTo>
                  <a:pt x="329" y="646"/>
                  <a:pt x="332" y="646"/>
                  <a:pt x="333" y="647"/>
                </a:cubicBezTo>
                <a:cubicBezTo>
                  <a:pt x="334" y="647"/>
                  <a:pt x="333" y="649"/>
                  <a:pt x="334" y="649"/>
                </a:cubicBezTo>
                <a:cubicBezTo>
                  <a:pt x="335" y="650"/>
                  <a:pt x="336" y="649"/>
                  <a:pt x="337" y="650"/>
                </a:cubicBezTo>
                <a:cubicBezTo>
                  <a:pt x="338" y="650"/>
                  <a:pt x="337" y="652"/>
                  <a:pt x="339" y="651"/>
                </a:cubicBezTo>
                <a:cubicBezTo>
                  <a:pt x="340" y="650"/>
                  <a:pt x="340" y="650"/>
                  <a:pt x="341" y="649"/>
                </a:cubicBezTo>
                <a:cubicBezTo>
                  <a:pt x="343" y="649"/>
                  <a:pt x="346" y="650"/>
                  <a:pt x="344" y="652"/>
                </a:cubicBezTo>
                <a:cubicBezTo>
                  <a:pt x="343" y="654"/>
                  <a:pt x="341" y="655"/>
                  <a:pt x="342" y="657"/>
                </a:cubicBezTo>
                <a:cubicBezTo>
                  <a:pt x="344" y="657"/>
                  <a:pt x="344" y="655"/>
                  <a:pt x="345" y="654"/>
                </a:cubicBezTo>
                <a:cubicBezTo>
                  <a:pt x="346" y="653"/>
                  <a:pt x="347" y="653"/>
                  <a:pt x="348" y="652"/>
                </a:cubicBezTo>
                <a:cubicBezTo>
                  <a:pt x="348" y="651"/>
                  <a:pt x="348" y="650"/>
                  <a:pt x="348" y="650"/>
                </a:cubicBezTo>
                <a:cubicBezTo>
                  <a:pt x="348" y="649"/>
                  <a:pt x="349" y="649"/>
                  <a:pt x="349" y="649"/>
                </a:cubicBezTo>
                <a:cubicBezTo>
                  <a:pt x="349" y="648"/>
                  <a:pt x="350" y="648"/>
                  <a:pt x="350" y="647"/>
                </a:cubicBezTo>
                <a:cubicBezTo>
                  <a:pt x="349" y="646"/>
                  <a:pt x="347" y="647"/>
                  <a:pt x="347" y="647"/>
                </a:cubicBezTo>
                <a:cubicBezTo>
                  <a:pt x="346" y="647"/>
                  <a:pt x="345" y="647"/>
                  <a:pt x="344" y="647"/>
                </a:cubicBezTo>
                <a:cubicBezTo>
                  <a:pt x="344" y="646"/>
                  <a:pt x="343" y="646"/>
                  <a:pt x="343" y="645"/>
                </a:cubicBezTo>
                <a:cubicBezTo>
                  <a:pt x="341" y="644"/>
                  <a:pt x="339" y="646"/>
                  <a:pt x="339" y="643"/>
                </a:cubicBezTo>
                <a:cubicBezTo>
                  <a:pt x="339" y="643"/>
                  <a:pt x="339" y="642"/>
                  <a:pt x="339" y="641"/>
                </a:cubicBezTo>
                <a:cubicBezTo>
                  <a:pt x="339" y="640"/>
                  <a:pt x="339" y="639"/>
                  <a:pt x="338" y="639"/>
                </a:cubicBezTo>
                <a:cubicBezTo>
                  <a:pt x="338" y="637"/>
                  <a:pt x="338" y="636"/>
                  <a:pt x="339" y="635"/>
                </a:cubicBezTo>
                <a:close/>
                <a:moveTo>
                  <a:pt x="317" y="680"/>
                </a:moveTo>
                <a:cubicBezTo>
                  <a:pt x="317" y="681"/>
                  <a:pt x="319" y="680"/>
                  <a:pt x="320" y="680"/>
                </a:cubicBezTo>
                <a:cubicBezTo>
                  <a:pt x="320" y="679"/>
                  <a:pt x="321" y="678"/>
                  <a:pt x="321" y="677"/>
                </a:cubicBezTo>
                <a:cubicBezTo>
                  <a:pt x="319" y="677"/>
                  <a:pt x="317" y="679"/>
                  <a:pt x="317" y="680"/>
                </a:cubicBezTo>
                <a:close/>
                <a:moveTo>
                  <a:pt x="346" y="706"/>
                </a:moveTo>
                <a:cubicBezTo>
                  <a:pt x="346" y="704"/>
                  <a:pt x="348" y="702"/>
                  <a:pt x="349" y="700"/>
                </a:cubicBezTo>
                <a:cubicBezTo>
                  <a:pt x="350" y="699"/>
                  <a:pt x="352" y="696"/>
                  <a:pt x="352" y="694"/>
                </a:cubicBezTo>
                <a:cubicBezTo>
                  <a:pt x="350" y="693"/>
                  <a:pt x="349" y="696"/>
                  <a:pt x="347" y="696"/>
                </a:cubicBezTo>
                <a:cubicBezTo>
                  <a:pt x="347" y="697"/>
                  <a:pt x="345" y="697"/>
                  <a:pt x="345" y="698"/>
                </a:cubicBezTo>
                <a:cubicBezTo>
                  <a:pt x="344" y="699"/>
                  <a:pt x="346" y="699"/>
                  <a:pt x="345" y="700"/>
                </a:cubicBezTo>
                <a:cubicBezTo>
                  <a:pt x="344" y="701"/>
                  <a:pt x="340" y="700"/>
                  <a:pt x="340" y="703"/>
                </a:cubicBezTo>
                <a:cubicBezTo>
                  <a:pt x="340" y="704"/>
                  <a:pt x="342" y="704"/>
                  <a:pt x="342" y="705"/>
                </a:cubicBezTo>
                <a:cubicBezTo>
                  <a:pt x="344" y="706"/>
                  <a:pt x="344" y="709"/>
                  <a:pt x="346" y="706"/>
                </a:cubicBezTo>
                <a:close/>
                <a:moveTo>
                  <a:pt x="326" y="673"/>
                </a:moveTo>
                <a:cubicBezTo>
                  <a:pt x="326" y="673"/>
                  <a:pt x="323" y="676"/>
                  <a:pt x="324" y="676"/>
                </a:cubicBezTo>
                <a:cubicBezTo>
                  <a:pt x="326" y="676"/>
                  <a:pt x="328" y="674"/>
                  <a:pt x="329" y="673"/>
                </a:cubicBezTo>
                <a:cubicBezTo>
                  <a:pt x="329" y="672"/>
                  <a:pt x="330" y="671"/>
                  <a:pt x="328" y="671"/>
                </a:cubicBezTo>
                <a:cubicBezTo>
                  <a:pt x="328" y="671"/>
                  <a:pt x="327" y="672"/>
                  <a:pt x="326" y="673"/>
                </a:cubicBezTo>
                <a:close/>
                <a:moveTo>
                  <a:pt x="306" y="637"/>
                </a:moveTo>
                <a:cubicBezTo>
                  <a:pt x="306" y="637"/>
                  <a:pt x="304" y="637"/>
                  <a:pt x="303" y="637"/>
                </a:cubicBezTo>
                <a:cubicBezTo>
                  <a:pt x="302" y="637"/>
                  <a:pt x="300" y="637"/>
                  <a:pt x="301" y="638"/>
                </a:cubicBezTo>
                <a:cubicBezTo>
                  <a:pt x="302" y="639"/>
                  <a:pt x="303" y="639"/>
                  <a:pt x="304" y="639"/>
                </a:cubicBezTo>
                <a:cubicBezTo>
                  <a:pt x="304" y="640"/>
                  <a:pt x="305" y="641"/>
                  <a:pt x="306" y="641"/>
                </a:cubicBezTo>
                <a:cubicBezTo>
                  <a:pt x="307" y="640"/>
                  <a:pt x="305" y="639"/>
                  <a:pt x="305" y="639"/>
                </a:cubicBezTo>
                <a:cubicBezTo>
                  <a:pt x="305" y="639"/>
                  <a:pt x="308" y="639"/>
                  <a:pt x="306" y="637"/>
                </a:cubicBezTo>
                <a:close/>
                <a:moveTo>
                  <a:pt x="299" y="632"/>
                </a:moveTo>
                <a:cubicBezTo>
                  <a:pt x="300" y="633"/>
                  <a:pt x="302" y="632"/>
                  <a:pt x="303" y="633"/>
                </a:cubicBezTo>
                <a:cubicBezTo>
                  <a:pt x="304" y="633"/>
                  <a:pt x="303" y="634"/>
                  <a:pt x="304" y="635"/>
                </a:cubicBezTo>
                <a:cubicBezTo>
                  <a:pt x="305" y="636"/>
                  <a:pt x="305" y="634"/>
                  <a:pt x="307" y="635"/>
                </a:cubicBezTo>
                <a:cubicBezTo>
                  <a:pt x="307" y="635"/>
                  <a:pt x="308" y="637"/>
                  <a:pt x="309" y="636"/>
                </a:cubicBezTo>
                <a:cubicBezTo>
                  <a:pt x="310" y="635"/>
                  <a:pt x="308" y="634"/>
                  <a:pt x="309" y="633"/>
                </a:cubicBezTo>
                <a:cubicBezTo>
                  <a:pt x="309" y="632"/>
                  <a:pt x="310" y="631"/>
                  <a:pt x="311" y="631"/>
                </a:cubicBezTo>
                <a:cubicBezTo>
                  <a:pt x="311" y="629"/>
                  <a:pt x="308" y="629"/>
                  <a:pt x="306" y="629"/>
                </a:cubicBezTo>
                <a:cubicBezTo>
                  <a:pt x="305" y="629"/>
                  <a:pt x="303" y="630"/>
                  <a:pt x="301" y="630"/>
                </a:cubicBezTo>
                <a:cubicBezTo>
                  <a:pt x="300" y="630"/>
                  <a:pt x="299" y="630"/>
                  <a:pt x="298" y="631"/>
                </a:cubicBezTo>
                <a:cubicBezTo>
                  <a:pt x="297" y="632"/>
                  <a:pt x="299" y="632"/>
                  <a:pt x="299" y="632"/>
                </a:cubicBezTo>
                <a:close/>
                <a:moveTo>
                  <a:pt x="219" y="856"/>
                </a:moveTo>
                <a:cubicBezTo>
                  <a:pt x="221" y="856"/>
                  <a:pt x="223" y="858"/>
                  <a:pt x="226" y="857"/>
                </a:cubicBezTo>
                <a:cubicBezTo>
                  <a:pt x="227" y="857"/>
                  <a:pt x="227" y="856"/>
                  <a:pt x="228" y="855"/>
                </a:cubicBezTo>
                <a:cubicBezTo>
                  <a:pt x="229" y="855"/>
                  <a:pt x="230" y="855"/>
                  <a:pt x="231" y="855"/>
                </a:cubicBezTo>
                <a:cubicBezTo>
                  <a:pt x="231" y="856"/>
                  <a:pt x="230" y="856"/>
                  <a:pt x="229" y="856"/>
                </a:cubicBezTo>
                <a:cubicBezTo>
                  <a:pt x="228" y="857"/>
                  <a:pt x="228" y="858"/>
                  <a:pt x="227" y="858"/>
                </a:cubicBezTo>
                <a:cubicBezTo>
                  <a:pt x="225" y="860"/>
                  <a:pt x="223" y="860"/>
                  <a:pt x="221" y="860"/>
                </a:cubicBezTo>
                <a:cubicBezTo>
                  <a:pt x="219" y="861"/>
                  <a:pt x="218" y="861"/>
                  <a:pt x="217" y="864"/>
                </a:cubicBezTo>
                <a:cubicBezTo>
                  <a:pt x="216" y="865"/>
                  <a:pt x="216" y="865"/>
                  <a:pt x="215" y="866"/>
                </a:cubicBezTo>
                <a:cubicBezTo>
                  <a:pt x="214" y="866"/>
                  <a:pt x="214" y="867"/>
                  <a:pt x="214" y="868"/>
                </a:cubicBezTo>
                <a:cubicBezTo>
                  <a:pt x="216" y="870"/>
                  <a:pt x="218" y="866"/>
                  <a:pt x="220" y="867"/>
                </a:cubicBezTo>
                <a:cubicBezTo>
                  <a:pt x="222" y="867"/>
                  <a:pt x="221" y="868"/>
                  <a:pt x="221" y="869"/>
                </a:cubicBezTo>
                <a:cubicBezTo>
                  <a:pt x="221" y="870"/>
                  <a:pt x="222" y="871"/>
                  <a:pt x="223" y="871"/>
                </a:cubicBezTo>
                <a:cubicBezTo>
                  <a:pt x="224" y="871"/>
                  <a:pt x="225" y="870"/>
                  <a:pt x="226" y="870"/>
                </a:cubicBezTo>
                <a:cubicBezTo>
                  <a:pt x="227" y="869"/>
                  <a:pt x="228" y="869"/>
                  <a:pt x="230" y="869"/>
                </a:cubicBezTo>
                <a:cubicBezTo>
                  <a:pt x="232" y="869"/>
                  <a:pt x="234" y="867"/>
                  <a:pt x="237" y="868"/>
                </a:cubicBezTo>
                <a:cubicBezTo>
                  <a:pt x="237" y="869"/>
                  <a:pt x="235" y="868"/>
                  <a:pt x="235" y="869"/>
                </a:cubicBezTo>
                <a:cubicBezTo>
                  <a:pt x="234" y="869"/>
                  <a:pt x="233" y="869"/>
                  <a:pt x="232" y="870"/>
                </a:cubicBezTo>
                <a:cubicBezTo>
                  <a:pt x="232" y="871"/>
                  <a:pt x="231" y="871"/>
                  <a:pt x="230" y="872"/>
                </a:cubicBezTo>
                <a:cubicBezTo>
                  <a:pt x="229" y="872"/>
                  <a:pt x="228" y="872"/>
                  <a:pt x="227" y="872"/>
                </a:cubicBezTo>
                <a:cubicBezTo>
                  <a:pt x="225" y="873"/>
                  <a:pt x="225" y="876"/>
                  <a:pt x="223" y="877"/>
                </a:cubicBezTo>
                <a:cubicBezTo>
                  <a:pt x="222" y="877"/>
                  <a:pt x="221" y="877"/>
                  <a:pt x="220" y="877"/>
                </a:cubicBezTo>
                <a:cubicBezTo>
                  <a:pt x="219" y="879"/>
                  <a:pt x="220" y="879"/>
                  <a:pt x="221" y="879"/>
                </a:cubicBezTo>
                <a:cubicBezTo>
                  <a:pt x="223" y="878"/>
                  <a:pt x="226" y="877"/>
                  <a:pt x="228" y="878"/>
                </a:cubicBezTo>
                <a:cubicBezTo>
                  <a:pt x="230" y="878"/>
                  <a:pt x="232" y="877"/>
                  <a:pt x="234" y="877"/>
                </a:cubicBezTo>
                <a:cubicBezTo>
                  <a:pt x="235" y="877"/>
                  <a:pt x="236" y="876"/>
                  <a:pt x="237" y="876"/>
                </a:cubicBezTo>
                <a:cubicBezTo>
                  <a:pt x="237" y="875"/>
                  <a:pt x="238" y="874"/>
                  <a:pt x="238" y="875"/>
                </a:cubicBezTo>
                <a:cubicBezTo>
                  <a:pt x="239" y="875"/>
                  <a:pt x="238" y="876"/>
                  <a:pt x="237" y="876"/>
                </a:cubicBezTo>
                <a:cubicBezTo>
                  <a:pt x="236" y="877"/>
                  <a:pt x="234" y="878"/>
                  <a:pt x="232" y="878"/>
                </a:cubicBezTo>
                <a:cubicBezTo>
                  <a:pt x="232" y="879"/>
                  <a:pt x="227" y="881"/>
                  <a:pt x="230" y="882"/>
                </a:cubicBezTo>
                <a:cubicBezTo>
                  <a:pt x="232" y="882"/>
                  <a:pt x="233" y="878"/>
                  <a:pt x="235" y="880"/>
                </a:cubicBezTo>
                <a:cubicBezTo>
                  <a:pt x="234" y="881"/>
                  <a:pt x="232" y="881"/>
                  <a:pt x="230" y="882"/>
                </a:cubicBezTo>
                <a:cubicBezTo>
                  <a:pt x="227" y="884"/>
                  <a:pt x="231" y="884"/>
                  <a:pt x="232" y="885"/>
                </a:cubicBezTo>
                <a:cubicBezTo>
                  <a:pt x="234" y="885"/>
                  <a:pt x="236" y="885"/>
                  <a:pt x="238" y="883"/>
                </a:cubicBezTo>
                <a:cubicBezTo>
                  <a:pt x="239" y="882"/>
                  <a:pt x="239" y="882"/>
                  <a:pt x="240" y="882"/>
                </a:cubicBezTo>
                <a:cubicBezTo>
                  <a:pt x="241" y="883"/>
                  <a:pt x="241" y="884"/>
                  <a:pt x="242" y="884"/>
                </a:cubicBezTo>
                <a:cubicBezTo>
                  <a:pt x="244" y="885"/>
                  <a:pt x="246" y="882"/>
                  <a:pt x="248" y="882"/>
                </a:cubicBezTo>
                <a:cubicBezTo>
                  <a:pt x="249" y="882"/>
                  <a:pt x="249" y="882"/>
                  <a:pt x="250" y="883"/>
                </a:cubicBezTo>
                <a:cubicBezTo>
                  <a:pt x="252" y="883"/>
                  <a:pt x="252" y="882"/>
                  <a:pt x="254" y="882"/>
                </a:cubicBezTo>
                <a:cubicBezTo>
                  <a:pt x="257" y="880"/>
                  <a:pt x="262" y="880"/>
                  <a:pt x="266" y="878"/>
                </a:cubicBezTo>
                <a:cubicBezTo>
                  <a:pt x="267" y="877"/>
                  <a:pt x="268" y="876"/>
                  <a:pt x="270" y="875"/>
                </a:cubicBezTo>
                <a:cubicBezTo>
                  <a:pt x="272" y="874"/>
                  <a:pt x="273" y="872"/>
                  <a:pt x="271" y="870"/>
                </a:cubicBezTo>
                <a:cubicBezTo>
                  <a:pt x="272" y="869"/>
                  <a:pt x="274" y="869"/>
                  <a:pt x="275" y="870"/>
                </a:cubicBezTo>
                <a:cubicBezTo>
                  <a:pt x="274" y="871"/>
                  <a:pt x="273" y="871"/>
                  <a:pt x="274" y="872"/>
                </a:cubicBezTo>
                <a:cubicBezTo>
                  <a:pt x="275" y="873"/>
                  <a:pt x="277" y="873"/>
                  <a:pt x="277" y="872"/>
                </a:cubicBezTo>
                <a:cubicBezTo>
                  <a:pt x="279" y="872"/>
                  <a:pt x="280" y="870"/>
                  <a:pt x="281" y="869"/>
                </a:cubicBezTo>
                <a:cubicBezTo>
                  <a:pt x="282" y="869"/>
                  <a:pt x="283" y="868"/>
                  <a:pt x="284" y="868"/>
                </a:cubicBezTo>
                <a:cubicBezTo>
                  <a:pt x="284" y="867"/>
                  <a:pt x="285" y="866"/>
                  <a:pt x="285" y="866"/>
                </a:cubicBezTo>
                <a:cubicBezTo>
                  <a:pt x="286" y="865"/>
                  <a:pt x="287" y="865"/>
                  <a:pt x="288" y="864"/>
                </a:cubicBezTo>
                <a:cubicBezTo>
                  <a:pt x="289" y="864"/>
                  <a:pt x="290" y="865"/>
                  <a:pt x="291" y="864"/>
                </a:cubicBezTo>
                <a:cubicBezTo>
                  <a:pt x="292" y="863"/>
                  <a:pt x="291" y="862"/>
                  <a:pt x="293" y="861"/>
                </a:cubicBezTo>
                <a:cubicBezTo>
                  <a:pt x="294" y="861"/>
                  <a:pt x="295" y="861"/>
                  <a:pt x="296" y="860"/>
                </a:cubicBezTo>
                <a:cubicBezTo>
                  <a:pt x="298" y="859"/>
                  <a:pt x="300" y="859"/>
                  <a:pt x="302" y="859"/>
                </a:cubicBezTo>
                <a:cubicBezTo>
                  <a:pt x="304" y="860"/>
                  <a:pt x="306" y="857"/>
                  <a:pt x="308" y="858"/>
                </a:cubicBezTo>
                <a:cubicBezTo>
                  <a:pt x="309" y="859"/>
                  <a:pt x="309" y="860"/>
                  <a:pt x="310" y="859"/>
                </a:cubicBezTo>
                <a:cubicBezTo>
                  <a:pt x="311" y="858"/>
                  <a:pt x="311" y="857"/>
                  <a:pt x="312" y="857"/>
                </a:cubicBezTo>
                <a:cubicBezTo>
                  <a:pt x="313" y="855"/>
                  <a:pt x="314" y="855"/>
                  <a:pt x="316" y="856"/>
                </a:cubicBezTo>
                <a:cubicBezTo>
                  <a:pt x="318" y="857"/>
                  <a:pt x="318" y="854"/>
                  <a:pt x="320" y="853"/>
                </a:cubicBezTo>
                <a:cubicBezTo>
                  <a:pt x="321" y="852"/>
                  <a:pt x="322" y="852"/>
                  <a:pt x="323" y="852"/>
                </a:cubicBezTo>
                <a:cubicBezTo>
                  <a:pt x="324" y="853"/>
                  <a:pt x="324" y="854"/>
                  <a:pt x="324" y="855"/>
                </a:cubicBezTo>
                <a:cubicBezTo>
                  <a:pt x="325" y="856"/>
                  <a:pt x="326" y="856"/>
                  <a:pt x="327" y="856"/>
                </a:cubicBezTo>
                <a:cubicBezTo>
                  <a:pt x="328" y="855"/>
                  <a:pt x="328" y="855"/>
                  <a:pt x="330" y="856"/>
                </a:cubicBezTo>
                <a:cubicBezTo>
                  <a:pt x="333" y="857"/>
                  <a:pt x="331" y="854"/>
                  <a:pt x="330" y="853"/>
                </a:cubicBezTo>
                <a:cubicBezTo>
                  <a:pt x="329" y="851"/>
                  <a:pt x="330" y="850"/>
                  <a:pt x="332" y="848"/>
                </a:cubicBezTo>
                <a:cubicBezTo>
                  <a:pt x="334" y="847"/>
                  <a:pt x="334" y="845"/>
                  <a:pt x="334" y="843"/>
                </a:cubicBezTo>
                <a:cubicBezTo>
                  <a:pt x="334" y="840"/>
                  <a:pt x="337" y="839"/>
                  <a:pt x="337" y="837"/>
                </a:cubicBezTo>
                <a:cubicBezTo>
                  <a:pt x="338" y="835"/>
                  <a:pt x="338" y="833"/>
                  <a:pt x="339" y="831"/>
                </a:cubicBezTo>
                <a:cubicBezTo>
                  <a:pt x="340" y="829"/>
                  <a:pt x="341" y="828"/>
                  <a:pt x="342" y="826"/>
                </a:cubicBezTo>
                <a:cubicBezTo>
                  <a:pt x="342" y="825"/>
                  <a:pt x="342" y="823"/>
                  <a:pt x="342" y="821"/>
                </a:cubicBezTo>
                <a:cubicBezTo>
                  <a:pt x="342" y="820"/>
                  <a:pt x="341" y="819"/>
                  <a:pt x="340" y="818"/>
                </a:cubicBezTo>
                <a:cubicBezTo>
                  <a:pt x="340" y="817"/>
                  <a:pt x="340" y="815"/>
                  <a:pt x="340" y="814"/>
                </a:cubicBezTo>
                <a:cubicBezTo>
                  <a:pt x="339" y="813"/>
                  <a:pt x="338" y="812"/>
                  <a:pt x="338" y="811"/>
                </a:cubicBezTo>
                <a:cubicBezTo>
                  <a:pt x="338" y="809"/>
                  <a:pt x="339" y="810"/>
                  <a:pt x="340" y="810"/>
                </a:cubicBezTo>
                <a:cubicBezTo>
                  <a:pt x="341" y="809"/>
                  <a:pt x="341" y="806"/>
                  <a:pt x="341" y="804"/>
                </a:cubicBezTo>
                <a:cubicBezTo>
                  <a:pt x="341" y="802"/>
                  <a:pt x="340" y="801"/>
                  <a:pt x="338" y="799"/>
                </a:cubicBezTo>
                <a:cubicBezTo>
                  <a:pt x="338" y="798"/>
                  <a:pt x="338" y="797"/>
                  <a:pt x="337" y="796"/>
                </a:cubicBezTo>
                <a:cubicBezTo>
                  <a:pt x="336" y="795"/>
                  <a:pt x="335" y="794"/>
                  <a:pt x="334" y="791"/>
                </a:cubicBezTo>
                <a:cubicBezTo>
                  <a:pt x="334" y="791"/>
                  <a:pt x="334" y="790"/>
                  <a:pt x="334" y="789"/>
                </a:cubicBezTo>
                <a:cubicBezTo>
                  <a:pt x="333" y="788"/>
                  <a:pt x="332" y="788"/>
                  <a:pt x="332" y="787"/>
                </a:cubicBezTo>
                <a:cubicBezTo>
                  <a:pt x="331" y="784"/>
                  <a:pt x="333" y="783"/>
                  <a:pt x="335" y="783"/>
                </a:cubicBezTo>
                <a:cubicBezTo>
                  <a:pt x="338" y="784"/>
                  <a:pt x="339" y="784"/>
                  <a:pt x="340" y="781"/>
                </a:cubicBezTo>
                <a:cubicBezTo>
                  <a:pt x="342" y="779"/>
                  <a:pt x="343" y="778"/>
                  <a:pt x="345" y="776"/>
                </a:cubicBezTo>
                <a:cubicBezTo>
                  <a:pt x="347" y="775"/>
                  <a:pt x="349" y="774"/>
                  <a:pt x="351" y="773"/>
                </a:cubicBezTo>
                <a:cubicBezTo>
                  <a:pt x="352" y="773"/>
                  <a:pt x="354" y="772"/>
                  <a:pt x="355" y="771"/>
                </a:cubicBezTo>
                <a:cubicBezTo>
                  <a:pt x="356" y="770"/>
                  <a:pt x="356" y="770"/>
                  <a:pt x="355" y="769"/>
                </a:cubicBezTo>
                <a:cubicBezTo>
                  <a:pt x="354" y="768"/>
                  <a:pt x="354" y="769"/>
                  <a:pt x="353" y="769"/>
                </a:cubicBezTo>
                <a:cubicBezTo>
                  <a:pt x="352" y="769"/>
                  <a:pt x="351" y="768"/>
                  <a:pt x="352" y="767"/>
                </a:cubicBezTo>
                <a:cubicBezTo>
                  <a:pt x="352" y="766"/>
                  <a:pt x="353" y="766"/>
                  <a:pt x="353" y="765"/>
                </a:cubicBezTo>
                <a:cubicBezTo>
                  <a:pt x="354" y="764"/>
                  <a:pt x="351" y="761"/>
                  <a:pt x="353" y="760"/>
                </a:cubicBezTo>
                <a:cubicBezTo>
                  <a:pt x="354" y="760"/>
                  <a:pt x="354" y="762"/>
                  <a:pt x="354" y="763"/>
                </a:cubicBezTo>
                <a:cubicBezTo>
                  <a:pt x="354" y="763"/>
                  <a:pt x="354" y="764"/>
                  <a:pt x="355" y="764"/>
                </a:cubicBezTo>
                <a:cubicBezTo>
                  <a:pt x="355" y="765"/>
                  <a:pt x="355" y="765"/>
                  <a:pt x="356" y="765"/>
                </a:cubicBezTo>
                <a:cubicBezTo>
                  <a:pt x="356" y="766"/>
                  <a:pt x="355" y="768"/>
                  <a:pt x="356" y="769"/>
                </a:cubicBezTo>
                <a:cubicBezTo>
                  <a:pt x="357" y="769"/>
                  <a:pt x="358" y="768"/>
                  <a:pt x="358" y="767"/>
                </a:cubicBezTo>
                <a:cubicBezTo>
                  <a:pt x="358" y="766"/>
                  <a:pt x="358" y="765"/>
                  <a:pt x="358" y="764"/>
                </a:cubicBezTo>
                <a:cubicBezTo>
                  <a:pt x="358" y="763"/>
                  <a:pt x="358" y="762"/>
                  <a:pt x="358" y="761"/>
                </a:cubicBezTo>
                <a:cubicBezTo>
                  <a:pt x="357" y="760"/>
                  <a:pt x="357" y="759"/>
                  <a:pt x="357" y="758"/>
                </a:cubicBezTo>
                <a:cubicBezTo>
                  <a:pt x="356" y="757"/>
                  <a:pt x="357" y="756"/>
                  <a:pt x="357" y="755"/>
                </a:cubicBezTo>
                <a:cubicBezTo>
                  <a:pt x="355" y="752"/>
                  <a:pt x="354" y="754"/>
                  <a:pt x="352" y="755"/>
                </a:cubicBezTo>
                <a:cubicBezTo>
                  <a:pt x="352" y="756"/>
                  <a:pt x="348" y="757"/>
                  <a:pt x="347" y="757"/>
                </a:cubicBezTo>
                <a:cubicBezTo>
                  <a:pt x="346" y="756"/>
                  <a:pt x="347" y="754"/>
                  <a:pt x="347" y="754"/>
                </a:cubicBezTo>
                <a:cubicBezTo>
                  <a:pt x="348" y="753"/>
                  <a:pt x="349" y="753"/>
                  <a:pt x="350" y="753"/>
                </a:cubicBezTo>
                <a:cubicBezTo>
                  <a:pt x="350" y="752"/>
                  <a:pt x="351" y="751"/>
                  <a:pt x="351" y="751"/>
                </a:cubicBezTo>
                <a:cubicBezTo>
                  <a:pt x="353" y="750"/>
                  <a:pt x="353" y="751"/>
                  <a:pt x="353" y="749"/>
                </a:cubicBezTo>
                <a:cubicBezTo>
                  <a:pt x="353" y="749"/>
                  <a:pt x="353" y="748"/>
                  <a:pt x="353" y="748"/>
                </a:cubicBezTo>
                <a:cubicBezTo>
                  <a:pt x="352" y="747"/>
                  <a:pt x="352" y="748"/>
                  <a:pt x="352" y="748"/>
                </a:cubicBezTo>
                <a:cubicBezTo>
                  <a:pt x="351" y="749"/>
                  <a:pt x="350" y="747"/>
                  <a:pt x="350" y="747"/>
                </a:cubicBezTo>
                <a:cubicBezTo>
                  <a:pt x="349" y="746"/>
                  <a:pt x="348" y="745"/>
                  <a:pt x="347" y="744"/>
                </a:cubicBezTo>
                <a:cubicBezTo>
                  <a:pt x="346" y="742"/>
                  <a:pt x="346" y="741"/>
                  <a:pt x="344" y="740"/>
                </a:cubicBezTo>
                <a:cubicBezTo>
                  <a:pt x="343" y="739"/>
                  <a:pt x="343" y="739"/>
                  <a:pt x="342" y="738"/>
                </a:cubicBezTo>
                <a:cubicBezTo>
                  <a:pt x="342" y="737"/>
                  <a:pt x="342" y="736"/>
                  <a:pt x="341" y="735"/>
                </a:cubicBezTo>
                <a:cubicBezTo>
                  <a:pt x="341" y="734"/>
                  <a:pt x="340" y="733"/>
                  <a:pt x="339" y="733"/>
                </a:cubicBezTo>
                <a:cubicBezTo>
                  <a:pt x="338" y="732"/>
                  <a:pt x="337" y="732"/>
                  <a:pt x="336" y="731"/>
                </a:cubicBezTo>
                <a:cubicBezTo>
                  <a:pt x="334" y="731"/>
                  <a:pt x="332" y="731"/>
                  <a:pt x="331" y="731"/>
                </a:cubicBezTo>
                <a:cubicBezTo>
                  <a:pt x="329" y="731"/>
                  <a:pt x="327" y="730"/>
                  <a:pt x="325" y="732"/>
                </a:cubicBezTo>
                <a:cubicBezTo>
                  <a:pt x="324" y="732"/>
                  <a:pt x="323" y="733"/>
                  <a:pt x="322" y="732"/>
                </a:cubicBezTo>
                <a:cubicBezTo>
                  <a:pt x="321" y="731"/>
                  <a:pt x="321" y="730"/>
                  <a:pt x="319" y="732"/>
                </a:cubicBezTo>
                <a:cubicBezTo>
                  <a:pt x="319" y="732"/>
                  <a:pt x="319" y="734"/>
                  <a:pt x="318" y="734"/>
                </a:cubicBezTo>
                <a:cubicBezTo>
                  <a:pt x="317" y="735"/>
                  <a:pt x="316" y="734"/>
                  <a:pt x="315" y="735"/>
                </a:cubicBezTo>
                <a:cubicBezTo>
                  <a:pt x="313" y="736"/>
                  <a:pt x="312" y="738"/>
                  <a:pt x="310" y="738"/>
                </a:cubicBezTo>
                <a:cubicBezTo>
                  <a:pt x="308" y="739"/>
                  <a:pt x="307" y="739"/>
                  <a:pt x="308" y="737"/>
                </a:cubicBezTo>
                <a:cubicBezTo>
                  <a:pt x="309" y="737"/>
                  <a:pt x="310" y="736"/>
                  <a:pt x="310" y="735"/>
                </a:cubicBezTo>
                <a:cubicBezTo>
                  <a:pt x="311" y="734"/>
                  <a:pt x="311" y="734"/>
                  <a:pt x="313" y="734"/>
                </a:cubicBezTo>
                <a:cubicBezTo>
                  <a:pt x="314" y="733"/>
                  <a:pt x="315" y="733"/>
                  <a:pt x="315" y="732"/>
                </a:cubicBezTo>
                <a:cubicBezTo>
                  <a:pt x="316" y="731"/>
                  <a:pt x="312" y="730"/>
                  <a:pt x="312" y="729"/>
                </a:cubicBezTo>
                <a:cubicBezTo>
                  <a:pt x="311" y="728"/>
                  <a:pt x="310" y="727"/>
                  <a:pt x="309" y="727"/>
                </a:cubicBezTo>
                <a:cubicBezTo>
                  <a:pt x="308" y="727"/>
                  <a:pt x="306" y="727"/>
                  <a:pt x="306" y="726"/>
                </a:cubicBezTo>
                <a:cubicBezTo>
                  <a:pt x="305" y="726"/>
                  <a:pt x="305" y="725"/>
                  <a:pt x="304" y="724"/>
                </a:cubicBezTo>
                <a:cubicBezTo>
                  <a:pt x="303" y="724"/>
                  <a:pt x="302" y="725"/>
                  <a:pt x="302" y="726"/>
                </a:cubicBezTo>
                <a:cubicBezTo>
                  <a:pt x="302" y="727"/>
                  <a:pt x="306" y="728"/>
                  <a:pt x="303" y="729"/>
                </a:cubicBezTo>
                <a:cubicBezTo>
                  <a:pt x="302" y="730"/>
                  <a:pt x="298" y="727"/>
                  <a:pt x="299" y="730"/>
                </a:cubicBezTo>
                <a:cubicBezTo>
                  <a:pt x="299" y="730"/>
                  <a:pt x="299" y="730"/>
                  <a:pt x="299" y="731"/>
                </a:cubicBezTo>
                <a:cubicBezTo>
                  <a:pt x="300" y="731"/>
                  <a:pt x="299" y="732"/>
                  <a:pt x="299" y="732"/>
                </a:cubicBezTo>
                <a:cubicBezTo>
                  <a:pt x="299" y="734"/>
                  <a:pt x="299" y="734"/>
                  <a:pt x="300" y="735"/>
                </a:cubicBezTo>
                <a:cubicBezTo>
                  <a:pt x="300" y="737"/>
                  <a:pt x="299" y="740"/>
                  <a:pt x="297" y="739"/>
                </a:cubicBezTo>
                <a:cubicBezTo>
                  <a:pt x="296" y="739"/>
                  <a:pt x="296" y="737"/>
                  <a:pt x="296" y="736"/>
                </a:cubicBezTo>
                <a:cubicBezTo>
                  <a:pt x="296" y="735"/>
                  <a:pt x="297" y="735"/>
                  <a:pt x="298" y="733"/>
                </a:cubicBezTo>
                <a:cubicBezTo>
                  <a:pt x="298" y="732"/>
                  <a:pt x="298" y="732"/>
                  <a:pt x="297" y="731"/>
                </a:cubicBezTo>
                <a:cubicBezTo>
                  <a:pt x="295" y="731"/>
                  <a:pt x="295" y="731"/>
                  <a:pt x="294" y="730"/>
                </a:cubicBezTo>
                <a:cubicBezTo>
                  <a:pt x="294" y="729"/>
                  <a:pt x="294" y="728"/>
                  <a:pt x="292" y="729"/>
                </a:cubicBezTo>
                <a:cubicBezTo>
                  <a:pt x="291" y="729"/>
                  <a:pt x="291" y="731"/>
                  <a:pt x="292" y="732"/>
                </a:cubicBezTo>
                <a:cubicBezTo>
                  <a:pt x="292" y="733"/>
                  <a:pt x="293" y="733"/>
                  <a:pt x="293" y="733"/>
                </a:cubicBezTo>
                <a:cubicBezTo>
                  <a:pt x="294" y="734"/>
                  <a:pt x="292" y="736"/>
                  <a:pt x="291" y="735"/>
                </a:cubicBezTo>
                <a:cubicBezTo>
                  <a:pt x="291" y="735"/>
                  <a:pt x="291" y="734"/>
                  <a:pt x="291" y="734"/>
                </a:cubicBezTo>
                <a:cubicBezTo>
                  <a:pt x="291" y="734"/>
                  <a:pt x="290" y="733"/>
                  <a:pt x="290" y="733"/>
                </a:cubicBezTo>
                <a:cubicBezTo>
                  <a:pt x="290" y="732"/>
                  <a:pt x="290" y="731"/>
                  <a:pt x="289" y="731"/>
                </a:cubicBezTo>
                <a:cubicBezTo>
                  <a:pt x="288" y="732"/>
                  <a:pt x="287" y="734"/>
                  <a:pt x="285" y="734"/>
                </a:cubicBezTo>
                <a:cubicBezTo>
                  <a:pt x="285" y="732"/>
                  <a:pt x="286" y="732"/>
                  <a:pt x="284" y="732"/>
                </a:cubicBezTo>
                <a:cubicBezTo>
                  <a:pt x="283" y="732"/>
                  <a:pt x="282" y="732"/>
                  <a:pt x="281" y="733"/>
                </a:cubicBezTo>
                <a:cubicBezTo>
                  <a:pt x="279" y="734"/>
                  <a:pt x="278" y="735"/>
                  <a:pt x="276" y="735"/>
                </a:cubicBezTo>
                <a:cubicBezTo>
                  <a:pt x="274" y="736"/>
                  <a:pt x="273" y="737"/>
                  <a:pt x="272" y="738"/>
                </a:cubicBezTo>
                <a:cubicBezTo>
                  <a:pt x="272" y="739"/>
                  <a:pt x="272" y="740"/>
                  <a:pt x="271" y="741"/>
                </a:cubicBezTo>
                <a:cubicBezTo>
                  <a:pt x="271" y="742"/>
                  <a:pt x="270" y="742"/>
                  <a:pt x="269" y="743"/>
                </a:cubicBezTo>
                <a:cubicBezTo>
                  <a:pt x="266" y="744"/>
                  <a:pt x="268" y="745"/>
                  <a:pt x="269" y="747"/>
                </a:cubicBezTo>
                <a:cubicBezTo>
                  <a:pt x="270" y="748"/>
                  <a:pt x="270" y="749"/>
                  <a:pt x="269" y="749"/>
                </a:cubicBezTo>
                <a:cubicBezTo>
                  <a:pt x="268" y="750"/>
                  <a:pt x="267" y="749"/>
                  <a:pt x="266" y="749"/>
                </a:cubicBezTo>
                <a:cubicBezTo>
                  <a:pt x="265" y="749"/>
                  <a:pt x="265" y="750"/>
                  <a:pt x="263" y="750"/>
                </a:cubicBezTo>
                <a:cubicBezTo>
                  <a:pt x="262" y="751"/>
                  <a:pt x="261" y="751"/>
                  <a:pt x="261" y="751"/>
                </a:cubicBezTo>
                <a:cubicBezTo>
                  <a:pt x="260" y="752"/>
                  <a:pt x="259" y="754"/>
                  <a:pt x="260" y="754"/>
                </a:cubicBezTo>
                <a:cubicBezTo>
                  <a:pt x="261" y="755"/>
                  <a:pt x="263" y="754"/>
                  <a:pt x="264" y="754"/>
                </a:cubicBezTo>
                <a:cubicBezTo>
                  <a:pt x="265" y="754"/>
                  <a:pt x="266" y="754"/>
                  <a:pt x="267" y="755"/>
                </a:cubicBezTo>
                <a:cubicBezTo>
                  <a:pt x="267" y="756"/>
                  <a:pt x="268" y="756"/>
                  <a:pt x="269" y="757"/>
                </a:cubicBezTo>
                <a:cubicBezTo>
                  <a:pt x="271" y="758"/>
                  <a:pt x="273" y="756"/>
                  <a:pt x="275" y="756"/>
                </a:cubicBezTo>
                <a:cubicBezTo>
                  <a:pt x="276" y="756"/>
                  <a:pt x="277" y="756"/>
                  <a:pt x="278" y="757"/>
                </a:cubicBezTo>
                <a:cubicBezTo>
                  <a:pt x="278" y="758"/>
                  <a:pt x="277" y="759"/>
                  <a:pt x="277" y="760"/>
                </a:cubicBezTo>
                <a:cubicBezTo>
                  <a:pt x="275" y="761"/>
                  <a:pt x="273" y="761"/>
                  <a:pt x="273" y="763"/>
                </a:cubicBezTo>
                <a:cubicBezTo>
                  <a:pt x="272" y="764"/>
                  <a:pt x="272" y="765"/>
                  <a:pt x="271" y="766"/>
                </a:cubicBezTo>
                <a:cubicBezTo>
                  <a:pt x="270" y="766"/>
                  <a:pt x="269" y="767"/>
                  <a:pt x="269" y="767"/>
                </a:cubicBezTo>
                <a:cubicBezTo>
                  <a:pt x="267" y="770"/>
                  <a:pt x="272" y="770"/>
                  <a:pt x="271" y="772"/>
                </a:cubicBezTo>
                <a:cubicBezTo>
                  <a:pt x="270" y="772"/>
                  <a:pt x="269" y="772"/>
                  <a:pt x="269" y="772"/>
                </a:cubicBezTo>
                <a:cubicBezTo>
                  <a:pt x="269" y="773"/>
                  <a:pt x="269" y="774"/>
                  <a:pt x="269" y="775"/>
                </a:cubicBezTo>
                <a:cubicBezTo>
                  <a:pt x="267" y="776"/>
                  <a:pt x="267" y="774"/>
                  <a:pt x="267" y="773"/>
                </a:cubicBezTo>
                <a:cubicBezTo>
                  <a:pt x="266" y="772"/>
                  <a:pt x="265" y="772"/>
                  <a:pt x="263" y="772"/>
                </a:cubicBezTo>
                <a:cubicBezTo>
                  <a:pt x="262" y="771"/>
                  <a:pt x="261" y="770"/>
                  <a:pt x="260" y="770"/>
                </a:cubicBezTo>
                <a:cubicBezTo>
                  <a:pt x="258" y="770"/>
                  <a:pt x="257" y="771"/>
                  <a:pt x="256" y="771"/>
                </a:cubicBezTo>
                <a:cubicBezTo>
                  <a:pt x="255" y="771"/>
                  <a:pt x="253" y="770"/>
                  <a:pt x="253" y="771"/>
                </a:cubicBezTo>
                <a:cubicBezTo>
                  <a:pt x="251" y="771"/>
                  <a:pt x="252" y="772"/>
                  <a:pt x="251" y="773"/>
                </a:cubicBezTo>
                <a:cubicBezTo>
                  <a:pt x="251" y="773"/>
                  <a:pt x="250" y="774"/>
                  <a:pt x="249" y="774"/>
                </a:cubicBezTo>
                <a:cubicBezTo>
                  <a:pt x="248" y="774"/>
                  <a:pt x="248" y="773"/>
                  <a:pt x="247" y="772"/>
                </a:cubicBezTo>
                <a:cubicBezTo>
                  <a:pt x="246" y="771"/>
                  <a:pt x="246" y="771"/>
                  <a:pt x="244" y="771"/>
                </a:cubicBezTo>
                <a:cubicBezTo>
                  <a:pt x="243" y="771"/>
                  <a:pt x="244" y="770"/>
                  <a:pt x="243" y="769"/>
                </a:cubicBezTo>
                <a:cubicBezTo>
                  <a:pt x="242" y="768"/>
                  <a:pt x="241" y="769"/>
                  <a:pt x="240" y="769"/>
                </a:cubicBezTo>
                <a:cubicBezTo>
                  <a:pt x="239" y="770"/>
                  <a:pt x="239" y="770"/>
                  <a:pt x="238" y="769"/>
                </a:cubicBezTo>
                <a:cubicBezTo>
                  <a:pt x="236" y="769"/>
                  <a:pt x="236" y="769"/>
                  <a:pt x="235" y="769"/>
                </a:cubicBezTo>
                <a:cubicBezTo>
                  <a:pt x="234" y="769"/>
                  <a:pt x="232" y="769"/>
                  <a:pt x="231" y="769"/>
                </a:cubicBezTo>
                <a:cubicBezTo>
                  <a:pt x="231" y="769"/>
                  <a:pt x="230" y="767"/>
                  <a:pt x="229" y="768"/>
                </a:cubicBezTo>
                <a:cubicBezTo>
                  <a:pt x="228" y="769"/>
                  <a:pt x="229" y="770"/>
                  <a:pt x="228" y="771"/>
                </a:cubicBezTo>
                <a:cubicBezTo>
                  <a:pt x="228" y="772"/>
                  <a:pt x="227" y="773"/>
                  <a:pt x="226" y="772"/>
                </a:cubicBezTo>
                <a:cubicBezTo>
                  <a:pt x="225" y="772"/>
                  <a:pt x="226" y="770"/>
                  <a:pt x="225" y="770"/>
                </a:cubicBezTo>
                <a:cubicBezTo>
                  <a:pt x="223" y="769"/>
                  <a:pt x="219" y="771"/>
                  <a:pt x="221" y="772"/>
                </a:cubicBezTo>
                <a:cubicBezTo>
                  <a:pt x="222" y="773"/>
                  <a:pt x="223" y="773"/>
                  <a:pt x="223" y="773"/>
                </a:cubicBezTo>
                <a:cubicBezTo>
                  <a:pt x="224" y="774"/>
                  <a:pt x="224" y="774"/>
                  <a:pt x="225" y="775"/>
                </a:cubicBezTo>
                <a:cubicBezTo>
                  <a:pt x="227" y="776"/>
                  <a:pt x="226" y="776"/>
                  <a:pt x="227" y="777"/>
                </a:cubicBezTo>
                <a:cubicBezTo>
                  <a:pt x="227" y="778"/>
                  <a:pt x="229" y="778"/>
                  <a:pt x="229" y="779"/>
                </a:cubicBezTo>
                <a:cubicBezTo>
                  <a:pt x="229" y="780"/>
                  <a:pt x="227" y="779"/>
                  <a:pt x="227" y="780"/>
                </a:cubicBezTo>
                <a:cubicBezTo>
                  <a:pt x="226" y="781"/>
                  <a:pt x="227" y="782"/>
                  <a:pt x="227" y="782"/>
                </a:cubicBezTo>
                <a:cubicBezTo>
                  <a:pt x="228" y="783"/>
                  <a:pt x="227" y="784"/>
                  <a:pt x="226" y="784"/>
                </a:cubicBezTo>
                <a:cubicBezTo>
                  <a:pt x="225" y="784"/>
                  <a:pt x="225" y="783"/>
                  <a:pt x="225" y="782"/>
                </a:cubicBezTo>
                <a:cubicBezTo>
                  <a:pt x="223" y="780"/>
                  <a:pt x="221" y="781"/>
                  <a:pt x="219" y="781"/>
                </a:cubicBezTo>
                <a:cubicBezTo>
                  <a:pt x="218" y="781"/>
                  <a:pt x="217" y="781"/>
                  <a:pt x="216" y="782"/>
                </a:cubicBezTo>
                <a:cubicBezTo>
                  <a:pt x="216" y="783"/>
                  <a:pt x="216" y="784"/>
                  <a:pt x="217" y="784"/>
                </a:cubicBezTo>
                <a:cubicBezTo>
                  <a:pt x="218" y="784"/>
                  <a:pt x="219" y="784"/>
                  <a:pt x="220" y="784"/>
                </a:cubicBezTo>
                <a:cubicBezTo>
                  <a:pt x="222" y="784"/>
                  <a:pt x="221" y="784"/>
                  <a:pt x="222" y="785"/>
                </a:cubicBezTo>
                <a:cubicBezTo>
                  <a:pt x="223" y="786"/>
                  <a:pt x="224" y="786"/>
                  <a:pt x="225" y="786"/>
                </a:cubicBezTo>
                <a:cubicBezTo>
                  <a:pt x="226" y="786"/>
                  <a:pt x="227" y="787"/>
                  <a:pt x="228" y="787"/>
                </a:cubicBezTo>
                <a:cubicBezTo>
                  <a:pt x="230" y="788"/>
                  <a:pt x="232" y="786"/>
                  <a:pt x="234" y="787"/>
                </a:cubicBezTo>
                <a:cubicBezTo>
                  <a:pt x="236" y="788"/>
                  <a:pt x="234" y="789"/>
                  <a:pt x="233" y="790"/>
                </a:cubicBezTo>
                <a:cubicBezTo>
                  <a:pt x="232" y="790"/>
                  <a:pt x="232" y="791"/>
                  <a:pt x="231" y="791"/>
                </a:cubicBezTo>
                <a:cubicBezTo>
                  <a:pt x="230" y="791"/>
                  <a:pt x="229" y="791"/>
                  <a:pt x="228" y="792"/>
                </a:cubicBezTo>
                <a:cubicBezTo>
                  <a:pt x="227" y="792"/>
                  <a:pt x="227" y="794"/>
                  <a:pt x="228" y="795"/>
                </a:cubicBezTo>
                <a:cubicBezTo>
                  <a:pt x="229" y="795"/>
                  <a:pt x="230" y="795"/>
                  <a:pt x="231" y="796"/>
                </a:cubicBezTo>
                <a:cubicBezTo>
                  <a:pt x="232" y="798"/>
                  <a:pt x="227" y="798"/>
                  <a:pt x="227" y="798"/>
                </a:cubicBezTo>
                <a:cubicBezTo>
                  <a:pt x="226" y="799"/>
                  <a:pt x="225" y="800"/>
                  <a:pt x="224" y="800"/>
                </a:cubicBezTo>
                <a:cubicBezTo>
                  <a:pt x="223" y="800"/>
                  <a:pt x="223" y="799"/>
                  <a:pt x="222" y="800"/>
                </a:cubicBezTo>
                <a:cubicBezTo>
                  <a:pt x="221" y="800"/>
                  <a:pt x="221" y="801"/>
                  <a:pt x="220" y="801"/>
                </a:cubicBezTo>
                <a:cubicBezTo>
                  <a:pt x="219" y="800"/>
                  <a:pt x="218" y="799"/>
                  <a:pt x="217" y="800"/>
                </a:cubicBezTo>
                <a:cubicBezTo>
                  <a:pt x="217" y="801"/>
                  <a:pt x="218" y="802"/>
                  <a:pt x="218" y="802"/>
                </a:cubicBezTo>
                <a:cubicBezTo>
                  <a:pt x="219" y="803"/>
                  <a:pt x="220" y="802"/>
                  <a:pt x="221" y="803"/>
                </a:cubicBezTo>
                <a:cubicBezTo>
                  <a:pt x="221" y="805"/>
                  <a:pt x="220" y="804"/>
                  <a:pt x="219" y="805"/>
                </a:cubicBezTo>
                <a:cubicBezTo>
                  <a:pt x="218" y="806"/>
                  <a:pt x="218" y="807"/>
                  <a:pt x="220" y="807"/>
                </a:cubicBezTo>
                <a:cubicBezTo>
                  <a:pt x="222" y="808"/>
                  <a:pt x="225" y="806"/>
                  <a:pt x="227" y="806"/>
                </a:cubicBezTo>
                <a:cubicBezTo>
                  <a:pt x="228" y="807"/>
                  <a:pt x="229" y="807"/>
                  <a:pt x="230" y="807"/>
                </a:cubicBezTo>
                <a:cubicBezTo>
                  <a:pt x="231" y="808"/>
                  <a:pt x="231" y="808"/>
                  <a:pt x="232" y="807"/>
                </a:cubicBezTo>
                <a:cubicBezTo>
                  <a:pt x="233" y="807"/>
                  <a:pt x="234" y="806"/>
                  <a:pt x="235" y="807"/>
                </a:cubicBezTo>
                <a:cubicBezTo>
                  <a:pt x="235" y="808"/>
                  <a:pt x="236" y="810"/>
                  <a:pt x="236" y="810"/>
                </a:cubicBezTo>
                <a:cubicBezTo>
                  <a:pt x="235" y="811"/>
                  <a:pt x="234" y="811"/>
                  <a:pt x="234" y="812"/>
                </a:cubicBezTo>
                <a:cubicBezTo>
                  <a:pt x="235" y="813"/>
                  <a:pt x="236" y="813"/>
                  <a:pt x="237" y="813"/>
                </a:cubicBezTo>
                <a:cubicBezTo>
                  <a:pt x="239" y="812"/>
                  <a:pt x="241" y="811"/>
                  <a:pt x="244" y="812"/>
                </a:cubicBezTo>
                <a:cubicBezTo>
                  <a:pt x="246" y="812"/>
                  <a:pt x="248" y="812"/>
                  <a:pt x="250" y="811"/>
                </a:cubicBezTo>
                <a:cubicBezTo>
                  <a:pt x="251" y="811"/>
                  <a:pt x="255" y="810"/>
                  <a:pt x="255" y="812"/>
                </a:cubicBezTo>
                <a:cubicBezTo>
                  <a:pt x="255" y="813"/>
                  <a:pt x="254" y="813"/>
                  <a:pt x="253" y="814"/>
                </a:cubicBezTo>
                <a:cubicBezTo>
                  <a:pt x="252" y="815"/>
                  <a:pt x="252" y="816"/>
                  <a:pt x="251" y="816"/>
                </a:cubicBezTo>
                <a:cubicBezTo>
                  <a:pt x="249" y="816"/>
                  <a:pt x="248" y="816"/>
                  <a:pt x="246" y="817"/>
                </a:cubicBezTo>
                <a:cubicBezTo>
                  <a:pt x="245" y="817"/>
                  <a:pt x="245" y="819"/>
                  <a:pt x="244" y="820"/>
                </a:cubicBezTo>
                <a:cubicBezTo>
                  <a:pt x="243" y="820"/>
                  <a:pt x="240" y="822"/>
                  <a:pt x="240" y="822"/>
                </a:cubicBezTo>
                <a:cubicBezTo>
                  <a:pt x="240" y="823"/>
                  <a:pt x="242" y="823"/>
                  <a:pt x="242" y="824"/>
                </a:cubicBezTo>
                <a:cubicBezTo>
                  <a:pt x="242" y="825"/>
                  <a:pt x="241" y="826"/>
                  <a:pt x="241" y="827"/>
                </a:cubicBezTo>
                <a:cubicBezTo>
                  <a:pt x="240" y="829"/>
                  <a:pt x="240" y="831"/>
                  <a:pt x="239" y="832"/>
                </a:cubicBezTo>
                <a:cubicBezTo>
                  <a:pt x="237" y="833"/>
                  <a:pt x="235" y="834"/>
                  <a:pt x="234" y="836"/>
                </a:cubicBezTo>
                <a:cubicBezTo>
                  <a:pt x="233" y="836"/>
                  <a:pt x="229" y="838"/>
                  <a:pt x="229" y="839"/>
                </a:cubicBezTo>
                <a:cubicBezTo>
                  <a:pt x="230" y="839"/>
                  <a:pt x="231" y="838"/>
                  <a:pt x="232" y="838"/>
                </a:cubicBezTo>
                <a:cubicBezTo>
                  <a:pt x="234" y="838"/>
                  <a:pt x="236" y="838"/>
                  <a:pt x="238" y="837"/>
                </a:cubicBezTo>
                <a:cubicBezTo>
                  <a:pt x="240" y="836"/>
                  <a:pt x="242" y="836"/>
                  <a:pt x="244" y="836"/>
                </a:cubicBezTo>
                <a:cubicBezTo>
                  <a:pt x="246" y="835"/>
                  <a:pt x="247" y="834"/>
                  <a:pt x="250" y="834"/>
                </a:cubicBezTo>
                <a:cubicBezTo>
                  <a:pt x="251" y="834"/>
                  <a:pt x="252" y="834"/>
                  <a:pt x="253" y="834"/>
                </a:cubicBezTo>
                <a:cubicBezTo>
                  <a:pt x="253" y="833"/>
                  <a:pt x="253" y="832"/>
                  <a:pt x="254" y="831"/>
                </a:cubicBezTo>
                <a:cubicBezTo>
                  <a:pt x="255" y="831"/>
                  <a:pt x="256" y="832"/>
                  <a:pt x="256" y="833"/>
                </a:cubicBezTo>
                <a:cubicBezTo>
                  <a:pt x="257" y="834"/>
                  <a:pt x="258" y="833"/>
                  <a:pt x="259" y="834"/>
                </a:cubicBezTo>
                <a:cubicBezTo>
                  <a:pt x="259" y="835"/>
                  <a:pt x="259" y="836"/>
                  <a:pt x="258" y="836"/>
                </a:cubicBezTo>
                <a:cubicBezTo>
                  <a:pt x="257" y="836"/>
                  <a:pt x="256" y="836"/>
                  <a:pt x="255" y="836"/>
                </a:cubicBezTo>
                <a:cubicBezTo>
                  <a:pt x="252" y="836"/>
                  <a:pt x="251" y="837"/>
                  <a:pt x="249" y="838"/>
                </a:cubicBezTo>
                <a:cubicBezTo>
                  <a:pt x="247" y="839"/>
                  <a:pt x="245" y="838"/>
                  <a:pt x="243" y="838"/>
                </a:cubicBezTo>
                <a:cubicBezTo>
                  <a:pt x="241" y="837"/>
                  <a:pt x="240" y="839"/>
                  <a:pt x="238" y="840"/>
                </a:cubicBezTo>
                <a:cubicBezTo>
                  <a:pt x="236" y="841"/>
                  <a:pt x="235" y="840"/>
                  <a:pt x="233" y="842"/>
                </a:cubicBezTo>
                <a:cubicBezTo>
                  <a:pt x="232" y="843"/>
                  <a:pt x="232" y="844"/>
                  <a:pt x="231" y="844"/>
                </a:cubicBezTo>
                <a:cubicBezTo>
                  <a:pt x="230" y="844"/>
                  <a:pt x="229" y="844"/>
                  <a:pt x="228" y="844"/>
                </a:cubicBezTo>
                <a:cubicBezTo>
                  <a:pt x="227" y="844"/>
                  <a:pt x="225" y="845"/>
                  <a:pt x="226" y="846"/>
                </a:cubicBezTo>
                <a:cubicBezTo>
                  <a:pt x="227" y="847"/>
                  <a:pt x="228" y="846"/>
                  <a:pt x="229" y="847"/>
                </a:cubicBezTo>
                <a:cubicBezTo>
                  <a:pt x="229" y="848"/>
                  <a:pt x="228" y="848"/>
                  <a:pt x="228" y="849"/>
                </a:cubicBezTo>
                <a:cubicBezTo>
                  <a:pt x="229" y="849"/>
                  <a:pt x="229" y="849"/>
                  <a:pt x="229" y="850"/>
                </a:cubicBezTo>
                <a:cubicBezTo>
                  <a:pt x="230" y="850"/>
                  <a:pt x="231" y="851"/>
                  <a:pt x="230" y="852"/>
                </a:cubicBezTo>
                <a:cubicBezTo>
                  <a:pt x="229" y="852"/>
                  <a:pt x="227" y="852"/>
                  <a:pt x="226" y="852"/>
                </a:cubicBezTo>
                <a:cubicBezTo>
                  <a:pt x="225" y="853"/>
                  <a:pt x="225" y="853"/>
                  <a:pt x="223" y="853"/>
                </a:cubicBezTo>
                <a:cubicBezTo>
                  <a:pt x="223" y="853"/>
                  <a:pt x="222" y="854"/>
                  <a:pt x="222" y="853"/>
                </a:cubicBezTo>
                <a:cubicBezTo>
                  <a:pt x="222" y="853"/>
                  <a:pt x="222" y="852"/>
                  <a:pt x="222" y="852"/>
                </a:cubicBezTo>
                <a:cubicBezTo>
                  <a:pt x="222" y="851"/>
                  <a:pt x="222" y="850"/>
                  <a:pt x="221" y="850"/>
                </a:cubicBezTo>
                <a:cubicBezTo>
                  <a:pt x="219" y="851"/>
                  <a:pt x="217" y="853"/>
                  <a:pt x="216" y="853"/>
                </a:cubicBezTo>
                <a:cubicBezTo>
                  <a:pt x="215" y="854"/>
                  <a:pt x="211" y="855"/>
                  <a:pt x="213" y="857"/>
                </a:cubicBezTo>
                <a:cubicBezTo>
                  <a:pt x="214" y="858"/>
                  <a:pt x="218" y="857"/>
                  <a:pt x="219" y="856"/>
                </a:cubicBezTo>
                <a:close/>
                <a:moveTo>
                  <a:pt x="306" y="643"/>
                </a:moveTo>
                <a:cubicBezTo>
                  <a:pt x="306" y="641"/>
                  <a:pt x="298" y="638"/>
                  <a:pt x="299" y="642"/>
                </a:cubicBezTo>
                <a:cubicBezTo>
                  <a:pt x="300" y="643"/>
                  <a:pt x="300" y="644"/>
                  <a:pt x="300" y="645"/>
                </a:cubicBezTo>
                <a:cubicBezTo>
                  <a:pt x="301" y="646"/>
                  <a:pt x="300" y="647"/>
                  <a:pt x="299" y="647"/>
                </a:cubicBezTo>
                <a:cubicBezTo>
                  <a:pt x="299" y="650"/>
                  <a:pt x="302" y="650"/>
                  <a:pt x="303" y="651"/>
                </a:cubicBezTo>
                <a:cubicBezTo>
                  <a:pt x="303" y="652"/>
                  <a:pt x="304" y="654"/>
                  <a:pt x="305" y="653"/>
                </a:cubicBezTo>
                <a:cubicBezTo>
                  <a:pt x="305" y="652"/>
                  <a:pt x="304" y="651"/>
                  <a:pt x="303" y="650"/>
                </a:cubicBezTo>
                <a:cubicBezTo>
                  <a:pt x="303" y="650"/>
                  <a:pt x="303" y="648"/>
                  <a:pt x="303" y="647"/>
                </a:cubicBezTo>
                <a:cubicBezTo>
                  <a:pt x="304" y="646"/>
                  <a:pt x="304" y="647"/>
                  <a:pt x="305" y="646"/>
                </a:cubicBezTo>
                <a:cubicBezTo>
                  <a:pt x="306" y="645"/>
                  <a:pt x="304" y="644"/>
                  <a:pt x="306" y="643"/>
                </a:cubicBezTo>
                <a:close/>
                <a:moveTo>
                  <a:pt x="298" y="660"/>
                </a:moveTo>
                <a:cubicBezTo>
                  <a:pt x="298" y="661"/>
                  <a:pt x="298" y="662"/>
                  <a:pt x="299" y="663"/>
                </a:cubicBezTo>
                <a:cubicBezTo>
                  <a:pt x="300" y="664"/>
                  <a:pt x="300" y="661"/>
                  <a:pt x="299" y="661"/>
                </a:cubicBezTo>
                <a:cubicBezTo>
                  <a:pt x="299" y="660"/>
                  <a:pt x="299" y="659"/>
                  <a:pt x="300" y="658"/>
                </a:cubicBezTo>
                <a:cubicBezTo>
                  <a:pt x="301" y="658"/>
                  <a:pt x="301" y="658"/>
                  <a:pt x="301" y="657"/>
                </a:cubicBezTo>
                <a:cubicBezTo>
                  <a:pt x="302" y="656"/>
                  <a:pt x="301" y="655"/>
                  <a:pt x="300" y="655"/>
                </a:cubicBezTo>
                <a:cubicBezTo>
                  <a:pt x="298" y="654"/>
                  <a:pt x="297" y="657"/>
                  <a:pt x="297" y="658"/>
                </a:cubicBezTo>
                <a:cubicBezTo>
                  <a:pt x="297" y="659"/>
                  <a:pt x="298" y="659"/>
                  <a:pt x="298" y="660"/>
                </a:cubicBezTo>
                <a:close/>
                <a:moveTo>
                  <a:pt x="760" y="372"/>
                </a:moveTo>
                <a:cubicBezTo>
                  <a:pt x="761" y="372"/>
                  <a:pt x="761" y="373"/>
                  <a:pt x="762" y="374"/>
                </a:cubicBezTo>
                <a:cubicBezTo>
                  <a:pt x="762" y="375"/>
                  <a:pt x="764" y="375"/>
                  <a:pt x="764" y="374"/>
                </a:cubicBezTo>
                <a:cubicBezTo>
                  <a:pt x="764" y="373"/>
                  <a:pt x="763" y="372"/>
                  <a:pt x="763" y="371"/>
                </a:cubicBezTo>
                <a:cubicBezTo>
                  <a:pt x="762" y="370"/>
                  <a:pt x="762" y="369"/>
                  <a:pt x="761" y="369"/>
                </a:cubicBezTo>
                <a:cubicBezTo>
                  <a:pt x="759" y="369"/>
                  <a:pt x="759" y="369"/>
                  <a:pt x="758" y="370"/>
                </a:cubicBezTo>
                <a:cubicBezTo>
                  <a:pt x="757" y="370"/>
                  <a:pt x="755" y="370"/>
                  <a:pt x="754" y="370"/>
                </a:cubicBezTo>
                <a:cubicBezTo>
                  <a:pt x="754" y="371"/>
                  <a:pt x="754" y="372"/>
                  <a:pt x="755" y="372"/>
                </a:cubicBezTo>
                <a:cubicBezTo>
                  <a:pt x="756" y="373"/>
                  <a:pt x="758" y="372"/>
                  <a:pt x="760" y="372"/>
                </a:cubicBezTo>
                <a:close/>
                <a:moveTo>
                  <a:pt x="772" y="370"/>
                </a:moveTo>
                <a:cubicBezTo>
                  <a:pt x="773" y="370"/>
                  <a:pt x="773" y="371"/>
                  <a:pt x="775" y="371"/>
                </a:cubicBezTo>
                <a:cubicBezTo>
                  <a:pt x="775" y="371"/>
                  <a:pt x="777" y="370"/>
                  <a:pt x="778" y="370"/>
                </a:cubicBezTo>
                <a:cubicBezTo>
                  <a:pt x="779" y="369"/>
                  <a:pt x="779" y="369"/>
                  <a:pt x="780" y="368"/>
                </a:cubicBezTo>
                <a:cubicBezTo>
                  <a:pt x="782" y="368"/>
                  <a:pt x="783" y="368"/>
                  <a:pt x="784" y="368"/>
                </a:cubicBezTo>
                <a:cubicBezTo>
                  <a:pt x="786" y="367"/>
                  <a:pt x="789" y="367"/>
                  <a:pt x="791" y="366"/>
                </a:cubicBezTo>
                <a:cubicBezTo>
                  <a:pt x="794" y="365"/>
                  <a:pt x="794" y="363"/>
                  <a:pt x="791" y="361"/>
                </a:cubicBezTo>
                <a:cubicBezTo>
                  <a:pt x="789" y="360"/>
                  <a:pt x="787" y="361"/>
                  <a:pt x="785" y="361"/>
                </a:cubicBezTo>
                <a:cubicBezTo>
                  <a:pt x="784" y="361"/>
                  <a:pt x="783" y="361"/>
                  <a:pt x="782" y="361"/>
                </a:cubicBezTo>
                <a:cubicBezTo>
                  <a:pt x="781" y="361"/>
                  <a:pt x="780" y="362"/>
                  <a:pt x="779" y="363"/>
                </a:cubicBezTo>
                <a:cubicBezTo>
                  <a:pt x="778" y="364"/>
                  <a:pt x="777" y="365"/>
                  <a:pt x="776" y="365"/>
                </a:cubicBezTo>
                <a:cubicBezTo>
                  <a:pt x="775" y="366"/>
                  <a:pt x="774" y="366"/>
                  <a:pt x="773" y="367"/>
                </a:cubicBezTo>
                <a:cubicBezTo>
                  <a:pt x="772" y="367"/>
                  <a:pt x="772" y="367"/>
                  <a:pt x="771" y="367"/>
                </a:cubicBezTo>
                <a:cubicBezTo>
                  <a:pt x="770" y="368"/>
                  <a:pt x="769" y="367"/>
                  <a:pt x="769" y="369"/>
                </a:cubicBezTo>
                <a:cubicBezTo>
                  <a:pt x="770" y="370"/>
                  <a:pt x="771" y="370"/>
                  <a:pt x="772" y="370"/>
                </a:cubicBezTo>
                <a:close/>
                <a:moveTo>
                  <a:pt x="772" y="360"/>
                </a:moveTo>
                <a:cubicBezTo>
                  <a:pt x="773" y="360"/>
                  <a:pt x="776" y="359"/>
                  <a:pt x="777" y="359"/>
                </a:cubicBezTo>
                <a:cubicBezTo>
                  <a:pt x="779" y="359"/>
                  <a:pt x="783" y="359"/>
                  <a:pt x="783" y="357"/>
                </a:cubicBezTo>
                <a:cubicBezTo>
                  <a:pt x="783" y="354"/>
                  <a:pt x="778" y="357"/>
                  <a:pt x="777" y="358"/>
                </a:cubicBezTo>
                <a:cubicBezTo>
                  <a:pt x="776" y="358"/>
                  <a:pt x="775" y="357"/>
                  <a:pt x="774" y="358"/>
                </a:cubicBezTo>
                <a:cubicBezTo>
                  <a:pt x="773" y="358"/>
                  <a:pt x="770" y="358"/>
                  <a:pt x="770" y="359"/>
                </a:cubicBezTo>
                <a:cubicBezTo>
                  <a:pt x="769" y="360"/>
                  <a:pt x="771" y="360"/>
                  <a:pt x="772" y="360"/>
                </a:cubicBezTo>
                <a:close/>
                <a:moveTo>
                  <a:pt x="758" y="382"/>
                </a:moveTo>
                <a:cubicBezTo>
                  <a:pt x="757" y="384"/>
                  <a:pt x="762" y="384"/>
                  <a:pt x="763" y="383"/>
                </a:cubicBezTo>
                <a:cubicBezTo>
                  <a:pt x="765" y="381"/>
                  <a:pt x="759" y="379"/>
                  <a:pt x="758" y="382"/>
                </a:cubicBezTo>
                <a:close/>
                <a:moveTo>
                  <a:pt x="771" y="381"/>
                </a:moveTo>
                <a:cubicBezTo>
                  <a:pt x="771" y="381"/>
                  <a:pt x="772" y="381"/>
                  <a:pt x="773" y="381"/>
                </a:cubicBezTo>
                <a:cubicBezTo>
                  <a:pt x="774" y="381"/>
                  <a:pt x="776" y="380"/>
                  <a:pt x="775" y="379"/>
                </a:cubicBezTo>
                <a:cubicBezTo>
                  <a:pt x="774" y="378"/>
                  <a:pt x="771" y="377"/>
                  <a:pt x="770" y="377"/>
                </a:cubicBezTo>
                <a:cubicBezTo>
                  <a:pt x="769" y="377"/>
                  <a:pt x="767" y="380"/>
                  <a:pt x="768" y="381"/>
                </a:cubicBezTo>
                <a:cubicBezTo>
                  <a:pt x="769" y="381"/>
                  <a:pt x="770" y="381"/>
                  <a:pt x="771" y="381"/>
                </a:cubicBezTo>
                <a:close/>
                <a:moveTo>
                  <a:pt x="678" y="540"/>
                </a:moveTo>
                <a:cubicBezTo>
                  <a:pt x="678" y="538"/>
                  <a:pt x="678" y="539"/>
                  <a:pt x="676" y="538"/>
                </a:cubicBezTo>
                <a:cubicBezTo>
                  <a:pt x="675" y="538"/>
                  <a:pt x="675" y="535"/>
                  <a:pt x="674" y="535"/>
                </a:cubicBezTo>
                <a:cubicBezTo>
                  <a:pt x="671" y="536"/>
                  <a:pt x="675" y="539"/>
                  <a:pt x="675" y="541"/>
                </a:cubicBezTo>
                <a:cubicBezTo>
                  <a:pt x="675" y="542"/>
                  <a:pt x="674" y="543"/>
                  <a:pt x="675" y="544"/>
                </a:cubicBezTo>
                <a:cubicBezTo>
                  <a:pt x="675" y="545"/>
                  <a:pt x="675" y="547"/>
                  <a:pt x="676" y="545"/>
                </a:cubicBezTo>
                <a:cubicBezTo>
                  <a:pt x="677" y="545"/>
                  <a:pt x="676" y="543"/>
                  <a:pt x="677" y="542"/>
                </a:cubicBezTo>
                <a:cubicBezTo>
                  <a:pt x="677" y="541"/>
                  <a:pt x="678" y="541"/>
                  <a:pt x="678" y="540"/>
                </a:cubicBezTo>
                <a:close/>
                <a:moveTo>
                  <a:pt x="865" y="616"/>
                </a:moveTo>
                <a:cubicBezTo>
                  <a:pt x="865" y="616"/>
                  <a:pt x="865" y="616"/>
                  <a:pt x="865" y="616"/>
                </a:cubicBezTo>
                <a:cubicBezTo>
                  <a:pt x="865" y="616"/>
                  <a:pt x="865" y="616"/>
                  <a:pt x="865" y="616"/>
                </a:cubicBezTo>
                <a:cubicBezTo>
                  <a:pt x="867" y="617"/>
                  <a:pt x="868" y="617"/>
                  <a:pt x="869" y="615"/>
                </a:cubicBezTo>
                <a:cubicBezTo>
                  <a:pt x="869" y="614"/>
                  <a:pt x="870" y="613"/>
                  <a:pt x="869" y="612"/>
                </a:cubicBezTo>
                <a:cubicBezTo>
                  <a:pt x="869" y="611"/>
                  <a:pt x="866" y="611"/>
                  <a:pt x="866" y="611"/>
                </a:cubicBezTo>
                <a:cubicBezTo>
                  <a:pt x="865" y="611"/>
                  <a:pt x="865" y="612"/>
                  <a:pt x="865" y="613"/>
                </a:cubicBezTo>
                <a:cubicBezTo>
                  <a:pt x="864" y="613"/>
                  <a:pt x="864" y="613"/>
                  <a:pt x="863" y="614"/>
                </a:cubicBezTo>
                <a:cubicBezTo>
                  <a:pt x="863" y="615"/>
                  <a:pt x="863" y="616"/>
                  <a:pt x="864" y="616"/>
                </a:cubicBezTo>
                <a:cubicBezTo>
                  <a:pt x="864" y="616"/>
                  <a:pt x="864" y="616"/>
                  <a:pt x="865" y="616"/>
                </a:cubicBezTo>
                <a:close/>
                <a:moveTo>
                  <a:pt x="887" y="740"/>
                </a:moveTo>
                <a:cubicBezTo>
                  <a:pt x="886" y="740"/>
                  <a:pt x="886" y="738"/>
                  <a:pt x="885" y="738"/>
                </a:cubicBezTo>
                <a:cubicBezTo>
                  <a:pt x="884" y="738"/>
                  <a:pt x="884" y="742"/>
                  <a:pt x="884" y="742"/>
                </a:cubicBezTo>
                <a:cubicBezTo>
                  <a:pt x="884" y="743"/>
                  <a:pt x="883" y="745"/>
                  <a:pt x="884" y="746"/>
                </a:cubicBezTo>
                <a:cubicBezTo>
                  <a:pt x="885" y="747"/>
                  <a:pt x="886" y="743"/>
                  <a:pt x="886" y="743"/>
                </a:cubicBezTo>
                <a:cubicBezTo>
                  <a:pt x="887" y="742"/>
                  <a:pt x="888" y="742"/>
                  <a:pt x="889" y="743"/>
                </a:cubicBezTo>
                <a:cubicBezTo>
                  <a:pt x="890" y="744"/>
                  <a:pt x="890" y="745"/>
                  <a:pt x="892" y="744"/>
                </a:cubicBezTo>
                <a:cubicBezTo>
                  <a:pt x="892" y="742"/>
                  <a:pt x="892" y="742"/>
                  <a:pt x="890" y="741"/>
                </a:cubicBezTo>
                <a:cubicBezTo>
                  <a:pt x="889" y="740"/>
                  <a:pt x="888" y="741"/>
                  <a:pt x="887" y="740"/>
                </a:cubicBezTo>
                <a:close/>
                <a:moveTo>
                  <a:pt x="865" y="755"/>
                </a:moveTo>
                <a:cubicBezTo>
                  <a:pt x="866" y="754"/>
                  <a:pt x="867" y="754"/>
                  <a:pt x="868" y="754"/>
                </a:cubicBezTo>
                <a:cubicBezTo>
                  <a:pt x="869" y="754"/>
                  <a:pt x="870" y="755"/>
                  <a:pt x="871" y="754"/>
                </a:cubicBezTo>
                <a:cubicBezTo>
                  <a:pt x="873" y="753"/>
                  <a:pt x="871" y="750"/>
                  <a:pt x="870" y="749"/>
                </a:cubicBezTo>
                <a:cubicBezTo>
                  <a:pt x="868" y="748"/>
                  <a:pt x="865" y="749"/>
                  <a:pt x="863" y="748"/>
                </a:cubicBezTo>
                <a:cubicBezTo>
                  <a:pt x="862" y="748"/>
                  <a:pt x="861" y="748"/>
                  <a:pt x="860" y="747"/>
                </a:cubicBezTo>
                <a:cubicBezTo>
                  <a:pt x="860" y="747"/>
                  <a:pt x="859" y="746"/>
                  <a:pt x="857" y="746"/>
                </a:cubicBezTo>
                <a:cubicBezTo>
                  <a:pt x="856" y="746"/>
                  <a:pt x="855" y="746"/>
                  <a:pt x="854" y="747"/>
                </a:cubicBezTo>
                <a:cubicBezTo>
                  <a:pt x="852" y="748"/>
                  <a:pt x="848" y="746"/>
                  <a:pt x="848" y="749"/>
                </a:cubicBezTo>
                <a:cubicBezTo>
                  <a:pt x="848" y="750"/>
                  <a:pt x="848" y="751"/>
                  <a:pt x="850" y="752"/>
                </a:cubicBezTo>
                <a:cubicBezTo>
                  <a:pt x="851" y="753"/>
                  <a:pt x="851" y="752"/>
                  <a:pt x="852" y="753"/>
                </a:cubicBezTo>
                <a:cubicBezTo>
                  <a:pt x="855" y="753"/>
                  <a:pt x="856" y="754"/>
                  <a:pt x="858" y="756"/>
                </a:cubicBezTo>
                <a:cubicBezTo>
                  <a:pt x="860" y="757"/>
                  <a:pt x="863" y="756"/>
                  <a:pt x="865" y="755"/>
                </a:cubicBezTo>
                <a:close/>
                <a:moveTo>
                  <a:pt x="848" y="647"/>
                </a:moveTo>
                <a:cubicBezTo>
                  <a:pt x="849" y="647"/>
                  <a:pt x="849" y="646"/>
                  <a:pt x="848" y="646"/>
                </a:cubicBezTo>
                <a:cubicBezTo>
                  <a:pt x="847" y="646"/>
                  <a:pt x="846" y="648"/>
                  <a:pt x="848" y="647"/>
                </a:cubicBezTo>
                <a:close/>
                <a:moveTo>
                  <a:pt x="848" y="761"/>
                </a:moveTo>
                <a:cubicBezTo>
                  <a:pt x="848" y="762"/>
                  <a:pt x="849" y="763"/>
                  <a:pt x="850" y="763"/>
                </a:cubicBezTo>
                <a:cubicBezTo>
                  <a:pt x="851" y="764"/>
                  <a:pt x="851" y="764"/>
                  <a:pt x="852" y="765"/>
                </a:cubicBezTo>
                <a:cubicBezTo>
                  <a:pt x="852" y="765"/>
                  <a:pt x="853" y="767"/>
                  <a:pt x="854" y="766"/>
                </a:cubicBezTo>
                <a:cubicBezTo>
                  <a:pt x="855" y="765"/>
                  <a:pt x="853" y="763"/>
                  <a:pt x="853" y="762"/>
                </a:cubicBezTo>
                <a:cubicBezTo>
                  <a:pt x="852" y="762"/>
                  <a:pt x="852" y="761"/>
                  <a:pt x="852" y="760"/>
                </a:cubicBezTo>
                <a:cubicBezTo>
                  <a:pt x="851" y="760"/>
                  <a:pt x="849" y="760"/>
                  <a:pt x="848" y="761"/>
                </a:cubicBezTo>
                <a:close/>
                <a:moveTo>
                  <a:pt x="844" y="711"/>
                </a:moveTo>
                <a:cubicBezTo>
                  <a:pt x="844" y="712"/>
                  <a:pt x="846" y="712"/>
                  <a:pt x="846" y="712"/>
                </a:cubicBezTo>
                <a:cubicBezTo>
                  <a:pt x="848" y="713"/>
                  <a:pt x="848" y="716"/>
                  <a:pt x="850" y="717"/>
                </a:cubicBezTo>
                <a:cubicBezTo>
                  <a:pt x="851" y="718"/>
                  <a:pt x="851" y="718"/>
                  <a:pt x="852" y="719"/>
                </a:cubicBezTo>
                <a:cubicBezTo>
                  <a:pt x="852" y="720"/>
                  <a:pt x="852" y="722"/>
                  <a:pt x="852" y="723"/>
                </a:cubicBezTo>
                <a:cubicBezTo>
                  <a:pt x="853" y="723"/>
                  <a:pt x="854" y="724"/>
                  <a:pt x="853" y="725"/>
                </a:cubicBezTo>
                <a:cubicBezTo>
                  <a:pt x="853" y="726"/>
                  <a:pt x="851" y="725"/>
                  <a:pt x="851" y="727"/>
                </a:cubicBezTo>
                <a:cubicBezTo>
                  <a:pt x="851" y="729"/>
                  <a:pt x="854" y="729"/>
                  <a:pt x="856" y="730"/>
                </a:cubicBezTo>
                <a:cubicBezTo>
                  <a:pt x="858" y="731"/>
                  <a:pt x="860" y="732"/>
                  <a:pt x="862" y="732"/>
                </a:cubicBezTo>
                <a:cubicBezTo>
                  <a:pt x="864" y="733"/>
                  <a:pt x="866" y="733"/>
                  <a:pt x="867" y="734"/>
                </a:cubicBezTo>
                <a:cubicBezTo>
                  <a:pt x="868" y="734"/>
                  <a:pt x="869" y="734"/>
                  <a:pt x="870" y="734"/>
                </a:cubicBezTo>
                <a:cubicBezTo>
                  <a:pt x="871" y="735"/>
                  <a:pt x="871" y="736"/>
                  <a:pt x="870" y="736"/>
                </a:cubicBezTo>
                <a:cubicBezTo>
                  <a:pt x="869" y="736"/>
                  <a:pt x="865" y="737"/>
                  <a:pt x="868" y="739"/>
                </a:cubicBezTo>
                <a:cubicBezTo>
                  <a:pt x="869" y="739"/>
                  <a:pt x="870" y="739"/>
                  <a:pt x="871" y="740"/>
                </a:cubicBezTo>
                <a:cubicBezTo>
                  <a:pt x="871" y="740"/>
                  <a:pt x="872" y="741"/>
                  <a:pt x="871" y="742"/>
                </a:cubicBezTo>
                <a:cubicBezTo>
                  <a:pt x="870" y="743"/>
                  <a:pt x="868" y="742"/>
                  <a:pt x="868" y="744"/>
                </a:cubicBezTo>
                <a:cubicBezTo>
                  <a:pt x="869" y="745"/>
                  <a:pt x="870" y="746"/>
                  <a:pt x="871" y="747"/>
                </a:cubicBezTo>
                <a:cubicBezTo>
                  <a:pt x="871" y="748"/>
                  <a:pt x="871" y="749"/>
                  <a:pt x="872" y="749"/>
                </a:cubicBezTo>
                <a:cubicBezTo>
                  <a:pt x="872" y="750"/>
                  <a:pt x="873" y="751"/>
                  <a:pt x="873" y="752"/>
                </a:cubicBezTo>
                <a:cubicBezTo>
                  <a:pt x="873" y="753"/>
                  <a:pt x="873" y="754"/>
                  <a:pt x="873" y="755"/>
                </a:cubicBezTo>
                <a:cubicBezTo>
                  <a:pt x="873" y="757"/>
                  <a:pt x="874" y="757"/>
                  <a:pt x="875" y="758"/>
                </a:cubicBezTo>
                <a:cubicBezTo>
                  <a:pt x="875" y="759"/>
                  <a:pt x="875" y="761"/>
                  <a:pt x="876" y="760"/>
                </a:cubicBezTo>
                <a:cubicBezTo>
                  <a:pt x="877" y="760"/>
                  <a:pt x="877" y="758"/>
                  <a:pt x="877" y="757"/>
                </a:cubicBezTo>
                <a:cubicBezTo>
                  <a:pt x="877" y="754"/>
                  <a:pt x="878" y="752"/>
                  <a:pt x="879" y="750"/>
                </a:cubicBezTo>
                <a:cubicBezTo>
                  <a:pt x="881" y="749"/>
                  <a:pt x="884" y="748"/>
                  <a:pt x="880" y="747"/>
                </a:cubicBezTo>
                <a:cubicBezTo>
                  <a:pt x="879" y="746"/>
                  <a:pt x="875" y="746"/>
                  <a:pt x="875" y="744"/>
                </a:cubicBezTo>
                <a:cubicBezTo>
                  <a:pt x="875" y="741"/>
                  <a:pt x="879" y="742"/>
                  <a:pt x="879" y="740"/>
                </a:cubicBezTo>
                <a:cubicBezTo>
                  <a:pt x="880" y="738"/>
                  <a:pt x="876" y="736"/>
                  <a:pt x="879" y="734"/>
                </a:cubicBezTo>
                <a:cubicBezTo>
                  <a:pt x="880" y="734"/>
                  <a:pt x="881" y="733"/>
                  <a:pt x="882" y="733"/>
                </a:cubicBezTo>
                <a:cubicBezTo>
                  <a:pt x="883" y="732"/>
                  <a:pt x="884" y="732"/>
                  <a:pt x="885" y="732"/>
                </a:cubicBezTo>
                <a:cubicBezTo>
                  <a:pt x="887" y="731"/>
                  <a:pt x="891" y="732"/>
                  <a:pt x="890" y="729"/>
                </a:cubicBezTo>
                <a:cubicBezTo>
                  <a:pt x="890" y="727"/>
                  <a:pt x="886" y="725"/>
                  <a:pt x="885" y="724"/>
                </a:cubicBezTo>
                <a:cubicBezTo>
                  <a:pt x="883" y="723"/>
                  <a:pt x="881" y="723"/>
                  <a:pt x="883" y="721"/>
                </a:cubicBezTo>
                <a:cubicBezTo>
                  <a:pt x="884" y="719"/>
                  <a:pt x="885" y="719"/>
                  <a:pt x="887" y="717"/>
                </a:cubicBezTo>
                <a:cubicBezTo>
                  <a:pt x="888" y="716"/>
                  <a:pt x="889" y="715"/>
                  <a:pt x="891" y="715"/>
                </a:cubicBezTo>
                <a:cubicBezTo>
                  <a:pt x="892" y="715"/>
                  <a:pt x="893" y="714"/>
                  <a:pt x="894" y="712"/>
                </a:cubicBezTo>
                <a:cubicBezTo>
                  <a:pt x="894" y="712"/>
                  <a:pt x="893" y="711"/>
                  <a:pt x="893" y="710"/>
                </a:cubicBezTo>
                <a:cubicBezTo>
                  <a:pt x="893" y="709"/>
                  <a:pt x="893" y="708"/>
                  <a:pt x="894" y="708"/>
                </a:cubicBezTo>
                <a:cubicBezTo>
                  <a:pt x="894" y="706"/>
                  <a:pt x="894" y="705"/>
                  <a:pt x="894" y="704"/>
                </a:cubicBezTo>
                <a:cubicBezTo>
                  <a:pt x="893" y="702"/>
                  <a:pt x="893" y="700"/>
                  <a:pt x="892" y="698"/>
                </a:cubicBezTo>
                <a:cubicBezTo>
                  <a:pt x="891" y="696"/>
                  <a:pt x="889" y="695"/>
                  <a:pt x="887" y="695"/>
                </a:cubicBezTo>
                <a:cubicBezTo>
                  <a:pt x="885" y="695"/>
                  <a:pt x="882" y="695"/>
                  <a:pt x="880" y="696"/>
                </a:cubicBezTo>
                <a:cubicBezTo>
                  <a:pt x="879" y="696"/>
                  <a:pt x="879" y="697"/>
                  <a:pt x="878" y="697"/>
                </a:cubicBezTo>
                <a:cubicBezTo>
                  <a:pt x="877" y="698"/>
                  <a:pt x="876" y="698"/>
                  <a:pt x="875" y="698"/>
                </a:cubicBezTo>
                <a:cubicBezTo>
                  <a:pt x="874" y="700"/>
                  <a:pt x="875" y="700"/>
                  <a:pt x="876" y="701"/>
                </a:cubicBezTo>
                <a:cubicBezTo>
                  <a:pt x="876" y="702"/>
                  <a:pt x="877" y="703"/>
                  <a:pt x="877" y="704"/>
                </a:cubicBezTo>
                <a:cubicBezTo>
                  <a:pt x="878" y="705"/>
                  <a:pt x="878" y="705"/>
                  <a:pt x="878" y="707"/>
                </a:cubicBezTo>
                <a:cubicBezTo>
                  <a:pt x="878" y="708"/>
                  <a:pt x="879" y="709"/>
                  <a:pt x="879" y="710"/>
                </a:cubicBezTo>
                <a:cubicBezTo>
                  <a:pt x="879" y="711"/>
                  <a:pt x="876" y="715"/>
                  <a:pt x="875" y="712"/>
                </a:cubicBezTo>
                <a:cubicBezTo>
                  <a:pt x="875" y="711"/>
                  <a:pt x="876" y="711"/>
                  <a:pt x="876" y="710"/>
                </a:cubicBezTo>
                <a:cubicBezTo>
                  <a:pt x="877" y="709"/>
                  <a:pt x="877" y="708"/>
                  <a:pt x="877" y="707"/>
                </a:cubicBezTo>
                <a:cubicBezTo>
                  <a:pt x="877" y="705"/>
                  <a:pt x="876" y="701"/>
                  <a:pt x="874" y="703"/>
                </a:cubicBezTo>
                <a:cubicBezTo>
                  <a:pt x="873" y="704"/>
                  <a:pt x="873" y="705"/>
                  <a:pt x="874" y="706"/>
                </a:cubicBezTo>
                <a:cubicBezTo>
                  <a:pt x="875" y="707"/>
                  <a:pt x="875" y="707"/>
                  <a:pt x="873" y="708"/>
                </a:cubicBezTo>
                <a:cubicBezTo>
                  <a:pt x="872" y="709"/>
                  <a:pt x="872" y="709"/>
                  <a:pt x="872" y="711"/>
                </a:cubicBezTo>
                <a:cubicBezTo>
                  <a:pt x="872" y="712"/>
                  <a:pt x="871" y="713"/>
                  <a:pt x="870" y="713"/>
                </a:cubicBezTo>
                <a:cubicBezTo>
                  <a:pt x="870" y="713"/>
                  <a:pt x="869" y="713"/>
                  <a:pt x="869" y="713"/>
                </a:cubicBezTo>
                <a:cubicBezTo>
                  <a:pt x="869" y="712"/>
                  <a:pt x="869" y="711"/>
                  <a:pt x="868" y="710"/>
                </a:cubicBezTo>
                <a:cubicBezTo>
                  <a:pt x="867" y="709"/>
                  <a:pt x="866" y="710"/>
                  <a:pt x="866" y="708"/>
                </a:cubicBezTo>
                <a:cubicBezTo>
                  <a:pt x="866" y="707"/>
                  <a:pt x="867" y="706"/>
                  <a:pt x="867" y="705"/>
                </a:cubicBezTo>
                <a:cubicBezTo>
                  <a:pt x="868" y="704"/>
                  <a:pt x="868" y="703"/>
                  <a:pt x="869" y="702"/>
                </a:cubicBezTo>
                <a:cubicBezTo>
                  <a:pt x="870" y="702"/>
                  <a:pt x="870" y="701"/>
                  <a:pt x="869" y="700"/>
                </a:cubicBezTo>
                <a:cubicBezTo>
                  <a:pt x="868" y="700"/>
                  <a:pt x="866" y="701"/>
                  <a:pt x="865" y="701"/>
                </a:cubicBezTo>
                <a:cubicBezTo>
                  <a:pt x="863" y="702"/>
                  <a:pt x="862" y="701"/>
                  <a:pt x="860" y="700"/>
                </a:cubicBezTo>
                <a:cubicBezTo>
                  <a:pt x="858" y="700"/>
                  <a:pt x="857" y="699"/>
                  <a:pt x="856" y="701"/>
                </a:cubicBezTo>
                <a:cubicBezTo>
                  <a:pt x="857" y="702"/>
                  <a:pt x="858" y="702"/>
                  <a:pt x="859" y="702"/>
                </a:cubicBezTo>
                <a:cubicBezTo>
                  <a:pt x="860" y="703"/>
                  <a:pt x="861" y="703"/>
                  <a:pt x="861" y="704"/>
                </a:cubicBezTo>
                <a:cubicBezTo>
                  <a:pt x="862" y="707"/>
                  <a:pt x="858" y="709"/>
                  <a:pt x="856" y="710"/>
                </a:cubicBezTo>
                <a:cubicBezTo>
                  <a:pt x="855" y="711"/>
                  <a:pt x="855" y="711"/>
                  <a:pt x="853" y="712"/>
                </a:cubicBezTo>
                <a:cubicBezTo>
                  <a:pt x="851" y="712"/>
                  <a:pt x="850" y="712"/>
                  <a:pt x="847" y="711"/>
                </a:cubicBezTo>
                <a:cubicBezTo>
                  <a:pt x="847" y="711"/>
                  <a:pt x="845" y="709"/>
                  <a:pt x="844" y="711"/>
                </a:cubicBezTo>
                <a:close/>
                <a:moveTo>
                  <a:pt x="843" y="743"/>
                </a:moveTo>
                <a:cubicBezTo>
                  <a:pt x="844" y="742"/>
                  <a:pt x="844" y="741"/>
                  <a:pt x="844" y="739"/>
                </a:cubicBezTo>
                <a:cubicBezTo>
                  <a:pt x="845" y="738"/>
                  <a:pt x="846" y="735"/>
                  <a:pt x="845" y="734"/>
                </a:cubicBezTo>
                <a:cubicBezTo>
                  <a:pt x="844" y="734"/>
                  <a:pt x="844" y="737"/>
                  <a:pt x="843" y="738"/>
                </a:cubicBezTo>
                <a:cubicBezTo>
                  <a:pt x="842" y="740"/>
                  <a:pt x="841" y="742"/>
                  <a:pt x="839" y="744"/>
                </a:cubicBezTo>
                <a:cubicBezTo>
                  <a:pt x="839" y="745"/>
                  <a:pt x="839" y="745"/>
                  <a:pt x="838" y="747"/>
                </a:cubicBezTo>
                <a:cubicBezTo>
                  <a:pt x="838" y="747"/>
                  <a:pt x="836" y="748"/>
                  <a:pt x="836" y="749"/>
                </a:cubicBezTo>
                <a:cubicBezTo>
                  <a:pt x="836" y="750"/>
                  <a:pt x="837" y="751"/>
                  <a:pt x="838" y="752"/>
                </a:cubicBezTo>
                <a:cubicBezTo>
                  <a:pt x="838" y="752"/>
                  <a:pt x="838" y="754"/>
                  <a:pt x="839" y="754"/>
                </a:cubicBezTo>
                <a:cubicBezTo>
                  <a:pt x="840" y="754"/>
                  <a:pt x="840" y="751"/>
                  <a:pt x="840" y="750"/>
                </a:cubicBezTo>
                <a:cubicBezTo>
                  <a:pt x="840" y="749"/>
                  <a:pt x="840" y="748"/>
                  <a:pt x="841" y="747"/>
                </a:cubicBezTo>
                <a:cubicBezTo>
                  <a:pt x="841" y="746"/>
                  <a:pt x="842" y="745"/>
                  <a:pt x="843" y="743"/>
                </a:cubicBezTo>
                <a:close/>
                <a:moveTo>
                  <a:pt x="678" y="565"/>
                </a:moveTo>
                <a:cubicBezTo>
                  <a:pt x="679" y="564"/>
                  <a:pt x="678" y="563"/>
                  <a:pt x="678" y="562"/>
                </a:cubicBezTo>
                <a:cubicBezTo>
                  <a:pt x="679" y="561"/>
                  <a:pt x="680" y="561"/>
                  <a:pt x="680" y="560"/>
                </a:cubicBezTo>
                <a:cubicBezTo>
                  <a:pt x="681" y="558"/>
                  <a:pt x="680" y="558"/>
                  <a:pt x="679" y="557"/>
                </a:cubicBezTo>
                <a:cubicBezTo>
                  <a:pt x="678" y="556"/>
                  <a:pt x="678" y="554"/>
                  <a:pt x="677" y="554"/>
                </a:cubicBezTo>
                <a:cubicBezTo>
                  <a:pt x="677" y="554"/>
                  <a:pt x="675" y="556"/>
                  <a:pt x="675" y="557"/>
                </a:cubicBezTo>
                <a:cubicBezTo>
                  <a:pt x="675" y="558"/>
                  <a:pt x="675" y="559"/>
                  <a:pt x="675" y="560"/>
                </a:cubicBezTo>
                <a:cubicBezTo>
                  <a:pt x="675" y="561"/>
                  <a:pt x="675" y="566"/>
                  <a:pt x="678" y="565"/>
                </a:cubicBezTo>
                <a:close/>
                <a:moveTo>
                  <a:pt x="832" y="720"/>
                </a:moveTo>
                <a:cubicBezTo>
                  <a:pt x="833" y="719"/>
                  <a:pt x="832" y="718"/>
                  <a:pt x="831" y="718"/>
                </a:cubicBezTo>
                <a:cubicBezTo>
                  <a:pt x="829" y="717"/>
                  <a:pt x="827" y="717"/>
                  <a:pt x="825" y="717"/>
                </a:cubicBezTo>
                <a:cubicBezTo>
                  <a:pt x="823" y="718"/>
                  <a:pt x="820" y="718"/>
                  <a:pt x="818" y="718"/>
                </a:cubicBezTo>
                <a:cubicBezTo>
                  <a:pt x="816" y="719"/>
                  <a:pt x="815" y="720"/>
                  <a:pt x="812" y="720"/>
                </a:cubicBezTo>
                <a:cubicBezTo>
                  <a:pt x="811" y="720"/>
                  <a:pt x="809" y="719"/>
                  <a:pt x="808" y="720"/>
                </a:cubicBezTo>
                <a:cubicBezTo>
                  <a:pt x="808" y="721"/>
                  <a:pt x="810" y="723"/>
                  <a:pt x="810" y="723"/>
                </a:cubicBezTo>
                <a:cubicBezTo>
                  <a:pt x="812" y="724"/>
                  <a:pt x="813" y="725"/>
                  <a:pt x="814" y="727"/>
                </a:cubicBezTo>
                <a:cubicBezTo>
                  <a:pt x="815" y="729"/>
                  <a:pt x="815" y="731"/>
                  <a:pt x="817" y="733"/>
                </a:cubicBezTo>
                <a:cubicBezTo>
                  <a:pt x="818" y="735"/>
                  <a:pt x="820" y="734"/>
                  <a:pt x="822" y="735"/>
                </a:cubicBezTo>
                <a:cubicBezTo>
                  <a:pt x="824" y="735"/>
                  <a:pt x="825" y="737"/>
                  <a:pt x="827" y="738"/>
                </a:cubicBezTo>
                <a:cubicBezTo>
                  <a:pt x="829" y="740"/>
                  <a:pt x="830" y="740"/>
                  <a:pt x="832" y="740"/>
                </a:cubicBezTo>
                <a:cubicBezTo>
                  <a:pt x="835" y="740"/>
                  <a:pt x="837" y="740"/>
                  <a:pt x="839" y="738"/>
                </a:cubicBezTo>
                <a:cubicBezTo>
                  <a:pt x="840" y="737"/>
                  <a:pt x="841" y="735"/>
                  <a:pt x="841" y="733"/>
                </a:cubicBezTo>
                <a:cubicBezTo>
                  <a:pt x="841" y="731"/>
                  <a:pt x="841" y="728"/>
                  <a:pt x="840" y="726"/>
                </a:cubicBezTo>
                <a:cubicBezTo>
                  <a:pt x="840" y="725"/>
                  <a:pt x="837" y="723"/>
                  <a:pt x="839" y="722"/>
                </a:cubicBezTo>
                <a:cubicBezTo>
                  <a:pt x="840" y="721"/>
                  <a:pt x="840" y="722"/>
                  <a:pt x="840" y="721"/>
                </a:cubicBezTo>
                <a:cubicBezTo>
                  <a:pt x="840" y="721"/>
                  <a:pt x="839" y="720"/>
                  <a:pt x="839" y="720"/>
                </a:cubicBezTo>
                <a:cubicBezTo>
                  <a:pt x="838" y="719"/>
                  <a:pt x="837" y="719"/>
                  <a:pt x="837" y="718"/>
                </a:cubicBezTo>
                <a:cubicBezTo>
                  <a:pt x="836" y="718"/>
                  <a:pt x="837" y="716"/>
                  <a:pt x="835" y="716"/>
                </a:cubicBezTo>
                <a:cubicBezTo>
                  <a:pt x="834" y="716"/>
                  <a:pt x="834" y="718"/>
                  <a:pt x="834" y="718"/>
                </a:cubicBezTo>
                <a:cubicBezTo>
                  <a:pt x="834" y="720"/>
                  <a:pt x="833" y="724"/>
                  <a:pt x="831" y="722"/>
                </a:cubicBezTo>
                <a:cubicBezTo>
                  <a:pt x="831" y="722"/>
                  <a:pt x="831" y="721"/>
                  <a:pt x="831" y="721"/>
                </a:cubicBezTo>
                <a:cubicBezTo>
                  <a:pt x="831" y="720"/>
                  <a:pt x="832" y="720"/>
                  <a:pt x="832" y="720"/>
                </a:cubicBezTo>
                <a:close/>
                <a:moveTo>
                  <a:pt x="1121" y="513"/>
                </a:moveTo>
                <a:cubicBezTo>
                  <a:pt x="1121" y="513"/>
                  <a:pt x="1120" y="511"/>
                  <a:pt x="1119" y="511"/>
                </a:cubicBezTo>
                <a:cubicBezTo>
                  <a:pt x="1117" y="510"/>
                  <a:pt x="1115" y="511"/>
                  <a:pt x="1113" y="509"/>
                </a:cubicBezTo>
                <a:cubicBezTo>
                  <a:pt x="1112" y="508"/>
                  <a:pt x="1112" y="507"/>
                  <a:pt x="1110" y="507"/>
                </a:cubicBezTo>
                <a:cubicBezTo>
                  <a:pt x="1110" y="508"/>
                  <a:pt x="1109" y="509"/>
                  <a:pt x="1109" y="510"/>
                </a:cubicBezTo>
                <a:cubicBezTo>
                  <a:pt x="1108" y="511"/>
                  <a:pt x="1109" y="515"/>
                  <a:pt x="1105" y="514"/>
                </a:cubicBezTo>
                <a:cubicBezTo>
                  <a:pt x="1104" y="513"/>
                  <a:pt x="1104" y="513"/>
                  <a:pt x="1103" y="514"/>
                </a:cubicBezTo>
                <a:cubicBezTo>
                  <a:pt x="1102" y="515"/>
                  <a:pt x="1102" y="516"/>
                  <a:pt x="1102" y="517"/>
                </a:cubicBezTo>
                <a:cubicBezTo>
                  <a:pt x="1103" y="518"/>
                  <a:pt x="1103" y="521"/>
                  <a:pt x="1105" y="520"/>
                </a:cubicBezTo>
                <a:cubicBezTo>
                  <a:pt x="1107" y="519"/>
                  <a:pt x="1104" y="517"/>
                  <a:pt x="1106" y="515"/>
                </a:cubicBezTo>
                <a:cubicBezTo>
                  <a:pt x="1106" y="516"/>
                  <a:pt x="1107" y="516"/>
                  <a:pt x="1107" y="516"/>
                </a:cubicBezTo>
                <a:cubicBezTo>
                  <a:pt x="1108" y="517"/>
                  <a:pt x="1109" y="519"/>
                  <a:pt x="1110" y="520"/>
                </a:cubicBezTo>
                <a:cubicBezTo>
                  <a:pt x="1111" y="521"/>
                  <a:pt x="1111" y="521"/>
                  <a:pt x="1112" y="523"/>
                </a:cubicBezTo>
                <a:cubicBezTo>
                  <a:pt x="1113" y="523"/>
                  <a:pt x="1114" y="524"/>
                  <a:pt x="1115" y="525"/>
                </a:cubicBezTo>
                <a:cubicBezTo>
                  <a:pt x="1116" y="525"/>
                  <a:pt x="1117" y="525"/>
                  <a:pt x="1118" y="526"/>
                </a:cubicBezTo>
                <a:cubicBezTo>
                  <a:pt x="1119" y="527"/>
                  <a:pt x="1118" y="529"/>
                  <a:pt x="1119" y="529"/>
                </a:cubicBezTo>
                <a:cubicBezTo>
                  <a:pt x="1121" y="528"/>
                  <a:pt x="1121" y="525"/>
                  <a:pt x="1121" y="524"/>
                </a:cubicBezTo>
                <a:cubicBezTo>
                  <a:pt x="1120" y="522"/>
                  <a:pt x="1118" y="524"/>
                  <a:pt x="1116" y="522"/>
                </a:cubicBezTo>
                <a:cubicBezTo>
                  <a:pt x="1116" y="522"/>
                  <a:pt x="1116" y="521"/>
                  <a:pt x="1116" y="521"/>
                </a:cubicBezTo>
                <a:cubicBezTo>
                  <a:pt x="1116" y="519"/>
                  <a:pt x="1114" y="516"/>
                  <a:pt x="1116" y="514"/>
                </a:cubicBezTo>
                <a:cubicBezTo>
                  <a:pt x="1117" y="513"/>
                  <a:pt x="1118" y="518"/>
                  <a:pt x="1119" y="519"/>
                </a:cubicBezTo>
                <a:cubicBezTo>
                  <a:pt x="1120" y="519"/>
                  <a:pt x="1121" y="520"/>
                  <a:pt x="1121" y="521"/>
                </a:cubicBezTo>
                <a:cubicBezTo>
                  <a:pt x="1121" y="522"/>
                  <a:pt x="1122" y="523"/>
                  <a:pt x="1123" y="523"/>
                </a:cubicBezTo>
                <a:cubicBezTo>
                  <a:pt x="1123" y="522"/>
                  <a:pt x="1122" y="521"/>
                  <a:pt x="1122" y="520"/>
                </a:cubicBezTo>
                <a:cubicBezTo>
                  <a:pt x="1121" y="518"/>
                  <a:pt x="1122" y="518"/>
                  <a:pt x="1122" y="516"/>
                </a:cubicBezTo>
                <a:cubicBezTo>
                  <a:pt x="1123" y="515"/>
                  <a:pt x="1122" y="514"/>
                  <a:pt x="1121" y="513"/>
                </a:cubicBezTo>
                <a:close/>
                <a:moveTo>
                  <a:pt x="1168" y="593"/>
                </a:moveTo>
                <a:cubicBezTo>
                  <a:pt x="1168" y="594"/>
                  <a:pt x="1172" y="595"/>
                  <a:pt x="1172" y="597"/>
                </a:cubicBezTo>
                <a:cubicBezTo>
                  <a:pt x="1173" y="599"/>
                  <a:pt x="1170" y="600"/>
                  <a:pt x="1169" y="601"/>
                </a:cubicBezTo>
                <a:cubicBezTo>
                  <a:pt x="1168" y="604"/>
                  <a:pt x="1171" y="603"/>
                  <a:pt x="1173" y="604"/>
                </a:cubicBezTo>
                <a:cubicBezTo>
                  <a:pt x="1174" y="605"/>
                  <a:pt x="1174" y="606"/>
                  <a:pt x="1175" y="606"/>
                </a:cubicBezTo>
                <a:cubicBezTo>
                  <a:pt x="1176" y="606"/>
                  <a:pt x="1177" y="606"/>
                  <a:pt x="1177" y="607"/>
                </a:cubicBezTo>
                <a:cubicBezTo>
                  <a:pt x="1179" y="610"/>
                  <a:pt x="1176" y="611"/>
                  <a:pt x="1175" y="613"/>
                </a:cubicBezTo>
                <a:cubicBezTo>
                  <a:pt x="1174" y="614"/>
                  <a:pt x="1174" y="615"/>
                  <a:pt x="1174" y="616"/>
                </a:cubicBezTo>
                <a:cubicBezTo>
                  <a:pt x="1173" y="618"/>
                  <a:pt x="1175" y="618"/>
                  <a:pt x="1175" y="619"/>
                </a:cubicBezTo>
                <a:cubicBezTo>
                  <a:pt x="1176" y="620"/>
                  <a:pt x="1177" y="618"/>
                  <a:pt x="1177" y="617"/>
                </a:cubicBezTo>
                <a:cubicBezTo>
                  <a:pt x="1178" y="615"/>
                  <a:pt x="1179" y="614"/>
                  <a:pt x="1180" y="613"/>
                </a:cubicBezTo>
                <a:cubicBezTo>
                  <a:pt x="1182" y="610"/>
                  <a:pt x="1183" y="606"/>
                  <a:pt x="1186" y="604"/>
                </a:cubicBezTo>
                <a:cubicBezTo>
                  <a:pt x="1188" y="603"/>
                  <a:pt x="1191" y="603"/>
                  <a:pt x="1193" y="603"/>
                </a:cubicBezTo>
                <a:cubicBezTo>
                  <a:pt x="1195" y="603"/>
                  <a:pt x="1198" y="602"/>
                  <a:pt x="1199" y="601"/>
                </a:cubicBezTo>
                <a:cubicBezTo>
                  <a:pt x="1201" y="600"/>
                  <a:pt x="1202" y="598"/>
                  <a:pt x="1203" y="597"/>
                </a:cubicBezTo>
                <a:cubicBezTo>
                  <a:pt x="1205" y="596"/>
                  <a:pt x="1207" y="596"/>
                  <a:pt x="1208" y="595"/>
                </a:cubicBezTo>
                <a:cubicBezTo>
                  <a:pt x="1210" y="595"/>
                  <a:pt x="1213" y="596"/>
                  <a:pt x="1212" y="594"/>
                </a:cubicBezTo>
                <a:cubicBezTo>
                  <a:pt x="1211" y="593"/>
                  <a:pt x="1211" y="592"/>
                  <a:pt x="1210" y="592"/>
                </a:cubicBezTo>
                <a:cubicBezTo>
                  <a:pt x="1210" y="591"/>
                  <a:pt x="1207" y="591"/>
                  <a:pt x="1209" y="590"/>
                </a:cubicBezTo>
                <a:cubicBezTo>
                  <a:pt x="1210" y="590"/>
                  <a:pt x="1215" y="593"/>
                  <a:pt x="1214" y="589"/>
                </a:cubicBezTo>
                <a:cubicBezTo>
                  <a:pt x="1213" y="588"/>
                  <a:pt x="1211" y="586"/>
                  <a:pt x="1209" y="586"/>
                </a:cubicBezTo>
                <a:cubicBezTo>
                  <a:pt x="1208" y="586"/>
                  <a:pt x="1207" y="586"/>
                  <a:pt x="1206" y="587"/>
                </a:cubicBezTo>
                <a:cubicBezTo>
                  <a:pt x="1206" y="588"/>
                  <a:pt x="1207" y="589"/>
                  <a:pt x="1206" y="590"/>
                </a:cubicBezTo>
                <a:cubicBezTo>
                  <a:pt x="1204" y="592"/>
                  <a:pt x="1202" y="589"/>
                  <a:pt x="1200" y="588"/>
                </a:cubicBezTo>
                <a:cubicBezTo>
                  <a:pt x="1198" y="588"/>
                  <a:pt x="1196" y="588"/>
                  <a:pt x="1194" y="588"/>
                </a:cubicBezTo>
                <a:cubicBezTo>
                  <a:pt x="1190" y="589"/>
                  <a:pt x="1186" y="590"/>
                  <a:pt x="1182" y="592"/>
                </a:cubicBezTo>
                <a:cubicBezTo>
                  <a:pt x="1179" y="592"/>
                  <a:pt x="1177" y="594"/>
                  <a:pt x="1175" y="594"/>
                </a:cubicBezTo>
                <a:cubicBezTo>
                  <a:pt x="1173" y="594"/>
                  <a:pt x="1170" y="591"/>
                  <a:pt x="1168" y="593"/>
                </a:cubicBezTo>
                <a:close/>
                <a:moveTo>
                  <a:pt x="1162" y="523"/>
                </a:moveTo>
                <a:cubicBezTo>
                  <a:pt x="1162" y="522"/>
                  <a:pt x="1162" y="522"/>
                  <a:pt x="1161" y="522"/>
                </a:cubicBezTo>
                <a:cubicBezTo>
                  <a:pt x="1160" y="522"/>
                  <a:pt x="1160" y="522"/>
                  <a:pt x="1160" y="522"/>
                </a:cubicBezTo>
                <a:cubicBezTo>
                  <a:pt x="1160" y="523"/>
                  <a:pt x="1160" y="523"/>
                  <a:pt x="1161" y="523"/>
                </a:cubicBezTo>
                <a:cubicBezTo>
                  <a:pt x="1162" y="523"/>
                  <a:pt x="1162" y="523"/>
                  <a:pt x="1162" y="523"/>
                </a:cubicBezTo>
                <a:close/>
                <a:moveTo>
                  <a:pt x="1175" y="519"/>
                </a:moveTo>
                <a:cubicBezTo>
                  <a:pt x="1174" y="519"/>
                  <a:pt x="1173" y="520"/>
                  <a:pt x="1173" y="520"/>
                </a:cubicBezTo>
                <a:cubicBezTo>
                  <a:pt x="1173" y="521"/>
                  <a:pt x="1175" y="521"/>
                  <a:pt x="1176" y="520"/>
                </a:cubicBezTo>
                <a:cubicBezTo>
                  <a:pt x="1177" y="520"/>
                  <a:pt x="1178" y="519"/>
                  <a:pt x="1177" y="519"/>
                </a:cubicBezTo>
                <a:cubicBezTo>
                  <a:pt x="1177" y="518"/>
                  <a:pt x="1176" y="518"/>
                  <a:pt x="1175" y="519"/>
                </a:cubicBezTo>
                <a:close/>
                <a:moveTo>
                  <a:pt x="1183" y="515"/>
                </a:moveTo>
                <a:cubicBezTo>
                  <a:pt x="1183" y="514"/>
                  <a:pt x="1182" y="514"/>
                  <a:pt x="1181" y="514"/>
                </a:cubicBezTo>
                <a:cubicBezTo>
                  <a:pt x="1179" y="514"/>
                  <a:pt x="1178" y="514"/>
                  <a:pt x="1178" y="514"/>
                </a:cubicBezTo>
                <a:cubicBezTo>
                  <a:pt x="1178" y="515"/>
                  <a:pt x="1179" y="515"/>
                  <a:pt x="1180" y="515"/>
                </a:cubicBezTo>
                <a:cubicBezTo>
                  <a:pt x="1182" y="516"/>
                  <a:pt x="1183" y="515"/>
                  <a:pt x="1183" y="515"/>
                </a:cubicBezTo>
                <a:close/>
                <a:moveTo>
                  <a:pt x="1175" y="574"/>
                </a:moveTo>
                <a:cubicBezTo>
                  <a:pt x="1175" y="575"/>
                  <a:pt x="1177" y="575"/>
                  <a:pt x="1178" y="575"/>
                </a:cubicBezTo>
                <a:cubicBezTo>
                  <a:pt x="1179" y="575"/>
                  <a:pt x="1180" y="575"/>
                  <a:pt x="1181" y="576"/>
                </a:cubicBezTo>
                <a:cubicBezTo>
                  <a:pt x="1182" y="576"/>
                  <a:pt x="1183" y="577"/>
                  <a:pt x="1184" y="578"/>
                </a:cubicBezTo>
                <a:cubicBezTo>
                  <a:pt x="1187" y="579"/>
                  <a:pt x="1188" y="579"/>
                  <a:pt x="1188" y="582"/>
                </a:cubicBezTo>
                <a:cubicBezTo>
                  <a:pt x="1188" y="583"/>
                  <a:pt x="1187" y="584"/>
                  <a:pt x="1189" y="584"/>
                </a:cubicBezTo>
                <a:cubicBezTo>
                  <a:pt x="1190" y="585"/>
                  <a:pt x="1190" y="584"/>
                  <a:pt x="1191" y="583"/>
                </a:cubicBezTo>
                <a:cubicBezTo>
                  <a:pt x="1193" y="582"/>
                  <a:pt x="1195" y="580"/>
                  <a:pt x="1197" y="580"/>
                </a:cubicBezTo>
                <a:cubicBezTo>
                  <a:pt x="1199" y="579"/>
                  <a:pt x="1204" y="580"/>
                  <a:pt x="1201" y="577"/>
                </a:cubicBezTo>
                <a:cubicBezTo>
                  <a:pt x="1200" y="576"/>
                  <a:pt x="1200" y="575"/>
                  <a:pt x="1199" y="575"/>
                </a:cubicBezTo>
                <a:cubicBezTo>
                  <a:pt x="1198" y="574"/>
                  <a:pt x="1197" y="573"/>
                  <a:pt x="1196" y="573"/>
                </a:cubicBezTo>
                <a:cubicBezTo>
                  <a:pt x="1195" y="572"/>
                  <a:pt x="1195" y="569"/>
                  <a:pt x="1194" y="568"/>
                </a:cubicBezTo>
                <a:cubicBezTo>
                  <a:pt x="1192" y="568"/>
                  <a:pt x="1189" y="571"/>
                  <a:pt x="1188" y="571"/>
                </a:cubicBezTo>
                <a:cubicBezTo>
                  <a:pt x="1186" y="572"/>
                  <a:pt x="1184" y="572"/>
                  <a:pt x="1183" y="573"/>
                </a:cubicBezTo>
                <a:cubicBezTo>
                  <a:pt x="1182" y="573"/>
                  <a:pt x="1181" y="573"/>
                  <a:pt x="1181" y="574"/>
                </a:cubicBezTo>
                <a:cubicBezTo>
                  <a:pt x="1180" y="574"/>
                  <a:pt x="1179" y="574"/>
                  <a:pt x="1178" y="574"/>
                </a:cubicBezTo>
                <a:cubicBezTo>
                  <a:pt x="1178" y="574"/>
                  <a:pt x="1175" y="573"/>
                  <a:pt x="1175" y="574"/>
                </a:cubicBezTo>
                <a:close/>
                <a:moveTo>
                  <a:pt x="959" y="738"/>
                </a:moveTo>
                <a:cubicBezTo>
                  <a:pt x="960" y="739"/>
                  <a:pt x="961" y="739"/>
                  <a:pt x="963" y="739"/>
                </a:cubicBezTo>
                <a:cubicBezTo>
                  <a:pt x="964" y="740"/>
                  <a:pt x="965" y="741"/>
                  <a:pt x="965" y="742"/>
                </a:cubicBezTo>
                <a:cubicBezTo>
                  <a:pt x="968" y="743"/>
                  <a:pt x="967" y="738"/>
                  <a:pt x="967" y="737"/>
                </a:cubicBezTo>
                <a:cubicBezTo>
                  <a:pt x="969" y="735"/>
                  <a:pt x="969" y="734"/>
                  <a:pt x="966" y="733"/>
                </a:cubicBezTo>
                <a:cubicBezTo>
                  <a:pt x="964" y="732"/>
                  <a:pt x="963" y="731"/>
                  <a:pt x="961" y="730"/>
                </a:cubicBezTo>
                <a:cubicBezTo>
                  <a:pt x="960" y="730"/>
                  <a:pt x="959" y="729"/>
                  <a:pt x="958" y="729"/>
                </a:cubicBezTo>
                <a:cubicBezTo>
                  <a:pt x="957" y="730"/>
                  <a:pt x="958" y="731"/>
                  <a:pt x="958" y="732"/>
                </a:cubicBezTo>
                <a:cubicBezTo>
                  <a:pt x="958" y="734"/>
                  <a:pt x="956" y="737"/>
                  <a:pt x="959" y="738"/>
                </a:cubicBezTo>
                <a:close/>
                <a:moveTo>
                  <a:pt x="1084" y="625"/>
                </a:moveTo>
                <a:cubicBezTo>
                  <a:pt x="1085" y="624"/>
                  <a:pt x="1085" y="623"/>
                  <a:pt x="1086" y="623"/>
                </a:cubicBezTo>
                <a:cubicBezTo>
                  <a:pt x="1087" y="623"/>
                  <a:pt x="1088" y="622"/>
                  <a:pt x="1087" y="621"/>
                </a:cubicBezTo>
                <a:cubicBezTo>
                  <a:pt x="1087" y="621"/>
                  <a:pt x="1086" y="621"/>
                  <a:pt x="1086" y="620"/>
                </a:cubicBezTo>
                <a:cubicBezTo>
                  <a:pt x="1086" y="620"/>
                  <a:pt x="1085" y="619"/>
                  <a:pt x="1085" y="619"/>
                </a:cubicBezTo>
                <a:cubicBezTo>
                  <a:pt x="1084" y="618"/>
                  <a:pt x="1083" y="617"/>
                  <a:pt x="1082" y="618"/>
                </a:cubicBezTo>
                <a:cubicBezTo>
                  <a:pt x="1081" y="618"/>
                  <a:pt x="1080" y="619"/>
                  <a:pt x="1079" y="619"/>
                </a:cubicBezTo>
                <a:cubicBezTo>
                  <a:pt x="1078" y="619"/>
                  <a:pt x="1077" y="619"/>
                  <a:pt x="1076" y="619"/>
                </a:cubicBezTo>
                <a:cubicBezTo>
                  <a:pt x="1075" y="619"/>
                  <a:pt x="1074" y="618"/>
                  <a:pt x="1073" y="619"/>
                </a:cubicBezTo>
                <a:cubicBezTo>
                  <a:pt x="1072" y="619"/>
                  <a:pt x="1072" y="620"/>
                  <a:pt x="1071" y="621"/>
                </a:cubicBezTo>
                <a:cubicBezTo>
                  <a:pt x="1069" y="622"/>
                  <a:pt x="1067" y="622"/>
                  <a:pt x="1067" y="624"/>
                </a:cubicBezTo>
                <a:cubicBezTo>
                  <a:pt x="1066" y="627"/>
                  <a:pt x="1065" y="628"/>
                  <a:pt x="1063" y="629"/>
                </a:cubicBezTo>
                <a:cubicBezTo>
                  <a:pt x="1062" y="630"/>
                  <a:pt x="1060" y="631"/>
                  <a:pt x="1059" y="633"/>
                </a:cubicBezTo>
                <a:cubicBezTo>
                  <a:pt x="1058" y="634"/>
                  <a:pt x="1058" y="636"/>
                  <a:pt x="1058" y="638"/>
                </a:cubicBezTo>
                <a:cubicBezTo>
                  <a:pt x="1057" y="641"/>
                  <a:pt x="1057" y="645"/>
                  <a:pt x="1058" y="648"/>
                </a:cubicBezTo>
                <a:cubicBezTo>
                  <a:pt x="1059" y="649"/>
                  <a:pt x="1059" y="649"/>
                  <a:pt x="1060" y="651"/>
                </a:cubicBezTo>
                <a:cubicBezTo>
                  <a:pt x="1060" y="652"/>
                  <a:pt x="1060" y="653"/>
                  <a:pt x="1060" y="654"/>
                </a:cubicBezTo>
                <a:cubicBezTo>
                  <a:pt x="1060" y="655"/>
                  <a:pt x="1061" y="655"/>
                  <a:pt x="1061" y="656"/>
                </a:cubicBezTo>
                <a:cubicBezTo>
                  <a:pt x="1061" y="658"/>
                  <a:pt x="1059" y="658"/>
                  <a:pt x="1059" y="659"/>
                </a:cubicBezTo>
                <a:cubicBezTo>
                  <a:pt x="1058" y="662"/>
                  <a:pt x="1063" y="659"/>
                  <a:pt x="1064" y="658"/>
                </a:cubicBezTo>
                <a:cubicBezTo>
                  <a:pt x="1066" y="657"/>
                  <a:pt x="1067" y="656"/>
                  <a:pt x="1068" y="653"/>
                </a:cubicBezTo>
                <a:cubicBezTo>
                  <a:pt x="1069" y="651"/>
                  <a:pt x="1070" y="649"/>
                  <a:pt x="1073" y="649"/>
                </a:cubicBezTo>
                <a:cubicBezTo>
                  <a:pt x="1075" y="648"/>
                  <a:pt x="1077" y="649"/>
                  <a:pt x="1078" y="646"/>
                </a:cubicBezTo>
                <a:cubicBezTo>
                  <a:pt x="1078" y="645"/>
                  <a:pt x="1077" y="644"/>
                  <a:pt x="1078" y="643"/>
                </a:cubicBezTo>
                <a:cubicBezTo>
                  <a:pt x="1078" y="642"/>
                  <a:pt x="1080" y="642"/>
                  <a:pt x="1081" y="642"/>
                </a:cubicBezTo>
                <a:cubicBezTo>
                  <a:pt x="1082" y="642"/>
                  <a:pt x="1082" y="641"/>
                  <a:pt x="1082" y="640"/>
                </a:cubicBezTo>
                <a:cubicBezTo>
                  <a:pt x="1082" y="638"/>
                  <a:pt x="1081" y="638"/>
                  <a:pt x="1080" y="638"/>
                </a:cubicBezTo>
                <a:cubicBezTo>
                  <a:pt x="1079" y="637"/>
                  <a:pt x="1078" y="637"/>
                  <a:pt x="1078" y="636"/>
                </a:cubicBezTo>
                <a:cubicBezTo>
                  <a:pt x="1078" y="634"/>
                  <a:pt x="1079" y="634"/>
                  <a:pt x="1079" y="633"/>
                </a:cubicBezTo>
                <a:cubicBezTo>
                  <a:pt x="1080" y="631"/>
                  <a:pt x="1078" y="629"/>
                  <a:pt x="1079" y="627"/>
                </a:cubicBezTo>
                <a:cubicBezTo>
                  <a:pt x="1080" y="626"/>
                  <a:pt x="1083" y="627"/>
                  <a:pt x="1084" y="625"/>
                </a:cubicBezTo>
                <a:close/>
                <a:moveTo>
                  <a:pt x="1012" y="688"/>
                </a:moveTo>
                <a:cubicBezTo>
                  <a:pt x="1013" y="688"/>
                  <a:pt x="1013" y="684"/>
                  <a:pt x="1014" y="682"/>
                </a:cubicBezTo>
                <a:cubicBezTo>
                  <a:pt x="1014" y="680"/>
                  <a:pt x="1015" y="678"/>
                  <a:pt x="1016" y="676"/>
                </a:cubicBezTo>
                <a:cubicBezTo>
                  <a:pt x="1018" y="674"/>
                  <a:pt x="1018" y="672"/>
                  <a:pt x="1019" y="670"/>
                </a:cubicBezTo>
                <a:cubicBezTo>
                  <a:pt x="1019" y="669"/>
                  <a:pt x="1020" y="668"/>
                  <a:pt x="1020" y="667"/>
                </a:cubicBezTo>
                <a:cubicBezTo>
                  <a:pt x="1021" y="666"/>
                  <a:pt x="1021" y="665"/>
                  <a:pt x="1022" y="663"/>
                </a:cubicBezTo>
                <a:cubicBezTo>
                  <a:pt x="1023" y="660"/>
                  <a:pt x="1025" y="658"/>
                  <a:pt x="1026" y="655"/>
                </a:cubicBezTo>
                <a:cubicBezTo>
                  <a:pt x="1026" y="652"/>
                  <a:pt x="1027" y="650"/>
                  <a:pt x="1028" y="647"/>
                </a:cubicBezTo>
                <a:cubicBezTo>
                  <a:pt x="1028" y="646"/>
                  <a:pt x="1029" y="642"/>
                  <a:pt x="1028" y="641"/>
                </a:cubicBezTo>
                <a:cubicBezTo>
                  <a:pt x="1025" y="640"/>
                  <a:pt x="1022" y="650"/>
                  <a:pt x="1022" y="651"/>
                </a:cubicBezTo>
                <a:cubicBezTo>
                  <a:pt x="1021" y="655"/>
                  <a:pt x="1018" y="658"/>
                  <a:pt x="1016" y="661"/>
                </a:cubicBezTo>
                <a:cubicBezTo>
                  <a:pt x="1015" y="664"/>
                  <a:pt x="1014" y="665"/>
                  <a:pt x="1012" y="666"/>
                </a:cubicBezTo>
                <a:cubicBezTo>
                  <a:pt x="1010" y="667"/>
                  <a:pt x="1010" y="669"/>
                  <a:pt x="1009" y="671"/>
                </a:cubicBezTo>
                <a:cubicBezTo>
                  <a:pt x="1008" y="673"/>
                  <a:pt x="1008" y="675"/>
                  <a:pt x="1007" y="677"/>
                </a:cubicBezTo>
                <a:cubicBezTo>
                  <a:pt x="1007" y="679"/>
                  <a:pt x="1008" y="681"/>
                  <a:pt x="1009" y="683"/>
                </a:cubicBezTo>
                <a:cubicBezTo>
                  <a:pt x="1009" y="685"/>
                  <a:pt x="1010" y="689"/>
                  <a:pt x="1012" y="688"/>
                </a:cubicBezTo>
                <a:close/>
                <a:moveTo>
                  <a:pt x="833" y="708"/>
                </a:moveTo>
                <a:cubicBezTo>
                  <a:pt x="834" y="711"/>
                  <a:pt x="835" y="706"/>
                  <a:pt x="836" y="706"/>
                </a:cubicBezTo>
                <a:cubicBezTo>
                  <a:pt x="837" y="705"/>
                  <a:pt x="838" y="706"/>
                  <a:pt x="838" y="704"/>
                </a:cubicBezTo>
                <a:cubicBezTo>
                  <a:pt x="837" y="703"/>
                  <a:pt x="836" y="703"/>
                  <a:pt x="836" y="702"/>
                </a:cubicBezTo>
                <a:cubicBezTo>
                  <a:pt x="835" y="702"/>
                  <a:pt x="835" y="701"/>
                  <a:pt x="834" y="700"/>
                </a:cubicBezTo>
                <a:cubicBezTo>
                  <a:pt x="832" y="698"/>
                  <a:pt x="833" y="704"/>
                  <a:pt x="833" y="704"/>
                </a:cubicBezTo>
                <a:cubicBezTo>
                  <a:pt x="833" y="705"/>
                  <a:pt x="833" y="707"/>
                  <a:pt x="833" y="708"/>
                </a:cubicBezTo>
                <a:close/>
                <a:moveTo>
                  <a:pt x="1211" y="572"/>
                </a:moveTo>
                <a:cubicBezTo>
                  <a:pt x="1212" y="573"/>
                  <a:pt x="1212" y="573"/>
                  <a:pt x="1212" y="574"/>
                </a:cubicBezTo>
                <a:cubicBezTo>
                  <a:pt x="1213" y="574"/>
                  <a:pt x="1214" y="574"/>
                  <a:pt x="1214" y="573"/>
                </a:cubicBezTo>
                <a:cubicBezTo>
                  <a:pt x="1214" y="572"/>
                  <a:pt x="1213" y="572"/>
                  <a:pt x="1213" y="572"/>
                </a:cubicBezTo>
                <a:cubicBezTo>
                  <a:pt x="1212" y="571"/>
                  <a:pt x="1212" y="569"/>
                  <a:pt x="1211" y="569"/>
                </a:cubicBezTo>
                <a:cubicBezTo>
                  <a:pt x="1210" y="569"/>
                  <a:pt x="1209" y="570"/>
                  <a:pt x="1210" y="571"/>
                </a:cubicBezTo>
                <a:cubicBezTo>
                  <a:pt x="1210" y="572"/>
                  <a:pt x="1211" y="572"/>
                  <a:pt x="1211" y="572"/>
                </a:cubicBezTo>
                <a:close/>
                <a:moveTo>
                  <a:pt x="1187" y="511"/>
                </a:moveTo>
                <a:cubicBezTo>
                  <a:pt x="1187" y="511"/>
                  <a:pt x="1186" y="511"/>
                  <a:pt x="1186" y="511"/>
                </a:cubicBezTo>
                <a:cubicBezTo>
                  <a:pt x="1185" y="511"/>
                  <a:pt x="1184" y="511"/>
                  <a:pt x="1184" y="512"/>
                </a:cubicBezTo>
                <a:cubicBezTo>
                  <a:pt x="1184" y="512"/>
                  <a:pt x="1185" y="512"/>
                  <a:pt x="1186" y="512"/>
                </a:cubicBezTo>
                <a:cubicBezTo>
                  <a:pt x="1186" y="512"/>
                  <a:pt x="1187" y="512"/>
                  <a:pt x="1187" y="511"/>
                </a:cubicBezTo>
                <a:close/>
                <a:moveTo>
                  <a:pt x="1167" y="520"/>
                </a:moveTo>
                <a:cubicBezTo>
                  <a:pt x="1167" y="520"/>
                  <a:pt x="1166" y="521"/>
                  <a:pt x="1166" y="521"/>
                </a:cubicBezTo>
                <a:cubicBezTo>
                  <a:pt x="1166" y="522"/>
                  <a:pt x="1167" y="522"/>
                  <a:pt x="1167" y="522"/>
                </a:cubicBezTo>
                <a:cubicBezTo>
                  <a:pt x="1168" y="522"/>
                  <a:pt x="1169" y="522"/>
                  <a:pt x="1169" y="521"/>
                </a:cubicBezTo>
                <a:cubicBezTo>
                  <a:pt x="1169" y="521"/>
                  <a:pt x="1168" y="520"/>
                  <a:pt x="1167" y="520"/>
                </a:cubicBezTo>
                <a:close/>
                <a:moveTo>
                  <a:pt x="681" y="530"/>
                </a:moveTo>
                <a:cubicBezTo>
                  <a:pt x="681" y="530"/>
                  <a:pt x="680" y="528"/>
                  <a:pt x="679" y="528"/>
                </a:cubicBezTo>
                <a:cubicBezTo>
                  <a:pt x="678" y="528"/>
                  <a:pt x="679" y="530"/>
                  <a:pt x="679" y="531"/>
                </a:cubicBezTo>
                <a:cubicBezTo>
                  <a:pt x="680" y="532"/>
                  <a:pt x="680" y="534"/>
                  <a:pt x="682" y="535"/>
                </a:cubicBezTo>
                <a:cubicBezTo>
                  <a:pt x="683" y="536"/>
                  <a:pt x="685" y="536"/>
                  <a:pt x="686" y="536"/>
                </a:cubicBezTo>
                <a:cubicBezTo>
                  <a:pt x="687" y="535"/>
                  <a:pt x="685" y="534"/>
                  <a:pt x="685" y="534"/>
                </a:cubicBezTo>
                <a:cubicBezTo>
                  <a:pt x="684" y="532"/>
                  <a:pt x="685" y="532"/>
                  <a:pt x="686" y="532"/>
                </a:cubicBezTo>
                <a:cubicBezTo>
                  <a:pt x="687" y="532"/>
                  <a:pt x="688" y="532"/>
                  <a:pt x="689" y="531"/>
                </a:cubicBezTo>
                <a:cubicBezTo>
                  <a:pt x="690" y="530"/>
                  <a:pt x="690" y="529"/>
                  <a:pt x="690" y="528"/>
                </a:cubicBezTo>
                <a:cubicBezTo>
                  <a:pt x="690" y="527"/>
                  <a:pt x="691" y="526"/>
                  <a:pt x="691" y="525"/>
                </a:cubicBezTo>
                <a:cubicBezTo>
                  <a:pt x="690" y="523"/>
                  <a:pt x="690" y="523"/>
                  <a:pt x="689" y="524"/>
                </a:cubicBezTo>
                <a:cubicBezTo>
                  <a:pt x="687" y="524"/>
                  <a:pt x="682" y="525"/>
                  <a:pt x="683" y="528"/>
                </a:cubicBezTo>
                <a:cubicBezTo>
                  <a:pt x="683" y="528"/>
                  <a:pt x="684" y="529"/>
                  <a:pt x="683" y="530"/>
                </a:cubicBezTo>
                <a:cubicBezTo>
                  <a:pt x="683" y="530"/>
                  <a:pt x="682" y="530"/>
                  <a:pt x="681" y="530"/>
                </a:cubicBezTo>
                <a:close/>
                <a:moveTo>
                  <a:pt x="974" y="1387"/>
                </a:moveTo>
                <a:cubicBezTo>
                  <a:pt x="974" y="1386"/>
                  <a:pt x="975" y="1385"/>
                  <a:pt x="975" y="1384"/>
                </a:cubicBezTo>
                <a:cubicBezTo>
                  <a:pt x="976" y="1382"/>
                  <a:pt x="976" y="1380"/>
                  <a:pt x="978" y="1379"/>
                </a:cubicBezTo>
                <a:cubicBezTo>
                  <a:pt x="980" y="1378"/>
                  <a:pt x="980" y="1376"/>
                  <a:pt x="981" y="1374"/>
                </a:cubicBezTo>
                <a:cubicBezTo>
                  <a:pt x="981" y="1373"/>
                  <a:pt x="982" y="1372"/>
                  <a:pt x="983" y="1372"/>
                </a:cubicBezTo>
                <a:cubicBezTo>
                  <a:pt x="984" y="1371"/>
                  <a:pt x="986" y="1371"/>
                  <a:pt x="985" y="1370"/>
                </a:cubicBezTo>
                <a:cubicBezTo>
                  <a:pt x="983" y="1370"/>
                  <a:pt x="981" y="1370"/>
                  <a:pt x="979" y="1370"/>
                </a:cubicBezTo>
                <a:cubicBezTo>
                  <a:pt x="977" y="1371"/>
                  <a:pt x="976" y="1372"/>
                  <a:pt x="974" y="1372"/>
                </a:cubicBezTo>
                <a:cubicBezTo>
                  <a:pt x="971" y="1372"/>
                  <a:pt x="970" y="1372"/>
                  <a:pt x="968" y="1373"/>
                </a:cubicBezTo>
                <a:cubicBezTo>
                  <a:pt x="966" y="1375"/>
                  <a:pt x="965" y="1376"/>
                  <a:pt x="963" y="1376"/>
                </a:cubicBezTo>
                <a:cubicBezTo>
                  <a:pt x="960" y="1376"/>
                  <a:pt x="959" y="1374"/>
                  <a:pt x="957" y="1374"/>
                </a:cubicBezTo>
                <a:cubicBezTo>
                  <a:pt x="955" y="1374"/>
                  <a:pt x="954" y="1376"/>
                  <a:pt x="953" y="1376"/>
                </a:cubicBezTo>
                <a:cubicBezTo>
                  <a:pt x="952" y="1377"/>
                  <a:pt x="951" y="1377"/>
                  <a:pt x="949" y="1378"/>
                </a:cubicBezTo>
                <a:cubicBezTo>
                  <a:pt x="947" y="1379"/>
                  <a:pt x="945" y="1379"/>
                  <a:pt x="942" y="1379"/>
                </a:cubicBezTo>
                <a:cubicBezTo>
                  <a:pt x="940" y="1378"/>
                  <a:pt x="938" y="1377"/>
                  <a:pt x="936" y="1377"/>
                </a:cubicBezTo>
                <a:cubicBezTo>
                  <a:pt x="935" y="1377"/>
                  <a:pt x="934" y="1378"/>
                  <a:pt x="932" y="1377"/>
                </a:cubicBezTo>
                <a:cubicBezTo>
                  <a:pt x="931" y="1376"/>
                  <a:pt x="930" y="1376"/>
                  <a:pt x="929" y="1376"/>
                </a:cubicBezTo>
                <a:cubicBezTo>
                  <a:pt x="927" y="1375"/>
                  <a:pt x="925" y="1375"/>
                  <a:pt x="922" y="1375"/>
                </a:cubicBezTo>
                <a:cubicBezTo>
                  <a:pt x="922" y="1375"/>
                  <a:pt x="920" y="1375"/>
                  <a:pt x="919" y="1375"/>
                </a:cubicBezTo>
                <a:cubicBezTo>
                  <a:pt x="918" y="1374"/>
                  <a:pt x="918" y="1373"/>
                  <a:pt x="918" y="1372"/>
                </a:cubicBezTo>
                <a:cubicBezTo>
                  <a:pt x="917" y="1371"/>
                  <a:pt x="916" y="1371"/>
                  <a:pt x="915" y="1372"/>
                </a:cubicBezTo>
                <a:cubicBezTo>
                  <a:pt x="914" y="1372"/>
                  <a:pt x="913" y="1373"/>
                  <a:pt x="912" y="1373"/>
                </a:cubicBezTo>
                <a:cubicBezTo>
                  <a:pt x="910" y="1374"/>
                  <a:pt x="909" y="1376"/>
                  <a:pt x="907" y="1377"/>
                </a:cubicBezTo>
                <a:cubicBezTo>
                  <a:pt x="905" y="1377"/>
                  <a:pt x="903" y="1377"/>
                  <a:pt x="901" y="1375"/>
                </a:cubicBezTo>
                <a:cubicBezTo>
                  <a:pt x="901" y="1374"/>
                  <a:pt x="901" y="1373"/>
                  <a:pt x="899" y="1373"/>
                </a:cubicBezTo>
                <a:cubicBezTo>
                  <a:pt x="898" y="1373"/>
                  <a:pt x="897" y="1374"/>
                  <a:pt x="897" y="1375"/>
                </a:cubicBezTo>
                <a:cubicBezTo>
                  <a:pt x="896" y="1376"/>
                  <a:pt x="895" y="1378"/>
                  <a:pt x="894" y="1379"/>
                </a:cubicBezTo>
                <a:cubicBezTo>
                  <a:pt x="892" y="1381"/>
                  <a:pt x="890" y="1382"/>
                  <a:pt x="889" y="1384"/>
                </a:cubicBezTo>
                <a:cubicBezTo>
                  <a:pt x="888" y="1386"/>
                  <a:pt x="891" y="1387"/>
                  <a:pt x="892" y="1388"/>
                </a:cubicBezTo>
                <a:cubicBezTo>
                  <a:pt x="893" y="1389"/>
                  <a:pt x="894" y="1390"/>
                  <a:pt x="894" y="1391"/>
                </a:cubicBezTo>
                <a:cubicBezTo>
                  <a:pt x="895" y="1392"/>
                  <a:pt x="895" y="1392"/>
                  <a:pt x="896" y="1393"/>
                </a:cubicBezTo>
                <a:cubicBezTo>
                  <a:pt x="896" y="1394"/>
                  <a:pt x="896" y="1395"/>
                  <a:pt x="897" y="1396"/>
                </a:cubicBezTo>
                <a:cubicBezTo>
                  <a:pt x="898" y="1397"/>
                  <a:pt x="901" y="1393"/>
                  <a:pt x="903" y="1392"/>
                </a:cubicBezTo>
                <a:cubicBezTo>
                  <a:pt x="904" y="1392"/>
                  <a:pt x="904" y="1393"/>
                  <a:pt x="905" y="1393"/>
                </a:cubicBezTo>
                <a:cubicBezTo>
                  <a:pt x="906" y="1394"/>
                  <a:pt x="906" y="1394"/>
                  <a:pt x="907" y="1395"/>
                </a:cubicBezTo>
                <a:cubicBezTo>
                  <a:pt x="908" y="1395"/>
                  <a:pt x="909" y="1395"/>
                  <a:pt x="910" y="1396"/>
                </a:cubicBezTo>
                <a:cubicBezTo>
                  <a:pt x="912" y="1396"/>
                  <a:pt x="913" y="1398"/>
                  <a:pt x="915" y="1399"/>
                </a:cubicBezTo>
                <a:cubicBezTo>
                  <a:pt x="917" y="1400"/>
                  <a:pt x="919" y="1401"/>
                  <a:pt x="921" y="1401"/>
                </a:cubicBezTo>
                <a:cubicBezTo>
                  <a:pt x="923" y="1402"/>
                  <a:pt x="924" y="1404"/>
                  <a:pt x="926" y="1405"/>
                </a:cubicBezTo>
                <a:cubicBezTo>
                  <a:pt x="928" y="1406"/>
                  <a:pt x="930" y="1405"/>
                  <a:pt x="932" y="1406"/>
                </a:cubicBezTo>
                <a:cubicBezTo>
                  <a:pt x="933" y="1407"/>
                  <a:pt x="933" y="1408"/>
                  <a:pt x="933" y="1409"/>
                </a:cubicBezTo>
                <a:cubicBezTo>
                  <a:pt x="934" y="1409"/>
                  <a:pt x="935" y="1410"/>
                  <a:pt x="936" y="1410"/>
                </a:cubicBezTo>
                <a:cubicBezTo>
                  <a:pt x="940" y="1410"/>
                  <a:pt x="943" y="1411"/>
                  <a:pt x="946" y="1414"/>
                </a:cubicBezTo>
                <a:cubicBezTo>
                  <a:pt x="948" y="1415"/>
                  <a:pt x="948" y="1417"/>
                  <a:pt x="949" y="1418"/>
                </a:cubicBezTo>
                <a:cubicBezTo>
                  <a:pt x="950" y="1419"/>
                  <a:pt x="950" y="1420"/>
                  <a:pt x="951" y="1421"/>
                </a:cubicBezTo>
                <a:cubicBezTo>
                  <a:pt x="951" y="1421"/>
                  <a:pt x="952" y="1422"/>
                  <a:pt x="953" y="1422"/>
                </a:cubicBezTo>
                <a:cubicBezTo>
                  <a:pt x="955" y="1423"/>
                  <a:pt x="957" y="1422"/>
                  <a:pt x="960" y="1423"/>
                </a:cubicBezTo>
                <a:cubicBezTo>
                  <a:pt x="961" y="1423"/>
                  <a:pt x="961" y="1423"/>
                  <a:pt x="962" y="1424"/>
                </a:cubicBezTo>
                <a:cubicBezTo>
                  <a:pt x="964" y="1424"/>
                  <a:pt x="967" y="1423"/>
                  <a:pt x="968" y="1424"/>
                </a:cubicBezTo>
                <a:cubicBezTo>
                  <a:pt x="969" y="1425"/>
                  <a:pt x="969" y="1426"/>
                  <a:pt x="970" y="1425"/>
                </a:cubicBezTo>
                <a:cubicBezTo>
                  <a:pt x="970" y="1425"/>
                  <a:pt x="970" y="1423"/>
                  <a:pt x="970" y="1422"/>
                </a:cubicBezTo>
                <a:cubicBezTo>
                  <a:pt x="970" y="1421"/>
                  <a:pt x="968" y="1419"/>
                  <a:pt x="970" y="1419"/>
                </a:cubicBezTo>
                <a:cubicBezTo>
                  <a:pt x="971" y="1418"/>
                  <a:pt x="972" y="1419"/>
                  <a:pt x="972" y="1418"/>
                </a:cubicBezTo>
                <a:cubicBezTo>
                  <a:pt x="972" y="1416"/>
                  <a:pt x="969" y="1413"/>
                  <a:pt x="973" y="1413"/>
                </a:cubicBezTo>
                <a:cubicBezTo>
                  <a:pt x="973" y="1413"/>
                  <a:pt x="974" y="1414"/>
                  <a:pt x="975" y="1413"/>
                </a:cubicBezTo>
                <a:cubicBezTo>
                  <a:pt x="975" y="1413"/>
                  <a:pt x="975" y="1412"/>
                  <a:pt x="975" y="1411"/>
                </a:cubicBezTo>
                <a:cubicBezTo>
                  <a:pt x="974" y="1410"/>
                  <a:pt x="974" y="1410"/>
                  <a:pt x="973" y="1409"/>
                </a:cubicBezTo>
                <a:cubicBezTo>
                  <a:pt x="973" y="1408"/>
                  <a:pt x="973" y="1408"/>
                  <a:pt x="972" y="1407"/>
                </a:cubicBezTo>
                <a:cubicBezTo>
                  <a:pt x="971" y="1406"/>
                  <a:pt x="972" y="1405"/>
                  <a:pt x="971" y="1404"/>
                </a:cubicBezTo>
                <a:cubicBezTo>
                  <a:pt x="970" y="1404"/>
                  <a:pt x="969" y="1404"/>
                  <a:pt x="969" y="1403"/>
                </a:cubicBezTo>
                <a:cubicBezTo>
                  <a:pt x="968" y="1402"/>
                  <a:pt x="968" y="1400"/>
                  <a:pt x="968" y="1399"/>
                </a:cubicBezTo>
                <a:cubicBezTo>
                  <a:pt x="968" y="1398"/>
                  <a:pt x="968" y="1397"/>
                  <a:pt x="969" y="1396"/>
                </a:cubicBezTo>
                <a:cubicBezTo>
                  <a:pt x="970" y="1396"/>
                  <a:pt x="971" y="1396"/>
                  <a:pt x="971" y="1395"/>
                </a:cubicBezTo>
                <a:cubicBezTo>
                  <a:pt x="972" y="1393"/>
                  <a:pt x="971" y="1391"/>
                  <a:pt x="971" y="1390"/>
                </a:cubicBezTo>
                <a:cubicBezTo>
                  <a:pt x="972" y="1388"/>
                  <a:pt x="973" y="1388"/>
                  <a:pt x="974" y="1387"/>
                </a:cubicBezTo>
                <a:close/>
                <a:moveTo>
                  <a:pt x="616" y="1310"/>
                </a:moveTo>
                <a:cubicBezTo>
                  <a:pt x="615" y="1310"/>
                  <a:pt x="614" y="1310"/>
                  <a:pt x="613" y="1310"/>
                </a:cubicBezTo>
                <a:cubicBezTo>
                  <a:pt x="611" y="1311"/>
                  <a:pt x="609" y="1311"/>
                  <a:pt x="607" y="1312"/>
                </a:cubicBezTo>
                <a:cubicBezTo>
                  <a:pt x="605" y="1313"/>
                  <a:pt x="603" y="1315"/>
                  <a:pt x="602" y="1317"/>
                </a:cubicBezTo>
                <a:cubicBezTo>
                  <a:pt x="599" y="1318"/>
                  <a:pt x="596" y="1319"/>
                  <a:pt x="593" y="1321"/>
                </a:cubicBezTo>
                <a:cubicBezTo>
                  <a:pt x="591" y="1322"/>
                  <a:pt x="590" y="1324"/>
                  <a:pt x="593" y="1326"/>
                </a:cubicBezTo>
                <a:cubicBezTo>
                  <a:pt x="595" y="1326"/>
                  <a:pt x="598" y="1325"/>
                  <a:pt x="600" y="1326"/>
                </a:cubicBezTo>
                <a:cubicBezTo>
                  <a:pt x="602" y="1327"/>
                  <a:pt x="601" y="1330"/>
                  <a:pt x="602" y="1331"/>
                </a:cubicBezTo>
                <a:cubicBezTo>
                  <a:pt x="603" y="1332"/>
                  <a:pt x="604" y="1332"/>
                  <a:pt x="605" y="1332"/>
                </a:cubicBezTo>
                <a:cubicBezTo>
                  <a:pt x="606" y="1333"/>
                  <a:pt x="607" y="1334"/>
                  <a:pt x="607" y="1334"/>
                </a:cubicBezTo>
                <a:cubicBezTo>
                  <a:pt x="609" y="1336"/>
                  <a:pt x="611" y="1334"/>
                  <a:pt x="613" y="1334"/>
                </a:cubicBezTo>
                <a:cubicBezTo>
                  <a:pt x="616" y="1333"/>
                  <a:pt x="617" y="1331"/>
                  <a:pt x="618" y="1329"/>
                </a:cubicBezTo>
                <a:cubicBezTo>
                  <a:pt x="619" y="1327"/>
                  <a:pt x="620" y="1325"/>
                  <a:pt x="622" y="1324"/>
                </a:cubicBezTo>
                <a:cubicBezTo>
                  <a:pt x="624" y="1323"/>
                  <a:pt x="625" y="1320"/>
                  <a:pt x="624" y="1318"/>
                </a:cubicBezTo>
                <a:cubicBezTo>
                  <a:pt x="622" y="1316"/>
                  <a:pt x="619" y="1317"/>
                  <a:pt x="617" y="1318"/>
                </a:cubicBezTo>
                <a:cubicBezTo>
                  <a:pt x="616" y="1318"/>
                  <a:pt x="615" y="1318"/>
                  <a:pt x="615" y="1316"/>
                </a:cubicBezTo>
                <a:cubicBezTo>
                  <a:pt x="615" y="1315"/>
                  <a:pt x="615" y="1314"/>
                  <a:pt x="615" y="1313"/>
                </a:cubicBezTo>
                <a:cubicBezTo>
                  <a:pt x="616" y="1312"/>
                  <a:pt x="617" y="1311"/>
                  <a:pt x="616" y="1310"/>
                </a:cubicBezTo>
                <a:close/>
                <a:moveTo>
                  <a:pt x="637" y="1310"/>
                </a:moveTo>
                <a:cubicBezTo>
                  <a:pt x="638" y="1311"/>
                  <a:pt x="638" y="1312"/>
                  <a:pt x="639" y="1312"/>
                </a:cubicBezTo>
                <a:cubicBezTo>
                  <a:pt x="640" y="1313"/>
                  <a:pt x="641" y="1313"/>
                  <a:pt x="641" y="1313"/>
                </a:cubicBezTo>
                <a:cubicBezTo>
                  <a:pt x="643" y="1313"/>
                  <a:pt x="645" y="1314"/>
                  <a:pt x="645" y="1316"/>
                </a:cubicBezTo>
                <a:cubicBezTo>
                  <a:pt x="647" y="1317"/>
                  <a:pt x="648" y="1315"/>
                  <a:pt x="648" y="1314"/>
                </a:cubicBezTo>
                <a:cubicBezTo>
                  <a:pt x="648" y="1313"/>
                  <a:pt x="648" y="1312"/>
                  <a:pt x="648" y="1311"/>
                </a:cubicBezTo>
                <a:cubicBezTo>
                  <a:pt x="648" y="1310"/>
                  <a:pt x="647" y="1310"/>
                  <a:pt x="647" y="1309"/>
                </a:cubicBezTo>
                <a:cubicBezTo>
                  <a:pt x="646" y="1308"/>
                  <a:pt x="646" y="1307"/>
                  <a:pt x="645" y="1307"/>
                </a:cubicBezTo>
                <a:cubicBezTo>
                  <a:pt x="644" y="1306"/>
                  <a:pt x="643" y="1307"/>
                  <a:pt x="642" y="1307"/>
                </a:cubicBezTo>
                <a:cubicBezTo>
                  <a:pt x="640" y="1307"/>
                  <a:pt x="639" y="1306"/>
                  <a:pt x="637" y="1306"/>
                </a:cubicBezTo>
                <a:cubicBezTo>
                  <a:pt x="635" y="1306"/>
                  <a:pt x="633" y="1307"/>
                  <a:pt x="634" y="1309"/>
                </a:cubicBezTo>
                <a:cubicBezTo>
                  <a:pt x="634" y="1310"/>
                  <a:pt x="636" y="1310"/>
                  <a:pt x="637" y="1310"/>
                </a:cubicBezTo>
                <a:close/>
                <a:moveTo>
                  <a:pt x="793" y="1213"/>
                </a:moveTo>
                <a:cubicBezTo>
                  <a:pt x="791" y="1213"/>
                  <a:pt x="788" y="1213"/>
                  <a:pt x="787" y="1214"/>
                </a:cubicBezTo>
                <a:cubicBezTo>
                  <a:pt x="785" y="1215"/>
                  <a:pt x="784" y="1217"/>
                  <a:pt x="783" y="1219"/>
                </a:cubicBezTo>
                <a:cubicBezTo>
                  <a:pt x="781" y="1220"/>
                  <a:pt x="780" y="1221"/>
                  <a:pt x="778" y="1222"/>
                </a:cubicBezTo>
                <a:cubicBezTo>
                  <a:pt x="776" y="1223"/>
                  <a:pt x="774" y="1225"/>
                  <a:pt x="774" y="1227"/>
                </a:cubicBezTo>
                <a:cubicBezTo>
                  <a:pt x="774" y="1229"/>
                  <a:pt x="775" y="1231"/>
                  <a:pt x="776" y="1233"/>
                </a:cubicBezTo>
                <a:cubicBezTo>
                  <a:pt x="776" y="1235"/>
                  <a:pt x="776" y="1237"/>
                  <a:pt x="776" y="1239"/>
                </a:cubicBezTo>
                <a:cubicBezTo>
                  <a:pt x="776" y="1242"/>
                  <a:pt x="780" y="1240"/>
                  <a:pt x="781" y="1242"/>
                </a:cubicBezTo>
                <a:cubicBezTo>
                  <a:pt x="782" y="1245"/>
                  <a:pt x="779" y="1245"/>
                  <a:pt x="778" y="1246"/>
                </a:cubicBezTo>
                <a:cubicBezTo>
                  <a:pt x="777" y="1249"/>
                  <a:pt x="780" y="1248"/>
                  <a:pt x="781" y="1249"/>
                </a:cubicBezTo>
                <a:cubicBezTo>
                  <a:pt x="782" y="1250"/>
                  <a:pt x="781" y="1252"/>
                  <a:pt x="781" y="1252"/>
                </a:cubicBezTo>
                <a:cubicBezTo>
                  <a:pt x="782" y="1254"/>
                  <a:pt x="782" y="1254"/>
                  <a:pt x="783" y="1254"/>
                </a:cubicBezTo>
                <a:cubicBezTo>
                  <a:pt x="784" y="1256"/>
                  <a:pt x="785" y="1257"/>
                  <a:pt x="787" y="1258"/>
                </a:cubicBezTo>
                <a:cubicBezTo>
                  <a:pt x="789" y="1258"/>
                  <a:pt x="788" y="1258"/>
                  <a:pt x="789" y="1259"/>
                </a:cubicBezTo>
                <a:cubicBezTo>
                  <a:pt x="790" y="1260"/>
                  <a:pt x="791" y="1260"/>
                  <a:pt x="792" y="1260"/>
                </a:cubicBezTo>
                <a:cubicBezTo>
                  <a:pt x="793" y="1261"/>
                  <a:pt x="793" y="1262"/>
                  <a:pt x="794" y="1262"/>
                </a:cubicBezTo>
                <a:cubicBezTo>
                  <a:pt x="795" y="1263"/>
                  <a:pt x="795" y="1261"/>
                  <a:pt x="795" y="1260"/>
                </a:cubicBezTo>
                <a:cubicBezTo>
                  <a:pt x="795" y="1258"/>
                  <a:pt x="795" y="1256"/>
                  <a:pt x="796" y="1254"/>
                </a:cubicBezTo>
                <a:cubicBezTo>
                  <a:pt x="797" y="1252"/>
                  <a:pt x="798" y="1250"/>
                  <a:pt x="798" y="1249"/>
                </a:cubicBezTo>
                <a:cubicBezTo>
                  <a:pt x="799" y="1247"/>
                  <a:pt x="799" y="1245"/>
                  <a:pt x="800" y="1243"/>
                </a:cubicBezTo>
                <a:cubicBezTo>
                  <a:pt x="800" y="1242"/>
                  <a:pt x="801" y="1241"/>
                  <a:pt x="801" y="1240"/>
                </a:cubicBezTo>
                <a:cubicBezTo>
                  <a:pt x="802" y="1239"/>
                  <a:pt x="802" y="1238"/>
                  <a:pt x="802" y="1237"/>
                </a:cubicBezTo>
                <a:cubicBezTo>
                  <a:pt x="802" y="1235"/>
                  <a:pt x="802" y="1233"/>
                  <a:pt x="804" y="1232"/>
                </a:cubicBezTo>
                <a:cubicBezTo>
                  <a:pt x="805" y="1231"/>
                  <a:pt x="805" y="1229"/>
                  <a:pt x="805" y="1227"/>
                </a:cubicBezTo>
                <a:cubicBezTo>
                  <a:pt x="806" y="1225"/>
                  <a:pt x="805" y="1223"/>
                  <a:pt x="805" y="1221"/>
                </a:cubicBezTo>
                <a:cubicBezTo>
                  <a:pt x="804" y="1219"/>
                  <a:pt x="804" y="1217"/>
                  <a:pt x="804" y="1215"/>
                </a:cubicBezTo>
                <a:cubicBezTo>
                  <a:pt x="804" y="1214"/>
                  <a:pt x="804" y="1212"/>
                  <a:pt x="804" y="1211"/>
                </a:cubicBezTo>
                <a:cubicBezTo>
                  <a:pt x="804" y="1210"/>
                  <a:pt x="803" y="1210"/>
                  <a:pt x="803" y="1209"/>
                </a:cubicBezTo>
                <a:cubicBezTo>
                  <a:pt x="802" y="1207"/>
                  <a:pt x="803" y="1205"/>
                  <a:pt x="801" y="1203"/>
                </a:cubicBezTo>
                <a:cubicBezTo>
                  <a:pt x="800" y="1203"/>
                  <a:pt x="800" y="1203"/>
                  <a:pt x="800" y="1202"/>
                </a:cubicBezTo>
                <a:cubicBezTo>
                  <a:pt x="799" y="1202"/>
                  <a:pt x="800" y="1201"/>
                  <a:pt x="799" y="1201"/>
                </a:cubicBezTo>
                <a:cubicBezTo>
                  <a:pt x="798" y="1201"/>
                  <a:pt x="798" y="1203"/>
                  <a:pt x="798" y="1204"/>
                </a:cubicBezTo>
                <a:cubicBezTo>
                  <a:pt x="798" y="1206"/>
                  <a:pt x="798" y="1209"/>
                  <a:pt x="797" y="1211"/>
                </a:cubicBezTo>
                <a:cubicBezTo>
                  <a:pt x="797" y="1213"/>
                  <a:pt x="795" y="1213"/>
                  <a:pt x="793" y="1213"/>
                </a:cubicBezTo>
                <a:close/>
                <a:moveTo>
                  <a:pt x="761" y="1288"/>
                </a:moveTo>
                <a:cubicBezTo>
                  <a:pt x="762" y="1290"/>
                  <a:pt x="764" y="1288"/>
                  <a:pt x="765" y="1288"/>
                </a:cubicBezTo>
                <a:cubicBezTo>
                  <a:pt x="766" y="1288"/>
                  <a:pt x="768" y="1289"/>
                  <a:pt x="768" y="1290"/>
                </a:cubicBezTo>
                <a:cubicBezTo>
                  <a:pt x="769" y="1291"/>
                  <a:pt x="769" y="1293"/>
                  <a:pt x="770" y="1294"/>
                </a:cubicBezTo>
                <a:cubicBezTo>
                  <a:pt x="770" y="1296"/>
                  <a:pt x="771" y="1297"/>
                  <a:pt x="772" y="1298"/>
                </a:cubicBezTo>
                <a:cubicBezTo>
                  <a:pt x="773" y="1301"/>
                  <a:pt x="770" y="1303"/>
                  <a:pt x="770" y="1306"/>
                </a:cubicBezTo>
                <a:cubicBezTo>
                  <a:pt x="769" y="1308"/>
                  <a:pt x="770" y="1309"/>
                  <a:pt x="771" y="1312"/>
                </a:cubicBezTo>
                <a:cubicBezTo>
                  <a:pt x="771" y="1313"/>
                  <a:pt x="770" y="1314"/>
                  <a:pt x="771" y="1315"/>
                </a:cubicBezTo>
                <a:cubicBezTo>
                  <a:pt x="771" y="1315"/>
                  <a:pt x="772" y="1316"/>
                  <a:pt x="772" y="1317"/>
                </a:cubicBezTo>
                <a:cubicBezTo>
                  <a:pt x="775" y="1320"/>
                  <a:pt x="773" y="1322"/>
                  <a:pt x="771" y="1326"/>
                </a:cubicBezTo>
                <a:cubicBezTo>
                  <a:pt x="770" y="1327"/>
                  <a:pt x="769" y="1328"/>
                  <a:pt x="769" y="1330"/>
                </a:cubicBezTo>
                <a:cubicBezTo>
                  <a:pt x="769" y="1331"/>
                  <a:pt x="769" y="1333"/>
                  <a:pt x="769" y="1334"/>
                </a:cubicBezTo>
                <a:cubicBezTo>
                  <a:pt x="769" y="1337"/>
                  <a:pt x="767" y="1340"/>
                  <a:pt x="770" y="1342"/>
                </a:cubicBezTo>
                <a:cubicBezTo>
                  <a:pt x="772" y="1342"/>
                  <a:pt x="772" y="1342"/>
                  <a:pt x="774" y="1344"/>
                </a:cubicBezTo>
                <a:cubicBezTo>
                  <a:pt x="775" y="1344"/>
                  <a:pt x="775" y="1346"/>
                  <a:pt x="776" y="1347"/>
                </a:cubicBezTo>
                <a:cubicBezTo>
                  <a:pt x="780" y="1351"/>
                  <a:pt x="785" y="1347"/>
                  <a:pt x="787" y="1343"/>
                </a:cubicBezTo>
                <a:cubicBezTo>
                  <a:pt x="789" y="1342"/>
                  <a:pt x="787" y="1341"/>
                  <a:pt x="788" y="1339"/>
                </a:cubicBezTo>
                <a:cubicBezTo>
                  <a:pt x="789" y="1335"/>
                  <a:pt x="794" y="1337"/>
                  <a:pt x="797" y="1337"/>
                </a:cubicBezTo>
                <a:cubicBezTo>
                  <a:pt x="798" y="1338"/>
                  <a:pt x="799" y="1338"/>
                  <a:pt x="800" y="1339"/>
                </a:cubicBezTo>
                <a:cubicBezTo>
                  <a:pt x="802" y="1341"/>
                  <a:pt x="802" y="1341"/>
                  <a:pt x="803" y="1339"/>
                </a:cubicBezTo>
                <a:cubicBezTo>
                  <a:pt x="804" y="1338"/>
                  <a:pt x="804" y="1336"/>
                  <a:pt x="804" y="1335"/>
                </a:cubicBezTo>
                <a:cubicBezTo>
                  <a:pt x="804" y="1333"/>
                  <a:pt x="804" y="1332"/>
                  <a:pt x="805" y="1330"/>
                </a:cubicBezTo>
                <a:cubicBezTo>
                  <a:pt x="805" y="1327"/>
                  <a:pt x="806" y="1324"/>
                  <a:pt x="807" y="1322"/>
                </a:cubicBezTo>
                <a:cubicBezTo>
                  <a:pt x="807" y="1320"/>
                  <a:pt x="808" y="1319"/>
                  <a:pt x="808" y="1317"/>
                </a:cubicBezTo>
                <a:cubicBezTo>
                  <a:pt x="809" y="1316"/>
                  <a:pt x="809" y="1314"/>
                  <a:pt x="809" y="1313"/>
                </a:cubicBezTo>
                <a:cubicBezTo>
                  <a:pt x="809" y="1311"/>
                  <a:pt x="809" y="1309"/>
                  <a:pt x="809" y="1308"/>
                </a:cubicBezTo>
                <a:cubicBezTo>
                  <a:pt x="809" y="1306"/>
                  <a:pt x="810" y="1305"/>
                  <a:pt x="810" y="1303"/>
                </a:cubicBezTo>
                <a:cubicBezTo>
                  <a:pt x="811" y="1301"/>
                  <a:pt x="811" y="1300"/>
                  <a:pt x="811" y="1298"/>
                </a:cubicBezTo>
                <a:cubicBezTo>
                  <a:pt x="812" y="1297"/>
                  <a:pt x="813" y="1295"/>
                  <a:pt x="813" y="1293"/>
                </a:cubicBezTo>
                <a:cubicBezTo>
                  <a:pt x="813" y="1290"/>
                  <a:pt x="811" y="1288"/>
                  <a:pt x="810" y="1285"/>
                </a:cubicBezTo>
                <a:cubicBezTo>
                  <a:pt x="809" y="1282"/>
                  <a:pt x="809" y="1280"/>
                  <a:pt x="806" y="1278"/>
                </a:cubicBezTo>
                <a:cubicBezTo>
                  <a:pt x="805" y="1278"/>
                  <a:pt x="803" y="1278"/>
                  <a:pt x="803" y="1276"/>
                </a:cubicBezTo>
                <a:cubicBezTo>
                  <a:pt x="802" y="1274"/>
                  <a:pt x="804" y="1273"/>
                  <a:pt x="804" y="1272"/>
                </a:cubicBezTo>
                <a:cubicBezTo>
                  <a:pt x="805" y="1267"/>
                  <a:pt x="800" y="1270"/>
                  <a:pt x="797" y="1268"/>
                </a:cubicBezTo>
                <a:cubicBezTo>
                  <a:pt x="796" y="1266"/>
                  <a:pt x="797" y="1265"/>
                  <a:pt x="795" y="1265"/>
                </a:cubicBezTo>
                <a:cubicBezTo>
                  <a:pt x="793" y="1265"/>
                  <a:pt x="792" y="1267"/>
                  <a:pt x="792" y="1268"/>
                </a:cubicBezTo>
                <a:cubicBezTo>
                  <a:pt x="789" y="1270"/>
                  <a:pt x="787" y="1271"/>
                  <a:pt x="785" y="1273"/>
                </a:cubicBezTo>
                <a:cubicBezTo>
                  <a:pt x="783" y="1275"/>
                  <a:pt x="781" y="1279"/>
                  <a:pt x="778" y="1280"/>
                </a:cubicBezTo>
                <a:cubicBezTo>
                  <a:pt x="776" y="1281"/>
                  <a:pt x="775" y="1280"/>
                  <a:pt x="773" y="1279"/>
                </a:cubicBezTo>
                <a:cubicBezTo>
                  <a:pt x="771" y="1279"/>
                  <a:pt x="770" y="1279"/>
                  <a:pt x="768" y="1279"/>
                </a:cubicBezTo>
                <a:cubicBezTo>
                  <a:pt x="767" y="1278"/>
                  <a:pt x="767" y="1276"/>
                  <a:pt x="766" y="1276"/>
                </a:cubicBezTo>
                <a:cubicBezTo>
                  <a:pt x="764" y="1275"/>
                  <a:pt x="764" y="1278"/>
                  <a:pt x="764" y="1279"/>
                </a:cubicBezTo>
                <a:cubicBezTo>
                  <a:pt x="764" y="1281"/>
                  <a:pt x="764" y="1282"/>
                  <a:pt x="763" y="1284"/>
                </a:cubicBezTo>
                <a:cubicBezTo>
                  <a:pt x="762" y="1285"/>
                  <a:pt x="761" y="1286"/>
                  <a:pt x="761" y="1288"/>
                </a:cubicBezTo>
                <a:close/>
                <a:moveTo>
                  <a:pt x="822" y="1211"/>
                </a:moveTo>
                <a:cubicBezTo>
                  <a:pt x="822" y="1211"/>
                  <a:pt x="824" y="1212"/>
                  <a:pt x="825" y="1212"/>
                </a:cubicBezTo>
                <a:cubicBezTo>
                  <a:pt x="825" y="1213"/>
                  <a:pt x="827" y="1212"/>
                  <a:pt x="827" y="1213"/>
                </a:cubicBezTo>
                <a:cubicBezTo>
                  <a:pt x="828" y="1213"/>
                  <a:pt x="828" y="1215"/>
                  <a:pt x="830" y="1214"/>
                </a:cubicBezTo>
                <a:cubicBezTo>
                  <a:pt x="830" y="1213"/>
                  <a:pt x="830" y="1212"/>
                  <a:pt x="830" y="1211"/>
                </a:cubicBezTo>
                <a:cubicBezTo>
                  <a:pt x="831" y="1210"/>
                  <a:pt x="831" y="1209"/>
                  <a:pt x="830" y="1208"/>
                </a:cubicBezTo>
                <a:cubicBezTo>
                  <a:pt x="829" y="1207"/>
                  <a:pt x="829" y="1208"/>
                  <a:pt x="828" y="1209"/>
                </a:cubicBezTo>
                <a:cubicBezTo>
                  <a:pt x="826" y="1211"/>
                  <a:pt x="823" y="1208"/>
                  <a:pt x="821" y="1209"/>
                </a:cubicBezTo>
                <a:cubicBezTo>
                  <a:pt x="820" y="1210"/>
                  <a:pt x="821" y="1210"/>
                  <a:pt x="822" y="1211"/>
                </a:cubicBezTo>
                <a:close/>
                <a:moveTo>
                  <a:pt x="561" y="1349"/>
                </a:moveTo>
                <a:cubicBezTo>
                  <a:pt x="562" y="1352"/>
                  <a:pt x="564" y="1348"/>
                  <a:pt x="565" y="1347"/>
                </a:cubicBezTo>
                <a:cubicBezTo>
                  <a:pt x="566" y="1346"/>
                  <a:pt x="567" y="1344"/>
                  <a:pt x="569" y="1343"/>
                </a:cubicBezTo>
                <a:cubicBezTo>
                  <a:pt x="569" y="1343"/>
                  <a:pt x="570" y="1342"/>
                  <a:pt x="570" y="1342"/>
                </a:cubicBezTo>
                <a:cubicBezTo>
                  <a:pt x="569" y="1341"/>
                  <a:pt x="568" y="1341"/>
                  <a:pt x="567" y="1341"/>
                </a:cubicBezTo>
                <a:cubicBezTo>
                  <a:pt x="566" y="1340"/>
                  <a:pt x="566" y="1339"/>
                  <a:pt x="565" y="1339"/>
                </a:cubicBezTo>
                <a:cubicBezTo>
                  <a:pt x="564" y="1339"/>
                  <a:pt x="563" y="1341"/>
                  <a:pt x="562" y="1342"/>
                </a:cubicBezTo>
                <a:cubicBezTo>
                  <a:pt x="560" y="1342"/>
                  <a:pt x="559" y="1343"/>
                  <a:pt x="559" y="1344"/>
                </a:cubicBezTo>
                <a:cubicBezTo>
                  <a:pt x="558" y="1346"/>
                  <a:pt x="559" y="1346"/>
                  <a:pt x="560" y="1347"/>
                </a:cubicBezTo>
                <a:cubicBezTo>
                  <a:pt x="561" y="1348"/>
                  <a:pt x="560" y="1348"/>
                  <a:pt x="561" y="1349"/>
                </a:cubicBezTo>
                <a:close/>
                <a:moveTo>
                  <a:pt x="877" y="1420"/>
                </a:moveTo>
                <a:cubicBezTo>
                  <a:pt x="877" y="1419"/>
                  <a:pt x="876" y="1419"/>
                  <a:pt x="876" y="1419"/>
                </a:cubicBezTo>
                <a:cubicBezTo>
                  <a:pt x="875" y="1419"/>
                  <a:pt x="875" y="1419"/>
                  <a:pt x="875" y="1420"/>
                </a:cubicBezTo>
                <a:cubicBezTo>
                  <a:pt x="875" y="1420"/>
                  <a:pt x="875" y="1420"/>
                  <a:pt x="875" y="1420"/>
                </a:cubicBezTo>
                <a:cubicBezTo>
                  <a:pt x="875" y="1422"/>
                  <a:pt x="877" y="1422"/>
                  <a:pt x="877" y="1420"/>
                </a:cubicBezTo>
                <a:close/>
                <a:moveTo>
                  <a:pt x="973" y="1165"/>
                </a:moveTo>
                <a:cubicBezTo>
                  <a:pt x="974" y="1166"/>
                  <a:pt x="975" y="1168"/>
                  <a:pt x="976" y="1169"/>
                </a:cubicBezTo>
                <a:cubicBezTo>
                  <a:pt x="976" y="1167"/>
                  <a:pt x="974" y="1165"/>
                  <a:pt x="973" y="1164"/>
                </a:cubicBezTo>
                <a:cubicBezTo>
                  <a:pt x="972" y="1163"/>
                  <a:pt x="970" y="1162"/>
                  <a:pt x="969" y="1160"/>
                </a:cubicBezTo>
                <a:cubicBezTo>
                  <a:pt x="969" y="1160"/>
                  <a:pt x="968" y="1160"/>
                  <a:pt x="968" y="1160"/>
                </a:cubicBezTo>
                <a:cubicBezTo>
                  <a:pt x="967" y="1160"/>
                  <a:pt x="968" y="1160"/>
                  <a:pt x="967" y="1160"/>
                </a:cubicBezTo>
                <a:cubicBezTo>
                  <a:pt x="966" y="1161"/>
                  <a:pt x="967" y="1161"/>
                  <a:pt x="966" y="1161"/>
                </a:cubicBezTo>
                <a:cubicBezTo>
                  <a:pt x="966" y="1161"/>
                  <a:pt x="966" y="1160"/>
                  <a:pt x="965" y="1159"/>
                </a:cubicBezTo>
                <a:cubicBezTo>
                  <a:pt x="965" y="1159"/>
                  <a:pt x="964" y="1156"/>
                  <a:pt x="963" y="1157"/>
                </a:cubicBezTo>
                <a:cubicBezTo>
                  <a:pt x="963" y="1158"/>
                  <a:pt x="965" y="1159"/>
                  <a:pt x="965" y="1160"/>
                </a:cubicBezTo>
                <a:cubicBezTo>
                  <a:pt x="966" y="1162"/>
                  <a:pt x="967" y="1163"/>
                  <a:pt x="969" y="1164"/>
                </a:cubicBezTo>
                <a:cubicBezTo>
                  <a:pt x="969" y="1162"/>
                  <a:pt x="967" y="1162"/>
                  <a:pt x="967" y="1161"/>
                </a:cubicBezTo>
                <a:cubicBezTo>
                  <a:pt x="969" y="1160"/>
                  <a:pt x="972" y="1164"/>
                  <a:pt x="973" y="1165"/>
                </a:cubicBezTo>
                <a:close/>
                <a:moveTo>
                  <a:pt x="1319" y="1386"/>
                </a:moveTo>
                <a:cubicBezTo>
                  <a:pt x="1317" y="1386"/>
                  <a:pt x="1317" y="1385"/>
                  <a:pt x="1315" y="1385"/>
                </a:cubicBezTo>
                <a:cubicBezTo>
                  <a:pt x="1314" y="1386"/>
                  <a:pt x="1313" y="1387"/>
                  <a:pt x="1312" y="1387"/>
                </a:cubicBezTo>
                <a:cubicBezTo>
                  <a:pt x="1312" y="1387"/>
                  <a:pt x="1311" y="1386"/>
                  <a:pt x="1310" y="1386"/>
                </a:cubicBezTo>
                <a:cubicBezTo>
                  <a:pt x="1309" y="1387"/>
                  <a:pt x="1311" y="1389"/>
                  <a:pt x="1312" y="1389"/>
                </a:cubicBezTo>
                <a:cubicBezTo>
                  <a:pt x="1313" y="1390"/>
                  <a:pt x="1314" y="1389"/>
                  <a:pt x="1315" y="1390"/>
                </a:cubicBezTo>
                <a:cubicBezTo>
                  <a:pt x="1315" y="1391"/>
                  <a:pt x="1315" y="1391"/>
                  <a:pt x="1315" y="1391"/>
                </a:cubicBezTo>
                <a:cubicBezTo>
                  <a:pt x="1316" y="1392"/>
                  <a:pt x="1317" y="1391"/>
                  <a:pt x="1317" y="1391"/>
                </a:cubicBezTo>
                <a:cubicBezTo>
                  <a:pt x="1318" y="1391"/>
                  <a:pt x="1319" y="1391"/>
                  <a:pt x="1320" y="1390"/>
                </a:cubicBezTo>
                <a:cubicBezTo>
                  <a:pt x="1320" y="1390"/>
                  <a:pt x="1321" y="1389"/>
                  <a:pt x="1321" y="1389"/>
                </a:cubicBezTo>
                <a:cubicBezTo>
                  <a:pt x="1322" y="1389"/>
                  <a:pt x="1322" y="1389"/>
                  <a:pt x="1323" y="1389"/>
                </a:cubicBezTo>
                <a:cubicBezTo>
                  <a:pt x="1325" y="1387"/>
                  <a:pt x="1319" y="1387"/>
                  <a:pt x="1319" y="1386"/>
                </a:cubicBezTo>
                <a:close/>
                <a:moveTo>
                  <a:pt x="941" y="1140"/>
                </a:moveTo>
                <a:cubicBezTo>
                  <a:pt x="941" y="1140"/>
                  <a:pt x="943" y="1141"/>
                  <a:pt x="943" y="1141"/>
                </a:cubicBezTo>
                <a:cubicBezTo>
                  <a:pt x="944" y="1142"/>
                  <a:pt x="943" y="1140"/>
                  <a:pt x="943" y="1140"/>
                </a:cubicBezTo>
                <a:cubicBezTo>
                  <a:pt x="943" y="1139"/>
                  <a:pt x="942" y="1139"/>
                  <a:pt x="943" y="1138"/>
                </a:cubicBezTo>
                <a:cubicBezTo>
                  <a:pt x="942" y="1138"/>
                  <a:pt x="941" y="1139"/>
                  <a:pt x="941" y="1140"/>
                </a:cubicBezTo>
                <a:close/>
                <a:moveTo>
                  <a:pt x="958" y="1130"/>
                </a:moveTo>
                <a:cubicBezTo>
                  <a:pt x="958" y="1129"/>
                  <a:pt x="957" y="1129"/>
                  <a:pt x="957" y="1129"/>
                </a:cubicBezTo>
                <a:cubicBezTo>
                  <a:pt x="957" y="1128"/>
                  <a:pt x="957" y="1127"/>
                  <a:pt x="957" y="1127"/>
                </a:cubicBezTo>
                <a:cubicBezTo>
                  <a:pt x="957" y="1126"/>
                  <a:pt x="956" y="1126"/>
                  <a:pt x="955" y="1125"/>
                </a:cubicBezTo>
                <a:cubicBezTo>
                  <a:pt x="954" y="1125"/>
                  <a:pt x="953" y="1123"/>
                  <a:pt x="952" y="1123"/>
                </a:cubicBezTo>
                <a:cubicBezTo>
                  <a:pt x="951" y="1123"/>
                  <a:pt x="952" y="1123"/>
                  <a:pt x="952" y="1124"/>
                </a:cubicBezTo>
                <a:cubicBezTo>
                  <a:pt x="951" y="1124"/>
                  <a:pt x="950" y="1125"/>
                  <a:pt x="950" y="1125"/>
                </a:cubicBezTo>
                <a:cubicBezTo>
                  <a:pt x="949" y="1126"/>
                  <a:pt x="950" y="1127"/>
                  <a:pt x="951" y="1127"/>
                </a:cubicBezTo>
                <a:cubicBezTo>
                  <a:pt x="952" y="1128"/>
                  <a:pt x="952" y="1129"/>
                  <a:pt x="952" y="1129"/>
                </a:cubicBezTo>
                <a:cubicBezTo>
                  <a:pt x="953" y="1130"/>
                  <a:pt x="954" y="1130"/>
                  <a:pt x="955" y="1131"/>
                </a:cubicBezTo>
                <a:cubicBezTo>
                  <a:pt x="956" y="1131"/>
                  <a:pt x="957" y="1132"/>
                  <a:pt x="957" y="1132"/>
                </a:cubicBezTo>
                <a:cubicBezTo>
                  <a:pt x="959" y="1132"/>
                  <a:pt x="958" y="1131"/>
                  <a:pt x="958" y="1130"/>
                </a:cubicBezTo>
                <a:close/>
                <a:moveTo>
                  <a:pt x="1035" y="1210"/>
                </a:moveTo>
                <a:cubicBezTo>
                  <a:pt x="1035" y="1210"/>
                  <a:pt x="1031" y="1209"/>
                  <a:pt x="1032" y="1210"/>
                </a:cubicBezTo>
                <a:cubicBezTo>
                  <a:pt x="1033" y="1211"/>
                  <a:pt x="1037" y="1211"/>
                  <a:pt x="1038" y="1211"/>
                </a:cubicBezTo>
                <a:cubicBezTo>
                  <a:pt x="1040" y="1212"/>
                  <a:pt x="1043" y="1214"/>
                  <a:pt x="1044" y="1213"/>
                </a:cubicBezTo>
                <a:cubicBezTo>
                  <a:pt x="1045" y="1211"/>
                  <a:pt x="1040" y="1210"/>
                  <a:pt x="1039" y="1210"/>
                </a:cubicBezTo>
                <a:cubicBezTo>
                  <a:pt x="1038" y="1210"/>
                  <a:pt x="1037" y="1210"/>
                  <a:pt x="1035" y="1210"/>
                </a:cubicBezTo>
                <a:close/>
                <a:moveTo>
                  <a:pt x="1023" y="1204"/>
                </a:moveTo>
                <a:cubicBezTo>
                  <a:pt x="1024" y="1205"/>
                  <a:pt x="1025" y="1205"/>
                  <a:pt x="1026" y="1204"/>
                </a:cubicBezTo>
                <a:cubicBezTo>
                  <a:pt x="1026" y="1202"/>
                  <a:pt x="1021" y="1203"/>
                  <a:pt x="1020" y="1204"/>
                </a:cubicBezTo>
                <a:cubicBezTo>
                  <a:pt x="1019" y="1204"/>
                  <a:pt x="1017" y="1204"/>
                  <a:pt x="1016" y="1203"/>
                </a:cubicBezTo>
                <a:cubicBezTo>
                  <a:pt x="1015" y="1203"/>
                  <a:pt x="1014" y="1202"/>
                  <a:pt x="1013" y="1202"/>
                </a:cubicBezTo>
                <a:cubicBezTo>
                  <a:pt x="1013" y="1202"/>
                  <a:pt x="1011" y="1202"/>
                  <a:pt x="1011" y="1202"/>
                </a:cubicBezTo>
                <a:cubicBezTo>
                  <a:pt x="1012" y="1202"/>
                  <a:pt x="1012" y="1202"/>
                  <a:pt x="1013" y="1203"/>
                </a:cubicBezTo>
                <a:cubicBezTo>
                  <a:pt x="1013" y="1204"/>
                  <a:pt x="1012" y="1203"/>
                  <a:pt x="1012" y="1204"/>
                </a:cubicBezTo>
                <a:cubicBezTo>
                  <a:pt x="1014" y="1204"/>
                  <a:pt x="1016" y="1206"/>
                  <a:pt x="1019" y="1205"/>
                </a:cubicBezTo>
                <a:cubicBezTo>
                  <a:pt x="1020" y="1205"/>
                  <a:pt x="1021" y="1204"/>
                  <a:pt x="1023" y="1204"/>
                </a:cubicBezTo>
                <a:close/>
                <a:moveTo>
                  <a:pt x="1036" y="1204"/>
                </a:moveTo>
                <a:cubicBezTo>
                  <a:pt x="1035" y="1204"/>
                  <a:pt x="1033" y="1202"/>
                  <a:pt x="1031" y="1201"/>
                </a:cubicBezTo>
                <a:cubicBezTo>
                  <a:pt x="1031" y="1201"/>
                  <a:pt x="1031" y="1201"/>
                  <a:pt x="1030" y="1201"/>
                </a:cubicBezTo>
                <a:cubicBezTo>
                  <a:pt x="1028" y="1201"/>
                  <a:pt x="1027" y="1202"/>
                  <a:pt x="1025" y="1201"/>
                </a:cubicBezTo>
                <a:cubicBezTo>
                  <a:pt x="1024" y="1200"/>
                  <a:pt x="1024" y="1200"/>
                  <a:pt x="1023" y="1200"/>
                </a:cubicBezTo>
                <a:cubicBezTo>
                  <a:pt x="1022" y="1200"/>
                  <a:pt x="1023" y="1201"/>
                  <a:pt x="1023" y="1201"/>
                </a:cubicBezTo>
                <a:cubicBezTo>
                  <a:pt x="1024" y="1202"/>
                  <a:pt x="1026" y="1202"/>
                  <a:pt x="1027" y="1203"/>
                </a:cubicBezTo>
                <a:cubicBezTo>
                  <a:pt x="1029" y="1203"/>
                  <a:pt x="1032" y="1203"/>
                  <a:pt x="1034" y="1204"/>
                </a:cubicBezTo>
                <a:cubicBezTo>
                  <a:pt x="1036" y="1205"/>
                  <a:pt x="1037" y="1206"/>
                  <a:pt x="1039" y="1207"/>
                </a:cubicBezTo>
                <a:cubicBezTo>
                  <a:pt x="1040" y="1208"/>
                  <a:pt x="1043" y="1210"/>
                  <a:pt x="1045" y="1209"/>
                </a:cubicBezTo>
                <a:cubicBezTo>
                  <a:pt x="1045" y="1206"/>
                  <a:pt x="1038" y="1205"/>
                  <a:pt x="1036" y="1204"/>
                </a:cubicBezTo>
                <a:close/>
                <a:moveTo>
                  <a:pt x="1015" y="1212"/>
                </a:moveTo>
                <a:cubicBezTo>
                  <a:pt x="1016" y="1212"/>
                  <a:pt x="1016" y="1211"/>
                  <a:pt x="1017" y="1211"/>
                </a:cubicBezTo>
                <a:cubicBezTo>
                  <a:pt x="1018" y="1211"/>
                  <a:pt x="1018" y="1212"/>
                  <a:pt x="1019" y="1211"/>
                </a:cubicBezTo>
                <a:cubicBezTo>
                  <a:pt x="1021" y="1211"/>
                  <a:pt x="1019" y="1210"/>
                  <a:pt x="1018" y="1210"/>
                </a:cubicBezTo>
                <a:cubicBezTo>
                  <a:pt x="1017" y="1210"/>
                  <a:pt x="1015" y="1210"/>
                  <a:pt x="1015" y="1212"/>
                </a:cubicBezTo>
                <a:close/>
                <a:moveTo>
                  <a:pt x="1007" y="1191"/>
                </a:moveTo>
                <a:cubicBezTo>
                  <a:pt x="1008" y="1191"/>
                  <a:pt x="1009" y="1191"/>
                  <a:pt x="1010" y="1191"/>
                </a:cubicBezTo>
                <a:cubicBezTo>
                  <a:pt x="1011" y="1192"/>
                  <a:pt x="1012" y="1192"/>
                  <a:pt x="1013" y="1192"/>
                </a:cubicBezTo>
                <a:cubicBezTo>
                  <a:pt x="1014" y="1192"/>
                  <a:pt x="1019" y="1192"/>
                  <a:pt x="1018" y="1190"/>
                </a:cubicBezTo>
                <a:cubicBezTo>
                  <a:pt x="1018" y="1189"/>
                  <a:pt x="1014" y="1188"/>
                  <a:pt x="1013" y="1188"/>
                </a:cubicBezTo>
                <a:cubicBezTo>
                  <a:pt x="1011" y="1188"/>
                  <a:pt x="1010" y="1189"/>
                  <a:pt x="1008" y="1188"/>
                </a:cubicBezTo>
                <a:cubicBezTo>
                  <a:pt x="1007" y="1188"/>
                  <a:pt x="1006" y="1187"/>
                  <a:pt x="1005" y="1188"/>
                </a:cubicBezTo>
                <a:cubicBezTo>
                  <a:pt x="1005" y="1188"/>
                  <a:pt x="1006" y="1189"/>
                  <a:pt x="1006" y="1189"/>
                </a:cubicBezTo>
                <a:cubicBezTo>
                  <a:pt x="1006" y="1189"/>
                  <a:pt x="1005" y="1189"/>
                  <a:pt x="1005" y="1190"/>
                </a:cubicBezTo>
                <a:cubicBezTo>
                  <a:pt x="1005" y="1190"/>
                  <a:pt x="1006" y="1190"/>
                  <a:pt x="1007" y="1191"/>
                </a:cubicBezTo>
                <a:close/>
                <a:moveTo>
                  <a:pt x="1005" y="1194"/>
                </a:moveTo>
                <a:cubicBezTo>
                  <a:pt x="1004" y="1196"/>
                  <a:pt x="1008" y="1196"/>
                  <a:pt x="1009" y="1196"/>
                </a:cubicBezTo>
                <a:cubicBezTo>
                  <a:pt x="1010" y="1196"/>
                  <a:pt x="1011" y="1197"/>
                  <a:pt x="1011" y="1197"/>
                </a:cubicBezTo>
                <a:cubicBezTo>
                  <a:pt x="1012" y="1197"/>
                  <a:pt x="1013" y="1197"/>
                  <a:pt x="1014" y="1197"/>
                </a:cubicBezTo>
                <a:cubicBezTo>
                  <a:pt x="1016" y="1197"/>
                  <a:pt x="1017" y="1197"/>
                  <a:pt x="1019" y="1197"/>
                </a:cubicBezTo>
                <a:cubicBezTo>
                  <a:pt x="1021" y="1197"/>
                  <a:pt x="1023" y="1198"/>
                  <a:pt x="1024" y="1198"/>
                </a:cubicBezTo>
                <a:cubicBezTo>
                  <a:pt x="1025" y="1198"/>
                  <a:pt x="1027" y="1198"/>
                  <a:pt x="1026" y="1197"/>
                </a:cubicBezTo>
                <a:cubicBezTo>
                  <a:pt x="1025" y="1196"/>
                  <a:pt x="1024" y="1196"/>
                  <a:pt x="1023" y="1196"/>
                </a:cubicBezTo>
                <a:cubicBezTo>
                  <a:pt x="1021" y="1196"/>
                  <a:pt x="1019" y="1196"/>
                  <a:pt x="1017" y="1196"/>
                </a:cubicBezTo>
                <a:cubicBezTo>
                  <a:pt x="1016" y="1196"/>
                  <a:pt x="1014" y="1196"/>
                  <a:pt x="1013" y="1195"/>
                </a:cubicBezTo>
                <a:cubicBezTo>
                  <a:pt x="1013" y="1195"/>
                  <a:pt x="1012" y="1193"/>
                  <a:pt x="1011" y="1194"/>
                </a:cubicBezTo>
                <a:cubicBezTo>
                  <a:pt x="1010" y="1194"/>
                  <a:pt x="1010" y="1195"/>
                  <a:pt x="1009" y="1195"/>
                </a:cubicBezTo>
                <a:cubicBezTo>
                  <a:pt x="1008" y="1195"/>
                  <a:pt x="1005" y="1193"/>
                  <a:pt x="1005" y="1194"/>
                </a:cubicBezTo>
                <a:close/>
                <a:moveTo>
                  <a:pt x="1343" y="1444"/>
                </a:moveTo>
                <a:cubicBezTo>
                  <a:pt x="1342" y="1445"/>
                  <a:pt x="1343" y="1445"/>
                  <a:pt x="1344" y="1446"/>
                </a:cubicBezTo>
                <a:cubicBezTo>
                  <a:pt x="1345" y="1447"/>
                  <a:pt x="1343" y="1448"/>
                  <a:pt x="1344" y="1450"/>
                </a:cubicBezTo>
                <a:cubicBezTo>
                  <a:pt x="1344" y="1451"/>
                  <a:pt x="1345" y="1451"/>
                  <a:pt x="1346" y="1450"/>
                </a:cubicBezTo>
                <a:cubicBezTo>
                  <a:pt x="1348" y="1448"/>
                  <a:pt x="1348" y="1446"/>
                  <a:pt x="1351" y="1446"/>
                </a:cubicBezTo>
                <a:cubicBezTo>
                  <a:pt x="1352" y="1446"/>
                  <a:pt x="1353" y="1446"/>
                  <a:pt x="1354" y="1445"/>
                </a:cubicBezTo>
                <a:cubicBezTo>
                  <a:pt x="1355" y="1444"/>
                  <a:pt x="1354" y="1443"/>
                  <a:pt x="1354" y="1442"/>
                </a:cubicBezTo>
                <a:cubicBezTo>
                  <a:pt x="1354" y="1441"/>
                  <a:pt x="1355" y="1440"/>
                  <a:pt x="1355" y="1439"/>
                </a:cubicBezTo>
                <a:cubicBezTo>
                  <a:pt x="1356" y="1439"/>
                  <a:pt x="1356" y="1438"/>
                  <a:pt x="1356" y="1438"/>
                </a:cubicBezTo>
                <a:cubicBezTo>
                  <a:pt x="1357" y="1437"/>
                  <a:pt x="1356" y="1437"/>
                  <a:pt x="1357" y="1436"/>
                </a:cubicBezTo>
                <a:cubicBezTo>
                  <a:pt x="1357" y="1435"/>
                  <a:pt x="1358" y="1435"/>
                  <a:pt x="1359" y="1434"/>
                </a:cubicBezTo>
                <a:cubicBezTo>
                  <a:pt x="1359" y="1433"/>
                  <a:pt x="1358" y="1432"/>
                  <a:pt x="1357" y="1432"/>
                </a:cubicBezTo>
                <a:cubicBezTo>
                  <a:pt x="1355" y="1432"/>
                  <a:pt x="1354" y="1435"/>
                  <a:pt x="1352" y="1435"/>
                </a:cubicBezTo>
                <a:cubicBezTo>
                  <a:pt x="1350" y="1436"/>
                  <a:pt x="1348" y="1435"/>
                  <a:pt x="1347" y="1437"/>
                </a:cubicBezTo>
                <a:cubicBezTo>
                  <a:pt x="1346" y="1438"/>
                  <a:pt x="1345" y="1439"/>
                  <a:pt x="1344" y="1441"/>
                </a:cubicBezTo>
                <a:cubicBezTo>
                  <a:pt x="1344" y="1442"/>
                  <a:pt x="1343" y="1443"/>
                  <a:pt x="1343" y="1444"/>
                </a:cubicBezTo>
                <a:close/>
                <a:moveTo>
                  <a:pt x="1347" y="1429"/>
                </a:moveTo>
                <a:cubicBezTo>
                  <a:pt x="1347" y="1429"/>
                  <a:pt x="1347" y="1429"/>
                  <a:pt x="1347" y="1429"/>
                </a:cubicBezTo>
                <a:cubicBezTo>
                  <a:pt x="1348" y="1428"/>
                  <a:pt x="1347" y="1427"/>
                  <a:pt x="1347" y="1427"/>
                </a:cubicBezTo>
                <a:cubicBezTo>
                  <a:pt x="1346" y="1428"/>
                  <a:pt x="1346" y="1429"/>
                  <a:pt x="1347" y="1429"/>
                </a:cubicBezTo>
                <a:close/>
                <a:moveTo>
                  <a:pt x="1223" y="1337"/>
                </a:moveTo>
                <a:cubicBezTo>
                  <a:pt x="1222" y="1336"/>
                  <a:pt x="1221" y="1336"/>
                  <a:pt x="1221" y="1337"/>
                </a:cubicBezTo>
                <a:cubicBezTo>
                  <a:pt x="1221" y="1339"/>
                  <a:pt x="1223" y="1340"/>
                  <a:pt x="1224" y="1340"/>
                </a:cubicBezTo>
                <a:cubicBezTo>
                  <a:pt x="1225" y="1339"/>
                  <a:pt x="1224" y="1338"/>
                  <a:pt x="1223" y="1337"/>
                </a:cubicBezTo>
                <a:close/>
                <a:moveTo>
                  <a:pt x="1491" y="1473"/>
                </a:moveTo>
                <a:cubicBezTo>
                  <a:pt x="1491" y="1474"/>
                  <a:pt x="1491" y="1474"/>
                  <a:pt x="1490" y="1475"/>
                </a:cubicBezTo>
                <a:cubicBezTo>
                  <a:pt x="1489" y="1475"/>
                  <a:pt x="1489" y="1475"/>
                  <a:pt x="1488" y="1475"/>
                </a:cubicBezTo>
                <a:cubicBezTo>
                  <a:pt x="1487" y="1475"/>
                  <a:pt x="1486" y="1475"/>
                  <a:pt x="1485" y="1476"/>
                </a:cubicBezTo>
                <a:cubicBezTo>
                  <a:pt x="1484" y="1477"/>
                  <a:pt x="1483" y="1480"/>
                  <a:pt x="1480" y="1479"/>
                </a:cubicBezTo>
                <a:cubicBezTo>
                  <a:pt x="1480" y="1479"/>
                  <a:pt x="1479" y="1478"/>
                  <a:pt x="1478" y="1478"/>
                </a:cubicBezTo>
                <a:cubicBezTo>
                  <a:pt x="1477" y="1478"/>
                  <a:pt x="1478" y="1480"/>
                  <a:pt x="1478" y="1480"/>
                </a:cubicBezTo>
                <a:cubicBezTo>
                  <a:pt x="1479" y="1481"/>
                  <a:pt x="1479" y="1483"/>
                  <a:pt x="1479" y="1484"/>
                </a:cubicBezTo>
                <a:cubicBezTo>
                  <a:pt x="1480" y="1485"/>
                  <a:pt x="1480" y="1485"/>
                  <a:pt x="1481" y="1486"/>
                </a:cubicBezTo>
                <a:cubicBezTo>
                  <a:pt x="1481" y="1488"/>
                  <a:pt x="1482" y="1490"/>
                  <a:pt x="1484" y="1491"/>
                </a:cubicBezTo>
                <a:cubicBezTo>
                  <a:pt x="1486" y="1493"/>
                  <a:pt x="1488" y="1492"/>
                  <a:pt x="1491" y="1492"/>
                </a:cubicBezTo>
                <a:cubicBezTo>
                  <a:pt x="1493" y="1492"/>
                  <a:pt x="1495" y="1493"/>
                  <a:pt x="1497" y="1494"/>
                </a:cubicBezTo>
                <a:cubicBezTo>
                  <a:pt x="1499" y="1494"/>
                  <a:pt x="1501" y="1493"/>
                  <a:pt x="1503" y="1492"/>
                </a:cubicBezTo>
                <a:cubicBezTo>
                  <a:pt x="1504" y="1492"/>
                  <a:pt x="1505" y="1492"/>
                  <a:pt x="1506" y="1492"/>
                </a:cubicBezTo>
                <a:cubicBezTo>
                  <a:pt x="1507" y="1492"/>
                  <a:pt x="1508" y="1491"/>
                  <a:pt x="1509" y="1491"/>
                </a:cubicBezTo>
                <a:cubicBezTo>
                  <a:pt x="1510" y="1490"/>
                  <a:pt x="1511" y="1490"/>
                  <a:pt x="1513" y="1489"/>
                </a:cubicBezTo>
                <a:cubicBezTo>
                  <a:pt x="1514" y="1489"/>
                  <a:pt x="1515" y="1488"/>
                  <a:pt x="1516" y="1488"/>
                </a:cubicBezTo>
                <a:cubicBezTo>
                  <a:pt x="1517" y="1487"/>
                  <a:pt x="1518" y="1487"/>
                  <a:pt x="1518" y="1486"/>
                </a:cubicBezTo>
                <a:cubicBezTo>
                  <a:pt x="1519" y="1485"/>
                  <a:pt x="1519" y="1482"/>
                  <a:pt x="1521" y="1482"/>
                </a:cubicBezTo>
                <a:cubicBezTo>
                  <a:pt x="1522" y="1481"/>
                  <a:pt x="1523" y="1482"/>
                  <a:pt x="1524" y="1482"/>
                </a:cubicBezTo>
                <a:cubicBezTo>
                  <a:pt x="1526" y="1482"/>
                  <a:pt x="1527" y="1481"/>
                  <a:pt x="1529" y="1482"/>
                </a:cubicBezTo>
                <a:cubicBezTo>
                  <a:pt x="1530" y="1482"/>
                  <a:pt x="1533" y="1483"/>
                  <a:pt x="1531" y="1480"/>
                </a:cubicBezTo>
                <a:cubicBezTo>
                  <a:pt x="1531" y="1478"/>
                  <a:pt x="1529" y="1477"/>
                  <a:pt x="1528" y="1475"/>
                </a:cubicBezTo>
                <a:cubicBezTo>
                  <a:pt x="1527" y="1474"/>
                  <a:pt x="1526" y="1472"/>
                  <a:pt x="1529" y="1471"/>
                </a:cubicBezTo>
                <a:cubicBezTo>
                  <a:pt x="1530" y="1470"/>
                  <a:pt x="1531" y="1470"/>
                  <a:pt x="1532" y="1470"/>
                </a:cubicBezTo>
                <a:cubicBezTo>
                  <a:pt x="1532" y="1469"/>
                  <a:pt x="1533" y="1468"/>
                  <a:pt x="1533" y="1468"/>
                </a:cubicBezTo>
                <a:cubicBezTo>
                  <a:pt x="1535" y="1466"/>
                  <a:pt x="1537" y="1467"/>
                  <a:pt x="1539" y="1465"/>
                </a:cubicBezTo>
                <a:cubicBezTo>
                  <a:pt x="1540" y="1464"/>
                  <a:pt x="1540" y="1463"/>
                  <a:pt x="1541" y="1462"/>
                </a:cubicBezTo>
                <a:cubicBezTo>
                  <a:pt x="1542" y="1461"/>
                  <a:pt x="1543" y="1461"/>
                  <a:pt x="1544" y="1461"/>
                </a:cubicBezTo>
                <a:cubicBezTo>
                  <a:pt x="1545" y="1460"/>
                  <a:pt x="1549" y="1457"/>
                  <a:pt x="1546" y="1457"/>
                </a:cubicBezTo>
                <a:cubicBezTo>
                  <a:pt x="1546" y="1457"/>
                  <a:pt x="1544" y="1458"/>
                  <a:pt x="1544" y="1458"/>
                </a:cubicBezTo>
                <a:cubicBezTo>
                  <a:pt x="1543" y="1459"/>
                  <a:pt x="1542" y="1459"/>
                  <a:pt x="1541" y="1460"/>
                </a:cubicBezTo>
                <a:cubicBezTo>
                  <a:pt x="1539" y="1460"/>
                  <a:pt x="1537" y="1461"/>
                  <a:pt x="1535" y="1462"/>
                </a:cubicBezTo>
                <a:cubicBezTo>
                  <a:pt x="1533" y="1463"/>
                  <a:pt x="1532" y="1464"/>
                  <a:pt x="1529" y="1465"/>
                </a:cubicBezTo>
                <a:cubicBezTo>
                  <a:pt x="1527" y="1466"/>
                  <a:pt x="1525" y="1466"/>
                  <a:pt x="1523" y="1467"/>
                </a:cubicBezTo>
                <a:cubicBezTo>
                  <a:pt x="1521" y="1468"/>
                  <a:pt x="1520" y="1470"/>
                  <a:pt x="1518" y="1470"/>
                </a:cubicBezTo>
                <a:cubicBezTo>
                  <a:pt x="1515" y="1470"/>
                  <a:pt x="1513" y="1469"/>
                  <a:pt x="1511" y="1470"/>
                </a:cubicBezTo>
                <a:cubicBezTo>
                  <a:pt x="1508" y="1470"/>
                  <a:pt x="1506" y="1469"/>
                  <a:pt x="1504" y="1469"/>
                </a:cubicBezTo>
                <a:cubicBezTo>
                  <a:pt x="1503" y="1469"/>
                  <a:pt x="1502" y="1469"/>
                  <a:pt x="1501" y="1468"/>
                </a:cubicBezTo>
                <a:cubicBezTo>
                  <a:pt x="1500" y="1468"/>
                  <a:pt x="1500" y="1467"/>
                  <a:pt x="1499" y="1467"/>
                </a:cubicBezTo>
                <a:cubicBezTo>
                  <a:pt x="1497" y="1467"/>
                  <a:pt x="1498" y="1468"/>
                  <a:pt x="1498" y="1469"/>
                </a:cubicBezTo>
                <a:cubicBezTo>
                  <a:pt x="1498" y="1470"/>
                  <a:pt x="1498" y="1471"/>
                  <a:pt x="1497" y="1472"/>
                </a:cubicBezTo>
                <a:cubicBezTo>
                  <a:pt x="1495" y="1473"/>
                  <a:pt x="1493" y="1472"/>
                  <a:pt x="1491" y="1473"/>
                </a:cubicBezTo>
                <a:close/>
                <a:moveTo>
                  <a:pt x="997" y="1199"/>
                </a:moveTo>
                <a:cubicBezTo>
                  <a:pt x="996" y="1199"/>
                  <a:pt x="995" y="1198"/>
                  <a:pt x="994" y="1199"/>
                </a:cubicBezTo>
                <a:cubicBezTo>
                  <a:pt x="994" y="1199"/>
                  <a:pt x="994" y="1200"/>
                  <a:pt x="994" y="1200"/>
                </a:cubicBezTo>
                <a:cubicBezTo>
                  <a:pt x="994" y="1200"/>
                  <a:pt x="993" y="1201"/>
                  <a:pt x="993" y="1201"/>
                </a:cubicBezTo>
                <a:cubicBezTo>
                  <a:pt x="994" y="1202"/>
                  <a:pt x="994" y="1201"/>
                  <a:pt x="994" y="1201"/>
                </a:cubicBezTo>
                <a:cubicBezTo>
                  <a:pt x="995" y="1200"/>
                  <a:pt x="995" y="1200"/>
                  <a:pt x="996" y="1200"/>
                </a:cubicBezTo>
                <a:cubicBezTo>
                  <a:pt x="996" y="1201"/>
                  <a:pt x="998" y="1200"/>
                  <a:pt x="999" y="1200"/>
                </a:cubicBezTo>
                <a:cubicBezTo>
                  <a:pt x="999" y="1200"/>
                  <a:pt x="1000" y="1199"/>
                  <a:pt x="999" y="1198"/>
                </a:cubicBezTo>
                <a:cubicBezTo>
                  <a:pt x="999" y="1198"/>
                  <a:pt x="998" y="1199"/>
                  <a:pt x="997" y="1199"/>
                </a:cubicBezTo>
                <a:close/>
                <a:moveTo>
                  <a:pt x="949" y="1129"/>
                </a:moveTo>
                <a:cubicBezTo>
                  <a:pt x="948" y="1127"/>
                  <a:pt x="947" y="1126"/>
                  <a:pt x="947" y="1124"/>
                </a:cubicBezTo>
                <a:cubicBezTo>
                  <a:pt x="947" y="1123"/>
                  <a:pt x="947" y="1122"/>
                  <a:pt x="946" y="1122"/>
                </a:cubicBezTo>
                <a:cubicBezTo>
                  <a:pt x="944" y="1123"/>
                  <a:pt x="946" y="1125"/>
                  <a:pt x="946" y="1126"/>
                </a:cubicBezTo>
                <a:cubicBezTo>
                  <a:pt x="946" y="1127"/>
                  <a:pt x="947" y="1128"/>
                  <a:pt x="947" y="1128"/>
                </a:cubicBezTo>
                <a:cubicBezTo>
                  <a:pt x="946" y="1129"/>
                  <a:pt x="945" y="1129"/>
                  <a:pt x="945" y="1130"/>
                </a:cubicBezTo>
                <a:cubicBezTo>
                  <a:pt x="945" y="1132"/>
                  <a:pt x="946" y="1131"/>
                  <a:pt x="946" y="1132"/>
                </a:cubicBezTo>
                <a:cubicBezTo>
                  <a:pt x="947" y="1133"/>
                  <a:pt x="947" y="1134"/>
                  <a:pt x="947" y="1135"/>
                </a:cubicBezTo>
                <a:cubicBezTo>
                  <a:pt x="947" y="1137"/>
                  <a:pt x="948" y="1138"/>
                  <a:pt x="949" y="1139"/>
                </a:cubicBezTo>
                <a:cubicBezTo>
                  <a:pt x="949" y="1140"/>
                  <a:pt x="950" y="1141"/>
                  <a:pt x="950" y="1142"/>
                </a:cubicBezTo>
                <a:cubicBezTo>
                  <a:pt x="950" y="1143"/>
                  <a:pt x="950" y="1144"/>
                  <a:pt x="950" y="1145"/>
                </a:cubicBezTo>
                <a:cubicBezTo>
                  <a:pt x="951" y="1144"/>
                  <a:pt x="951" y="1141"/>
                  <a:pt x="951" y="1140"/>
                </a:cubicBezTo>
                <a:cubicBezTo>
                  <a:pt x="951" y="1138"/>
                  <a:pt x="951" y="1135"/>
                  <a:pt x="951" y="1133"/>
                </a:cubicBezTo>
                <a:cubicBezTo>
                  <a:pt x="951" y="1131"/>
                  <a:pt x="950" y="1130"/>
                  <a:pt x="949" y="1129"/>
                </a:cubicBezTo>
                <a:close/>
                <a:moveTo>
                  <a:pt x="956" y="1135"/>
                </a:moveTo>
                <a:cubicBezTo>
                  <a:pt x="956" y="1136"/>
                  <a:pt x="956" y="1136"/>
                  <a:pt x="956" y="1136"/>
                </a:cubicBezTo>
                <a:cubicBezTo>
                  <a:pt x="956" y="1136"/>
                  <a:pt x="956" y="1136"/>
                  <a:pt x="956" y="1136"/>
                </a:cubicBezTo>
                <a:cubicBezTo>
                  <a:pt x="956" y="1139"/>
                  <a:pt x="958" y="1135"/>
                  <a:pt x="956" y="1135"/>
                </a:cubicBezTo>
                <a:close/>
                <a:moveTo>
                  <a:pt x="967" y="1151"/>
                </a:moveTo>
                <a:cubicBezTo>
                  <a:pt x="967" y="1152"/>
                  <a:pt x="968" y="1152"/>
                  <a:pt x="968" y="1153"/>
                </a:cubicBezTo>
                <a:cubicBezTo>
                  <a:pt x="968" y="1153"/>
                  <a:pt x="968" y="1155"/>
                  <a:pt x="969" y="1155"/>
                </a:cubicBezTo>
                <a:cubicBezTo>
                  <a:pt x="969" y="1155"/>
                  <a:pt x="970" y="1154"/>
                  <a:pt x="970" y="1154"/>
                </a:cubicBezTo>
                <a:cubicBezTo>
                  <a:pt x="971" y="1153"/>
                  <a:pt x="970" y="1152"/>
                  <a:pt x="969" y="1151"/>
                </a:cubicBezTo>
                <a:cubicBezTo>
                  <a:pt x="968" y="1150"/>
                  <a:pt x="967" y="1149"/>
                  <a:pt x="966" y="1148"/>
                </a:cubicBezTo>
                <a:cubicBezTo>
                  <a:pt x="965" y="1146"/>
                  <a:pt x="963" y="1145"/>
                  <a:pt x="962" y="1144"/>
                </a:cubicBezTo>
                <a:cubicBezTo>
                  <a:pt x="962" y="1144"/>
                  <a:pt x="959" y="1140"/>
                  <a:pt x="958" y="1140"/>
                </a:cubicBezTo>
                <a:cubicBezTo>
                  <a:pt x="957" y="1141"/>
                  <a:pt x="960" y="1143"/>
                  <a:pt x="960" y="1144"/>
                </a:cubicBezTo>
                <a:cubicBezTo>
                  <a:pt x="961" y="1145"/>
                  <a:pt x="963" y="1146"/>
                  <a:pt x="964" y="1147"/>
                </a:cubicBezTo>
                <a:cubicBezTo>
                  <a:pt x="965" y="1149"/>
                  <a:pt x="965" y="1150"/>
                  <a:pt x="967" y="1151"/>
                </a:cubicBezTo>
                <a:close/>
                <a:moveTo>
                  <a:pt x="960" y="1156"/>
                </a:moveTo>
                <a:cubicBezTo>
                  <a:pt x="961" y="1155"/>
                  <a:pt x="960" y="1153"/>
                  <a:pt x="959" y="1151"/>
                </a:cubicBezTo>
                <a:cubicBezTo>
                  <a:pt x="959" y="1151"/>
                  <a:pt x="959" y="1149"/>
                  <a:pt x="958" y="1149"/>
                </a:cubicBezTo>
                <a:cubicBezTo>
                  <a:pt x="957" y="1149"/>
                  <a:pt x="958" y="1151"/>
                  <a:pt x="958" y="1152"/>
                </a:cubicBezTo>
                <a:cubicBezTo>
                  <a:pt x="958" y="1152"/>
                  <a:pt x="959" y="1157"/>
                  <a:pt x="960" y="1156"/>
                </a:cubicBezTo>
                <a:close/>
                <a:moveTo>
                  <a:pt x="957" y="1153"/>
                </a:moveTo>
                <a:cubicBezTo>
                  <a:pt x="957" y="1152"/>
                  <a:pt x="955" y="1150"/>
                  <a:pt x="954" y="1150"/>
                </a:cubicBezTo>
                <a:cubicBezTo>
                  <a:pt x="954" y="1151"/>
                  <a:pt x="957" y="1155"/>
                  <a:pt x="957" y="1153"/>
                </a:cubicBezTo>
                <a:close/>
                <a:moveTo>
                  <a:pt x="953" y="1147"/>
                </a:moveTo>
                <a:cubicBezTo>
                  <a:pt x="953" y="1147"/>
                  <a:pt x="953" y="1148"/>
                  <a:pt x="954" y="1149"/>
                </a:cubicBezTo>
                <a:cubicBezTo>
                  <a:pt x="955" y="1149"/>
                  <a:pt x="954" y="1145"/>
                  <a:pt x="953" y="1145"/>
                </a:cubicBezTo>
                <a:cubicBezTo>
                  <a:pt x="952" y="1144"/>
                  <a:pt x="953" y="1146"/>
                  <a:pt x="953" y="1147"/>
                </a:cubicBezTo>
                <a:close/>
                <a:moveTo>
                  <a:pt x="982" y="1176"/>
                </a:moveTo>
                <a:cubicBezTo>
                  <a:pt x="982" y="1177"/>
                  <a:pt x="985" y="1178"/>
                  <a:pt x="985" y="1177"/>
                </a:cubicBezTo>
                <a:cubicBezTo>
                  <a:pt x="985" y="1177"/>
                  <a:pt x="985" y="1176"/>
                  <a:pt x="984" y="1176"/>
                </a:cubicBezTo>
                <a:cubicBezTo>
                  <a:pt x="984" y="1176"/>
                  <a:pt x="983" y="1175"/>
                  <a:pt x="982" y="1176"/>
                </a:cubicBezTo>
                <a:close/>
                <a:moveTo>
                  <a:pt x="960" y="1137"/>
                </a:moveTo>
                <a:cubicBezTo>
                  <a:pt x="960" y="1135"/>
                  <a:pt x="960" y="1133"/>
                  <a:pt x="959" y="1134"/>
                </a:cubicBezTo>
                <a:cubicBezTo>
                  <a:pt x="958" y="1134"/>
                  <a:pt x="959" y="1137"/>
                  <a:pt x="959" y="1137"/>
                </a:cubicBezTo>
                <a:cubicBezTo>
                  <a:pt x="960" y="1137"/>
                  <a:pt x="960" y="1137"/>
                  <a:pt x="960" y="1137"/>
                </a:cubicBezTo>
                <a:close/>
                <a:moveTo>
                  <a:pt x="1002" y="1189"/>
                </a:moveTo>
                <a:cubicBezTo>
                  <a:pt x="1004" y="1190"/>
                  <a:pt x="1002" y="1187"/>
                  <a:pt x="1001" y="1187"/>
                </a:cubicBezTo>
                <a:cubicBezTo>
                  <a:pt x="1000" y="1186"/>
                  <a:pt x="999" y="1186"/>
                  <a:pt x="998" y="1185"/>
                </a:cubicBezTo>
                <a:cubicBezTo>
                  <a:pt x="997" y="1185"/>
                  <a:pt x="995" y="1185"/>
                  <a:pt x="996" y="1186"/>
                </a:cubicBezTo>
                <a:cubicBezTo>
                  <a:pt x="997" y="1186"/>
                  <a:pt x="998" y="1187"/>
                  <a:pt x="998" y="1187"/>
                </a:cubicBezTo>
                <a:cubicBezTo>
                  <a:pt x="999" y="1187"/>
                  <a:pt x="1000" y="1187"/>
                  <a:pt x="1000" y="1188"/>
                </a:cubicBezTo>
                <a:cubicBezTo>
                  <a:pt x="1001" y="1188"/>
                  <a:pt x="1001" y="1189"/>
                  <a:pt x="1002" y="1189"/>
                </a:cubicBezTo>
                <a:close/>
                <a:moveTo>
                  <a:pt x="968" y="1168"/>
                </a:moveTo>
                <a:cubicBezTo>
                  <a:pt x="969" y="1169"/>
                  <a:pt x="978" y="1176"/>
                  <a:pt x="979" y="1176"/>
                </a:cubicBezTo>
                <a:cubicBezTo>
                  <a:pt x="980" y="1176"/>
                  <a:pt x="972" y="1171"/>
                  <a:pt x="971" y="1170"/>
                </a:cubicBezTo>
                <a:cubicBezTo>
                  <a:pt x="969" y="1169"/>
                  <a:pt x="968" y="1168"/>
                  <a:pt x="967" y="1166"/>
                </a:cubicBezTo>
                <a:cubicBezTo>
                  <a:pt x="967" y="1165"/>
                  <a:pt x="963" y="1161"/>
                  <a:pt x="962" y="1161"/>
                </a:cubicBezTo>
                <a:cubicBezTo>
                  <a:pt x="961" y="1162"/>
                  <a:pt x="963" y="1163"/>
                  <a:pt x="963" y="1164"/>
                </a:cubicBezTo>
                <a:cubicBezTo>
                  <a:pt x="965" y="1165"/>
                  <a:pt x="967" y="1167"/>
                  <a:pt x="968" y="1168"/>
                </a:cubicBezTo>
                <a:close/>
                <a:moveTo>
                  <a:pt x="1331" y="1417"/>
                </a:moveTo>
                <a:cubicBezTo>
                  <a:pt x="1327" y="1415"/>
                  <a:pt x="1326" y="1418"/>
                  <a:pt x="1323" y="1421"/>
                </a:cubicBezTo>
                <a:cubicBezTo>
                  <a:pt x="1322" y="1422"/>
                  <a:pt x="1321" y="1422"/>
                  <a:pt x="1321" y="1424"/>
                </a:cubicBezTo>
                <a:cubicBezTo>
                  <a:pt x="1322" y="1424"/>
                  <a:pt x="1324" y="1421"/>
                  <a:pt x="1325" y="1421"/>
                </a:cubicBezTo>
                <a:cubicBezTo>
                  <a:pt x="1327" y="1420"/>
                  <a:pt x="1328" y="1421"/>
                  <a:pt x="1330" y="1420"/>
                </a:cubicBezTo>
                <a:cubicBezTo>
                  <a:pt x="1331" y="1419"/>
                  <a:pt x="1333" y="1417"/>
                  <a:pt x="1331" y="1417"/>
                </a:cubicBezTo>
                <a:close/>
                <a:moveTo>
                  <a:pt x="1272" y="1311"/>
                </a:moveTo>
                <a:cubicBezTo>
                  <a:pt x="1270" y="1312"/>
                  <a:pt x="1271" y="1310"/>
                  <a:pt x="1269" y="1309"/>
                </a:cubicBezTo>
                <a:cubicBezTo>
                  <a:pt x="1268" y="1309"/>
                  <a:pt x="1268" y="1310"/>
                  <a:pt x="1267" y="1310"/>
                </a:cubicBezTo>
                <a:cubicBezTo>
                  <a:pt x="1267" y="1310"/>
                  <a:pt x="1266" y="1310"/>
                  <a:pt x="1265" y="1310"/>
                </a:cubicBezTo>
                <a:cubicBezTo>
                  <a:pt x="1263" y="1311"/>
                  <a:pt x="1264" y="1316"/>
                  <a:pt x="1267" y="1315"/>
                </a:cubicBezTo>
                <a:cubicBezTo>
                  <a:pt x="1268" y="1315"/>
                  <a:pt x="1268" y="1314"/>
                  <a:pt x="1268" y="1313"/>
                </a:cubicBezTo>
                <a:cubicBezTo>
                  <a:pt x="1271" y="1311"/>
                  <a:pt x="1271" y="1315"/>
                  <a:pt x="1271" y="1316"/>
                </a:cubicBezTo>
                <a:cubicBezTo>
                  <a:pt x="1273" y="1317"/>
                  <a:pt x="1272" y="1315"/>
                  <a:pt x="1273" y="1314"/>
                </a:cubicBezTo>
                <a:cubicBezTo>
                  <a:pt x="1273" y="1313"/>
                  <a:pt x="1274" y="1311"/>
                  <a:pt x="1275" y="1311"/>
                </a:cubicBezTo>
                <a:cubicBezTo>
                  <a:pt x="1276" y="1310"/>
                  <a:pt x="1276" y="1309"/>
                  <a:pt x="1275" y="1309"/>
                </a:cubicBezTo>
                <a:cubicBezTo>
                  <a:pt x="1274" y="1309"/>
                  <a:pt x="1273" y="1311"/>
                  <a:pt x="1272" y="1311"/>
                </a:cubicBezTo>
                <a:close/>
                <a:moveTo>
                  <a:pt x="1272" y="1421"/>
                </a:moveTo>
                <a:cubicBezTo>
                  <a:pt x="1271" y="1421"/>
                  <a:pt x="1271" y="1423"/>
                  <a:pt x="1272" y="1424"/>
                </a:cubicBezTo>
                <a:cubicBezTo>
                  <a:pt x="1272" y="1425"/>
                  <a:pt x="1273" y="1425"/>
                  <a:pt x="1273" y="1424"/>
                </a:cubicBezTo>
                <a:cubicBezTo>
                  <a:pt x="1273" y="1423"/>
                  <a:pt x="1273" y="1421"/>
                  <a:pt x="1273" y="1421"/>
                </a:cubicBezTo>
                <a:cubicBezTo>
                  <a:pt x="1273" y="1420"/>
                  <a:pt x="1272" y="1420"/>
                  <a:pt x="1272" y="1421"/>
                </a:cubicBezTo>
                <a:close/>
                <a:moveTo>
                  <a:pt x="1274" y="1429"/>
                </a:moveTo>
                <a:cubicBezTo>
                  <a:pt x="1273" y="1429"/>
                  <a:pt x="1273" y="1432"/>
                  <a:pt x="1274" y="1432"/>
                </a:cubicBezTo>
                <a:cubicBezTo>
                  <a:pt x="1274" y="1433"/>
                  <a:pt x="1275" y="1433"/>
                  <a:pt x="1275" y="1434"/>
                </a:cubicBezTo>
                <a:cubicBezTo>
                  <a:pt x="1276" y="1434"/>
                  <a:pt x="1276" y="1438"/>
                  <a:pt x="1277" y="1436"/>
                </a:cubicBezTo>
                <a:cubicBezTo>
                  <a:pt x="1278" y="1434"/>
                  <a:pt x="1276" y="1433"/>
                  <a:pt x="1275" y="1432"/>
                </a:cubicBezTo>
                <a:cubicBezTo>
                  <a:pt x="1275" y="1432"/>
                  <a:pt x="1275" y="1428"/>
                  <a:pt x="1274" y="1429"/>
                </a:cubicBezTo>
                <a:close/>
                <a:moveTo>
                  <a:pt x="1275" y="1397"/>
                </a:moveTo>
                <a:cubicBezTo>
                  <a:pt x="1274" y="1397"/>
                  <a:pt x="1273" y="1399"/>
                  <a:pt x="1275" y="1399"/>
                </a:cubicBezTo>
                <a:cubicBezTo>
                  <a:pt x="1277" y="1398"/>
                  <a:pt x="1277" y="1395"/>
                  <a:pt x="1275" y="1397"/>
                </a:cubicBezTo>
                <a:close/>
                <a:moveTo>
                  <a:pt x="1281" y="1293"/>
                </a:moveTo>
                <a:cubicBezTo>
                  <a:pt x="1280" y="1293"/>
                  <a:pt x="1279" y="1293"/>
                  <a:pt x="1279" y="1293"/>
                </a:cubicBezTo>
                <a:cubicBezTo>
                  <a:pt x="1278" y="1293"/>
                  <a:pt x="1277" y="1292"/>
                  <a:pt x="1277" y="1292"/>
                </a:cubicBezTo>
                <a:cubicBezTo>
                  <a:pt x="1276" y="1292"/>
                  <a:pt x="1276" y="1293"/>
                  <a:pt x="1277" y="1294"/>
                </a:cubicBezTo>
                <a:cubicBezTo>
                  <a:pt x="1278" y="1295"/>
                  <a:pt x="1280" y="1295"/>
                  <a:pt x="1281" y="1295"/>
                </a:cubicBezTo>
                <a:cubicBezTo>
                  <a:pt x="1283" y="1294"/>
                  <a:pt x="1283" y="1293"/>
                  <a:pt x="1281" y="1293"/>
                </a:cubicBezTo>
                <a:close/>
                <a:moveTo>
                  <a:pt x="1275" y="1408"/>
                </a:moveTo>
                <a:cubicBezTo>
                  <a:pt x="1274" y="1410"/>
                  <a:pt x="1274" y="1411"/>
                  <a:pt x="1272" y="1411"/>
                </a:cubicBezTo>
                <a:cubicBezTo>
                  <a:pt x="1270" y="1411"/>
                  <a:pt x="1270" y="1407"/>
                  <a:pt x="1268" y="1409"/>
                </a:cubicBezTo>
                <a:cubicBezTo>
                  <a:pt x="1266" y="1410"/>
                  <a:pt x="1266" y="1412"/>
                  <a:pt x="1268" y="1413"/>
                </a:cubicBezTo>
                <a:cubicBezTo>
                  <a:pt x="1270" y="1413"/>
                  <a:pt x="1270" y="1412"/>
                  <a:pt x="1271" y="1412"/>
                </a:cubicBezTo>
                <a:cubicBezTo>
                  <a:pt x="1272" y="1411"/>
                  <a:pt x="1273" y="1412"/>
                  <a:pt x="1274" y="1413"/>
                </a:cubicBezTo>
                <a:cubicBezTo>
                  <a:pt x="1275" y="1414"/>
                  <a:pt x="1276" y="1417"/>
                  <a:pt x="1278" y="1415"/>
                </a:cubicBezTo>
                <a:cubicBezTo>
                  <a:pt x="1279" y="1415"/>
                  <a:pt x="1278" y="1414"/>
                  <a:pt x="1279" y="1412"/>
                </a:cubicBezTo>
                <a:cubicBezTo>
                  <a:pt x="1279" y="1411"/>
                  <a:pt x="1279" y="1411"/>
                  <a:pt x="1280" y="1410"/>
                </a:cubicBezTo>
                <a:cubicBezTo>
                  <a:pt x="1283" y="1406"/>
                  <a:pt x="1276" y="1404"/>
                  <a:pt x="1275" y="1408"/>
                </a:cubicBezTo>
                <a:close/>
                <a:moveTo>
                  <a:pt x="1242" y="1426"/>
                </a:moveTo>
                <a:cubicBezTo>
                  <a:pt x="1244" y="1426"/>
                  <a:pt x="1245" y="1424"/>
                  <a:pt x="1246" y="1424"/>
                </a:cubicBezTo>
                <a:cubicBezTo>
                  <a:pt x="1247" y="1424"/>
                  <a:pt x="1248" y="1424"/>
                  <a:pt x="1249" y="1423"/>
                </a:cubicBezTo>
                <a:cubicBezTo>
                  <a:pt x="1249" y="1423"/>
                  <a:pt x="1249" y="1422"/>
                  <a:pt x="1248" y="1421"/>
                </a:cubicBezTo>
                <a:cubicBezTo>
                  <a:pt x="1247" y="1422"/>
                  <a:pt x="1246" y="1423"/>
                  <a:pt x="1244" y="1423"/>
                </a:cubicBezTo>
                <a:cubicBezTo>
                  <a:pt x="1244" y="1423"/>
                  <a:pt x="1241" y="1425"/>
                  <a:pt x="1242" y="1426"/>
                </a:cubicBezTo>
                <a:close/>
                <a:moveTo>
                  <a:pt x="1245" y="1399"/>
                </a:moveTo>
                <a:cubicBezTo>
                  <a:pt x="1244" y="1400"/>
                  <a:pt x="1245" y="1401"/>
                  <a:pt x="1246" y="1400"/>
                </a:cubicBezTo>
                <a:cubicBezTo>
                  <a:pt x="1246" y="1400"/>
                  <a:pt x="1245" y="1398"/>
                  <a:pt x="1245" y="1399"/>
                </a:cubicBezTo>
                <a:close/>
                <a:moveTo>
                  <a:pt x="1245" y="1390"/>
                </a:moveTo>
                <a:cubicBezTo>
                  <a:pt x="1243" y="1389"/>
                  <a:pt x="1244" y="1391"/>
                  <a:pt x="1243" y="1392"/>
                </a:cubicBezTo>
                <a:cubicBezTo>
                  <a:pt x="1243" y="1393"/>
                  <a:pt x="1241" y="1394"/>
                  <a:pt x="1242" y="1395"/>
                </a:cubicBezTo>
                <a:cubicBezTo>
                  <a:pt x="1243" y="1396"/>
                  <a:pt x="1244" y="1393"/>
                  <a:pt x="1244" y="1392"/>
                </a:cubicBezTo>
                <a:cubicBezTo>
                  <a:pt x="1245" y="1391"/>
                  <a:pt x="1247" y="1390"/>
                  <a:pt x="1245" y="1390"/>
                </a:cubicBezTo>
                <a:close/>
                <a:moveTo>
                  <a:pt x="1260" y="1382"/>
                </a:moveTo>
                <a:cubicBezTo>
                  <a:pt x="1259" y="1382"/>
                  <a:pt x="1258" y="1382"/>
                  <a:pt x="1258" y="1381"/>
                </a:cubicBezTo>
                <a:cubicBezTo>
                  <a:pt x="1258" y="1380"/>
                  <a:pt x="1258" y="1379"/>
                  <a:pt x="1256" y="1379"/>
                </a:cubicBezTo>
                <a:cubicBezTo>
                  <a:pt x="1255" y="1379"/>
                  <a:pt x="1255" y="1379"/>
                  <a:pt x="1255" y="1380"/>
                </a:cubicBezTo>
                <a:cubicBezTo>
                  <a:pt x="1255" y="1381"/>
                  <a:pt x="1256" y="1383"/>
                  <a:pt x="1257" y="1384"/>
                </a:cubicBezTo>
                <a:cubicBezTo>
                  <a:pt x="1259" y="1385"/>
                  <a:pt x="1260" y="1387"/>
                  <a:pt x="1261" y="1389"/>
                </a:cubicBezTo>
                <a:cubicBezTo>
                  <a:pt x="1262" y="1391"/>
                  <a:pt x="1264" y="1391"/>
                  <a:pt x="1265" y="1393"/>
                </a:cubicBezTo>
                <a:cubicBezTo>
                  <a:pt x="1266" y="1393"/>
                  <a:pt x="1267" y="1394"/>
                  <a:pt x="1267" y="1395"/>
                </a:cubicBezTo>
                <a:cubicBezTo>
                  <a:pt x="1269" y="1395"/>
                  <a:pt x="1269" y="1393"/>
                  <a:pt x="1268" y="1393"/>
                </a:cubicBezTo>
                <a:cubicBezTo>
                  <a:pt x="1268" y="1392"/>
                  <a:pt x="1268" y="1392"/>
                  <a:pt x="1268" y="1392"/>
                </a:cubicBezTo>
                <a:cubicBezTo>
                  <a:pt x="1267" y="1391"/>
                  <a:pt x="1267" y="1391"/>
                  <a:pt x="1267" y="1391"/>
                </a:cubicBezTo>
                <a:cubicBezTo>
                  <a:pt x="1267" y="1390"/>
                  <a:pt x="1266" y="1389"/>
                  <a:pt x="1265" y="1389"/>
                </a:cubicBezTo>
                <a:cubicBezTo>
                  <a:pt x="1264" y="1389"/>
                  <a:pt x="1263" y="1390"/>
                  <a:pt x="1262" y="1390"/>
                </a:cubicBezTo>
                <a:cubicBezTo>
                  <a:pt x="1262" y="1389"/>
                  <a:pt x="1262" y="1388"/>
                  <a:pt x="1262" y="1387"/>
                </a:cubicBezTo>
                <a:cubicBezTo>
                  <a:pt x="1262" y="1385"/>
                  <a:pt x="1262" y="1383"/>
                  <a:pt x="1260" y="1382"/>
                </a:cubicBezTo>
                <a:close/>
                <a:moveTo>
                  <a:pt x="1254" y="1282"/>
                </a:moveTo>
                <a:cubicBezTo>
                  <a:pt x="1254" y="1281"/>
                  <a:pt x="1254" y="1281"/>
                  <a:pt x="1252" y="1281"/>
                </a:cubicBezTo>
                <a:cubicBezTo>
                  <a:pt x="1252" y="1281"/>
                  <a:pt x="1252" y="1282"/>
                  <a:pt x="1251" y="1282"/>
                </a:cubicBezTo>
                <a:cubicBezTo>
                  <a:pt x="1251" y="1282"/>
                  <a:pt x="1250" y="1282"/>
                  <a:pt x="1249" y="1282"/>
                </a:cubicBezTo>
                <a:cubicBezTo>
                  <a:pt x="1248" y="1283"/>
                  <a:pt x="1248" y="1284"/>
                  <a:pt x="1249" y="1285"/>
                </a:cubicBezTo>
                <a:cubicBezTo>
                  <a:pt x="1250" y="1286"/>
                  <a:pt x="1251" y="1286"/>
                  <a:pt x="1251" y="1287"/>
                </a:cubicBezTo>
                <a:cubicBezTo>
                  <a:pt x="1252" y="1288"/>
                  <a:pt x="1251" y="1290"/>
                  <a:pt x="1251" y="1290"/>
                </a:cubicBezTo>
                <a:cubicBezTo>
                  <a:pt x="1253" y="1291"/>
                  <a:pt x="1253" y="1289"/>
                  <a:pt x="1253" y="1289"/>
                </a:cubicBezTo>
                <a:cubicBezTo>
                  <a:pt x="1254" y="1288"/>
                  <a:pt x="1254" y="1288"/>
                  <a:pt x="1256" y="1287"/>
                </a:cubicBezTo>
                <a:cubicBezTo>
                  <a:pt x="1256" y="1286"/>
                  <a:pt x="1258" y="1285"/>
                  <a:pt x="1257" y="1284"/>
                </a:cubicBezTo>
                <a:cubicBezTo>
                  <a:pt x="1256" y="1283"/>
                  <a:pt x="1255" y="1284"/>
                  <a:pt x="1254" y="1282"/>
                </a:cubicBezTo>
                <a:close/>
                <a:moveTo>
                  <a:pt x="1286" y="1306"/>
                </a:moveTo>
                <a:cubicBezTo>
                  <a:pt x="1287" y="1306"/>
                  <a:pt x="1288" y="1305"/>
                  <a:pt x="1289" y="1305"/>
                </a:cubicBezTo>
                <a:cubicBezTo>
                  <a:pt x="1289" y="1305"/>
                  <a:pt x="1291" y="1305"/>
                  <a:pt x="1291" y="1304"/>
                </a:cubicBezTo>
                <a:cubicBezTo>
                  <a:pt x="1292" y="1302"/>
                  <a:pt x="1285" y="1303"/>
                  <a:pt x="1286" y="1306"/>
                </a:cubicBezTo>
                <a:close/>
                <a:moveTo>
                  <a:pt x="1292" y="1397"/>
                </a:moveTo>
                <a:cubicBezTo>
                  <a:pt x="1294" y="1397"/>
                  <a:pt x="1295" y="1395"/>
                  <a:pt x="1297" y="1394"/>
                </a:cubicBezTo>
                <a:cubicBezTo>
                  <a:pt x="1298" y="1393"/>
                  <a:pt x="1301" y="1394"/>
                  <a:pt x="1302" y="1392"/>
                </a:cubicBezTo>
                <a:cubicBezTo>
                  <a:pt x="1304" y="1390"/>
                  <a:pt x="1300" y="1391"/>
                  <a:pt x="1299" y="1392"/>
                </a:cubicBezTo>
                <a:cubicBezTo>
                  <a:pt x="1298" y="1392"/>
                  <a:pt x="1297" y="1392"/>
                  <a:pt x="1296" y="1393"/>
                </a:cubicBezTo>
                <a:cubicBezTo>
                  <a:pt x="1295" y="1393"/>
                  <a:pt x="1294" y="1394"/>
                  <a:pt x="1293" y="1395"/>
                </a:cubicBezTo>
                <a:cubicBezTo>
                  <a:pt x="1293" y="1395"/>
                  <a:pt x="1291" y="1397"/>
                  <a:pt x="1292" y="1397"/>
                </a:cubicBezTo>
                <a:close/>
                <a:moveTo>
                  <a:pt x="1321" y="1411"/>
                </a:moveTo>
                <a:cubicBezTo>
                  <a:pt x="1320" y="1411"/>
                  <a:pt x="1320" y="1411"/>
                  <a:pt x="1319" y="1412"/>
                </a:cubicBezTo>
                <a:cubicBezTo>
                  <a:pt x="1319" y="1412"/>
                  <a:pt x="1320" y="1414"/>
                  <a:pt x="1320" y="1414"/>
                </a:cubicBezTo>
                <a:cubicBezTo>
                  <a:pt x="1321" y="1415"/>
                  <a:pt x="1321" y="1416"/>
                  <a:pt x="1322" y="1415"/>
                </a:cubicBezTo>
                <a:cubicBezTo>
                  <a:pt x="1323" y="1414"/>
                  <a:pt x="1322" y="1413"/>
                  <a:pt x="1321" y="1412"/>
                </a:cubicBezTo>
                <a:cubicBezTo>
                  <a:pt x="1321" y="1412"/>
                  <a:pt x="1321" y="1411"/>
                  <a:pt x="1321" y="1411"/>
                </a:cubicBezTo>
                <a:close/>
                <a:moveTo>
                  <a:pt x="1328" y="1453"/>
                </a:moveTo>
                <a:cubicBezTo>
                  <a:pt x="1327" y="1454"/>
                  <a:pt x="1326" y="1456"/>
                  <a:pt x="1326" y="1458"/>
                </a:cubicBezTo>
                <a:cubicBezTo>
                  <a:pt x="1325" y="1459"/>
                  <a:pt x="1325" y="1460"/>
                  <a:pt x="1325" y="1461"/>
                </a:cubicBezTo>
                <a:cubicBezTo>
                  <a:pt x="1325" y="1463"/>
                  <a:pt x="1325" y="1466"/>
                  <a:pt x="1327" y="1467"/>
                </a:cubicBezTo>
                <a:cubicBezTo>
                  <a:pt x="1329" y="1467"/>
                  <a:pt x="1328" y="1462"/>
                  <a:pt x="1327" y="1461"/>
                </a:cubicBezTo>
                <a:cubicBezTo>
                  <a:pt x="1327" y="1458"/>
                  <a:pt x="1327" y="1457"/>
                  <a:pt x="1329" y="1455"/>
                </a:cubicBezTo>
                <a:cubicBezTo>
                  <a:pt x="1329" y="1455"/>
                  <a:pt x="1330" y="1452"/>
                  <a:pt x="1328" y="1453"/>
                </a:cubicBezTo>
                <a:close/>
                <a:moveTo>
                  <a:pt x="1289" y="1370"/>
                </a:moveTo>
                <a:cubicBezTo>
                  <a:pt x="1290" y="1371"/>
                  <a:pt x="1290" y="1371"/>
                  <a:pt x="1290" y="1372"/>
                </a:cubicBezTo>
                <a:cubicBezTo>
                  <a:pt x="1291" y="1373"/>
                  <a:pt x="1291" y="1374"/>
                  <a:pt x="1292" y="1374"/>
                </a:cubicBezTo>
                <a:cubicBezTo>
                  <a:pt x="1295" y="1374"/>
                  <a:pt x="1294" y="1370"/>
                  <a:pt x="1295" y="1369"/>
                </a:cubicBezTo>
                <a:cubicBezTo>
                  <a:pt x="1296" y="1367"/>
                  <a:pt x="1297" y="1367"/>
                  <a:pt x="1297" y="1365"/>
                </a:cubicBezTo>
                <a:cubicBezTo>
                  <a:pt x="1297" y="1363"/>
                  <a:pt x="1296" y="1363"/>
                  <a:pt x="1296" y="1362"/>
                </a:cubicBezTo>
                <a:cubicBezTo>
                  <a:pt x="1295" y="1360"/>
                  <a:pt x="1296" y="1360"/>
                  <a:pt x="1295" y="1359"/>
                </a:cubicBezTo>
                <a:cubicBezTo>
                  <a:pt x="1295" y="1357"/>
                  <a:pt x="1293" y="1357"/>
                  <a:pt x="1291" y="1357"/>
                </a:cubicBezTo>
                <a:cubicBezTo>
                  <a:pt x="1288" y="1357"/>
                  <a:pt x="1288" y="1361"/>
                  <a:pt x="1289" y="1364"/>
                </a:cubicBezTo>
                <a:cubicBezTo>
                  <a:pt x="1289" y="1366"/>
                  <a:pt x="1287" y="1368"/>
                  <a:pt x="1289" y="1370"/>
                </a:cubicBezTo>
                <a:close/>
                <a:moveTo>
                  <a:pt x="1220" y="1387"/>
                </a:moveTo>
                <a:cubicBezTo>
                  <a:pt x="1219" y="1386"/>
                  <a:pt x="1218" y="1387"/>
                  <a:pt x="1218" y="1387"/>
                </a:cubicBezTo>
                <a:cubicBezTo>
                  <a:pt x="1218" y="1385"/>
                  <a:pt x="1216" y="1386"/>
                  <a:pt x="1216" y="1388"/>
                </a:cubicBezTo>
                <a:cubicBezTo>
                  <a:pt x="1216" y="1389"/>
                  <a:pt x="1217" y="1390"/>
                  <a:pt x="1218" y="1390"/>
                </a:cubicBezTo>
                <a:cubicBezTo>
                  <a:pt x="1219" y="1390"/>
                  <a:pt x="1219" y="1390"/>
                  <a:pt x="1219" y="1390"/>
                </a:cubicBezTo>
                <a:cubicBezTo>
                  <a:pt x="1220" y="1389"/>
                  <a:pt x="1220" y="1387"/>
                  <a:pt x="1220" y="1387"/>
                </a:cubicBezTo>
                <a:close/>
                <a:moveTo>
                  <a:pt x="1254" y="1411"/>
                </a:moveTo>
                <a:cubicBezTo>
                  <a:pt x="1253" y="1411"/>
                  <a:pt x="1252" y="1412"/>
                  <a:pt x="1253" y="1413"/>
                </a:cubicBezTo>
                <a:cubicBezTo>
                  <a:pt x="1253" y="1414"/>
                  <a:pt x="1253" y="1415"/>
                  <a:pt x="1254" y="1415"/>
                </a:cubicBezTo>
                <a:cubicBezTo>
                  <a:pt x="1254" y="1416"/>
                  <a:pt x="1254" y="1417"/>
                  <a:pt x="1255" y="1416"/>
                </a:cubicBezTo>
                <a:cubicBezTo>
                  <a:pt x="1256" y="1416"/>
                  <a:pt x="1255" y="1414"/>
                  <a:pt x="1254" y="1414"/>
                </a:cubicBezTo>
                <a:cubicBezTo>
                  <a:pt x="1254" y="1413"/>
                  <a:pt x="1254" y="1411"/>
                  <a:pt x="1254" y="1411"/>
                </a:cubicBezTo>
                <a:close/>
                <a:moveTo>
                  <a:pt x="1260" y="1397"/>
                </a:moveTo>
                <a:cubicBezTo>
                  <a:pt x="1259" y="1398"/>
                  <a:pt x="1259" y="1400"/>
                  <a:pt x="1260" y="1400"/>
                </a:cubicBezTo>
                <a:cubicBezTo>
                  <a:pt x="1262" y="1399"/>
                  <a:pt x="1261" y="1397"/>
                  <a:pt x="1260" y="1397"/>
                </a:cubicBezTo>
                <a:close/>
                <a:moveTo>
                  <a:pt x="1248" y="1345"/>
                </a:moveTo>
                <a:cubicBezTo>
                  <a:pt x="1246" y="1347"/>
                  <a:pt x="1249" y="1349"/>
                  <a:pt x="1249" y="1350"/>
                </a:cubicBezTo>
                <a:cubicBezTo>
                  <a:pt x="1250" y="1351"/>
                  <a:pt x="1250" y="1352"/>
                  <a:pt x="1251" y="1352"/>
                </a:cubicBezTo>
                <a:cubicBezTo>
                  <a:pt x="1251" y="1353"/>
                  <a:pt x="1253" y="1353"/>
                  <a:pt x="1253" y="1352"/>
                </a:cubicBezTo>
                <a:cubicBezTo>
                  <a:pt x="1253" y="1352"/>
                  <a:pt x="1251" y="1350"/>
                  <a:pt x="1250" y="1349"/>
                </a:cubicBezTo>
                <a:cubicBezTo>
                  <a:pt x="1250" y="1348"/>
                  <a:pt x="1250" y="1344"/>
                  <a:pt x="1248" y="1345"/>
                </a:cubicBezTo>
                <a:close/>
                <a:moveTo>
                  <a:pt x="1308" y="1341"/>
                </a:moveTo>
                <a:cubicBezTo>
                  <a:pt x="1308" y="1342"/>
                  <a:pt x="1309" y="1344"/>
                  <a:pt x="1310" y="1343"/>
                </a:cubicBezTo>
                <a:cubicBezTo>
                  <a:pt x="1312" y="1343"/>
                  <a:pt x="1310" y="1340"/>
                  <a:pt x="1309" y="1339"/>
                </a:cubicBezTo>
                <a:cubicBezTo>
                  <a:pt x="1308" y="1338"/>
                  <a:pt x="1308" y="1337"/>
                  <a:pt x="1307" y="1337"/>
                </a:cubicBezTo>
                <a:cubicBezTo>
                  <a:pt x="1306" y="1336"/>
                  <a:pt x="1305" y="1336"/>
                  <a:pt x="1304" y="1336"/>
                </a:cubicBezTo>
                <a:cubicBezTo>
                  <a:pt x="1303" y="1335"/>
                  <a:pt x="1304" y="1332"/>
                  <a:pt x="1302" y="1331"/>
                </a:cubicBezTo>
                <a:cubicBezTo>
                  <a:pt x="1300" y="1330"/>
                  <a:pt x="1298" y="1331"/>
                  <a:pt x="1296" y="1332"/>
                </a:cubicBezTo>
                <a:cubicBezTo>
                  <a:pt x="1295" y="1332"/>
                  <a:pt x="1295" y="1333"/>
                  <a:pt x="1293" y="1334"/>
                </a:cubicBezTo>
                <a:cubicBezTo>
                  <a:pt x="1292" y="1335"/>
                  <a:pt x="1291" y="1333"/>
                  <a:pt x="1289" y="1333"/>
                </a:cubicBezTo>
                <a:cubicBezTo>
                  <a:pt x="1288" y="1333"/>
                  <a:pt x="1288" y="1335"/>
                  <a:pt x="1289" y="1336"/>
                </a:cubicBezTo>
                <a:cubicBezTo>
                  <a:pt x="1289" y="1336"/>
                  <a:pt x="1290" y="1336"/>
                  <a:pt x="1291" y="1336"/>
                </a:cubicBezTo>
                <a:cubicBezTo>
                  <a:pt x="1293" y="1336"/>
                  <a:pt x="1296" y="1337"/>
                  <a:pt x="1297" y="1338"/>
                </a:cubicBezTo>
                <a:cubicBezTo>
                  <a:pt x="1300" y="1340"/>
                  <a:pt x="1294" y="1340"/>
                  <a:pt x="1297" y="1342"/>
                </a:cubicBezTo>
                <a:cubicBezTo>
                  <a:pt x="1297" y="1342"/>
                  <a:pt x="1298" y="1342"/>
                  <a:pt x="1298" y="1342"/>
                </a:cubicBezTo>
                <a:cubicBezTo>
                  <a:pt x="1298" y="1343"/>
                  <a:pt x="1298" y="1343"/>
                  <a:pt x="1299" y="1343"/>
                </a:cubicBezTo>
                <a:cubicBezTo>
                  <a:pt x="1300" y="1344"/>
                  <a:pt x="1300" y="1344"/>
                  <a:pt x="1301" y="1344"/>
                </a:cubicBezTo>
                <a:cubicBezTo>
                  <a:pt x="1302" y="1344"/>
                  <a:pt x="1303" y="1345"/>
                  <a:pt x="1304" y="1346"/>
                </a:cubicBezTo>
                <a:cubicBezTo>
                  <a:pt x="1304" y="1346"/>
                  <a:pt x="1306" y="1346"/>
                  <a:pt x="1307" y="1346"/>
                </a:cubicBezTo>
                <a:cubicBezTo>
                  <a:pt x="1311" y="1345"/>
                  <a:pt x="1306" y="1342"/>
                  <a:pt x="1306" y="1341"/>
                </a:cubicBezTo>
                <a:cubicBezTo>
                  <a:pt x="1305" y="1340"/>
                  <a:pt x="1307" y="1341"/>
                  <a:pt x="1308" y="1341"/>
                </a:cubicBezTo>
                <a:close/>
                <a:moveTo>
                  <a:pt x="1225" y="1471"/>
                </a:moveTo>
                <a:cubicBezTo>
                  <a:pt x="1228" y="1471"/>
                  <a:pt x="1229" y="1473"/>
                  <a:pt x="1232" y="1473"/>
                </a:cubicBezTo>
                <a:cubicBezTo>
                  <a:pt x="1234" y="1473"/>
                  <a:pt x="1237" y="1473"/>
                  <a:pt x="1239" y="1474"/>
                </a:cubicBezTo>
                <a:cubicBezTo>
                  <a:pt x="1241" y="1474"/>
                  <a:pt x="1243" y="1476"/>
                  <a:pt x="1245" y="1476"/>
                </a:cubicBezTo>
                <a:cubicBezTo>
                  <a:pt x="1248" y="1476"/>
                  <a:pt x="1250" y="1476"/>
                  <a:pt x="1252" y="1478"/>
                </a:cubicBezTo>
                <a:cubicBezTo>
                  <a:pt x="1253" y="1478"/>
                  <a:pt x="1253" y="1479"/>
                  <a:pt x="1255" y="1479"/>
                </a:cubicBezTo>
                <a:cubicBezTo>
                  <a:pt x="1256" y="1479"/>
                  <a:pt x="1257" y="1480"/>
                  <a:pt x="1257" y="1481"/>
                </a:cubicBezTo>
                <a:cubicBezTo>
                  <a:pt x="1257" y="1482"/>
                  <a:pt x="1255" y="1482"/>
                  <a:pt x="1255" y="1483"/>
                </a:cubicBezTo>
                <a:cubicBezTo>
                  <a:pt x="1254" y="1485"/>
                  <a:pt x="1256" y="1484"/>
                  <a:pt x="1257" y="1483"/>
                </a:cubicBezTo>
                <a:cubicBezTo>
                  <a:pt x="1259" y="1482"/>
                  <a:pt x="1262" y="1482"/>
                  <a:pt x="1265" y="1482"/>
                </a:cubicBezTo>
                <a:cubicBezTo>
                  <a:pt x="1267" y="1482"/>
                  <a:pt x="1268" y="1483"/>
                  <a:pt x="1270" y="1482"/>
                </a:cubicBezTo>
                <a:cubicBezTo>
                  <a:pt x="1271" y="1482"/>
                  <a:pt x="1272" y="1482"/>
                  <a:pt x="1273" y="1481"/>
                </a:cubicBezTo>
                <a:cubicBezTo>
                  <a:pt x="1274" y="1480"/>
                  <a:pt x="1278" y="1480"/>
                  <a:pt x="1280" y="1480"/>
                </a:cubicBezTo>
                <a:cubicBezTo>
                  <a:pt x="1283" y="1480"/>
                  <a:pt x="1286" y="1481"/>
                  <a:pt x="1288" y="1480"/>
                </a:cubicBezTo>
                <a:cubicBezTo>
                  <a:pt x="1291" y="1480"/>
                  <a:pt x="1293" y="1480"/>
                  <a:pt x="1296" y="1480"/>
                </a:cubicBezTo>
                <a:cubicBezTo>
                  <a:pt x="1297" y="1479"/>
                  <a:pt x="1298" y="1479"/>
                  <a:pt x="1299" y="1479"/>
                </a:cubicBezTo>
                <a:cubicBezTo>
                  <a:pt x="1300" y="1478"/>
                  <a:pt x="1299" y="1477"/>
                  <a:pt x="1300" y="1476"/>
                </a:cubicBezTo>
                <a:cubicBezTo>
                  <a:pt x="1300" y="1474"/>
                  <a:pt x="1304" y="1472"/>
                  <a:pt x="1301" y="1470"/>
                </a:cubicBezTo>
                <a:cubicBezTo>
                  <a:pt x="1301" y="1470"/>
                  <a:pt x="1301" y="1470"/>
                  <a:pt x="1301" y="1470"/>
                </a:cubicBezTo>
                <a:cubicBezTo>
                  <a:pt x="1301" y="1470"/>
                  <a:pt x="1299" y="1472"/>
                  <a:pt x="1299" y="1472"/>
                </a:cubicBezTo>
                <a:cubicBezTo>
                  <a:pt x="1298" y="1473"/>
                  <a:pt x="1297" y="1473"/>
                  <a:pt x="1296" y="1473"/>
                </a:cubicBezTo>
                <a:cubicBezTo>
                  <a:pt x="1295" y="1474"/>
                  <a:pt x="1294" y="1474"/>
                  <a:pt x="1293" y="1474"/>
                </a:cubicBezTo>
                <a:cubicBezTo>
                  <a:pt x="1292" y="1475"/>
                  <a:pt x="1290" y="1476"/>
                  <a:pt x="1289" y="1476"/>
                </a:cubicBezTo>
                <a:cubicBezTo>
                  <a:pt x="1287" y="1476"/>
                  <a:pt x="1284" y="1475"/>
                  <a:pt x="1285" y="1473"/>
                </a:cubicBezTo>
                <a:cubicBezTo>
                  <a:pt x="1285" y="1472"/>
                  <a:pt x="1286" y="1471"/>
                  <a:pt x="1285" y="1470"/>
                </a:cubicBezTo>
                <a:cubicBezTo>
                  <a:pt x="1284" y="1469"/>
                  <a:pt x="1283" y="1470"/>
                  <a:pt x="1282" y="1470"/>
                </a:cubicBezTo>
                <a:cubicBezTo>
                  <a:pt x="1281" y="1470"/>
                  <a:pt x="1280" y="1471"/>
                  <a:pt x="1279" y="1471"/>
                </a:cubicBezTo>
                <a:cubicBezTo>
                  <a:pt x="1278" y="1472"/>
                  <a:pt x="1277" y="1471"/>
                  <a:pt x="1276" y="1471"/>
                </a:cubicBezTo>
                <a:cubicBezTo>
                  <a:pt x="1274" y="1470"/>
                  <a:pt x="1272" y="1470"/>
                  <a:pt x="1270" y="1470"/>
                </a:cubicBezTo>
                <a:cubicBezTo>
                  <a:pt x="1268" y="1469"/>
                  <a:pt x="1265" y="1468"/>
                  <a:pt x="1263" y="1468"/>
                </a:cubicBezTo>
                <a:cubicBezTo>
                  <a:pt x="1258" y="1468"/>
                  <a:pt x="1254" y="1469"/>
                  <a:pt x="1250" y="1470"/>
                </a:cubicBezTo>
                <a:cubicBezTo>
                  <a:pt x="1248" y="1470"/>
                  <a:pt x="1245" y="1470"/>
                  <a:pt x="1243" y="1469"/>
                </a:cubicBezTo>
                <a:cubicBezTo>
                  <a:pt x="1242" y="1468"/>
                  <a:pt x="1242" y="1465"/>
                  <a:pt x="1239" y="1465"/>
                </a:cubicBezTo>
                <a:cubicBezTo>
                  <a:pt x="1239" y="1464"/>
                  <a:pt x="1236" y="1465"/>
                  <a:pt x="1237" y="1464"/>
                </a:cubicBezTo>
                <a:cubicBezTo>
                  <a:pt x="1237" y="1463"/>
                  <a:pt x="1239" y="1463"/>
                  <a:pt x="1240" y="1463"/>
                </a:cubicBezTo>
                <a:cubicBezTo>
                  <a:pt x="1240" y="1461"/>
                  <a:pt x="1237" y="1460"/>
                  <a:pt x="1236" y="1460"/>
                </a:cubicBezTo>
                <a:cubicBezTo>
                  <a:pt x="1234" y="1459"/>
                  <a:pt x="1233" y="1462"/>
                  <a:pt x="1231" y="1462"/>
                </a:cubicBezTo>
                <a:cubicBezTo>
                  <a:pt x="1230" y="1462"/>
                  <a:pt x="1228" y="1462"/>
                  <a:pt x="1227" y="1462"/>
                </a:cubicBezTo>
                <a:cubicBezTo>
                  <a:pt x="1226" y="1461"/>
                  <a:pt x="1227" y="1460"/>
                  <a:pt x="1226" y="1459"/>
                </a:cubicBezTo>
                <a:cubicBezTo>
                  <a:pt x="1225" y="1457"/>
                  <a:pt x="1224" y="1459"/>
                  <a:pt x="1224" y="1460"/>
                </a:cubicBezTo>
                <a:cubicBezTo>
                  <a:pt x="1223" y="1462"/>
                  <a:pt x="1222" y="1464"/>
                  <a:pt x="1221" y="1466"/>
                </a:cubicBezTo>
                <a:cubicBezTo>
                  <a:pt x="1220" y="1467"/>
                  <a:pt x="1217" y="1469"/>
                  <a:pt x="1217" y="1470"/>
                </a:cubicBezTo>
                <a:cubicBezTo>
                  <a:pt x="1218" y="1472"/>
                  <a:pt x="1224" y="1470"/>
                  <a:pt x="1225" y="1471"/>
                </a:cubicBezTo>
                <a:close/>
                <a:moveTo>
                  <a:pt x="1136" y="1371"/>
                </a:moveTo>
                <a:cubicBezTo>
                  <a:pt x="1136" y="1370"/>
                  <a:pt x="1136" y="1369"/>
                  <a:pt x="1135" y="1368"/>
                </a:cubicBezTo>
                <a:cubicBezTo>
                  <a:pt x="1135" y="1367"/>
                  <a:pt x="1134" y="1367"/>
                  <a:pt x="1133" y="1366"/>
                </a:cubicBezTo>
                <a:cubicBezTo>
                  <a:pt x="1133" y="1365"/>
                  <a:pt x="1133" y="1364"/>
                  <a:pt x="1133" y="1363"/>
                </a:cubicBezTo>
                <a:cubicBezTo>
                  <a:pt x="1132" y="1362"/>
                  <a:pt x="1131" y="1362"/>
                  <a:pt x="1130" y="1363"/>
                </a:cubicBezTo>
                <a:cubicBezTo>
                  <a:pt x="1130" y="1364"/>
                  <a:pt x="1129" y="1365"/>
                  <a:pt x="1129" y="1366"/>
                </a:cubicBezTo>
                <a:cubicBezTo>
                  <a:pt x="1128" y="1367"/>
                  <a:pt x="1128" y="1368"/>
                  <a:pt x="1127" y="1369"/>
                </a:cubicBezTo>
                <a:cubicBezTo>
                  <a:pt x="1127" y="1370"/>
                  <a:pt x="1123" y="1370"/>
                  <a:pt x="1124" y="1371"/>
                </a:cubicBezTo>
                <a:cubicBezTo>
                  <a:pt x="1125" y="1373"/>
                  <a:pt x="1128" y="1370"/>
                  <a:pt x="1129" y="1373"/>
                </a:cubicBezTo>
                <a:cubicBezTo>
                  <a:pt x="1129" y="1374"/>
                  <a:pt x="1129" y="1374"/>
                  <a:pt x="1130" y="1375"/>
                </a:cubicBezTo>
                <a:cubicBezTo>
                  <a:pt x="1131" y="1375"/>
                  <a:pt x="1132" y="1375"/>
                  <a:pt x="1133" y="1375"/>
                </a:cubicBezTo>
                <a:cubicBezTo>
                  <a:pt x="1134" y="1375"/>
                  <a:pt x="1135" y="1375"/>
                  <a:pt x="1135" y="1376"/>
                </a:cubicBezTo>
                <a:cubicBezTo>
                  <a:pt x="1136" y="1376"/>
                  <a:pt x="1137" y="1378"/>
                  <a:pt x="1138" y="1377"/>
                </a:cubicBezTo>
                <a:cubicBezTo>
                  <a:pt x="1138" y="1376"/>
                  <a:pt x="1137" y="1375"/>
                  <a:pt x="1136" y="1374"/>
                </a:cubicBezTo>
                <a:cubicBezTo>
                  <a:pt x="1136" y="1373"/>
                  <a:pt x="1136" y="1373"/>
                  <a:pt x="1136" y="1371"/>
                </a:cubicBezTo>
                <a:close/>
                <a:moveTo>
                  <a:pt x="1104" y="1316"/>
                </a:moveTo>
                <a:cubicBezTo>
                  <a:pt x="1104" y="1315"/>
                  <a:pt x="1103" y="1315"/>
                  <a:pt x="1103" y="1315"/>
                </a:cubicBezTo>
                <a:cubicBezTo>
                  <a:pt x="1103" y="1315"/>
                  <a:pt x="1103" y="1316"/>
                  <a:pt x="1103" y="1316"/>
                </a:cubicBezTo>
                <a:cubicBezTo>
                  <a:pt x="1103" y="1316"/>
                  <a:pt x="1103" y="1317"/>
                  <a:pt x="1104" y="1316"/>
                </a:cubicBezTo>
                <a:close/>
                <a:moveTo>
                  <a:pt x="1203" y="1435"/>
                </a:moveTo>
                <a:cubicBezTo>
                  <a:pt x="1201" y="1434"/>
                  <a:pt x="1201" y="1439"/>
                  <a:pt x="1201" y="1440"/>
                </a:cubicBezTo>
                <a:cubicBezTo>
                  <a:pt x="1202" y="1441"/>
                  <a:pt x="1202" y="1442"/>
                  <a:pt x="1203" y="1443"/>
                </a:cubicBezTo>
                <a:cubicBezTo>
                  <a:pt x="1203" y="1443"/>
                  <a:pt x="1204" y="1445"/>
                  <a:pt x="1205" y="1444"/>
                </a:cubicBezTo>
                <a:cubicBezTo>
                  <a:pt x="1206" y="1443"/>
                  <a:pt x="1205" y="1442"/>
                  <a:pt x="1205" y="1442"/>
                </a:cubicBezTo>
                <a:cubicBezTo>
                  <a:pt x="1204" y="1441"/>
                  <a:pt x="1203" y="1441"/>
                  <a:pt x="1203" y="1440"/>
                </a:cubicBezTo>
                <a:cubicBezTo>
                  <a:pt x="1203" y="1439"/>
                  <a:pt x="1204" y="1436"/>
                  <a:pt x="1203" y="1435"/>
                </a:cubicBezTo>
                <a:close/>
                <a:moveTo>
                  <a:pt x="1135" y="1382"/>
                </a:moveTo>
                <a:cubicBezTo>
                  <a:pt x="1135" y="1382"/>
                  <a:pt x="1135" y="1381"/>
                  <a:pt x="1133" y="1381"/>
                </a:cubicBezTo>
                <a:cubicBezTo>
                  <a:pt x="1132" y="1381"/>
                  <a:pt x="1137" y="1387"/>
                  <a:pt x="1137" y="1388"/>
                </a:cubicBezTo>
                <a:cubicBezTo>
                  <a:pt x="1137" y="1388"/>
                  <a:pt x="1137" y="1390"/>
                  <a:pt x="1137" y="1390"/>
                </a:cubicBezTo>
                <a:cubicBezTo>
                  <a:pt x="1139" y="1392"/>
                  <a:pt x="1139" y="1391"/>
                  <a:pt x="1140" y="1390"/>
                </a:cubicBezTo>
                <a:cubicBezTo>
                  <a:pt x="1140" y="1389"/>
                  <a:pt x="1141" y="1389"/>
                  <a:pt x="1142" y="1389"/>
                </a:cubicBezTo>
                <a:cubicBezTo>
                  <a:pt x="1143" y="1389"/>
                  <a:pt x="1144" y="1388"/>
                  <a:pt x="1143" y="1387"/>
                </a:cubicBezTo>
                <a:cubicBezTo>
                  <a:pt x="1142" y="1387"/>
                  <a:pt x="1140" y="1387"/>
                  <a:pt x="1140" y="1387"/>
                </a:cubicBezTo>
                <a:cubicBezTo>
                  <a:pt x="1138" y="1386"/>
                  <a:pt x="1139" y="1385"/>
                  <a:pt x="1138" y="1384"/>
                </a:cubicBezTo>
                <a:cubicBezTo>
                  <a:pt x="1137" y="1383"/>
                  <a:pt x="1136" y="1384"/>
                  <a:pt x="1135" y="1382"/>
                </a:cubicBezTo>
                <a:close/>
                <a:moveTo>
                  <a:pt x="1111" y="1319"/>
                </a:moveTo>
                <a:cubicBezTo>
                  <a:pt x="1111" y="1319"/>
                  <a:pt x="1111" y="1319"/>
                  <a:pt x="1111" y="1318"/>
                </a:cubicBezTo>
                <a:cubicBezTo>
                  <a:pt x="1115" y="1314"/>
                  <a:pt x="1107" y="1317"/>
                  <a:pt x="1105" y="1317"/>
                </a:cubicBezTo>
                <a:cubicBezTo>
                  <a:pt x="1104" y="1317"/>
                  <a:pt x="1103" y="1318"/>
                  <a:pt x="1104" y="1319"/>
                </a:cubicBezTo>
                <a:cubicBezTo>
                  <a:pt x="1105" y="1320"/>
                  <a:pt x="1106" y="1320"/>
                  <a:pt x="1107" y="1321"/>
                </a:cubicBezTo>
                <a:cubicBezTo>
                  <a:pt x="1107" y="1321"/>
                  <a:pt x="1107" y="1323"/>
                  <a:pt x="1108" y="1323"/>
                </a:cubicBezTo>
                <a:cubicBezTo>
                  <a:pt x="1108" y="1324"/>
                  <a:pt x="1109" y="1324"/>
                  <a:pt x="1110" y="1325"/>
                </a:cubicBezTo>
                <a:cubicBezTo>
                  <a:pt x="1111" y="1325"/>
                  <a:pt x="1111" y="1327"/>
                  <a:pt x="1112" y="1327"/>
                </a:cubicBezTo>
                <a:cubicBezTo>
                  <a:pt x="1113" y="1328"/>
                  <a:pt x="1112" y="1326"/>
                  <a:pt x="1112" y="1325"/>
                </a:cubicBezTo>
                <a:cubicBezTo>
                  <a:pt x="1112" y="1324"/>
                  <a:pt x="1112" y="1323"/>
                  <a:pt x="1111" y="1322"/>
                </a:cubicBezTo>
                <a:cubicBezTo>
                  <a:pt x="1110" y="1322"/>
                  <a:pt x="1109" y="1322"/>
                  <a:pt x="1109" y="1320"/>
                </a:cubicBezTo>
                <a:cubicBezTo>
                  <a:pt x="1110" y="1320"/>
                  <a:pt x="1110" y="1320"/>
                  <a:pt x="1111" y="1319"/>
                </a:cubicBezTo>
                <a:close/>
                <a:moveTo>
                  <a:pt x="1225" y="12"/>
                </a:moveTo>
                <a:cubicBezTo>
                  <a:pt x="1226" y="13"/>
                  <a:pt x="1228" y="14"/>
                  <a:pt x="1229" y="14"/>
                </a:cubicBezTo>
                <a:cubicBezTo>
                  <a:pt x="1232" y="15"/>
                  <a:pt x="1233" y="13"/>
                  <a:pt x="1235" y="12"/>
                </a:cubicBezTo>
                <a:cubicBezTo>
                  <a:pt x="1237" y="11"/>
                  <a:pt x="1237" y="8"/>
                  <a:pt x="1235" y="7"/>
                </a:cubicBezTo>
                <a:cubicBezTo>
                  <a:pt x="1233" y="6"/>
                  <a:pt x="1232" y="5"/>
                  <a:pt x="1229" y="5"/>
                </a:cubicBezTo>
                <a:cubicBezTo>
                  <a:pt x="1228" y="5"/>
                  <a:pt x="1228" y="5"/>
                  <a:pt x="1227" y="4"/>
                </a:cubicBezTo>
                <a:cubicBezTo>
                  <a:pt x="1226" y="3"/>
                  <a:pt x="1225" y="2"/>
                  <a:pt x="1224" y="3"/>
                </a:cubicBezTo>
                <a:cubicBezTo>
                  <a:pt x="1224" y="4"/>
                  <a:pt x="1224" y="6"/>
                  <a:pt x="1224" y="7"/>
                </a:cubicBezTo>
                <a:cubicBezTo>
                  <a:pt x="1224" y="9"/>
                  <a:pt x="1224" y="10"/>
                  <a:pt x="1225" y="12"/>
                </a:cubicBezTo>
                <a:close/>
                <a:moveTo>
                  <a:pt x="1218" y="13"/>
                </a:moveTo>
                <a:cubicBezTo>
                  <a:pt x="1217" y="15"/>
                  <a:pt x="1214" y="15"/>
                  <a:pt x="1212" y="16"/>
                </a:cubicBezTo>
                <a:cubicBezTo>
                  <a:pt x="1211" y="17"/>
                  <a:pt x="1210" y="17"/>
                  <a:pt x="1208" y="17"/>
                </a:cubicBezTo>
                <a:cubicBezTo>
                  <a:pt x="1207" y="17"/>
                  <a:pt x="1206" y="18"/>
                  <a:pt x="1204" y="19"/>
                </a:cubicBezTo>
                <a:cubicBezTo>
                  <a:pt x="1203" y="20"/>
                  <a:pt x="1201" y="19"/>
                  <a:pt x="1200" y="19"/>
                </a:cubicBezTo>
                <a:cubicBezTo>
                  <a:pt x="1197" y="20"/>
                  <a:pt x="1201" y="22"/>
                  <a:pt x="1202" y="23"/>
                </a:cubicBezTo>
                <a:cubicBezTo>
                  <a:pt x="1203" y="23"/>
                  <a:pt x="1204" y="24"/>
                  <a:pt x="1204" y="25"/>
                </a:cubicBezTo>
                <a:cubicBezTo>
                  <a:pt x="1205" y="26"/>
                  <a:pt x="1205" y="27"/>
                  <a:pt x="1206" y="27"/>
                </a:cubicBezTo>
                <a:cubicBezTo>
                  <a:pt x="1208" y="27"/>
                  <a:pt x="1210" y="26"/>
                  <a:pt x="1212" y="25"/>
                </a:cubicBezTo>
                <a:cubicBezTo>
                  <a:pt x="1214" y="24"/>
                  <a:pt x="1215" y="22"/>
                  <a:pt x="1216" y="21"/>
                </a:cubicBezTo>
                <a:cubicBezTo>
                  <a:pt x="1218" y="19"/>
                  <a:pt x="1221" y="19"/>
                  <a:pt x="1222" y="17"/>
                </a:cubicBezTo>
                <a:cubicBezTo>
                  <a:pt x="1223" y="15"/>
                  <a:pt x="1223" y="13"/>
                  <a:pt x="1221" y="11"/>
                </a:cubicBezTo>
                <a:cubicBezTo>
                  <a:pt x="1221" y="11"/>
                  <a:pt x="1220" y="10"/>
                  <a:pt x="1219" y="10"/>
                </a:cubicBezTo>
                <a:cubicBezTo>
                  <a:pt x="1218" y="9"/>
                  <a:pt x="1217" y="8"/>
                  <a:pt x="1216" y="9"/>
                </a:cubicBezTo>
                <a:cubicBezTo>
                  <a:pt x="1214" y="10"/>
                  <a:pt x="1218" y="12"/>
                  <a:pt x="1218" y="13"/>
                </a:cubicBezTo>
                <a:close/>
                <a:moveTo>
                  <a:pt x="1176" y="13"/>
                </a:moveTo>
                <a:cubicBezTo>
                  <a:pt x="1177" y="14"/>
                  <a:pt x="1177" y="16"/>
                  <a:pt x="1179" y="17"/>
                </a:cubicBezTo>
                <a:cubicBezTo>
                  <a:pt x="1181" y="18"/>
                  <a:pt x="1184" y="16"/>
                  <a:pt x="1186" y="15"/>
                </a:cubicBezTo>
                <a:cubicBezTo>
                  <a:pt x="1187" y="15"/>
                  <a:pt x="1188" y="15"/>
                  <a:pt x="1189" y="15"/>
                </a:cubicBezTo>
                <a:cubicBezTo>
                  <a:pt x="1190" y="15"/>
                  <a:pt x="1191" y="15"/>
                  <a:pt x="1192" y="14"/>
                </a:cubicBezTo>
                <a:cubicBezTo>
                  <a:pt x="1194" y="12"/>
                  <a:pt x="1195" y="15"/>
                  <a:pt x="1197" y="15"/>
                </a:cubicBezTo>
                <a:cubicBezTo>
                  <a:pt x="1199" y="16"/>
                  <a:pt x="1201" y="14"/>
                  <a:pt x="1203" y="14"/>
                </a:cubicBezTo>
                <a:cubicBezTo>
                  <a:pt x="1204" y="14"/>
                  <a:pt x="1205" y="13"/>
                  <a:pt x="1206" y="13"/>
                </a:cubicBezTo>
                <a:cubicBezTo>
                  <a:pt x="1207" y="12"/>
                  <a:pt x="1207" y="11"/>
                  <a:pt x="1207" y="9"/>
                </a:cubicBezTo>
                <a:cubicBezTo>
                  <a:pt x="1208" y="7"/>
                  <a:pt x="1211" y="8"/>
                  <a:pt x="1212" y="6"/>
                </a:cubicBezTo>
                <a:cubicBezTo>
                  <a:pt x="1214" y="6"/>
                  <a:pt x="1213" y="5"/>
                  <a:pt x="1213" y="3"/>
                </a:cubicBezTo>
                <a:cubicBezTo>
                  <a:pt x="1214" y="3"/>
                  <a:pt x="1214" y="3"/>
                  <a:pt x="1214" y="3"/>
                </a:cubicBezTo>
                <a:cubicBezTo>
                  <a:pt x="1208" y="3"/>
                  <a:pt x="1208" y="3"/>
                  <a:pt x="1208" y="3"/>
                </a:cubicBezTo>
                <a:cubicBezTo>
                  <a:pt x="1207" y="3"/>
                  <a:pt x="1207" y="3"/>
                  <a:pt x="1207" y="3"/>
                </a:cubicBezTo>
                <a:cubicBezTo>
                  <a:pt x="1206" y="4"/>
                  <a:pt x="1205" y="5"/>
                  <a:pt x="1204" y="5"/>
                </a:cubicBezTo>
                <a:cubicBezTo>
                  <a:pt x="1203" y="6"/>
                  <a:pt x="1202" y="6"/>
                  <a:pt x="1201" y="6"/>
                </a:cubicBezTo>
                <a:cubicBezTo>
                  <a:pt x="1198" y="6"/>
                  <a:pt x="1196" y="6"/>
                  <a:pt x="1194" y="6"/>
                </a:cubicBezTo>
                <a:cubicBezTo>
                  <a:pt x="1193" y="6"/>
                  <a:pt x="1191" y="6"/>
                  <a:pt x="1190" y="6"/>
                </a:cubicBezTo>
                <a:cubicBezTo>
                  <a:pt x="1188" y="6"/>
                  <a:pt x="1189" y="5"/>
                  <a:pt x="1187" y="4"/>
                </a:cubicBezTo>
                <a:cubicBezTo>
                  <a:pt x="1186" y="4"/>
                  <a:pt x="1185" y="4"/>
                  <a:pt x="1185" y="5"/>
                </a:cubicBezTo>
                <a:cubicBezTo>
                  <a:pt x="1184" y="7"/>
                  <a:pt x="1184" y="7"/>
                  <a:pt x="1183" y="6"/>
                </a:cubicBezTo>
                <a:cubicBezTo>
                  <a:pt x="1182" y="6"/>
                  <a:pt x="1182" y="6"/>
                  <a:pt x="1182" y="6"/>
                </a:cubicBezTo>
                <a:cubicBezTo>
                  <a:pt x="1181" y="6"/>
                  <a:pt x="1180" y="6"/>
                  <a:pt x="1180" y="7"/>
                </a:cubicBezTo>
                <a:cubicBezTo>
                  <a:pt x="1180" y="8"/>
                  <a:pt x="1180" y="9"/>
                  <a:pt x="1178" y="9"/>
                </a:cubicBezTo>
                <a:cubicBezTo>
                  <a:pt x="1177" y="8"/>
                  <a:pt x="1176" y="6"/>
                  <a:pt x="1175" y="5"/>
                </a:cubicBezTo>
                <a:cubicBezTo>
                  <a:pt x="1173" y="5"/>
                  <a:pt x="1173" y="7"/>
                  <a:pt x="1173" y="9"/>
                </a:cubicBezTo>
                <a:cubicBezTo>
                  <a:pt x="1173" y="10"/>
                  <a:pt x="1175" y="12"/>
                  <a:pt x="1176" y="13"/>
                </a:cubicBezTo>
                <a:close/>
                <a:moveTo>
                  <a:pt x="1061" y="65"/>
                </a:moveTo>
                <a:cubicBezTo>
                  <a:pt x="1062" y="65"/>
                  <a:pt x="1062" y="65"/>
                  <a:pt x="1062" y="65"/>
                </a:cubicBezTo>
                <a:cubicBezTo>
                  <a:pt x="1065" y="65"/>
                  <a:pt x="1067" y="65"/>
                  <a:pt x="1070" y="65"/>
                </a:cubicBezTo>
                <a:cubicBezTo>
                  <a:pt x="1072" y="65"/>
                  <a:pt x="1075" y="66"/>
                  <a:pt x="1077" y="66"/>
                </a:cubicBezTo>
                <a:cubicBezTo>
                  <a:pt x="1078" y="65"/>
                  <a:pt x="1079" y="64"/>
                  <a:pt x="1079" y="64"/>
                </a:cubicBezTo>
                <a:cubicBezTo>
                  <a:pt x="1080" y="62"/>
                  <a:pt x="1080" y="63"/>
                  <a:pt x="1080" y="61"/>
                </a:cubicBezTo>
                <a:cubicBezTo>
                  <a:pt x="1080" y="58"/>
                  <a:pt x="1082" y="60"/>
                  <a:pt x="1084" y="58"/>
                </a:cubicBezTo>
                <a:cubicBezTo>
                  <a:pt x="1085" y="58"/>
                  <a:pt x="1085" y="56"/>
                  <a:pt x="1085" y="56"/>
                </a:cubicBezTo>
                <a:cubicBezTo>
                  <a:pt x="1086" y="55"/>
                  <a:pt x="1088" y="55"/>
                  <a:pt x="1088" y="54"/>
                </a:cubicBezTo>
                <a:cubicBezTo>
                  <a:pt x="1088" y="53"/>
                  <a:pt x="1085" y="52"/>
                  <a:pt x="1084" y="52"/>
                </a:cubicBezTo>
                <a:cubicBezTo>
                  <a:pt x="1083" y="51"/>
                  <a:pt x="1083" y="51"/>
                  <a:pt x="1081" y="50"/>
                </a:cubicBezTo>
                <a:cubicBezTo>
                  <a:pt x="1080" y="50"/>
                  <a:pt x="1079" y="49"/>
                  <a:pt x="1081" y="49"/>
                </a:cubicBezTo>
                <a:cubicBezTo>
                  <a:pt x="1082" y="48"/>
                  <a:pt x="1082" y="49"/>
                  <a:pt x="1083" y="50"/>
                </a:cubicBezTo>
                <a:cubicBezTo>
                  <a:pt x="1084" y="50"/>
                  <a:pt x="1085" y="50"/>
                  <a:pt x="1086" y="51"/>
                </a:cubicBezTo>
                <a:cubicBezTo>
                  <a:pt x="1087" y="52"/>
                  <a:pt x="1087" y="52"/>
                  <a:pt x="1088" y="52"/>
                </a:cubicBezTo>
                <a:cubicBezTo>
                  <a:pt x="1089" y="52"/>
                  <a:pt x="1090" y="52"/>
                  <a:pt x="1091" y="52"/>
                </a:cubicBezTo>
                <a:cubicBezTo>
                  <a:pt x="1093" y="51"/>
                  <a:pt x="1095" y="52"/>
                  <a:pt x="1097" y="52"/>
                </a:cubicBezTo>
                <a:cubicBezTo>
                  <a:pt x="1099" y="51"/>
                  <a:pt x="1099" y="49"/>
                  <a:pt x="1101" y="48"/>
                </a:cubicBezTo>
                <a:cubicBezTo>
                  <a:pt x="1102" y="46"/>
                  <a:pt x="1104" y="45"/>
                  <a:pt x="1105" y="43"/>
                </a:cubicBezTo>
                <a:cubicBezTo>
                  <a:pt x="1105" y="41"/>
                  <a:pt x="1103" y="40"/>
                  <a:pt x="1101" y="39"/>
                </a:cubicBezTo>
                <a:cubicBezTo>
                  <a:pt x="1099" y="39"/>
                  <a:pt x="1097" y="38"/>
                  <a:pt x="1095" y="38"/>
                </a:cubicBezTo>
                <a:cubicBezTo>
                  <a:pt x="1093" y="38"/>
                  <a:pt x="1091" y="36"/>
                  <a:pt x="1089" y="37"/>
                </a:cubicBezTo>
                <a:cubicBezTo>
                  <a:pt x="1088" y="38"/>
                  <a:pt x="1088" y="39"/>
                  <a:pt x="1088" y="40"/>
                </a:cubicBezTo>
                <a:cubicBezTo>
                  <a:pt x="1087" y="41"/>
                  <a:pt x="1085" y="40"/>
                  <a:pt x="1084" y="40"/>
                </a:cubicBezTo>
                <a:cubicBezTo>
                  <a:pt x="1083" y="40"/>
                  <a:pt x="1083" y="42"/>
                  <a:pt x="1082" y="42"/>
                </a:cubicBezTo>
                <a:cubicBezTo>
                  <a:pt x="1081" y="42"/>
                  <a:pt x="1081" y="41"/>
                  <a:pt x="1081" y="42"/>
                </a:cubicBezTo>
                <a:cubicBezTo>
                  <a:pt x="1080" y="42"/>
                  <a:pt x="1080" y="42"/>
                  <a:pt x="1079" y="43"/>
                </a:cubicBezTo>
                <a:cubicBezTo>
                  <a:pt x="1078" y="45"/>
                  <a:pt x="1080" y="47"/>
                  <a:pt x="1078" y="49"/>
                </a:cubicBezTo>
                <a:cubicBezTo>
                  <a:pt x="1077" y="49"/>
                  <a:pt x="1077" y="48"/>
                  <a:pt x="1076" y="49"/>
                </a:cubicBezTo>
                <a:cubicBezTo>
                  <a:pt x="1076" y="49"/>
                  <a:pt x="1076" y="50"/>
                  <a:pt x="1076" y="51"/>
                </a:cubicBezTo>
                <a:cubicBezTo>
                  <a:pt x="1076" y="52"/>
                  <a:pt x="1076" y="52"/>
                  <a:pt x="1074" y="53"/>
                </a:cubicBezTo>
                <a:cubicBezTo>
                  <a:pt x="1073" y="53"/>
                  <a:pt x="1073" y="52"/>
                  <a:pt x="1073" y="53"/>
                </a:cubicBezTo>
                <a:cubicBezTo>
                  <a:pt x="1072" y="53"/>
                  <a:pt x="1072" y="53"/>
                  <a:pt x="1072" y="54"/>
                </a:cubicBezTo>
                <a:cubicBezTo>
                  <a:pt x="1071" y="55"/>
                  <a:pt x="1070" y="55"/>
                  <a:pt x="1069" y="54"/>
                </a:cubicBezTo>
                <a:cubicBezTo>
                  <a:pt x="1068" y="53"/>
                  <a:pt x="1068" y="52"/>
                  <a:pt x="1067" y="53"/>
                </a:cubicBezTo>
                <a:cubicBezTo>
                  <a:pt x="1066" y="53"/>
                  <a:pt x="1065" y="54"/>
                  <a:pt x="1065" y="55"/>
                </a:cubicBezTo>
                <a:cubicBezTo>
                  <a:pt x="1065" y="56"/>
                  <a:pt x="1065" y="57"/>
                  <a:pt x="1064" y="58"/>
                </a:cubicBezTo>
                <a:cubicBezTo>
                  <a:pt x="1063" y="58"/>
                  <a:pt x="1062" y="56"/>
                  <a:pt x="1062" y="58"/>
                </a:cubicBezTo>
                <a:cubicBezTo>
                  <a:pt x="1061" y="60"/>
                  <a:pt x="1065" y="61"/>
                  <a:pt x="1064" y="62"/>
                </a:cubicBezTo>
                <a:cubicBezTo>
                  <a:pt x="1063" y="63"/>
                  <a:pt x="1061" y="63"/>
                  <a:pt x="1061" y="62"/>
                </a:cubicBezTo>
                <a:cubicBezTo>
                  <a:pt x="1060" y="61"/>
                  <a:pt x="1060" y="61"/>
                  <a:pt x="1058" y="62"/>
                </a:cubicBezTo>
                <a:cubicBezTo>
                  <a:pt x="1058" y="63"/>
                  <a:pt x="1056" y="63"/>
                  <a:pt x="1056" y="64"/>
                </a:cubicBezTo>
                <a:cubicBezTo>
                  <a:pt x="1056" y="65"/>
                  <a:pt x="1059" y="66"/>
                  <a:pt x="1061" y="65"/>
                </a:cubicBezTo>
                <a:close/>
                <a:moveTo>
                  <a:pt x="945" y="138"/>
                </a:moveTo>
                <a:cubicBezTo>
                  <a:pt x="946" y="138"/>
                  <a:pt x="947" y="136"/>
                  <a:pt x="948" y="136"/>
                </a:cubicBezTo>
                <a:cubicBezTo>
                  <a:pt x="950" y="135"/>
                  <a:pt x="952" y="135"/>
                  <a:pt x="954" y="134"/>
                </a:cubicBezTo>
                <a:cubicBezTo>
                  <a:pt x="955" y="134"/>
                  <a:pt x="956" y="133"/>
                  <a:pt x="957" y="133"/>
                </a:cubicBezTo>
                <a:cubicBezTo>
                  <a:pt x="958" y="132"/>
                  <a:pt x="959" y="132"/>
                  <a:pt x="960" y="132"/>
                </a:cubicBezTo>
                <a:cubicBezTo>
                  <a:pt x="962" y="131"/>
                  <a:pt x="963" y="129"/>
                  <a:pt x="965" y="129"/>
                </a:cubicBezTo>
                <a:cubicBezTo>
                  <a:pt x="967" y="128"/>
                  <a:pt x="969" y="127"/>
                  <a:pt x="970" y="126"/>
                </a:cubicBezTo>
                <a:cubicBezTo>
                  <a:pt x="971" y="125"/>
                  <a:pt x="974" y="121"/>
                  <a:pt x="970" y="122"/>
                </a:cubicBezTo>
                <a:cubicBezTo>
                  <a:pt x="969" y="122"/>
                  <a:pt x="969" y="123"/>
                  <a:pt x="968" y="123"/>
                </a:cubicBezTo>
                <a:cubicBezTo>
                  <a:pt x="967" y="124"/>
                  <a:pt x="965" y="124"/>
                  <a:pt x="964" y="123"/>
                </a:cubicBezTo>
                <a:cubicBezTo>
                  <a:pt x="962" y="123"/>
                  <a:pt x="960" y="124"/>
                  <a:pt x="958" y="125"/>
                </a:cubicBezTo>
                <a:cubicBezTo>
                  <a:pt x="957" y="125"/>
                  <a:pt x="956" y="126"/>
                  <a:pt x="955" y="126"/>
                </a:cubicBezTo>
                <a:cubicBezTo>
                  <a:pt x="954" y="126"/>
                  <a:pt x="953" y="126"/>
                  <a:pt x="952" y="126"/>
                </a:cubicBezTo>
                <a:cubicBezTo>
                  <a:pt x="951" y="127"/>
                  <a:pt x="950" y="128"/>
                  <a:pt x="950" y="129"/>
                </a:cubicBezTo>
                <a:cubicBezTo>
                  <a:pt x="949" y="130"/>
                  <a:pt x="949" y="131"/>
                  <a:pt x="948" y="132"/>
                </a:cubicBezTo>
                <a:cubicBezTo>
                  <a:pt x="946" y="132"/>
                  <a:pt x="946" y="133"/>
                  <a:pt x="945" y="135"/>
                </a:cubicBezTo>
                <a:cubicBezTo>
                  <a:pt x="945" y="135"/>
                  <a:pt x="942" y="138"/>
                  <a:pt x="945" y="138"/>
                </a:cubicBezTo>
                <a:close/>
                <a:moveTo>
                  <a:pt x="981" y="113"/>
                </a:moveTo>
                <a:cubicBezTo>
                  <a:pt x="981" y="114"/>
                  <a:pt x="980" y="114"/>
                  <a:pt x="979" y="115"/>
                </a:cubicBezTo>
                <a:cubicBezTo>
                  <a:pt x="978" y="116"/>
                  <a:pt x="977" y="116"/>
                  <a:pt x="977" y="117"/>
                </a:cubicBezTo>
                <a:cubicBezTo>
                  <a:pt x="976" y="118"/>
                  <a:pt x="976" y="120"/>
                  <a:pt x="976" y="121"/>
                </a:cubicBezTo>
                <a:cubicBezTo>
                  <a:pt x="976" y="123"/>
                  <a:pt x="976" y="125"/>
                  <a:pt x="973" y="126"/>
                </a:cubicBezTo>
                <a:cubicBezTo>
                  <a:pt x="972" y="126"/>
                  <a:pt x="969" y="127"/>
                  <a:pt x="969" y="129"/>
                </a:cubicBezTo>
                <a:cubicBezTo>
                  <a:pt x="971" y="129"/>
                  <a:pt x="972" y="129"/>
                  <a:pt x="973" y="129"/>
                </a:cubicBezTo>
                <a:cubicBezTo>
                  <a:pt x="974" y="128"/>
                  <a:pt x="976" y="128"/>
                  <a:pt x="977" y="128"/>
                </a:cubicBezTo>
                <a:cubicBezTo>
                  <a:pt x="980" y="128"/>
                  <a:pt x="982" y="130"/>
                  <a:pt x="985" y="131"/>
                </a:cubicBezTo>
                <a:cubicBezTo>
                  <a:pt x="987" y="131"/>
                  <a:pt x="989" y="130"/>
                  <a:pt x="990" y="128"/>
                </a:cubicBezTo>
                <a:cubicBezTo>
                  <a:pt x="991" y="126"/>
                  <a:pt x="992" y="124"/>
                  <a:pt x="994" y="123"/>
                </a:cubicBezTo>
                <a:cubicBezTo>
                  <a:pt x="996" y="121"/>
                  <a:pt x="997" y="120"/>
                  <a:pt x="999" y="119"/>
                </a:cubicBezTo>
                <a:cubicBezTo>
                  <a:pt x="1001" y="119"/>
                  <a:pt x="1003" y="118"/>
                  <a:pt x="1006" y="118"/>
                </a:cubicBezTo>
                <a:cubicBezTo>
                  <a:pt x="1008" y="118"/>
                  <a:pt x="1011" y="118"/>
                  <a:pt x="1012" y="115"/>
                </a:cubicBezTo>
                <a:cubicBezTo>
                  <a:pt x="1013" y="114"/>
                  <a:pt x="1012" y="111"/>
                  <a:pt x="1013" y="109"/>
                </a:cubicBezTo>
                <a:cubicBezTo>
                  <a:pt x="1014" y="107"/>
                  <a:pt x="1016" y="104"/>
                  <a:pt x="1013" y="103"/>
                </a:cubicBezTo>
                <a:cubicBezTo>
                  <a:pt x="1012" y="102"/>
                  <a:pt x="1011" y="103"/>
                  <a:pt x="1010" y="103"/>
                </a:cubicBezTo>
                <a:cubicBezTo>
                  <a:pt x="1009" y="102"/>
                  <a:pt x="1008" y="102"/>
                  <a:pt x="1007" y="101"/>
                </a:cubicBezTo>
                <a:cubicBezTo>
                  <a:pt x="1006" y="101"/>
                  <a:pt x="1005" y="100"/>
                  <a:pt x="1004" y="101"/>
                </a:cubicBezTo>
                <a:cubicBezTo>
                  <a:pt x="1003" y="101"/>
                  <a:pt x="1003" y="103"/>
                  <a:pt x="1002" y="103"/>
                </a:cubicBezTo>
                <a:cubicBezTo>
                  <a:pt x="1001" y="104"/>
                  <a:pt x="1000" y="104"/>
                  <a:pt x="1000" y="105"/>
                </a:cubicBezTo>
                <a:cubicBezTo>
                  <a:pt x="999" y="106"/>
                  <a:pt x="1000" y="106"/>
                  <a:pt x="1001" y="107"/>
                </a:cubicBezTo>
                <a:cubicBezTo>
                  <a:pt x="1003" y="109"/>
                  <a:pt x="1001" y="111"/>
                  <a:pt x="999" y="112"/>
                </a:cubicBezTo>
                <a:cubicBezTo>
                  <a:pt x="998" y="113"/>
                  <a:pt x="997" y="113"/>
                  <a:pt x="996" y="113"/>
                </a:cubicBezTo>
                <a:cubicBezTo>
                  <a:pt x="995" y="114"/>
                  <a:pt x="994" y="115"/>
                  <a:pt x="994" y="116"/>
                </a:cubicBezTo>
                <a:cubicBezTo>
                  <a:pt x="993" y="117"/>
                  <a:pt x="992" y="119"/>
                  <a:pt x="991" y="118"/>
                </a:cubicBezTo>
                <a:cubicBezTo>
                  <a:pt x="990" y="117"/>
                  <a:pt x="991" y="116"/>
                  <a:pt x="991" y="115"/>
                </a:cubicBezTo>
                <a:cubicBezTo>
                  <a:pt x="991" y="114"/>
                  <a:pt x="992" y="114"/>
                  <a:pt x="993" y="113"/>
                </a:cubicBezTo>
                <a:cubicBezTo>
                  <a:pt x="994" y="112"/>
                  <a:pt x="995" y="112"/>
                  <a:pt x="994" y="111"/>
                </a:cubicBezTo>
                <a:cubicBezTo>
                  <a:pt x="994" y="109"/>
                  <a:pt x="992" y="110"/>
                  <a:pt x="992" y="109"/>
                </a:cubicBezTo>
                <a:cubicBezTo>
                  <a:pt x="991" y="109"/>
                  <a:pt x="992" y="107"/>
                  <a:pt x="992" y="106"/>
                </a:cubicBezTo>
                <a:cubicBezTo>
                  <a:pt x="994" y="105"/>
                  <a:pt x="995" y="101"/>
                  <a:pt x="995" y="99"/>
                </a:cubicBezTo>
                <a:cubicBezTo>
                  <a:pt x="994" y="96"/>
                  <a:pt x="990" y="96"/>
                  <a:pt x="988" y="97"/>
                </a:cubicBezTo>
                <a:cubicBezTo>
                  <a:pt x="986" y="99"/>
                  <a:pt x="987" y="101"/>
                  <a:pt x="986" y="103"/>
                </a:cubicBezTo>
                <a:cubicBezTo>
                  <a:pt x="986" y="104"/>
                  <a:pt x="985" y="104"/>
                  <a:pt x="984" y="105"/>
                </a:cubicBezTo>
                <a:cubicBezTo>
                  <a:pt x="983" y="105"/>
                  <a:pt x="984" y="106"/>
                  <a:pt x="983" y="107"/>
                </a:cubicBezTo>
                <a:cubicBezTo>
                  <a:pt x="982" y="109"/>
                  <a:pt x="978" y="108"/>
                  <a:pt x="980" y="111"/>
                </a:cubicBezTo>
                <a:cubicBezTo>
                  <a:pt x="981" y="112"/>
                  <a:pt x="982" y="111"/>
                  <a:pt x="981" y="113"/>
                </a:cubicBezTo>
                <a:close/>
                <a:moveTo>
                  <a:pt x="951" y="116"/>
                </a:moveTo>
                <a:cubicBezTo>
                  <a:pt x="952" y="116"/>
                  <a:pt x="953" y="116"/>
                  <a:pt x="954" y="116"/>
                </a:cubicBezTo>
                <a:cubicBezTo>
                  <a:pt x="955" y="115"/>
                  <a:pt x="956" y="112"/>
                  <a:pt x="958" y="111"/>
                </a:cubicBezTo>
                <a:cubicBezTo>
                  <a:pt x="959" y="110"/>
                  <a:pt x="962" y="111"/>
                  <a:pt x="964" y="111"/>
                </a:cubicBezTo>
                <a:cubicBezTo>
                  <a:pt x="967" y="111"/>
                  <a:pt x="966" y="113"/>
                  <a:pt x="965" y="115"/>
                </a:cubicBezTo>
                <a:cubicBezTo>
                  <a:pt x="964" y="115"/>
                  <a:pt x="964" y="116"/>
                  <a:pt x="965" y="117"/>
                </a:cubicBezTo>
                <a:cubicBezTo>
                  <a:pt x="966" y="117"/>
                  <a:pt x="967" y="117"/>
                  <a:pt x="968" y="116"/>
                </a:cubicBezTo>
                <a:cubicBezTo>
                  <a:pt x="969" y="116"/>
                  <a:pt x="970" y="116"/>
                  <a:pt x="971" y="116"/>
                </a:cubicBezTo>
                <a:cubicBezTo>
                  <a:pt x="972" y="116"/>
                  <a:pt x="973" y="115"/>
                  <a:pt x="974" y="114"/>
                </a:cubicBezTo>
                <a:cubicBezTo>
                  <a:pt x="974" y="113"/>
                  <a:pt x="976" y="113"/>
                  <a:pt x="977" y="113"/>
                </a:cubicBezTo>
                <a:cubicBezTo>
                  <a:pt x="978" y="112"/>
                  <a:pt x="978" y="111"/>
                  <a:pt x="978" y="110"/>
                </a:cubicBezTo>
                <a:cubicBezTo>
                  <a:pt x="979" y="108"/>
                  <a:pt x="980" y="107"/>
                  <a:pt x="979" y="105"/>
                </a:cubicBezTo>
                <a:cubicBezTo>
                  <a:pt x="978" y="103"/>
                  <a:pt x="975" y="103"/>
                  <a:pt x="974" y="101"/>
                </a:cubicBezTo>
                <a:cubicBezTo>
                  <a:pt x="974" y="100"/>
                  <a:pt x="973" y="100"/>
                  <a:pt x="973" y="99"/>
                </a:cubicBezTo>
                <a:cubicBezTo>
                  <a:pt x="972" y="98"/>
                  <a:pt x="972" y="97"/>
                  <a:pt x="972" y="96"/>
                </a:cubicBezTo>
                <a:cubicBezTo>
                  <a:pt x="971" y="94"/>
                  <a:pt x="968" y="93"/>
                  <a:pt x="967" y="96"/>
                </a:cubicBezTo>
                <a:cubicBezTo>
                  <a:pt x="966" y="98"/>
                  <a:pt x="970" y="99"/>
                  <a:pt x="967" y="101"/>
                </a:cubicBezTo>
                <a:cubicBezTo>
                  <a:pt x="965" y="102"/>
                  <a:pt x="963" y="104"/>
                  <a:pt x="961" y="105"/>
                </a:cubicBezTo>
                <a:cubicBezTo>
                  <a:pt x="960" y="107"/>
                  <a:pt x="957" y="106"/>
                  <a:pt x="956" y="107"/>
                </a:cubicBezTo>
                <a:cubicBezTo>
                  <a:pt x="954" y="109"/>
                  <a:pt x="954" y="110"/>
                  <a:pt x="952" y="110"/>
                </a:cubicBezTo>
                <a:cubicBezTo>
                  <a:pt x="949" y="111"/>
                  <a:pt x="949" y="112"/>
                  <a:pt x="950" y="114"/>
                </a:cubicBezTo>
                <a:cubicBezTo>
                  <a:pt x="950" y="115"/>
                  <a:pt x="950" y="115"/>
                  <a:pt x="951" y="116"/>
                </a:cubicBezTo>
                <a:close/>
                <a:moveTo>
                  <a:pt x="981" y="102"/>
                </a:moveTo>
                <a:cubicBezTo>
                  <a:pt x="982" y="102"/>
                  <a:pt x="983" y="101"/>
                  <a:pt x="983" y="100"/>
                </a:cubicBezTo>
                <a:cubicBezTo>
                  <a:pt x="983" y="99"/>
                  <a:pt x="981" y="98"/>
                  <a:pt x="982" y="96"/>
                </a:cubicBezTo>
                <a:cubicBezTo>
                  <a:pt x="982" y="95"/>
                  <a:pt x="983" y="95"/>
                  <a:pt x="984" y="96"/>
                </a:cubicBezTo>
                <a:cubicBezTo>
                  <a:pt x="984" y="96"/>
                  <a:pt x="984" y="97"/>
                  <a:pt x="985" y="97"/>
                </a:cubicBezTo>
                <a:cubicBezTo>
                  <a:pt x="987" y="98"/>
                  <a:pt x="988" y="95"/>
                  <a:pt x="989" y="95"/>
                </a:cubicBezTo>
                <a:cubicBezTo>
                  <a:pt x="991" y="94"/>
                  <a:pt x="993" y="93"/>
                  <a:pt x="995" y="92"/>
                </a:cubicBezTo>
                <a:cubicBezTo>
                  <a:pt x="997" y="90"/>
                  <a:pt x="998" y="88"/>
                  <a:pt x="999" y="87"/>
                </a:cubicBezTo>
                <a:cubicBezTo>
                  <a:pt x="1000" y="86"/>
                  <a:pt x="1003" y="83"/>
                  <a:pt x="1002" y="82"/>
                </a:cubicBezTo>
                <a:cubicBezTo>
                  <a:pt x="1001" y="81"/>
                  <a:pt x="998" y="83"/>
                  <a:pt x="997" y="84"/>
                </a:cubicBezTo>
                <a:cubicBezTo>
                  <a:pt x="995" y="84"/>
                  <a:pt x="993" y="84"/>
                  <a:pt x="991" y="86"/>
                </a:cubicBezTo>
                <a:cubicBezTo>
                  <a:pt x="989" y="87"/>
                  <a:pt x="987" y="89"/>
                  <a:pt x="985" y="90"/>
                </a:cubicBezTo>
                <a:cubicBezTo>
                  <a:pt x="982" y="93"/>
                  <a:pt x="980" y="95"/>
                  <a:pt x="981" y="100"/>
                </a:cubicBezTo>
                <a:cubicBezTo>
                  <a:pt x="981" y="100"/>
                  <a:pt x="980" y="101"/>
                  <a:pt x="981" y="102"/>
                </a:cubicBezTo>
                <a:close/>
                <a:moveTo>
                  <a:pt x="930" y="142"/>
                </a:moveTo>
                <a:cubicBezTo>
                  <a:pt x="932" y="142"/>
                  <a:pt x="933" y="141"/>
                  <a:pt x="935" y="139"/>
                </a:cubicBezTo>
                <a:cubicBezTo>
                  <a:pt x="936" y="137"/>
                  <a:pt x="939" y="137"/>
                  <a:pt x="941" y="135"/>
                </a:cubicBezTo>
                <a:cubicBezTo>
                  <a:pt x="943" y="133"/>
                  <a:pt x="940" y="133"/>
                  <a:pt x="939" y="131"/>
                </a:cubicBezTo>
                <a:cubicBezTo>
                  <a:pt x="938" y="131"/>
                  <a:pt x="938" y="130"/>
                  <a:pt x="937" y="129"/>
                </a:cubicBezTo>
                <a:cubicBezTo>
                  <a:pt x="937" y="129"/>
                  <a:pt x="935" y="129"/>
                  <a:pt x="934" y="129"/>
                </a:cubicBezTo>
                <a:cubicBezTo>
                  <a:pt x="933" y="129"/>
                  <a:pt x="933" y="130"/>
                  <a:pt x="932" y="131"/>
                </a:cubicBezTo>
                <a:cubicBezTo>
                  <a:pt x="932" y="132"/>
                  <a:pt x="931" y="132"/>
                  <a:pt x="930" y="132"/>
                </a:cubicBezTo>
                <a:cubicBezTo>
                  <a:pt x="927" y="133"/>
                  <a:pt x="920" y="137"/>
                  <a:pt x="924" y="141"/>
                </a:cubicBezTo>
                <a:cubicBezTo>
                  <a:pt x="925" y="142"/>
                  <a:pt x="928" y="142"/>
                  <a:pt x="930" y="142"/>
                </a:cubicBezTo>
                <a:close/>
                <a:moveTo>
                  <a:pt x="1105" y="34"/>
                </a:moveTo>
                <a:cubicBezTo>
                  <a:pt x="1107" y="36"/>
                  <a:pt x="1106" y="39"/>
                  <a:pt x="1108" y="40"/>
                </a:cubicBezTo>
                <a:cubicBezTo>
                  <a:pt x="1110" y="41"/>
                  <a:pt x="1112" y="39"/>
                  <a:pt x="1114" y="39"/>
                </a:cubicBezTo>
                <a:cubicBezTo>
                  <a:pt x="1116" y="39"/>
                  <a:pt x="1120" y="37"/>
                  <a:pt x="1117" y="35"/>
                </a:cubicBezTo>
                <a:cubicBezTo>
                  <a:pt x="1116" y="35"/>
                  <a:pt x="1115" y="35"/>
                  <a:pt x="1114" y="35"/>
                </a:cubicBezTo>
                <a:cubicBezTo>
                  <a:pt x="1114" y="34"/>
                  <a:pt x="1114" y="34"/>
                  <a:pt x="1113" y="33"/>
                </a:cubicBezTo>
                <a:cubicBezTo>
                  <a:pt x="1112" y="32"/>
                  <a:pt x="1111" y="32"/>
                  <a:pt x="1110" y="31"/>
                </a:cubicBezTo>
                <a:cubicBezTo>
                  <a:pt x="1108" y="31"/>
                  <a:pt x="1107" y="30"/>
                  <a:pt x="1105" y="29"/>
                </a:cubicBezTo>
                <a:cubicBezTo>
                  <a:pt x="1104" y="28"/>
                  <a:pt x="1101" y="27"/>
                  <a:pt x="1101" y="29"/>
                </a:cubicBezTo>
                <a:cubicBezTo>
                  <a:pt x="1101" y="32"/>
                  <a:pt x="1104" y="33"/>
                  <a:pt x="1105" y="34"/>
                </a:cubicBezTo>
                <a:close/>
                <a:moveTo>
                  <a:pt x="906" y="155"/>
                </a:moveTo>
                <a:cubicBezTo>
                  <a:pt x="908" y="153"/>
                  <a:pt x="909" y="151"/>
                  <a:pt x="911" y="150"/>
                </a:cubicBezTo>
                <a:cubicBezTo>
                  <a:pt x="912" y="149"/>
                  <a:pt x="913" y="148"/>
                  <a:pt x="912" y="147"/>
                </a:cubicBezTo>
                <a:cubicBezTo>
                  <a:pt x="912" y="146"/>
                  <a:pt x="911" y="147"/>
                  <a:pt x="910" y="145"/>
                </a:cubicBezTo>
                <a:cubicBezTo>
                  <a:pt x="910" y="144"/>
                  <a:pt x="911" y="144"/>
                  <a:pt x="912" y="143"/>
                </a:cubicBezTo>
                <a:cubicBezTo>
                  <a:pt x="912" y="142"/>
                  <a:pt x="913" y="140"/>
                  <a:pt x="912" y="140"/>
                </a:cubicBezTo>
                <a:cubicBezTo>
                  <a:pt x="909" y="139"/>
                  <a:pt x="904" y="151"/>
                  <a:pt x="903" y="152"/>
                </a:cubicBezTo>
                <a:cubicBezTo>
                  <a:pt x="903" y="153"/>
                  <a:pt x="903" y="155"/>
                  <a:pt x="903" y="155"/>
                </a:cubicBezTo>
                <a:cubicBezTo>
                  <a:pt x="904" y="156"/>
                  <a:pt x="905" y="155"/>
                  <a:pt x="906" y="155"/>
                </a:cubicBezTo>
                <a:close/>
                <a:moveTo>
                  <a:pt x="1126" y="37"/>
                </a:moveTo>
                <a:cubicBezTo>
                  <a:pt x="1127" y="37"/>
                  <a:pt x="1127" y="38"/>
                  <a:pt x="1127" y="38"/>
                </a:cubicBezTo>
                <a:cubicBezTo>
                  <a:pt x="1128" y="39"/>
                  <a:pt x="1128" y="38"/>
                  <a:pt x="1130" y="38"/>
                </a:cubicBezTo>
                <a:cubicBezTo>
                  <a:pt x="1131" y="38"/>
                  <a:pt x="1131" y="39"/>
                  <a:pt x="1132" y="39"/>
                </a:cubicBezTo>
                <a:cubicBezTo>
                  <a:pt x="1133" y="40"/>
                  <a:pt x="1134" y="41"/>
                  <a:pt x="1135" y="40"/>
                </a:cubicBezTo>
                <a:cubicBezTo>
                  <a:pt x="1136" y="40"/>
                  <a:pt x="1136" y="39"/>
                  <a:pt x="1137" y="38"/>
                </a:cubicBezTo>
                <a:cubicBezTo>
                  <a:pt x="1137" y="36"/>
                  <a:pt x="1140" y="35"/>
                  <a:pt x="1139" y="32"/>
                </a:cubicBezTo>
                <a:cubicBezTo>
                  <a:pt x="1138" y="31"/>
                  <a:pt x="1137" y="31"/>
                  <a:pt x="1136" y="31"/>
                </a:cubicBezTo>
                <a:cubicBezTo>
                  <a:pt x="1135" y="31"/>
                  <a:pt x="1134" y="32"/>
                  <a:pt x="1133" y="33"/>
                </a:cubicBezTo>
                <a:cubicBezTo>
                  <a:pt x="1133" y="33"/>
                  <a:pt x="1131" y="33"/>
                  <a:pt x="1130" y="33"/>
                </a:cubicBezTo>
                <a:cubicBezTo>
                  <a:pt x="1130" y="34"/>
                  <a:pt x="1129" y="34"/>
                  <a:pt x="1128" y="34"/>
                </a:cubicBezTo>
                <a:cubicBezTo>
                  <a:pt x="1127" y="34"/>
                  <a:pt x="1127" y="34"/>
                  <a:pt x="1127" y="34"/>
                </a:cubicBezTo>
                <a:cubicBezTo>
                  <a:pt x="1126" y="34"/>
                  <a:pt x="1125" y="34"/>
                  <a:pt x="1125" y="35"/>
                </a:cubicBezTo>
                <a:cubicBezTo>
                  <a:pt x="1125" y="36"/>
                  <a:pt x="1126" y="36"/>
                  <a:pt x="1126" y="37"/>
                </a:cubicBezTo>
                <a:close/>
                <a:moveTo>
                  <a:pt x="2257" y="26"/>
                </a:moveTo>
                <a:cubicBezTo>
                  <a:pt x="2258" y="26"/>
                  <a:pt x="2259" y="27"/>
                  <a:pt x="2260" y="27"/>
                </a:cubicBezTo>
                <a:cubicBezTo>
                  <a:pt x="2260" y="28"/>
                  <a:pt x="2262" y="27"/>
                  <a:pt x="2262" y="29"/>
                </a:cubicBezTo>
                <a:cubicBezTo>
                  <a:pt x="2262" y="30"/>
                  <a:pt x="2258" y="28"/>
                  <a:pt x="2256" y="30"/>
                </a:cubicBezTo>
                <a:cubicBezTo>
                  <a:pt x="2255" y="31"/>
                  <a:pt x="2257" y="35"/>
                  <a:pt x="2257" y="36"/>
                </a:cubicBezTo>
                <a:cubicBezTo>
                  <a:pt x="2257" y="39"/>
                  <a:pt x="2258" y="39"/>
                  <a:pt x="2260" y="41"/>
                </a:cubicBezTo>
                <a:cubicBezTo>
                  <a:pt x="2261" y="42"/>
                  <a:pt x="2262" y="42"/>
                  <a:pt x="2262" y="43"/>
                </a:cubicBezTo>
                <a:cubicBezTo>
                  <a:pt x="2263" y="45"/>
                  <a:pt x="2265" y="46"/>
                  <a:pt x="2266" y="47"/>
                </a:cubicBezTo>
                <a:cubicBezTo>
                  <a:pt x="2267" y="47"/>
                  <a:pt x="2268" y="47"/>
                  <a:pt x="2269" y="48"/>
                </a:cubicBezTo>
                <a:cubicBezTo>
                  <a:pt x="2270" y="48"/>
                  <a:pt x="2271" y="51"/>
                  <a:pt x="2273" y="50"/>
                </a:cubicBezTo>
                <a:cubicBezTo>
                  <a:pt x="2273" y="48"/>
                  <a:pt x="2272" y="48"/>
                  <a:pt x="2271" y="47"/>
                </a:cubicBezTo>
                <a:cubicBezTo>
                  <a:pt x="2269" y="45"/>
                  <a:pt x="2270" y="45"/>
                  <a:pt x="2272" y="46"/>
                </a:cubicBezTo>
                <a:cubicBezTo>
                  <a:pt x="2273" y="46"/>
                  <a:pt x="2274" y="46"/>
                  <a:pt x="2275" y="47"/>
                </a:cubicBezTo>
                <a:cubicBezTo>
                  <a:pt x="2276" y="47"/>
                  <a:pt x="2276" y="48"/>
                  <a:pt x="2277" y="49"/>
                </a:cubicBezTo>
                <a:cubicBezTo>
                  <a:pt x="2279" y="50"/>
                  <a:pt x="2282" y="49"/>
                  <a:pt x="2284" y="50"/>
                </a:cubicBezTo>
                <a:cubicBezTo>
                  <a:pt x="2285" y="50"/>
                  <a:pt x="2285" y="52"/>
                  <a:pt x="2286" y="52"/>
                </a:cubicBezTo>
                <a:cubicBezTo>
                  <a:pt x="2287" y="53"/>
                  <a:pt x="2288" y="53"/>
                  <a:pt x="2289" y="54"/>
                </a:cubicBezTo>
                <a:cubicBezTo>
                  <a:pt x="2289" y="55"/>
                  <a:pt x="2288" y="56"/>
                  <a:pt x="2288" y="57"/>
                </a:cubicBezTo>
                <a:cubicBezTo>
                  <a:pt x="2289" y="60"/>
                  <a:pt x="2292" y="58"/>
                  <a:pt x="2294" y="58"/>
                </a:cubicBezTo>
                <a:cubicBezTo>
                  <a:pt x="2295" y="58"/>
                  <a:pt x="2295" y="59"/>
                  <a:pt x="2296" y="60"/>
                </a:cubicBezTo>
                <a:cubicBezTo>
                  <a:pt x="2298" y="61"/>
                  <a:pt x="2300" y="58"/>
                  <a:pt x="2301" y="58"/>
                </a:cubicBezTo>
                <a:cubicBezTo>
                  <a:pt x="2305" y="58"/>
                  <a:pt x="2310" y="61"/>
                  <a:pt x="2314" y="58"/>
                </a:cubicBezTo>
                <a:cubicBezTo>
                  <a:pt x="2315" y="56"/>
                  <a:pt x="2315" y="54"/>
                  <a:pt x="2314" y="52"/>
                </a:cubicBezTo>
                <a:cubicBezTo>
                  <a:pt x="2313" y="50"/>
                  <a:pt x="2314" y="48"/>
                  <a:pt x="2313" y="46"/>
                </a:cubicBezTo>
                <a:cubicBezTo>
                  <a:pt x="2312" y="45"/>
                  <a:pt x="2311" y="43"/>
                  <a:pt x="2309" y="42"/>
                </a:cubicBezTo>
                <a:cubicBezTo>
                  <a:pt x="2308" y="41"/>
                  <a:pt x="2305" y="42"/>
                  <a:pt x="2304" y="41"/>
                </a:cubicBezTo>
                <a:cubicBezTo>
                  <a:pt x="2303" y="40"/>
                  <a:pt x="2302" y="38"/>
                  <a:pt x="2301" y="37"/>
                </a:cubicBezTo>
                <a:cubicBezTo>
                  <a:pt x="2300" y="36"/>
                  <a:pt x="2298" y="36"/>
                  <a:pt x="2297" y="35"/>
                </a:cubicBezTo>
                <a:cubicBezTo>
                  <a:pt x="2296" y="34"/>
                  <a:pt x="2294" y="33"/>
                  <a:pt x="2292" y="32"/>
                </a:cubicBezTo>
                <a:cubicBezTo>
                  <a:pt x="2292" y="32"/>
                  <a:pt x="2292" y="32"/>
                  <a:pt x="2291" y="32"/>
                </a:cubicBezTo>
                <a:cubicBezTo>
                  <a:pt x="2289" y="29"/>
                  <a:pt x="2286" y="27"/>
                  <a:pt x="2284" y="24"/>
                </a:cubicBezTo>
                <a:cubicBezTo>
                  <a:pt x="2283" y="23"/>
                  <a:pt x="2282" y="23"/>
                  <a:pt x="2281" y="23"/>
                </a:cubicBezTo>
                <a:cubicBezTo>
                  <a:pt x="2280" y="23"/>
                  <a:pt x="2280" y="22"/>
                  <a:pt x="2279" y="21"/>
                </a:cubicBezTo>
                <a:cubicBezTo>
                  <a:pt x="2276" y="19"/>
                  <a:pt x="2272" y="16"/>
                  <a:pt x="2268" y="17"/>
                </a:cubicBezTo>
                <a:cubicBezTo>
                  <a:pt x="2268" y="18"/>
                  <a:pt x="2267" y="19"/>
                  <a:pt x="2266" y="19"/>
                </a:cubicBezTo>
                <a:cubicBezTo>
                  <a:pt x="2265" y="20"/>
                  <a:pt x="2264" y="19"/>
                  <a:pt x="2263" y="20"/>
                </a:cubicBezTo>
                <a:cubicBezTo>
                  <a:pt x="2261" y="20"/>
                  <a:pt x="2262" y="23"/>
                  <a:pt x="2259" y="23"/>
                </a:cubicBezTo>
                <a:cubicBezTo>
                  <a:pt x="2258" y="24"/>
                  <a:pt x="2257" y="23"/>
                  <a:pt x="2256" y="24"/>
                </a:cubicBezTo>
                <a:cubicBezTo>
                  <a:pt x="2255" y="25"/>
                  <a:pt x="2257" y="25"/>
                  <a:pt x="2257" y="26"/>
                </a:cubicBezTo>
                <a:close/>
                <a:moveTo>
                  <a:pt x="1953" y="100"/>
                </a:moveTo>
                <a:cubicBezTo>
                  <a:pt x="1954" y="101"/>
                  <a:pt x="1955" y="103"/>
                  <a:pt x="1957" y="104"/>
                </a:cubicBezTo>
                <a:cubicBezTo>
                  <a:pt x="1958" y="105"/>
                  <a:pt x="1960" y="105"/>
                  <a:pt x="1962" y="106"/>
                </a:cubicBezTo>
                <a:cubicBezTo>
                  <a:pt x="1963" y="107"/>
                  <a:pt x="1964" y="108"/>
                  <a:pt x="1966" y="109"/>
                </a:cubicBezTo>
                <a:cubicBezTo>
                  <a:pt x="1968" y="110"/>
                  <a:pt x="1970" y="110"/>
                  <a:pt x="1972" y="108"/>
                </a:cubicBezTo>
                <a:cubicBezTo>
                  <a:pt x="1974" y="107"/>
                  <a:pt x="1977" y="107"/>
                  <a:pt x="1979" y="107"/>
                </a:cubicBezTo>
                <a:cubicBezTo>
                  <a:pt x="1982" y="107"/>
                  <a:pt x="1984" y="106"/>
                  <a:pt x="1986" y="105"/>
                </a:cubicBezTo>
                <a:cubicBezTo>
                  <a:pt x="1989" y="103"/>
                  <a:pt x="1991" y="102"/>
                  <a:pt x="1994" y="101"/>
                </a:cubicBezTo>
                <a:cubicBezTo>
                  <a:pt x="1996" y="101"/>
                  <a:pt x="1997" y="100"/>
                  <a:pt x="1998" y="98"/>
                </a:cubicBezTo>
                <a:cubicBezTo>
                  <a:pt x="2000" y="97"/>
                  <a:pt x="2001" y="95"/>
                  <a:pt x="2002" y="94"/>
                </a:cubicBezTo>
                <a:cubicBezTo>
                  <a:pt x="2003" y="92"/>
                  <a:pt x="2005" y="91"/>
                  <a:pt x="2006" y="90"/>
                </a:cubicBezTo>
                <a:cubicBezTo>
                  <a:pt x="2007" y="89"/>
                  <a:pt x="2006" y="89"/>
                  <a:pt x="2007" y="87"/>
                </a:cubicBezTo>
                <a:cubicBezTo>
                  <a:pt x="2007" y="86"/>
                  <a:pt x="2009" y="86"/>
                  <a:pt x="2010" y="86"/>
                </a:cubicBezTo>
                <a:cubicBezTo>
                  <a:pt x="2011" y="87"/>
                  <a:pt x="2010" y="88"/>
                  <a:pt x="2010" y="89"/>
                </a:cubicBezTo>
                <a:cubicBezTo>
                  <a:pt x="2009" y="90"/>
                  <a:pt x="2009" y="91"/>
                  <a:pt x="2008" y="92"/>
                </a:cubicBezTo>
                <a:cubicBezTo>
                  <a:pt x="2008" y="93"/>
                  <a:pt x="2007" y="93"/>
                  <a:pt x="2006" y="94"/>
                </a:cubicBezTo>
                <a:cubicBezTo>
                  <a:pt x="2006" y="95"/>
                  <a:pt x="2006" y="97"/>
                  <a:pt x="2007" y="97"/>
                </a:cubicBezTo>
                <a:cubicBezTo>
                  <a:pt x="2008" y="96"/>
                  <a:pt x="2009" y="95"/>
                  <a:pt x="2009" y="94"/>
                </a:cubicBezTo>
                <a:cubicBezTo>
                  <a:pt x="2010" y="93"/>
                  <a:pt x="2011" y="93"/>
                  <a:pt x="2012" y="92"/>
                </a:cubicBezTo>
                <a:cubicBezTo>
                  <a:pt x="2013" y="91"/>
                  <a:pt x="2013" y="88"/>
                  <a:pt x="2012" y="87"/>
                </a:cubicBezTo>
                <a:cubicBezTo>
                  <a:pt x="2011" y="85"/>
                  <a:pt x="2010" y="84"/>
                  <a:pt x="2008" y="83"/>
                </a:cubicBezTo>
                <a:cubicBezTo>
                  <a:pt x="2006" y="81"/>
                  <a:pt x="2004" y="80"/>
                  <a:pt x="2003" y="79"/>
                </a:cubicBezTo>
                <a:cubicBezTo>
                  <a:pt x="2000" y="78"/>
                  <a:pt x="1998" y="76"/>
                  <a:pt x="1996" y="75"/>
                </a:cubicBezTo>
                <a:cubicBezTo>
                  <a:pt x="1994" y="74"/>
                  <a:pt x="1991" y="73"/>
                  <a:pt x="1989" y="72"/>
                </a:cubicBezTo>
                <a:cubicBezTo>
                  <a:pt x="1987" y="71"/>
                  <a:pt x="1986" y="71"/>
                  <a:pt x="1984" y="70"/>
                </a:cubicBezTo>
                <a:cubicBezTo>
                  <a:pt x="1983" y="70"/>
                  <a:pt x="1982" y="69"/>
                  <a:pt x="1980" y="69"/>
                </a:cubicBezTo>
                <a:cubicBezTo>
                  <a:pt x="1978" y="68"/>
                  <a:pt x="1975" y="69"/>
                  <a:pt x="1972" y="69"/>
                </a:cubicBezTo>
                <a:cubicBezTo>
                  <a:pt x="1970" y="69"/>
                  <a:pt x="1968" y="70"/>
                  <a:pt x="1966" y="71"/>
                </a:cubicBezTo>
                <a:cubicBezTo>
                  <a:pt x="1964" y="72"/>
                  <a:pt x="1961" y="73"/>
                  <a:pt x="1960" y="75"/>
                </a:cubicBezTo>
                <a:cubicBezTo>
                  <a:pt x="1958" y="77"/>
                  <a:pt x="1956" y="79"/>
                  <a:pt x="1955" y="81"/>
                </a:cubicBezTo>
                <a:cubicBezTo>
                  <a:pt x="1955" y="82"/>
                  <a:pt x="1954" y="84"/>
                  <a:pt x="1954" y="85"/>
                </a:cubicBezTo>
                <a:cubicBezTo>
                  <a:pt x="1954" y="86"/>
                  <a:pt x="1953" y="87"/>
                  <a:pt x="1952" y="88"/>
                </a:cubicBezTo>
                <a:cubicBezTo>
                  <a:pt x="1951" y="90"/>
                  <a:pt x="1950" y="93"/>
                  <a:pt x="1951" y="95"/>
                </a:cubicBezTo>
                <a:cubicBezTo>
                  <a:pt x="1951" y="97"/>
                  <a:pt x="1952" y="99"/>
                  <a:pt x="1953" y="100"/>
                </a:cubicBezTo>
                <a:close/>
                <a:moveTo>
                  <a:pt x="2144" y="5"/>
                </a:moveTo>
                <a:cubicBezTo>
                  <a:pt x="2145" y="6"/>
                  <a:pt x="2146" y="6"/>
                  <a:pt x="2147" y="6"/>
                </a:cubicBezTo>
                <a:cubicBezTo>
                  <a:pt x="2148" y="7"/>
                  <a:pt x="2151" y="7"/>
                  <a:pt x="2152" y="9"/>
                </a:cubicBezTo>
                <a:cubicBezTo>
                  <a:pt x="2153" y="10"/>
                  <a:pt x="2153" y="11"/>
                  <a:pt x="2154" y="11"/>
                </a:cubicBezTo>
                <a:cubicBezTo>
                  <a:pt x="2155" y="12"/>
                  <a:pt x="2156" y="12"/>
                  <a:pt x="2157" y="11"/>
                </a:cubicBezTo>
                <a:cubicBezTo>
                  <a:pt x="2159" y="10"/>
                  <a:pt x="2158" y="8"/>
                  <a:pt x="2159" y="6"/>
                </a:cubicBezTo>
                <a:cubicBezTo>
                  <a:pt x="2161" y="3"/>
                  <a:pt x="2163" y="4"/>
                  <a:pt x="2165" y="4"/>
                </a:cubicBezTo>
                <a:cubicBezTo>
                  <a:pt x="2167" y="5"/>
                  <a:pt x="2170" y="4"/>
                  <a:pt x="2172" y="6"/>
                </a:cubicBezTo>
                <a:cubicBezTo>
                  <a:pt x="2173" y="6"/>
                  <a:pt x="2174" y="7"/>
                  <a:pt x="2173" y="8"/>
                </a:cubicBezTo>
                <a:cubicBezTo>
                  <a:pt x="2173" y="8"/>
                  <a:pt x="2172" y="8"/>
                  <a:pt x="2172" y="9"/>
                </a:cubicBezTo>
                <a:cubicBezTo>
                  <a:pt x="2172" y="9"/>
                  <a:pt x="2172" y="10"/>
                  <a:pt x="2173" y="10"/>
                </a:cubicBezTo>
                <a:cubicBezTo>
                  <a:pt x="2174" y="11"/>
                  <a:pt x="2177" y="9"/>
                  <a:pt x="2179" y="11"/>
                </a:cubicBezTo>
                <a:cubicBezTo>
                  <a:pt x="2180" y="11"/>
                  <a:pt x="2180" y="12"/>
                  <a:pt x="2181" y="12"/>
                </a:cubicBezTo>
                <a:cubicBezTo>
                  <a:pt x="2182" y="12"/>
                  <a:pt x="2182" y="11"/>
                  <a:pt x="2182" y="10"/>
                </a:cubicBezTo>
                <a:cubicBezTo>
                  <a:pt x="2181" y="9"/>
                  <a:pt x="2180" y="9"/>
                  <a:pt x="2179" y="9"/>
                </a:cubicBezTo>
                <a:cubicBezTo>
                  <a:pt x="2178" y="8"/>
                  <a:pt x="2178" y="7"/>
                  <a:pt x="2179" y="7"/>
                </a:cubicBezTo>
                <a:cubicBezTo>
                  <a:pt x="2182" y="6"/>
                  <a:pt x="2182" y="9"/>
                  <a:pt x="2184" y="10"/>
                </a:cubicBezTo>
                <a:cubicBezTo>
                  <a:pt x="2187" y="11"/>
                  <a:pt x="2187" y="12"/>
                  <a:pt x="2190" y="11"/>
                </a:cubicBezTo>
                <a:cubicBezTo>
                  <a:pt x="2191" y="10"/>
                  <a:pt x="2192" y="10"/>
                  <a:pt x="2193" y="10"/>
                </a:cubicBezTo>
                <a:cubicBezTo>
                  <a:pt x="2194" y="11"/>
                  <a:pt x="2195" y="12"/>
                  <a:pt x="2196" y="12"/>
                </a:cubicBezTo>
                <a:cubicBezTo>
                  <a:pt x="2199" y="13"/>
                  <a:pt x="2195" y="8"/>
                  <a:pt x="2194" y="8"/>
                </a:cubicBezTo>
                <a:cubicBezTo>
                  <a:pt x="2193" y="7"/>
                  <a:pt x="2193" y="6"/>
                  <a:pt x="2191" y="6"/>
                </a:cubicBezTo>
                <a:cubicBezTo>
                  <a:pt x="2191" y="5"/>
                  <a:pt x="2189" y="6"/>
                  <a:pt x="2188" y="5"/>
                </a:cubicBezTo>
                <a:cubicBezTo>
                  <a:pt x="2192" y="3"/>
                  <a:pt x="2194" y="6"/>
                  <a:pt x="2197" y="7"/>
                </a:cubicBezTo>
                <a:cubicBezTo>
                  <a:pt x="2199" y="8"/>
                  <a:pt x="2203" y="6"/>
                  <a:pt x="2205" y="9"/>
                </a:cubicBezTo>
                <a:cubicBezTo>
                  <a:pt x="2206" y="10"/>
                  <a:pt x="2207" y="10"/>
                  <a:pt x="2207" y="10"/>
                </a:cubicBezTo>
                <a:cubicBezTo>
                  <a:pt x="2208" y="10"/>
                  <a:pt x="2209" y="10"/>
                  <a:pt x="2210" y="10"/>
                </a:cubicBezTo>
                <a:cubicBezTo>
                  <a:pt x="2212" y="11"/>
                  <a:pt x="2213" y="12"/>
                  <a:pt x="2215" y="12"/>
                </a:cubicBezTo>
                <a:cubicBezTo>
                  <a:pt x="2216" y="12"/>
                  <a:pt x="2220" y="14"/>
                  <a:pt x="2218" y="11"/>
                </a:cubicBezTo>
                <a:cubicBezTo>
                  <a:pt x="2217" y="10"/>
                  <a:pt x="2216" y="9"/>
                  <a:pt x="2214" y="9"/>
                </a:cubicBezTo>
                <a:cubicBezTo>
                  <a:pt x="2212" y="9"/>
                  <a:pt x="2208" y="9"/>
                  <a:pt x="2207" y="8"/>
                </a:cubicBezTo>
                <a:cubicBezTo>
                  <a:pt x="2206" y="6"/>
                  <a:pt x="2208" y="7"/>
                  <a:pt x="2209" y="7"/>
                </a:cubicBezTo>
                <a:cubicBezTo>
                  <a:pt x="2210" y="8"/>
                  <a:pt x="2210" y="8"/>
                  <a:pt x="2212" y="8"/>
                </a:cubicBezTo>
                <a:cubicBezTo>
                  <a:pt x="2214" y="8"/>
                  <a:pt x="2215" y="7"/>
                  <a:pt x="2218" y="9"/>
                </a:cubicBezTo>
                <a:cubicBezTo>
                  <a:pt x="2218" y="9"/>
                  <a:pt x="2219" y="9"/>
                  <a:pt x="2219" y="10"/>
                </a:cubicBezTo>
                <a:cubicBezTo>
                  <a:pt x="2220" y="10"/>
                  <a:pt x="2220" y="10"/>
                  <a:pt x="2220" y="10"/>
                </a:cubicBezTo>
                <a:cubicBezTo>
                  <a:pt x="2224" y="11"/>
                  <a:pt x="2223" y="8"/>
                  <a:pt x="2224" y="5"/>
                </a:cubicBezTo>
                <a:cubicBezTo>
                  <a:pt x="2225" y="4"/>
                  <a:pt x="2227" y="4"/>
                  <a:pt x="2228" y="4"/>
                </a:cubicBezTo>
                <a:cubicBezTo>
                  <a:pt x="2229" y="4"/>
                  <a:pt x="2231" y="6"/>
                  <a:pt x="2231" y="4"/>
                </a:cubicBezTo>
                <a:cubicBezTo>
                  <a:pt x="2231" y="3"/>
                  <a:pt x="2231" y="3"/>
                  <a:pt x="2230" y="3"/>
                </a:cubicBezTo>
                <a:cubicBezTo>
                  <a:pt x="2142" y="3"/>
                  <a:pt x="2142" y="3"/>
                  <a:pt x="2142" y="3"/>
                </a:cubicBezTo>
                <a:cubicBezTo>
                  <a:pt x="2142" y="3"/>
                  <a:pt x="2142" y="3"/>
                  <a:pt x="2142" y="3"/>
                </a:cubicBezTo>
                <a:cubicBezTo>
                  <a:pt x="2143" y="3"/>
                  <a:pt x="2143" y="5"/>
                  <a:pt x="2144" y="5"/>
                </a:cubicBezTo>
                <a:close/>
                <a:moveTo>
                  <a:pt x="2126" y="3"/>
                </a:moveTo>
                <a:cubicBezTo>
                  <a:pt x="2127" y="3"/>
                  <a:pt x="2128" y="3"/>
                  <a:pt x="2129" y="4"/>
                </a:cubicBezTo>
                <a:cubicBezTo>
                  <a:pt x="2131" y="4"/>
                  <a:pt x="2133" y="4"/>
                  <a:pt x="2135" y="5"/>
                </a:cubicBezTo>
                <a:cubicBezTo>
                  <a:pt x="2137" y="5"/>
                  <a:pt x="2138" y="6"/>
                  <a:pt x="2139" y="7"/>
                </a:cubicBezTo>
                <a:cubicBezTo>
                  <a:pt x="2140" y="7"/>
                  <a:pt x="2142" y="10"/>
                  <a:pt x="2142" y="8"/>
                </a:cubicBezTo>
                <a:cubicBezTo>
                  <a:pt x="2143" y="6"/>
                  <a:pt x="2139" y="4"/>
                  <a:pt x="2138" y="3"/>
                </a:cubicBezTo>
                <a:cubicBezTo>
                  <a:pt x="2125" y="3"/>
                  <a:pt x="2125" y="3"/>
                  <a:pt x="2125" y="3"/>
                </a:cubicBezTo>
                <a:cubicBezTo>
                  <a:pt x="2125" y="3"/>
                  <a:pt x="2125" y="3"/>
                  <a:pt x="2126" y="3"/>
                </a:cubicBezTo>
                <a:close/>
                <a:moveTo>
                  <a:pt x="2581" y="207"/>
                </a:moveTo>
                <a:cubicBezTo>
                  <a:pt x="2586" y="206"/>
                  <a:pt x="2591" y="204"/>
                  <a:pt x="2595" y="206"/>
                </a:cubicBezTo>
                <a:cubicBezTo>
                  <a:pt x="2598" y="207"/>
                  <a:pt x="2600" y="208"/>
                  <a:pt x="2602" y="209"/>
                </a:cubicBezTo>
                <a:cubicBezTo>
                  <a:pt x="2603" y="211"/>
                  <a:pt x="2604" y="213"/>
                  <a:pt x="2607" y="213"/>
                </a:cubicBezTo>
                <a:cubicBezTo>
                  <a:pt x="2612" y="214"/>
                  <a:pt x="2616" y="210"/>
                  <a:pt x="2620" y="209"/>
                </a:cubicBezTo>
                <a:cubicBezTo>
                  <a:pt x="2623" y="208"/>
                  <a:pt x="2625" y="208"/>
                  <a:pt x="2628" y="207"/>
                </a:cubicBezTo>
                <a:cubicBezTo>
                  <a:pt x="2631" y="207"/>
                  <a:pt x="2633" y="206"/>
                  <a:pt x="2636" y="205"/>
                </a:cubicBezTo>
                <a:cubicBezTo>
                  <a:pt x="2640" y="204"/>
                  <a:pt x="2644" y="204"/>
                  <a:pt x="2647" y="203"/>
                </a:cubicBezTo>
                <a:cubicBezTo>
                  <a:pt x="2647" y="3"/>
                  <a:pt x="2647" y="3"/>
                  <a:pt x="2647" y="3"/>
                </a:cubicBezTo>
                <a:cubicBezTo>
                  <a:pt x="2518" y="3"/>
                  <a:pt x="2518" y="3"/>
                  <a:pt x="2518" y="3"/>
                </a:cubicBezTo>
                <a:cubicBezTo>
                  <a:pt x="2518" y="3"/>
                  <a:pt x="2518" y="3"/>
                  <a:pt x="2518" y="4"/>
                </a:cubicBezTo>
                <a:cubicBezTo>
                  <a:pt x="2518" y="6"/>
                  <a:pt x="2516" y="7"/>
                  <a:pt x="2515" y="9"/>
                </a:cubicBezTo>
                <a:cubicBezTo>
                  <a:pt x="2513" y="13"/>
                  <a:pt x="2518" y="18"/>
                  <a:pt x="2514" y="21"/>
                </a:cubicBezTo>
                <a:cubicBezTo>
                  <a:pt x="2513" y="23"/>
                  <a:pt x="2512" y="25"/>
                  <a:pt x="2512" y="27"/>
                </a:cubicBezTo>
                <a:cubicBezTo>
                  <a:pt x="2512" y="29"/>
                  <a:pt x="2510" y="32"/>
                  <a:pt x="2512" y="33"/>
                </a:cubicBezTo>
                <a:cubicBezTo>
                  <a:pt x="2514" y="33"/>
                  <a:pt x="2515" y="33"/>
                  <a:pt x="2516" y="34"/>
                </a:cubicBezTo>
                <a:cubicBezTo>
                  <a:pt x="2516" y="34"/>
                  <a:pt x="2517" y="36"/>
                  <a:pt x="2517" y="36"/>
                </a:cubicBezTo>
                <a:cubicBezTo>
                  <a:pt x="2518" y="38"/>
                  <a:pt x="2516" y="40"/>
                  <a:pt x="2515" y="41"/>
                </a:cubicBezTo>
                <a:cubicBezTo>
                  <a:pt x="2514" y="43"/>
                  <a:pt x="2512" y="45"/>
                  <a:pt x="2511" y="43"/>
                </a:cubicBezTo>
                <a:cubicBezTo>
                  <a:pt x="2510" y="43"/>
                  <a:pt x="2510" y="42"/>
                  <a:pt x="2509" y="41"/>
                </a:cubicBezTo>
                <a:cubicBezTo>
                  <a:pt x="2509" y="41"/>
                  <a:pt x="2509" y="40"/>
                  <a:pt x="2508" y="39"/>
                </a:cubicBezTo>
                <a:cubicBezTo>
                  <a:pt x="2505" y="37"/>
                  <a:pt x="2506" y="42"/>
                  <a:pt x="2505" y="43"/>
                </a:cubicBezTo>
                <a:cubicBezTo>
                  <a:pt x="2505" y="45"/>
                  <a:pt x="2503" y="46"/>
                  <a:pt x="2503" y="48"/>
                </a:cubicBezTo>
                <a:cubicBezTo>
                  <a:pt x="2502" y="50"/>
                  <a:pt x="2501" y="53"/>
                  <a:pt x="2501" y="55"/>
                </a:cubicBezTo>
                <a:cubicBezTo>
                  <a:pt x="2501" y="58"/>
                  <a:pt x="2501" y="60"/>
                  <a:pt x="2502" y="63"/>
                </a:cubicBezTo>
                <a:cubicBezTo>
                  <a:pt x="2502" y="64"/>
                  <a:pt x="2503" y="68"/>
                  <a:pt x="2505" y="66"/>
                </a:cubicBezTo>
                <a:cubicBezTo>
                  <a:pt x="2505" y="65"/>
                  <a:pt x="2505" y="64"/>
                  <a:pt x="2505" y="63"/>
                </a:cubicBezTo>
                <a:cubicBezTo>
                  <a:pt x="2506" y="62"/>
                  <a:pt x="2507" y="62"/>
                  <a:pt x="2507" y="61"/>
                </a:cubicBezTo>
                <a:cubicBezTo>
                  <a:pt x="2508" y="61"/>
                  <a:pt x="2508" y="59"/>
                  <a:pt x="2509" y="59"/>
                </a:cubicBezTo>
                <a:cubicBezTo>
                  <a:pt x="2510" y="58"/>
                  <a:pt x="2511" y="59"/>
                  <a:pt x="2512" y="60"/>
                </a:cubicBezTo>
                <a:cubicBezTo>
                  <a:pt x="2514" y="61"/>
                  <a:pt x="2515" y="60"/>
                  <a:pt x="2518" y="61"/>
                </a:cubicBezTo>
                <a:cubicBezTo>
                  <a:pt x="2520" y="62"/>
                  <a:pt x="2522" y="63"/>
                  <a:pt x="2524" y="63"/>
                </a:cubicBezTo>
                <a:cubicBezTo>
                  <a:pt x="2527" y="64"/>
                  <a:pt x="2527" y="66"/>
                  <a:pt x="2529" y="68"/>
                </a:cubicBezTo>
                <a:cubicBezTo>
                  <a:pt x="2531" y="69"/>
                  <a:pt x="2533" y="68"/>
                  <a:pt x="2535" y="70"/>
                </a:cubicBezTo>
                <a:cubicBezTo>
                  <a:pt x="2536" y="70"/>
                  <a:pt x="2537" y="71"/>
                  <a:pt x="2538" y="70"/>
                </a:cubicBezTo>
                <a:cubicBezTo>
                  <a:pt x="2539" y="70"/>
                  <a:pt x="2539" y="69"/>
                  <a:pt x="2540" y="69"/>
                </a:cubicBezTo>
                <a:cubicBezTo>
                  <a:pt x="2542" y="68"/>
                  <a:pt x="2541" y="73"/>
                  <a:pt x="2541" y="74"/>
                </a:cubicBezTo>
                <a:cubicBezTo>
                  <a:pt x="2540" y="76"/>
                  <a:pt x="2538" y="77"/>
                  <a:pt x="2539" y="79"/>
                </a:cubicBezTo>
                <a:cubicBezTo>
                  <a:pt x="2539" y="82"/>
                  <a:pt x="2540" y="83"/>
                  <a:pt x="2542" y="84"/>
                </a:cubicBezTo>
                <a:cubicBezTo>
                  <a:pt x="2542" y="85"/>
                  <a:pt x="2543" y="86"/>
                  <a:pt x="2543" y="87"/>
                </a:cubicBezTo>
                <a:cubicBezTo>
                  <a:pt x="2544" y="88"/>
                  <a:pt x="2545" y="88"/>
                  <a:pt x="2546" y="89"/>
                </a:cubicBezTo>
                <a:cubicBezTo>
                  <a:pt x="2547" y="89"/>
                  <a:pt x="2547" y="90"/>
                  <a:pt x="2548" y="91"/>
                </a:cubicBezTo>
                <a:cubicBezTo>
                  <a:pt x="2549" y="93"/>
                  <a:pt x="2549" y="95"/>
                  <a:pt x="2551" y="96"/>
                </a:cubicBezTo>
                <a:cubicBezTo>
                  <a:pt x="2552" y="98"/>
                  <a:pt x="2554" y="97"/>
                  <a:pt x="2555" y="97"/>
                </a:cubicBezTo>
                <a:cubicBezTo>
                  <a:pt x="2556" y="98"/>
                  <a:pt x="2557" y="99"/>
                  <a:pt x="2558" y="99"/>
                </a:cubicBezTo>
                <a:cubicBezTo>
                  <a:pt x="2560" y="100"/>
                  <a:pt x="2562" y="99"/>
                  <a:pt x="2564" y="98"/>
                </a:cubicBezTo>
                <a:cubicBezTo>
                  <a:pt x="2565" y="98"/>
                  <a:pt x="2569" y="98"/>
                  <a:pt x="2570" y="100"/>
                </a:cubicBezTo>
                <a:cubicBezTo>
                  <a:pt x="2570" y="101"/>
                  <a:pt x="2568" y="100"/>
                  <a:pt x="2568" y="100"/>
                </a:cubicBezTo>
                <a:cubicBezTo>
                  <a:pt x="2566" y="101"/>
                  <a:pt x="2566" y="102"/>
                  <a:pt x="2567" y="102"/>
                </a:cubicBezTo>
                <a:cubicBezTo>
                  <a:pt x="2568" y="103"/>
                  <a:pt x="2569" y="103"/>
                  <a:pt x="2569" y="104"/>
                </a:cubicBezTo>
                <a:cubicBezTo>
                  <a:pt x="2569" y="106"/>
                  <a:pt x="2568" y="106"/>
                  <a:pt x="2567" y="107"/>
                </a:cubicBezTo>
                <a:cubicBezTo>
                  <a:pt x="2565" y="108"/>
                  <a:pt x="2566" y="111"/>
                  <a:pt x="2565" y="113"/>
                </a:cubicBezTo>
                <a:cubicBezTo>
                  <a:pt x="2564" y="117"/>
                  <a:pt x="2561" y="119"/>
                  <a:pt x="2558" y="122"/>
                </a:cubicBezTo>
                <a:cubicBezTo>
                  <a:pt x="2557" y="123"/>
                  <a:pt x="2556" y="124"/>
                  <a:pt x="2556" y="126"/>
                </a:cubicBezTo>
                <a:cubicBezTo>
                  <a:pt x="2555" y="128"/>
                  <a:pt x="2555" y="130"/>
                  <a:pt x="2552" y="132"/>
                </a:cubicBezTo>
                <a:cubicBezTo>
                  <a:pt x="2551" y="133"/>
                  <a:pt x="2550" y="136"/>
                  <a:pt x="2547" y="134"/>
                </a:cubicBezTo>
                <a:cubicBezTo>
                  <a:pt x="2546" y="133"/>
                  <a:pt x="2545" y="131"/>
                  <a:pt x="2543" y="130"/>
                </a:cubicBezTo>
                <a:cubicBezTo>
                  <a:pt x="2543" y="129"/>
                  <a:pt x="2542" y="129"/>
                  <a:pt x="2541" y="128"/>
                </a:cubicBezTo>
                <a:cubicBezTo>
                  <a:pt x="2540" y="127"/>
                  <a:pt x="2539" y="127"/>
                  <a:pt x="2538" y="126"/>
                </a:cubicBezTo>
                <a:cubicBezTo>
                  <a:pt x="2537" y="124"/>
                  <a:pt x="2536" y="122"/>
                  <a:pt x="2534" y="121"/>
                </a:cubicBezTo>
                <a:cubicBezTo>
                  <a:pt x="2532" y="119"/>
                  <a:pt x="2530" y="118"/>
                  <a:pt x="2528" y="116"/>
                </a:cubicBezTo>
                <a:cubicBezTo>
                  <a:pt x="2527" y="116"/>
                  <a:pt x="2526" y="115"/>
                  <a:pt x="2525" y="115"/>
                </a:cubicBezTo>
                <a:cubicBezTo>
                  <a:pt x="2524" y="114"/>
                  <a:pt x="2523" y="113"/>
                  <a:pt x="2522" y="112"/>
                </a:cubicBezTo>
                <a:cubicBezTo>
                  <a:pt x="2521" y="110"/>
                  <a:pt x="2519" y="108"/>
                  <a:pt x="2517" y="107"/>
                </a:cubicBezTo>
                <a:cubicBezTo>
                  <a:pt x="2516" y="106"/>
                  <a:pt x="2515" y="105"/>
                  <a:pt x="2514" y="104"/>
                </a:cubicBezTo>
                <a:cubicBezTo>
                  <a:pt x="2512" y="103"/>
                  <a:pt x="2511" y="103"/>
                  <a:pt x="2509" y="103"/>
                </a:cubicBezTo>
                <a:cubicBezTo>
                  <a:pt x="2506" y="102"/>
                  <a:pt x="2503" y="102"/>
                  <a:pt x="2499" y="101"/>
                </a:cubicBezTo>
                <a:cubicBezTo>
                  <a:pt x="2496" y="101"/>
                  <a:pt x="2494" y="100"/>
                  <a:pt x="2492" y="99"/>
                </a:cubicBezTo>
                <a:cubicBezTo>
                  <a:pt x="2489" y="97"/>
                  <a:pt x="2487" y="96"/>
                  <a:pt x="2484" y="95"/>
                </a:cubicBezTo>
                <a:cubicBezTo>
                  <a:pt x="2483" y="95"/>
                  <a:pt x="2482" y="94"/>
                  <a:pt x="2480" y="94"/>
                </a:cubicBezTo>
                <a:cubicBezTo>
                  <a:pt x="2478" y="94"/>
                  <a:pt x="2476" y="92"/>
                  <a:pt x="2474" y="91"/>
                </a:cubicBezTo>
                <a:cubicBezTo>
                  <a:pt x="2473" y="90"/>
                  <a:pt x="2472" y="88"/>
                  <a:pt x="2470" y="87"/>
                </a:cubicBezTo>
                <a:cubicBezTo>
                  <a:pt x="2469" y="86"/>
                  <a:pt x="2466" y="86"/>
                  <a:pt x="2464" y="85"/>
                </a:cubicBezTo>
                <a:cubicBezTo>
                  <a:pt x="2462" y="84"/>
                  <a:pt x="2460" y="83"/>
                  <a:pt x="2458" y="83"/>
                </a:cubicBezTo>
                <a:cubicBezTo>
                  <a:pt x="2455" y="83"/>
                  <a:pt x="2454" y="82"/>
                  <a:pt x="2452" y="81"/>
                </a:cubicBezTo>
                <a:cubicBezTo>
                  <a:pt x="2450" y="81"/>
                  <a:pt x="2449" y="82"/>
                  <a:pt x="2447" y="83"/>
                </a:cubicBezTo>
                <a:cubicBezTo>
                  <a:pt x="2446" y="85"/>
                  <a:pt x="2444" y="87"/>
                  <a:pt x="2445" y="84"/>
                </a:cubicBezTo>
                <a:cubicBezTo>
                  <a:pt x="2445" y="83"/>
                  <a:pt x="2445" y="81"/>
                  <a:pt x="2445" y="81"/>
                </a:cubicBezTo>
                <a:cubicBezTo>
                  <a:pt x="2446" y="80"/>
                  <a:pt x="2447" y="81"/>
                  <a:pt x="2448" y="81"/>
                </a:cubicBezTo>
                <a:cubicBezTo>
                  <a:pt x="2449" y="81"/>
                  <a:pt x="2450" y="80"/>
                  <a:pt x="2449" y="79"/>
                </a:cubicBezTo>
                <a:cubicBezTo>
                  <a:pt x="2448" y="78"/>
                  <a:pt x="2447" y="78"/>
                  <a:pt x="2446" y="78"/>
                </a:cubicBezTo>
                <a:cubicBezTo>
                  <a:pt x="2444" y="77"/>
                  <a:pt x="2443" y="75"/>
                  <a:pt x="2441" y="75"/>
                </a:cubicBezTo>
                <a:cubicBezTo>
                  <a:pt x="2439" y="74"/>
                  <a:pt x="2436" y="73"/>
                  <a:pt x="2434" y="72"/>
                </a:cubicBezTo>
                <a:cubicBezTo>
                  <a:pt x="2430" y="69"/>
                  <a:pt x="2424" y="66"/>
                  <a:pt x="2419" y="65"/>
                </a:cubicBezTo>
                <a:cubicBezTo>
                  <a:pt x="2416" y="64"/>
                  <a:pt x="2413" y="63"/>
                  <a:pt x="2410" y="63"/>
                </a:cubicBezTo>
                <a:cubicBezTo>
                  <a:pt x="2407" y="62"/>
                  <a:pt x="2405" y="61"/>
                  <a:pt x="2402" y="60"/>
                </a:cubicBezTo>
                <a:cubicBezTo>
                  <a:pt x="2401" y="60"/>
                  <a:pt x="2400" y="60"/>
                  <a:pt x="2399" y="59"/>
                </a:cubicBezTo>
                <a:cubicBezTo>
                  <a:pt x="2397" y="58"/>
                  <a:pt x="2394" y="58"/>
                  <a:pt x="2391" y="58"/>
                </a:cubicBezTo>
                <a:cubicBezTo>
                  <a:pt x="2389" y="58"/>
                  <a:pt x="2386" y="58"/>
                  <a:pt x="2383" y="58"/>
                </a:cubicBezTo>
                <a:cubicBezTo>
                  <a:pt x="2381" y="57"/>
                  <a:pt x="2379" y="56"/>
                  <a:pt x="2377" y="56"/>
                </a:cubicBezTo>
                <a:cubicBezTo>
                  <a:pt x="2374" y="55"/>
                  <a:pt x="2371" y="55"/>
                  <a:pt x="2369" y="55"/>
                </a:cubicBezTo>
                <a:cubicBezTo>
                  <a:pt x="2366" y="55"/>
                  <a:pt x="2364" y="55"/>
                  <a:pt x="2361" y="54"/>
                </a:cubicBezTo>
                <a:cubicBezTo>
                  <a:pt x="2357" y="54"/>
                  <a:pt x="2352" y="53"/>
                  <a:pt x="2347" y="53"/>
                </a:cubicBezTo>
                <a:cubicBezTo>
                  <a:pt x="2345" y="53"/>
                  <a:pt x="2343" y="52"/>
                  <a:pt x="2341" y="51"/>
                </a:cubicBezTo>
                <a:cubicBezTo>
                  <a:pt x="2339" y="50"/>
                  <a:pt x="2337" y="50"/>
                  <a:pt x="2334" y="50"/>
                </a:cubicBezTo>
                <a:cubicBezTo>
                  <a:pt x="2333" y="50"/>
                  <a:pt x="2332" y="50"/>
                  <a:pt x="2331" y="50"/>
                </a:cubicBezTo>
                <a:cubicBezTo>
                  <a:pt x="2330" y="50"/>
                  <a:pt x="2329" y="51"/>
                  <a:pt x="2328" y="52"/>
                </a:cubicBezTo>
                <a:cubicBezTo>
                  <a:pt x="2326" y="53"/>
                  <a:pt x="2325" y="54"/>
                  <a:pt x="2323" y="55"/>
                </a:cubicBezTo>
                <a:cubicBezTo>
                  <a:pt x="2319" y="57"/>
                  <a:pt x="2316" y="59"/>
                  <a:pt x="2312" y="60"/>
                </a:cubicBezTo>
                <a:cubicBezTo>
                  <a:pt x="2310" y="60"/>
                  <a:pt x="2307" y="59"/>
                  <a:pt x="2306" y="61"/>
                </a:cubicBezTo>
                <a:cubicBezTo>
                  <a:pt x="2306" y="61"/>
                  <a:pt x="2305" y="63"/>
                  <a:pt x="2306" y="64"/>
                </a:cubicBezTo>
                <a:cubicBezTo>
                  <a:pt x="2306" y="65"/>
                  <a:pt x="2307" y="65"/>
                  <a:pt x="2308" y="66"/>
                </a:cubicBezTo>
                <a:cubicBezTo>
                  <a:pt x="2310" y="68"/>
                  <a:pt x="2308" y="72"/>
                  <a:pt x="2311" y="73"/>
                </a:cubicBezTo>
                <a:cubicBezTo>
                  <a:pt x="2313" y="74"/>
                  <a:pt x="2315" y="75"/>
                  <a:pt x="2316" y="77"/>
                </a:cubicBezTo>
                <a:cubicBezTo>
                  <a:pt x="2317" y="79"/>
                  <a:pt x="2318" y="81"/>
                  <a:pt x="2318" y="84"/>
                </a:cubicBezTo>
                <a:cubicBezTo>
                  <a:pt x="2318" y="85"/>
                  <a:pt x="2318" y="86"/>
                  <a:pt x="2318" y="87"/>
                </a:cubicBezTo>
                <a:cubicBezTo>
                  <a:pt x="2318" y="88"/>
                  <a:pt x="2319" y="88"/>
                  <a:pt x="2320" y="89"/>
                </a:cubicBezTo>
                <a:cubicBezTo>
                  <a:pt x="2320" y="90"/>
                  <a:pt x="2320" y="91"/>
                  <a:pt x="2321" y="91"/>
                </a:cubicBezTo>
                <a:cubicBezTo>
                  <a:pt x="2323" y="91"/>
                  <a:pt x="2323" y="90"/>
                  <a:pt x="2324" y="89"/>
                </a:cubicBezTo>
                <a:cubicBezTo>
                  <a:pt x="2325" y="86"/>
                  <a:pt x="2327" y="88"/>
                  <a:pt x="2327" y="90"/>
                </a:cubicBezTo>
                <a:cubicBezTo>
                  <a:pt x="2327" y="92"/>
                  <a:pt x="2329" y="95"/>
                  <a:pt x="2328" y="97"/>
                </a:cubicBezTo>
                <a:cubicBezTo>
                  <a:pt x="2327" y="98"/>
                  <a:pt x="2326" y="99"/>
                  <a:pt x="2326" y="100"/>
                </a:cubicBezTo>
                <a:cubicBezTo>
                  <a:pt x="2325" y="100"/>
                  <a:pt x="2324" y="101"/>
                  <a:pt x="2323" y="102"/>
                </a:cubicBezTo>
                <a:cubicBezTo>
                  <a:pt x="2322" y="103"/>
                  <a:pt x="2321" y="104"/>
                  <a:pt x="2320" y="104"/>
                </a:cubicBezTo>
                <a:cubicBezTo>
                  <a:pt x="2319" y="105"/>
                  <a:pt x="2318" y="105"/>
                  <a:pt x="2317" y="105"/>
                </a:cubicBezTo>
                <a:cubicBezTo>
                  <a:pt x="2313" y="106"/>
                  <a:pt x="2310" y="107"/>
                  <a:pt x="2306" y="109"/>
                </a:cubicBezTo>
                <a:cubicBezTo>
                  <a:pt x="2304" y="110"/>
                  <a:pt x="2301" y="110"/>
                  <a:pt x="2299" y="112"/>
                </a:cubicBezTo>
                <a:cubicBezTo>
                  <a:pt x="2298" y="113"/>
                  <a:pt x="2297" y="116"/>
                  <a:pt x="2298" y="118"/>
                </a:cubicBezTo>
                <a:cubicBezTo>
                  <a:pt x="2298" y="120"/>
                  <a:pt x="2300" y="122"/>
                  <a:pt x="2299" y="124"/>
                </a:cubicBezTo>
                <a:cubicBezTo>
                  <a:pt x="2297" y="126"/>
                  <a:pt x="2296" y="128"/>
                  <a:pt x="2294" y="128"/>
                </a:cubicBezTo>
                <a:cubicBezTo>
                  <a:pt x="2291" y="129"/>
                  <a:pt x="2288" y="129"/>
                  <a:pt x="2285" y="129"/>
                </a:cubicBezTo>
                <a:cubicBezTo>
                  <a:pt x="2283" y="128"/>
                  <a:pt x="2281" y="127"/>
                  <a:pt x="2279" y="126"/>
                </a:cubicBezTo>
                <a:cubicBezTo>
                  <a:pt x="2277" y="125"/>
                  <a:pt x="2275" y="125"/>
                  <a:pt x="2274" y="124"/>
                </a:cubicBezTo>
                <a:cubicBezTo>
                  <a:pt x="2273" y="122"/>
                  <a:pt x="2275" y="120"/>
                  <a:pt x="2275" y="118"/>
                </a:cubicBezTo>
                <a:cubicBezTo>
                  <a:pt x="2274" y="116"/>
                  <a:pt x="2272" y="116"/>
                  <a:pt x="2274" y="113"/>
                </a:cubicBezTo>
                <a:cubicBezTo>
                  <a:pt x="2275" y="113"/>
                  <a:pt x="2275" y="113"/>
                  <a:pt x="2276" y="113"/>
                </a:cubicBezTo>
                <a:cubicBezTo>
                  <a:pt x="2276" y="112"/>
                  <a:pt x="2276" y="111"/>
                  <a:pt x="2277" y="111"/>
                </a:cubicBezTo>
                <a:cubicBezTo>
                  <a:pt x="2277" y="110"/>
                  <a:pt x="2279" y="110"/>
                  <a:pt x="2280" y="111"/>
                </a:cubicBezTo>
                <a:cubicBezTo>
                  <a:pt x="2281" y="111"/>
                  <a:pt x="2282" y="111"/>
                  <a:pt x="2283" y="110"/>
                </a:cubicBezTo>
                <a:cubicBezTo>
                  <a:pt x="2284" y="109"/>
                  <a:pt x="2283" y="108"/>
                  <a:pt x="2283" y="107"/>
                </a:cubicBezTo>
                <a:cubicBezTo>
                  <a:pt x="2283" y="105"/>
                  <a:pt x="2280" y="104"/>
                  <a:pt x="2278" y="103"/>
                </a:cubicBezTo>
                <a:cubicBezTo>
                  <a:pt x="2277" y="102"/>
                  <a:pt x="2276" y="101"/>
                  <a:pt x="2274" y="101"/>
                </a:cubicBezTo>
                <a:cubicBezTo>
                  <a:pt x="2273" y="100"/>
                  <a:pt x="2271" y="101"/>
                  <a:pt x="2271" y="100"/>
                </a:cubicBezTo>
                <a:cubicBezTo>
                  <a:pt x="2270" y="98"/>
                  <a:pt x="2272" y="97"/>
                  <a:pt x="2273" y="98"/>
                </a:cubicBezTo>
                <a:cubicBezTo>
                  <a:pt x="2274" y="98"/>
                  <a:pt x="2277" y="98"/>
                  <a:pt x="2276" y="96"/>
                </a:cubicBezTo>
                <a:cubicBezTo>
                  <a:pt x="2276" y="95"/>
                  <a:pt x="2273" y="95"/>
                  <a:pt x="2272" y="95"/>
                </a:cubicBezTo>
                <a:cubicBezTo>
                  <a:pt x="2269" y="96"/>
                  <a:pt x="2266" y="96"/>
                  <a:pt x="2263" y="97"/>
                </a:cubicBezTo>
                <a:cubicBezTo>
                  <a:pt x="2262" y="97"/>
                  <a:pt x="2262" y="98"/>
                  <a:pt x="2261" y="98"/>
                </a:cubicBezTo>
                <a:cubicBezTo>
                  <a:pt x="2258" y="100"/>
                  <a:pt x="2255" y="101"/>
                  <a:pt x="2253" y="104"/>
                </a:cubicBezTo>
                <a:cubicBezTo>
                  <a:pt x="2252" y="105"/>
                  <a:pt x="2249" y="107"/>
                  <a:pt x="2248" y="105"/>
                </a:cubicBezTo>
                <a:cubicBezTo>
                  <a:pt x="2248" y="104"/>
                  <a:pt x="2250" y="100"/>
                  <a:pt x="2248" y="100"/>
                </a:cubicBezTo>
                <a:cubicBezTo>
                  <a:pt x="2247" y="101"/>
                  <a:pt x="2246" y="102"/>
                  <a:pt x="2245" y="102"/>
                </a:cubicBezTo>
                <a:cubicBezTo>
                  <a:pt x="2244" y="102"/>
                  <a:pt x="2243" y="103"/>
                  <a:pt x="2242" y="103"/>
                </a:cubicBezTo>
                <a:cubicBezTo>
                  <a:pt x="2239" y="104"/>
                  <a:pt x="2237" y="106"/>
                  <a:pt x="2235" y="107"/>
                </a:cubicBezTo>
                <a:cubicBezTo>
                  <a:pt x="2233" y="108"/>
                  <a:pt x="2232" y="108"/>
                  <a:pt x="2230" y="109"/>
                </a:cubicBezTo>
                <a:cubicBezTo>
                  <a:pt x="2227" y="110"/>
                  <a:pt x="2226" y="112"/>
                  <a:pt x="2224" y="114"/>
                </a:cubicBezTo>
                <a:cubicBezTo>
                  <a:pt x="2222" y="116"/>
                  <a:pt x="2221" y="117"/>
                  <a:pt x="2219" y="117"/>
                </a:cubicBezTo>
                <a:cubicBezTo>
                  <a:pt x="2214" y="118"/>
                  <a:pt x="2210" y="115"/>
                  <a:pt x="2206" y="114"/>
                </a:cubicBezTo>
                <a:cubicBezTo>
                  <a:pt x="2203" y="114"/>
                  <a:pt x="2201" y="115"/>
                  <a:pt x="2199" y="115"/>
                </a:cubicBezTo>
                <a:cubicBezTo>
                  <a:pt x="2196" y="115"/>
                  <a:pt x="2194" y="115"/>
                  <a:pt x="2192" y="115"/>
                </a:cubicBezTo>
                <a:cubicBezTo>
                  <a:pt x="2189" y="115"/>
                  <a:pt x="2188" y="114"/>
                  <a:pt x="2186" y="113"/>
                </a:cubicBezTo>
                <a:cubicBezTo>
                  <a:pt x="2184" y="113"/>
                  <a:pt x="2181" y="113"/>
                  <a:pt x="2179" y="114"/>
                </a:cubicBezTo>
                <a:cubicBezTo>
                  <a:pt x="2175" y="114"/>
                  <a:pt x="2172" y="116"/>
                  <a:pt x="2169" y="119"/>
                </a:cubicBezTo>
                <a:cubicBezTo>
                  <a:pt x="2167" y="121"/>
                  <a:pt x="2166" y="122"/>
                  <a:pt x="2164" y="123"/>
                </a:cubicBezTo>
                <a:cubicBezTo>
                  <a:pt x="2162" y="123"/>
                  <a:pt x="2161" y="125"/>
                  <a:pt x="2159" y="126"/>
                </a:cubicBezTo>
                <a:cubicBezTo>
                  <a:pt x="2157" y="127"/>
                  <a:pt x="2155" y="128"/>
                  <a:pt x="2153" y="129"/>
                </a:cubicBezTo>
                <a:cubicBezTo>
                  <a:pt x="2152" y="130"/>
                  <a:pt x="2151" y="131"/>
                  <a:pt x="2150" y="132"/>
                </a:cubicBezTo>
                <a:cubicBezTo>
                  <a:pt x="2149" y="134"/>
                  <a:pt x="2147" y="139"/>
                  <a:pt x="2144" y="136"/>
                </a:cubicBezTo>
                <a:cubicBezTo>
                  <a:pt x="2144" y="135"/>
                  <a:pt x="2143" y="134"/>
                  <a:pt x="2142" y="134"/>
                </a:cubicBezTo>
                <a:cubicBezTo>
                  <a:pt x="2141" y="133"/>
                  <a:pt x="2139" y="131"/>
                  <a:pt x="2137" y="131"/>
                </a:cubicBezTo>
                <a:cubicBezTo>
                  <a:pt x="2135" y="131"/>
                  <a:pt x="2134" y="133"/>
                  <a:pt x="2132" y="134"/>
                </a:cubicBezTo>
                <a:cubicBezTo>
                  <a:pt x="2131" y="135"/>
                  <a:pt x="2130" y="136"/>
                  <a:pt x="2129" y="135"/>
                </a:cubicBezTo>
                <a:cubicBezTo>
                  <a:pt x="2128" y="134"/>
                  <a:pt x="2129" y="132"/>
                  <a:pt x="2129" y="132"/>
                </a:cubicBezTo>
                <a:cubicBezTo>
                  <a:pt x="2128" y="131"/>
                  <a:pt x="2125" y="132"/>
                  <a:pt x="2124" y="133"/>
                </a:cubicBezTo>
                <a:cubicBezTo>
                  <a:pt x="2124" y="133"/>
                  <a:pt x="2123" y="134"/>
                  <a:pt x="2123" y="135"/>
                </a:cubicBezTo>
                <a:cubicBezTo>
                  <a:pt x="2121" y="136"/>
                  <a:pt x="2118" y="135"/>
                  <a:pt x="2116" y="134"/>
                </a:cubicBezTo>
                <a:cubicBezTo>
                  <a:pt x="2115" y="133"/>
                  <a:pt x="2113" y="133"/>
                  <a:pt x="2111" y="132"/>
                </a:cubicBezTo>
                <a:cubicBezTo>
                  <a:pt x="2110" y="131"/>
                  <a:pt x="2109" y="131"/>
                  <a:pt x="2108" y="131"/>
                </a:cubicBezTo>
                <a:cubicBezTo>
                  <a:pt x="2108" y="130"/>
                  <a:pt x="2106" y="130"/>
                  <a:pt x="2105" y="130"/>
                </a:cubicBezTo>
                <a:cubicBezTo>
                  <a:pt x="2105" y="128"/>
                  <a:pt x="2110" y="129"/>
                  <a:pt x="2111" y="129"/>
                </a:cubicBezTo>
                <a:cubicBezTo>
                  <a:pt x="2112" y="128"/>
                  <a:pt x="2112" y="128"/>
                  <a:pt x="2113" y="127"/>
                </a:cubicBezTo>
                <a:cubicBezTo>
                  <a:pt x="2114" y="126"/>
                  <a:pt x="2115" y="126"/>
                  <a:pt x="2116" y="126"/>
                </a:cubicBezTo>
                <a:cubicBezTo>
                  <a:pt x="2118" y="126"/>
                  <a:pt x="2121" y="126"/>
                  <a:pt x="2121" y="124"/>
                </a:cubicBezTo>
                <a:cubicBezTo>
                  <a:pt x="2121" y="122"/>
                  <a:pt x="2119" y="119"/>
                  <a:pt x="2118" y="118"/>
                </a:cubicBezTo>
                <a:cubicBezTo>
                  <a:pt x="2117" y="117"/>
                  <a:pt x="2114" y="115"/>
                  <a:pt x="2115" y="113"/>
                </a:cubicBezTo>
                <a:cubicBezTo>
                  <a:pt x="2116" y="111"/>
                  <a:pt x="2118" y="111"/>
                  <a:pt x="2118" y="109"/>
                </a:cubicBezTo>
                <a:cubicBezTo>
                  <a:pt x="2119" y="107"/>
                  <a:pt x="2119" y="106"/>
                  <a:pt x="2120" y="105"/>
                </a:cubicBezTo>
                <a:cubicBezTo>
                  <a:pt x="2121" y="104"/>
                  <a:pt x="2123" y="105"/>
                  <a:pt x="2123" y="103"/>
                </a:cubicBezTo>
                <a:cubicBezTo>
                  <a:pt x="2123" y="101"/>
                  <a:pt x="2119" y="101"/>
                  <a:pt x="2117" y="101"/>
                </a:cubicBezTo>
                <a:cubicBezTo>
                  <a:pt x="2117" y="101"/>
                  <a:pt x="2115" y="101"/>
                  <a:pt x="2114" y="101"/>
                </a:cubicBezTo>
                <a:cubicBezTo>
                  <a:pt x="2113" y="100"/>
                  <a:pt x="2115" y="99"/>
                  <a:pt x="2115" y="98"/>
                </a:cubicBezTo>
                <a:cubicBezTo>
                  <a:pt x="2114" y="98"/>
                  <a:pt x="2113" y="98"/>
                  <a:pt x="2112" y="99"/>
                </a:cubicBezTo>
                <a:cubicBezTo>
                  <a:pt x="2111" y="99"/>
                  <a:pt x="2109" y="100"/>
                  <a:pt x="2108" y="100"/>
                </a:cubicBezTo>
                <a:cubicBezTo>
                  <a:pt x="2106" y="100"/>
                  <a:pt x="2103" y="100"/>
                  <a:pt x="2101" y="101"/>
                </a:cubicBezTo>
                <a:cubicBezTo>
                  <a:pt x="2098" y="102"/>
                  <a:pt x="2096" y="104"/>
                  <a:pt x="2094" y="105"/>
                </a:cubicBezTo>
                <a:cubicBezTo>
                  <a:pt x="2091" y="106"/>
                  <a:pt x="2088" y="106"/>
                  <a:pt x="2085" y="107"/>
                </a:cubicBezTo>
                <a:cubicBezTo>
                  <a:pt x="2083" y="108"/>
                  <a:pt x="2081" y="110"/>
                  <a:pt x="2078" y="112"/>
                </a:cubicBezTo>
                <a:cubicBezTo>
                  <a:pt x="2076" y="113"/>
                  <a:pt x="2072" y="113"/>
                  <a:pt x="2072" y="116"/>
                </a:cubicBezTo>
                <a:cubicBezTo>
                  <a:pt x="2073" y="116"/>
                  <a:pt x="2074" y="116"/>
                  <a:pt x="2075" y="117"/>
                </a:cubicBezTo>
                <a:cubicBezTo>
                  <a:pt x="2076" y="118"/>
                  <a:pt x="2076" y="118"/>
                  <a:pt x="2077" y="118"/>
                </a:cubicBezTo>
                <a:cubicBezTo>
                  <a:pt x="2080" y="119"/>
                  <a:pt x="2081" y="119"/>
                  <a:pt x="2082" y="121"/>
                </a:cubicBezTo>
                <a:cubicBezTo>
                  <a:pt x="2082" y="122"/>
                  <a:pt x="2084" y="123"/>
                  <a:pt x="2084" y="124"/>
                </a:cubicBezTo>
                <a:cubicBezTo>
                  <a:pt x="2084" y="125"/>
                  <a:pt x="2082" y="125"/>
                  <a:pt x="2081" y="125"/>
                </a:cubicBezTo>
                <a:cubicBezTo>
                  <a:pt x="2079" y="126"/>
                  <a:pt x="2077" y="128"/>
                  <a:pt x="2075" y="130"/>
                </a:cubicBezTo>
                <a:cubicBezTo>
                  <a:pt x="2072" y="131"/>
                  <a:pt x="2071" y="129"/>
                  <a:pt x="2072" y="127"/>
                </a:cubicBezTo>
                <a:cubicBezTo>
                  <a:pt x="2072" y="125"/>
                  <a:pt x="2072" y="125"/>
                  <a:pt x="2072" y="123"/>
                </a:cubicBezTo>
                <a:cubicBezTo>
                  <a:pt x="2073" y="123"/>
                  <a:pt x="2074" y="122"/>
                  <a:pt x="2074" y="121"/>
                </a:cubicBezTo>
                <a:cubicBezTo>
                  <a:pt x="2073" y="119"/>
                  <a:pt x="2069" y="122"/>
                  <a:pt x="2068" y="119"/>
                </a:cubicBezTo>
                <a:cubicBezTo>
                  <a:pt x="2068" y="118"/>
                  <a:pt x="2069" y="118"/>
                  <a:pt x="2070" y="117"/>
                </a:cubicBezTo>
                <a:cubicBezTo>
                  <a:pt x="2071" y="116"/>
                  <a:pt x="2069" y="116"/>
                  <a:pt x="2068" y="117"/>
                </a:cubicBezTo>
                <a:cubicBezTo>
                  <a:pt x="2067" y="117"/>
                  <a:pt x="2067" y="118"/>
                  <a:pt x="2066" y="118"/>
                </a:cubicBezTo>
                <a:cubicBezTo>
                  <a:pt x="2064" y="118"/>
                  <a:pt x="2063" y="118"/>
                  <a:pt x="2062" y="118"/>
                </a:cubicBezTo>
                <a:cubicBezTo>
                  <a:pt x="2060" y="118"/>
                  <a:pt x="2058" y="119"/>
                  <a:pt x="2056" y="119"/>
                </a:cubicBezTo>
                <a:cubicBezTo>
                  <a:pt x="2054" y="120"/>
                  <a:pt x="2052" y="120"/>
                  <a:pt x="2051" y="121"/>
                </a:cubicBezTo>
                <a:cubicBezTo>
                  <a:pt x="2050" y="122"/>
                  <a:pt x="2050" y="124"/>
                  <a:pt x="2049" y="125"/>
                </a:cubicBezTo>
                <a:cubicBezTo>
                  <a:pt x="2048" y="126"/>
                  <a:pt x="2047" y="126"/>
                  <a:pt x="2046" y="126"/>
                </a:cubicBezTo>
                <a:cubicBezTo>
                  <a:pt x="2043" y="126"/>
                  <a:pt x="2041" y="127"/>
                  <a:pt x="2038" y="128"/>
                </a:cubicBezTo>
                <a:cubicBezTo>
                  <a:pt x="2036" y="128"/>
                  <a:pt x="2033" y="128"/>
                  <a:pt x="2031" y="129"/>
                </a:cubicBezTo>
                <a:cubicBezTo>
                  <a:pt x="2028" y="129"/>
                  <a:pt x="2027" y="129"/>
                  <a:pt x="2024" y="130"/>
                </a:cubicBezTo>
                <a:cubicBezTo>
                  <a:pt x="2023" y="131"/>
                  <a:pt x="2021" y="131"/>
                  <a:pt x="2020" y="132"/>
                </a:cubicBezTo>
                <a:cubicBezTo>
                  <a:pt x="2018" y="133"/>
                  <a:pt x="2017" y="135"/>
                  <a:pt x="2015" y="136"/>
                </a:cubicBezTo>
                <a:cubicBezTo>
                  <a:pt x="2014" y="137"/>
                  <a:pt x="2013" y="137"/>
                  <a:pt x="2011" y="138"/>
                </a:cubicBezTo>
                <a:cubicBezTo>
                  <a:pt x="2009" y="139"/>
                  <a:pt x="2008" y="140"/>
                  <a:pt x="2006" y="142"/>
                </a:cubicBezTo>
                <a:cubicBezTo>
                  <a:pt x="2002" y="145"/>
                  <a:pt x="1997" y="146"/>
                  <a:pt x="1992" y="147"/>
                </a:cubicBezTo>
                <a:cubicBezTo>
                  <a:pt x="1988" y="148"/>
                  <a:pt x="1985" y="152"/>
                  <a:pt x="1980" y="153"/>
                </a:cubicBezTo>
                <a:cubicBezTo>
                  <a:pt x="1978" y="153"/>
                  <a:pt x="1976" y="154"/>
                  <a:pt x="1974" y="154"/>
                </a:cubicBezTo>
                <a:cubicBezTo>
                  <a:pt x="1972" y="154"/>
                  <a:pt x="1969" y="153"/>
                  <a:pt x="1969" y="155"/>
                </a:cubicBezTo>
                <a:cubicBezTo>
                  <a:pt x="1968" y="156"/>
                  <a:pt x="1969" y="157"/>
                  <a:pt x="1969" y="158"/>
                </a:cubicBezTo>
                <a:cubicBezTo>
                  <a:pt x="1969" y="159"/>
                  <a:pt x="1969" y="160"/>
                  <a:pt x="1970" y="161"/>
                </a:cubicBezTo>
                <a:cubicBezTo>
                  <a:pt x="1971" y="162"/>
                  <a:pt x="1974" y="161"/>
                  <a:pt x="1975" y="163"/>
                </a:cubicBezTo>
                <a:cubicBezTo>
                  <a:pt x="1975" y="166"/>
                  <a:pt x="1971" y="166"/>
                  <a:pt x="1970" y="165"/>
                </a:cubicBezTo>
                <a:cubicBezTo>
                  <a:pt x="1969" y="165"/>
                  <a:pt x="1968" y="164"/>
                  <a:pt x="1967" y="164"/>
                </a:cubicBezTo>
                <a:cubicBezTo>
                  <a:pt x="1966" y="163"/>
                  <a:pt x="1965" y="164"/>
                  <a:pt x="1964" y="164"/>
                </a:cubicBezTo>
                <a:cubicBezTo>
                  <a:pt x="1961" y="164"/>
                  <a:pt x="1960" y="164"/>
                  <a:pt x="1958" y="163"/>
                </a:cubicBezTo>
                <a:cubicBezTo>
                  <a:pt x="1956" y="162"/>
                  <a:pt x="1954" y="163"/>
                  <a:pt x="1952" y="163"/>
                </a:cubicBezTo>
                <a:cubicBezTo>
                  <a:pt x="1950" y="164"/>
                  <a:pt x="1949" y="166"/>
                  <a:pt x="1947" y="166"/>
                </a:cubicBezTo>
                <a:cubicBezTo>
                  <a:pt x="1945" y="167"/>
                  <a:pt x="1944" y="167"/>
                  <a:pt x="1942" y="167"/>
                </a:cubicBezTo>
                <a:cubicBezTo>
                  <a:pt x="1941" y="167"/>
                  <a:pt x="1940" y="166"/>
                  <a:pt x="1939" y="167"/>
                </a:cubicBezTo>
                <a:cubicBezTo>
                  <a:pt x="1938" y="168"/>
                  <a:pt x="1940" y="168"/>
                  <a:pt x="1940" y="169"/>
                </a:cubicBezTo>
                <a:cubicBezTo>
                  <a:pt x="1941" y="170"/>
                  <a:pt x="1941" y="171"/>
                  <a:pt x="1941" y="172"/>
                </a:cubicBezTo>
                <a:cubicBezTo>
                  <a:pt x="1942" y="173"/>
                  <a:pt x="1942" y="173"/>
                  <a:pt x="1942" y="175"/>
                </a:cubicBezTo>
                <a:cubicBezTo>
                  <a:pt x="1942" y="176"/>
                  <a:pt x="1942" y="177"/>
                  <a:pt x="1941" y="178"/>
                </a:cubicBezTo>
                <a:cubicBezTo>
                  <a:pt x="1940" y="179"/>
                  <a:pt x="1939" y="179"/>
                  <a:pt x="1939" y="180"/>
                </a:cubicBezTo>
                <a:cubicBezTo>
                  <a:pt x="1937" y="181"/>
                  <a:pt x="1938" y="184"/>
                  <a:pt x="1937" y="186"/>
                </a:cubicBezTo>
                <a:cubicBezTo>
                  <a:pt x="1936" y="187"/>
                  <a:pt x="1936" y="188"/>
                  <a:pt x="1936" y="190"/>
                </a:cubicBezTo>
                <a:cubicBezTo>
                  <a:pt x="1937" y="192"/>
                  <a:pt x="1937" y="194"/>
                  <a:pt x="1937" y="195"/>
                </a:cubicBezTo>
                <a:cubicBezTo>
                  <a:pt x="1936" y="197"/>
                  <a:pt x="1935" y="198"/>
                  <a:pt x="1934" y="199"/>
                </a:cubicBezTo>
                <a:cubicBezTo>
                  <a:pt x="1933" y="199"/>
                  <a:pt x="1932" y="200"/>
                  <a:pt x="1932" y="201"/>
                </a:cubicBezTo>
                <a:cubicBezTo>
                  <a:pt x="1931" y="201"/>
                  <a:pt x="1932" y="202"/>
                  <a:pt x="1931" y="203"/>
                </a:cubicBezTo>
                <a:cubicBezTo>
                  <a:pt x="1930" y="204"/>
                  <a:pt x="1928" y="204"/>
                  <a:pt x="1927" y="204"/>
                </a:cubicBezTo>
                <a:cubicBezTo>
                  <a:pt x="1924" y="204"/>
                  <a:pt x="1921" y="204"/>
                  <a:pt x="1918" y="204"/>
                </a:cubicBezTo>
                <a:cubicBezTo>
                  <a:pt x="1916" y="204"/>
                  <a:pt x="1913" y="204"/>
                  <a:pt x="1911" y="204"/>
                </a:cubicBezTo>
                <a:cubicBezTo>
                  <a:pt x="1909" y="205"/>
                  <a:pt x="1906" y="206"/>
                  <a:pt x="1904" y="206"/>
                </a:cubicBezTo>
                <a:cubicBezTo>
                  <a:pt x="1903" y="206"/>
                  <a:pt x="1903" y="205"/>
                  <a:pt x="1902" y="205"/>
                </a:cubicBezTo>
                <a:cubicBezTo>
                  <a:pt x="1901" y="204"/>
                  <a:pt x="1900" y="204"/>
                  <a:pt x="1899" y="204"/>
                </a:cubicBezTo>
                <a:cubicBezTo>
                  <a:pt x="1897" y="204"/>
                  <a:pt x="1895" y="205"/>
                  <a:pt x="1892" y="205"/>
                </a:cubicBezTo>
                <a:cubicBezTo>
                  <a:pt x="1891" y="206"/>
                  <a:pt x="1889" y="207"/>
                  <a:pt x="1887" y="206"/>
                </a:cubicBezTo>
                <a:cubicBezTo>
                  <a:pt x="1885" y="206"/>
                  <a:pt x="1882" y="204"/>
                  <a:pt x="1880" y="203"/>
                </a:cubicBezTo>
                <a:cubicBezTo>
                  <a:pt x="1877" y="199"/>
                  <a:pt x="1875" y="195"/>
                  <a:pt x="1872" y="191"/>
                </a:cubicBezTo>
                <a:cubicBezTo>
                  <a:pt x="1869" y="188"/>
                  <a:pt x="1864" y="185"/>
                  <a:pt x="1860" y="183"/>
                </a:cubicBezTo>
                <a:cubicBezTo>
                  <a:pt x="1857" y="182"/>
                  <a:pt x="1851" y="178"/>
                  <a:pt x="1855" y="174"/>
                </a:cubicBezTo>
                <a:cubicBezTo>
                  <a:pt x="1856" y="172"/>
                  <a:pt x="1857" y="170"/>
                  <a:pt x="1859" y="169"/>
                </a:cubicBezTo>
                <a:cubicBezTo>
                  <a:pt x="1861" y="168"/>
                  <a:pt x="1863" y="168"/>
                  <a:pt x="1865" y="167"/>
                </a:cubicBezTo>
                <a:cubicBezTo>
                  <a:pt x="1867" y="167"/>
                  <a:pt x="1867" y="164"/>
                  <a:pt x="1867" y="162"/>
                </a:cubicBezTo>
                <a:cubicBezTo>
                  <a:pt x="1867" y="160"/>
                  <a:pt x="1869" y="159"/>
                  <a:pt x="1871" y="159"/>
                </a:cubicBezTo>
                <a:cubicBezTo>
                  <a:pt x="1874" y="159"/>
                  <a:pt x="1876" y="159"/>
                  <a:pt x="1878" y="159"/>
                </a:cubicBezTo>
                <a:cubicBezTo>
                  <a:pt x="1880" y="159"/>
                  <a:pt x="1882" y="158"/>
                  <a:pt x="1885" y="158"/>
                </a:cubicBezTo>
                <a:cubicBezTo>
                  <a:pt x="1887" y="158"/>
                  <a:pt x="1889" y="158"/>
                  <a:pt x="1891" y="157"/>
                </a:cubicBezTo>
                <a:cubicBezTo>
                  <a:pt x="1893" y="157"/>
                  <a:pt x="1895" y="156"/>
                  <a:pt x="1897" y="156"/>
                </a:cubicBezTo>
                <a:cubicBezTo>
                  <a:pt x="1900" y="156"/>
                  <a:pt x="1908" y="159"/>
                  <a:pt x="1908" y="154"/>
                </a:cubicBezTo>
                <a:cubicBezTo>
                  <a:pt x="1908" y="151"/>
                  <a:pt x="1905" y="149"/>
                  <a:pt x="1903" y="146"/>
                </a:cubicBezTo>
                <a:cubicBezTo>
                  <a:pt x="1902" y="145"/>
                  <a:pt x="1901" y="144"/>
                  <a:pt x="1901" y="142"/>
                </a:cubicBezTo>
                <a:cubicBezTo>
                  <a:pt x="1900" y="140"/>
                  <a:pt x="1899" y="137"/>
                  <a:pt x="1897" y="136"/>
                </a:cubicBezTo>
                <a:cubicBezTo>
                  <a:pt x="1897" y="136"/>
                  <a:pt x="1896" y="135"/>
                  <a:pt x="1895" y="135"/>
                </a:cubicBezTo>
                <a:cubicBezTo>
                  <a:pt x="1892" y="133"/>
                  <a:pt x="1889" y="132"/>
                  <a:pt x="1887" y="129"/>
                </a:cubicBezTo>
                <a:cubicBezTo>
                  <a:pt x="1886" y="128"/>
                  <a:pt x="1886" y="127"/>
                  <a:pt x="1885" y="127"/>
                </a:cubicBezTo>
                <a:cubicBezTo>
                  <a:pt x="1885" y="126"/>
                  <a:pt x="1883" y="126"/>
                  <a:pt x="1884" y="125"/>
                </a:cubicBezTo>
                <a:cubicBezTo>
                  <a:pt x="1884" y="124"/>
                  <a:pt x="1888" y="123"/>
                  <a:pt x="1885" y="123"/>
                </a:cubicBezTo>
                <a:cubicBezTo>
                  <a:pt x="1883" y="122"/>
                  <a:pt x="1882" y="123"/>
                  <a:pt x="1881" y="123"/>
                </a:cubicBezTo>
                <a:cubicBezTo>
                  <a:pt x="1880" y="123"/>
                  <a:pt x="1879" y="122"/>
                  <a:pt x="1878" y="122"/>
                </a:cubicBezTo>
                <a:cubicBezTo>
                  <a:pt x="1876" y="122"/>
                  <a:pt x="1873" y="122"/>
                  <a:pt x="1871" y="121"/>
                </a:cubicBezTo>
                <a:cubicBezTo>
                  <a:pt x="1870" y="121"/>
                  <a:pt x="1870" y="120"/>
                  <a:pt x="1869" y="120"/>
                </a:cubicBezTo>
                <a:cubicBezTo>
                  <a:pt x="1866" y="120"/>
                  <a:pt x="1863" y="120"/>
                  <a:pt x="1861" y="120"/>
                </a:cubicBezTo>
                <a:cubicBezTo>
                  <a:pt x="1855" y="119"/>
                  <a:pt x="1850" y="118"/>
                  <a:pt x="1844" y="118"/>
                </a:cubicBezTo>
                <a:cubicBezTo>
                  <a:pt x="1842" y="117"/>
                  <a:pt x="1840" y="117"/>
                  <a:pt x="1838" y="117"/>
                </a:cubicBezTo>
                <a:cubicBezTo>
                  <a:pt x="1836" y="117"/>
                  <a:pt x="1833" y="116"/>
                  <a:pt x="1831" y="115"/>
                </a:cubicBezTo>
                <a:cubicBezTo>
                  <a:pt x="1827" y="115"/>
                  <a:pt x="1822" y="114"/>
                  <a:pt x="1818" y="114"/>
                </a:cubicBezTo>
                <a:cubicBezTo>
                  <a:pt x="1814" y="113"/>
                  <a:pt x="1809" y="114"/>
                  <a:pt x="1806" y="112"/>
                </a:cubicBezTo>
                <a:cubicBezTo>
                  <a:pt x="1805" y="112"/>
                  <a:pt x="1804" y="110"/>
                  <a:pt x="1803" y="112"/>
                </a:cubicBezTo>
                <a:cubicBezTo>
                  <a:pt x="1803" y="113"/>
                  <a:pt x="1804" y="113"/>
                  <a:pt x="1805" y="113"/>
                </a:cubicBezTo>
                <a:cubicBezTo>
                  <a:pt x="1807" y="114"/>
                  <a:pt x="1807" y="115"/>
                  <a:pt x="1809" y="117"/>
                </a:cubicBezTo>
                <a:cubicBezTo>
                  <a:pt x="1811" y="119"/>
                  <a:pt x="1815" y="122"/>
                  <a:pt x="1818" y="123"/>
                </a:cubicBezTo>
                <a:cubicBezTo>
                  <a:pt x="1820" y="124"/>
                  <a:pt x="1823" y="124"/>
                  <a:pt x="1825" y="125"/>
                </a:cubicBezTo>
                <a:cubicBezTo>
                  <a:pt x="1827" y="126"/>
                  <a:pt x="1828" y="128"/>
                  <a:pt x="1829" y="130"/>
                </a:cubicBezTo>
                <a:cubicBezTo>
                  <a:pt x="1831" y="131"/>
                  <a:pt x="1833" y="133"/>
                  <a:pt x="1834" y="135"/>
                </a:cubicBezTo>
                <a:cubicBezTo>
                  <a:pt x="1835" y="136"/>
                  <a:pt x="1835" y="137"/>
                  <a:pt x="1835" y="138"/>
                </a:cubicBezTo>
                <a:cubicBezTo>
                  <a:pt x="1835" y="139"/>
                  <a:pt x="1836" y="140"/>
                  <a:pt x="1836" y="141"/>
                </a:cubicBezTo>
                <a:cubicBezTo>
                  <a:pt x="1837" y="144"/>
                  <a:pt x="1836" y="145"/>
                  <a:pt x="1833" y="145"/>
                </a:cubicBezTo>
                <a:cubicBezTo>
                  <a:pt x="1832" y="145"/>
                  <a:pt x="1829" y="146"/>
                  <a:pt x="1830" y="149"/>
                </a:cubicBezTo>
                <a:cubicBezTo>
                  <a:pt x="1831" y="149"/>
                  <a:pt x="1832" y="149"/>
                  <a:pt x="1832" y="151"/>
                </a:cubicBezTo>
                <a:cubicBezTo>
                  <a:pt x="1832" y="152"/>
                  <a:pt x="1831" y="152"/>
                  <a:pt x="1830" y="153"/>
                </a:cubicBezTo>
                <a:cubicBezTo>
                  <a:pt x="1828" y="154"/>
                  <a:pt x="1827" y="156"/>
                  <a:pt x="1827" y="158"/>
                </a:cubicBezTo>
                <a:cubicBezTo>
                  <a:pt x="1827" y="159"/>
                  <a:pt x="1828" y="160"/>
                  <a:pt x="1827" y="161"/>
                </a:cubicBezTo>
                <a:cubicBezTo>
                  <a:pt x="1827" y="163"/>
                  <a:pt x="1826" y="165"/>
                  <a:pt x="1824" y="167"/>
                </a:cubicBezTo>
                <a:cubicBezTo>
                  <a:pt x="1823" y="169"/>
                  <a:pt x="1822" y="171"/>
                  <a:pt x="1821" y="173"/>
                </a:cubicBezTo>
                <a:cubicBezTo>
                  <a:pt x="1820" y="175"/>
                  <a:pt x="1819" y="177"/>
                  <a:pt x="1819" y="179"/>
                </a:cubicBezTo>
                <a:cubicBezTo>
                  <a:pt x="1818" y="185"/>
                  <a:pt x="1822" y="186"/>
                  <a:pt x="1826" y="187"/>
                </a:cubicBezTo>
                <a:cubicBezTo>
                  <a:pt x="1828" y="188"/>
                  <a:pt x="1830" y="189"/>
                  <a:pt x="1831" y="191"/>
                </a:cubicBezTo>
                <a:cubicBezTo>
                  <a:pt x="1833" y="193"/>
                  <a:pt x="1834" y="192"/>
                  <a:pt x="1836" y="193"/>
                </a:cubicBezTo>
                <a:cubicBezTo>
                  <a:pt x="1838" y="194"/>
                  <a:pt x="1840" y="197"/>
                  <a:pt x="1840" y="199"/>
                </a:cubicBezTo>
                <a:cubicBezTo>
                  <a:pt x="1841" y="201"/>
                  <a:pt x="1840" y="202"/>
                  <a:pt x="1840" y="203"/>
                </a:cubicBezTo>
                <a:cubicBezTo>
                  <a:pt x="1840" y="205"/>
                  <a:pt x="1841" y="206"/>
                  <a:pt x="1841" y="207"/>
                </a:cubicBezTo>
                <a:cubicBezTo>
                  <a:pt x="1842" y="210"/>
                  <a:pt x="1841" y="212"/>
                  <a:pt x="1840" y="214"/>
                </a:cubicBezTo>
                <a:cubicBezTo>
                  <a:pt x="1839" y="221"/>
                  <a:pt x="1831" y="225"/>
                  <a:pt x="1829" y="231"/>
                </a:cubicBezTo>
                <a:cubicBezTo>
                  <a:pt x="1829" y="233"/>
                  <a:pt x="1828" y="236"/>
                  <a:pt x="1828" y="238"/>
                </a:cubicBezTo>
                <a:cubicBezTo>
                  <a:pt x="1828" y="240"/>
                  <a:pt x="1829" y="241"/>
                  <a:pt x="1830" y="244"/>
                </a:cubicBezTo>
                <a:cubicBezTo>
                  <a:pt x="1830" y="246"/>
                  <a:pt x="1830" y="248"/>
                  <a:pt x="1830" y="250"/>
                </a:cubicBezTo>
                <a:cubicBezTo>
                  <a:pt x="1831" y="251"/>
                  <a:pt x="1831" y="251"/>
                  <a:pt x="1831" y="252"/>
                </a:cubicBezTo>
                <a:cubicBezTo>
                  <a:pt x="1831" y="252"/>
                  <a:pt x="1830" y="251"/>
                  <a:pt x="1829" y="250"/>
                </a:cubicBezTo>
                <a:cubicBezTo>
                  <a:pt x="1829" y="250"/>
                  <a:pt x="1828" y="249"/>
                  <a:pt x="1828" y="248"/>
                </a:cubicBezTo>
                <a:cubicBezTo>
                  <a:pt x="1828" y="247"/>
                  <a:pt x="1829" y="246"/>
                  <a:pt x="1828" y="245"/>
                </a:cubicBezTo>
                <a:cubicBezTo>
                  <a:pt x="1828" y="245"/>
                  <a:pt x="1827" y="244"/>
                  <a:pt x="1827" y="243"/>
                </a:cubicBezTo>
                <a:cubicBezTo>
                  <a:pt x="1826" y="242"/>
                  <a:pt x="1826" y="241"/>
                  <a:pt x="1826" y="241"/>
                </a:cubicBezTo>
                <a:cubicBezTo>
                  <a:pt x="1825" y="240"/>
                  <a:pt x="1824" y="239"/>
                  <a:pt x="1823" y="239"/>
                </a:cubicBezTo>
                <a:cubicBezTo>
                  <a:pt x="1823" y="238"/>
                  <a:pt x="1822" y="237"/>
                  <a:pt x="1821" y="237"/>
                </a:cubicBezTo>
                <a:cubicBezTo>
                  <a:pt x="1820" y="237"/>
                  <a:pt x="1819" y="238"/>
                  <a:pt x="1818" y="239"/>
                </a:cubicBezTo>
                <a:cubicBezTo>
                  <a:pt x="1817" y="239"/>
                  <a:pt x="1816" y="239"/>
                  <a:pt x="1815" y="239"/>
                </a:cubicBezTo>
                <a:cubicBezTo>
                  <a:pt x="1815" y="240"/>
                  <a:pt x="1814" y="241"/>
                  <a:pt x="1813" y="241"/>
                </a:cubicBezTo>
                <a:cubicBezTo>
                  <a:pt x="1813" y="242"/>
                  <a:pt x="1812" y="242"/>
                  <a:pt x="1811" y="243"/>
                </a:cubicBezTo>
                <a:cubicBezTo>
                  <a:pt x="1810" y="244"/>
                  <a:pt x="1811" y="244"/>
                  <a:pt x="1812" y="245"/>
                </a:cubicBezTo>
                <a:cubicBezTo>
                  <a:pt x="1812" y="246"/>
                  <a:pt x="1812" y="248"/>
                  <a:pt x="1811" y="247"/>
                </a:cubicBezTo>
                <a:cubicBezTo>
                  <a:pt x="1811" y="247"/>
                  <a:pt x="1811" y="246"/>
                  <a:pt x="1811" y="246"/>
                </a:cubicBezTo>
                <a:cubicBezTo>
                  <a:pt x="1810" y="246"/>
                  <a:pt x="1810" y="246"/>
                  <a:pt x="1809" y="246"/>
                </a:cubicBezTo>
                <a:cubicBezTo>
                  <a:pt x="1808" y="245"/>
                  <a:pt x="1807" y="245"/>
                  <a:pt x="1807" y="244"/>
                </a:cubicBezTo>
                <a:cubicBezTo>
                  <a:pt x="1807" y="244"/>
                  <a:pt x="1806" y="243"/>
                  <a:pt x="1807" y="243"/>
                </a:cubicBezTo>
                <a:cubicBezTo>
                  <a:pt x="1807" y="242"/>
                  <a:pt x="1807" y="243"/>
                  <a:pt x="1808" y="243"/>
                </a:cubicBezTo>
                <a:cubicBezTo>
                  <a:pt x="1810" y="242"/>
                  <a:pt x="1809" y="240"/>
                  <a:pt x="1811" y="239"/>
                </a:cubicBezTo>
                <a:cubicBezTo>
                  <a:pt x="1812" y="238"/>
                  <a:pt x="1814" y="239"/>
                  <a:pt x="1815" y="238"/>
                </a:cubicBezTo>
                <a:cubicBezTo>
                  <a:pt x="1816" y="237"/>
                  <a:pt x="1817" y="235"/>
                  <a:pt x="1817" y="233"/>
                </a:cubicBezTo>
                <a:cubicBezTo>
                  <a:pt x="1816" y="231"/>
                  <a:pt x="1814" y="232"/>
                  <a:pt x="1812" y="232"/>
                </a:cubicBezTo>
                <a:cubicBezTo>
                  <a:pt x="1812" y="232"/>
                  <a:pt x="1811" y="231"/>
                  <a:pt x="1810" y="231"/>
                </a:cubicBezTo>
                <a:cubicBezTo>
                  <a:pt x="1808" y="230"/>
                  <a:pt x="1806" y="228"/>
                  <a:pt x="1805" y="227"/>
                </a:cubicBezTo>
                <a:cubicBezTo>
                  <a:pt x="1802" y="224"/>
                  <a:pt x="1796" y="226"/>
                  <a:pt x="1792" y="225"/>
                </a:cubicBezTo>
                <a:cubicBezTo>
                  <a:pt x="1791" y="225"/>
                  <a:pt x="1790" y="225"/>
                  <a:pt x="1789" y="224"/>
                </a:cubicBezTo>
                <a:cubicBezTo>
                  <a:pt x="1788" y="224"/>
                  <a:pt x="1787" y="224"/>
                  <a:pt x="1786" y="224"/>
                </a:cubicBezTo>
                <a:cubicBezTo>
                  <a:pt x="1784" y="224"/>
                  <a:pt x="1783" y="223"/>
                  <a:pt x="1781" y="222"/>
                </a:cubicBezTo>
                <a:cubicBezTo>
                  <a:pt x="1779" y="221"/>
                  <a:pt x="1777" y="220"/>
                  <a:pt x="1775" y="220"/>
                </a:cubicBezTo>
                <a:cubicBezTo>
                  <a:pt x="1773" y="220"/>
                  <a:pt x="1771" y="223"/>
                  <a:pt x="1769" y="224"/>
                </a:cubicBezTo>
                <a:cubicBezTo>
                  <a:pt x="1767" y="226"/>
                  <a:pt x="1764" y="228"/>
                  <a:pt x="1763" y="231"/>
                </a:cubicBezTo>
                <a:cubicBezTo>
                  <a:pt x="1760" y="234"/>
                  <a:pt x="1757" y="238"/>
                  <a:pt x="1753" y="240"/>
                </a:cubicBezTo>
                <a:cubicBezTo>
                  <a:pt x="1751" y="241"/>
                  <a:pt x="1749" y="241"/>
                  <a:pt x="1747" y="242"/>
                </a:cubicBezTo>
                <a:cubicBezTo>
                  <a:pt x="1745" y="243"/>
                  <a:pt x="1743" y="244"/>
                  <a:pt x="1741" y="244"/>
                </a:cubicBezTo>
                <a:cubicBezTo>
                  <a:pt x="1738" y="245"/>
                  <a:pt x="1736" y="245"/>
                  <a:pt x="1734" y="246"/>
                </a:cubicBezTo>
                <a:cubicBezTo>
                  <a:pt x="1732" y="247"/>
                  <a:pt x="1730" y="248"/>
                  <a:pt x="1728" y="249"/>
                </a:cubicBezTo>
                <a:cubicBezTo>
                  <a:pt x="1725" y="250"/>
                  <a:pt x="1723" y="252"/>
                  <a:pt x="1721" y="253"/>
                </a:cubicBezTo>
                <a:cubicBezTo>
                  <a:pt x="1717" y="256"/>
                  <a:pt x="1713" y="259"/>
                  <a:pt x="1709" y="261"/>
                </a:cubicBezTo>
                <a:cubicBezTo>
                  <a:pt x="1707" y="263"/>
                  <a:pt x="1705" y="264"/>
                  <a:pt x="1704" y="265"/>
                </a:cubicBezTo>
                <a:cubicBezTo>
                  <a:pt x="1702" y="266"/>
                  <a:pt x="1700" y="268"/>
                  <a:pt x="1699" y="269"/>
                </a:cubicBezTo>
                <a:cubicBezTo>
                  <a:pt x="1698" y="271"/>
                  <a:pt x="1697" y="273"/>
                  <a:pt x="1698" y="275"/>
                </a:cubicBezTo>
                <a:cubicBezTo>
                  <a:pt x="1699" y="277"/>
                  <a:pt x="1701" y="278"/>
                  <a:pt x="1702" y="280"/>
                </a:cubicBezTo>
                <a:cubicBezTo>
                  <a:pt x="1703" y="282"/>
                  <a:pt x="1703" y="284"/>
                  <a:pt x="1705" y="286"/>
                </a:cubicBezTo>
                <a:cubicBezTo>
                  <a:pt x="1707" y="287"/>
                  <a:pt x="1708" y="289"/>
                  <a:pt x="1710" y="290"/>
                </a:cubicBezTo>
                <a:cubicBezTo>
                  <a:pt x="1713" y="294"/>
                  <a:pt x="1716" y="297"/>
                  <a:pt x="1718" y="301"/>
                </a:cubicBezTo>
                <a:cubicBezTo>
                  <a:pt x="1718" y="303"/>
                  <a:pt x="1720" y="305"/>
                  <a:pt x="1720" y="307"/>
                </a:cubicBezTo>
                <a:cubicBezTo>
                  <a:pt x="1721" y="309"/>
                  <a:pt x="1721" y="310"/>
                  <a:pt x="1721" y="313"/>
                </a:cubicBezTo>
                <a:cubicBezTo>
                  <a:pt x="1722" y="314"/>
                  <a:pt x="1724" y="317"/>
                  <a:pt x="1721" y="318"/>
                </a:cubicBezTo>
                <a:cubicBezTo>
                  <a:pt x="1720" y="318"/>
                  <a:pt x="1717" y="317"/>
                  <a:pt x="1715" y="317"/>
                </a:cubicBezTo>
                <a:cubicBezTo>
                  <a:pt x="1710" y="316"/>
                  <a:pt x="1706" y="315"/>
                  <a:pt x="1702" y="314"/>
                </a:cubicBezTo>
                <a:cubicBezTo>
                  <a:pt x="1700" y="314"/>
                  <a:pt x="1697" y="314"/>
                  <a:pt x="1695" y="313"/>
                </a:cubicBezTo>
                <a:cubicBezTo>
                  <a:pt x="1693" y="313"/>
                  <a:pt x="1691" y="313"/>
                  <a:pt x="1688" y="313"/>
                </a:cubicBezTo>
                <a:cubicBezTo>
                  <a:pt x="1687" y="313"/>
                  <a:pt x="1685" y="312"/>
                  <a:pt x="1683" y="312"/>
                </a:cubicBezTo>
                <a:cubicBezTo>
                  <a:pt x="1681" y="312"/>
                  <a:pt x="1678" y="312"/>
                  <a:pt x="1676" y="312"/>
                </a:cubicBezTo>
                <a:cubicBezTo>
                  <a:pt x="1671" y="311"/>
                  <a:pt x="1666" y="310"/>
                  <a:pt x="1662" y="309"/>
                </a:cubicBezTo>
                <a:cubicBezTo>
                  <a:pt x="1660" y="309"/>
                  <a:pt x="1658" y="308"/>
                  <a:pt x="1656" y="308"/>
                </a:cubicBezTo>
                <a:cubicBezTo>
                  <a:pt x="1654" y="308"/>
                  <a:pt x="1653" y="308"/>
                  <a:pt x="1653" y="309"/>
                </a:cubicBezTo>
                <a:cubicBezTo>
                  <a:pt x="1652" y="310"/>
                  <a:pt x="1653" y="311"/>
                  <a:pt x="1652" y="312"/>
                </a:cubicBezTo>
                <a:cubicBezTo>
                  <a:pt x="1651" y="312"/>
                  <a:pt x="1649" y="312"/>
                  <a:pt x="1649" y="311"/>
                </a:cubicBezTo>
                <a:cubicBezTo>
                  <a:pt x="1648" y="310"/>
                  <a:pt x="1649" y="309"/>
                  <a:pt x="1650" y="308"/>
                </a:cubicBezTo>
                <a:cubicBezTo>
                  <a:pt x="1651" y="307"/>
                  <a:pt x="1651" y="307"/>
                  <a:pt x="1652" y="307"/>
                </a:cubicBezTo>
                <a:cubicBezTo>
                  <a:pt x="1653" y="307"/>
                  <a:pt x="1654" y="307"/>
                  <a:pt x="1655" y="306"/>
                </a:cubicBezTo>
                <a:cubicBezTo>
                  <a:pt x="1657" y="306"/>
                  <a:pt x="1660" y="307"/>
                  <a:pt x="1660" y="305"/>
                </a:cubicBezTo>
                <a:cubicBezTo>
                  <a:pt x="1661" y="302"/>
                  <a:pt x="1658" y="302"/>
                  <a:pt x="1656" y="301"/>
                </a:cubicBezTo>
                <a:cubicBezTo>
                  <a:pt x="1654" y="300"/>
                  <a:pt x="1653" y="299"/>
                  <a:pt x="1651" y="299"/>
                </a:cubicBezTo>
                <a:cubicBezTo>
                  <a:pt x="1648" y="298"/>
                  <a:pt x="1646" y="297"/>
                  <a:pt x="1644" y="296"/>
                </a:cubicBezTo>
                <a:cubicBezTo>
                  <a:pt x="1641" y="294"/>
                  <a:pt x="1637" y="291"/>
                  <a:pt x="1633" y="290"/>
                </a:cubicBezTo>
                <a:cubicBezTo>
                  <a:pt x="1631" y="289"/>
                  <a:pt x="1629" y="288"/>
                  <a:pt x="1627" y="287"/>
                </a:cubicBezTo>
                <a:cubicBezTo>
                  <a:pt x="1625" y="287"/>
                  <a:pt x="1623" y="286"/>
                  <a:pt x="1621" y="286"/>
                </a:cubicBezTo>
                <a:cubicBezTo>
                  <a:pt x="1619" y="286"/>
                  <a:pt x="1616" y="286"/>
                  <a:pt x="1615" y="287"/>
                </a:cubicBezTo>
                <a:cubicBezTo>
                  <a:pt x="1613" y="288"/>
                  <a:pt x="1612" y="291"/>
                  <a:pt x="1612" y="293"/>
                </a:cubicBezTo>
                <a:cubicBezTo>
                  <a:pt x="1612" y="295"/>
                  <a:pt x="1612" y="296"/>
                  <a:pt x="1610" y="298"/>
                </a:cubicBezTo>
                <a:cubicBezTo>
                  <a:pt x="1608" y="299"/>
                  <a:pt x="1607" y="300"/>
                  <a:pt x="1605" y="299"/>
                </a:cubicBezTo>
                <a:cubicBezTo>
                  <a:pt x="1605" y="298"/>
                  <a:pt x="1603" y="298"/>
                  <a:pt x="1602" y="298"/>
                </a:cubicBezTo>
                <a:cubicBezTo>
                  <a:pt x="1602" y="298"/>
                  <a:pt x="1601" y="300"/>
                  <a:pt x="1602" y="300"/>
                </a:cubicBezTo>
                <a:cubicBezTo>
                  <a:pt x="1603" y="301"/>
                  <a:pt x="1604" y="301"/>
                  <a:pt x="1605" y="302"/>
                </a:cubicBezTo>
                <a:cubicBezTo>
                  <a:pt x="1605" y="303"/>
                  <a:pt x="1605" y="304"/>
                  <a:pt x="1606" y="305"/>
                </a:cubicBezTo>
                <a:cubicBezTo>
                  <a:pt x="1607" y="307"/>
                  <a:pt x="1609" y="308"/>
                  <a:pt x="1610" y="310"/>
                </a:cubicBezTo>
                <a:cubicBezTo>
                  <a:pt x="1612" y="312"/>
                  <a:pt x="1613" y="314"/>
                  <a:pt x="1614" y="315"/>
                </a:cubicBezTo>
                <a:cubicBezTo>
                  <a:pt x="1616" y="317"/>
                  <a:pt x="1618" y="318"/>
                  <a:pt x="1620" y="319"/>
                </a:cubicBezTo>
                <a:cubicBezTo>
                  <a:pt x="1621" y="321"/>
                  <a:pt x="1622" y="322"/>
                  <a:pt x="1624" y="324"/>
                </a:cubicBezTo>
                <a:cubicBezTo>
                  <a:pt x="1625" y="326"/>
                  <a:pt x="1627" y="327"/>
                  <a:pt x="1629" y="327"/>
                </a:cubicBezTo>
                <a:cubicBezTo>
                  <a:pt x="1630" y="327"/>
                  <a:pt x="1631" y="326"/>
                  <a:pt x="1632" y="325"/>
                </a:cubicBezTo>
                <a:cubicBezTo>
                  <a:pt x="1634" y="325"/>
                  <a:pt x="1634" y="325"/>
                  <a:pt x="1636" y="325"/>
                </a:cubicBezTo>
                <a:cubicBezTo>
                  <a:pt x="1638" y="326"/>
                  <a:pt x="1638" y="323"/>
                  <a:pt x="1640" y="322"/>
                </a:cubicBezTo>
                <a:cubicBezTo>
                  <a:pt x="1643" y="321"/>
                  <a:pt x="1642" y="326"/>
                  <a:pt x="1643" y="327"/>
                </a:cubicBezTo>
                <a:cubicBezTo>
                  <a:pt x="1644" y="327"/>
                  <a:pt x="1645" y="328"/>
                  <a:pt x="1646" y="328"/>
                </a:cubicBezTo>
                <a:cubicBezTo>
                  <a:pt x="1647" y="329"/>
                  <a:pt x="1648" y="329"/>
                  <a:pt x="1648" y="330"/>
                </a:cubicBezTo>
                <a:cubicBezTo>
                  <a:pt x="1648" y="333"/>
                  <a:pt x="1648" y="335"/>
                  <a:pt x="1649" y="337"/>
                </a:cubicBezTo>
                <a:cubicBezTo>
                  <a:pt x="1650" y="339"/>
                  <a:pt x="1650" y="341"/>
                  <a:pt x="1649" y="343"/>
                </a:cubicBezTo>
                <a:cubicBezTo>
                  <a:pt x="1648" y="344"/>
                  <a:pt x="1647" y="345"/>
                  <a:pt x="1645" y="346"/>
                </a:cubicBezTo>
                <a:cubicBezTo>
                  <a:pt x="1643" y="347"/>
                  <a:pt x="1641" y="347"/>
                  <a:pt x="1639" y="348"/>
                </a:cubicBezTo>
                <a:cubicBezTo>
                  <a:pt x="1636" y="348"/>
                  <a:pt x="1635" y="350"/>
                  <a:pt x="1634" y="351"/>
                </a:cubicBezTo>
                <a:cubicBezTo>
                  <a:pt x="1632" y="352"/>
                  <a:pt x="1629" y="353"/>
                  <a:pt x="1627" y="352"/>
                </a:cubicBezTo>
                <a:cubicBezTo>
                  <a:pt x="1625" y="351"/>
                  <a:pt x="1624" y="350"/>
                  <a:pt x="1622" y="350"/>
                </a:cubicBezTo>
                <a:cubicBezTo>
                  <a:pt x="1620" y="349"/>
                  <a:pt x="1618" y="348"/>
                  <a:pt x="1616" y="348"/>
                </a:cubicBezTo>
                <a:cubicBezTo>
                  <a:pt x="1614" y="347"/>
                  <a:pt x="1612" y="347"/>
                  <a:pt x="1610" y="346"/>
                </a:cubicBezTo>
                <a:cubicBezTo>
                  <a:pt x="1606" y="345"/>
                  <a:pt x="1602" y="343"/>
                  <a:pt x="1599" y="340"/>
                </a:cubicBezTo>
                <a:cubicBezTo>
                  <a:pt x="1597" y="338"/>
                  <a:pt x="1596" y="336"/>
                  <a:pt x="1594" y="334"/>
                </a:cubicBezTo>
                <a:cubicBezTo>
                  <a:pt x="1592" y="333"/>
                  <a:pt x="1591" y="331"/>
                  <a:pt x="1589" y="330"/>
                </a:cubicBezTo>
                <a:cubicBezTo>
                  <a:pt x="1586" y="328"/>
                  <a:pt x="1583" y="327"/>
                  <a:pt x="1580" y="326"/>
                </a:cubicBezTo>
                <a:cubicBezTo>
                  <a:pt x="1577" y="326"/>
                  <a:pt x="1575" y="325"/>
                  <a:pt x="1573" y="325"/>
                </a:cubicBezTo>
                <a:cubicBezTo>
                  <a:pt x="1570" y="325"/>
                  <a:pt x="1568" y="325"/>
                  <a:pt x="1566" y="325"/>
                </a:cubicBezTo>
                <a:cubicBezTo>
                  <a:pt x="1564" y="324"/>
                  <a:pt x="1563" y="323"/>
                  <a:pt x="1560" y="322"/>
                </a:cubicBezTo>
                <a:cubicBezTo>
                  <a:pt x="1558" y="322"/>
                  <a:pt x="1557" y="321"/>
                  <a:pt x="1555" y="320"/>
                </a:cubicBezTo>
                <a:cubicBezTo>
                  <a:pt x="1553" y="318"/>
                  <a:pt x="1552" y="317"/>
                  <a:pt x="1553" y="314"/>
                </a:cubicBezTo>
                <a:cubicBezTo>
                  <a:pt x="1553" y="313"/>
                  <a:pt x="1554" y="313"/>
                  <a:pt x="1554" y="312"/>
                </a:cubicBezTo>
                <a:cubicBezTo>
                  <a:pt x="1554" y="310"/>
                  <a:pt x="1554" y="310"/>
                  <a:pt x="1555" y="309"/>
                </a:cubicBezTo>
                <a:cubicBezTo>
                  <a:pt x="1556" y="308"/>
                  <a:pt x="1560" y="308"/>
                  <a:pt x="1559" y="306"/>
                </a:cubicBezTo>
                <a:cubicBezTo>
                  <a:pt x="1558" y="305"/>
                  <a:pt x="1557" y="306"/>
                  <a:pt x="1557" y="304"/>
                </a:cubicBezTo>
                <a:cubicBezTo>
                  <a:pt x="1557" y="303"/>
                  <a:pt x="1557" y="303"/>
                  <a:pt x="1556" y="302"/>
                </a:cubicBezTo>
                <a:cubicBezTo>
                  <a:pt x="1555" y="300"/>
                  <a:pt x="1553" y="299"/>
                  <a:pt x="1552" y="297"/>
                </a:cubicBezTo>
                <a:cubicBezTo>
                  <a:pt x="1551" y="296"/>
                  <a:pt x="1550" y="295"/>
                  <a:pt x="1550" y="294"/>
                </a:cubicBezTo>
                <a:cubicBezTo>
                  <a:pt x="1550" y="293"/>
                  <a:pt x="1550" y="292"/>
                  <a:pt x="1550" y="291"/>
                </a:cubicBezTo>
                <a:cubicBezTo>
                  <a:pt x="1549" y="288"/>
                  <a:pt x="1547" y="286"/>
                  <a:pt x="1546" y="283"/>
                </a:cubicBezTo>
                <a:cubicBezTo>
                  <a:pt x="1546" y="282"/>
                  <a:pt x="1545" y="282"/>
                  <a:pt x="1544" y="281"/>
                </a:cubicBezTo>
                <a:cubicBezTo>
                  <a:pt x="1544" y="280"/>
                  <a:pt x="1543" y="280"/>
                  <a:pt x="1542" y="279"/>
                </a:cubicBezTo>
                <a:cubicBezTo>
                  <a:pt x="1542" y="279"/>
                  <a:pt x="1540" y="279"/>
                  <a:pt x="1540" y="278"/>
                </a:cubicBezTo>
                <a:cubicBezTo>
                  <a:pt x="1539" y="277"/>
                  <a:pt x="1540" y="276"/>
                  <a:pt x="1541" y="276"/>
                </a:cubicBezTo>
                <a:cubicBezTo>
                  <a:pt x="1543" y="276"/>
                  <a:pt x="1543" y="275"/>
                  <a:pt x="1544" y="275"/>
                </a:cubicBezTo>
                <a:cubicBezTo>
                  <a:pt x="1546" y="273"/>
                  <a:pt x="1548" y="274"/>
                  <a:pt x="1549" y="272"/>
                </a:cubicBezTo>
                <a:cubicBezTo>
                  <a:pt x="1550" y="270"/>
                  <a:pt x="1550" y="268"/>
                  <a:pt x="1550" y="266"/>
                </a:cubicBezTo>
                <a:cubicBezTo>
                  <a:pt x="1549" y="263"/>
                  <a:pt x="1549" y="261"/>
                  <a:pt x="1550" y="259"/>
                </a:cubicBezTo>
                <a:cubicBezTo>
                  <a:pt x="1551" y="256"/>
                  <a:pt x="1553" y="259"/>
                  <a:pt x="1554" y="260"/>
                </a:cubicBezTo>
                <a:cubicBezTo>
                  <a:pt x="1555" y="261"/>
                  <a:pt x="1556" y="261"/>
                  <a:pt x="1557" y="261"/>
                </a:cubicBezTo>
                <a:cubicBezTo>
                  <a:pt x="1558" y="260"/>
                  <a:pt x="1558" y="259"/>
                  <a:pt x="1557" y="258"/>
                </a:cubicBezTo>
                <a:cubicBezTo>
                  <a:pt x="1557" y="257"/>
                  <a:pt x="1556" y="256"/>
                  <a:pt x="1556" y="255"/>
                </a:cubicBezTo>
                <a:cubicBezTo>
                  <a:pt x="1556" y="254"/>
                  <a:pt x="1555" y="254"/>
                  <a:pt x="1554" y="253"/>
                </a:cubicBezTo>
                <a:cubicBezTo>
                  <a:pt x="1554" y="252"/>
                  <a:pt x="1553" y="251"/>
                  <a:pt x="1552" y="250"/>
                </a:cubicBezTo>
                <a:cubicBezTo>
                  <a:pt x="1552" y="249"/>
                  <a:pt x="1551" y="249"/>
                  <a:pt x="1550" y="248"/>
                </a:cubicBezTo>
                <a:cubicBezTo>
                  <a:pt x="1550" y="247"/>
                  <a:pt x="1549" y="245"/>
                  <a:pt x="1548" y="245"/>
                </a:cubicBezTo>
                <a:cubicBezTo>
                  <a:pt x="1548" y="244"/>
                  <a:pt x="1547" y="243"/>
                  <a:pt x="1546" y="243"/>
                </a:cubicBezTo>
                <a:cubicBezTo>
                  <a:pt x="1544" y="241"/>
                  <a:pt x="1542" y="240"/>
                  <a:pt x="1540" y="239"/>
                </a:cubicBezTo>
                <a:cubicBezTo>
                  <a:pt x="1538" y="239"/>
                  <a:pt x="1536" y="239"/>
                  <a:pt x="1534" y="239"/>
                </a:cubicBezTo>
                <a:cubicBezTo>
                  <a:pt x="1531" y="238"/>
                  <a:pt x="1530" y="237"/>
                  <a:pt x="1528" y="236"/>
                </a:cubicBezTo>
                <a:cubicBezTo>
                  <a:pt x="1526" y="235"/>
                  <a:pt x="1523" y="235"/>
                  <a:pt x="1521" y="234"/>
                </a:cubicBezTo>
                <a:cubicBezTo>
                  <a:pt x="1519" y="234"/>
                  <a:pt x="1517" y="233"/>
                  <a:pt x="1515" y="232"/>
                </a:cubicBezTo>
                <a:cubicBezTo>
                  <a:pt x="1514" y="232"/>
                  <a:pt x="1512" y="232"/>
                  <a:pt x="1512" y="232"/>
                </a:cubicBezTo>
                <a:cubicBezTo>
                  <a:pt x="1511" y="231"/>
                  <a:pt x="1512" y="230"/>
                  <a:pt x="1513" y="230"/>
                </a:cubicBezTo>
                <a:cubicBezTo>
                  <a:pt x="1515" y="230"/>
                  <a:pt x="1517" y="229"/>
                  <a:pt x="1519" y="229"/>
                </a:cubicBezTo>
                <a:cubicBezTo>
                  <a:pt x="1520" y="228"/>
                  <a:pt x="1521" y="225"/>
                  <a:pt x="1519" y="223"/>
                </a:cubicBezTo>
                <a:cubicBezTo>
                  <a:pt x="1518" y="222"/>
                  <a:pt x="1515" y="223"/>
                  <a:pt x="1514" y="222"/>
                </a:cubicBezTo>
                <a:cubicBezTo>
                  <a:pt x="1512" y="222"/>
                  <a:pt x="1511" y="221"/>
                  <a:pt x="1510" y="221"/>
                </a:cubicBezTo>
                <a:cubicBezTo>
                  <a:pt x="1508" y="221"/>
                  <a:pt x="1507" y="221"/>
                  <a:pt x="1505" y="221"/>
                </a:cubicBezTo>
                <a:cubicBezTo>
                  <a:pt x="1504" y="221"/>
                  <a:pt x="1504" y="219"/>
                  <a:pt x="1503" y="219"/>
                </a:cubicBezTo>
                <a:cubicBezTo>
                  <a:pt x="1502" y="218"/>
                  <a:pt x="1501" y="218"/>
                  <a:pt x="1500" y="218"/>
                </a:cubicBezTo>
                <a:cubicBezTo>
                  <a:pt x="1499" y="217"/>
                  <a:pt x="1501" y="217"/>
                  <a:pt x="1501" y="217"/>
                </a:cubicBezTo>
                <a:cubicBezTo>
                  <a:pt x="1502" y="217"/>
                  <a:pt x="1503" y="217"/>
                  <a:pt x="1504" y="216"/>
                </a:cubicBezTo>
                <a:cubicBezTo>
                  <a:pt x="1505" y="216"/>
                  <a:pt x="1509" y="215"/>
                  <a:pt x="1507" y="213"/>
                </a:cubicBezTo>
                <a:cubicBezTo>
                  <a:pt x="1506" y="213"/>
                  <a:pt x="1504" y="213"/>
                  <a:pt x="1504" y="213"/>
                </a:cubicBezTo>
                <a:cubicBezTo>
                  <a:pt x="1503" y="213"/>
                  <a:pt x="1502" y="212"/>
                  <a:pt x="1501" y="212"/>
                </a:cubicBezTo>
                <a:cubicBezTo>
                  <a:pt x="1499" y="212"/>
                  <a:pt x="1496" y="213"/>
                  <a:pt x="1495" y="211"/>
                </a:cubicBezTo>
                <a:cubicBezTo>
                  <a:pt x="1494" y="210"/>
                  <a:pt x="1495" y="209"/>
                  <a:pt x="1495" y="208"/>
                </a:cubicBezTo>
                <a:cubicBezTo>
                  <a:pt x="1495" y="205"/>
                  <a:pt x="1490" y="207"/>
                  <a:pt x="1489" y="206"/>
                </a:cubicBezTo>
                <a:cubicBezTo>
                  <a:pt x="1488" y="206"/>
                  <a:pt x="1487" y="205"/>
                  <a:pt x="1486" y="205"/>
                </a:cubicBezTo>
                <a:cubicBezTo>
                  <a:pt x="1484" y="204"/>
                  <a:pt x="1482" y="204"/>
                  <a:pt x="1482" y="201"/>
                </a:cubicBezTo>
                <a:cubicBezTo>
                  <a:pt x="1482" y="200"/>
                  <a:pt x="1482" y="199"/>
                  <a:pt x="1483" y="198"/>
                </a:cubicBezTo>
                <a:cubicBezTo>
                  <a:pt x="1484" y="198"/>
                  <a:pt x="1485" y="197"/>
                  <a:pt x="1485" y="197"/>
                </a:cubicBezTo>
                <a:cubicBezTo>
                  <a:pt x="1485" y="195"/>
                  <a:pt x="1484" y="196"/>
                  <a:pt x="1483" y="195"/>
                </a:cubicBezTo>
                <a:cubicBezTo>
                  <a:pt x="1482" y="195"/>
                  <a:pt x="1482" y="194"/>
                  <a:pt x="1481" y="193"/>
                </a:cubicBezTo>
                <a:cubicBezTo>
                  <a:pt x="1480" y="192"/>
                  <a:pt x="1478" y="192"/>
                  <a:pt x="1477" y="191"/>
                </a:cubicBezTo>
                <a:cubicBezTo>
                  <a:pt x="1476" y="191"/>
                  <a:pt x="1476" y="190"/>
                  <a:pt x="1475" y="190"/>
                </a:cubicBezTo>
                <a:cubicBezTo>
                  <a:pt x="1475" y="190"/>
                  <a:pt x="1474" y="189"/>
                  <a:pt x="1474" y="189"/>
                </a:cubicBezTo>
                <a:cubicBezTo>
                  <a:pt x="1476" y="189"/>
                  <a:pt x="1478" y="190"/>
                  <a:pt x="1480" y="190"/>
                </a:cubicBezTo>
                <a:cubicBezTo>
                  <a:pt x="1481" y="190"/>
                  <a:pt x="1482" y="190"/>
                  <a:pt x="1483" y="190"/>
                </a:cubicBezTo>
                <a:cubicBezTo>
                  <a:pt x="1484" y="190"/>
                  <a:pt x="1485" y="191"/>
                  <a:pt x="1486" y="191"/>
                </a:cubicBezTo>
                <a:cubicBezTo>
                  <a:pt x="1488" y="192"/>
                  <a:pt x="1490" y="191"/>
                  <a:pt x="1492" y="192"/>
                </a:cubicBezTo>
                <a:cubicBezTo>
                  <a:pt x="1493" y="193"/>
                  <a:pt x="1494" y="193"/>
                  <a:pt x="1495" y="193"/>
                </a:cubicBezTo>
                <a:cubicBezTo>
                  <a:pt x="1496" y="194"/>
                  <a:pt x="1496" y="194"/>
                  <a:pt x="1495" y="195"/>
                </a:cubicBezTo>
                <a:cubicBezTo>
                  <a:pt x="1492" y="196"/>
                  <a:pt x="1495" y="197"/>
                  <a:pt x="1496" y="198"/>
                </a:cubicBezTo>
                <a:cubicBezTo>
                  <a:pt x="1498" y="199"/>
                  <a:pt x="1498" y="202"/>
                  <a:pt x="1500" y="203"/>
                </a:cubicBezTo>
                <a:cubicBezTo>
                  <a:pt x="1501" y="203"/>
                  <a:pt x="1502" y="203"/>
                  <a:pt x="1503" y="203"/>
                </a:cubicBezTo>
                <a:cubicBezTo>
                  <a:pt x="1504" y="204"/>
                  <a:pt x="1504" y="205"/>
                  <a:pt x="1505" y="205"/>
                </a:cubicBezTo>
                <a:cubicBezTo>
                  <a:pt x="1506" y="208"/>
                  <a:pt x="1508" y="207"/>
                  <a:pt x="1510" y="208"/>
                </a:cubicBezTo>
                <a:cubicBezTo>
                  <a:pt x="1511" y="209"/>
                  <a:pt x="1512" y="210"/>
                  <a:pt x="1513" y="211"/>
                </a:cubicBezTo>
                <a:cubicBezTo>
                  <a:pt x="1513" y="211"/>
                  <a:pt x="1514" y="211"/>
                  <a:pt x="1515" y="211"/>
                </a:cubicBezTo>
                <a:cubicBezTo>
                  <a:pt x="1517" y="211"/>
                  <a:pt x="1520" y="211"/>
                  <a:pt x="1522" y="212"/>
                </a:cubicBezTo>
                <a:cubicBezTo>
                  <a:pt x="1524" y="213"/>
                  <a:pt x="1525" y="214"/>
                  <a:pt x="1527" y="213"/>
                </a:cubicBezTo>
                <a:cubicBezTo>
                  <a:pt x="1528" y="212"/>
                  <a:pt x="1529" y="212"/>
                  <a:pt x="1530" y="211"/>
                </a:cubicBezTo>
                <a:cubicBezTo>
                  <a:pt x="1531" y="210"/>
                  <a:pt x="1532" y="211"/>
                  <a:pt x="1533" y="210"/>
                </a:cubicBezTo>
                <a:cubicBezTo>
                  <a:pt x="1534" y="210"/>
                  <a:pt x="1535" y="210"/>
                  <a:pt x="1536" y="210"/>
                </a:cubicBezTo>
                <a:cubicBezTo>
                  <a:pt x="1537" y="211"/>
                  <a:pt x="1538" y="212"/>
                  <a:pt x="1539" y="212"/>
                </a:cubicBezTo>
                <a:cubicBezTo>
                  <a:pt x="1541" y="213"/>
                  <a:pt x="1544" y="213"/>
                  <a:pt x="1544" y="215"/>
                </a:cubicBezTo>
                <a:cubicBezTo>
                  <a:pt x="1544" y="218"/>
                  <a:pt x="1542" y="220"/>
                  <a:pt x="1546" y="220"/>
                </a:cubicBezTo>
                <a:cubicBezTo>
                  <a:pt x="1548" y="220"/>
                  <a:pt x="1550" y="220"/>
                  <a:pt x="1552" y="220"/>
                </a:cubicBezTo>
                <a:cubicBezTo>
                  <a:pt x="1556" y="220"/>
                  <a:pt x="1560" y="219"/>
                  <a:pt x="1563" y="221"/>
                </a:cubicBezTo>
                <a:cubicBezTo>
                  <a:pt x="1565" y="221"/>
                  <a:pt x="1566" y="222"/>
                  <a:pt x="1568" y="222"/>
                </a:cubicBezTo>
                <a:cubicBezTo>
                  <a:pt x="1571" y="223"/>
                  <a:pt x="1574" y="224"/>
                  <a:pt x="1577" y="224"/>
                </a:cubicBezTo>
                <a:cubicBezTo>
                  <a:pt x="1580" y="225"/>
                  <a:pt x="1584" y="225"/>
                  <a:pt x="1587" y="226"/>
                </a:cubicBezTo>
                <a:cubicBezTo>
                  <a:pt x="1591" y="227"/>
                  <a:pt x="1595" y="228"/>
                  <a:pt x="1598" y="229"/>
                </a:cubicBezTo>
                <a:cubicBezTo>
                  <a:pt x="1602" y="230"/>
                  <a:pt x="1605" y="231"/>
                  <a:pt x="1608" y="232"/>
                </a:cubicBezTo>
                <a:cubicBezTo>
                  <a:pt x="1611" y="233"/>
                  <a:pt x="1615" y="233"/>
                  <a:pt x="1618" y="234"/>
                </a:cubicBezTo>
                <a:cubicBezTo>
                  <a:pt x="1622" y="235"/>
                  <a:pt x="1626" y="236"/>
                  <a:pt x="1630" y="237"/>
                </a:cubicBezTo>
                <a:cubicBezTo>
                  <a:pt x="1633" y="237"/>
                  <a:pt x="1636" y="239"/>
                  <a:pt x="1640" y="239"/>
                </a:cubicBezTo>
                <a:cubicBezTo>
                  <a:pt x="1642" y="240"/>
                  <a:pt x="1645" y="241"/>
                  <a:pt x="1648" y="241"/>
                </a:cubicBezTo>
                <a:cubicBezTo>
                  <a:pt x="1653" y="243"/>
                  <a:pt x="1658" y="243"/>
                  <a:pt x="1664" y="243"/>
                </a:cubicBezTo>
                <a:cubicBezTo>
                  <a:pt x="1667" y="243"/>
                  <a:pt x="1670" y="244"/>
                  <a:pt x="1673" y="243"/>
                </a:cubicBezTo>
                <a:cubicBezTo>
                  <a:pt x="1680" y="243"/>
                  <a:pt x="1687" y="242"/>
                  <a:pt x="1694" y="239"/>
                </a:cubicBezTo>
                <a:cubicBezTo>
                  <a:pt x="1696" y="238"/>
                  <a:pt x="1697" y="237"/>
                  <a:pt x="1699" y="236"/>
                </a:cubicBezTo>
                <a:cubicBezTo>
                  <a:pt x="1701" y="236"/>
                  <a:pt x="1702" y="236"/>
                  <a:pt x="1704" y="235"/>
                </a:cubicBezTo>
                <a:cubicBezTo>
                  <a:pt x="1707" y="235"/>
                  <a:pt x="1710" y="234"/>
                  <a:pt x="1713" y="233"/>
                </a:cubicBezTo>
                <a:cubicBezTo>
                  <a:pt x="1716" y="231"/>
                  <a:pt x="1718" y="229"/>
                  <a:pt x="1721" y="227"/>
                </a:cubicBezTo>
                <a:cubicBezTo>
                  <a:pt x="1723" y="225"/>
                  <a:pt x="1726" y="223"/>
                  <a:pt x="1728" y="221"/>
                </a:cubicBezTo>
                <a:cubicBezTo>
                  <a:pt x="1730" y="218"/>
                  <a:pt x="1731" y="216"/>
                  <a:pt x="1733" y="213"/>
                </a:cubicBezTo>
                <a:cubicBezTo>
                  <a:pt x="1735" y="210"/>
                  <a:pt x="1738" y="208"/>
                  <a:pt x="1741" y="205"/>
                </a:cubicBezTo>
                <a:cubicBezTo>
                  <a:pt x="1744" y="202"/>
                  <a:pt x="1746" y="199"/>
                  <a:pt x="1748" y="196"/>
                </a:cubicBezTo>
                <a:cubicBezTo>
                  <a:pt x="1748" y="194"/>
                  <a:pt x="1748" y="191"/>
                  <a:pt x="1748" y="189"/>
                </a:cubicBezTo>
                <a:cubicBezTo>
                  <a:pt x="1748" y="187"/>
                  <a:pt x="1746" y="186"/>
                  <a:pt x="1744" y="185"/>
                </a:cubicBezTo>
                <a:cubicBezTo>
                  <a:pt x="1742" y="185"/>
                  <a:pt x="1740" y="184"/>
                  <a:pt x="1740" y="182"/>
                </a:cubicBezTo>
                <a:cubicBezTo>
                  <a:pt x="1740" y="180"/>
                  <a:pt x="1741" y="177"/>
                  <a:pt x="1740" y="174"/>
                </a:cubicBezTo>
                <a:cubicBezTo>
                  <a:pt x="1739" y="174"/>
                  <a:pt x="1739" y="173"/>
                  <a:pt x="1738" y="172"/>
                </a:cubicBezTo>
                <a:cubicBezTo>
                  <a:pt x="1736" y="169"/>
                  <a:pt x="1740" y="161"/>
                  <a:pt x="1734" y="160"/>
                </a:cubicBezTo>
                <a:cubicBezTo>
                  <a:pt x="1732" y="159"/>
                  <a:pt x="1730" y="160"/>
                  <a:pt x="1728" y="160"/>
                </a:cubicBezTo>
                <a:cubicBezTo>
                  <a:pt x="1726" y="160"/>
                  <a:pt x="1723" y="159"/>
                  <a:pt x="1721" y="159"/>
                </a:cubicBezTo>
                <a:cubicBezTo>
                  <a:pt x="1719" y="158"/>
                  <a:pt x="1718" y="156"/>
                  <a:pt x="1717" y="154"/>
                </a:cubicBezTo>
                <a:cubicBezTo>
                  <a:pt x="1716" y="152"/>
                  <a:pt x="1714" y="150"/>
                  <a:pt x="1712" y="149"/>
                </a:cubicBezTo>
                <a:cubicBezTo>
                  <a:pt x="1709" y="146"/>
                  <a:pt x="1705" y="143"/>
                  <a:pt x="1702" y="140"/>
                </a:cubicBezTo>
                <a:cubicBezTo>
                  <a:pt x="1702" y="139"/>
                  <a:pt x="1701" y="138"/>
                  <a:pt x="1700" y="138"/>
                </a:cubicBezTo>
                <a:cubicBezTo>
                  <a:pt x="1698" y="137"/>
                  <a:pt x="1699" y="139"/>
                  <a:pt x="1699" y="140"/>
                </a:cubicBezTo>
                <a:cubicBezTo>
                  <a:pt x="1700" y="141"/>
                  <a:pt x="1700" y="142"/>
                  <a:pt x="1699" y="142"/>
                </a:cubicBezTo>
                <a:cubicBezTo>
                  <a:pt x="1697" y="142"/>
                  <a:pt x="1697" y="140"/>
                  <a:pt x="1696" y="140"/>
                </a:cubicBezTo>
                <a:cubicBezTo>
                  <a:pt x="1694" y="139"/>
                  <a:pt x="1692" y="139"/>
                  <a:pt x="1690" y="138"/>
                </a:cubicBezTo>
                <a:cubicBezTo>
                  <a:pt x="1687" y="137"/>
                  <a:pt x="1685" y="137"/>
                  <a:pt x="1683" y="136"/>
                </a:cubicBezTo>
                <a:cubicBezTo>
                  <a:pt x="1681" y="135"/>
                  <a:pt x="1679" y="134"/>
                  <a:pt x="1676" y="133"/>
                </a:cubicBezTo>
                <a:cubicBezTo>
                  <a:pt x="1674" y="133"/>
                  <a:pt x="1671" y="131"/>
                  <a:pt x="1668" y="131"/>
                </a:cubicBezTo>
                <a:cubicBezTo>
                  <a:pt x="1663" y="130"/>
                  <a:pt x="1659" y="129"/>
                  <a:pt x="1656" y="126"/>
                </a:cubicBezTo>
                <a:cubicBezTo>
                  <a:pt x="1652" y="121"/>
                  <a:pt x="1648" y="116"/>
                  <a:pt x="1642" y="114"/>
                </a:cubicBezTo>
                <a:cubicBezTo>
                  <a:pt x="1640" y="113"/>
                  <a:pt x="1638" y="113"/>
                  <a:pt x="1636" y="112"/>
                </a:cubicBezTo>
                <a:cubicBezTo>
                  <a:pt x="1634" y="111"/>
                  <a:pt x="1632" y="109"/>
                  <a:pt x="1630" y="108"/>
                </a:cubicBezTo>
                <a:cubicBezTo>
                  <a:pt x="1628" y="107"/>
                  <a:pt x="1626" y="106"/>
                  <a:pt x="1624" y="105"/>
                </a:cubicBezTo>
                <a:cubicBezTo>
                  <a:pt x="1622" y="104"/>
                  <a:pt x="1620" y="103"/>
                  <a:pt x="1617" y="103"/>
                </a:cubicBezTo>
                <a:cubicBezTo>
                  <a:pt x="1615" y="102"/>
                  <a:pt x="1613" y="101"/>
                  <a:pt x="1611" y="100"/>
                </a:cubicBezTo>
                <a:cubicBezTo>
                  <a:pt x="1609" y="99"/>
                  <a:pt x="1607" y="97"/>
                  <a:pt x="1605" y="96"/>
                </a:cubicBezTo>
                <a:cubicBezTo>
                  <a:pt x="1602" y="95"/>
                  <a:pt x="1600" y="94"/>
                  <a:pt x="1597" y="93"/>
                </a:cubicBezTo>
                <a:cubicBezTo>
                  <a:pt x="1595" y="92"/>
                  <a:pt x="1592" y="91"/>
                  <a:pt x="1590" y="91"/>
                </a:cubicBezTo>
                <a:cubicBezTo>
                  <a:pt x="1588" y="90"/>
                  <a:pt x="1585" y="88"/>
                  <a:pt x="1583" y="87"/>
                </a:cubicBezTo>
                <a:cubicBezTo>
                  <a:pt x="1581" y="86"/>
                  <a:pt x="1579" y="85"/>
                  <a:pt x="1577" y="84"/>
                </a:cubicBezTo>
                <a:cubicBezTo>
                  <a:pt x="1575" y="83"/>
                  <a:pt x="1573" y="82"/>
                  <a:pt x="1571" y="82"/>
                </a:cubicBezTo>
                <a:cubicBezTo>
                  <a:pt x="1566" y="80"/>
                  <a:pt x="1561" y="81"/>
                  <a:pt x="1556" y="80"/>
                </a:cubicBezTo>
                <a:cubicBezTo>
                  <a:pt x="1552" y="80"/>
                  <a:pt x="1548" y="79"/>
                  <a:pt x="1544" y="78"/>
                </a:cubicBezTo>
                <a:cubicBezTo>
                  <a:pt x="1540" y="77"/>
                  <a:pt x="1535" y="78"/>
                  <a:pt x="1531" y="78"/>
                </a:cubicBezTo>
                <a:cubicBezTo>
                  <a:pt x="1528" y="77"/>
                  <a:pt x="1525" y="77"/>
                  <a:pt x="1522" y="77"/>
                </a:cubicBezTo>
                <a:cubicBezTo>
                  <a:pt x="1521" y="77"/>
                  <a:pt x="1519" y="77"/>
                  <a:pt x="1519" y="78"/>
                </a:cubicBezTo>
                <a:cubicBezTo>
                  <a:pt x="1517" y="78"/>
                  <a:pt x="1517" y="79"/>
                  <a:pt x="1517" y="80"/>
                </a:cubicBezTo>
                <a:cubicBezTo>
                  <a:pt x="1516" y="81"/>
                  <a:pt x="1515" y="82"/>
                  <a:pt x="1515" y="83"/>
                </a:cubicBezTo>
                <a:cubicBezTo>
                  <a:pt x="1515" y="85"/>
                  <a:pt x="1514" y="88"/>
                  <a:pt x="1512" y="89"/>
                </a:cubicBezTo>
                <a:cubicBezTo>
                  <a:pt x="1510" y="90"/>
                  <a:pt x="1508" y="91"/>
                  <a:pt x="1506" y="91"/>
                </a:cubicBezTo>
                <a:cubicBezTo>
                  <a:pt x="1504" y="92"/>
                  <a:pt x="1502" y="93"/>
                  <a:pt x="1502" y="95"/>
                </a:cubicBezTo>
                <a:cubicBezTo>
                  <a:pt x="1501" y="93"/>
                  <a:pt x="1503" y="91"/>
                  <a:pt x="1505" y="91"/>
                </a:cubicBezTo>
                <a:cubicBezTo>
                  <a:pt x="1506" y="91"/>
                  <a:pt x="1507" y="91"/>
                  <a:pt x="1507" y="90"/>
                </a:cubicBezTo>
                <a:cubicBezTo>
                  <a:pt x="1508" y="89"/>
                  <a:pt x="1509" y="89"/>
                  <a:pt x="1509" y="88"/>
                </a:cubicBezTo>
                <a:cubicBezTo>
                  <a:pt x="1510" y="87"/>
                  <a:pt x="1514" y="87"/>
                  <a:pt x="1514" y="85"/>
                </a:cubicBezTo>
                <a:cubicBezTo>
                  <a:pt x="1513" y="84"/>
                  <a:pt x="1511" y="85"/>
                  <a:pt x="1511" y="84"/>
                </a:cubicBezTo>
                <a:cubicBezTo>
                  <a:pt x="1510" y="84"/>
                  <a:pt x="1509" y="83"/>
                  <a:pt x="1509" y="83"/>
                </a:cubicBezTo>
                <a:cubicBezTo>
                  <a:pt x="1508" y="82"/>
                  <a:pt x="1507" y="82"/>
                  <a:pt x="1507" y="81"/>
                </a:cubicBezTo>
                <a:cubicBezTo>
                  <a:pt x="1508" y="79"/>
                  <a:pt x="1509" y="80"/>
                  <a:pt x="1510" y="80"/>
                </a:cubicBezTo>
                <a:cubicBezTo>
                  <a:pt x="1512" y="79"/>
                  <a:pt x="1511" y="76"/>
                  <a:pt x="1511" y="74"/>
                </a:cubicBezTo>
                <a:cubicBezTo>
                  <a:pt x="1511" y="73"/>
                  <a:pt x="1511" y="72"/>
                  <a:pt x="1510" y="73"/>
                </a:cubicBezTo>
                <a:cubicBezTo>
                  <a:pt x="1509" y="73"/>
                  <a:pt x="1509" y="74"/>
                  <a:pt x="1508" y="74"/>
                </a:cubicBezTo>
                <a:cubicBezTo>
                  <a:pt x="1507" y="75"/>
                  <a:pt x="1505" y="74"/>
                  <a:pt x="1504" y="75"/>
                </a:cubicBezTo>
                <a:cubicBezTo>
                  <a:pt x="1504" y="75"/>
                  <a:pt x="1503" y="76"/>
                  <a:pt x="1502" y="76"/>
                </a:cubicBezTo>
                <a:cubicBezTo>
                  <a:pt x="1501" y="76"/>
                  <a:pt x="1501" y="76"/>
                  <a:pt x="1500" y="77"/>
                </a:cubicBezTo>
                <a:cubicBezTo>
                  <a:pt x="1499" y="78"/>
                  <a:pt x="1496" y="79"/>
                  <a:pt x="1495" y="78"/>
                </a:cubicBezTo>
                <a:cubicBezTo>
                  <a:pt x="1494" y="77"/>
                  <a:pt x="1495" y="76"/>
                  <a:pt x="1494" y="76"/>
                </a:cubicBezTo>
                <a:cubicBezTo>
                  <a:pt x="1493" y="75"/>
                  <a:pt x="1492" y="76"/>
                  <a:pt x="1491" y="76"/>
                </a:cubicBezTo>
                <a:cubicBezTo>
                  <a:pt x="1490" y="76"/>
                  <a:pt x="1489" y="75"/>
                  <a:pt x="1488" y="74"/>
                </a:cubicBezTo>
                <a:cubicBezTo>
                  <a:pt x="1485" y="73"/>
                  <a:pt x="1483" y="75"/>
                  <a:pt x="1480" y="74"/>
                </a:cubicBezTo>
                <a:cubicBezTo>
                  <a:pt x="1479" y="73"/>
                  <a:pt x="1479" y="72"/>
                  <a:pt x="1478" y="72"/>
                </a:cubicBezTo>
                <a:cubicBezTo>
                  <a:pt x="1477" y="72"/>
                  <a:pt x="1476" y="72"/>
                  <a:pt x="1475" y="71"/>
                </a:cubicBezTo>
                <a:cubicBezTo>
                  <a:pt x="1474" y="70"/>
                  <a:pt x="1475" y="69"/>
                  <a:pt x="1474" y="68"/>
                </a:cubicBezTo>
                <a:cubicBezTo>
                  <a:pt x="1473" y="67"/>
                  <a:pt x="1472" y="67"/>
                  <a:pt x="1472" y="67"/>
                </a:cubicBezTo>
                <a:cubicBezTo>
                  <a:pt x="1470" y="65"/>
                  <a:pt x="1470" y="62"/>
                  <a:pt x="1471" y="61"/>
                </a:cubicBezTo>
                <a:cubicBezTo>
                  <a:pt x="1472" y="60"/>
                  <a:pt x="1473" y="59"/>
                  <a:pt x="1473" y="59"/>
                </a:cubicBezTo>
                <a:cubicBezTo>
                  <a:pt x="1474" y="58"/>
                  <a:pt x="1474" y="56"/>
                  <a:pt x="1475" y="57"/>
                </a:cubicBezTo>
                <a:cubicBezTo>
                  <a:pt x="1476" y="58"/>
                  <a:pt x="1475" y="59"/>
                  <a:pt x="1476" y="60"/>
                </a:cubicBezTo>
                <a:cubicBezTo>
                  <a:pt x="1477" y="60"/>
                  <a:pt x="1477" y="60"/>
                  <a:pt x="1478" y="60"/>
                </a:cubicBezTo>
                <a:cubicBezTo>
                  <a:pt x="1478" y="61"/>
                  <a:pt x="1479" y="61"/>
                  <a:pt x="1479" y="61"/>
                </a:cubicBezTo>
                <a:cubicBezTo>
                  <a:pt x="1481" y="63"/>
                  <a:pt x="1483" y="62"/>
                  <a:pt x="1485" y="62"/>
                </a:cubicBezTo>
                <a:cubicBezTo>
                  <a:pt x="1488" y="62"/>
                  <a:pt x="1490" y="63"/>
                  <a:pt x="1492" y="64"/>
                </a:cubicBezTo>
                <a:cubicBezTo>
                  <a:pt x="1494" y="64"/>
                  <a:pt x="1496" y="65"/>
                  <a:pt x="1498" y="64"/>
                </a:cubicBezTo>
                <a:cubicBezTo>
                  <a:pt x="1501" y="63"/>
                  <a:pt x="1499" y="61"/>
                  <a:pt x="1501" y="59"/>
                </a:cubicBezTo>
                <a:cubicBezTo>
                  <a:pt x="1502" y="58"/>
                  <a:pt x="1502" y="58"/>
                  <a:pt x="1503" y="57"/>
                </a:cubicBezTo>
                <a:cubicBezTo>
                  <a:pt x="1503" y="56"/>
                  <a:pt x="1503" y="55"/>
                  <a:pt x="1501" y="55"/>
                </a:cubicBezTo>
                <a:cubicBezTo>
                  <a:pt x="1500" y="55"/>
                  <a:pt x="1499" y="55"/>
                  <a:pt x="1498" y="55"/>
                </a:cubicBezTo>
                <a:cubicBezTo>
                  <a:pt x="1497" y="55"/>
                  <a:pt x="1496" y="54"/>
                  <a:pt x="1495" y="54"/>
                </a:cubicBezTo>
                <a:cubicBezTo>
                  <a:pt x="1493" y="53"/>
                  <a:pt x="1491" y="54"/>
                  <a:pt x="1489" y="53"/>
                </a:cubicBezTo>
                <a:cubicBezTo>
                  <a:pt x="1487" y="53"/>
                  <a:pt x="1486" y="51"/>
                  <a:pt x="1484" y="50"/>
                </a:cubicBezTo>
                <a:cubicBezTo>
                  <a:pt x="1482" y="48"/>
                  <a:pt x="1480" y="49"/>
                  <a:pt x="1478" y="49"/>
                </a:cubicBezTo>
                <a:cubicBezTo>
                  <a:pt x="1477" y="49"/>
                  <a:pt x="1477" y="48"/>
                  <a:pt x="1476" y="47"/>
                </a:cubicBezTo>
                <a:cubicBezTo>
                  <a:pt x="1475" y="46"/>
                  <a:pt x="1474" y="46"/>
                  <a:pt x="1474" y="46"/>
                </a:cubicBezTo>
                <a:cubicBezTo>
                  <a:pt x="1473" y="45"/>
                  <a:pt x="1467" y="42"/>
                  <a:pt x="1467" y="45"/>
                </a:cubicBezTo>
                <a:cubicBezTo>
                  <a:pt x="1467" y="46"/>
                  <a:pt x="1469" y="47"/>
                  <a:pt x="1469" y="47"/>
                </a:cubicBezTo>
                <a:cubicBezTo>
                  <a:pt x="1470" y="48"/>
                  <a:pt x="1470" y="49"/>
                  <a:pt x="1471" y="50"/>
                </a:cubicBezTo>
                <a:cubicBezTo>
                  <a:pt x="1472" y="50"/>
                  <a:pt x="1472" y="50"/>
                  <a:pt x="1473" y="52"/>
                </a:cubicBezTo>
                <a:cubicBezTo>
                  <a:pt x="1473" y="53"/>
                  <a:pt x="1473" y="54"/>
                  <a:pt x="1471" y="54"/>
                </a:cubicBezTo>
                <a:cubicBezTo>
                  <a:pt x="1470" y="54"/>
                  <a:pt x="1470" y="53"/>
                  <a:pt x="1469" y="52"/>
                </a:cubicBezTo>
                <a:cubicBezTo>
                  <a:pt x="1468" y="52"/>
                  <a:pt x="1467" y="52"/>
                  <a:pt x="1466" y="51"/>
                </a:cubicBezTo>
                <a:cubicBezTo>
                  <a:pt x="1465" y="51"/>
                  <a:pt x="1464" y="50"/>
                  <a:pt x="1463" y="50"/>
                </a:cubicBezTo>
                <a:cubicBezTo>
                  <a:pt x="1461" y="50"/>
                  <a:pt x="1462" y="52"/>
                  <a:pt x="1462" y="54"/>
                </a:cubicBezTo>
                <a:cubicBezTo>
                  <a:pt x="1462" y="58"/>
                  <a:pt x="1458" y="56"/>
                  <a:pt x="1455" y="56"/>
                </a:cubicBezTo>
                <a:cubicBezTo>
                  <a:pt x="1453" y="56"/>
                  <a:pt x="1450" y="57"/>
                  <a:pt x="1448" y="56"/>
                </a:cubicBezTo>
                <a:cubicBezTo>
                  <a:pt x="1446" y="56"/>
                  <a:pt x="1444" y="55"/>
                  <a:pt x="1442" y="55"/>
                </a:cubicBezTo>
                <a:cubicBezTo>
                  <a:pt x="1440" y="55"/>
                  <a:pt x="1438" y="55"/>
                  <a:pt x="1436" y="53"/>
                </a:cubicBezTo>
                <a:cubicBezTo>
                  <a:pt x="1434" y="53"/>
                  <a:pt x="1431" y="52"/>
                  <a:pt x="1428" y="53"/>
                </a:cubicBezTo>
                <a:cubicBezTo>
                  <a:pt x="1426" y="53"/>
                  <a:pt x="1425" y="55"/>
                  <a:pt x="1424" y="57"/>
                </a:cubicBezTo>
                <a:cubicBezTo>
                  <a:pt x="1424" y="56"/>
                  <a:pt x="1422" y="53"/>
                  <a:pt x="1421" y="53"/>
                </a:cubicBezTo>
                <a:cubicBezTo>
                  <a:pt x="1420" y="52"/>
                  <a:pt x="1420" y="52"/>
                  <a:pt x="1419" y="51"/>
                </a:cubicBezTo>
                <a:cubicBezTo>
                  <a:pt x="1418" y="50"/>
                  <a:pt x="1418" y="49"/>
                  <a:pt x="1417" y="49"/>
                </a:cubicBezTo>
                <a:cubicBezTo>
                  <a:pt x="1416" y="49"/>
                  <a:pt x="1415" y="51"/>
                  <a:pt x="1415" y="51"/>
                </a:cubicBezTo>
                <a:cubicBezTo>
                  <a:pt x="1413" y="53"/>
                  <a:pt x="1411" y="52"/>
                  <a:pt x="1409" y="54"/>
                </a:cubicBezTo>
                <a:cubicBezTo>
                  <a:pt x="1409" y="55"/>
                  <a:pt x="1408" y="56"/>
                  <a:pt x="1407" y="56"/>
                </a:cubicBezTo>
                <a:cubicBezTo>
                  <a:pt x="1406" y="56"/>
                  <a:pt x="1405" y="56"/>
                  <a:pt x="1404" y="57"/>
                </a:cubicBezTo>
                <a:cubicBezTo>
                  <a:pt x="1403" y="57"/>
                  <a:pt x="1403" y="58"/>
                  <a:pt x="1401" y="58"/>
                </a:cubicBezTo>
                <a:cubicBezTo>
                  <a:pt x="1401" y="58"/>
                  <a:pt x="1400" y="58"/>
                  <a:pt x="1399" y="59"/>
                </a:cubicBezTo>
                <a:cubicBezTo>
                  <a:pt x="1399" y="59"/>
                  <a:pt x="1399" y="60"/>
                  <a:pt x="1398" y="60"/>
                </a:cubicBezTo>
                <a:cubicBezTo>
                  <a:pt x="1398" y="59"/>
                  <a:pt x="1399" y="58"/>
                  <a:pt x="1399" y="58"/>
                </a:cubicBezTo>
                <a:cubicBezTo>
                  <a:pt x="1400" y="57"/>
                  <a:pt x="1401" y="57"/>
                  <a:pt x="1402" y="56"/>
                </a:cubicBezTo>
                <a:cubicBezTo>
                  <a:pt x="1404" y="55"/>
                  <a:pt x="1401" y="52"/>
                  <a:pt x="1400" y="52"/>
                </a:cubicBezTo>
                <a:cubicBezTo>
                  <a:pt x="1399" y="52"/>
                  <a:pt x="1398" y="52"/>
                  <a:pt x="1397" y="51"/>
                </a:cubicBezTo>
                <a:cubicBezTo>
                  <a:pt x="1396" y="51"/>
                  <a:pt x="1394" y="50"/>
                  <a:pt x="1394" y="50"/>
                </a:cubicBezTo>
                <a:cubicBezTo>
                  <a:pt x="1393" y="49"/>
                  <a:pt x="1395" y="48"/>
                  <a:pt x="1395" y="47"/>
                </a:cubicBezTo>
                <a:cubicBezTo>
                  <a:pt x="1395" y="46"/>
                  <a:pt x="1395" y="45"/>
                  <a:pt x="1395" y="44"/>
                </a:cubicBezTo>
                <a:cubicBezTo>
                  <a:pt x="1394" y="42"/>
                  <a:pt x="1392" y="41"/>
                  <a:pt x="1390" y="41"/>
                </a:cubicBezTo>
                <a:cubicBezTo>
                  <a:pt x="1389" y="40"/>
                  <a:pt x="1387" y="39"/>
                  <a:pt x="1385" y="39"/>
                </a:cubicBezTo>
                <a:cubicBezTo>
                  <a:pt x="1384" y="39"/>
                  <a:pt x="1383" y="39"/>
                  <a:pt x="1382" y="39"/>
                </a:cubicBezTo>
                <a:cubicBezTo>
                  <a:pt x="1381" y="39"/>
                  <a:pt x="1381" y="38"/>
                  <a:pt x="1380" y="38"/>
                </a:cubicBezTo>
                <a:cubicBezTo>
                  <a:pt x="1378" y="38"/>
                  <a:pt x="1377" y="38"/>
                  <a:pt x="1376" y="38"/>
                </a:cubicBezTo>
                <a:cubicBezTo>
                  <a:pt x="1375" y="38"/>
                  <a:pt x="1375" y="37"/>
                  <a:pt x="1374" y="36"/>
                </a:cubicBezTo>
                <a:cubicBezTo>
                  <a:pt x="1373" y="36"/>
                  <a:pt x="1372" y="36"/>
                  <a:pt x="1371" y="35"/>
                </a:cubicBezTo>
                <a:cubicBezTo>
                  <a:pt x="1371" y="34"/>
                  <a:pt x="1372" y="33"/>
                  <a:pt x="1373" y="33"/>
                </a:cubicBezTo>
                <a:cubicBezTo>
                  <a:pt x="1375" y="33"/>
                  <a:pt x="1377" y="34"/>
                  <a:pt x="1379" y="34"/>
                </a:cubicBezTo>
                <a:cubicBezTo>
                  <a:pt x="1381" y="35"/>
                  <a:pt x="1382" y="36"/>
                  <a:pt x="1385" y="36"/>
                </a:cubicBezTo>
                <a:cubicBezTo>
                  <a:pt x="1387" y="36"/>
                  <a:pt x="1389" y="36"/>
                  <a:pt x="1391" y="37"/>
                </a:cubicBezTo>
                <a:cubicBezTo>
                  <a:pt x="1393" y="37"/>
                  <a:pt x="1395" y="37"/>
                  <a:pt x="1398" y="37"/>
                </a:cubicBezTo>
                <a:cubicBezTo>
                  <a:pt x="1400" y="37"/>
                  <a:pt x="1402" y="37"/>
                  <a:pt x="1404" y="37"/>
                </a:cubicBezTo>
                <a:cubicBezTo>
                  <a:pt x="1406" y="37"/>
                  <a:pt x="1409" y="37"/>
                  <a:pt x="1410" y="38"/>
                </a:cubicBezTo>
                <a:cubicBezTo>
                  <a:pt x="1413" y="39"/>
                  <a:pt x="1414" y="39"/>
                  <a:pt x="1416" y="39"/>
                </a:cubicBezTo>
                <a:cubicBezTo>
                  <a:pt x="1419" y="38"/>
                  <a:pt x="1419" y="36"/>
                  <a:pt x="1421" y="35"/>
                </a:cubicBezTo>
                <a:cubicBezTo>
                  <a:pt x="1422" y="34"/>
                  <a:pt x="1423" y="34"/>
                  <a:pt x="1424" y="34"/>
                </a:cubicBezTo>
                <a:cubicBezTo>
                  <a:pt x="1425" y="33"/>
                  <a:pt x="1425" y="32"/>
                  <a:pt x="1426" y="32"/>
                </a:cubicBezTo>
                <a:cubicBezTo>
                  <a:pt x="1428" y="31"/>
                  <a:pt x="1430" y="31"/>
                  <a:pt x="1433" y="31"/>
                </a:cubicBezTo>
                <a:cubicBezTo>
                  <a:pt x="1435" y="30"/>
                  <a:pt x="1437" y="30"/>
                  <a:pt x="1439" y="29"/>
                </a:cubicBezTo>
                <a:cubicBezTo>
                  <a:pt x="1440" y="29"/>
                  <a:pt x="1441" y="28"/>
                  <a:pt x="1441" y="28"/>
                </a:cubicBezTo>
                <a:cubicBezTo>
                  <a:pt x="1442" y="27"/>
                  <a:pt x="1442" y="26"/>
                  <a:pt x="1442" y="25"/>
                </a:cubicBezTo>
                <a:cubicBezTo>
                  <a:pt x="1443" y="24"/>
                  <a:pt x="1443" y="23"/>
                  <a:pt x="1443" y="22"/>
                </a:cubicBezTo>
                <a:cubicBezTo>
                  <a:pt x="1442" y="21"/>
                  <a:pt x="1441" y="20"/>
                  <a:pt x="1441" y="20"/>
                </a:cubicBezTo>
                <a:cubicBezTo>
                  <a:pt x="1440" y="19"/>
                  <a:pt x="1439" y="19"/>
                  <a:pt x="1438" y="18"/>
                </a:cubicBezTo>
                <a:cubicBezTo>
                  <a:pt x="1437" y="18"/>
                  <a:pt x="1436" y="18"/>
                  <a:pt x="1435" y="18"/>
                </a:cubicBezTo>
                <a:cubicBezTo>
                  <a:pt x="1434" y="18"/>
                  <a:pt x="1433" y="17"/>
                  <a:pt x="1432" y="17"/>
                </a:cubicBezTo>
                <a:cubicBezTo>
                  <a:pt x="1431" y="16"/>
                  <a:pt x="1430" y="16"/>
                  <a:pt x="1429" y="16"/>
                </a:cubicBezTo>
                <a:cubicBezTo>
                  <a:pt x="1427" y="16"/>
                  <a:pt x="1425" y="15"/>
                  <a:pt x="1423" y="15"/>
                </a:cubicBezTo>
                <a:cubicBezTo>
                  <a:pt x="1421" y="14"/>
                  <a:pt x="1418" y="16"/>
                  <a:pt x="1417" y="14"/>
                </a:cubicBezTo>
                <a:cubicBezTo>
                  <a:pt x="1417" y="13"/>
                  <a:pt x="1417" y="12"/>
                  <a:pt x="1417" y="11"/>
                </a:cubicBezTo>
                <a:cubicBezTo>
                  <a:pt x="1417" y="9"/>
                  <a:pt x="1417" y="8"/>
                  <a:pt x="1417" y="7"/>
                </a:cubicBezTo>
                <a:cubicBezTo>
                  <a:pt x="1416" y="6"/>
                  <a:pt x="1415" y="4"/>
                  <a:pt x="1413" y="4"/>
                </a:cubicBezTo>
                <a:cubicBezTo>
                  <a:pt x="1411" y="4"/>
                  <a:pt x="1409" y="5"/>
                  <a:pt x="1408" y="6"/>
                </a:cubicBezTo>
                <a:cubicBezTo>
                  <a:pt x="1407" y="7"/>
                  <a:pt x="1406" y="7"/>
                  <a:pt x="1405" y="7"/>
                </a:cubicBezTo>
                <a:cubicBezTo>
                  <a:pt x="1403" y="7"/>
                  <a:pt x="1404" y="6"/>
                  <a:pt x="1403" y="5"/>
                </a:cubicBezTo>
                <a:cubicBezTo>
                  <a:pt x="1403" y="2"/>
                  <a:pt x="1400" y="3"/>
                  <a:pt x="1398" y="4"/>
                </a:cubicBezTo>
                <a:cubicBezTo>
                  <a:pt x="1397" y="4"/>
                  <a:pt x="1396" y="5"/>
                  <a:pt x="1395" y="5"/>
                </a:cubicBezTo>
                <a:cubicBezTo>
                  <a:pt x="1394" y="6"/>
                  <a:pt x="1394" y="6"/>
                  <a:pt x="1393" y="5"/>
                </a:cubicBezTo>
                <a:cubicBezTo>
                  <a:pt x="1393" y="4"/>
                  <a:pt x="1393" y="3"/>
                  <a:pt x="1392" y="3"/>
                </a:cubicBezTo>
                <a:cubicBezTo>
                  <a:pt x="1391" y="3"/>
                  <a:pt x="1391" y="3"/>
                  <a:pt x="1390" y="3"/>
                </a:cubicBezTo>
                <a:cubicBezTo>
                  <a:pt x="1371" y="3"/>
                  <a:pt x="1371" y="3"/>
                  <a:pt x="1371" y="3"/>
                </a:cubicBezTo>
                <a:cubicBezTo>
                  <a:pt x="1371" y="3"/>
                  <a:pt x="1371" y="3"/>
                  <a:pt x="1371" y="3"/>
                </a:cubicBezTo>
                <a:cubicBezTo>
                  <a:pt x="1370" y="6"/>
                  <a:pt x="1365" y="8"/>
                  <a:pt x="1365" y="12"/>
                </a:cubicBezTo>
                <a:cubicBezTo>
                  <a:pt x="1364" y="14"/>
                  <a:pt x="1366" y="16"/>
                  <a:pt x="1366" y="18"/>
                </a:cubicBezTo>
                <a:cubicBezTo>
                  <a:pt x="1366" y="20"/>
                  <a:pt x="1363" y="22"/>
                  <a:pt x="1362" y="23"/>
                </a:cubicBezTo>
                <a:cubicBezTo>
                  <a:pt x="1361" y="24"/>
                  <a:pt x="1360" y="24"/>
                  <a:pt x="1359" y="24"/>
                </a:cubicBezTo>
                <a:cubicBezTo>
                  <a:pt x="1358" y="24"/>
                  <a:pt x="1358" y="23"/>
                  <a:pt x="1358" y="22"/>
                </a:cubicBezTo>
                <a:cubicBezTo>
                  <a:pt x="1359" y="22"/>
                  <a:pt x="1360" y="21"/>
                  <a:pt x="1360" y="21"/>
                </a:cubicBezTo>
                <a:cubicBezTo>
                  <a:pt x="1361" y="20"/>
                  <a:pt x="1361" y="19"/>
                  <a:pt x="1362" y="18"/>
                </a:cubicBezTo>
                <a:cubicBezTo>
                  <a:pt x="1362" y="17"/>
                  <a:pt x="1363" y="17"/>
                  <a:pt x="1362" y="16"/>
                </a:cubicBezTo>
                <a:cubicBezTo>
                  <a:pt x="1361" y="15"/>
                  <a:pt x="1359" y="18"/>
                  <a:pt x="1358" y="18"/>
                </a:cubicBezTo>
                <a:cubicBezTo>
                  <a:pt x="1357" y="19"/>
                  <a:pt x="1356" y="18"/>
                  <a:pt x="1356" y="18"/>
                </a:cubicBezTo>
                <a:cubicBezTo>
                  <a:pt x="1354" y="18"/>
                  <a:pt x="1353" y="18"/>
                  <a:pt x="1352" y="20"/>
                </a:cubicBezTo>
                <a:cubicBezTo>
                  <a:pt x="1351" y="20"/>
                  <a:pt x="1351" y="20"/>
                  <a:pt x="1350" y="19"/>
                </a:cubicBezTo>
                <a:cubicBezTo>
                  <a:pt x="1350" y="18"/>
                  <a:pt x="1348" y="18"/>
                  <a:pt x="1348" y="17"/>
                </a:cubicBezTo>
                <a:cubicBezTo>
                  <a:pt x="1348" y="16"/>
                  <a:pt x="1349" y="16"/>
                  <a:pt x="1350" y="15"/>
                </a:cubicBezTo>
                <a:cubicBezTo>
                  <a:pt x="1351" y="15"/>
                  <a:pt x="1352" y="14"/>
                  <a:pt x="1352" y="13"/>
                </a:cubicBezTo>
                <a:cubicBezTo>
                  <a:pt x="1354" y="12"/>
                  <a:pt x="1356" y="12"/>
                  <a:pt x="1357" y="11"/>
                </a:cubicBezTo>
                <a:cubicBezTo>
                  <a:pt x="1358" y="10"/>
                  <a:pt x="1358" y="9"/>
                  <a:pt x="1359" y="9"/>
                </a:cubicBezTo>
                <a:cubicBezTo>
                  <a:pt x="1359" y="8"/>
                  <a:pt x="1360" y="8"/>
                  <a:pt x="1361" y="7"/>
                </a:cubicBezTo>
                <a:cubicBezTo>
                  <a:pt x="1361" y="6"/>
                  <a:pt x="1361" y="2"/>
                  <a:pt x="1360" y="3"/>
                </a:cubicBezTo>
                <a:cubicBezTo>
                  <a:pt x="1359" y="3"/>
                  <a:pt x="1359" y="4"/>
                  <a:pt x="1359" y="4"/>
                </a:cubicBezTo>
                <a:cubicBezTo>
                  <a:pt x="1358" y="5"/>
                  <a:pt x="1357" y="5"/>
                  <a:pt x="1357" y="5"/>
                </a:cubicBezTo>
                <a:cubicBezTo>
                  <a:pt x="1355" y="5"/>
                  <a:pt x="1354" y="6"/>
                  <a:pt x="1352" y="6"/>
                </a:cubicBezTo>
                <a:cubicBezTo>
                  <a:pt x="1350" y="6"/>
                  <a:pt x="1351" y="4"/>
                  <a:pt x="1349" y="3"/>
                </a:cubicBezTo>
                <a:cubicBezTo>
                  <a:pt x="1349" y="3"/>
                  <a:pt x="1349" y="3"/>
                  <a:pt x="1349" y="3"/>
                </a:cubicBezTo>
                <a:cubicBezTo>
                  <a:pt x="1331" y="3"/>
                  <a:pt x="1331" y="3"/>
                  <a:pt x="1331" y="3"/>
                </a:cubicBezTo>
                <a:cubicBezTo>
                  <a:pt x="1329" y="3"/>
                  <a:pt x="1326" y="3"/>
                  <a:pt x="1326" y="5"/>
                </a:cubicBezTo>
                <a:cubicBezTo>
                  <a:pt x="1325" y="6"/>
                  <a:pt x="1326" y="6"/>
                  <a:pt x="1327" y="6"/>
                </a:cubicBezTo>
                <a:cubicBezTo>
                  <a:pt x="1328" y="7"/>
                  <a:pt x="1327" y="8"/>
                  <a:pt x="1327" y="9"/>
                </a:cubicBezTo>
                <a:cubicBezTo>
                  <a:pt x="1326" y="10"/>
                  <a:pt x="1326" y="11"/>
                  <a:pt x="1325" y="11"/>
                </a:cubicBezTo>
                <a:cubicBezTo>
                  <a:pt x="1324" y="11"/>
                  <a:pt x="1322" y="11"/>
                  <a:pt x="1321" y="11"/>
                </a:cubicBezTo>
                <a:cubicBezTo>
                  <a:pt x="1319" y="14"/>
                  <a:pt x="1324" y="14"/>
                  <a:pt x="1324" y="16"/>
                </a:cubicBezTo>
                <a:cubicBezTo>
                  <a:pt x="1324" y="19"/>
                  <a:pt x="1320" y="16"/>
                  <a:pt x="1319" y="15"/>
                </a:cubicBezTo>
                <a:cubicBezTo>
                  <a:pt x="1318" y="15"/>
                  <a:pt x="1317" y="16"/>
                  <a:pt x="1316" y="17"/>
                </a:cubicBezTo>
                <a:cubicBezTo>
                  <a:pt x="1315" y="18"/>
                  <a:pt x="1314" y="19"/>
                  <a:pt x="1313" y="20"/>
                </a:cubicBezTo>
                <a:cubicBezTo>
                  <a:pt x="1312" y="20"/>
                  <a:pt x="1312" y="20"/>
                  <a:pt x="1312" y="21"/>
                </a:cubicBezTo>
                <a:cubicBezTo>
                  <a:pt x="1309" y="25"/>
                  <a:pt x="1309" y="19"/>
                  <a:pt x="1309" y="17"/>
                </a:cubicBezTo>
                <a:cubicBezTo>
                  <a:pt x="1310" y="16"/>
                  <a:pt x="1310" y="15"/>
                  <a:pt x="1310" y="14"/>
                </a:cubicBezTo>
                <a:cubicBezTo>
                  <a:pt x="1309" y="13"/>
                  <a:pt x="1308" y="12"/>
                  <a:pt x="1308" y="11"/>
                </a:cubicBezTo>
                <a:cubicBezTo>
                  <a:pt x="1308" y="10"/>
                  <a:pt x="1308" y="9"/>
                  <a:pt x="1307" y="8"/>
                </a:cubicBezTo>
                <a:cubicBezTo>
                  <a:pt x="1307" y="8"/>
                  <a:pt x="1305" y="7"/>
                  <a:pt x="1306" y="6"/>
                </a:cubicBezTo>
                <a:cubicBezTo>
                  <a:pt x="1306" y="5"/>
                  <a:pt x="1308" y="6"/>
                  <a:pt x="1309" y="6"/>
                </a:cubicBezTo>
                <a:cubicBezTo>
                  <a:pt x="1310" y="6"/>
                  <a:pt x="1310" y="5"/>
                  <a:pt x="1311" y="4"/>
                </a:cubicBezTo>
                <a:cubicBezTo>
                  <a:pt x="1311" y="3"/>
                  <a:pt x="1312" y="3"/>
                  <a:pt x="1312" y="3"/>
                </a:cubicBezTo>
                <a:cubicBezTo>
                  <a:pt x="1298" y="3"/>
                  <a:pt x="1298" y="3"/>
                  <a:pt x="1298" y="3"/>
                </a:cubicBezTo>
                <a:cubicBezTo>
                  <a:pt x="1297" y="3"/>
                  <a:pt x="1297" y="3"/>
                  <a:pt x="1296" y="4"/>
                </a:cubicBezTo>
                <a:cubicBezTo>
                  <a:pt x="1294" y="5"/>
                  <a:pt x="1293" y="7"/>
                  <a:pt x="1291" y="9"/>
                </a:cubicBezTo>
                <a:cubicBezTo>
                  <a:pt x="1290" y="11"/>
                  <a:pt x="1288" y="11"/>
                  <a:pt x="1286" y="13"/>
                </a:cubicBezTo>
                <a:cubicBezTo>
                  <a:pt x="1283" y="16"/>
                  <a:pt x="1281" y="19"/>
                  <a:pt x="1277" y="22"/>
                </a:cubicBezTo>
                <a:cubicBezTo>
                  <a:pt x="1277" y="22"/>
                  <a:pt x="1276" y="23"/>
                  <a:pt x="1275" y="23"/>
                </a:cubicBezTo>
                <a:cubicBezTo>
                  <a:pt x="1275" y="25"/>
                  <a:pt x="1276" y="24"/>
                  <a:pt x="1276" y="25"/>
                </a:cubicBezTo>
                <a:cubicBezTo>
                  <a:pt x="1277" y="25"/>
                  <a:pt x="1277" y="26"/>
                  <a:pt x="1277" y="26"/>
                </a:cubicBezTo>
                <a:cubicBezTo>
                  <a:pt x="1277" y="27"/>
                  <a:pt x="1278" y="27"/>
                  <a:pt x="1278" y="27"/>
                </a:cubicBezTo>
                <a:cubicBezTo>
                  <a:pt x="1278" y="28"/>
                  <a:pt x="1277" y="29"/>
                  <a:pt x="1276" y="30"/>
                </a:cubicBezTo>
                <a:cubicBezTo>
                  <a:pt x="1274" y="31"/>
                  <a:pt x="1273" y="32"/>
                  <a:pt x="1272" y="33"/>
                </a:cubicBezTo>
                <a:cubicBezTo>
                  <a:pt x="1271" y="34"/>
                  <a:pt x="1270" y="34"/>
                  <a:pt x="1270" y="35"/>
                </a:cubicBezTo>
                <a:cubicBezTo>
                  <a:pt x="1270" y="36"/>
                  <a:pt x="1270" y="37"/>
                  <a:pt x="1269" y="38"/>
                </a:cubicBezTo>
                <a:cubicBezTo>
                  <a:pt x="1269" y="37"/>
                  <a:pt x="1268" y="37"/>
                  <a:pt x="1268" y="37"/>
                </a:cubicBezTo>
                <a:cubicBezTo>
                  <a:pt x="1268" y="37"/>
                  <a:pt x="1267" y="36"/>
                  <a:pt x="1267" y="36"/>
                </a:cubicBezTo>
                <a:cubicBezTo>
                  <a:pt x="1267" y="35"/>
                  <a:pt x="1267" y="33"/>
                  <a:pt x="1265" y="33"/>
                </a:cubicBezTo>
                <a:cubicBezTo>
                  <a:pt x="1264" y="33"/>
                  <a:pt x="1264" y="38"/>
                  <a:pt x="1262" y="38"/>
                </a:cubicBezTo>
                <a:cubicBezTo>
                  <a:pt x="1262" y="37"/>
                  <a:pt x="1262" y="32"/>
                  <a:pt x="1262" y="31"/>
                </a:cubicBezTo>
                <a:cubicBezTo>
                  <a:pt x="1262" y="29"/>
                  <a:pt x="1264" y="28"/>
                  <a:pt x="1264" y="25"/>
                </a:cubicBezTo>
                <a:cubicBezTo>
                  <a:pt x="1265" y="24"/>
                  <a:pt x="1264" y="23"/>
                  <a:pt x="1265" y="22"/>
                </a:cubicBezTo>
                <a:cubicBezTo>
                  <a:pt x="1266" y="21"/>
                  <a:pt x="1267" y="21"/>
                  <a:pt x="1267" y="20"/>
                </a:cubicBezTo>
                <a:cubicBezTo>
                  <a:pt x="1268" y="19"/>
                  <a:pt x="1268" y="18"/>
                  <a:pt x="1267" y="17"/>
                </a:cubicBezTo>
                <a:cubicBezTo>
                  <a:pt x="1267" y="16"/>
                  <a:pt x="1266" y="16"/>
                  <a:pt x="1267" y="14"/>
                </a:cubicBezTo>
                <a:cubicBezTo>
                  <a:pt x="1268" y="13"/>
                  <a:pt x="1271" y="12"/>
                  <a:pt x="1272" y="11"/>
                </a:cubicBezTo>
                <a:cubicBezTo>
                  <a:pt x="1274" y="9"/>
                  <a:pt x="1275" y="7"/>
                  <a:pt x="1277" y="7"/>
                </a:cubicBezTo>
                <a:cubicBezTo>
                  <a:pt x="1279" y="6"/>
                  <a:pt x="1281" y="6"/>
                  <a:pt x="1282" y="5"/>
                </a:cubicBezTo>
                <a:cubicBezTo>
                  <a:pt x="1283" y="4"/>
                  <a:pt x="1283" y="3"/>
                  <a:pt x="1284" y="3"/>
                </a:cubicBezTo>
                <a:cubicBezTo>
                  <a:pt x="1244" y="3"/>
                  <a:pt x="1244" y="3"/>
                  <a:pt x="1244" y="3"/>
                </a:cubicBezTo>
                <a:cubicBezTo>
                  <a:pt x="1245" y="4"/>
                  <a:pt x="1249" y="2"/>
                  <a:pt x="1249" y="5"/>
                </a:cubicBezTo>
                <a:cubicBezTo>
                  <a:pt x="1249" y="6"/>
                  <a:pt x="1247" y="6"/>
                  <a:pt x="1246" y="6"/>
                </a:cubicBezTo>
                <a:cubicBezTo>
                  <a:pt x="1245" y="6"/>
                  <a:pt x="1244" y="7"/>
                  <a:pt x="1243" y="7"/>
                </a:cubicBezTo>
                <a:cubicBezTo>
                  <a:pt x="1243" y="8"/>
                  <a:pt x="1242" y="9"/>
                  <a:pt x="1241" y="10"/>
                </a:cubicBezTo>
                <a:cubicBezTo>
                  <a:pt x="1241" y="11"/>
                  <a:pt x="1240" y="12"/>
                  <a:pt x="1240" y="13"/>
                </a:cubicBezTo>
                <a:cubicBezTo>
                  <a:pt x="1240" y="14"/>
                  <a:pt x="1244" y="17"/>
                  <a:pt x="1241" y="17"/>
                </a:cubicBezTo>
                <a:cubicBezTo>
                  <a:pt x="1238" y="18"/>
                  <a:pt x="1236" y="16"/>
                  <a:pt x="1234" y="15"/>
                </a:cubicBezTo>
                <a:cubicBezTo>
                  <a:pt x="1231" y="15"/>
                  <a:pt x="1229" y="16"/>
                  <a:pt x="1227" y="18"/>
                </a:cubicBezTo>
                <a:cubicBezTo>
                  <a:pt x="1225" y="19"/>
                  <a:pt x="1223" y="21"/>
                  <a:pt x="1221" y="21"/>
                </a:cubicBezTo>
                <a:cubicBezTo>
                  <a:pt x="1220" y="22"/>
                  <a:pt x="1217" y="23"/>
                  <a:pt x="1216" y="25"/>
                </a:cubicBezTo>
                <a:cubicBezTo>
                  <a:pt x="1215" y="26"/>
                  <a:pt x="1215" y="27"/>
                  <a:pt x="1213" y="28"/>
                </a:cubicBezTo>
                <a:cubicBezTo>
                  <a:pt x="1212" y="29"/>
                  <a:pt x="1211" y="30"/>
                  <a:pt x="1211" y="32"/>
                </a:cubicBezTo>
                <a:cubicBezTo>
                  <a:pt x="1213" y="32"/>
                  <a:pt x="1214" y="36"/>
                  <a:pt x="1212" y="37"/>
                </a:cubicBezTo>
                <a:cubicBezTo>
                  <a:pt x="1211" y="38"/>
                  <a:pt x="1209" y="38"/>
                  <a:pt x="1210" y="39"/>
                </a:cubicBezTo>
                <a:cubicBezTo>
                  <a:pt x="1210" y="39"/>
                  <a:pt x="1212" y="40"/>
                  <a:pt x="1212" y="40"/>
                </a:cubicBezTo>
                <a:cubicBezTo>
                  <a:pt x="1213" y="41"/>
                  <a:pt x="1214" y="41"/>
                  <a:pt x="1215" y="41"/>
                </a:cubicBezTo>
                <a:cubicBezTo>
                  <a:pt x="1216" y="41"/>
                  <a:pt x="1217" y="40"/>
                  <a:pt x="1218" y="41"/>
                </a:cubicBezTo>
                <a:cubicBezTo>
                  <a:pt x="1220" y="42"/>
                  <a:pt x="1214" y="43"/>
                  <a:pt x="1213" y="43"/>
                </a:cubicBezTo>
                <a:cubicBezTo>
                  <a:pt x="1212" y="44"/>
                  <a:pt x="1211" y="45"/>
                  <a:pt x="1209" y="45"/>
                </a:cubicBezTo>
                <a:cubicBezTo>
                  <a:pt x="1208" y="46"/>
                  <a:pt x="1208" y="44"/>
                  <a:pt x="1208" y="43"/>
                </a:cubicBezTo>
                <a:cubicBezTo>
                  <a:pt x="1207" y="42"/>
                  <a:pt x="1207" y="41"/>
                  <a:pt x="1206" y="41"/>
                </a:cubicBezTo>
                <a:cubicBezTo>
                  <a:pt x="1205" y="41"/>
                  <a:pt x="1204" y="41"/>
                  <a:pt x="1204" y="39"/>
                </a:cubicBezTo>
                <a:cubicBezTo>
                  <a:pt x="1205" y="39"/>
                  <a:pt x="1204" y="38"/>
                  <a:pt x="1203" y="37"/>
                </a:cubicBezTo>
                <a:cubicBezTo>
                  <a:pt x="1202" y="37"/>
                  <a:pt x="1201" y="38"/>
                  <a:pt x="1200" y="37"/>
                </a:cubicBezTo>
                <a:cubicBezTo>
                  <a:pt x="1197" y="35"/>
                  <a:pt x="1202" y="35"/>
                  <a:pt x="1203" y="34"/>
                </a:cubicBezTo>
                <a:cubicBezTo>
                  <a:pt x="1204" y="33"/>
                  <a:pt x="1204" y="32"/>
                  <a:pt x="1203" y="32"/>
                </a:cubicBezTo>
                <a:cubicBezTo>
                  <a:pt x="1202" y="31"/>
                  <a:pt x="1200" y="32"/>
                  <a:pt x="1199" y="31"/>
                </a:cubicBezTo>
                <a:cubicBezTo>
                  <a:pt x="1198" y="30"/>
                  <a:pt x="1199" y="29"/>
                  <a:pt x="1200" y="29"/>
                </a:cubicBezTo>
                <a:cubicBezTo>
                  <a:pt x="1201" y="29"/>
                  <a:pt x="1201" y="29"/>
                  <a:pt x="1202" y="29"/>
                </a:cubicBezTo>
                <a:cubicBezTo>
                  <a:pt x="1202" y="28"/>
                  <a:pt x="1202" y="28"/>
                  <a:pt x="1203" y="28"/>
                </a:cubicBezTo>
                <a:cubicBezTo>
                  <a:pt x="1203" y="28"/>
                  <a:pt x="1204" y="28"/>
                  <a:pt x="1204" y="28"/>
                </a:cubicBezTo>
                <a:cubicBezTo>
                  <a:pt x="1204" y="27"/>
                  <a:pt x="1203" y="26"/>
                  <a:pt x="1202" y="26"/>
                </a:cubicBezTo>
                <a:cubicBezTo>
                  <a:pt x="1201" y="26"/>
                  <a:pt x="1201" y="26"/>
                  <a:pt x="1200" y="25"/>
                </a:cubicBezTo>
                <a:cubicBezTo>
                  <a:pt x="1199" y="24"/>
                  <a:pt x="1199" y="24"/>
                  <a:pt x="1198" y="23"/>
                </a:cubicBezTo>
                <a:cubicBezTo>
                  <a:pt x="1197" y="23"/>
                  <a:pt x="1196" y="23"/>
                  <a:pt x="1195" y="23"/>
                </a:cubicBezTo>
                <a:cubicBezTo>
                  <a:pt x="1193" y="23"/>
                  <a:pt x="1184" y="22"/>
                  <a:pt x="1184" y="24"/>
                </a:cubicBezTo>
                <a:cubicBezTo>
                  <a:pt x="1185" y="25"/>
                  <a:pt x="1186" y="24"/>
                  <a:pt x="1187" y="25"/>
                </a:cubicBezTo>
                <a:cubicBezTo>
                  <a:pt x="1188" y="25"/>
                  <a:pt x="1187" y="26"/>
                  <a:pt x="1188" y="27"/>
                </a:cubicBezTo>
                <a:cubicBezTo>
                  <a:pt x="1189" y="28"/>
                  <a:pt x="1190" y="27"/>
                  <a:pt x="1191" y="28"/>
                </a:cubicBezTo>
                <a:cubicBezTo>
                  <a:pt x="1192" y="29"/>
                  <a:pt x="1191" y="30"/>
                  <a:pt x="1190" y="29"/>
                </a:cubicBezTo>
                <a:cubicBezTo>
                  <a:pt x="1189" y="29"/>
                  <a:pt x="1188" y="28"/>
                  <a:pt x="1187" y="28"/>
                </a:cubicBezTo>
                <a:cubicBezTo>
                  <a:pt x="1186" y="28"/>
                  <a:pt x="1185" y="29"/>
                  <a:pt x="1185" y="30"/>
                </a:cubicBezTo>
                <a:cubicBezTo>
                  <a:pt x="1183" y="32"/>
                  <a:pt x="1184" y="33"/>
                  <a:pt x="1186" y="35"/>
                </a:cubicBezTo>
                <a:cubicBezTo>
                  <a:pt x="1186" y="35"/>
                  <a:pt x="1188" y="36"/>
                  <a:pt x="1186" y="37"/>
                </a:cubicBezTo>
                <a:cubicBezTo>
                  <a:pt x="1186" y="37"/>
                  <a:pt x="1184" y="36"/>
                  <a:pt x="1183" y="36"/>
                </a:cubicBezTo>
                <a:cubicBezTo>
                  <a:pt x="1182" y="36"/>
                  <a:pt x="1182" y="35"/>
                  <a:pt x="1180" y="34"/>
                </a:cubicBezTo>
                <a:cubicBezTo>
                  <a:pt x="1179" y="34"/>
                  <a:pt x="1178" y="35"/>
                  <a:pt x="1176" y="34"/>
                </a:cubicBezTo>
                <a:cubicBezTo>
                  <a:pt x="1175" y="33"/>
                  <a:pt x="1175" y="33"/>
                  <a:pt x="1174" y="33"/>
                </a:cubicBezTo>
                <a:cubicBezTo>
                  <a:pt x="1171" y="33"/>
                  <a:pt x="1169" y="33"/>
                  <a:pt x="1166" y="33"/>
                </a:cubicBezTo>
                <a:cubicBezTo>
                  <a:pt x="1164" y="33"/>
                  <a:pt x="1162" y="32"/>
                  <a:pt x="1160" y="31"/>
                </a:cubicBezTo>
                <a:cubicBezTo>
                  <a:pt x="1158" y="31"/>
                  <a:pt x="1156" y="31"/>
                  <a:pt x="1154" y="31"/>
                </a:cubicBezTo>
                <a:cubicBezTo>
                  <a:pt x="1153" y="30"/>
                  <a:pt x="1152" y="30"/>
                  <a:pt x="1151" y="31"/>
                </a:cubicBezTo>
                <a:cubicBezTo>
                  <a:pt x="1150" y="32"/>
                  <a:pt x="1155" y="33"/>
                  <a:pt x="1156" y="33"/>
                </a:cubicBezTo>
                <a:cubicBezTo>
                  <a:pt x="1157" y="34"/>
                  <a:pt x="1158" y="33"/>
                  <a:pt x="1159" y="34"/>
                </a:cubicBezTo>
                <a:cubicBezTo>
                  <a:pt x="1160" y="35"/>
                  <a:pt x="1160" y="36"/>
                  <a:pt x="1160" y="37"/>
                </a:cubicBezTo>
                <a:cubicBezTo>
                  <a:pt x="1160" y="38"/>
                  <a:pt x="1161" y="38"/>
                  <a:pt x="1162" y="38"/>
                </a:cubicBezTo>
                <a:cubicBezTo>
                  <a:pt x="1163" y="38"/>
                  <a:pt x="1164" y="39"/>
                  <a:pt x="1165" y="39"/>
                </a:cubicBezTo>
                <a:cubicBezTo>
                  <a:pt x="1167" y="40"/>
                  <a:pt x="1169" y="40"/>
                  <a:pt x="1171" y="39"/>
                </a:cubicBezTo>
                <a:cubicBezTo>
                  <a:pt x="1172" y="38"/>
                  <a:pt x="1173" y="38"/>
                  <a:pt x="1174" y="37"/>
                </a:cubicBezTo>
                <a:cubicBezTo>
                  <a:pt x="1175" y="37"/>
                  <a:pt x="1176" y="36"/>
                  <a:pt x="1177" y="37"/>
                </a:cubicBezTo>
                <a:cubicBezTo>
                  <a:pt x="1177" y="38"/>
                  <a:pt x="1176" y="39"/>
                  <a:pt x="1176" y="40"/>
                </a:cubicBezTo>
                <a:cubicBezTo>
                  <a:pt x="1176" y="41"/>
                  <a:pt x="1176" y="42"/>
                  <a:pt x="1176" y="43"/>
                </a:cubicBezTo>
                <a:cubicBezTo>
                  <a:pt x="1176" y="44"/>
                  <a:pt x="1176" y="45"/>
                  <a:pt x="1175" y="46"/>
                </a:cubicBezTo>
                <a:cubicBezTo>
                  <a:pt x="1174" y="46"/>
                  <a:pt x="1173" y="46"/>
                  <a:pt x="1172" y="47"/>
                </a:cubicBezTo>
                <a:cubicBezTo>
                  <a:pt x="1171" y="49"/>
                  <a:pt x="1173" y="48"/>
                  <a:pt x="1173" y="49"/>
                </a:cubicBezTo>
                <a:cubicBezTo>
                  <a:pt x="1174" y="49"/>
                  <a:pt x="1175" y="50"/>
                  <a:pt x="1174" y="51"/>
                </a:cubicBezTo>
                <a:cubicBezTo>
                  <a:pt x="1174" y="53"/>
                  <a:pt x="1173" y="54"/>
                  <a:pt x="1172" y="53"/>
                </a:cubicBezTo>
                <a:cubicBezTo>
                  <a:pt x="1171" y="53"/>
                  <a:pt x="1171" y="52"/>
                  <a:pt x="1170" y="52"/>
                </a:cubicBezTo>
                <a:cubicBezTo>
                  <a:pt x="1169" y="50"/>
                  <a:pt x="1167" y="51"/>
                  <a:pt x="1165" y="50"/>
                </a:cubicBezTo>
                <a:cubicBezTo>
                  <a:pt x="1164" y="50"/>
                  <a:pt x="1163" y="50"/>
                  <a:pt x="1162" y="49"/>
                </a:cubicBezTo>
                <a:cubicBezTo>
                  <a:pt x="1160" y="48"/>
                  <a:pt x="1158" y="47"/>
                  <a:pt x="1156" y="46"/>
                </a:cubicBezTo>
                <a:cubicBezTo>
                  <a:pt x="1155" y="45"/>
                  <a:pt x="1152" y="43"/>
                  <a:pt x="1152" y="45"/>
                </a:cubicBezTo>
                <a:cubicBezTo>
                  <a:pt x="1152" y="46"/>
                  <a:pt x="1153" y="47"/>
                  <a:pt x="1152" y="48"/>
                </a:cubicBezTo>
                <a:cubicBezTo>
                  <a:pt x="1152" y="49"/>
                  <a:pt x="1151" y="50"/>
                  <a:pt x="1151" y="51"/>
                </a:cubicBezTo>
                <a:cubicBezTo>
                  <a:pt x="1150" y="52"/>
                  <a:pt x="1148" y="52"/>
                  <a:pt x="1147" y="52"/>
                </a:cubicBezTo>
                <a:cubicBezTo>
                  <a:pt x="1145" y="51"/>
                  <a:pt x="1146" y="50"/>
                  <a:pt x="1145" y="49"/>
                </a:cubicBezTo>
                <a:cubicBezTo>
                  <a:pt x="1145" y="48"/>
                  <a:pt x="1143" y="47"/>
                  <a:pt x="1143" y="47"/>
                </a:cubicBezTo>
                <a:cubicBezTo>
                  <a:pt x="1141" y="47"/>
                  <a:pt x="1140" y="49"/>
                  <a:pt x="1138" y="49"/>
                </a:cubicBezTo>
                <a:cubicBezTo>
                  <a:pt x="1137" y="49"/>
                  <a:pt x="1136" y="49"/>
                  <a:pt x="1135" y="50"/>
                </a:cubicBezTo>
                <a:cubicBezTo>
                  <a:pt x="1133" y="51"/>
                  <a:pt x="1132" y="52"/>
                  <a:pt x="1130" y="53"/>
                </a:cubicBezTo>
                <a:cubicBezTo>
                  <a:pt x="1129" y="54"/>
                  <a:pt x="1128" y="54"/>
                  <a:pt x="1128" y="55"/>
                </a:cubicBezTo>
                <a:cubicBezTo>
                  <a:pt x="1129" y="56"/>
                  <a:pt x="1130" y="57"/>
                  <a:pt x="1130" y="58"/>
                </a:cubicBezTo>
                <a:cubicBezTo>
                  <a:pt x="1130" y="59"/>
                  <a:pt x="1130" y="60"/>
                  <a:pt x="1130" y="61"/>
                </a:cubicBezTo>
                <a:cubicBezTo>
                  <a:pt x="1131" y="62"/>
                  <a:pt x="1132" y="62"/>
                  <a:pt x="1132" y="63"/>
                </a:cubicBezTo>
                <a:cubicBezTo>
                  <a:pt x="1133" y="66"/>
                  <a:pt x="1128" y="64"/>
                  <a:pt x="1127" y="65"/>
                </a:cubicBezTo>
                <a:cubicBezTo>
                  <a:pt x="1126" y="66"/>
                  <a:pt x="1127" y="68"/>
                  <a:pt x="1126" y="69"/>
                </a:cubicBezTo>
                <a:cubicBezTo>
                  <a:pt x="1126" y="70"/>
                  <a:pt x="1126" y="70"/>
                  <a:pt x="1125" y="71"/>
                </a:cubicBezTo>
                <a:cubicBezTo>
                  <a:pt x="1124" y="73"/>
                  <a:pt x="1122" y="74"/>
                  <a:pt x="1121" y="76"/>
                </a:cubicBezTo>
                <a:cubicBezTo>
                  <a:pt x="1120" y="77"/>
                  <a:pt x="1119" y="78"/>
                  <a:pt x="1119" y="77"/>
                </a:cubicBezTo>
                <a:cubicBezTo>
                  <a:pt x="1119" y="76"/>
                  <a:pt x="1120" y="75"/>
                  <a:pt x="1121" y="74"/>
                </a:cubicBezTo>
                <a:cubicBezTo>
                  <a:pt x="1122" y="72"/>
                  <a:pt x="1123" y="70"/>
                  <a:pt x="1123" y="68"/>
                </a:cubicBezTo>
                <a:cubicBezTo>
                  <a:pt x="1123" y="67"/>
                  <a:pt x="1123" y="66"/>
                  <a:pt x="1124" y="65"/>
                </a:cubicBezTo>
                <a:cubicBezTo>
                  <a:pt x="1125" y="64"/>
                  <a:pt x="1126" y="64"/>
                  <a:pt x="1126" y="62"/>
                </a:cubicBezTo>
                <a:cubicBezTo>
                  <a:pt x="1127" y="60"/>
                  <a:pt x="1126" y="58"/>
                  <a:pt x="1125" y="55"/>
                </a:cubicBezTo>
                <a:cubicBezTo>
                  <a:pt x="1125" y="53"/>
                  <a:pt x="1128" y="52"/>
                  <a:pt x="1128" y="49"/>
                </a:cubicBezTo>
                <a:cubicBezTo>
                  <a:pt x="1128" y="48"/>
                  <a:pt x="1127" y="47"/>
                  <a:pt x="1126" y="46"/>
                </a:cubicBezTo>
                <a:cubicBezTo>
                  <a:pt x="1126" y="45"/>
                  <a:pt x="1126" y="43"/>
                  <a:pt x="1124" y="43"/>
                </a:cubicBezTo>
                <a:cubicBezTo>
                  <a:pt x="1123" y="42"/>
                  <a:pt x="1122" y="44"/>
                  <a:pt x="1121" y="45"/>
                </a:cubicBezTo>
                <a:cubicBezTo>
                  <a:pt x="1120" y="46"/>
                  <a:pt x="1120" y="46"/>
                  <a:pt x="1119" y="46"/>
                </a:cubicBezTo>
                <a:cubicBezTo>
                  <a:pt x="1119" y="47"/>
                  <a:pt x="1118" y="46"/>
                  <a:pt x="1117" y="47"/>
                </a:cubicBezTo>
                <a:cubicBezTo>
                  <a:pt x="1117" y="48"/>
                  <a:pt x="1117" y="49"/>
                  <a:pt x="1116" y="50"/>
                </a:cubicBezTo>
                <a:cubicBezTo>
                  <a:pt x="1115" y="52"/>
                  <a:pt x="1116" y="50"/>
                  <a:pt x="1114" y="50"/>
                </a:cubicBezTo>
                <a:cubicBezTo>
                  <a:pt x="1113" y="50"/>
                  <a:pt x="1113" y="52"/>
                  <a:pt x="1113" y="53"/>
                </a:cubicBezTo>
                <a:cubicBezTo>
                  <a:pt x="1113" y="54"/>
                  <a:pt x="1110" y="55"/>
                  <a:pt x="1109" y="57"/>
                </a:cubicBezTo>
                <a:cubicBezTo>
                  <a:pt x="1109" y="58"/>
                  <a:pt x="1109" y="59"/>
                  <a:pt x="1109" y="60"/>
                </a:cubicBezTo>
                <a:cubicBezTo>
                  <a:pt x="1109" y="62"/>
                  <a:pt x="1110" y="61"/>
                  <a:pt x="1111" y="62"/>
                </a:cubicBezTo>
                <a:cubicBezTo>
                  <a:pt x="1112" y="62"/>
                  <a:pt x="1112" y="63"/>
                  <a:pt x="1113" y="63"/>
                </a:cubicBezTo>
                <a:cubicBezTo>
                  <a:pt x="1114" y="64"/>
                  <a:pt x="1115" y="64"/>
                  <a:pt x="1115" y="65"/>
                </a:cubicBezTo>
                <a:cubicBezTo>
                  <a:pt x="1115" y="67"/>
                  <a:pt x="1113" y="67"/>
                  <a:pt x="1112" y="67"/>
                </a:cubicBezTo>
                <a:cubicBezTo>
                  <a:pt x="1111" y="68"/>
                  <a:pt x="1111" y="68"/>
                  <a:pt x="1110" y="69"/>
                </a:cubicBezTo>
                <a:cubicBezTo>
                  <a:pt x="1109" y="71"/>
                  <a:pt x="1107" y="71"/>
                  <a:pt x="1106" y="72"/>
                </a:cubicBezTo>
                <a:cubicBezTo>
                  <a:pt x="1103" y="75"/>
                  <a:pt x="1104" y="70"/>
                  <a:pt x="1105" y="69"/>
                </a:cubicBezTo>
                <a:cubicBezTo>
                  <a:pt x="1105" y="68"/>
                  <a:pt x="1105" y="67"/>
                  <a:pt x="1106" y="66"/>
                </a:cubicBezTo>
                <a:cubicBezTo>
                  <a:pt x="1106" y="66"/>
                  <a:pt x="1107" y="66"/>
                  <a:pt x="1108" y="64"/>
                </a:cubicBezTo>
                <a:cubicBezTo>
                  <a:pt x="1108" y="62"/>
                  <a:pt x="1106" y="62"/>
                  <a:pt x="1105" y="59"/>
                </a:cubicBezTo>
                <a:cubicBezTo>
                  <a:pt x="1105" y="57"/>
                  <a:pt x="1107" y="56"/>
                  <a:pt x="1107" y="54"/>
                </a:cubicBezTo>
                <a:cubicBezTo>
                  <a:pt x="1108" y="50"/>
                  <a:pt x="1104" y="52"/>
                  <a:pt x="1102" y="53"/>
                </a:cubicBezTo>
                <a:cubicBezTo>
                  <a:pt x="1101" y="53"/>
                  <a:pt x="1100" y="53"/>
                  <a:pt x="1098" y="53"/>
                </a:cubicBezTo>
                <a:cubicBezTo>
                  <a:pt x="1096" y="54"/>
                  <a:pt x="1094" y="53"/>
                  <a:pt x="1092" y="54"/>
                </a:cubicBezTo>
                <a:cubicBezTo>
                  <a:pt x="1091" y="55"/>
                  <a:pt x="1089" y="56"/>
                  <a:pt x="1088" y="57"/>
                </a:cubicBezTo>
                <a:cubicBezTo>
                  <a:pt x="1087" y="58"/>
                  <a:pt x="1085" y="60"/>
                  <a:pt x="1084" y="61"/>
                </a:cubicBezTo>
                <a:cubicBezTo>
                  <a:pt x="1083" y="64"/>
                  <a:pt x="1086" y="63"/>
                  <a:pt x="1087" y="64"/>
                </a:cubicBezTo>
                <a:cubicBezTo>
                  <a:pt x="1088" y="64"/>
                  <a:pt x="1088" y="65"/>
                  <a:pt x="1088" y="65"/>
                </a:cubicBezTo>
                <a:cubicBezTo>
                  <a:pt x="1089" y="66"/>
                  <a:pt x="1090" y="66"/>
                  <a:pt x="1091" y="66"/>
                </a:cubicBezTo>
                <a:cubicBezTo>
                  <a:pt x="1093" y="69"/>
                  <a:pt x="1089" y="68"/>
                  <a:pt x="1087" y="68"/>
                </a:cubicBezTo>
                <a:cubicBezTo>
                  <a:pt x="1086" y="68"/>
                  <a:pt x="1085" y="68"/>
                  <a:pt x="1085" y="69"/>
                </a:cubicBezTo>
                <a:cubicBezTo>
                  <a:pt x="1086" y="70"/>
                  <a:pt x="1087" y="71"/>
                  <a:pt x="1086" y="72"/>
                </a:cubicBezTo>
                <a:cubicBezTo>
                  <a:pt x="1086" y="74"/>
                  <a:pt x="1085" y="72"/>
                  <a:pt x="1085" y="71"/>
                </a:cubicBezTo>
                <a:cubicBezTo>
                  <a:pt x="1084" y="70"/>
                  <a:pt x="1083" y="70"/>
                  <a:pt x="1082" y="70"/>
                </a:cubicBezTo>
                <a:cubicBezTo>
                  <a:pt x="1080" y="70"/>
                  <a:pt x="1078" y="70"/>
                  <a:pt x="1076" y="69"/>
                </a:cubicBezTo>
                <a:cubicBezTo>
                  <a:pt x="1075" y="68"/>
                  <a:pt x="1072" y="67"/>
                  <a:pt x="1071" y="69"/>
                </a:cubicBezTo>
                <a:cubicBezTo>
                  <a:pt x="1071" y="70"/>
                  <a:pt x="1073" y="70"/>
                  <a:pt x="1074" y="70"/>
                </a:cubicBezTo>
                <a:cubicBezTo>
                  <a:pt x="1075" y="70"/>
                  <a:pt x="1075" y="71"/>
                  <a:pt x="1075" y="72"/>
                </a:cubicBezTo>
                <a:cubicBezTo>
                  <a:pt x="1076" y="74"/>
                  <a:pt x="1078" y="75"/>
                  <a:pt x="1079" y="76"/>
                </a:cubicBezTo>
                <a:cubicBezTo>
                  <a:pt x="1080" y="77"/>
                  <a:pt x="1081" y="77"/>
                  <a:pt x="1082" y="78"/>
                </a:cubicBezTo>
                <a:cubicBezTo>
                  <a:pt x="1083" y="78"/>
                  <a:pt x="1083" y="79"/>
                  <a:pt x="1082" y="80"/>
                </a:cubicBezTo>
                <a:cubicBezTo>
                  <a:pt x="1081" y="81"/>
                  <a:pt x="1079" y="80"/>
                  <a:pt x="1078" y="80"/>
                </a:cubicBezTo>
                <a:cubicBezTo>
                  <a:pt x="1077" y="80"/>
                  <a:pt x="1076" y="80"/>
                  <a:pt x="1075" y="80"/>
                </a:cubicBezTo>
                <a:cubicBezTo>
                  <a:pt x="1074" y="80"/>
                  <a:pt x="1073" y="79"/>
                  <a:pt x="1072" y="78"/>
                </a:cubicBezTo>
                <a:cubicBezTo>
                  <a:pt x="1070" y="78"/>
                  <a:pt x="1069" y="77"/>
                  <a:pt x="1068" y="76"/>
                </a:cubicBezTo>
                <a:cubicBezTo>
                  <a:pt x="1068" y="76"/>
                  <a:pt x="1067" y="75"/>
                  <a:pt x="1067" y="74"/>
                </a:cubicBezTo>
                <a:cubicBezTo>
                  <a:pt x="1066" y="73"/>
                  <a:pt x="1066" y="73"/>
                  <a:pt x="1066" y="72"/>
                </a:cubicBezTo>
                <a:cubicBezTo>
                  <a:pt x="1067" y="70"/>
                  <a:pt x="1063" y="69"/>
                  <a:pt x="1062" y="70"/>
                </a:cubicBezTo>
                <a:cubicBezTo>
                  <a:pt x="1061" y="70"/>
                  <a:pt x="1061" y="71"/>
                  <a:pt x="1060" y="72"/>
                </a:cubicBezTo>
                <a:cubicBezTo>
                  <a:pt x="1060" y="73"/>
                  <a:pt x="1059" y="74"/>
                  <a:pt x="1059" y="75"/>
                </a:cubicBezTo>
                <a:cubicBezTo>
                  <a:pt x="1056" y="75"/>
                  <a:pt x="1057" y="72"/>
                  <a:pt x="1057" y="71"/>
                </a:cubicBezTo>
                <a:cubicBezTo>
                  <a:pt x="1057" y="69"/>
                  <a:pt x="1056" y="69"/>
                  <a:pt x="1055" y="68"/>
                </a:cubicBezTo>
                <a:cubicBezTo>
                  <a:pt x="1053" y="67"/>
                  <a:pt x="1053" y="65"/>
                  <a:pt x="1052" y="65"/>
                </a:cubicBezTo>
                <a:cubicBezTo>
                  <a:pt x="1050" y="65"/>
                  <a:pt x="1049" y="67"/>
                  <a:pt x="1048" y="66"/>
                </a:cubicBezTo>
                <a:cubicBezTo>
                  <a:pt x="1047" y="65"/>
                  <a:pt x="1047" y="63"/>
                  <a:pt x="1046" y="63"/>
                </a:cubicBezTo>
                <a:cubicBezTo>
                  <a:pt x="1044" y="63"/>
                  <a:pt x="1045" y="65"/>
                  <a:pt x="1044" y="66"/>
                </a:cubicBezTo>
                <a:cubicBezTo>
                  <a:pt x="1043" y="66"/>
                  <a:pt x="1043" y="65"/>
                  <a:pt x="1042" y="64"/>
                </a:cubicBezTo>
                <a:cubicBezTo>
                  <a:pt x="1042" y="63"/>
                  <a:pt x="1040" y="63"/>
                  <a:pt x="1040" y="64"/>
                </a:cubicBezTo>
                <a:cubicBezTo>
                  <a:pt x="1040" y="65"/>
                  <a:pt x="1042" y="66"/>
                  <a:pt x="1043" y="66"/>
                </a:cubicBezTo>
                <a:cubicBezTo>
                  <a:pt x="1043" y="67"/>
                  <a:pt x="1044" y="68"/>
                  <a:pt x="1044" y="69"/>
                </a:cubicBezTo>
                <a:cubicBezTo>
                  <a:pt x="1045" y="70"/>
                  <a:pt x="1045" y="71"/>
                  <a:pt x="1043" y="70"/>
                </a:cubicBezTo>
                <a:cubicBezTo>
                  <a:pt x="1042" y="70"/>
                  <a:pt x="1042" y="69"/>
                  <a:pt x="1041" y="69"/>
                </a:cubicBezTo>
                <a:cubicBezTo>
                  <a:pt x="1040" y="69"/>
                  <a:pt x="1039" y="69"/>
                  <a:pt x="1038" y="69"/>
                </a:cubicBezTo>
                <a:cubicBezTo>
                  <a:pt x="1037" y="69"/>
                  <a:pt x="1035" y="69"/>
                  <a:pt x="1034" y="69"/>
                </a:cubicBezTo>
                <a:cubicBezTo>
                  <a:pt x="1034" y="69"/>
                  <a:pt x="1032" y="69"/>
                  <a:pt x="1031" y="69"/>
                </a:cubicBezTo>
                <a:cubicBezTo>
                  <a:pt x="1030" y="70"/>
                  <a:pt x="1032" y="71"/>
                  <a:pt x="1033" y="71"/>
                </a:cubicBezTo>
                <a:cubicBezTo>
                  <a:pt x="1034" y="71"/>
                  <a:pt x="1034" y="72"/>
                  <a:pt x="1035" y="72"/>
                </a:cubicBezTo>
                <a:cubicBezTo>
                  <a:pt x="1036" y="73"/>
                  <a:pt x="1038" y="73"/>
                  <a:pt x="1037" y="74"/>
                </a:cubicBezTo>
                <a:cubicBezTo>
                  <a:pt x="1036" y="74"/>
                  <a:pt x="1034" y="74"/>
                  <a:pt x="1033" y="74"/>
                </a:cubicBezTo>
                <a:cubicBezTo>
                  <a:pt x="1031" y="74"/>
                  <a:pt x="1028" y="74"/>
                  <a:pt x="1026" y="75"/>
                </a:cubicBezTo>
                <a:cubicBezTo>
                  <a:pt x="1024" y="75"/>
                  <a:pt x="1022" y="77"/>
                  <a:pt x="1023" y="78"/>
                </a:cubicBezTo>
                <a:cubicBezTo>
                  <a:pt x="1024" y="79"/>
                  <a:pt x="1024" y="79"/>
                  <a:pt x="1025" y="79"/>
                </a:cubicBezTo>
                <a:cubicBezTo>
                  <a:pt x="1025" y="79"/>
                  <a:pt x="1025" y="80"/>
                  <a:pt x="1025" y="80"/>
                </a:cubicBezTo>
                <a:cubicBezTo>
                  <a:pt x="1026" y="81"/>
                  <a:pt x="1027" y="81"/>
                  <a:pt x="1027" y="82"/>
                </a:cubicBezTo>
                <a:cubicBezTo>
                  <a:pt x="1030" y="84"/>
                  <a:pt x="1025" y="84"/>
                  <a:pt x="1024" y="84"/>
                </a:cubicBezTo>
                <a:cubicBezTo>
                  <a:pt x="1022" y="85"/>
                  <a:pt x="1023" y="85"/>
                  <a:pt x="1024" y="85"/>
                </a:cubicBezTo>
                <a:cubicBezTo>
                  <a:pt x="1025" y="86"/>
                  <a:pt x="1027" y="86"/>
                  <a:pt x="1025" y="87"/>
                </a:cubicBezTo>
                <a:cubicBezTo>
                  <a:pt x="1025" y="88"/>
                  <a:pt x="1023" y="87"/>
                  <a:pt x="1023" y="88"/>
                </a:cubicBezTo>
                <a:cubicBezTo>
                  <a:pt x="1022" y="89"/>
                  <a:pt x="1022" y="89"/>
                  <a:pt x="1021" y="90"/>
                </a:cubicBezTo>
                <a:cubicBezTo>
                  <a:pt x="1019" y="92"/>
                  <a:pt x="1021" y="93"/>
                  <a:pt x="1023" y="92"/>
                </a:cubicBezTo>
                <a:cubicBezTo>
                  <a:pt x="1024" y="92"/>
                  <a:pt x="1025" y="92"/>
                  <a:pt x="1026" y="92"/>
                </a:cubicBezTo>
                <a:cubicBezTo>
                  <a:pt x="1028" y="92"/>
                  <a:pt x="1027" y="93"/>
                  <a:pt x="1028" y="94"/>
                </a:cubicBezTo>
                <a:cubicBezTo>
                  <a:pt x="1029" y="96"/>
                  <a:pt x="1032" y="95"/>
                  <a:pt x="1033" y="93"/>
                </a:cubicBezTo>
                <a:cubicBezTo>
                  <a:pt x="1034" y="92"/>
                  <a:pt x="1034" y="91"/>
                  <a:pt x="1035" y="91"/>
                </a:cubicBezTo>
                <a:cubicBezTo>
                  <a:pt x="1037" y="91"/>
                  <a:pt x="1038" y="91"/>
                  <a:pt x="1039" y="90"/>
                </a:cubicBezTo>
                <a:cubicBezTo>
                  <a:pt x="1040" y="90"/>
                  <a:pt x="1041" y="89"/>
                  <a:pt x="1042" y="89"/>
                </a:cubicBezTo>
                <a:cubicBezTo>
                  <a:pt x="1043" y="89"/>
                  <a:pt x="1044" y="90"/>
                  <a:pt x="1046" y="89"/>
                </a:cubicBezTo>
                <a:cubicBezTo>
                  <a:pt x="1047" y="89"/>
                  <a:pt x="1048" y="88"/>
                  <a:pt x="1049" y="88"/>
                </a:cubicBezTo>
                <a:cubicBezTo>
                  <a:pt x="1051" y="87"/>
                  <a:pt x="1054" y="87"/>
                  <a:pt x="1055" y="85"/>
                </a:cubicBezTo>
                <a:cubicBezTo>
                  <a:pt x="1053" y="89"/>
                  <a:pt x="1048" y="87"/>
                  <a:pt x="1045" y="90"/>
                </a:cubicBezTo>
                <a:cubicBezTo>
                  <a:pt x="1044" y="91"/>
                  <a:pt x="1044" y="94"/>
                  <a:pt x="1045" y="96"/>
                </a:cubicBezTo>
                <a:cubicBezTo>
                  <a:pt x="1045" y="97"/>
                  <a:pt x="1046" y="96"/>
                  <a:pt x="1047" y="98"/>
                </a:cubicBezTo>
                <a:cubicBezTo>
                  <a:pt x="1047" y="99"/>
                  <a:pt x="1047" y="99"/>
                  <a:pt x="1048" y="100"/>
                </a:cubicBezTo>
                <a:cubicBezTo>
                  <a:pt x="1051" y="102"/>
                  <a:pt x="1047" y="103"/>
                  <a:pt x="1045" y="103"/>
                </a:cubicBezTo>
                <a:cubicBezTo>
                  <a:pt x="1044" y="103"/>
                  <a:pt x="1044" y="104"/>
                  <a:pt x="1043" y="104"/>
                </a:cubicBezTo>
                <a:cubicBezTo>
                  <a:pt x="1042" y="104"/>
                  <a:pt x="1040" y="104"/>
                  <a:pt x="1041" y="105"/>
                </a:cubicBezTo>
                <a:cubicBezTo>
                  <a:pt x="1042" y="106"/>
                  <a:pt x="1044" y="105"/>
                  <a:pt x="1045" y="105"/>
                </a:cubicBezTo>
                <a:cubicBezTo>
                  <a:pt x="1046" y="105"/>
                  <a:pt x="1046" y="106"/>
                  <a:pt x="1045" y="107"/>
                </a:cubicBezTo>
                <a:cubicBezTo>
                  <a:pt x="1043" y="107"/>
                  <a:pt x="1040" y="104"/>
                  <a:pt x="1039" y="105"/>
                </a:cubicBezTo>
                <a:cubicBezTo>
                  <a:pt x="1038" y="106"/>
                  <a:pt x="1041" y="107"/>
                  <a:pt x="1041" y="108"/>
                </a:cubicBezTo>
                <a:cubicBezTo>
                  <a:pt x="1041" y="108"/>
                  <a:pt x="1041" y="109"/>
                  <a:pt x="1041" y="109"/>
                </a:cubicBezTo>
                <a:cubicBezTo>
                  <a:pt x="1042" y="110"/>
                  <a:pt x="1042" y="111"/>
                  <a:pt x="1041" y="111"/>
                </a:cubicBezTo>
                <a:cubicBezTo>
                  <a:pt x="1038" y="112"/>
                  <a:pt x="1036" y="110"/>
                  <a:pt x="1034" y="110"/>
                </a:cubicBezTo>
                <a:cubicBezTo>
                  <a:pt x="1032" y="109"/>
                  <a:pt x="1030" y="110"/>
                  <a:pt x="1028" y="111"/>
                </a:cubicBezTo>
                <a:cubicBezTo>
                  <a:pt x="1026" y="113"/>
                  <a:pt x="1024" y="112"/>
                  <a:pt x="1022" y="114"/>
                </a:cubicBezTo>
                <a:cubicBezTo>
                  <a:pt x="1020" y="115"/>
                  <a:pt x="1018" y="116"/>
                  <a:pt x="1017" y="117"/>
                </a:cubicBezTo>
                <a:cubicBezTo>
                  <a:pt x="1015" y="117"/>
                  <a:pt x="1013" y="118"/>
                  <a:pt x="1013" y="120"/>
                </a:cubicBezTo>
                <a:cubicBezTo>
                  <a:pt x="1013" y="123"/>
                  <a:pt x="1013" y="124"/>
                  <a:pt x="1016" y="124"/>
                </a:cubicBezTo>
                <a:cubicBezTo>
                  <a:pt x="1018" y="124"/>
                  <a:pt x="1020" y="123"/>
                  <a:pt x="1023" y="123"/>
                </a:cubicBezTo>
                <a:cubicBezTo>
                  <a:pt x="1025" y="123"/>
                  <a:pt x="1027" y="123"/>
                  <a:pt x="1029" y="123"/>
                </a:cubicBezTo>
                <a:cubicBezTo>
                  <a:pt x="1031" y="123"/>
                  <a:pt x="1033" y="124"/>
                  <a:pt x="1035" y="122"/>
                </a:cubicBezTo>
                <a:cubicBezTo>
                  <a:pt x="1037" y="121"/>
                  <a:pt x="1039" y="121"/>
                  <a:pt x="1041" y="121"/>
                </a:cubicBezTo>
                <a:cubicBezTo>
                  <a:pt x="1042" y="121"/>
                  <a:pt x="1043" y="121"/>
                  <a:pt x="1043" y="122"/>
                </a:cubicBezTo>
                <a:cubicBezTo>
                  <a:pt x="1044" y="123"/>
                  <a:pt x="1044" y="123"/>
                  <a:pt x="1045" y="124"/>
                </a:cubicBezTo>
                <a:cubicBezTo>
                  <a:pt x="1047" y="124"/>
                  <a:pt x="1048" y="124"/>
                  <a:pt x="1048" y="125"/>
                </a:cubicBezTo>
                <a:cubicBezTo>
                  <a:pt x="1049" y="126"/>
                  <a:pt x="1049" y="127"/>
                  <a:pt x="1048" y="127"/>
                </a:cubicBezTo>
                <a:cubicBezTo>
                  <a:pt x="1045" y="128"/>
                  <a:pt x="1044" y="127"/>
                  <a:pt x="1042" y="129"/>
                </a:cubicBezTo>
                <a:cubicBezTo>
                  <a:pt x="1041" y="130"/>
                  <a:pt x="1040" y="130"/>
                  <a:pt x="1040" y="131"/>
                </a:cubicBezTo>
                <a:cubicBezTo>
                  <a:pt x="1038" y="131"/>
                  <a:pt x="1038" y="131"/>
                  <a:pt x="1037" y="132"/>
                </a:cubicBezTo>
                <a:cubicBezTo>
                  <a:pt x="1037" y="133"/>
                  <a:pt x="1037" y="134"/>
                  <a:pt x="1036" y="135"/>
                </a:cubicBezTo>
                <a:cubicBezTo>
                  <a:pt x="1034" y="135"/>
                  <a:pt x="1034" y="134"/>
                  <a:pt x="1033" y="133"/>
                </a:cubicBezTo>
                <a:cubicBezTo>
                  <a:pt x="1033" y="132"/>
                  <a:pt x="1033" y="132"/>
                  <a:pt x="1031" y="131"/>
                </a:cubicBezTo>
                <a:cubicBezTo>
                  <a:pt x="1030" y="131"/>
                  <a:pt x="1030" y="130"/>
                  <a:pt x="1029" y="129"/>
                </a:cubicBezTo>
                <a:cubicBezTo>
                  <a:pt x="1028" y="127"/>
                  <a:pt x="1026" y="126"/>
                  <a:pt x="1025" y="128"/>
                </a:cubicBezTo>
                <a:cubicBezTo>
                  <a:pt x="1024" y="128"/>
                  <a:pt x="1024" y="129"/>
                  <a:pt x="1023" y="130"/>
                </a:cubicBezTo>
                <a:cubicBezTo>
                  <a:pt x="1023" y="130"/>
                  <a:pt x="1022" y="130"/>
                  <a:pt x="1021" y="130"/>
                </a:cubicBezTo>
                <a:cubicBezTo>
                  <a:pt x="1019" y="131"/>
                  <a:pt x="1019" y="131"/>
                  <a:pt x="1018" y="133"/>
                </a:cubicBezTo>
                <a:cubicBezTo>
                  <a:pt x="1017" y="135"/>
                  <a:pt x="1016" y="136"/>
                  <a:pt x="1015" y="136"/>
                </a:cubicBezTo>
                <a:cubicBezTo>
                  <a:pt x="1014" y="136"/>
                  <a:pt x="1011" y="134"/>
                  <a:pt x="1010" y="136"/>
                </a:cubicBezTo>
                <a:cubicBezTo>
                  <a:pt x="1011" y="136"/>
                  <a:pt x="1015" y="136"/>
                  <a:pt x="1013" y="138"/>
                </a:cubicBezTo>
                <a:cubicBezTo>
                  <a:pt x="1012" y="139"/>
                  <a:pt x="1010" y="138"/>
                  <a:pt x="1009" y="139"/>
                </a:cubicBezTo>
                <a:cubicBezTo>
                  <a:pt x="1009" y="140"/>
                  <a:pt x="1007" y="141"/>
                  <a:pt x="1009" y="141"/>
                </a:cubicBezTo>
                <a:cubicBezTo>
                  <a:pt x="1010" y="141"/>
                  <a:pt x="1010" y="140"/>
                  <a:pt x="1011" y="140"/>
                </a:cubicBezTo>
                <a:cubicBezTo>
                  <a:pt x="1012" y="141"/>
                  <a:pt x="1015" y="142"/>
                  <a:pt x="1013" y="143"/>
                </a:cubicBezTo>
                <a:cubicBezTo>
                  <a:pt x="1012" y="144"/>
                  <a:pt x="1009" y="142"/>
                  <a:pt x="1008" y="144"/>
                </a:cubicBezTo>
                <a:cubicBezTo>
                  <a:pt x="1007" y="145"/>
                  <a:pt x="1009" y="145"/>
                  <a:pt x="1010" y="145"/>
                </a:cubicBezTo>
                <a:cubicBezTo>
                  <a:pt x="1010" y="146"/>
                  <a:pt x="1010" y="146"/>
                  <a:pt x="1010" y="147"/>
                </a:cubicBezTo>
                <a:cubicBezTo>
                  <a:pt x="1011" y="148"/>
                  <a:pt x="1012" y="147"/>
                  <a:pt x="1011" y="149"/>
                </a:cubicBezTo>
                <a:cubicBezTo>
                  <a:pt x="1011" y="150"/>
                  <a:pt x="1009" y="151"/>
                  <a:pt x="1008" y="151"/>
                </a:cubicBezTo>
                <a:cubicBezTo>
                  <a:pt x="1007" y="151"/>
                  <a:pt x="1007" y="151"/>
                  <a:pt x="1006" y="152"/>
                </a:cubicBezTo>
                <a:cubicBezTo>
                  <a:pt x="1006" y="152"/>
                  <a:pt x="1006" y="153"/>
                  <a:pt x="1005" y="153"/>
                </a:cubicBezTo>
                <a:cubicBezTo>
                  <a:pt x="1005" y="151"/>
                  <a:pt x="1005" y="151"/>
                  <a:pt x="1003" y="151"/>
                </a:cubicBezTo>
                <a:cubicBezTo>
                  <a:pt x="1002" y="150"/>
                  <a:pt x="1002" y="150"/>
                  <a:pt x="1002" y="149"/>
                </a:cubicBezTo>
                <a:cubicBezTo>
                  <a:pt x="1002" y="148"/>
                  <a:pt x="1002" y="146"/>
                  <a:pt x="1002" y="145"/>
                </a:cubicBezTo>
                <a:cubicBezTo>
                  <a:pt x="1002" y="144"/>
                  <a:pt x="1002" y="144"/>
                  <a:pt x="1001" y="143"/>
                </a:cubicBezTo>
                <a:cubicBezTo>
                  <a:pt x="999" y="141"/>
                  <a:pt x="1001" y="139"/>
                  <a:pt x="1000" y="137"/>
                </a:cubicBezTo>
                <a:cubicBezTo>
                  <a:pt x="999" y="136"/>
                  <a:pt x="998" y="136"/>
                  <a:pt x="997" y="135"/>
                </a:cubicBezTo>
                <a:cubicBezTo>
                  <a:pt x="996" y="135"/>
                  <a:pt x="996" y="134"/>
                  <a:pt x="995" y="134"/>
                </a:cubicBezTo>
                <a:cubicBezTo>
                  <a:pt x="994" y="134"/>
                  <a:pt x="993" y="135"/>
                  <a:pt x="992" y="136"/>
                </a:cubicBezTo>
                <a:cubicBezTo>
                  <a:pt x="991" y="137"/>
                  <a:pt x="990" y="138"/>
                  <a:pt x="990" y="138"/>
                </a:cubicBezTo>
                <a:cubicBezTo>
                  <a:pt x="989" y="140"/>
                  <a:pt x="988" y="142"/>
                  <a:pt x="985" y="143"/>
                </a:cubicBezTo>
                <a:cubicBezTo>
                  <a:pt x="984" y="142"/>
                  <a:pt x="986" y="141"/>
                  <a:pt x="986" y="141"/>
                </a:cubicBezTo>
                <a:cubicBezTo>
                  <a:pt x="987" y="140"/>
                  <a:pt x="987" y="139"/>
                  <a:pt x="987" y="138"/>
                </a:cubicBezTo>
                <a:cubicBezTo>
                  <a:pt x="986" y="137"/>
                  <a:pt x="986" y="136"/>
                  <a:pt x="984" y="137"/>
                </a:cubicBezTo>
                <a:cubicBezTo>
                  <a:pt x="983" y="138"/>
                  <a:pt x="984" y="139"/>
                  <a:pt x="983" y="140"/>
                </a:cubicBezTo>
                <a:cubicBezTo>
                  <a:pt x="982" y="141"/>
                  <a:pt x="982" y="140"/>
                  <a:pt x="981" y="139"/>
                </a:cubicBezTo>
                <a:cubicBezTo>
                  <a:pt x="980" y="138"/>
                  <a:pt x="979" y="138"/>
                  <a:pt x="978" y="139"/>
                </a:cubicBezTo>
                <a:cubicBezTo>
                  <a:pt x="977" y="140"/>
                  <a:pt x="978" y="141"/>
                  <a:pt x="977" y="142"/>
                </a:cubicBezTo>
                <a:cubicBezTo>
                  <a:pt x="977" y="142"/>
                  <a:pt x="975" y="142"/>
                  <a:pt x="976" y="144"/>
                </a:cubicBezTo>
                <a:cubicBezTo>
                  <a:pt x="978" y="145"/>
                  <a:pt x="980" y="142"/>
                  <a:pt x="982" y="143"/>
                </a:cubicBezTo>
                <a:cubicBezTo>
                  <a:pt x="983" y="143"/>
                  <a:pt x="982" y="144"/>
                  <a:pt x="983" y="144"/>
                </a:cubicBezTo>
                <a:cubicBezTo>
                  <a:pt x="983" y="144"/>
                  <a:pt x="984" y="144"/>
                  <a:pt x="985" y="144"/>
                </a:cubicBezTo>
                <a:cubicBezTo>
                  <a:pt x="986" y="144"/>
                  <a:pt x="987" y="144"/>
                  <a:pt x="988" y="144"/>
                </a:cubicBezTo>
                <a:cubicBezTo>
                  <a:pt x="989" y="144"/>
                  <a:pt x="994" y="145"/>
                  <a:pt x="991" y="147"/>
                </a:cubicBezTo>
                <a:cubicBezTo>
                  <a:pt x="990" y="148"/>
                  <a:pt x="989" y="148"/>
                  <a:pt x="988" y="148"/>
                </a:cubicBezTo>
                <a:cubicBezTo>
                  <a:pt x="987" y="148"/>
                  <a:pt x="986" y="149"/>
                  <a:pt x="985" y="150"/>
                </a:cubicBezTo>
                <a:cubicBezTo>
                  <a:pt x="983" y="151"/>
                  <a:pt x="981" y="150"/>
                  <a:pt x="978" y="151"/>
                </a:cubicBezTo>
                <a:cubicBezTo>
                  <a:pt x="977" y="151"/>
                  <a:pt x="975" y="152"/>
                  <a:pt x="974" y="153"/>
                </a:cubicBezTo>
                <a:cubicBezTo>
                  <a:pt x="971" y="155"/>
                  <a:pt x="972" y="152"/>
                  <a:pt x="970" y="151"/>
                </a:cubicBezTo>
                <a:cubicBezTo>
                  <a:pt x="968" y="151"/>
                  <a:pt x="966" y="152"/>
                  <a:pt x="964" y="153"/>
                </a:cubicBezTo>
                <a:cubicBezTo>
                  <a:pt x="962" y="153"/>
                  <a:pt x="960" y="155"/>
                  <a:pt x="960" y="157"/>
                </a:cubicBezTo>
                <a:cubicBezTo>
                  <a:pt x="960" y="158"/>
                  <a:pt x="961" y="158"/>
                  <a:pt x="961" y="159"/>
                </a:cubicBezTo>
                <a:cubicBezTo>
                  <a:pt x="962" y="159"/>
                  <a:pt x="962" y="161"/>
                  <a:pt x="961" y="162"/>
                </a:cubicBezTo>
                <a:cubicBezTo>
                  <a:pt x="961" y="163"/>
                  <a:pt x="960" y="164"/>
                  <a:pt x="962" y="164"/>
                </a:cubicBezTo>
                <a:cubicBezTo>
                  <a:pt x="963" y="164"/>
                  <a:pt x="963" y="163"/>
                  <a:pt x="964" y="162"/>
                </a:cubicBezTo>
                <a:cubicBezTo>
                  <a:pt x="965" y="161"/>
                  <a:pt x="965" y="160"/>
                  <a:pt x="967" y="160"/>
                </a:cubicBezTo>
                <a:cubicBezTo>
                  <a:pt x="968" y="161"/>
                  <a:pt x="969" y="161"/>
                  <a:pt x="970" y="160"/>
                </a:cubicBezTo>
                <a:cubicBezTo>
                  <a:pt x="972" y="159"/>
                  <a:pt x="972" y="158"/>
                  <a:pt x="974" y="157"/>
                </a:cubicBezTo>
                <a:cubicBezTo>
                  <a:pt x="975" y="156"/>
                  <a:pt x="976" y="156"/>
                  <a:pt x="977" y="155"/>
                </a:cubicBezTo>
                <a:cubicBezTo>
                  <a:pt x="978" y="155"/>
                  <a:pt x="978" y="154"/>
                  <a:pt x="979" y="154"/>
                </a:cubicBezTo>
                <a:cubicBezTo>
                  <a:pt x="981" y="154"/>
                  <a:pt x="981" y="154"/>
                  <a:pt x="982" y="155"/>
                </a:cubicBezTo>
                <a:cubicBezTo>
                  <a:pt x="982" y="156"/>
                  <a:pt x="983" y="156"/>
                  <a:pt x="984" y="156"/>
                </a:cubicBezTo>
                <a:cubicBezTo>
                  <a:pt x="987" y="158"/>
                  <a:pt x="983" y="159"/>
                  <a:pt x="982" y="160"/>
                </a:cubicBezTo>
                <a:cubicBezTo>
                  <a:pt x="981" y="160"/>
                  <a:pt x="980" y="161"/>
                  <a:pt x="979" y="161"/>
                </a:cubicBezTo>
                <a:cubicBezTo>
                  <a:pt x="978" y="162"/>
                  <a:pt x="977" y="162"/>
                  <a:pt x="976" y="162"/>
                </a:cubicBezTo>
                <a:cubicBezTo>
                  <a:pt x="975" y="163"/>
                  <a:pt x="974" y="163"/>
                  <a:pt x="973" y="163"/>
                </a:cubicBezTo>
                <a:cubicBezTo>
                  <a:pt x="972" y="164"/>
                  <a:pt x="972" y="165"/>
                  <a:pt x="974" y="165"/>
                </a:cubicBezTo>
                <a:cubicBezTo>
                  <a:pt x="976" y="165"/>
                  <a:pt x="978" y="163"/>
                  <a:pt x="979" y="166"/>
                </a:cubicBezTo>
                <a:cubicBezTo>
                  <a:pt x="980" y="168"/>
                  <a:pt x="980" y="170"/>
                  <a:pt x="982" y="171"/>
                </a:cubicBezTo>
                <a:cubicBezTo>
                  <a:pt x="983" y="171"/>
                  <a:pt x="984" y="171"/>
                  <a:pt x="985" y="170"/>
                </a:cubicBezTo>
                <a:cubicBezTo>
                  <a:pt x="986" y="170"/>
                  <a:pt x="987" y="170"/>
                  <a:pt x="988" y="170"/>
                </a:cubicBezTo>
                <a:cubicBezTo>
                  <a:pt x="988" y="169"/>
                  <a:pt x="990" y="168"/>
                  <a:pt x="990" y="169"/>
                </a:cubicBezTo>
                <a:cubicBezTo>
                  <a:pt x="991" y="170"/>
                  <a:pt x="989" y="171"/>
                  <a:pt x="989" y="171"/>
                </a:cubicBezTo>
                <a:cubicBezTo>
                  <a:pt x="987" y="172"/>
                  <a:pt x="985" y="173"/>
                  <a:pt x="984" y="175"/>
                </a:cubicBezTo>
                <a:cubicBezTo>
                  <a:pt x="984" y="176"/>
                  <a:pt x="984" y="177"/>
                  <a:pt x="982" y="177"/>
                </a:cubicBezTo>
                <a:cubicBezTo>
                  <a:pt x="981" y="177"/>
                  <a:pt x="981" y="175"/>
                  <a:pt x="980" y="175"/>
                </a:cubicBezTo>
                <a:cubicBezTo>
                  <a:pt x="979" y="174"/>
                  <a:pt x="978" y="174"/>
                  <a:pt x="977" y="174"/>
                </a:cubicBezTo>
                <a:cubicBezTo>
                  <a:pt x="976" y="174"/>
                  <a:pt x="975" y="173"/>
                  <a:pt x="975" y="172"/>
                </a:cubicBezTo>
                <a:cubicBezTo>
                  <a:pt x="973" y="171"/>
                  <a:pt x="971" y="171"/>
                  <a:pt x="968" y="171"/>
                </a:cubicBezTo>
                <a:cubicBezTo>
                  <a:pt x="967" y="171"/>
                  <a:pt x="966" y="171"/>
                  <a:pt x="967" y="170"/>
                </a:cubicBezTo>
                <a:cubicBezTo>
                  <a:pt x="968" y="170"/>
                  <a:pt x="970" y="169"/>
                  <a:pt x="969" y="167"/>
                </a:cubicBezTo>
                <a:cubicBezTo>
                  <a:pt x="968" y="166"/>
                  <a:pt x="966" y="168"/>
                  <a:pt x="966" y="169"/>
                </a:cubicBezTo>
                <a:cubicBezTo>
                  <a:pt x="964" y="170"/>
                  <a:pt x="962" y="170"/>
                  <a:pt x="960" y="171"/>
                </a:cubicBezTo>
                <a:cubicBezTo>
                  <a:pt x="959" y="172"/>
                  <a:pt x="958" y="172"/>
                  <a:pt x="958" y="173"/>
                </a:cubicBezTo>
                <a:cubicBezTo>
                  <a:pt x="960" y="174"/>
                  <a:pt x="963" y="174"/>
                  <a:pt x="964" y="174"/>
                </a:cubicBezTo>
                <a:cubicBezTo>
                  <a:pt x="965" y="174"/>
                  <a:pt x="967" y="174"/>
                  <a:pt x="966" y="175"/>
                </a:cubicBezTo>
                <a:cubicBezTo>
                  <a:pt x="965" y="175"/>
                  <a:pt x="963" y="176"/>
                  <a:pt x="963" y="176"/>
                </a:cubicBezTo>
                <a:cubicBezTo>
                  <a:pt x="962" y="177"/>
                  <a:pt x="962" y="176"/>
                  <a:pt x="961" y="176"/>
                </a:cubicBezTo>
                <a:cubicBezTo>
                  <a:pt x="960" y="175"/>
                  <a:pt x="959" y="175"/>
                  <a:pt x="958" y="175"/>
                </a:cubicBezTo>
                <a:cubicBezTo>
                  <a:pt x="956" y="176"/>
                  <a:pt x="954" y="178"/>
                  <a:pt x="953" y="179"/>
                </a:cubicBezTo>
                <a:cubicBezTo>
                  <a:pt x="952" y="180"/>
                  <a:pt x="952" y="180"/>
                  <a:pt x="951" y="181"/>
                </a:cubicBezTo>
                <a:cubicBezTo>
                  <a:pt x="950" y="181"/>
                  <a:pt x="949" y="181"/>
                  <a:pt x="948" y="182"/>
                </a:cubicBezTo>
                <a:cubicBezTo>
                  <a:pt x="948" y="184"/>
                  <a:pt x="953" y="183"/>
                  <a:pt x="954" y="182"/>
                </a:cubicBezTo>
                <a:cubicBezTo>
                  <a:pt x="956" y="182"/>
                  <a:pt x="958" y="183"/>
                  <a:pt x="960" y="183"/>
                </a:cubicBezTo>
                <a:cubicBezTo>
                  <a:pt x="963" y="183"/>
                  <a:pt x="964" y="181"/>
                  <a:pt x="967" y="181"/>
                </a:cubicBezTo>
                <a:cubicBezTo>
                  <a:pt x="968" y="181"/>
                  <a:pt x="969" y="182"/>
                  <a:pt x="970" y="182"/>
                </a:cubicBezTo>
                <a:cubicBezTo>
                  <a:pt x="971" y="182"/>
                  <a:pt x="971" y="183"/>
                  <a:pt x="972" y="184"/>
                </a:cubicBezTo>
                <a:cubicBezTo>
                  <a:pt x="973" y="184"/>
                  <a:pt x="974" y="183"/>
                  <a:pt x="974" y="184"/>
                </a:cubicBezTo>
                <a:cubicBezTo>
                  <a:pt x="976" y="184"/>
                  <a:pt x="977" y="185"/>
                  <a:pt x="978" y="186"/>
                </a:cubicBezTo>
                <a:cubicBezTo>
                  <a:pt x="978" y="187"/>
                  <a:pt x="980" y="189"/>
                  <a:pt x="979" y="189"/>
                </a:cubicBezTo>
                <a:cubicBezTo>
                  <a:pt x="978" y="190"/>
                  <a:pt x="977" y="187"/>
                  <a:pt x="977" y="187"/>
                </a:cubicBezTo>
                <a:cubicBezTo>
                  <a:pt x="975" y="186"/>
                  <a:pt x="973" y="188"/>
                  <a:pt x="971" y="188"/>
                </a:cubicBezTo>
                <a:cubicBezTo>
                  <a:pt x="970" y="188"/>
                  <a:pt x="970" y="187"/>
                  <a:pt x="969" y="187"/>
                </a:cubicBezTo>
                <a:cubicBezTo>
                  <a:pt x="968" y="186"/>
                  <a:pt x="967" y="186"/>
                  <a:pt x="966" y="186"/>
                </a:cubicBezTo>
                <a:cubicBezTo>
                  <a:pt x="965" y="186"/>
                  <a:pt x="963" y="186"/>
                  <a:pt x="962" y="186"/>
                </a:cubicBezTo>
                <a:cubicBezTo>
                  <a:pt x="960" y="186"/>
                  <a:pt x="958" y="186"/>
                  <a:pt x="956" y="187"/>
                </a:cubicBezTo>
                <a:cubicBezTo>
                  <a:pt x="955" y="187"/>
                  <a:pt x="954" y="188"/>
                  <a:pt x="954" y="188"/>
                </a:cubicBezTo>
                <a:cubicBezTo>
                  <a:pt x="953" y="188"/>
                  <a:pt x="952" y="188"/>
                  <a:pt x="951" y="188"/>
                </a:cubicBezTo>
                <a:cubicBezTo>
                  <a:pt x="949" y="188"/>
                  <a:pt x="945" y="189"/>
                  <a:pt x="946" y="191"/>
                </a:cubicBezTo>
                <a:cubicBezTo>
                  <a:pt x="947" y="192"/>
                  <a:pt x="948" y="192"/>
                  <a:pt x="948" y="193"/>
                </a:cubicBezTo>
                <a:cubicBezTo>
                  <a:pt x="948" y="193"/>
                  <a:pt x="948" y="194"/>
                  <a:pt x="947" y="194"/>
                </a:cubicBezTo>
                <a:cubicBezTo>
                  <a:pt x="946" y="195"/>
                  <a:pt x="944" y="194"/>
                  <a:pt x="943" y="194"/>
                </a:cubicBezTo>
                <a:cubicBezTo>
                  <a:pt x="940" y="194"/>
                  <a:pt x="938" y="196"/>
                  <a:pt x="936" y="196"/>
                </a:cubicBezTo>
                <a:cubicBezTo>
                  <a:pt x="935" y="196"/>
                  <a:pt x="934" y="197"/>
                  <a:pt x="933" y="197"/>
                </a:cubicBezTo>
                <a:cubicBezTo>
                  <a:pt x="932" y="197"/>
                  <a:pt x="931" y="197"/>
                  <a:pt x="930" y="197"/>
                </a:cubicBezTo>
                <a:cubicBezTo>
                  <a:pt x="929" y="198"/>
                  <a:pt x="929" y="198"/>
                  <a:pt x="927" y="199"/>
                </a:cubicBezTo>
                <a:cubicBezTo>
                  <a:pt x="927" y="199"/>
                  <a:pt x="925" y="199"/>
                  <a:pt x="925" y="200"/>
                </a:cubicBezTo>
                <a:cubicBezTo>
                  <a:pt x="924" y="201"/>
                  <a:pt x="926" y="201"/>
                  <a:pt x="926" y="202"/>
                </a:cubicBezTo>
                <a:cubicBezTo>
                  <a:pt x="927" y="202"/>
                  <a:pt x="927" y="203"/>
                  <a:pt x="928" y="204"/>
                </a:cubicBezTo>
                <a:cubicBezTo>
                  <a:pt x="929" y="206"/>
                  <a:pt x="932" y="205"/>
                  <a:pt x="933" y="206"/>
                </a:cubicBezTo>
                <a:cubicBezTo>
                  <a:pt x="933" y="209"/>
                  <a:pt x="928" y="208"/>
                  <a:pt x="927" y="208"/>
                </a:cubicBezTo>
                <a:cubicBezTo>
                  <a:pt x="926" y="208"/>
                  <a:pt x="925" y="208"/>
                  <a:pt x="924" y="209"/>
                </a:cubicBezTo>
                <a:cubicBezTo>
                  <a:pt x="923" y="210"/>
                  <a:pt x="923" y="210"/>
                  <a:pt x="921" y="210"/>
                </a:cubicBezTo>
                <a:cubicBezTo>
                  <a:pt x="920" y="210"/>
                  <a:pt x="919" y="210"/>
                  <a:pt x="918" y="210"/>
                </a:cubicBezTo>
                <a:cubicBezTo>
                  <a:pt x="917" y="211"/>
                  <a:pt x="918" y="211"/>
                  <a:pt x="919" y="212"/>
                </a:cubicBezTo>
                <a:cubicBezTo>
                  <a:pt x="920" y="212"/>
                  <a:pt x="921" y="212"/>
                  <a:pt x="921" y="213"/>
                </a:cubicBezTo>
                <a:cubicBezTo>
                  <a:pt x="920" y="214"/>
                  <a:pt x="919" y="214"/>
                  <a:pt x="918" y="214"/>
                </a:cubicBezTo>
                <a:cubicBezTo>
                  <a:pt x="917" y="214"/>
                  <a:pt x="916" y="213"/>
                  <a:pt x="916" y="215"/>
                </a:cubicBezTo>
                <a:cubicBezTo>
                  <a:pt x="916" y="216"/>
                  <a:pt x="918" y="215"/>
                  <a:pt x="918" y="216"/>
                </a:cubicBezTo>
                <a:cubicBezTo>
                  <a:pt x="919" y="217"/>
                  <a:pt x="918" y="219"/>
                  <a:pt x="919" y="219"/>
                </a:cubicBezTo>
                <a:cubicBezTo>
                  <a:pt x="920" y="220"/>
                  <a:pt x="921" y="218"/>
                  <a:pt x="922" y="218"/>
                </a:cubicBezTo>
                <a:cubicBezTo>
                  <a:pt x="923" y="217"/>
                  <a:pt x="924" y="217"/>
                  <a:pt x="925" y="217"/>
                </a:cubicBezTo>
                <a:cubicBezTo>
                  <a:pt x="926" y="217"/>
                  <a:pt x="927" y="216"/>
                  <a:pt x="928" y="217"/>
                </a:cubicBezTo>
                <a:cubicBezTo>
                  <a:pt x="929" y="218"/>
                  <a:pt x="928" y="218"/>
                  <a:pt x="927" y="219"/>
                </a:cubicBezTo>
                <a:cubicBezTo>
                  <a:pt x="926" y="219"/>
                  <a:pt x="926" y="220"/>
                  <a:pt x="925" y="221"/>
                </a:cubicBezTo>
                <a:cubicBezTo>
                  <a:pt x="924" y="221"/>
                  <a:pt x="923" y="221"/>
                  <a:pt x="922" y="221"/>
                </a:cubicBezTo>
                <a:cubicBezTo>
                  <a:pt x="920" y="221"/>
                  <a:pt x="918" y="221"/>
                  <a:pt x="916" y="220"/>
                </a:cubicBezTo>
                <a:cubicBezTo>
                  <a:pt x="914" y="220"/>
                  <a:pt x="911" y="220"/>
                  <a:pt x="909" y="221"/>
                </a:cubicBezTo>
                <a:cubicBezTo>
                  <a:pt x="907" y="222"/>
                  <a:pt x="907" y="224"/>
                  <a:pt x="908" y="226"/>
                </a:cubicBezTo>
                <a:cubicBezTo>
                  <a:pt x="908" y="228"/>
                  <a:pt x="907" y="230"/>
                  <a:pt x="910" y="231"/>
                </a:cubicBezTo>
                <a:cubicBezTo>
                  <a:pt x="911" y="231"/>
                  <a:pt x="912" y="230"/>
                  <a:pt x="912" y="232"/>
                </a:cubicBezTo>
                <a:cubicBezTo>
                  <a:pt x="913" y="233"/>
                  <a:pt x="913" y="234"/>
                  <a:pt x="912" y="234"/>
                </a:cubicBezTo>
                <a:cubicBezTo>
                  <a:pt x="910" y="235"/>
                  <a:pt x="908" y="235"/>
                  <a:pt x="908" y="237"/>
                </a:cubicBezTo>
                <a:cubicBezTo>
                  <a:pt x="910" y="238"/>
                  <a:pt x="910" y="237"/>
                  <a:pt x="911" y="236"/>
                </a:cubicBezTo>
                <a:cubicBezTo>
                  <a:pt x="912" y="236"/>
                  <a:pt x="913" y="236"/>
                  <a:pt x="914" y="236"/>
                </a:cubicBezTo>
                <a:cubicBezTo>
                  <a:pt x="915" y="236"/>
                  <a:pt x="916" y="236"/>
                  <a:pt x="917" y="236"/>
                </a:cubicBezTo>
                <a:cubicBezTo>
                  <a:pt x="917" y="236"/>
                  <a:pt x="918" y="235"/>
                  <a:pt x="919" y="234"/>
                </a:cubicBezTo>
                <a:cubicBezTo>
                  <a:pt x="920" y="234"/>
                  <a:pt x="921" y="235"/>
                  <a:pt x="922" y="234"/>
                </a:cubicBezTo>
                <a:cubicBezTo>
                  <a:pt x="923" y="234"/>
                  <a:pt x="924" y="234"/>
                  <a:pt x="925" y="233"/>
                </a:cubicBezTo>
                <a:cubicBezTo>
                  <a:pt x="927" y="232"/>
                  <a:pt x="928" y="232"/>
                  <a:pt x="931" y="233"/>
                </a:cubicBezTo>
                <a:cubicBezTo>
                  <a:pt x="932" y="233"/>
                  <a:pt x="933" y="233"/>
                  <a:pt x="934" y="233"/>
                </a:cubicBezTo>
                <a:cubicBezTo>
                  <a:pt x="935" y="233"/>
                  <a:pt x="935" y="232"/>
                  <a:pt x="936" y="232"/>
                </a:cubicBezTo>
                <a:cubicBezTo>
                  <a:pt x="937" y="231"/>
                  <a:pt x="938" y="231"/>
                  <a:pt x="938" y="232"/>
                </a:cubicBezTo>
                <a:cubicBezTo>
                  <a:pt x="938" y="233"/>
                  <a:pt x="937" y="234"/>
                  <a:pt x="936" y="234"/>
                </a:cubicBezTo>
                <a:cubicBezTo>
                  <a:pt x="935" y="235"/>
                  <a:pt x="934" y="235"/>
                  <a:pt x="933" y="235"/>
                </a:cubicBezTo>
                <a:cubicBezTo>
                  <a:pt x="932" y="235"/>
                  <a:pt x="932" y="236"/>
                  <a:pt x="931" y="237"/>
                </a:cubicBezTo>
                <a:cubicBezTo>
                  <a:pt x="930" y="237"/>
                  <a:pt x="929" y="237"/>
                  <a:pt x="928" y="238"/>
                </a:cubicBezTo>
                <a:cubicBezTo>
                  <a:pt x="927" y="238"/>
                  <a:pt x="927" y="239"/>
                  <a:pt x="926" y="239"/>
                </a:cubicBezTo>
                <a:cubicBezTo>
                  <a:pt x="925" y="238"/>
                  <a:pt x="925" y="237"/>
                  <a:pt x="924" y="236"/>
                </a:cubicBezTo>
                <a:cubicBezTo>
                  <a:pt x="923" y="236"/>
                  <a:pt x="922" y="235"/>
                  <a:pt x="922" y="235"/>
                </a:cubicBezTo>
                <a:cubicBezTo>
                  <a:pt x="919" y="234"/>
                  <a:pt x="919" y="236"/>
                  <a:pt x="917" y="237"/>
                </a:cubicBezTo>
                <a:cubicBezTo>
                  <a:pt x="915" y="238"/>
                  <a:pt x="913" y="235"/>
                  <a:pt x="912" y="237"/>
                </a:cubicBezTo>
                <a:cubicBezTo>
                  <a:pt x="911" y="238"/>
                  <a:pt x="911" y="239"/>
                  <a:pt x="910" y="239"/>
                </a:cubicBezTo>
                <a:cubicBezTo>
                  <a:pt x="909" y="239"/>
                  <a:pt x="907" y="239"/>
                  <a:pt x="906" y="239"/>
                </a:cubicBezTo>
                <a:cubicBezTo>
                  <a:pt x="905" y="239"/>
                  <a:pt x="905" y="240"/>
                  <a:pt x="903" y="241"/>
                </a:cubicBezTo>
                <a:cubicBezTo>
                  <a:pt x="902" y="242"/>
                  <a:pt x="901" y="241"/>
                  <a:pt x="901" y="242"/>
                </a:cubicBezTo>
                <a:cubicBezTo>
                  <a:pt x="901" y="245"/>
                  <a:pt x="905" y="243"/>
                  <a:pt x="907" y="244"/>
                </a:cubicBezTo>
                <a:cubicBezTo>
                  <a:pt x="908" y="246"/>
                  <a:pt x="904" y="246"/>
                  <a:pt x="906" y="248"/>
                </a:cubicBezTo>
                <a:cubicBezTo>
                  <a:pt x="907" y="249"/>
                  <a:pt x="910" y="250"/>
                  <a:pt x="909" y="252"/>
                </a:cubicBezTo>
                <a:cubicBezTo>
                  <a:pt x="909" y="251"/>
                  <a:pt x="906" y="249"/>
                  <a:pt x="905" y="249"/>
                </a:cubicBezTo>
                <a:cubicBezTo>
                  <a:pt x="903" y="248"/>
                  <a:pt x="902" y="250"/>
                  <a:pt x="901" y="252"/>
                </a:cubicBezTo>
                <a:cubicBezTo>
                  <a:pt x="900" y="253"/>
                  <a:pt x="898" y="254"/>
                  <a:pt x="896" y="255"/>
                </a:cubicBezTo>
                <a:cubicBezTo>
                  <a:pt x="896" y="256"/>
                  <a:pt x="895" y="257"/>
                  <a:pt x="895" y="258"/>
                </a:cubicBezTo>
                <a:cubicBezTo>
                  <a:pt x="895" y="259"/>
                  <a:pt x="897" y="259"/>
                  <a:pt x="897" y="260"/>
                </a:cubicBezTo>
                <a:cubicBezTo>
                  <a:pt x="897" y="261"/>
                  <a:pt x="896" y="261"/>
                  <a:pt x="895" y="261"/>
                </a:cubicBezTo>
                <a:cubicBezTo>
                  <a:pt x="895" y="261"/>
                  <a:pt x="893" y="261"/>
                  <a:pt x="893" y="261"/>
                </a:cubicBezTo>
                <a:cubicBezTo>
                  <a:pt x="892" y="262"/>
                  <a:pt x="893" y="263"/>
                  <a:pt x="892" y="264"/>
                </a:cubicBezTo>
                <a:cubicBezTo>
                  <a:pt x="892" y="265"/>
                  <a:pt x="891" y="265"/>
                  <a:pt x="890" y="266"/>
                </a:cubicBezTo>
                <a:cubicBezTo>
                  <a:pt x="889" y="269"/>
                  <a:pt x="893" y="268"/>
                  <a:pt x="895" y="269"/>
                </a:cubicBezTo>
                <a:cubicBezTo>
                  <a:pt x="896" y="269"/>
                  <a:pt x="896" y="270"/>
                  <a:pt x="896" y="271"/>
                </a:cubicBezTo>
                <a:cubicBezTo>
                  <a:pt x="897" y="272"/>
                  <a:pt x="897" y="272"/>
                  <a:pt x="898" y="273"/>
                </a:cubicBezTo>
                <a:cubicBezTo>
                  <a:pt x="899" y="273"/>
                  <a:pt x="900" y="275"/>
                  <a:pt x="899" y="275"/>
                </a:cubicBezTo>
                <a:cubicBezTo>
                  <a:pt x="898" y="276"/>
                  <a:pt x="897" y="275"/>
                  <a:pt x="896" y="275"/>
                </a:cubicBezTo>
                <a:cubicBezTo>
                  <a:pt x="896" y="274"/>
                  <a:pt x="895" y="274"/>
                  <a:pt x="894" y="273"/>
                </a:cubicBezTo>
                <a:cubicBezTo>
                  <a:pt x="893" y="273"/>
                  <a:pt x="892" y="273"/>
                  <a:pt x="892" y="272"/>
                </a:cubicBezTo>
                <a:cubicBezTo>
                  <a:pt x="891" y="271"/>
                  <a:pt x="890" y="269"/>
                  <a:pt x="889" y="268"/>
                </a:cubicBezTo>
                <a:cubicBezTo>
                  <a:pt x="887" y="267"/>
                  <a:pt x="887" y="268"/>
                  <a:pt x="887" y="269"/>
                </a:cubicBezTo>
                <a:cubicBezTo>
                  <a:pt x="886" y="270"/>
                  <a:pt x="886" y="271"/>
                  <a:pt x="886" y="272"/>
                </a:cubicBezTo>
                <a:cubicBezTo>
                  <a:pt x="885" y="273"/>
                  <a:pt x="884" y="274"/>
                  <a:pt x="884" y="275"/>
                </a:cubicBezTo>
                <a:cubicBezTo>
                  <a:pt x="883" y="276"/>
                  <a:pt x="883" y="277"/>
                  <a:pt x="883" y="278"/>
                </a:cubicBezTo>
                <a:cubicBezTo>
                  <a:pt x="882" y="280"/>
                  <a:pt x="880" y="282"/>
                  <a:pt x="880" y="284"/>
                </a:cubicBezTo>
                <a:cubicBezTo>
                  <a:pt x="883" y="285"/>
                  <a:pt x="883" y="283"/>
                  <a:pt x="884" y="282"/>
                </a:cubicBezTo>
                <a:cubicBezTo>
                  <a:pt x="885" y="282"/>
                  <a:pt x="886" y="281"/>
                  <a:pt x="887" y="281"/>
                </a:cubicBezTo>
                <a:cubicBezTo>
                  <a:pt x="888" y="281"/>
                  <a:pt x="888" y="280"/>
                  <a:pt x="889" y="281"/>
                </a:cubicBezTo>
                <a:cubicBezTo>
                  <a:pt x="890" y="281"/>
                  <a:pt x="890" y="282"/>
                  <a:pt x="890" y="283"/>
                </a:cubicBezTo>
                <a:cubicBezTo>
                  <a:pt x="890" y="284"/>
                  <a:pt x="891" y="284"/>
                  <a:pt x="891" y="285"/>
                </a:cubicBezTo>
                <a:cubicBezTo>
                  <a:pt x="892" y="287"/>
                  <a:pt x="888" y="286"/>
                  <a:pt x="889" y="289"/>
                </a:cubicBezTo>
                <a:cubicBezTo>
                  <a:pt x="891" y="290"/>
                  <a:pt x="892" y="288"/>
                  <a:pt x="893" y="288"/>
                </a:cubicBezTo>
                <a:cubicBezTo>
                  <a:pt x="894" y="290"/>
                  <a:pt x="891" y="290"/>
                  <a:pt x="890" y="291"/>
                </a:cubicBezTo>
                <a:cubicBezTo>
                  <a:pt x="889" y="292"/>
                  <a:pt x="887" y="293"/>
                  <a:pt x="887" y="291"/>
                </a:cubicBezTo>
                <a:cubicBezTo>
                  <a:pt x="887" y="290"/>
                  <a:pt x="888" y="289"/>
                  <a:pt x="888" y="288"/>
                </a:cubicBezTo>
                <a:cubicBezTo>
                  <a:pt x="888" y="287"/>
                  <a:pt x="888" y="286"/>
                  <a:pt x="887" y="286"/>
                </a:cubicBezTo>
                <a:cubicBezTo>
                  <a:pt x="886" y="285"/>
                  <a:pt x="885" y="285"/>
                  <a:pt x="884" y="286"/>
                </a:cubicBezTo>
                <a:cubicBezTo>
                  <a:pt x="883" y="286"/>
                  <a:pt x="882" y="285"/>
                  <a:pt x="881" y="285"/>
                </a:cubicBezTo>
                <a:cubicBezTo>
                  <a:pt x="879" y="285"/>
                  <a:pt x="879" y="287"/>
                  <a:pt x="878" y="288"/>
                </a:cubicBezTo>
                <a:cubicBezTo>
                  <a:pt x="876" y="289"/>
                  <a:pt x="874" y="290"/>
                  <a:pt x="873" y="292"/>
                </a:cubicBezTo>
                <a:cubicBezTo>
                  <a:pt x="872" y="294"/>
                  <a:pt x="872" y="296"/>
                  <a:pt x="869" y="297"/>
                </a:cubicBezTo>
                <a:cubicBezTo>
                  <a:pt x="868" y="298"/>
                  <a:pt x="866" y="299"/>
                  <a:pt x="865" y="300"/>
                </a:cubicBezTo>
                <a:cubicBezTo>
                  <a:pt x="863" y="302"/>
                  <a:pt x="862" y="303"/>
                  <a:pt x="860" y="304"/>
                </a:cubicBezTo>
                <a:cubicBezTo>
                  <a:pt x="859" y="305"/>
                  <a:pt x="856" y="306"/>
                  <a:pt x="855" y="307"/>
                </a:cubicBezTo>
                <a:cubicBezTo>
                  <a:pt x="855" y="309"/>
                  <a:pt x="859" y="306"/>
                  <a:pt x="860" y="306"/>
                </a:cubicBezTo>
                <a:cubicBezTo>
                  <a:pt x="862" y="306"/>
                  <a:pt x="864" y="305"/>
                  <a:pt x="866" y="303"/>
                </a:cubicBezTo>
                <a:cubicBezTo>
                  <a:pt x="866" y="303"/>
                  <a:pt x="867" y="302"/>
                  <a:pt x="868" y="302"/>
                </a:cubicBezTo>
                <a:cubicBezTo>
                  <a:pt x="870" y="302"/>
                  <a:pt x="869" y="303"/>
                  <a:pt x="868" y="304"/>
                </a:cubicBezTo>
                <a:cubicBezTo>
                  <a:pt x="868" y="305"/>
                  <a:pt x="870" y="308"/>
                  <a:pt x="867" y="309"/>
                </a:cubicBezTo>
                <a:cubicBezTo>
                  <a:pt x="866" y="309"/>
                  <a:pt x="865" y="309"/>
                  <a:pt x="864" y="309"/>
                </a:cubicBezTo>
                <a:cubicBezTo>
                  <a:pt x="863" y="310"/>
                  <a:pt x="861" y="310"/>
                  <a:pt x="861" y="310"/>
                </a:cubicBezTo>
                <a:cubicBezTo>
                  <a:pt x="860" y="312"/>
                  <a:pt x="862" y="312"/>
                  <a:pt x="863" y="312"/>
                </a:cubicBezTo>
                <a:cubicBezTo>
                  <a:pt x="864" y="312"/>
                  <a:pt x="864" y="313"/>
                  <a:pt x="865" y="314"/>
                </a:cubicBezTo>
                <a:cubicBezTo>
                  <a:pt x="866" y="315"/>
                  <a:pt x="867" y="315"/>
                  <a:pt x="867" y="316"/>
                </a:cubicBezTo>
                <a:cubicBezTo>
                  <a:pt x="866" y="318"/>
                  <a:pt x="865" y="317"/>
                  <a:pt x="864" y="318"/>
                </a:cubicBezTo>
                <a:cubicBezTo>
                  <a:pt x="863" y="318"/>
                  <a:pt x="862" y="319"/>
                  <a:pt x="862" y="320"/>
                </a:cubicBezTo>
                <a:cubicBezTo>
                  <a:pt x="862" y="321"/>
                  <a:pt x="863" y="322"/>
                  <a:pt x="862" y="323"/>
                </a:cubicBezTo>
                <a:cubicBezTo>
                  <a:pt x="861" y="324"/>
                  <a:pt x="860" y="324"/>
                  <a:pt x="859" y="324"/>
                </a:cubicBezTo>
                <a:cubicBezTo>
                  <a:pt x="858" y="325"/>
                  <a:pt x="858" y="326"/>
                  <a:pt x="857" y="327"/>
                </a:cubicBezTo>
                <a:cubicBezTo>
                  <a:pt x="856" y="327"/>
                  <a:pt x="856" y="326"/>
                  <a:pt x="857" y="325"/>
                </a:cubicBezTo>
                <a:cubicBezTo>
                  <a:pt x="857" y="324"/>
                  <a:pt x="858" y="323"/>
                  <a:pt x="857" y="322"/>
                </a:cubicBezTo>
                <a:cubicBezTo>
                  <a:pt x="856" y="320"/>
                  <a:pt x="853" y="321"/>
                  <a:pt x="852" y="320"/>
                </a:cubicBezTo>
                <a:cubicBezTo>
                  <a:pt x="851" y="319"/>
                  <a:pt x="850" y="318"/>
                  <a:pt x="849" y="318"/>
                </a:cubicBezTo>
                <a:cubicBezTo>
                  <a:pt x="847" y="318"/>
                  <a:pt x="846" y="319"/>
                  <a:pt x="844" y="320"/>
                </a:cubicBezTo>
                <a:cubicBezTo>
                  <a:pt x="843" y="320"/>
                  <a:pt x="841" y="322"/>
                  <a:pt x="840" y="323"/>
                </a:cubicBezTo>
                <a:cubicBezTo>
                  <a:pt x="838" y="325"/>
                  <a:pt x="836" y="325"/>
                  <a:pt x="834" y="326"/>
                </a:cubicBezTo>
                <a:cubicBezTo>
                  <a:pt x="832" y="327"/>
                  <a:pt x="831" y="329"/>
                  <a:pt x="830" y="330"/>
                </a:cubicBezTo>
                <a:cubicBezTo>
                  <a:pt x="829" y="330"/>
                  <a:pt x="828" y="331"/>
                  <a:pt x="827" y="332"/>
                </a:cubicBezTo>
                <a:cubicBezTo>
                  <a:pt x="826" y="334"/>
                  <a:pt x="828" y="332"/>
                  <a:pt x="829" y="333"/>
                </a:cubicBezTo>
                <a:cubicBezTo>
                  <a:pt x="830" y="335"/>
                  <a:pt x="826" y="337"/>
                  <a:pt x="825" y="337"/>
                </a:cubicBezTo>
                <a:cubicBezTo>
                  <a:pt x="823" y="339"/>
                  <a:pt x="821" y="340"/>
                  <a:pt x="819" y="341"/>
                </a:cubicBezTo>
                <a:cubicBezTo>
                  <a:pt x="818" y="342"/>
                  <a:pt x="818" y="343"/>
                  <a:pt x="817" y="344"/>
                </a:cubicBezTo>
                <a:cubicBezTo>
                  <a:pt x="816" y="346"/>
                  <a:pt x="818" y="344"/>
                  <a:pt x="819" y="345"/>
                </a:cubicBezTo>
                <a:cubicBezTo>
                  <a:pt x="820" y="347"/>
                  <a:pt x="815" y="349"/>
                  <a:pt x="815" y="350"/>
                </a:cubicBezTo>
                <a:cubicBezTo>
                  <a:pt x="813" y="351"/>
                  <a:pt x="811" y="352"/>
                  <a:pt x="810" y="354"/>
                </a:cubicBezTo>
                <a:cubicBezTo>
                  <a:pt x="809" y="354"/>
                  <a:pt x="805" y="357"/>
                  <a:pt x="807" y="358"/>
                </a:cubicBezTo>
                <a:cubicBezTo>
                  <a:pt x="807" y="358"/>
                  <a:pt x="808" y="357"/>
                  <a:pt x="808" y="357"/>
                </a:cubicBezTo>
                <a:cubicBezTo>
                  <a:pt x="809" y="357"/>
                  <a:pt x="809" y="358"/>
                  <a:pt x="809" y="358"/>
                </a:cubicBezTo>
                <a:cubicBezTo>
                  <a:pt x="810" y="359"/>
                  <a:pt x="811" y="359"/>
                  <a:pt x="812" y="358"/>
                </a:cubicBezTo>
                <a:cubicBezTo>
                  <a:pt x="813" y="358"/>
                  <a:pt x="815" y="354"/>
                  <a:pt x="817" y="356"/>
                </a:cubicBezTo>
                <a:cubicBezTo>
                  <a:pt x="818" y="358"/>
                  <a:pt x="814" y="360"/>
                  <a:pt x="814" y="362"/>
                </a:cubicBezTo>
                <a:cubicBezTo>
                  <a:pt x="814" y="363"/>
                  <a:pt x="815" y="363"/>
                  <a:pt x="816" y="364"/>
                </a:cubicBezTo>
                <a:cubicBezTo>
                  <a:pt x="817" y="365"/>
                  <a:pt x="816" y="366"/>
                  <a:pt x="817" y="367"/>
                </a:cubicBezTo>
                <a:cubicBezTo>
                  <a:pt x="819" y="368"/>
                  <a:pt x="822" y="367"/>
                  <a:pt x="824" y="366"/>
                </a:cubicBezTo>
                <a:cubicBezTo>
                  <a:pt x="826" y="365"/>
                  <a:pt x="827" y="363"/>
                  <a:pt x="829" y="363"/>
                </a:cubicBezTo>
                <a:cubicBezTo>
                  <a:pt x="830" y="362"/>
                  <a:pt x="831" y="362"/>
                  <a:pt x="832" y="362"/>
                </a:cubicBezTo>
                <a:cubicBezTo>
                  <a:pt x="834" y="362"/>
                  <a:pt x="834" y="361"/>
                  <a:pt x="836" y="361"/>
                </a:cubicBezTo>
                <a:cubicBezTo>
                  <a:pt x="836" y="361"/>
                  <a:pt x="837" y="361"/>
                  <a:pt x="837" y="360"/>
                </a:cubicBezTo>
                <a:cubicBezTo>
                  <a:pt x="838" y="360"/>
                  <a:pt x="838" y="360"/>
                  <a:pt x="838" y="359"/>
                </a:cubicBezTo>
                <a:cubicBezTo>
                  <a:pt x="839" y="359"/>
                  <a:pt x="840" y="358"/>
                  <a:pt x="841" y="357"/>
                </a:cubicBezTo>
                <a:cubicBezTo>
                  <a:pt x="842" y="356"/>
                  <a:pt x="845" y="354"/>
                  <a:pt x="847" y="354"/>
                </a:cubicBezTo>
                <a:cubicBezTo>
                  <a:pt x="848" y="354"/>
                  <a:pt x="849" y="354"/>
                  <a:pt x="849" y="352"/>
                </a:cubicBezTo>
                <a:cubicBezTo>
                  <a:pt x="850" y="351"/>
                  <a:pt x="849" y="351"/>
                  <a:pt x="848" y="349"/>
                </a:cubicBezTo>
                <a:cubicBezTo>
                  <a:pt x="848" y="349"/>
                  <a:pt x="848" y="347"/>
                  <a:pt x="847" y="347"/>
                </a:cubicBezTo>
                <a:cubicBezTo>
                  <a:pt x="845" y="347"/>
                  <a:pt x="846" y="349"/>
                  <a:pt x="845" y="350"/>
                </a:cubicBezTo>
                <a:cubicBezTo>
                  <a:pt x="844" y="350"/>
                  <a:pt x="842" y="350"/>
                  <a:pt x="843" y="348"/>
                </a:cubicBezTo>
                <a:cubicBezTo>
                  <a:pt x="843" y="347"/>
                  <a:pt x="845" y="347"/>
                  <a:pt x="846" y="347"/>
                </a:cubicBezTo>
                <a:cubicBezTo>
                  <a:pt x="847" y="346"/>
                  <a:pt x="847" y="345"/>
                  <a:pt x="848" y="345"/>
                </a:cubicBezTo>
                <a:cubicBezTo>
                  <a:pt x="849" y="344"/>
                  <a:pt x="850" y="344"/>
                  <a:pt x="851" y="343"/>
                </a:cubicBezTo>
                <a:cubicBezTo>
                  <a:pt x="853" y="342"/>
                  <a:pt x="856" y="337"/>
                  <a:pt x="858" y="339"/>
                </a:cubicBezTo>
                <a:cubicBezTo>
                  <a:pt x="859" y="339"/>
                  <a:pt x="858" y="340"/>
                  <a:pt x="859" y="340"/>
                </a:cubicBezTo>
                <a:cubicBezTo>
                  <a:pt x="859" y="341"/>
                  <a:pt x="859" y="341"/>
                  <a:pt x="860" y="341"/>
                </a:cubicBezTo>
                <a:cubicBezTo>
                  <a:pt x="862" y="343"/>
                  <a:pt x="859" y="343"/>
                  <a:pt x="858" y="344"/>
                </a:cubicBezTo>
                <a:cubicBezTo>
                  <a:pt x="857" y="344"/>
                  <a:pt x="856" y="345"/>
                  <a:pt x="855" y="346"/>
                </a:cubicBezTo>
                <a:cubicBezTo>
                  <a:pt x="854" y="346"/>
                  <a:pt x="853" y="346"/>
                  <a:pt x="853" y="347"/>
                </a:cubicBezTo>
                <a:cubicBezTo>
                  <a:pt x="852" y="347"/>
                  <a:pt x="851" y="348"/>
                  <a:pt x="851" y="348"/>
                </a:cubicBezTo>
                <a:cubicBezTo>
                  <a:pt x="850" y="350"/>
                  <a:pt x="852" y="349"/>
                  <a:pt x="853" y="349"/>
                </a:cubicBezTo>
                <a:cubicBezTo>
                  <a:pt x="854" y="350"/>
                  <a:pt x="853" y="351"/>
                  <a:pt x="855" y="351"/>
                </a:cubicBezTo>
                <a:cubicBezTo>
                  <a:pt x="856" y="351"/>
                  <a:pt x="857" y="351"/>
                  <a:pt x="858" y="351"/>
                </a:cubicBezTo>
                <a:cubicBezTo>
                  <a:pt x="861" y="352"/>
                  <a:pt x="857" y="355"/>
                  <a:pt x="855" y="355"/>
                </a:cubicBezTo>
                <a:cubicBezTo>
                  <a:pt x="854" y="355"/>
                  <a:pt x="853" y="355"/>
                  <a:pt x="852" y="356"/>
                </a:cubicBezTo>
                <a:cubicBezTo>
                  <a:pt x="851" y="357"/>
                  <a:pt x="851" y="357"/>
                  <a:pt x="850" y="358"/>
                </a:cubicBezTo>
                <a:cubicBezTo>
                  <a:pt x="848" y="359"/>
                  <a:pt x="846" y="359"/>
                  <a:pt x="844" y="360"/>
                </a:cubicBezTo>
                <a:cubicBezTo>
                  <a:pt x="843" y="360"/>
                  <a:pt x="842" y="361"/>
                  <a:pt x="841" y="362"/>
                </a:cubicBezTo>
                <a:cubicBezTo>
                  <a:pt x="840" y="362"/>
                  <a:pt x="838" y="363"/>
                  <a:pt x="838" y="364"/>
                </a:cubicBezTo>
                <a:cubicBezTo>
                  <a:pt x="839" y="364"/>
                  <a:pt x="840" y="364"/>
                  <a:pt x="841" y="364"/>
                </a:cubicBezTo>
                <a:cubicBezTo>
                  <a:pt x="843" y="365"/>
                  <a:pt x="842" y="365"/>
                  <a:pt x="841" y="366"/>
                </a:cubicBezTo>
                <a:cubicBezTo>
                  <a:pt x="841" y="367"/>
                  <a:pt x="842" y="367"/>
                  <a:pt x="842" y="368"/>
                </a:cubicBezTo>
                <a:cubicBezTo>
                  <a:pt x="842" y="370"/>
                  <a:pt x="839" y="371"/>
                  <a:pt x="837" y="371"/>
                </a:cubicBezTo>
                <a:cubicBezTo>
                  <a:pt x="836" y="371"/>
                  <a:pt x="835" y="371"/>
                  <a:pt x="834" y="371"/>
                </a:cubicBezTo>
                <a:cubicBezTo>
                  <a:pt x="832" y="371"/>
                  <a:pt x="829" y="370"/>
                  <a:pt x="827" y="371"/>
                </a:cubicBezTo>
                <a:cubicBezTo>
                  <a:pt x="825" y="372"/>
                  <a:pt x="823" y="373"/>
                  <a:pt x="821" y="374"/>
                </a:cubicBezTo>
                <a:cubicBezTo>
                  <a:pt x="819" y="374"/>
                  <a:pt x="817" y="375"/>
                  <a:pt x="815" y="375"/>
                </a:cubicBezTo>
                <a:cubicBezTo>
                  <a:pt x="814" y="373"/>
                  <a:pt x="816" y="371"/>
                  <a:pt x="816" y="369"/>
                </a:cubicBezTo>
                <a:cubicBezTo>
                  <a:pt x="816" y="367"/>
                  <a:pt x="814" y="366"/>
                  <a:pt x="813" y="365"/>
                </a:cubicBezTo>
                <a:cubicBezTo>
                  <a:pt x="812" y="363"/>
                  <a:pt x="812" y="362"/>
                  <a:pt x="810" y="361"/>
                </a:cubicBezTo>
                <a:cubicBezTo>
                  <a:pt x="808" y="360"/>
                  <a:pt x="806" y="361"/>
                  <a:pt x="804" y="362"/>
                </a:cubicBezTo>
                <a:cubicBezTo>
                  <a:pt x="803" y="363"/>
                  <a:pt x="802" y="363"/>
                  <a:pt x="801" y="363"/>
                </a:cubicBezTo>
                <a:cubicBezTo>
                  <a:pt x="800" y="363"/>
                  <a:pt x="799" y="364"/>
                  <a:pt x="798" y="365"/>
                </a:cubicBezTo>
                <a:cubicBezTo>
                  <a:pt x="797" y="365"/>
                  <a:pt x="793" y="367"/>
                  <a:pt x="795" y="368"/>
                </a:cubicBezTo>
                <a:cubicBezTo>
                  <a:pt x="797" y="368"/>
                  <a:pt x="801" y="368"/>
                  <a:pt x="799" y="371"/>
                </a:cubicBezTo>
                <a:cubicBezTo>
                  <a:pt x="799" y="372"/>
                  <a:pt x="797" y="372"/>
                  <a:pt x="796" y="372"/>
                </a:cubicBezTo>
                <a:cubicBezTo>
                  <a:pt x="795" y="373"/>
                  <a:pt x="795" y="374"/>
                  <a:pt x="794" y="374"/>
                </a:cubicBezTo>
                <a:cubicBezTo>
                  <a:pt x="791" y="376"/>
                  <a:pt x="791" y="373"/>
                  <a:pt x="791" y="371"/>
                </a:cubicBezTo>
                <a:cubicBezTo>
                  <a:pt x="790" y="369"/>
                  <a:pt x="787" y="370"/>
                  <a:pt x="786" y="370"/>
                </a:cubicBezTo>
                <a:cubicBezTo>
                  <a:pt x="784" y="370"/>
                  <a:pt x="782" y="370"/>
                  <a:pt x="780" y="371"/>
                </a:cubicBezTo>
                <a:cubicBezTo>
                  <a:pt x="779" y="372"/>
                  <a:pt x="777" y="374"/>
                  <a:pt x="776" y="375"/>
                </a:cubicBezTo>
                <a:cubicBezTo>
                  <a:pt x="775" y="376"/>
                  <a:pt x="774" y="377"/>
                  <a:pt x="776" y="378"/>
                </a:cubicBezTo>
                <a:cubicBezTo>
                  <a:pt x="777" y="378"/>
                  <a:pt x="777" y="379"/>
                  <a:pt x="778" y="379"/>
                </a:cubicBezTo>
                <a:cubicBezTo>
                  <a:pt x="779" y="379"/>
                  <a:pt x="780" y="379"/>
                  <a:pt x="780" y="380"/>
                </a:cubicBezTo>
                <a:cubicBezTo>
                  <a:pt x="782" y="382"/>
                  <a:pt x="778" y="381"/>
                  <a:pt x="776" y="382"/>
                </a:cubicBezTo>
                <a:cubicBezTo>
                  <a:pt x="774" y="383"/>
                  <a:pt x="773" y="383"/>
                  <a:pt x="770" y="382"/>
                </a:cubicBezTo>
                <a:cubicBezTo>
                  <a:pt x="769" y="382"/>
                  <a:pt x="768" y="382"/>
                  <a:pt x="768" y="383"/>
                </a:cubicBezTo>
                <a:cubicBezTo>
                  <a:pt x="767" y="383"/>
                  <a:pt x="767" y="384"/>
                  <a:pt x="767" y="384"/>
                </a:cubicBezTo>
                <a:cubicBezTo>
                  <a:pt x="766" y="384"/>
                  <a:pt x="766" y="384"/>
                  <a:pt x="765" y="384"/>
                </a:cubicBezTo>
                <a:cubicBezTo>
                  <a:pt x="764" y="384"/>
                  <a:pt x="763" y="385"/>
                  <a:pt x="764" y="386"/>
                </a:cubicBezTo>
                <a:cubicBezTo>
                  <a:pt x="765" y="387"/>
                  <a:pt x="766" y="387"/>
                  <a:pt x="767" y="388"/>
                </a:cubicBezTo>
                <a:cubicBezTo>
                  <a:pt x="767" y="389"/>
                  <a:pt x="767" y="390"/>
                  <a:pt x="768" y="390"/>
                </a:cubicBezTo>
                <a:cubicBezTo>
                  <a:pt x="769" y="390"/>
                  <a:pt x="771" y="390"/>
                  <a:pt x="772" y="390"/>
                </a:cubicBezTo>
                <a:cubicBezTo>
                  <a:pt x="773" y="390"/>
                  <a:pt x="773" y="390"/>
                  <a:pt x="774" y="391"/>
                </a:cubicBezTo>
                <a:cubicBezTo>
                  <a:pt x="775" y="391"/>
                  <a:pt x="777" y="391"/>
                  <a:pt x="777" y="392"/>
                </a:cubicBezTo>
                <a:cubicBezTo>
                  <a:pt x="778" y="392"/>
                  <a:pt x="780" y="397"/>
                  <a:pt x="780" y="398"/>
                </a:cubicBezTo>
                <a:cubicBezTo>
                  <a:pt x="779" y="399"/>
                  <a:pt x="779" y="397"/>
                  <a:pt x="778" y="397"/>
                </a:cubicBezTo>
                <a:cubicBezTo>
                  <a:pt x="777" y="396"/>
                  <a:pt x="776" y="396"/>
                  <a:pt x="775" y="396"/>
                </a:cubicBezTo>
                <a:cubicBezTo>
                  <a:pt x="772" y="396"/>
                  <a:pt x="771" y="396"/>
                  <a:pt x="770" y="394"/>
                </a:cubicBezTo>
                <a:cubicBezTo>
                  <a:pt x="769" y="393"/>
                  <a:pt x="769" y="392"/>
                  <a:pt x="768" y="391"/>
                </a:cubicBezTo>
                <a:cubicBezTo>
                  <a:pt x="767" y="391"/>
                  <a:pt x="767" y="390"/>
                  <a:pt x="766" y="390"/>
                </a:cubicBezTo>
                <a:cubicBezTo>
                  <a:pt x="765" y="389"/>
                  <a:pt x="763" y="387"/>
                  <a:pt x="762" y="386"/>
                </a:cubicBezTo>
                <a:cubicBezTo>
                  <a:pt x="760" y="386"/>
                  <a:pt x="757" y="387"/>
                  <a:pt x="757" y="389"/>
                </a:cubicBezTo>
                <a:cubicBezTo>
                  <a:pt x="758" y="391"/>
                  <a:pt x="761" y="391"/>
                  <a:pt x="763" y="393"/>
                </a:cubicBezTo>
                <a:cubicBezTo>
                  <a:pt x="763" y="394"/>
                  <a:pt x="764" y="394"/>
                  <a:pt x="765" y="395"/>
                </a:cubicBezTo>
                <a:cubicBezTo>
                  <a:pt x="765" y="396"/>
                  <a:pt x="766" y="396"/>
                  <a:pt x="767" y="397"/>
                </a:cubicBezTo>
                <a:cubicBezTo>
                  <a:pt x="767" y="398"/>
                  <a:pt x="765" y="399"/>
                  <a:pt x="765" y="398"/>
                </a:cubicBezTo>
                <a:cubicBezTo>
                  <a:pt x="764" y="398"/>
                  <a:pt x="763" y="396"/>
                  <a:pt x="763" y="396"/>
                </a:cubicBezTo>
                <a:cubicBezTo>
                  <a:pt x="762" y="395"/>
                  <a:pt x="761" y="395"/>
                  <a:pt x="760" y="395"/>
                </a:cubicBezTo>
                <a:cubicBezTo>
                  <a:pt x="759" y="394"/>
                  <a:pt x="759" y="393"/>
                  <a:pt x="758" y="393"/>
                </a:cubicBezTo>
                <a:cubicBezTo>
                  <a:pt x="755" y="392"/>
                  <a:pt x="751" y="393"/>
                  <a:pt x="749" y="394"/>
                </a:cubicBezTo>
                <a:cubicBezTo>
                  <a:pt x="747" y="394"/>
                  <a:pt x="743" y="394"/>
                  <a:pt x="742" y="392"/>
                </a:cubicBezTo>
                <a:cubicBezTo>
                  <a:pt x="740" y="391"/>
                  <a:pt x="738" y="389"/>
                  <a:pt x="736" y="390"/>
                </a:cubicBezTo>
                <a:cubicBezTo>
                  <a:pt x="735" y="391"/>
                  <a:pt x="735" y="392"/>
                  <a:pt x="733" y="392"/>
                </a:cubicBezTo>
                <a:cubicBezTo>
                  <a:pt x="732" y="392"/>
                  <a:pt x="731" y="393"/>
                  <a:pt x="730" y="393"/>
                </a:cubicBezTo>
                <a:cubicBezTo>
                  <a:pt x="729" y="394"/>
                  <a:pt x="727" y="394"/>
                  <a:pt x="728" y="396"/>
                </a:cubicBezTo>
                <a:cubicBezTo>
                  <a:pt x="728" y="397"/>
                  <a:pt x="728" y="396"/>
                  <a:pt x="729" y="397"/>
                </a:cubicBezTo>
                <a:cubicBezTo>
                  <a:pt x="730" y="397"/>
                  <a:pt x="730" y="397"/>
                  <a:pt x="731" y="398"/>
                </a:cubicBezTo>
                <a:cubicBezTo>
                  <a:pt x="732" y="399"/>
                  <a:pt x="733" y="399"/>
                  <a:pt x="732" y="401"/>
                </a:cubicBezTo>
                <a:cubicBezTo>
                  <a:pt x="731" y="401"/>
                  <a:pt x="727" y="402"/>
                  <a:pt x="729" y="404"/>
                </a:cubicBezTo>
                <a:cubicBezTo>
                  <a:pt x="730" y="404"/>
                  <a:pt x="733" y="404"/>
                  <a:pt x="734" y="404"/>
                </a:cubicBezTo>
                <a:cubicBezTo>
                  <a:pt x="736" y="403"/>
                  <a:pt x="738" y="403"/>
                  <a:pt x="740" y="403"/>
                </a:cubicBezTo>
                <a:cubicBezTo>
                  <a:pt x="743" y="404"/>
                  <a:pt x="745" y="404"/>
                  <a:pt x="747" y="404"/>
                </a:cubicBezTo>
                <a:cubicBezTo>
                  <a:pt x="748" y="404"/>
                  <a:pt x="749" y="405"/>
                  <a:pt x="748" y="405"/>
                </a:cubicBezTo>
                <a:cubicBezTo>
                  <a:pt x="747" y="406"/>
                  <a:pt x="745" y="406"/>
                  <a:pt x="744" y="406"/>
                </a:cubicBezTo>
                <a:cubicBezTo>
                  <a:pt x="743" y="407"/>
                  <a:pt x="740" y="409"/>
                  <a:pt x="743" y="410"/>
                </a:cubicBezTo>
                <a:cubicBezTo>
                  <a:pt x="744" y="410"/>
                  <a:pt x="745" y="409"/>
                  <a:pt x="746" y="410"/>
                </a:cubicBezTo>
                <a:cubicBezTo>
                  <a:pt x="747" y="410"/>
                  <a:pt x="748" y="411"/>
                  <a:pt x="747" y="411"/>
                </a:cubicBezTo>
                <a:cubicBezTo>
                  <a:pt x="745" y="412"/>
                  <a:pt x="742" y="411"/>
                  <a:pt x="741" y="410"/>
                </a:cubicBezTo>
                <a:cubicBezTo>
                  <a:pt x="739" y="409"/>
                  <a:pt x="736" y="408"/>
                  <a:pt x="734" y="408"/>
                </a:cubicBezTo>
                <a:cubicBezTo>
                  <a:pt x="733" y="408"/>
                  <a:pt x="732" y="408"/>
                  <a:pt x="730" y="408"/>
                </a:cubicBezTo>
                <a:cubicBezTo>
                  <a:pt x="729" y="409"/>
                  <a:pt x="728" y="409"/>
                  <a:pt x="727" y="409"/>
                </a:cubicBezTo>
                <a:cubicBezTo>
                  <a:pt x="726" y="409"/>
                  <a:pt x="725" y="409"/>
                  <a:pt x="724" y="409"/>
                </a:cubicBezTo>
                <a:cubicBezTo>
                  <a:pt x="721" y="408"/>
                  <a:pt x="720" y="408"/>
                  <a:pt x="718" y="409"/>
                </a:cubicBezTo>
                <a:cubicBezTo>
                  <a:pt x="715" y="409"/>
                  <a:pt x="713" y="410"/>
                  <a:pt x="711" y="410"/>
                </a:cubicBezTo>
                <a:cubicBezTo>
                  <a:pt x="710" y="410"/>
                  <a:pt x="708" y="410"/>
                  <a:pt x="709" y="411"/>
                </a:cubicBezTo>
                <a:cubicBezTo>
                  <a:pt x="709" y="412"/>
                  <a:pt x="710" y="412"/>
                  <a:pt x="711" y="412"/>
                </a:cubicBezTo>
                <a:cubicBezTo>
                  <a:pt x="712" y="412"/>
                  <a:pt x="714" y="411"/>
                  <a:pt x="714" y="412"/>
                </a:cubicBezTo>
                <a:cubicBezTo>
                  <a:pt x="716" y="413"/>
                  <a:pt x="713" y="414"/>
                  <a:pt x="712" y="414"/>
                </a:cubicBezTo>
                <a:cubicBezTo>
                  <a:pt x="710" y="415"/>
                  <a:pt x="714" y="416"/>
                  <a:pt x="716" y="416"/>
                </a:cubicBezTo>
                <a:cubicBezTo>
                  <a:pt x="717" y="416"/>
                  <a:pt x="717" y="415"/>
                  <a:pt x="718" y="414"/>
                </a:cubicBezTo>
                <a:cubicBezTo>
                  <a:pt x="719" y="414"/>
                  <a:pt x="720" y="415"/>
                  <a:pt x="721" y="415"/>
                </a:cubicBezTo>
                <a:cubicBezTo>
                  <a:pt x="722" y="415"/>
                  <a:pt x="723" y="414"/>
                  <a:pt x="724" y="415"/>
                </a:cubicBezTo>
                <a:cubicBezTo>
                  <a:pt x="725" y="417"/>
                  <a:pt x="723" y="417"/>
                  <a:pt x="722" y="416"/>
                </a:cubicBezTo>
                <a:cubicBezTo>
                  <a:pt x="720" y="416"/>
                  <a:pt x="718" y="415"/>
                  <a:pt x="716" y="417"/>
                </a:cubicBezTo>
                <a:cubicBezTo>
                  <a:pt x="716" y="417"/>
                  <a:pt x="715" y="418"/>
                  <a:pt x="715" y="418"/>
                </a:cubicBezTo>
                <a:cubicBezTo>
                  <a:pt x="713" y="419"/>
                  <a:pt x="713" y="419"/>
                  <a:pt x="712" y="420"/>
                </a:cubicBezTo>
                <a:cubicBezTo>
                  <a:pt x="711" y="420"/>
                  <a:pt x="711" y="421"/>
                  <a:pt x="710" y="421"/>
                </a:cubicBezTo>
                <a:cubicBezTo>
                  <a:pt x="709" y="420"/>
                  <a:pt x="709" y="419"/>
                  <a:pt x="707" y="420"/>
                </a:cubicBezTo>
                <a:cubicBezTo>
                  <a:pt x="706" y="420"/>
                  <a:pt x="706" y="421"/>
                  <a:pt x="705" y="422"/>
                </a:cubicBezTo>
                <a:cubicBezTo>
                  <a:pt x="705" y="422"/>
                  <a:pt x="704" y="423"/>
                  <a:pt x="703" y="423"/>
                </a:cubicBezTo>
                <a:cubicBezTo>
                  <a:pt x="702" y="424"/>
                  <a:pt x="700" y="424"/>
                  <a:pt x="699" y="426"/>
                </a:cubicBezTo>
                <a:cubicBezTo>
                  <a:pt x="699" y="428"/>
                  <a:pt x="700" y="427"/>
                  <a:pt x="701" y="428"/>
                </a:cubicBezTo>
                <a:cubicBezTo>
                  <a:pt x="702" y="429"/>
                  <a:pt x="701" y="430"/>
                  <a:pt x="700" y="430"/>
                </a:cubicBezTo>
                <a:cubicBezTo>
                  <a:pt x="700" y="431"/>
                  <a:pt x="699" y="430"/>
                  <a:pt x="699" y="431"/>
                </a:cubicBezTo>
                <a:cubicBezTo>
                  <a:pt x="698" y="431"/>
                  <a:pt x="698" y="432"/>
                  <a:pt x="698" y="432"/>
                </a:cubicBezTo>
                <a:cubicBezTo>
                  <a:pt x="697" y="433"/>
                  <a:pt x="696" y="433"/>
                  <a:pt x="696" y="432"/>
                </a:cubicBezTo>
                <a:cubicBezTo>
                  <a:pt x="695" y="431"/>
                  <a:pt x="696" y="430"/>
                  <a:pt x="696" y="429"/>
                </a:cubicBezTo>
                <a:cubicBezTo>
                  <a:pt x="695" y="429"/>
                  <a:pt x="694" y="428"/>
                  <a:pt x="693" y="428"/>
                </a:cubicBezTo>
                <a:cubicBezTo>
                  <a:pt x="692" y="428"/>
                  <a:pt x="692" y="429"/>
                  <a:pt x="691" y="429"/>
                </a:cubicBezTo>
                <a:cubicBezTo>
                  <a:pt x="690" y="429"/>
                  <a:pt x="689" y="428"/>
                  <a:pt x="690" y="427"/>
                </a:cubicBezTo>
                <a:cubicBezTo>
                  <a:pt x="691" y="427"/>
                  <a:pt x="692" y="426"/>
                  <a:pt x="693" y="425"/>
                </a:cubicBezTo>
                <a:cubicBezTo>
                  <a:pt x="693" y="425"/>
                  <a:pt x="693" y="424"/>
                  <a:pt x="695" y="425"/>
                </a:cubicBezTo>
                <a:cubicBezTo>
                  <a:pt x="695" y="425"/>
                  <a:pt x="695" y="425"/>
                  <a:pt x="695" y="426"/>
                </a:cubicBezTo>
                <a:cubicBezTo>
                  <a:pt x="696" y="426"/>
                  <a:pt x="696" y="426"/>
                  <a:pt x="697" y="425"/>
                </a:cubicBezTo>
                <a:cubicBezTo>
                  <a:pt x="698" y="425"/>
                  <a:pt x="697" y="424"/>
                  <a:pt x="698" y="423"/>
                </a:cubicBezTo>
                <a:cubicBezTo>
                  <a:pt x="698" y="421"/>
                  <a:pt x="699" y="421"/>
                  <a:pt x="700" y="421"/>
                </a:cubicBezTo>
                <a:cubicBezTo>
                  <a:pt x="701" y="420"/>
                  <a:pt x="702" y="419"/>
                  <a:pt x="701" y="419"/>
                </a:cubicBezTo>
                <a:cubicBezTo>
                  <a:pt x="700" y="418"/>
                  <a:pt x="699" y="419"/>
                  <a:pt x="698" y="419"/>
                </a:cubicBezTo>
                <a:cubicBezTo>
                  <a:pt x="697" y="419"/>
                  <a:pt x="696" y="419"/>
                  <a:pt x="695" y="419"/>
                </a:cubicBezTo>
                <a:cubicBezTo>
                  <a:pt x="694" y="420"/>
                  <a:pt x="695" y="421"/>
                  <a:pt x="695" y="422"/>
                </a:cubicBezTo>
                <a:cubicBezTo>
                  <a:pt x="694" y="423"/>
                  <a:pt x="693" y="423"/>
                  <a:pt x="692" y="423"/>
                </a:cubicBezTo>
                <a:cubicBezTo>
                  <a:pt x="691" y="423"/>
                  <a:pt x="691" y="424"/>
                  <a:pt x="691" y="424"/>
                </a:cubicBezTo>
                <a:cubicBezTo>
                  <a:pt x="690" y="425"/>
                  <a:pt x="689" y="425"/>
                  <a:pt x="688" y="425"/>
                </a:cubicBezTo>
                <a:cubicBezTo>
                  <a:pt x="687" y="426"/>
                  <a:pt x="687" y="426"/>
                  <a:pt x="687" y="427"/>
                </a:cubicBezTo>
                <a:cubicBezTo>
                  <a:pt x="687" y="428"/>
                  <a:pt x="687" y="429"/>
                  <a:pt x="686" y="429"/>
                </a:cubicBezTo>
                <a:cubicBezTo>
                  <a:pt x="685" y="427"/>
                  <a:pt x="684" y="428"/>
                  <a:pt x="684" y="429"/>
                </a:cubicBezTo>
                <a:cubicBezTo>
                  <a:pt x="683" y="430"/>
                  <a:pt x="684" y="430"/>
                  <a:pt x="683" y="431"/>
                </a:cubicBezTo>
                <a:cubicBezTo>
                  <a:pt x="682" y="431"/>
                  <a:pt x="682" y="431"/>
                  <a:pt x="682" y="430"/>
                </a:cubicBezTo>
                <a:cubicBezTo>
                  <a:pt x="681" y="429"/>
                  <a:pt x="680" y="429"/>
                  <a:pt x="680" y="428"/>
                </a:cubicBezTo>
                <a:cubicBezTo>
                  <a:pt x="679" y="428"/>
                  <a:pt x="678" y="426"/>
                  <a:pt x="677" y="426"/>
                </a:cubicBezTo>
                <a:cubicBezTo>
                  <a:pt x="676" y="427"/>
                  <a:pt x="677" y="429"/>
                  <a:pt x="677" y="429"/>
                </a:cubicBezTo>
                <a:cubicBezTo>
                  <a:pt x="679" y="430"/>
                  <a:pt x="679" y="430"/>
                  <a:pt x="679" y="432"/>
                </a:cubicBezTo>
                <a:cubicBezTo>
                  <a:pt x="680" y="433"/>
                  <a:pt x="680" y="433"/>
                  <a:pt x="681" y="434"/>
                </a:cubicBezTo>
                <a:cubicBezTo>
                  <a:pt x="681" y="434"/>
                  <a:pt x="682" y="434"/>
                  <a:pt x="682" y="435"/>
                </a:cubicBezTo>
                <a:cubicBezTo>
                  <a:pt x="682" y="435"/>
                  <a:pt x="682" y="436"/>
                  <a:pt x="681" y="436"/>
                </a:cubicBezTo>
                <a:cubicBezTo>
                  <a:pt x="681" y="437"/>
                  <a:pt x="679" y="436"/>
                  <a:pt x="678" y="437"/>
                </a:cubicBezTo>
                <a:cubicBezTo>
                  <a:pt x="677" y="437"/>
                  <a:pt x="677" y="438"/>
                  <a:pt x="676" y="439"/>
                </a:cubicBezTo>
                <a:cubicBezTo>
                  <a:pt x="677" y="440"/>
                  <a:pt x="681" y="439"/>
                  <a:pt x="680" y="441"/>
                </a:cubicBezTo>
                <a:cubicBezTo>
                  <a:pt x="680" y="443"/>
                  <a:pt x="677" y="443"/>
                  <a:pt x="676" y="443"/>
                </a:cubicBezTo>
                <a:cubicBezTo>
                  <a:pt x="673" y="444"/>
                  <a:pt x="671" y="443"/>
                  <a:pt x="669" y="443"/>
                </a:cubicBezTo>
                <a:cubicBezTo>
                  <a:pt x="668" y="443"/>
                  <a:pt x="667" y="443"/>
                  <a:pt x="667" y="444"/>
                </a:cubicBezTo>
                <a:cubicBezTo>
                  <a:pt x="667" y="445"/>
                  <a:pt x="668" y="445"/>
                  <a:pt x="668" y="446"/>
                </a:cubicBezTo>
                <a:cubicBezTo>
                  <a:pt x="669" y="447"/>
                  <a:pt x="670" y="447"/>
                  <a:pt x="671" y="446"/>
                </a:cubicBezTo>
                <a:cubicBezTo>
                  <a:pt x="672" y="446"/>
                  <a:pt x="672" y="445"/>
                  <a:pt x="673" y="445"/>
                </a:cubicBezTo>
                <a:cubicBezTo>
                  <a:pt x="674" y="445"/>
                  <a:pt x="674" y="445"/>
                  <a:pt x="674" y="446"/>
                </a:cubicBezTo>
                <a:cubicBezTo>
                  <a:pt x="675" y="448"/>
                  <a:pt x="672" y="448"/>
                  <a:pt x="671" y="450"/>
                </a:cubicBezTo>
                <a:cubicBezTo>
                  <a:pt x="669" y="453"/>
                  <a:pt x="675" y="451"/>
                  <a:pt x="674" y="453"/>
                </a:cubicBezTo>
                <a:cubicBezTo>
                  <a:pt x="673" y="454"/>
                  <a:pt x="671" y="454"/>
                  <a:pt x="673" y="455"/>
                </a:cubicBezTo>
                <a:cubicBezTo>
                  <a:pt x="674" y="456"/>
                  <a:pt x="675" y="454"/>
                  <a:pt x="676" y="454"/>
                </a:cubicBezTo>
                <a:cubicBezTo>
                  <a:pt x="677" y="454"/>
                  <a:pt x="677" y="455"/>
                  <a:pt x="678" y="456"/>
                </a:cubicBezTo>
                <a:cubicBezTo>
                  <a:pt x="679" y="456"/>
                  <a:pt x="680" y="456"/>
                  <a:pt x="680" y="457"/>
                </a:cubicBezTo>
                <a:cubicBezTo>
                  <a:pt x="680" y="458"/>
                  <a:pt x="680" y="460"/>
                  <a:pt x="679" y="460"/>
                </a:cubicBezTo>
                <a:cubicBezTo>
                  <a:pt x="678" y="461"/>
                  <a:pt x="677" y="460"/>
                  <a:pt x="676" y="460"/>
                </a:cubicBezTo>
                <a:cubicBezTo>
                  <a:pt x="674" y="461"/>
                  <a:pt x="673" y="463"/>
                  <a:pt x="673" y="465"/>
                </a:cubicBezTo>
                <a:cubicBezTo>
                  <a:pt x="674" y="466"/>
                  <a:pt x="675" y="465"/>
                  <a:pt x="675" y="467"/>
                </a:cubicBezTo>
                <a:cubicBezTo>
                  <a:pt x="676" y="468"/>
                  <a:pt x="674" y="468"/>
                  <a:pt x="673" y="468"/>
                </a:cubicBezTo>
                <a:cubicBezTo>
                  <a:pt x="672" y="469"/>
                  <a:pt x="671" y="472"/>
                  <a:pt x="673" y="473"/>
                </a:cubicBezTo>
                <a:cubicBezTo>
                  <a:pt x="674" y="474"/>
                  <a:pt x="675" y="474"/>
                  <a:pt x="676" y="475"/>
                </a:cubicBezTo>
                <a:cubicBezTo>
                  <a:pt x="677" y="475"/>
                  <a:pt x="678" y="477"/>
                  <a:pt x="679" y="477"/>
                </a:cubicBezTo>
                <a:cubicBezTo>
                  <a:pt x="681" y="478"/>
                  <a:pt x="683" y="478"/>
                  <a:pt x="685" y="478"/>
                </a:cubicBezTo>
                <a:cubicBezTo>
                  <a:pt x="688" y="477"/>
                  <a:pt x="690" y="477"/>
                  <a:pt x="692" y="477"/>
                </a:cubicBezTo>
                <a:cubicBezTo>
                  <a:pt x="694" y="477"/>
                  <a:pt x="696" y="476"/>
                  <a:pt x="698" y="476"/>
                </a:cubicBezTo>
                <a:cubicBezTo>
                  <a:pt x="700" y="476"/>
                  <a:pt x="703" y="475"/>
                  <a:pt x="705" y="476"/>
                </a:cubicBezTo>
                <a:cubicBezTo>
                  <a:pt x="706" y="476"/>
                  <a:pt x="708" y="478"/>
                  <a:pt x="710" y="478"/>
                </a:cubicBezTo>
                <a:cubicBezTo>
                  <a:pt x="715" y="478"/>
                  <a:pt x="716" y="471"/>
                  <a:pt x="721" y="473"/>
                </a:cubicBezTo>
                <a:cubicBezTo>
                  <a:pt x="725" y="474"/>
                  <a:pt x="729" y="474"/>
                  <a:pt x="733" y="474"/>
                </a:cubicBezTo>
                <a:cubicBezTo>
                  <a:pt x="735" y="474"/>
                  <a:pt x="738" y="474"/>
                  <a:pt x="739" y="472"/>
                </a:cubicBezTo>
                <a:cubicBezTo>
                  <a:pt x="739" y="470"/>
                  <a:pt x="737" y="469"/>
                  <a:pt x="738" y="466"/>
                </a:cubicBezTo>
                <a:cubicBezTo>
                  <a:pt x="739" y="465"/>
                  <a:pt x="740" y="465"/>
                  <a:pt x="742" y="465"/>
                </a:cubicBezTo>
                <a:cubicBezTo>
                  <a:pt x="741" y="466"/>
                  <a:pt x="740" y="468"/>
                  <a:pt x="740" y="470"/>
                </a:cubicBezTo>
                <a:cubicBezTo>
                  <a:pt x="739" y="472"/>
                  <a:pt x="741" y="473"/>
                  <a:pt x="742" y="474"/>
                </a:cubicBezTo>
                <a:cubicBezTo>
                  <a:pt x="741" y="474"/>
                  <a:pt x="741" y="473"/>
                  <a:pt x="739" y="473"/>
                </a:cubicBezTo>
                <a:cubicBezTo>
                  <a:pt x="738" y="474"/>
                  <a:pt x="738" y="475"/>
                  <a:pt x="737" y="476"/>
                </a:cubicBezTo>
                <a:cubicBezTo>
                  <a:pt x="736" y="476"/>
                  <a:pt x="735" y="476"/>
                  <a:pt x="734" y="476"/>
                </a:cubicBezTo>
                <a:cubicBezTo>
                  <a:pt x="733" y="477"/>
                  <a:pt x="731" y="478"/>
                  <a:pt x="731" y="479"/>
                </a:cubicBezTo>
                <a:cubicBezTo>
                  <a:pt x="730" y="481"/>
                  <a:pt x="731" y="482"/>
                  <a:pt x="732" y="483"/>
                </a:cubicBezTo>
                <a:cubicBezTo>
                  <a:pt x="733" y="484"/>
                  <a:pt x="734" y="485"/>
                  <a:pt x="733" y="487"/>
                </a:cubicBezTo>
                <a:cubicBezTo>
                  <a:pt x="733" y="486"/>
                  <a:pt x="732" y="486"/>
                  <a:pt x="732" y="486"/>
                </a:cubicBezTo>
                <a:cubicBezTo>
                  <a:pt x="732" y="486"/>
                  <a:pt x="732" y="486"/>
                  <a:pt x="731" y="486"/>
                </a:cubicBezTo>
                <a:cubicBezTo>
                  <a:pt x="731" y="486"/>
                  <a:pt x="731" y="485"/>
                  <a:pt x="731" y="485"/>
                </a:cubicBezTo>
                <a:cubicBezTo>
                  <a:pt x="730" y="484"/>
                  <a:pt x="728" y="486"/>
                  <a:pt x="728" y="484"/>
                </a:cubicBezTo>
                <a:cubicBezTo>
                  <a:pt x="729" y="483"/>
                  <a:pt x="730" y="483"/>
                  <a:pt x="730" y="481"/>
                </a:cubicBezTo>
                <a:cubicBezTo>
                  <a:pt x="730" y="481"/>
                  <a:pt x="729" y="479"/>
                  <a:pt x="729" y="479"/>
                </a:cubicBezTo>
                <a:cubicBezTo>
                  <a:pt x="728" y="478"/>
                  <a:pt x="727" y="478"/>
                  <a:pt x="726" y="477"/>
                </a:cubicBezTo>
                <a:cubicBezTo>
                  <a:pt x="724" y="476"/>
                  <a:pt x="721" y="474"/>
                  <a:pt x="718" y="475"/>
                </a:cubicBezTo>
                <a:cubicBezTo>
                  <a:pt x="717" y="475"/>
                  <a:pt x="715" y="477"/>
                  <a:pt x="714" y="478"/>
                </a:cubicBezTo>
                <a:cubicBezTo>
                  <a:pt x="712" y="480"/>
                  <a:pt x="712" y="481"/>
                  <a:pt x="709" y="480"/>
                </a:cubicBezTo>
                <a:cubicBezTo>
                  <a:pt x="708" y="479"/>
                  <a:pt x="707" y="478"/>
                  <a:pt x="705" y="477"/>
                </a:cubicBezTo>
                <a:cubicBezTo>
                  <a:pt x="703" y="476"/>
                  <a:pt x="702" y="476"/>
                  <a:pt x="700" y="477"/>
                </a:cubicBezTo>
                <a:cubicBezTo>
                  <a:pt x="698" y="477"/>
                  <a:pt x="696" y="477"/>
                  <a:pt x="694" y="478"/>
                </a:cubicBezTo>
                <a:cubicBezTo>
                  <a:pt x="692" y="478"/>
                  <a:pt x="690" y="478"/>
                  <a:pt x="688" y="478"/>
                </a:cubicBezTo>
                <a:cubicBezTo>
                  <a:pt x="686" y="478"/>
                  <a:pt x="684" y="478"/>
                  <a:pt x="682" y="478"/>
                </a:cubicBezTo>
                <a:cubicBezTo>
                  <a:pt x="680" y="479"/>
                  <a:pt x="678" y="477"/>
                  <a:pt x="676" y="478"/>
                </a:cubicBezTo>
                <a:cubicBezTo>
                  <a:pt x="675" y="478"/>
                  <a:pt x="674" y="478"/>
                  <a:pt x="674" y="479"/>
                </a:cubicBezTo>
                <a:cubicBezTo>
                  <a:pt x="673" y="480"/>
                  <a:pt x="673" y="480"/>
                  <a:pt x="674" y="481"/>
                </a:cubicBezTo>
                <a:cubicBezTo>
                  <a:pt x="675" y="482"/>
                  <a:pt x="678" y="483"/>
                  <a:pt x="676" y="485"/>
                </a:cubicBezTo>
                <a:cubicBezTo>
                  <a:pt x="675" y="485"/>
                  <a:pt x="674" y="485"/>
                  <a:pt x="673" y="485"/>
                </a:cubicBezTo>
                <a:cubicBezTo>
                  <a:pt x="672" y="484"/>
                  <a:pt x="671" y="483"/>
                  <a:pt x="671" y="484"/>
                </a:cubicBezTo>
                <a:cubicBezTo>
                  <a:pt x="669" y="485"/>
                  <a:pt x="671" y="486"/>
                  <a:pt x="672" y="486"/>
                </a:cubicBezTo>
                <a:cubicBezTo>
                  <a:pt x="672" y="487"/>
                  <a:pt x="671" y="488"/>
                  <a:pt x="672" y="489"/>
                </a:cubicBezTo>
                <a:cubicBezTo>
                  <a:pt x="674" y="490"/>
                  <a:pt x="676" y="488"/>
                  <a:pt x="678" y="488"/>
                </a:cubicBezTo>
                <a:cubicBezTo>
                  <a:pt x="680" y="489"/>
                  <a:pt x="680" y="490"/>
                  <a:pt x="680" y="491"/>
                </a:cubicBezTo>
                <a:cubicBezTo>
                  <a:pt x="679" y="493"/>
                  <a:pt x="680" y="492"/>
                  <a:pt x="681" y="493"/>
                </a:cubicBezTo>
                <a:cubicBezTo>
                  <a:pt x="683" y="496"/>
                  <a:pt x="680" y="497"/>
                  <a:pt x="678" y="498"/>
                </a:cubicBezTo>
                <a:cubicBezTo>
                  <a:pt x="677" y="498"/>
                  <a:pt x="676" y="499"/>
                  <a:pt x="676" y="500"/>
                </a:cubicBezTo>
                <a:cubicBezTo>
                  <a:pt x="677" y="501"/>
                  <a:pt x="678" y="500"/>
                  <a:pt x="679" y="501"/>
                </a:cubicBezTo>
                <a:cubicBezTo>
                  <a:pt x="680" y="501"/>
                  <a:pt x="680" y="502"/>
                  <a:pt x="682" y="501"/>
                </a:cubicBezTo>
                <a:cubicBezTo>
                  <a:pt x="683" y="501"/>
                  <a:pt x="684" y="501"/>
                  <a:pt x="685" y="500"/>
                </a:cubicBezTo>
                <a:cubicBezTo>
                  <a:pt x="685" y="498"/>
                  <a:pt x="685" y="498"/>
                  <a:pt x="686" y="497"/>
                </a:cubicBezTo>
                <a:cubicBezTo>
                  <a:pt x="687" y="496"/>
                  <a:pt x="687" y="497"/>
                  <a:pt x="689" y="496"/>
                </a:cubicBezTo>
                <a:cubicBezTo>
                  <a:pt x="690" y="496"/>
                  <a:pt x="690" y="494"/>
                  <a:pt x="691" y="495"/>
                </a:cubicBezTo>
                <a:cubicBezTo>
                  <a:pt x="692" y="495"/>
                  <a:pt x="692" y="496"/>
                  <a:pt x="692" y="497"/>
                </a:cubicBezTo>
                <a:cubicBezTo>
                  <a:pt x="692" y="498"/>
                  <a:pt x="691" y="499"/>
                  <a:pt x="690" y="500"/>
                </a:cubicBezTo>
                <a:cubicBezTo>
                  <a:pt x="690" y="501"/>
                  <a:pt x="690" y="502"/>
                  <a:pt x="690" y="503"/>
                </a:cubicBezTo>
                <a:cubicBezTo>
                  <a:pt x="690" y="504"/>
                  <a:pt x="689" y="505"/>
                  <a:pt x="688" y="506"/>
                </a:cubicBezTo>
                <a:cubicBezTo>
                  <a:pt x="688" y="506"/>
                  <a:pt x="685" y="507"/>
                  <a:pt x="684" y="507"/>
                </a:cubicBezTo>
                <a:cubicBezTo>
                  <a:pt x="682" y="507"/>
                  <a:pt x="681" y="504"/>
                  <a:pt x="680" y="504"/>
                </a:cubicBezTo>
                <a:cubicBezTo>
                  <a:pt x="679" y="503"/>
                  <a:pt x="678" y="503"/>
                  <a:pt x="678" y="504"/>
                </a:cubicBezTo>
                <a:cubicBezTo>
                  <a:pt x="678" y="505"/>
                  <a:pt x="678" y="505"/>
                  <a:pt x="678" y="505"/>
                </a:cubicBezTo>
                <a:cubicBezTo>
                  <a:pt x="678" y="506"/>
                  <a:pt x="678" y="506"/>
                  <a:pt x="677" y="506"/>
                </a:cubicBezTo>
                <a:cubicBezTo>
                  <a:pt x="676" y="508"/>
                  <a:pt x="675" y="510"/>
                  <a:pt x="676" y="512"/>
                </a:cubicBezTo>
                <a:cubicBezTo>
                  <a:pt x="677" y="513"/>
                  <a:pt x="678" y="513"/>
                  <a:pt x="679" y="514"/>
                </a:cubicBezTo>
                <a:cubicBezTo>
                  <a:pt x="679" y="515"/>
                  <a:pt x="680" y="516"/>
                  <a:pt x="680" y="517"/>
                </a:cubicBezTo>
                <a:cubicBezTo>
                  <a:pt x="681" y="519"/>
                  <a:pt x="683" y="521"/>
                  <a:pt x="684" y="519"/>
                </a:cubicBezTo>
                <a:cubicBezTo>
                  <a:pt x="685" y="518"/>
                  <a:pt x="685" y="516"/>
                  <a:pt x="686" y="516"/>
                </a:cubicBezTo>
                <a:cubicBezTo>
                  <a:pt x="688" y="515"/>
                  <a:pt x="688" y="517"/>
                  <a:pt x="688" y="518"/>
                </a:cubicBezTo>
                <a:cubicBezTo>
                  <a:pt x="688" y="519"/>
                  <a:pt x="689" y="519"/>
                  <a:pt x="690" y="519"/>
                </a:cubicBezTo>
                <a:cubicBezTo>
                  <a:pt x="691" y="519"/>
                  <a:pt x="692" y="519"/>
                  <a:pt x="693" y="520"/>
                </a:cubicBezTo>
                <a:cubicBezTo>
                  <a:pt x="693" y="522"/>
                  <a:pt x="692" y="524"/>
                  <a:pt x="692" y="526"/>
                </a:cubicBezTo>
                <a:cubicBezTo>
                  <a:pt x="693" y="529"/>
                  <a:pt x="695" y="527"/>
                  <a:pt x="696" y="525"/>
                </a:cubicBezTo>
                <a:cubicBezTo>
                  <a:pt x="696" y="523"/>
                  <a:pt x="696" y="522"/>
                  <a:pt x="698" y="520"/>
                </a:cubicBezTo>
                <a:cubicBezTo>
                  <a:pt x="699" y="520"/>
                  <a:pt x="699" y="519"/>
                  <a:pt x="700" y="519"/>
                </a:cubicBezTo>
                <a:cubicBezTo>
                  <a:pt x="700" y="518"/>
                  <a:pt x="701" y="517"/>
                  <a:pt x="702" y="517"/>
                </a:cubicBezTo>
                <a:cubicBezTo>
                  <a:pt x="704" y="518"/>
                  <a:pt x="702" y="520"/>
                  <a:pt x="703" y="521"/>
                </a:cubicBezTo>
                <a:cubicBezTo>
                  <a:pt x="704" y="522"/>
                  <a:pt x="707" y="521"/>
                  <a:pt x="706" y="523"/>
                </a:cubicBezTo>
                <a:cubicBezTo>
                  <a:pt x="706" y="524"/>
                  <a:pt x="704" y="524"/>
                  <a:pt x="704" y="524"/>
                </a:cubicBezTo>
                <a:cubicBezTo>
                  <a:pt x="703" y="524"/>
                  <a:pt x="702" y="525"/>
                  <a:pt x="701" y="525"/>
                </a:cubicBezTo>
                <a:cubicBezTo>
                  <a:pt x="699" y="526"/>
                  <a:pt x="698" y="528"/>
                  <a:pt x="697" y="529"/>
                </a:cubicBezTo>
                <a:cubicBezTo>
                  <a:pt x="696" y="530"/>
                  <a:pt x="695" y="530"/>
                  <a:pt x="694" y="531"/>
                </a:cubicBezTo>
                <a:cubicBezTo>
                  <a:pt x="693" y="532"/>
                  <a:pt x="692" y="533"/>
                  <a:pt x="691" y="533"/>
                </a:cubicBezTo>
                <a:cubicBezTo>
                  <a:pt x="691" y="533"/>
                  <a:pt x="690" y="533"/>
                  <a:pt x="690" y="534"/>
                </a:cubicBezTo>
                <a:cubicBezTo>
                  <a:pt x="690" y="534"/>
                  <a:pt x="690" y="534"/>
                  <a:pt x="691" y="535"/>
                </a:cubicBezTo>
                <a:cubicBezTo>
                  <a:pt x="691" y="535"/>
                  <a:pt x="692" y="534"/>
                  <a:pt x="692" y="535"/>
                </a:cubicBezTo>
                <a:cubicBezTo>
                  <a:pt x="693" y="535"/>
                  <a:pt x="693" y="536"/>
                  <a:pt x="693" y="536"/>
                </a:cubicBezTo>
                <a:cubicBezTo>
                  <a:pt x="694" y="537"/>
                  <a:pt x="695" y="536"/>
                  <a:pt x="696" y="537"/>
                </a:cubicBezTo>
                <a:cubicBezTo>
                  <a:pt x="697" y="537"/>
                  <a:pt x="698" y="536"/>
                  <a:pt x="699" y="537"/>
                </a:cubicBezTo>
                <a:cubicBezTo>
                  <a:pt x="700" y="538"/>
                  <a:pt x="699" y="539"/>
                  <a:pt x="698" y="539"/>
                </a:cubicBezTo>
                <a:cubicBezTo>
                  <a:pt x="697" y="539"/>
                  <a:pt x="696" y="539"/>
                  <a:pt x="695" y="540"/>
                </a:cubicBezTo>
                <a:cubicBezTo>
                  <a:pt x="695" y="541"/>
                  <a:pt x="695" y="543"/>
                  <a:pt x="694" y="543"/>
                </a:cubicBezTo>
                <a:cubicBezTo>
                  <a:pt x="692" y="546"/>
                  <a:pt x="691" y="540"/>
                  <a:pt x="688" y="541"/>
                </a:cubicBezTo>
                <a:cubicBezTo>
                  <a:pt x="688" y="542"/>
                  <a:pt x="686" y="550"/>
                  <a:pt x="684" y="547"/>
                </a:cubicBezTo>
                <a:cubicBezTo>
                  <a:pt x="684" y="546"/>
                  <a:pt x="685" y="546"/>
                  <a:pt x="685" y="545"/>
                </a:cubicBezTo>
                <a:cubicBezTo>
                  <a:pt x="685" y="544"/>
                  <a:pt x="685" y="544"/>
                  <a:pt x="685" y="543"/>
                </a:cubicBezTo>
                <a:cubicBezTo>
                  <a:pt x="685" y="543"/>
                  <a:pt x="686" y="542"/>
                  <a:pt x="686" y="542"/>
                </a:cubicBezTo>
                <a:cubicBezTo>
                  <a:pt x="686" y="541"/>
                  <a:pt x="686" y="540"/>
                  <a:pt x="685" y="540"/>
                </a:cubicBezTo>
                <a:cubicBezTo>
                  <a:pt x="683" y="540"/>
                  <a:pt x="683" y="541"/>
                  <a:pt x="683" y="542"/>
                </a:cubicBezTo>
                <a:cubicBezTo>
                  <a:pt x="681" y="544"/>
                  <a:pt x="678" y="542"/>
                  <a:pt x="678" y="545"/>
                </a:cubicBezTo>
                <a:cubicBezTo>
                  <a:pt x="678" y="546"/>
                  <a:pt x="679" y="547"/>
                  <a:pt x="679" y="548"/>
                </a:cubicBezTo>
                <a:cubicBezTo>
                  <a:pt x="679" y="549"/>
                  <a:pt x="678" y="550"/>
                  <a:pt x="678" y="551"/>
                </a:cubicBezTo>
                <a:cubicBezTo>
                  <a:pt x="677" y="552"/>
                  <a:pt x="678" y="552"/>
                  <a:pt x="679" y="552"/>
                </a:cubicBezTo>
                <a:cubicBezTo>
                  <a:pt x="681" y="553"/>
                  <a:pt x="681" y="553"/>
                  <a:pt x="682" y="554"/>
                </a:cubicBezTo>
                <a:cubicBezTo>
                  <a:pt x="682" y="555"/>
                  <a:pt x="683" y="555"/>
                  <a:pt x="684" y="556"/>
                </a:cubicBezTo>
                <a:cubicBezTo>
                  <a:pt x="685" y="557"/>
                  <a:pt x="685" y="558"/>
                  <a:pt x="685" y="558"/>
                </a:cubicBezTo>
                <a:cubicBezTo>
                  <a:pt x="686" y="559"/>
                  <a:pt x="687" y="558"/>
                  <a:pt x="688" y="558"/>
                </a:cubicBezTo>
                <a:cubicBezTo>
                  <a:pt x="690" y="557"/>
                  <a:pt x="689" y="558"/>
                  <a:pt x="690" y="558"/>
                </a:cubicBezTo>
                <a:cubicBezTo>
                  <a:pt x="693" y="560"/>
                  <a:pt x="692" y="555"/>
                  <a:pt x="692" y="554"/>
                </a:cubicBezTo>
                <a:cubicBezTo>
                  <a:pt x="692" y="553"/>
                  <a:pt x="693" y="553"/>
                  <a:pt x="693" y="552"/>
                </a:cubicBezTo>
                <a:cubicBezTo>
                  <a:pt x="693" y="552"/>
                  <a:pt x="693" y="551"/>
                  <a:pt x="693" y="551"/>
                </a:cubicBezTo>
                <a:cubicBezTo>
                  <a:pt x="693" y="549"/>
                  <a:pt x="694" y="549"/>
                  <a:pt x="695" y="550"/>
                </a:cubicBezTo>
                <a:cubicBezTo>
                  <a:pt x="696" y="551"/>
                  <a:pt x="697" y="551"/>
                  <a:pt x="698" y="550"/>
                </a:cubicBezTo>
                <a:cubicBezTo>
                  <a:pt x="699" y="550"/>
                  <a:pt x="700" y="549"/>
                  <a:pt x="701" y="549"/>
                </a:cubicBezTo>
                <a:cubicBezTo>
                  <a:pt x="703" y="550"/>
                  <a:pt x="705" y="550"/>
                  <a:pt x="707" y="549"/>
                </a:cubicBezTo>
                <a:cubicBezTo>
                  <a:pt x="708" y="548"/>
                  <a:pt x="708" y="547"/>
                  <a:pt x="709" y="546"/>
                </a:cubicBezTo>
                <a:cubicBezTo>
                  <a:pt x="710" y="546"/>
                  <a:pt x="711" y="546"/>
                  <a:pt x="712" y="546"/>
                </a:cubicBezTo>
                <a:cubicBezTo>
                  <a:pt x="713" y="546"/>
                  <a:pt x="714" y="547"/>
                  <a:pt x="713" y="547"/>
                </a:cubicBezTo>
                <a:cubicBezTo>
                  <a:pt x="712" y="548"/>
                  <a:pt x="710" y="548"/>
                  <a:pt x="710" y="549"/>
                </a:cubicBezTo>
                <a:cubicBezTo>
                  <a:pt x="709" y="549"/>
                  <a:pt x="709" y="550"/>
                  <a:pt x="707" y="551"/>
                </a:cubicBezTo>
                <a:cubicBezTo>
                  <a:pt x="706" y="551"/>
                  <a:pt x="705" y="551"/>
                  <a:pt x="704" y="551"/>
                </a:cubicBezTo>
                <a:cubicBezTo>
                  <a:pt x="702" y="551"/>
                  <a:pt x="700" y="552"/>
                  <a:pt x="700" y="554"/>
                </a:cubicBezTo>
                <a:cubicBezTo>
                  <a:pt x="700" y="556"/>
                  <a:pt x="701" y="555"/>
                  <a:pt x="702" y="556"/>
                </a:cubicBezTo>
                <a:cubicBezTo>
                  <a:pt x="703" y="556"/>
                  <a:pt x="703" y="557"/>
                  <a:pt x="704" y="557"/>
                </a:cubicBezTo>
                <a:cubicBezTo>
                  <a:pt x="705" y="557"/>
                  <a:pt x="708" y="555"/>
                  <a:pt x="709" y="557"/>
                </a:cubicBezTo>
                <a:cubicBezTo>
                  <a:pt x="710" y="558"/>
                  <a:pt x="710" y="559"/>
                  <a:pt x="709" y="559"/>
                </a:cubicBezTo>
                <a:cubicBezTo>
                  <a:pt x="708" y="560"/>
                  <a:pt x="707" y="559"/>
                  <a:pt x="706" y="560"/>
                </a:cubicBezTo>
                <a:cubicBezTo>
                  <a:pt x="705" y="560"/>
                  <a:pt x="704" y="561"/>
                  <a:pt x="704" y="562"/>
                </a:cubicBezTo>
                <a:cubicBezTo>
                  <a:pt x="702" y="564"/>
                  <a:pt x="700" y="564"/>
                  <a:pt x="699" y="566"/>
                </a:cubicBezTo>
                <a:cubicBezTo>
                  <a:pt x="697" y="567"/>
                  <a:pt x="696" y="570"/>
                  <a:pt x="699" y="570"/>
                </a:cubicBezTo>
                <a:cubicBezTo>
                  <a:pt x="701" y="570"/>
                  <a:pt x="701" y="569"/>
                  <a:pt x="703" y="570"/>
                </a:cubicBezTo>
                <a:cubicBezTo>
                  <a:pt x="704" y="570"/>
                  <a:pt x="704" y="571"/>
                  <a:pt x="706" y="570"/>
                </a:cubicBezTo>
                <a:cubicBezTo>
                  <a:pt x="707" y="570"/>
                  <a:pt x="708" y="570"/>
                  <a:pt x="707" y="572"/>
                </a:cubicBezTo>
                <a:cubicBezTo>
                  <a:pt x="707" y="573"/>
                  <a:pt x="706" y="572"/>
                  <a:pt x="705" y="574"/>
                </a:cubicBezTo>
                <a:cubicBezTo>
                  <a:pt x="705" y="575"/>
                  <a:pt x="706" y="576"/>
                  <a:pt x="705" y="577"/>
                </a:cubicBezTo>
                <a:cubicBezTo>
                  <a:pt x="705" y="578"/>
                  <a:pt x="703" y="578"/>
                  <a:pt x="703" y="577"/>
                </a:cubicBezTo>
                <a:cubicBezTo>
                  <a:pt x="702" y="577"/>
                  <a:pt x="702" y="577"/>
                  <a:pt x="702" y="576"/>
                </a:cubicBezTo>
                <a:cubicBezTo>
                  <a:pt x="701" y="576"/>
                  <a:pt x="701" y="576"/>
                  <a:pt x="700" y="576"/>
                </a:cubicBezTo>
                <a:cubicBezTo>
                  <a:pt x="699" y="576"/>
                  <a:pt x="698" y="576"/>
                  <a:pt x="697" y="575"/>
                </a:cubicBezTo>
                <a:cubicBezTo>
                  <a:pt x="695" y="574"/>
                  <a:pt x="694" y="575"/>
                  <a:pt x="692" y="575"/>
                </a:cubicBezTo>
                <a:cubicBezTo>
                  <a:pt x="691" y="574"/>
                  <a:pt x="691" y="574"/>
                  <a:pt x="691" y="573"/>
                </a:cubicBezTo>
                <a:cubicBezTo>
                  <a:pt x="690" y="572"/>
                  <a:pt x="687" y="570"/>
                  <a:pt x="687" y="572"/>
                </a:cubicBezTo>
                <a:cubicBezTo>
                  <a:pt x="688" y="573"/>
                  <a:pt x="689" y="573"/>
                  <a:pt x="689" y="574"/>
                </a:cubicBezTo>
                <a:cubicBezTo>
                  <a:pt x="689" y="575"/>
                  <a:pt x="687" y="575"/>
                  <a:pt x="687" y="576"/>
                </a:cubicBezTo>
                <a:cubicBezTo>
                  <a:pt x="686" y="577"/>
                  <a:pt x="686" y="578"/>
                  <a:pt x="686" y="579"/>
                </a:cubicBezTo>
                <a:cubicBezTo>
                  <a:pt x="686" y="581"/>
                  <a:pt x="686" y="581"/>
                  <a:pt x="685" y="582"/>
                </a:cubicBezTo>
                <a:cubicBezTo>
                  <a:pt x="685" y="585"/>
                  <a:pt x="688" y="586"/>
                  <a:pt x="689" y="587"/>
                </a:cubicBezTo>
                <a:cubicBezTo>
                  <a:pt x="690" y="589"/>
                  <a:pt x="690" y="592"/>
                  <a:pt x="692" y="593"/>
                </a:cubicBezTo>
                <a:cubicBezTo>
                  <a:pt x="694" y="594"/>
                  <a:pt x="696" y="594"/>
                  <a:pt x="698" y="596"/>
                </a:cubicBezTo>
                <a:cubicBezTo>
                  <a:pt x="700" y="597"/>
                  <a:pt x="701" y="599"/>
                  <a:pt x="704" y="600"/>
                </a:cubicBezTo>
                <a:cubicBezTo>
                  <a:pt x="706" y="601"/>
                  <a:pt x="708" y="601"/>
                  <a:pt x="710" y="602"/>
                </a:cubicBezTo>
                <a:cubicBezTo>
                  <a:pt x="712" y="603"/>
                  <a:pt x="714" y="604"/>
                  <a:pt x="716" y="604"/>
                </a:cubicBezTo>
                <a:cubicBezTo>
                  <a:pt x="717" y="604"/>
                  <a:pt x="722" y="603"/>
                  <a:pt x="722" y="605"/>
                </a:cubicBezTo>
                <a:cubicBezTo>
                  <a:pt x="722" y="606"/>
                  <a:pt x="720" y="607"/>
                  <a:pt x="720" y="607"/>
                </a:cubicBezTo>
                <a:cubicBezTo>
                  <a:pt x="719" y="608"/>
                  <a:pt x="717" y="608"/>
                  <a:pt x="717" y="609"/>
                </a:cubicBezTo>
                <a:cubicBezTo>
                  <a:pt x="716" y="612"/>
                  <a:pt x="721" y="611"/>
                  <a:pt x="722" y="611"/>
                </a:cubicBezTo>
                <a:cubicBezTo>
                  <a:pt x="723" y="611"/>
                  <a:pt x="724" y="611"/>
                  <a:pt x="725" y="612"/>
                </a:cubicBezTo>
                <a:cubicBezTo>
                  <a:pt x="726" y="612"/>
                  <a:pt x="727" y="612"/>
                  <a:pt x="728" y="612"/>
                </a:cubicBezTo>
                <a:cubicBezTo>
                  <a:pt x="730" y="612"/>
                  <a:pt x="730" y="613"/>
                  <a:pt x="731" y="614"/>
                </a:cubicBezTo>
                <a:cubicBezTo>
                  <a:pt x="732" y="614"/>
                  <a:pt x="732" y="614"/>
                  <a:pt x="733" y="614"/>
                </a:cubicBezTo>
                <a:cubicBezTo>
                  <a:pt x="735" y="614"/>
                  <a:pt x="735" y="613"/>
                  <a:pt x="737" y="613"/>
                </a:cubicBezTo>
                <a:cubicBezTo>
                  <a:pt x="738" y="613"/>
                  <a:pt x="739" y="613"/>
                  <a:pt x="740" y="613"/>
                </a:cubicBezTo>
                <a:cubicBezTo>
                  <a:pt x="743" y="614"/>
                  <a:pt x="745" y="613"/>
                  <a:pt x="747" y="612"/>
                </a:cubicBezTo>
                <a:cubicBezTo>
                  <a:pt x="748" y="612"/>
                  <a:pt x="749" y="612"/>
                  <a:pt x="750" y="611"/>
                </a:cubicBezTo>
                <a:cubicBezTo>
                  <a:pt x="751" y="611"/>
                  <a:pt x="751" y="610"/>
                  <a:pt x="752" y="610"/>
                </a:cubicBezTo>
                <a:cubicBezTo>
                  <a:pt x="752" y="610"/>
                  <a:pt x="753" y="610"/>
                  <a:pt x="754" y="610"/>
                </a:cubicBezTo>
                <a:cubicBezTo>
                  <a:pt x="758" y="609"/>
                  <a:pt x="762" y="609"/>
                  <a:pt x="766" y="607"/>
                </a:cubicBezTo>
                <a:cubicBezTo>
                  <a:pt x="769" y="606"/>
                  <a:pt x="771" y="605"/>
                  <a:pt x="773" y="603"/>
                </a:cubicBezTo>
                <a:cubicBezTo>
                  <a:pt x="777" y="599"/>
                  <a:pt x="783" y="597"/>
                  <a:pt x="785" y="593"/>
                </a:cubicBezTo>
                <a:cubicBezTo>
                  <a:pt x="787" y="591"/>
                  <a:pt x="787" y="589"/>
                  <a:pt x="790" y="588"/>
                </a:cubicBezTo>
                <a:cubicBezTo>
                  <a:pt x="791" y="587"/>
                  <a:pt x="792" y="587"/>
                  <a:pt x="793" y="586"/>
                </a:cubicBezTo>
                <a:cubicBezTo>
                  <a:pt x="794" y="586"/>
                  <a:pt x="795" y="585"/>
                  <a:pt x="795" y="585"/>
                </a:cubicBezTo>
                <a:cubicBezTo>
                  <a:pt x="795" y="584"/>
                  <a:pt x="795" y="584"/>
                  <a:pt x="795" y="583"/>
                </a:cubicBezTo>
                <a:cubicBezTo>
                  <a:pt x="796" y="581"/>
                  <a:pt x="798" y="582"/>
                  <a:pt x="799" y="581"/>
                </a:cubicBezTo>
                <a:cubicBezTo>
                  <a:pt x="800" y="580"/>
                  <a:pt x="799" y="578"/>
                  <a:pt x="799" y="577"/>
                </a:cubicBezTo>
                <a:cubicBezTo>
                  <a:pt x="800" y="576"/>
                  <a:pt x="801" y="576"/>
                  <a:pt x="802" y="575"/>
                </a:cubicBezTo>
                <a:cubicBezTo>
                  <a:pt x="803" y="575"/>
                  <a:pt x="804" y="575"/>
                  <a:pt x="805" y="575"/>
                </a:cubicBezTo>
                <a:cubicBezTo>
                  <a:pt x="806" y="574"/>
                  <a:pt x="806" y="574"/>
                  <a:pt x="807" y="573"/>
                </a:cubicBezTo>
                <a:cubicBezTo>
                  <a:pt x="808" y="573"/>
                  <a:pt x="809" y="572"/>
                  <a:pt x="809" y="571"/>
                </a:cubicBezTo>
                <a:cubicBezTo>
                  <a:pt x="809" y="570"/>
                  <a:pt x="807" y="570"/>
                  <a:pt x="807" y="569"/>
                </a:cubicBezTo>
                <a:cubicBezTo>
                  <a:pt x="806" y="568"/>
                  <a:pt x="806" y="567"/>
                  <a:pt x="807" y="567"/>
                </a:cubicBezTo>
                <a:cubicBezTo>
                  <a:pt x="808" y="566"/>
                  <a:pt x="809" y="567"/>
                  <a:pt x="810" y="568"/>
                </a:cubicBezTo>
                <a:cubicBezTo>
                  <a:pt x="812" y="569"/>
                  <a:pt x="813" y="569"/>
                  <a:pt x="816" y="569"/>
                </a:cubicBezTo>
                <a:cubicBezTo>
                  <a:pt x="818" y="569"/>
                  <a:pt x="820" y="569"/>
                  <a:pt x="822" y="569"/>
                </a:cubicBezTo>
                <a:cubicBezTo>
                  <a:pt x="825" y="568"/>
                  <a:pt x="826" y="566"/>
                  <a:pt x="827" y="564"/>
                </a:cubicBezTo>
                <a:cubicBezTo>
                  <a:pt x="827" y="563"/>
                  <a:pt x="828" y="562"/>
                  <a:pt x="828" y="561"/>
                </a:cubicBezTo>
                <a:cubicBezTo>
                  <a:pt x="830" y="560"/>
                  <a:pt x="830" y="561"/>
                  <a:pt x="830" y="562"/>
                </a:cubicBezTo>
                <a:cubicBezTo>
                  <a:pt x="833" y="564"/>
                  <a:pt x="833" y="560"/>
                  <a:pt x="833" y="558"/>
                </a:cubicBezTo>
                <a:cubicBezTo>
                  <a:pt x="833" y="556"/>
                  <a:pt x="833" y="553"/>
                  <a:pt x="831" y="552"/>
                </a:cubicBezTo>
                <a:cubicBezTo>
                  <a:pt x="830" y="551"/>
                  <a:pt x="826" y="549"/>
                  <a:pt x="828" y="547"/>
                </a:cubicBezTo>
                <a:cubicBezTo>
                  <a:pt x="829" y="546"/>
                  <a:pt x="831" y="547"/>
                  <a:pt x="832" y="546"/>
                </a:cubicBezTo>
                <a:cubicBezTo>
                  <a:pt x="833" y="546"/>
                  <a:pt x="833" y="545"/>
                  <a:pt x="834" y="545"/>
                </a:cubicBezTo>
                <a:cubicBezTo>
                  <a:pt x="835" y="544"/>
                  <a:pt x="837" y="545"/>
                  <a:pt x="836" y="543"/>
                </a:cubicBezTo>
                <a:cubicBezTo>
                  <a:pt x="836" y="542"/>
                  <a:pt x="835" y="541"/>
                  <a:pt x="835" y="541"/>
                </a:cubicBezTo>
                <a:cubicBezTo>
                  <a:pt x="834" y="539"/>
                  <a:pt x="833" y="537"/>
                  <a:pt x="834" y="535"/>
                </a:cubicBezTo>
                <a:cubicBezTo>
                  <a:pt x="835" y="533"/>
                  <a:pt x="835" y="531"/>
                  <a:pt x="838" y="531"/>
                </a:cubicBezTo>
                <a:cubicBezTo>
                  <a:pt x="838" y="531"/>
                  <a:pt x="838" y="531"/>
                  <a:pt x="839" y="531"/>
                </a:cubicBezTo>
                <a:cubicBezTo>
                  <a:pt x="839" y="531"/>
                  <a:pt x="840" y="530"/>
                  <a:pt x="840" y="530"/>
                </a:cubicBezTo>
                <a:cubicBezTo>
                  <a:pt x="842" y="531"/>
                  <a:pt x="839" y="532"/>
                  <a:pt x="839" y="532"/>
                </a:cubicBezTo>
                <a:cubicBezTo>
                  <a:pt x="838" y="533"/>
                  <a:pt x="838" y="534"/>
                  <a:pt x="838" y="535"/>
                </a:cubicBezTo>
                <a:cubicBezTo>
                  <a:pt x="838" y="536"/>
                  <a:pt x="838" y="536"/>
                  <a:pt x="837" y="537"/>
                </a:cubicBezTo>
                <a:cubicBezTo>
                  <a:pt x="835" y="539"/>
                  <a:pt x="836" y="541"/>
                  <a:pt x="837" y="542"/>
                </a:cubicBezTo>
                <a:cubicBezTo>
                  <a:pt x="839" y="546"/>
                  <a:pt x="838" y="550"/>
                  <a:pt x="838" y="554"/>
                </a:cubicBezTo>
                <a:cubicBezTo>
                  <a:pt x="838" y="555"/>
                  <a:pt x="838" y="557"/>
                  <a:pt x="838" y="557"/>
                </a:cubicBezTo>
                <a:cubicBezTo>
                  <a:pt x="839" y="558"/>
                  <a:pt x="841" y="557"/>
                  <a:pt x="841" y="558"/>
                </a:cubicBezTo>
                <a:cubicBezTo>
                  <a:pt x="842" y="560"/>
                  <a:pt x="841" y="563"/>
                  <a:pt x="844" y="564"/>
                </a:cubicBezTo>
                <a:cubicBezTo>
                  <a:pt x="845" y="564"/>
                  <a:pt x="855" y="562"/>
                  <a:pt x="854" y="566"/>
                </a:cubicBezTo>
                <a:cubicBezTo>
                  <a:pt x="854" y="567"/>
                  <a:pt x="853" y="568"/>
                  <a:pt x="853" y="568"/>
                </a:cubicBezTo>
                <a:cubicBezTo>
                  <a:pt x="852" y="569"/>
                  <a:pt x="852" y="570"/>
                  <a:pt x="852" y="571"/>
                </a:cubicBezTo>
                <a:cubicBezTo>
                  <a:pt x="852" y="573"/>
                  <a:pt x="853" y="575"/>
                  <a:pt x="853" y="577"/>
                </a:cubicBezTo>
                <a:cubicBezTo>
                  <a:pt x="853" y="579"/>
                  <a:pt x="852" y="582"/>
                  <a:pt x="853" y="584"/>
                </a:cubicBezTo>
                <a:cubicBezTo>
                  <a:pt x="853" y="585"/>
                  <a:pt x="854" y="587"/>
                  <a:pt x="854" y="588"/>
                </a:cubicBezTo>
                <a:cubicBezTo>
                  <a:pt x="854" y="590"/>
                  <a:pt x="854" y="592"/>
                  <a:pt x="854" y="593"/>
                </a:cubicBezTo>
                <a:cubicBezTo>
                  <a:pt x="854" y="595"/>
                  <a:pt x="855" y="596"/>
                  <a:pt x="856" y="598"/>
                </a:cubicBezTo>
                <a:cubicBezTo>
                  <a:pt x="857" y="599"/>
                  <a:pt x="859" y="600"/>
                  <a:pt x="860" y="601"/>
                </a:cubicBezTo>
                <a:cubicBezTo>
                  <a:pt x="861" y="602"/>
                  <a:pt x="861" y="603"/>
                  <a:pt x="862" y="603"/>
                </a:cubicBezTo>
                <a:cubicBezTo>
                  <a:pt x="864" y="603"/>
                  <a:pt x="866" y="602"/>
                  <a:pt x="866" y="600"/>
                </a:cubicBezTo>
                <a:cubicBezTo>
                  <a:pt x="865" y="599"/>
                  <a:pt x="864" y="598"/>
                  <a:pt x="865" y="597"/>
                </a:cubicBezTo>
                <a:cubicBezTo>
                  <a:pt x="865" y="596"/>
                  <a:pt x="867" y="596"/>
                  <a:pt x="867" y="597"/>
                </a:cubicBezTo>
                <a:cubicBezTo>
                  <a:pt x="868" y="598"/>
                  <a:pt x="867" y="599"/>
                  <a:pt x="867" y="600"/>
                </a:cubicBezTo>
                <a:cubicBezTo>
                  <a:pt x="866" y="601"/>
                  <a:pt x="867" y="602"/>
                  <a:pt x="867" y="603"/>
                </a:cubicBezTo>
                <a:cubicBezTo>
                  <a:pt x="866" y="605"/>
                  <a:pt x="864" y="605"/>
                  <a:pt x="862" y="606"/>
                </a:cubicBezTo>
                <a:cubicBezTo>
                  <a:pt x="861" y="608"/>
                  <a:pt x="860" y="610"/>
                  <a:pt x="863" y="609"/>
                </a:cubicBezTo>
                <a:cubicBezTo>
                  <a:pt x="864" y="609"/>
                  <a:pt x="865" y="608"/>
                  <a:pt x="866" y="609"/>
                </a:cubicBezTo>
                <a:cubicBezTo>
                  <a:pt x="867" y="609"/>
                  <a:pt x="867" y="609"/>
                  <a:pt x="869" y="609"/>
                </a:cubicBezTo>
                <a:cubicBezTo>
                  <a:pt x="870" y="609"/>
                  <a:pt x="870" y="609"/>
                  <a:pt x="871" y="608"/>
                </a:cubicBezTo>
                <a:cubicBezTo>
                  <a:pt x="872" y="607"/>
                  <a:pt x="873" y="607"/>
                  <a:pt x="873" y="606"/>
                </a:cubicBezTo>
                <a:cubicBezTo>
                  <a:pt x="875" y="603"/>
                  <a:pt x="870" y="604"/>
                  <a:pt x="870" y="602"/>
                </a:cubicBezTo>
                <a:cubicBezTo>
                  <a:pt x="871" y="601"/>
                  <a:pt x="872" y="601"/>
                  <a:pt x="873" y="602"/>
                </a:cubicBezTo>
                <a:cubicBezTo>
                  <a:pt x="874" y="602"/>
                  <a:pt x="874" y="604"/>
                  <a:pt x="874" y="604"/>
                </a:cubicBezTo>
                <a:cubicBezTo>
                  <a:pt x="874" y="607"/>
                  <a:pt x="873" y="608"/>
                  <a:pt x="872" y="609"/>
                </a:cubicBezTo>
                <a:cubicBezTo>
                  <a:pt x="870" y="611"/>
                  <a:pt x="871" y="613"/>
                  <a:pt x="871" y="615"/>
                </a:cubicBezTo>
                <a:cubicBezTo>
                  <a:pt x="871" y="617"/>
                  <a:pt x="871" y="617"/>
                  <a:pt x="870" y="618"/>
                </a:cubicBezTo>
                <a:cubicBezTo>
                  <a:pt x="869" y="618"/>
                  <a:pt x="870" y="619"/>
                  <a:pt x="869" y="620"/>
                </a:cubicBezTo>
                <a:cubicBezTo>
                  <a:pt x="869" y="621"/>
                  <a:pt x="869" y="622"/>
                  <a:pt x="869" y="623"/>
                </a:cubicBezTo>
                <a:cubicBezTo>
                  <a:pt x="870" y="624"/>
                  <a:pt x="870" y="624"/>
                  <a:pt x="871" y="625"/>
                </a:cubicBezTo>
                <a:cubicBezTo>
                  <a:pt x="871" y="627"/>
                  <a:pt x="870" y="628"/>
                  <a:pt x="872" y="630"/>
                </a:cubicBezTo>
                <a:cubicBezTo>
                  <a:pt x="874" y="632"/>
                  <a:pt x="876" y="633"/>
                  <a:pt x="875" y="637"/>
                </a:cubicBezTo>
                <a:cubicBezTo>
                  <a:pt x="875" y="639"/>
                  <a:pt x="874" y="642"/>
                  <a:pt x="876" y="643"/>
                </a:cubicBezTo>
                <a:cubicBezTo>
                  <a:pt x="878" y="645"/>
                  <a:pt x="879" y="646"/>
                  <a:pt x="880" y="648"/>
                </a:cubicBezTo>
                <a:cubicBezTo>
                  <a:pt x="881" y="650"/>
                  <a:pt x="881" y="651"/>
                  <a:pt x="883" y="653"/>
                </a:cubicBezTo>
                <a:cubicBezTo>
                  <a:pt x="886" y="656"/>
                  <a:pt x="886" y="660"/>
                  <a:pt x="890" y="663"/>
                </a:cubicBezTo>
                <a:cubicBezTo>
                  <a:pt x="892" y="664"/>
                  <a:pt x="893" y="664"/>
                  <a:pt x="894" y="666"/>
                </a:cubicBezTo>
                <a:cubicBezTo>
                  <a:pt x="895" y="668"/>
                  <a:pt x="896" y="670"/>
                  <a:pt x="898" y="671"/>
                </a:cubicBezTo>
                <a:cubicBezTo>
                  <a:pt x="898" y="671"/>
                  <a:pt x="899" y="672"/>
                  <a:pt x="900" y="673"/>
                </a:cubicBezTo>
                <a:cubicBezTo>
                  <a:pt x="901" y="673"/>
                  <a:pt x="901" y="674"/>
                  <a:pt x="902" y="674"/>
                </a:cubicBezTo>
                <a:cubicBezTo>
                  <a:pt x="904" y="675"/>
                  <a:pt x="905" y="677"/>
                  <a:pt x="904" y="679"/>
                </a:cubicBezTo>
                <a:cubicBezTo>
                  <a:pt x="904" y="681"/>
                  <a:pt x="901" y="680"/>
                  <a:pt x="899" y="680"/>
                </a:cubicBezTo>
                <a:cubicBezTo>
                  <a:pt x="898" y="681"/>
                  <a:pt x="897" y="681"/>
                  <a:pt x="896" y="682"/>
                </a:cubicBezTo>
                <a:cubicBezTo>
                  <a:pt x="896" y="683"/>
                  <a:pt x="898" y="683"/>
                  <a:pt x="898" y="683"/>
                </a:cubicBezTo>
                <a:cubicBezTo>
                  <a:pt x="900" y="684"/>
                  <a:pt x="901" y="687"/>
                  <a:pt x="900" y="688"/>
                </a:cubicBezTo>
                <a:cubicBezTo>
                  <a:pt x="898" y="690"/>
                  <a:pt x="895" y="688"/>
                  <a:pt x="893" y="687"/>
                </a:cubicBezTo>
                <a:cubicBezTo>
                  <a:pt x="892" y="687"/>
                  <a:pt x="891" y="687"/>
                  <a:pt x="892" y="689"/>
                </a:cubicBezTo>
                <a:cubicBezTo>
                  <a:pt x="893" y="691"/>
                  <a:pt x="895" y="691"/>
                  <a:pt x="896" y="693"/>
                </a:cubicBezTo>
                <a:cubicBezTo>
                  <a:pt x="897" y="695"/>
                  <a:pt x="896" y="697"/>
                  <a:pt x="898" y="699"/>
                </a:cubicBezTo>
                <a:cubicBezTo>
                  <a:pt x="899" y="701"/>
                  <a:pt x="900" y="702"/>
                  <a:pt x="901" y="704"/>
                </a:cubicBezTo>
                <a:cubicBezTo>
                  <a:pt x="902" y="705"/>
                  <a:pt x="902" y="708"/>
                  <a:pt x="903" y="709"/>
                </a:cubicBezTo>
                <a:cubicBezTo>
                  <a:pt x="904" y="709"/>
                  <a:pt x="904" y="710"/>
                  <a:pt x="905" y="710"/>
                </a:cubicBezTo>
                <a:cubicBezTo>
                  <a:pt x="906" y="711"/>
                  <a:pt x="906" y="711"/>
                  <a:pt x="907" y="712"/>
                </a:cubicBezTo>
                <a:cubicBezTo>
                  <a:pt x="908" y="712"/>
                  <a:pt x="908" y="713"/>
                  <a:pt x="908" y="714"/>
                </a:cubicBezTo>
                <a:cubicBezTo>
                  <a:pt x="908" y="715"/>
                  <a:pt x="907" y="715"/>
                  <a:pt x="906" y="716"/>
                </a:cubicBezTo>
                <a:cubicBezTo>
                  <a:pt x="905" y="718"/>
                  <a:pt x="907" y="722"/>
                  <a:pt x="905" y="724"/>
                </a:cubicBezTo>
                <a:cubicBezTo>
                  <a:pt x="904" y="724"/>
                  <a:pt x="902" y="725"/>
                  <a:pt x="902" y="726"/>
                </a:cubicBezTo>
                <a:cubicBezTo>
                  <a:pt x="901" y="727"/>
                  <a:pt x="904" y="727"/>
                  <a:pt x="904" y="727"/>
                </a:cubicBezTo>
                <a:cubicBezTo>
                  <a:pt x="905" y="726"/>
                  <a:pt x="906" y="726"/>
                  <a:pt x="907" y="726"/>
                </a:cubicBezTo>
                <a:cubicBezTo>
                  <a:pt x="909" y="726"/>
                  <a:pt x="910" y="727"/>
                  <a:pt x="913" y="727"/>
                </a:cubicBezTo>
                <a:cubicBezTo>
                  <a:pt x="914" y="728"/>
                  <a:pt x="916" y="728"/>
                  <a:pt x="918" y="729"/>
                </a:cubicBezTo>
                <a:cubicBezTo>
                  <a:pt x="920" y="729"/>
                  <a:pt x="923" y="729"/>
                  <a:pt x="925" y="729"/>
                </a:cubicBezTo>
                <a:cubicBezTo>
                  <a:pt x="927" y="728"/>
                  <a:pt x="928" y="727"/>
                  <a:pt x="930" y="727"/>
                </a:cubicBezTo>
                <a:cubicBezTo>
                  <a:pt x="932" y="726"/>
                  <a:pt x="934" y="725"/>
                  <a:pt x="936" y="726"/>
                </a:cubicBezTo>
                <a:cubicBezTo>
                  <a:pt x="938" y="727"/>
                  <a:pt x="939" y="728"/>
                  <a:pt x="942" y="727"/>
                </a:cubicBezTo>
                <a:cubicBezTo>
                  <a:pt x="943" y="727"/>
                  <a:pt x="944" y="725"/>
                  <a:pt x="945" y="723"/>
                </a:cubicBezTo>
                <a:cubicBezTo>
                  <a:pt x="946" y="721"/>
                  <a:pt x="948" y="718"/>
                  <a:pt x="947" y="716"/>
                </a:cubicBezTo>
                <a:cubicBezTo>
                  <a:pt x="947" y="715"/>
                  <a:pt x="946" y="715"/>
                  <a:pt x="945" y="714"/>
                </a:cubicBezTo>
                <a:cubicBezTo>
                  <a:pt x="945" y="713"/>
                  <a:pt x="946" y="712"/>
                  <a:pt x="945" y="711"/>
                </a:cubicBezTo>
                <a:cubicBezTo>
                  <a:pt x="945" y="708"/>
                  <a:pt x="944" y="707"/>
                  <a:pt x="945" y="704"/>
                </a:cubicBezTo>
                <a:cubicBezTo>
                  <a:pt x="946" y="703"/>
                  <a:pt x="946" y="703"/>
                  <a:pt x="947" y="702"/>
                </a:cubicBezTo>
                <a:cubicBezTo>
                  <a:pt x="948" y="702"/>
                  <a:pt x="948" y="701"/>
                  <a:pt x="949" y="700"/>
                </a:cubicBezTo>
                <a:cubicBezTo>
                  <a:pt x="950" y="698"/>
                  <a:pt x="953" y="698"/>
                  <a:pt x="955" y="697"/>
                </a:cubicBezTo>
                <a:cubicBezTo>
                  <a:pt x="956" y="697"/>
                  <a:pt x="957" y="696"/>
                  <a:pt x="958" y="696"/>
                </a:cubicBezTo>
                <a:cubicBezTo>
                  <a:pt x="960" y="695"/>
                  <a:pt x="961" y="696"/>
                  <a:pt x="963" y="696"/>
                </a:cubicBezTo>
                <a:cubicBezTo>
                  <a:pt x="967" y="696"/>
                  <a:pt x="970" y="693"/>
                  <a:pt x="974" y="693"/>
                </a:cubicBezTo>
                <a:cubicBezTo>
                  <a:pt x="975" y="693"/>
                  <a:pt x="976" y="693"/>
                  <a:pt x="978" y="693"/>
                </a:cubicBezTo>
                <a:cubicBezTo>
                  <a:pt x="978" y="692"/>
                  <a:pt x="979" y="692"/>
                  <a:pt x="980" y="692"/>
                </a:cubicBezTo>
                <a:cubicBezTo>
                  <a:pt x="982" y="691"/>
                  <a:pt x="985" y="691"/>
                  <a:pt x="987" y="692"/>
                </a:cubicBezTo>
                <a:cubicBezTo>
                  <a:pt x="988" y="693"/>
                  <a:pt x="989" y="694"/>
                  <a:pt x="991" y="695"/>
                </a:cubicBezTo>
                <a:cubicBezTo>
                  <a:pt x="992" y="696"/>
                  <a:pt x="992" y="696"/>
                  <a:pt x="993" y="695"/>
                </a:cubicBezTo>
                <a:cubicBezTo>
                  <a:pt x="994" y="695"/>
                  <a:pt x="994" y="694"/>
                  <a:pt x="995" y="693"/>
                </a:cubicBezTo>
                <a:cubicBezTo>
                  <a:pt x="996" y="691"/>
                  <a:pt x="996" y="689"/>
                  <a:pt x="997" y="688"/>
                </a:cubicBezTo>
                <a:cubicBezTo>
                  <a:pt x="999" y="685"/>
                  <a:pt x="1001" y="682"/>
                  <a:pt x="1003" y="679"/>
                </a:cubicBezTo>
                <a:cubicBezTo>
                  <a:pt x="1004" y="677"/>
                  <a:pt x="1005" y="676"/>
                  <a:pt x="1006" y="674"/>
                </a:cubicBezTo>
                <a:cubicBezTo>
                  <a:pt x="1007" y="672"/>
                  <a:pt x="1008" y="670"/>
                  <a:pt x="1009" y="669"/>
                </a:cubicBezTo>
                <a:cubicBezTo>
                  <a:pt x="1010" y="667"/>
                  <a:pt x="1010" y="665"/>
                  <a:pt x="1010" y="663"/>
                </a:cubicBezTo>
                <a:cubicBezTo>
                  <a:pt x="1009" y="661"/>
                  <a:pt x="1009" y="659"/>
                  <a:pt x="1010" y="657"/>
                </a:cubicBezTo>
                <a:cubicBezTo>
                  <a:pt x="1011" y="656"/>
                  <a:pt x="1014" y="655"/>
                  <a:pt x="1013" y="653"/>
                </a:cubicBezTo>
                <a:cubicBezTo>
                  <a:pt x="1013" y="652"/>
                  <a:pt x="1012" y="652"/>
                  <a:pt x="1011" y="651"/>
                </a:cubicBezTo>
                <a:cubicBezTo>
                  <a:pt x="1011" y="650"/>
                  <a:pt x="1011" y="649"/>
                  <a:pt x="1011" y="648"/>
                </a:cubicBezTo>
                <a:cubicBezTo>
                  <a:pt x="1011" y="645"/>
                  <a:pt x="1011" y="644"/>
                  <a:pt x="1013" y="642"/>
                </a:cubicBezTo>
                <a:cubicBezTo>
                  <a:pt x="1015" y="641"/>
                  <a:pt x="1016" y="639"/>
                  <a:pt x="1016" y="637"/>
                </a:cubicBezTo>
                <a:cubicBezTo>
                  <a:pt x="1016" y="634"/>
                  <a:pt x="1013" y="634"/>
                  <a:pt x="1014" y="631"/>
                </a:cubicBezTo>
                <a:cubicBezTo>
                  <a:pt x="1014" y="631"/>
                  <a:pt x="1015" y="630"/>
                  <a:pt x="1015" y="629"/>
                </a:cubicBezTo>
                <a:cubicBezTo>
                  <a:pt x="1016" y="628"/>
                  <a:pt x="1017" y="628"/>
                  <a:pt x="1017" y="627"/>
                </a:cubicBezTo>
                <a:cubicBezTo>
                  <a:pt x="1018" y="626"/>
                  <a:pt x="1017" y="623"/>
                  <a:pt x="1016" y="622"/>
                </a:cubicBezTo>
                <a:cubicBezTo>
                  <a:pt x="1015" y="621"/>
                  <a:pt x="1013" y="621"/>
                  <a:pt x="1013" y="620"/>
                </a:cubicBezTo>
                <a:cubicBezTo>
                  <a:pt x="1013" y="619"/>
                  <a:pt x="1014" y="618"/>
                  <a:pt x="1014" y="618"/>
                </a:cubicBezTo>
                <a:cubicBezTo>
                  <a:pt x="1015" y="618"/>
                  <a:pt x="1015" y="619"/>
                  <a:pt x="1016" y="619"/>
                </a:cubicBezTo>
                <a:cubicBezTo>
                  <a:pt x="1016" y="620"/>
                  <a:pt x="1019" y="620"/>
                  <a:pt x="1019" y="619"/>
                </a:cubicBezTo>
                <a:cubicBezTo>
                  <a:pt x="1021" y="617"/>
                  <a:pt x="1014" y="615"/>
                  <a:pt x="1017" y="612"/>
                </a:cubicBezTo>
                <a:cubicBezTo>
                  <a:pt x="1018" y="612"/>
                  <a:pt x="1019" y="612"/>
                  <a:pt x="1020" y="611"/>
                </a:cubicBezTo>
                <a:cubicBezTo>
                  <a:pt x="1021" y="610"/>
                  <a:pt x="1021" y="609"/>
                  <a:pt x="1021" y="608"/>
                </a:cubicBezTo>
                <a:cubicBezTo>
                  <a:pt x="1021" y="605"/>
                  <a:pt x="1020" y="604"/>
                  <a:pt x="1019" y="602"/>
                </a:cubicBezTo>
                <a:cubicBezTo>
                  <a:pt x="1017" y="600"/>
                  <a:pt x="1018" y="598"/>
                  <a:pt x="1016" y="597"/>
                </a:cubicBezTo>
                <a:cubicBezTo>
                  <a:pt x="1015" y="596"/>
                  <a:pt x="1014" y="596"/>
                  <a:pt x="1013" y="596"/>
                </a:cubicBezTo>
                <a:cubicBezTo>
                  <a:pt x="1011" y="595"/>
                  <a:pt x="1012" y="594"/>
                  <a:pt x="1013" y="595"/>
                </a:cubicBezTo>
                <a:cubicBezTo>
                  <a:pt x="1014" y="595"/>
                  <a:pt x="1015" y="596"/>
                  <a:pt x="1016" y="596"/>
                </a:cubicBezTo>
                <a:cubicBezTo>
                  <a:pt x="1017" y="596"/>
                  <a:pt x="1018" y="597"/>
                  <a:pt x="1019" y="597"/>
                </a:cubicBezTo>
                <a:cubicBezTo>
                  <a:pt x="1020" y="597"/>
                  <a:pt x="1021" y="597"/>
                  <a:pt x="1022" y="596"/>
                </a:cubicBezTo>
                <a:cubicBezTo>
                  <a:pt x="1022" y="596"/>
                  <a:pt x="1024" y="596"/>
                  <a:pt x="1024" y="595"/>
                </a:cubicBezTo>
                <a:cubicBezTo>
                  <a:pt x="1026" y="593"/>
                  <a:pt x="1022" y="592"/>
                  <a:pt x="1021" y="591"/>
                </a:cubicBezTo>
                <a:cubicBezTo>
                  <a:pt x="1020" y="591"/>
                  <a:pt x="1020" y="590"/>
                  <a:pt x="1019" y="589"/>
                </a:cubicBezTo>
                <a:cubicBezTo>
                  <a:pt x="1018" y="589"/>
                  <a:pt x="1017" y="589"/>
                  <a:pt x="1016" y="589"/>
                </a:cubicBezTo>
                <a:cubicBezTo>
                  <a:pt x="1015" y="589"/>
                  <a:pt x="1014" y="589"/>
                  <a:pt x="1015" y="588"/>
                </a:cubicBezTo>
                <a:cubicBezTo>
                  <a:pt x="1015" y="587"/>
                  <a:pt x="1017" y="588"/>
                  <a:pt x="1017" y="588"/>
                </a:cubicBezTo>
                <a:cubicBezTo>
                  <a:pt x="1019" y="588"/>
                  <a:pt x="1021" y="588"/>
                  <a:pt x="1023" y="588"/>
                </a:cubicBezTo>
                <a:cubicBezTo>
                  <a:pt x="1024" y="588"/>
                  <a:pt x="1025" y="588"/>
                  <a:pt x="1026" y="588"/>
                </a:cubicBezTo>
                <a:cubicBezTo>
                  <a:pt x="1027" y="588"/>
                  <a:pt x="1027" y="586"/>
                  <a:pt x="1028" y="586"/>
                </a:cubicBezTo>
                <a:cubicBezTo>
                  <a:pt x="1029" y="585"/>
                  <a:pt x="1030" y="585"/>
                  <a:pt x="1032" y="585"/>
                </a:cubicBezTo>
                <a:cubicBezTo>
                  <a:pt x="1034" y="585"/>
                  <a:pt x="1036" y="584"/>
                  <a:pt x="1038" y="583"/>
                </a:cubicBezTo>
                <a:cubicBezTo>
                  <a:pt x="1039" y="582"/>
                  <a:pt x="1040" y="582"/>
                  <a:pt x="1040" y="582"/>
                </a:cubicBezTo>
                <a:cubicBezTo>
                  <a:pt x="1041" y="581"/>
                  <a:pt x="1042" y="580"/>
                  <a:pt x="1042" y="579"/>
                </a:cubicBezTo>
                <a:cubicBezTo>
                  <a:pt x="1043" y="578"/>
                  <a:pt x="1043" y="577"/>
                  <a:pt x="1044" y="576"/>
                </a:cubicBezTo>
                <a:cubicBezTo>
                  <a:pt x="1044" y="575"/>
                  <a:pt x="1045" y="575"/>
                  <a:pt x="1046" y="575"/>
                </a:cubicBezTo>
                <a:cubicBezTo>
                  <a:pt x="1047" y="574"/>
                  <a:pt x="1047" y="573"/>
                  <a:pt x="1047" y="572"/>
                </a:cubicBezTo>
                <a:cubicBezTo>
                  <a:pt x="1047" y="571"/>
                  <a:pt x="1047" y="569"/>
                  <a:pt x="1047" y="569"/>
                </a:cubicBezTo>
                <a:cubicBezTo>
                  <a:pt x="1048" y="568"/>
                  <a:pt x="1048" y="572"/>
                  <a:pt x="1048" y="572"/>
                </a:cubicBezTo>
                <a:cubicBezTo>
                  <a:pt x="1049" y="573"/>
                  <a:pt x="1048" y="575"/>
                  <a:pt x="1048" y="576"/>
                </a:cubicBezTo>
                <a:cubicBezTo>
                  <a:pt x="1049" y="578"/>
                  <a:pt x="1049" y="577"/>
                  <a:pt x="1050" y="578"/>
                </a:cubicBezTo>
                <a:cubicBezTo>
                  <a:pt x="1051" y="578"/>
                  <a:pt x="1050" y="580"/>
                  <a:pt x="1052" y="579"/>
                </a:cubicBezTo>
                <a:cubicBezTo>
                  <a:pt x="1054" y="579"/>
                  <a:pt x="1054" y="575"/>
                  <a:pt x="1055" y="574"/>
                </a:cubicBezTo>
                <a:cubicBezTo>
                  <a:pt x="1056" y="573"/>
                  <a:pt x="1057" y="573"/>
                  <a:pt x="1058" y="572"/>
                </a:cubicBezTo>
                <a:cubicBezTo>
                  <a:pt x="1060" y="572"/>
                  <a:pt x="1060" y="571"/>
                  <a:pt x="1061" y="570"/>
                </a:cubicBezTo>
                <a:cubicBezTo>
                  <a:pt x="1062" y="569"/>
                  <a:pt x="1063" y="568"/>
                  <a:pt x="1064" y="568"/>
                </a:cubicBezTo>
                <a:cubicBezTo>
                  <a:pt x="1065" y="567"/>
                  <a:pt x="1066" y="567"/>
                  <a:pt x="1067" y="567"/>
                </a:cubicBezTo>
                <a:cubicBezTo>
                  <a:pt x="1068" y="566"/>
                  <a:pt x="1069" y="565"/>
                  <a:pt x="1069" y="564"/>
                </a:cubicBezTo>
                <a:cubicBezTo>
                  <a:pt x="1069" y="563"/>
                  <a:pt x="1068" y="562"/>
                  <a:pt x="1067" y="562"/>
                </a:cubicBezTo>
                <a:cubicBezTo>
                  <a:pt x="1067" y="561"/>
                  <a:pt x="1066" y="560"/>
                  <a:pt x="1067" y="559"/>
                </a:cubicBezTo>
                <a:cubicBezTo>
                  <a:pt x="1069" y="558"/>
                  <a:pt x="1069" y="559"/>
                  <a:pt x="1070" y="560"/>
                </a:cubicBezTo>
                <a:cubicBezTo>
                  <a:pt x="1071" y="562"/>
                  <a:pt x="1072" y="562"/>
                  <a:pt x="1073" y="561"/>
                </a:cubicBezTo>
                <a:cubicBezTo>
                  <a:pt x="1074" y="560"/>
                  <a:pt x="1077" y="559"/>
                  <a:pt x="1076" y="557"/>
                </a:cubicBezTo>
                <a:cubicBezTo>
                  <a:pt x="1075" y="557"/>
                  <a:pt x="1074" y="557"/>
                  <a:pt x="1074" y="556"/>
                </a:cubicBezTo>
                <a:cubicBezTo>
                  <a:pt x="1073" y="556"/>
                  <a:pt x="1073" y="555"/>
                  <a:pt x="1072" y="555"/>
                </a:cubicBezTo>
                <a:cubicBezTo>
                  <a:pt x="1071" y="554"/>
                  <a:pt x="1069" y="552"/>
                  <a:pt x="1068" y="553"/>
                </a:cubicBezTo>
                <a:cubicBezTo>
                  <a:pt x="1068" y="553"/>
                  <a:pt x="1069" y="554"/>
                  <a:pt x="1068" y="555"/>
                </a:cubicBezTo>
                <a:cubicBezTo>
                  <a:pt x="1067" y="555"/>
                  <a:pt x="1066" y="555"/>
                  <a:pt x="1065" y="554"/>
                </a:cubicBezTo>
                <a:cubicBezTo>
                  <a:pt x="1063" y="554"/>
                  <a:pt x="1062" y="557"/>
                  <a:pt x="1060" y="557"/>
                </a:cubicBezTo>
                <a:cubicBezTo>
                  <a:pt x="1059" y="555"/>
                  <a:pt x="1062" y="554"/>
                  <a:pt x="1063" y="554"/>
                </a:cubicBezTo>
                <a:cubicBezTo>
                  <a:pt x="1065" y="553"/>
                  <a:pt x="1065" y="553"/>
                  <a:pt x="1065" y="552"/>
                </a:cubicBezTo>
                <a:cubicBezTo>
                  <a:pt x="1065" y="550"/>
                  <a:pt x="1069" y="548"/>
                  <a:pt x="1070" y="546"/>
                </a:cubicBezTo>
                <a:cubicBezTo>
                  <a:pt x="1072" y="545"/>
                  <a:pt x="1074" y="544"/>
                  <a:pt x="1076" y="543"/>
                </a:cubicBezTo>
                <a:cubicBezTo>
                  <a:pt x="1077" y="542"/>
                  <a:pt x="1079" y="541"/>
                  <a:pt x="1081" y="540"/>
                </a:cubicBezTo>
                <a:cubicBezTo>
                  <a:pt x="1081" y="540"/>
                  <a:pt x="1082" y="539"/>
                  <a:pt x="1083" y="539"/>
                </a:cubicBezTo>
                <a:cubicBezTo>
                  <a:pt x="1084" y="539"/>
                  <a:pt x="1085" y="539"/>
                  <a:pt x="1086" y="539"/>
                </a:cubicBezTo>
                <a:cubicBezTo>
                  <a:pt x="1087" y="538"/>
                  <a:pt x="1088" y="538"/>
                  <a:pt x="1088" y="537"/>
                </a:cubicBezTo>
                <a:cubicBezTo>
                  <a:pt x="1088" y="536"/>
                  <a:pt x="1086" y="535"/>
                  <a:pt x="1086" y="534"/>
                </a:cubicBezTo>
                <a:cubicBezTo>
                  <a:pt x="1085" y="533"/>
                  <a:pt x="1084" y="531"/>
                  <a:pt x="1084" y="529"/>
                </a:cubicBezTo>
                <a:cubicBezTo>
                  <a:pt x="1083" y="528"/>
                  <a:pt x="1083" y="527"/>
                  <a:pt x="1082" y="526"/>
                </a:cubicBezTo>
                <a:cubicBezTo>
                  <a:pt x="1082" y="525"/>
                  <a:pt x="1082" y="524"/>
                  <a:pt x="1081" y="523"/>
                </a:cubicBezTo>
                <a:cubicBezTo>
                  <a:pt x="1080" y="521"/>
                  <a:pt x="1077" y="521"/>
                  <a:pt x="1075" y="521"/>
                </a:cubicBezTo>
                <a:cubicBezTo>
                  <a:pt x="1073" y="521"/>
                  <a:pt x="1072" y="520"/>
                  <a:pt x="1072" y="517"/>
                </a:cubicBezTo>
                <a:cubicBezTo>
                  <a:pt x="1072" y="515"/>
                  <a:pt x="1072" y="513"/>
                  <a:pt x="1070" y="512"/>
                </a:cubicBezTo>
                <a:cubicBezTo>
                  <a:pt x="1067" y="509"/>
                  <a:pt x="1062" y="508"/>
                  <a:pt x="1059" y="505"/>
                </a:cubicBezTo>
                <a:cubicBezTo>
                  <a:pt x="1057" y="502"/>
                  <a:pt x="1055" y="497"/>
                  <a:pt x="1051" y="501"/>
                </a:cubicBezTo>
                <a:cubicBezTo>
                  <a:pt x="1049" y="503"/>
                  <a:pt x="1048" y="504"/>
                  <a:pt x="1046" y="504"/>
                </a:cubicBezTo>
                <a:cubicBezTo>
                  <a:pt x="1044" y="503"/>
                  <a:pt x="1043" y="501"/>
                  <a:pt x="1041" y="500"/>
                </a:cubicBezTo>
                <a:cubicBezTo>
                  <a:pt x="1040" y="498"/>
                  <a:pt x="1038" y="497"/>
                  <a:pt x="1036" y="497"/>
                </a:cubicBezTo>
                <a:cubicBezTo>
                  <a:pt x="1035" y="497"/>
                  <a:pt x="1031" y="495"/>
                  <a:pt x="1034" y="495"/>
                </a:cubicBezTo>
                <a:cubicBezTo>
                  <a:pt x="1035" y="495"/>
                  <a:pt x="1036" y="495"/>
                  <a:pt x="1036" y="493"/>
                </a:cubicBezTo>
                <a:cubicBezTo>
                  <a:pt x="1035" y="492"/>
                  <a:pt x="1035" y="492"/>
                  <a:pt x="1034" y="491"/>
                </a:cubicBezTo>
                <a:cubicBezTo>
                  <a:pt x="1033" y="490"/>
                  <a:pt x="1033" y="489"/>
                  <a:pt x="1032" y="488"/>
                </a:cubicBezTo>
                <a:cubicBezTo>
                  <a:pt x="1032" y="487"/>
                  <a:pt x="1032" y="486"/>
                  <a:pt x="1031" y="485"/>
                </a:cubicBezTo>
                <a:cubicBezTo>
                  <a:pt x="1031" y="484"/>
                  <a:pt x="1030" y="483"/>
                  <a:pt x="1029" y="482"/>
                </a:cubicBezTo>
                <a:cubicBezTo>
                  <a:pt x="1028" y="480"/>
                  <a:pt x="1029" y="476"/>
                  <a:pt x="1029" y="473"/>
                </a:cubicBezTo>
                <a:cubicBezTo>
                  <a:pt x="1029" y="473"/>
                  <a:pt x="1029" y="471"/>
                  <a:pt x="1029" y="470"/>
                </a:cubicBezTo>
                <a:cubicBezTo>
                  <a:pt x="1030" y="469"/>
                  <a:pt x="1031" y="470"/>
                  <a:pt x="1032" y="470"/>
                </a:cubicBezTo>
                <a:cubicBezTo>
                  <a:pt x="1033" y="469"/>
                  <a:pt x="1032" y="468"/>
                  <a:pt x="1032" y="467"/>
                </a:cubicBezTo>
                <a:cubicBezTo>
                  <a:pt x="1030" y="467"/>
                  <a:pt x="1030" y="467"/>
                  <a:pt x="1029" y="465"/>
                </a:cubicBezTo>
                <a:cubicBezTo>
                  <a:pt x="1029" y="464"/>
                  <a:pt x="1029" y="463"/>
                  <a:pt x="1029" y="462"/>
                </a:cubicBezTo>
                <a:cubicBezTo>
                  <a:pt x="1029" y="461"/>
                  <a:pt x="1028" y="459"/>
                  <a:pt x="1029" y="459"/>
                </a:cubicBezTo>
                <a:cubicBezTo>
                  <a:pt x="1029" y="458"/>
                  <a:pt x="1031" y="458"/>
                  <a:pt x="1031" y="457"/>
                </a:cubicBezTo>
                <a:cubicBezTo>
                  <a:pt x="1033" y="455"/>
                  <a:pt x="1029" y="454"/>
                  <a:pt x="1030" y="452"/>
                </a:cubicBezTo>
                <a:cubicBezTo>
                  <a:pt x="1031" y="450"/>
                  <a:pt x="1033" y="449"/>
                  <a:pt x="1035" y="450"/>
                </a:cubicBezTo>
                <a:cubicBezTo>
                  <a:pt x="1036" y="450"/>
                  <a:pt x="1036" y="451"/>
                  <a:pt x="1037" y="452"/>
                </a:cubicBezTo>
                <a:cubicBezTo>
                  <a:pt x="1038" y="452"/>
                  <a:pt x="1038" y="453"/>
                  <a:pt x="1039" y="454"/>
                </a:cubicBezTo>
                <a:cubicBezTo>
                  <a:pt x="1040" y="455"/>
                  <a:pt x="1040" y="454"/>
                  <a:pt x="1040" y="453"/>
                </a:cubicBezTo>
                <a:cubicBezTo>
                  <a:pt x="1040" y="452"/>
                  <a:pt x="1039" y="451"/>
                  <a:pt x="1038" y="450"/>
                </a:cubicBezTo>
                <a:cubicBezTo>
                  <a:pt x="1038" y="449"/>
                  <a:pt x="1038" y="449"/>
                  <a:pt x="1037" y="448"/>
                </a:cubicBezTo>
                <a:cubicBezTo>
                  <a:pt x="1037" y="447"/>
                  <a:pt x="1037" y="446"/>
                  <a:pt x="1036" y="446"/>
                </a:cubicBezTo>
                <a:cubicBezTo>
                  <a:pt x="1035" y="444"/>
                  <a:pt x="1035" y="442"/>
                  <a:pt x="1036" y="440"/>
                </a:cubicBezTo>
                <a:cubicBezTo>
                  <a:pt x="1036" y="439"/>
                  <a:pt x="1037" y="438"/>
                  <a:pt x="1038" y="438"/>
                </a:cubicBezTo>
                <a:cubicBezTo>
                  <a:pt x="1039" y="437"/>
                  <a:pt x="1038" y="436"/>
                  <a:pt x="1039" y="435"/>
                </a:cubicBezTo>
                <a:cubicBezTo>
                  <a:pt x="1039" y="433"/>
                  <a:pt x="1041" y="431"/>
                  <a:pt x="1041" y="429"/>
                </a:cubicBezTo>
                <a:cubicBezTo>
                  <a:pt x="1041" y="427"/>
                  <a:pt x="1041" y="425"/>
                  <a:pt x="1040" y="423"/>
                </a:cubicBezTo>
                <a:cubicBezTo>
                  <a:pt x="1040" y="422"/>
                  <a:pt x="1039" y="422"/>
                  <a:pt x="1038" y="421"/>
                </a:cubicBezTo>
                <a:cubicBezTo>
                  <a:pt x="1037" y="421"/>
                  <a:pt x="1038" y="419"/>
                  <a:pt x="1038" y="418"/>
                </a:cubicBezTo>
                <a:cubicBezTo>
                  <a:pt x="1038" y="417"/>
                  <a:pt x="1037" y="416"/>
                  <a:pt x="1038" y="415"/>
                </a:cubicBezTo>
                <a:cubicBezTo>
                  <a:pt x="1039" y="414"/>
                  <a:pt x="1040" y="415"/>
                  <a:pt x="1041" y="416"/>
                </a:cubicBezTo>
                <a:cubicBezTo>
                  <a:pt x="1042" y="417"/>
                  <a:pt x="1044" y="417"/>
                  <a:pt x="1046" y="417"/>
                </a:cubicBezTo>
                <a:cubicBezTo>
                  <a:pt x="1048" y="416"/>
                  <a:pt x="1050" y="415"/>
                  <a:pt x="1051" y="413"/>
                </a:cubicBezTo>
                <a:cubicBezTo>
                  <a:pt x="1051" y="412"/>
                  <a:pt x="1051" y="411"/>
                  <a:pt x="1051" y="410"/>
                </a:cubicBezTo>
                <a:cubicBezTo>
                  <a:pt x="1051" y="409"/>
                  <a:pt x="1052" y="408"/>
                  <a:pt x="1052" y="407"/>
                </a:cubicBezTo>
                <a:cubicBezTo>
                  <a:pt x="1053" y="405"/>
                  <a:pt x="1055" y="403"/>
                  <a:pt x="1055" y="401"/>
                </a:cubicBezTo>
                <a:cubicBezTo>
                  <a:pt x="1054" y="400"/>
                  <a:pt x="1053" y="400"/>
                  <a:pt x="1053" y="399"/>
                </a:cubicBezTo>
                <a:cubicBezTo>
                  <a:pt x="1052" y="398"/>
                  <a:pt x="1053" y="397"/>
                  <a:pt x="1052" y="396"/>
                </a:cubicBezTo>
                <a:cubicBezTo>
                  <a:pt x="1052" y="395"/>
                  <a:pt x="1051" y="393"/>
                  <a:pt x="1050" y="393"/>
                </a:cubicBezTo>
                <a:cubicBezTo>
                  <a:pt x="1049" y="392"/>
                  <a:pt x="1047" y="391"/>
                  <a:pt x="1047" y="390"/>
                </a:cubicBezTo>
                <a:cubicBezTo>
                  <a:pt x="1048" y="390"/>
                  <a:pt x="1050" y="392"/>
                  <a:pt x="1051" y="393"/>
                </a:cubicBezTo>
                <a:cubicBezTo>
                  <a:pt x="1052" y="394"/>
                  <a:pt x="1052" y="394"/>
                  <a:pt x="1053" y="395"/>
                </a:cubicBezTo>
                <a:cubicBezTo>
                  <a:pt x="1053" y="396"/>
                  <a:pt x="1053" y="397"/>
                  <a:pt x="1053" y="398"/>
                </a:cubicBezTo>
                <a:cubicBezTo>
                  <a:pt x="1054" y="399"/>
                  <a:pt x="1055" y="399"/>
                  <a:pt x="1056" y="399"/>
                </a:cubicBezTo>
                <a:cubicBezTo>
                  <a:pt x="1058" y="399"/>
                  <a:pt x="1057" y="400"/>
                  <a:pt x="1058" y="401"/>
                </a:cubicBezTo>
                <a:cubicBezTo>
                  <a:pt x="1059" y="402"/>
                  <a:pt x="1059" y="402"/>
                  <a:pt x="1060" y="400"/>
                </a:cubicBezTo>
                <a:cubicBezTo>
                  <a:pt x="1061" y="400"/>
                  <a:pt x="1060" y="398"/>
                  <a:pt x="1061" y="397"/>
                </a:cubicBezTo>
                <a:cubicBezTo>
                  <a:pt x="1061" y="396"/>
                  <a:pt x="1062" y="396"/>
                  <a:pt x="1063" y="395"/>
                </a:cubicBezTo>
                <a:cubicBezTo>
                  <a:pt x="1064" y="395"/>
                  <a:pt x="1063" y="394"/>
                  <a:pt x="1063" y="392"/>
                </a:cubicBezTo>
                <a:cubicBezTo>
                  <a:pt x="1064" y="390"/>
                  <a:pt x="1066" y="389"/>
                  <a:pt x="1068" y="389"/>
                </a:cubicBezTo>
                <a:cubicBezTo>
                  <a:pt x="1070" y="388"/>
                  <a:pt x="1072" y="387"/>
                  <a:pt x="1074" y="386"/>
                </a:cubicBezTo>
                <a:cubicBezTo>
                  <a:pt x="1076" y="384"/>
                  <a:pt x="1078" y="384"/>
                  <a:pt x="1080" y="383"/>
                </a:cubicBezTo>
                <a:cubicBezTo>
                  <a:pt x="1081" y="382"/>
                  <a:pt x="1082" y="381"/>
                  <a:pt x="1083" y="381"/>
                </a:cubicBezTo>
                <a:cubicBezTo>
                  <a:pt x="1084" y="381"/>
                  <a:pt x="1085" y="381"/>
                  <a:pt x="1086" y="381"/>
                </a:cubicBezTo>
                <a:cubicBezTo>
                  <a:pt x="1087" y="381"/>
                  <a:pt x="1087" y="381"/>
                  <a:pt x="1088" y="380"/>
                </a:cubicBezTo>
                <a:cubicBezTo>
                  <a:pt x="1088" y="379"/>
                  <a:pt x="1088" y="379"/>
                  <a:pt x="1088" y="378"/>
                </a:cubicBezTo>
                <a:cubicBezTo>
                  <a:pt x="1089" y="377"/>
                  <a:pt x="1090" y="375"/>
                  <a:pt x="1091" y="374"/>
                </a:cubicBezTo>
                <a:cubicBezTo>
                  <a:pt x="1092" y="373"/>
                  <a:pt x="1092" y="372"/>
                  <a:pt x="1093" y="371"/>
                </a:cubicBezTo>
                <a:cubicBezTo>
                  <a:pt x="1093" y="370"/>
                  <a:pt x="1094" y="369"/>
                  <a:pt x="1095" y="369"/>
                </a:cubicBezTo>
                <a:cubicBezTo>
                  <a:pt x="1096" y="369"/>
                  <a:pt x="1096" y="369"/>
                  <a:pt x="1098" y="369"/>
                </a:cubicBezTo>
                <a:cubicBezTo>
                  <a:pt x="1098" y="370"/>
                  <a:pt x="1098" y="369"/>
                  <a:pt x="1099" y="370"/>
                </a:cubicBezTo>
                <a:cubicBezTo>
                  <a:pt x="1099" y="370"/>
                  <a:pt x="1100" y="371"/>
                  <a:pt x="1100" y="371"/>
                </a:cubicBezTo>
                <a:cubicBezTo>
                  <a:pt x="1101" y="371"/>
                  <a:pt x="1101" y="370"/>
                  <a:pt x="1100" y="369"/>
                </a:cubicBezTo>
                <a:cubicBezTo>
                  <a:pt x="1100" y="368"/>
                  <a:pt x="1099" y="367"/>
                  <a:pt x="1099" y="366"/>
                </a:cubicBezTo>
                <a:cubicBezTo>
                  <a:pt x="1100" y="365"/>
                  <a:pt x="1101" y="368"/>
                  <a:pt x="1101" y="368"/>
                </a:cubicBezTo>
                <a:cubicBezTo>
                  <a:pt x="1102" y="369"/>
                  <a:pt x="1103" y="368"/>
                  <a:pt x="1104" y="369"/>
                </a:cubicBezTo>
                <a:cubicBezTo>
                  <a:pt x="1105" y="369"/>
                  <a:pt x="1106" y="370"/>
                  <a:pt x="1107" y="370"/>
                </a:cubicBezTo>
                <a:cubicBezTo>
                  <a:pt x="1109" y="369"/>
                  <a:pt x="1110" y="367"/>
                  <a:pt x="1111" y="365"/>
                </a:cubicBezTo>
                <a:cubicBezTo>
                  <a:pt x="1112" y="365"/>
                  <a:pt x="1113" y="364"/>
                  <a:pt x="1114" y="364"/>
                </a:cubicBezTo>
                <a:cubicBezTo>
                  <a:pt x="1116" y="363"/>
                  <a:pt x="1116" y="362"/>
                  <a:pt x="1117" y="361"/>
                </a:cubicBezTo>
                <a:cubicBezTo>
                  <a:pt x="1119" y="360"/>
                  <a:pt x="1121" y="360"/>
                  <a:pt x="1123" y="359"/>
                </a:cubicBezTo>
                <a:cubicBezTo>
                  <a:pt x="1123" y="358"/>
                  <a:pt x="1124" y="358"/>
                  <a:pt x="1124" y="358"/>
                </a:cubicBezTo>
                <a:cubicBezTo>
                  <a:pt x="1125" y="357"/>
                  <a:pt x="1126" y="358"/>
                  <a:pt x="1127" y="358"/>
                </a:cubicBezTo>
                <a:cubicBezTo>
                  <a:pt x="1128" y="358"/>
                  <a:pt x="1130" y="357"/>
                  <a:pt x="1131" y="356"/>
                </a:cubicBezTo>
                <a:cubicBezTo>
                  <a:pt x="1134" y="354"/>
                  <a:pt x="1137" y="351"/>
                  <a:pt x="1140" y="348"/>
                </a:cubicBezTo>
                <a:cubicBezTo>
                  <a:pt x="1142" y="346"/>
                  <a:pt x="1142" y="344"/>
                  <a:pt x="1143" y="342"/>
                </a:cubicBezTo>
                <a:cubicBezTo>
                  <a:pt x="1146" y="337"/>
                  <a:pt x="1149" y="333"/>
                  <a:pt x="1153" y="330"/>
                </a:cubicBezTo>
                <a:cubicBezTo>
                  <a:pt x="1155" y="329"/>
                  <a:pt x="1157" y="327"/>
                  <a:pt x="1158" y="326"/>
                </a:cubicBezTo>
                <a:cubicBezTo>
                  <a:pt x="1159" y="325"/>
                  <a:pt x="1160" y="325"/>
                  <a:pt x="1161" y="324"/>
                </a:cubicBezTo>
                <a:cubicBezTo>
                  <a:pt x="1161" y="324"/>
                  <a:pt x="1163" y="324"/>
                  <a:pt x="1163" y="323"/>
                </a:cubicBezTo>
                <a:cubicBezTo>
                  <a:pt x="1163" y="321"/>
                  <a:pt x="1158" y="323"/>
                  <a:pt x="1159" y="320"/>
                </a:cubicBezTo>
                <a:cubicBezTo>
                  <a:pt x="1159" y="319"/>
                  <a:pt x="1161" y="320"/>
                  <a:pt x="1161" y="318"/>
                </a:cubicBezTo>
                <a:cubicBezTo>
                  <a:pt x="1161" y="317"/>
                  <a:pt x="1160" y="317"/>
                  <a:pt x="1159" y="316"/>
                </a:cubicBezTo>
                <a:cubicBezTo>
                  <a:pt x="1157" y="315"/>
                  <a:pt x="1152" y="316"/>
                  <a:pt x="1153" y="313"/>
                </a:cubicBezTo>
                <a:cubicBezTo>
                  <a:pt x="1153" y="312"/>
                  <a:pt x="1153" y="312"/>
                  <a:pt x="1153" y="311"/>
                </a:cubicBezTo>
                <a:cubicBezTo>
                  <a:pt x="1153" y="310"/>
                  <a:pt x="1153" y="310"/>
                  <a:pt x="1152" y="309"/>
                </a:cubicBezTo>
                <a:cubicBezTo>
                  <a:pt x="1152" y="309"/>
                  <a:pt x="1152" y="308"/>
                  <a:pt x="1152" y="307"/>
                </a:cubicBezTo>
                <a:cubicBezTo>
                  <a:pt x="1151" y="305"/>
                  <a:pt x="1146" y="308"/>
                  <a:pt x="1146" y="304"/>
                </a:cubicBezTo>
                <a:cubicBezTo>
                  <a:pt x="1146" y="302"/>
                  <a:pt x="1149" y="302"/>
                  <a:pt x="1151" y="301"/>
                </a:cubicBezTo>
                <a:cubicBezTo>
                  <a:pt x="1152" y="299"/>
                  <a:pt x="1152" y="297"/>
                  <a:pt x="1155" y="296"/>
                </a:cubicBezTo>
                <a:cubicBezTo>
                  <a:pt x="1157" y="295"/>
                  <a:pt x="1159" y="295"/>
                  <a:pt x="1160" y="293"/>
                </a:cubicBezTo>
                <a:cubicBezTo>
                  <a:pt x="1162" y="292"/>
                  <a:pt x="1163" y="290"/>
                  <a:pt x="1163" y="288"/>
                </a:cubicBezTo>
                <a:cubicBezTo>
                  <a:pt x="1162" y="286"/>
                  <a:pt x="1161" y="284"/>
                  <a:pt x="1163" y="283"/>
                </a:cubicBezTo>
                <a:cubicBezTo>
                  <a:pt x="1164" y="282"/>
                  <a:pt x="1168" y="281"/>
                  <a:pt x="1165" y="280"/>
                </a:cubicBezTo>
                <a:cubicBezTo>
                  <a:pt x="1164" y="279"/>
                  <a:pt x="1163" y="279"/>
                  <a:pt x="1163" y="279"/>
                </a:cubicBezTo>
                <a:cubicBezTo>
                  <a:pt x="1162" y="278"/>
                  <a:pt x="1160" y="279"/>
                  <a:pt x="1159" y="278"/>
                </a:cubicBezTo>
                <a:cubicBezTo>
                  <a:pt x="1158" y="276"/>
                  <a:pt x="1163" y="276"/>
                  <a:pt x="1164" y="275"/>
                </a:cubicBezTo>
                <a:cubicBezTo>
                  <a:pt x="1166" y="274"/>
                  <a:pt x="1167" y="272"/>
                  <a:pt x="1168" y="271"/>
                </a:cubicBezTo>
                <a:cubicBezTo>
                  <a:pt x="1171" y="271"/>
                  <a:pt x="1172" y="270"/>
                  <a:pt x="1174" y="268"/>
                </a:cubicBezTo>
                <a:cubicBezTo>
                  <a:pt x="1175" y="267"/>
                  <a:pt x="1175" y="266"/>
                  <a:pt x="1176" y="266"/>
                </a:cubicBezTo>
                <a:cubicBezTo>
                  <a:pt x="1178" y="266"/>
                  <a:pt x="1178" y="267"/>
                  <a:pt x="1179" y="267"/>
                </a:cubicBezTo>
                <a:cubicBezTo>
                  <a:pt x="1181" y="268"/>
                  <a:pt x="1183" y="269"/>
                  <a:pt x="1185" y="269"/>
                </a:cubicBezTo>
                <a:cubicBezTo>
                  <a:pt x="1186" y="268"/>
                  <a:pt x="1188" y="265"/>
                  <a:pt x="1186" y="264"/>
                </a:cubicBezTo>
                <a:cubicBezTo>
                  <a:pt x="1185" y="263"/>
                  <a:pt x="1182" y="262"/>
                  <a:pt x="1183" y="261"/>
                </a:cubicBezTo>
                <a:cubicBezTo>
                  <a:pt x="1184" y="260"/>
                  <a:pt x="1185" y="260"/>
                  <a:pt x="1185" y="259"/>
                </a:cubicBezTo>
                <a:cubicBezTo>
                  <a:pt x="1185" y="258"/>
                  <a:pt x="1183" y="257"/>
                  <a:pt x="1185" y="256"/>
                </a:cubicBezTo>
                <a:cubicBezTo>
                  <a:pt x="1186" y="254"/>
                  <a:pt x="1188" y="256"/>
                  <a:pt x="1189" y="257"/>
                </a:cubicBezTo>
                <a:cubicBezTo>
                  <a:pt x="1190" y="257"/>
                  <a:pt x="1191" y="258"/>
                  <a:pt x="1192" y="258"/>
                </a:cubicBezTo>
                <a:cubicBezTo>
                  <a:pt x="1193" y="258"/>
                  <a:pt x="1194" y="258"/>
                  <a:pt x="1195" y="257"/>
                </a:cubicBezTo>
                <a:cubicBezTo>
                  <a:pt x="1195" y="256"/>
                  <a:pt x="1195" y="255"/>
                  <a:pt x="1196" y="255"/>
                </a:cubicBezTo>
                <a:cubicBezTo>
                  <a:pt x="1197" y="254"/>
                  <a:pt x="1198" y="255"/>
                  <a:pt x="1199" y="256"/>
                </a:cubicBezTo>
                <a:cubicBezTo>
                  <a:pt x="1200" y="257"/>
                  <a:pt x="1202" y="257"/>
                  <a:pt x="1203" y="258"/>
                </a:cubicBezTo>
                <a:cubicBezTo>
                  <a:pt x="1204" y="259"/>
                  <a:pt x="1204" y="260"/>
                  <a:pt x="1205" y="261"/>
                </a:cubicBezTo>
                <a:cubicBezTo>
                  <a:pt x="1206" y="261"/>
                  <a:pt x="1207" y="261"/>
                  <a:pt x="1207" y="260"/>
                </a:cubicBezTo>
                <a:cubicBezTo>
                  <a:pt x="1208" y="260"/>
                  <a:pt x="1208" y="260"/>
                  <a:pt x="1208" y="259"/>
                </a:cubicBezTo>
                <a:cubicBezTo>
                  <a:pt x="1208" y="259"/>
                  <a:pt x="1209" y="259"/>
                  <a:pt x="1209" y="258"/>
                </a:cubicBezTo>
                <a:cubicBezTo>
                  <a:pt x="1210" y="257"/>
                  <a:pt x="1209" y="256"/>
                  <a:pt x="1211" y="255"/>
                </a:cubicBezTo>
                <a:cubicBezTo>
                  <a:pt x="1212" y="255"/>
                  <a:pt x="1213" y="255"/>
                  <a:pt x="1214" y="255"/>
                </a:cubicBezTo>
                <a:cubicBezTo>
                  <a:pt x="1216" y="256"/>
                  <a:pt x="1218" y="256"/>
                  <a:pt x="1220" y="256"/>
                </a:cubicBezTo>
                <a:cubicBezTo>
                  <a:pt x="1222" y="256"/>
                  <a:pt x="1225" y="256"/>
                  <a:pt x="1227" y="255"/>
                </a:cubicBezTo>
                <a:cubicBezTo>
                  <a:pt x="1229" y="255"/>
                  <a:pt x="1231" y="256"/>
                  <a:pt x="1233" y="256"/>
                </a:cubicBezTo>
                <a:cubicBezTo>
                  <a:pt x="1235" y="257"/>
                  <a:pt x="1237" y="256"/>
                  <a:pt x="1239" y="257"/>
                </a:cubicBezTo>
                <a:cubicBezTo>
                  <a:pt x="1241" y="257"/>
                  <a:pt x="1243" y="258"/>
                  <a:pt x="1245" y="259"/>
                </a:cubicBezTo>
                <a:cubicBezTo>
                  <a:pt x="1247" y="259"/>
                  <a:pt x="1248" y="261"/>
                  <a:pt x="1250" y="262"/>
                </a:cubicBezTo>
                <a:cubicBezTo>
                  <a:pt x="1252" y="264"/>
                  <a:pt x="1254" y="264"/>
                  <a:pt x="1256" y="264"/>
                </a:cubicBezTo>
                <a:cubicBezTo>
                  <a:pt x="1259" y="265"/>
                  <a:pt x="1261" y="266"/>
                  <a:pt x="1263" y="267"/>
                </a:cubicBezTo>
                <a:cubicBezTo>
                  <a:pt x="1265" y="268"/>
                  <a:pt x="1268" y="268"/>
                  <a:pt x="1269" y="270"/>
                </a:cubicBezTo>
                <a:cubicBezTo>
                  <a:pt x="1271" y="271"/>
                  <a:pt x="1271" y="272"/>
                  <a:pt x="1271" y="274"/>
                </a:cubicBezTo>
                <a:cubicBezTo>
                  <a:pt x="1272" y="276"/>
                  <a:pt x="1272" y="277"/>
                  <a:pt x="1272" y="279"/>
                </a:cubicBezTo>
                <a:cubicBezTo>
                  <a:pt x="1272" y="280"/>
                  <a:pt x="1272" y="283"/>
                  <a:pt x="1271" y="284"/>
                </a:cubicBezTo>
                <a:cubicBezTo>
                  <a:pt x="1270" y="287"/>
                  <a:pt x="1269" y="289"/>
                  <a:pt x="1271" y="291"/>
                </a:cubicBezTo>
                <a:cubicBezTo>
                  <a:pt x="1272" y="292"/>
                  <a:pt x="1274" y="293"/>
                  <a:pt x="1275" y="295"/>
                </a:cubicBezTo>
                <a:cubicBezTo>
                  <a:pt x="1276" y="296"/>
                  <a:pt x="1276" y="297"/>
                  <a:pt x="1276" y="298"/>
                </a:cubicBezTo>
                <a:cubicBezTo>
                  <a:pt x="1275" y="298"/>
                  <a:pt x="1274" y="297"/>
                  <a:pt x="1274" y="297"/>
                </a:cubicBezTo>
                <a:cubicBezTo>
                  <a:pt x="1272" y="296"/>
                  <a:pt x="1269" y="296"/>
                  <a:pt x="1270" y="298"/>
                </a:cubicBezTo>
                <a:cubicBezTo>
                  <a:pt x="1271" y="298"/>
                  <a:pt x="1272" y="298"/>
                  <a:pt x="1272" y="299"/>
                </a:cubicBezTo>
                <a:cubicBezTo>
                  <a:pt x="1273" y="299"/>
                  <a:pt x="1273" y="301"/>
                  <a:pt x="1273" y="302"/>
                </a:cubicBezTo>
                <a:cubicBezTo>
                  <a:pt x="1273" y="303"/>
                  <a:pt x="1273" y="303"/>
                  <a:pt x="1272" y="304"/>
                </a:cubicBezTo>
                <a:cubicBezTo>
                  <a:pt x="1271" y="305"/>
                  <a:pt x="1271" y="304"/>
                  <a:pt x="1270" y="303"/>
                </a:cubicBezTo>
                <a:cubicBezTo>
                  <a:pt x="1269" y="302"/>
                  <a:pt x="1267" y="302"/>
                  <a:pt x="1266" y="301"/>
                </a:cubicBezTo>
                <a:cubicBezTo>
                  <a:pt x="1265" y="300"/>
                  <a:pt x="1265" y="300"/>
                  <a:pt x="1264" y="300"/>
                </a:cubicBezTo>
                <a:cubicBezTo>
                  <a:pt x="1261" y="300"/>
                  <a:pt x="1257" y="302"/>
                  <a:pt x="1255" y="303"/>
                </a:cubicBezTo>
                <a:cubicBezTo>
                  <a:pt x="1252" y="305"/>
                  <a:pt x="1251" y="306"/>
                  <a:pt x="1249" y="308"/>
                </a:cubicBezTo>
                <a:cubicBezTo>
                  <a:pt x="1247" y="310"/>
                  <a:pt x="1246" y="313"/>
                  <a:pt x="1244" y="315"/>
                </a:cubicBezTo>
                <a:cubicBezTo>
                  <a:pt x="1243" y="318"/>
                  <a:pt x="1242" y="320"/>
                  <a:pt x="1240" y="322"/>
                </a:cubicBezTo>
                <a:cubicBezTo>
                  <a:pt x="1238" y="324"/>
                  <a:pt x="1236" y="325"/>
                  <a:pt x="1234" y="327"/>
                </a:cubicBezTo>
                <a:cubicBezTo>
                  <a:pt x="1232" y="329"/>
                  <a:pt x="1229" y="330"/>
                  <a:pt x="1227" y="333"/>
                </a:cubicBezTo>
                <a:cubicBezTo>
                  <a:pt x="1226" y="335"/>
                  <a:pt x="1224" y="337"/>
                  <a:pt x="1223" y="339"/>
                </a:cubicBezTo>
                <a:cubicBezTo>
                  <a:pt x="1222" y="340"/>
                  <a:pt x="1222" y="342"/>
                  <a:pt x="1220" y="342"/>
                </a:cubicBezTo>
                <a:cubicBezTo>
                  <a:pt x="1219" y="342"/>
                  <a:pt x="1219" y="341"/>
                  <a:pt x="1218" y="341"/>
                </a:cubicBezTo>
                <a:cubicBezTo>
                  <a:pt x="1214" y="340"/>
                  <a:pt x="1215" y="343"/>
                  <a:pt x="1215" y="345"/>
                </a:cubicBezTo>
                <a:cubicBezTo>
                  <a:pt x="1215" y="348"/>
                  <a:pt x="1212" y="347"/>
                  <a:pt x="1211" y="348"/>
                </a:cubicBezTo>
                <a:cubicBezTo>
                  <a:pt x="1209" y="349"/>
                  <a:pt x="1207" y="351"/>
                  <a:pt x="1206" y="353"/>
                </a:cubicBezTo>
                <a:cubicBezTo>
                  <a:pt x="1204" y="354"/>
                  <a:pt x="1203" y="357"/>
                  <a:pt x="1201" y="358"/>
                </a:cubicBezTo>
                <a:cubicBezTo>
                  <a:pt x="1199" y="359"/>
                  <a:pt x="1197" y="359"/>
                  <a:pt x="1195" y="360"/>
                </a:cubicBezTo>
                <a:cubicBezTo>
                  <a:pt x="1193" y="361"/>
                  <a:pt x="1190" y="361"/>
                  <a:pt x="1188" y="362"/>
                </a:cubicBezTo>
                <a:cubicBezTo>
                  <a:pt x="1186" y="363"/>
                  <a:pt x="1184" y="364"/>
                  <a:pt x="1183" y="366"/>
                </a:cubicBezTo>
                <a:cubicBezTo>
                  <a:pt x="1181" y="368"/>
                  <a:pt x="1182" y="369"/>
                  <a:pt x="1183" y="371"/>
                </a:cubicBezTo>
                <a:cubicBezTo>
                  <a:pt x="1184" y="372"/>
                  <a:pt x="1184" y="376"/>
                  <a:pt x="1183" y="377"/>
                </a:cubicBezTo>
                <a:cubicBezTo>
                  <a:pt x="1182" y="378"/>
                  <a:pt x="1179" y="379"/>
                  <a:pt x="1178" y="380"/>
                </a:cubicBezTo>
                <a:cubicBezTo>
                  <a:pt x="1177" y="380"/>
                  <a:pt x="1175" y="384"/>
                  <a:pt x="1174" y="381"/>
                </a:cubicBezTo>
                <a:cubicBezTo>
                  <a:pt x="1173" y="380"/>
                  <a:pt x="1174" y="379"/>
                  <a:pt x="1173" y="378"/>
                </a:cubicBezTo>
                <a:cubicBezTo>
                  <a:pt x="1172" y="378"/>
                  <a:pt x="1171" y="378"/>
                  <a:pt x="1170" y="378"/>
                </a:cubicBezTo>
                <a:cubicBezTo>
                  <a:pt x="1167" y="378"/>
                  <a:pt x="1165" y="379"/>
                  <a:pt x="1163" y="381"/>
                </a:cubicBezTo>
                <a:cubicBezTo>
                  <a:pt x="1162" y="382"/>
                  <a:pt x="1160" y="382"/>
                  <a:pt x="1161" y="384"/>
                </a:cubicBezTo>
                <a:cubicBezTo>
                  <a:pt x="1162" y="384"/>
                  <a:pt x="1163" y="384"/>
                  <a:pt x="1163" y="385"/>
                </a:cubicBezTo>
                <a:cubicBezTo>
                  <a:pt x="1164" y="386"/>
                  <a:pt x="1164" y="388"/>
                  <a:pt x="1164" y="388"/>
                </a:cubicBezTo>
                <a:cubicBezTo>
                  <a:pt x="1163" y="389"/>
                  <a:pt x="1162" y="389"/>
                  <a:pt x="1161" y="389"/>
                </a:cubicBezTo>
                <a:cubicBezTo>
                  <a:pt x="1159" y="390"/>
                  <a:pt x="1157" y="391"/>
                  <a:pt x="1156" y="392"/>
                </a:cubicBezTo>
                <a:cubicBezTo>
                  <a:pt x="1152" y="395"/>
                  <a:pt x="1151" y="400"/>
                  <a:pt x="1149" y="403"/>
                </a:cubicBezTo>
                <a:cubicBezTo>
                  <a:pt x="1148" y="405"/>
                  <a:pt x="1148" y="408"/>
                  <a:pt x="1148" y="410"/>
                </a:cubicBezTo>
                <a:cubicBezTo>
                  <a:pt x="1148" y="411"/>
                  <a:pt x="1148" y="412"/>
                  <a:pt x="1149" y="413"/>
                </a:cubicBezTo>
                <a:cubicBezTo>
                  <a:pt x="1149" y="414"/>
                  <a:pt x="1149" y="415"/>
                  <a:pt x="1150" y="417"/>
                </a:cubicBezTo>
                <a:cubicBezTo>
                  <a:pt x="1150" y="419"/>
                  <a:pt x="1151" y="420"/>
                  <a:pt x="1153" y="421"/>
                </a:cubicBezTo>
                <a:cubicBezTo>
                  <a:pt x="1155" y="423"/>
                  <a:pt x="1156" y="424"/>
                  <a:pt x="1157" y="426"/>
                </a:cubicBezTo>
                <a:cubicBezTo>
                  <a:pt x="1157" y="427"/>
                  <a:pt x="1157" y="428"/>
                  <a:pt x="1157" y="429"/>
                </a:cubicBezTo>
                <a:cubicBezTo>
                  <a:pt x="1157" y="431"/>
                  <a:pt x="1155" y="433"/>
                  <a:pt x="1154" y="435"/>
                </a:cubicBezTo>
                <a:cubicBezTo>
                  <a:pt x="1154" y="438"/>
                  <a:pt x="1154" y="440"/>
                  <a:pt x="1155" y="442"/>
                </a:cubicBezTo>
                <a:cubicBezTo>
                  <a:pt x="1157" y="444"/>
                  <a:pt x="1158" y="446"/>
                  <a:pt x="1159" y="448"/>
                </a:cubicBezTo>
                <a:cubicBezTo>
                  <a:pt x="1160" y="450"/>
                  <a:pt x="1162" y="450"/>
                  <a:pt x="1163" y="452"/>
                </a:cubicBezTo>
                <a:cubicBezTo>
                  <a:pt x="1163" y="453"/>
                  <a:pt x="1164" y="454"/>
                  <a:pt x="1164" y="455"/>
                </a:cubicBezTo>
                <a:cubicBezTo>
                  <a:pt x="1164" y="456"/>
                  <a:pt x="1163" y="456"/>
                  <a:pt x="1162" y="456"/>
                </a:cubicBezTo>
                <a:cubicBezTo>
                  <a:pt x="1161" y="456"/>
                  <a:pt x="1160" y="456"/>
                  <a:pt x="1159" y="456"/>
                </a:cubicBezTo>
                <a:cubicBezTo>
                  <a:pt x="1157" y="456"/>
                  <a:pt x="1157" y="457"/>
                  <a:pt x="1158" y="458"/>
                </a:cubicBezTo>
                <a:cubicBezTo>
                  <a:pt x="1159" y="460"/>
                  <a:pt x="1158" y="462"/>
                  <a:pt x="1158" y="465"/>
                </a:cubicBezTo>
                <a:cubicBezTo>
                  <a:pt x="1159" y="466"/>
                  <a:pt x="1160" y="466"/>
                  <a:pt x="1160" y="468"/>
                </a:cubicBezTo>
                <a:cubicBezTo>
                  <a:pt x="1160" y="469"/>
                  <a:pt x="1161" y="469"/>
                  <a:pt x="1160" y="470"/>
                </a:cubicBezTo>
                <a:cubicBezTo>
                  <a:pt x="1160" y="472"/>
                  <a:pt x="1159" y="474"/>
                  <a:pt x="1157" y="475"/>
                </a:cubicBezTo>
                <a:cubicBezTo>
                  <a:pt x="1156" y="476"/>
                  <a:pt x="1154" y="478"/>
                  <a:pt x="1154" y="480"/>
                </a:cubicBezTo>
                <a:cubicBezTo>
                  <a:pt x="1154" y="482"/>
                  <a:pt x="1156" y="484"/>
                  <a:pt x="1156" y="486"/>
                </a:cubicBezTo>
                <a:cubicBezTo>
                  <a:pt x="1157" y="488"/>
                  <a:pt x="1157" y="490"/>
                  <a:pt x="1157" y="493"/>
                </a:cubicBezTo>
                <a:cubicBezTo>
                  <a:pt x="1157" y="495"/>
                  <a:pt x="1157" y="498"/>
                  <a:pt x="1157" y="500"/>
                </a:cubicBezTo>
                <a:cubicBezTo>
                  <a:pt x="1158" y="501"/>
                  <a:pt x="1158" y="501"/>
                  <a:pt x="1159" y="502"/>
                </a:cubicBezTo>
                <a:cubicBezTo>
                  <a:pt x="1160" y="503"/>
                  <a:pt x="1160" y="503"/>
                  <a:pt x="1161" y="504"/>
                </a:cubicBezTo>
                <a:cubicBezTo>
                  <a:pt x="1162" y="507"/>
                  <a:pt x="1165" y="505"/>
                  <a:pt x="1165" y="503"/>
                </a:cubicBezTo>
                <a:cubicBezTo>
                  <a:pt x="1165" y="500"/>
                  <a:pt x="1166" y="499"/>
                  <a:pt x="1168" y="501"/>
                </a:cubicBezTo>
                <a:cubicBezTo>
                  <a:pt x="1170" y="502"/>
                  <a:pt x="1172" y="503"/>
                  <a:pt x="1173" y="505"/>
                </a:cubicBezTo>
                <a:cubicBezTo>
                  <a:pt x="1175" y="506"/>
                  <a:pt x="1177" y="507"/>
                  <a:pt x="1179" y="507"/>
                </a:cubicBezTo>
                <a:cubicBezTo>
                  <a:pt x="1181" y="508"/>
                  <a:pt x="1182" y="509"/>
                  <a:pt x="1184" y="509"/>
                </a:cubicBezTo>
                <a:cubicBezTo>
                  <a:pt x="1185" y="510"/>
                  <a:pt x="1187" y="509"/>
                  <a:pt x="1188" y="510"/>
                </a:cubicBezTo>
                <a:cubicBezTo>
                  <a:pt x="1189" y="510"/>
                  <a:pt x="1189" y="511"/>
                  <a:pt x="1190" y="511"/>
                </a:cubicBezTo>
                <a:cubicBezTo>
                  <a:pt x="1191" y="512"/>
                  <a:pt x="1191" y="512"/>
                  <a:pt x="1191" y="513"/>
                </a:cubicBezTo>
                <a:cubicBezTo>
                  <a:pt x="1192" y="514"/>
                  <a:pt x="1191" y="515"/>
                  <a:pt x="1191" y="516"/>
                </a:cubicBezTo>
                <a:cubicBezTo>
                  <a:pt x="1190" y="517"/>
                  <a:pt x="1187" y="518"/>
                  <a:pt x="1187" y="519"/>
                </a:cubicBezTo>
                <a:cubicBezTo>
                  <a:pt x="1187" y="520"/>
                  <a:pt x="1187" y="521"/>
                  <a:pt x="1187" y="522"/>
                </a:cubicBezTo>
                <a:cubicBezTo>
                  <a:pt x="1187" y="523"/>
                  <a:pt x="1186" y="524"/>
                  <a:pt x="1186" y="524"/>
                </a:cubicBezTo>
                <a:cubicBezTo>
                  <a:pt x="1184" y="528"/>
                  <a:pt x="1189" y="527"/>
                  <a:pt x="1191" y="527"/>
                </a:cubicBezTo>
                <a:cubicBezTo>
                  <a:pt x="1193" y="527"/>
                  <a:pt x="1195" y="528"/>
                  <a:pt x="1197" y="526"/>
                </a:cubicBezTo>
                <a:cubicBezTo>
                  <a:pt x="1198" y="525"/>
                  <a:pt x="1198" y="523"/>
                  <a:pt x="1199" y="522"/>
                </a:cubicBezTo>
                <a:cubicBezTo>
                  <a:pt x="1200" y="521"/>
                  <a:pt x="1201" y="521"/>
                  <a:pt x="1202" y="521"/>
                </a:cubicBezTo>
                <a:cubicBezTo>
                  <a:pt x="1203" y="522"/>
                  <a:pt x="1202" y="523"/>
                  <a:pt x="1204" y="523"/>
                </a:cubicBezTo>
                <a:cubicBezTo>
                  <a:pt x="1206" y="524"/>
                  <a:pt x="1208" y="523"/>
                  <a:pt x="1209" y="525"/>
                </a:cubicBezTo>
                <a:cubicBezTo>
                  <a:pt x="1210" y="528"/>
                  <a:pt x="1208" y="529"/>
                  <a:pt x="1208" y="531"/>
                </a:cubicBezTo>
                <a:cubicBezTo>
                  <a:pt x="1209" y="534"/>
                  <a:pt x="1212" y="531"/>
                  <a:pt x="1213" y="531"/>
                </a:cubicBezTo>
                <a:cubicBezTo>
                  <a:pt x="1214" y="530"/>
                  <a:pt x="1214" y="529"/>
                  <a:pt x="1215" y="529"/>
                </a:cubicBezTo>
                <a:cubicBezTo>
                  <a:pt x="1216" y="528"/>
                  <a:pt x="1218" y="528"/>
                  <a:pt x="1219" y="528"/>
                </a:cubicBezTo>
                <a:cubicBezTo>
                  <a:pt x="1222" y="528"/>
                  <a:pt x="1225" y="529"/>
                  <a:pt x="1228" y="528"/>
                </a:cubicBezTo>
                <a:cubicBezTo>
                  <a:pt x="1230" y="528"/>
                  <a:pt x="1232" y="527"/>
                  <a:pt x="1234" y="527"/>
                </a:cubicBezTo>
                <a:cubicBezTo>
                  <a:pt x="1236" y="526"/>
                  <a:pt x="1239" y="527"/>
                  <a:pt x="1240" y="525"/>
                </a:cubicBezTo>
                <a:cubicBezTo>
                  <a:pt x="1241" y="525"/>
                  <a:pt x="1242" y="524"/>
                  <a:pt x="1243" y="524"/>
                </a:cubicBezTo>
                <a:cubicBezTo>
                  <a:pt x="1243" y="525"/>
                  <a:pt x="1244" y="525"/>
                  <a:pt x="1244" y="525"/>
                </a:cubicBezTo>
                <a:cubicBezTo>
                  <a:pt x="1244" y="526"/>
                  <a:pt x="1245" y="526"/>
                  <a:pt x="1245" y="526"/>
                </a:cubicBezTo>
                <a:cubicBezTo>
                  <a:pt x="1246" y="526"/>
                  <a:pt x="1246" y="528"/>
                  <a:pt x="1247" y="528"/>
                </a:cubicBezTo>
                <a:cubicBezTo>
                  <a:pt x="1249" y="529"/>
                  <a:pt x="1248" y="527"/>
                  <a:pt x="1249" y="526"/>
                </a:cubicBezTo>
                <a:cubicBezTo>
                  <a:pt x="1249" y="525"/>
                  <a:pt x="1250" y="525"/>
                  <a:pt x="1250" y="524"/>
                </a:cubicBezTo>
                <a:cubicBezTo>
                  <a:pt x="1250" y="523"/>
                  <a:pt x="1250" y="522"/>
                  <a:pt x="1250" y="521"/>
                </a:cubicBezTo>
                <a:cubicBezTo>
                  <a:pt x="1251" y="519"/>
                  <a:pt x="1253" y="519"/>
                  <a:pt x="1255" y="519"/>
                </a:cubicBezTo>
                <a:cubicBezTo>
                  <a:pt x="1258" y="519"/>
                  <a:pt x="1260" y="518"/>
                  <a:pt x="1262" y="518"/>
                </a:cubicBezTo>
                <a:cubicBezTo>
                  <a:pt x="1264" y="518"/>
                  <a:pt x="1266" y="519"/>
                  <a:pt x="1269" y="518"/>
                </a:cubicBezTo>
                <a:cubicBezTo>
                  <a:pt x="1271" y="517"/>
                  <a:pt x="1273" y="517"/>
                  <a:pt x="1275" y="517"/>
                </a:cubicBezTo>
                <a:cubicBezTo>
                  <a:pt x="1278" y="517"/>
                  <a:pt x="1280" y="516"/>
                  <a:pt x="1280" y="513"/>
                </a:cubicBezTo>
                <a:cubicBezTo>
                  <a:pt x="1281" y="511"/>
                  <a:pt x="1283" y="511"/>
                  <a:pt x="1285" y="513"/>
                </a:cubicBezTo>
                <a:cubicBezTo>
                  <a:pt x="1285" y="514"/>
                  <a:pt x="1286" y="514"/>
                  <a:pt x="1287" y="514"/>
                </a:cubicBezTo>
                <a:cubicBezTo>
                  <a:pt x="1288" y="514"/>
                  <a:pt x="1288" y="514"/>
                  <a:pt x="1289" y="515"/>
                </a:cubicBezTo>
                <a:cubicBezTo>
                  <a:pt x="1289" y="515"/>
                  <a:pt x="1289" y="516"/>
                  <a:pt x="1290" y="516"/>
                </a:cubicBezTo>
                <a:cubicBezTo>
                  <a:pt x="1292" y="517"/>
                  <a:pt x="1290" y="510"/>
                  <a:pt x="1292" y="511"/>
                </a:cubicBezTo>
                <a:cubicBezTo>
                  <a:pt x="1293" y="513"/>
                  <a:pt x="1297" y="513"/>
                  <a:pt x="1295" y="511"/>
                </a:cubicBezTo>
                <a:cubicBezTo>
                  <a:pt x="1295" y="510"/>
                  <a:pt x="1294" y="509"/>
                  <a:pt x="1294" y="508"/>
                </a:cubicBezTo>
                <a:cubicBezTo>
                  <a:pt x="1293" y="506"/>
                  <a:pt x="1295" y="507"/>
                  <a:pt x="1296" y="508"/>
                </a:cubicBezTo>
                <a:cubicBezTo>
                  <a:pt x="1297" y="509"/>
                  <a:pt x="1297" y="509"/>
                  <a:pt x="1298" y="509"/>
                </a:cubicBezTo>
                <a:cubicBezTo>
                  <a:pt x="1300" y="509"/>
                  <a:pt x="1301" y="508"/>
                  <a:pt x="1302" y="508"/>
                </a:cubicBezTo>
                <a:cubicBezTo>
                  <a:pt x="1304" y="508"/>
                  <a:pt x="1305" y="507"/>
                  <a:pt x="1308" y="505"/>
                </a:cubicBezTo>
                <a:cubicBezTo>
                  <a:pt x="1310" y="504"/>
                  <a:pt x="1312" y="504"/>
                  <a:pt x="1315" y="504"/>
                </a:cubicBezTo>
                <a:cubicBezTo>
                  <a:pt x="1318" y="504"/>
                  <a:pt x="1321" y="504"/>
                  <a:pt x="1325" y="504"/>
                </a:cubicBezTo>
                <a:cubicBezTo>
                  <a:pt x="1329" y="505"/>
                  <a:pt x="1334" y="505"/>
                  <a:pt x="1338" y="505"/>
                </a:cubicBezTo>
                <a:cubicBezTo>
                  <a:pt x="1339" y="505"/>
                  <a:pt x="1341" y="505"/>
                  <a:pt x="1342" y="505"/>
                </a:cubicBezTo>
                <a:cubicBezTo>
                  <a:pt x="1344" y="504"/>
                  <a:pt x="1345" y="503"/>
                  <a:pt x="1346" y="503"/>
                </a:cubicBezTo>
                <a:cubicBezTo>
                  <a:pt x="1349" y="502"/>
                  <a:pt x="1352" y="502"/>
                  <a:pt x="1355" y="501"/>
                </a:cubicBezTo>
                <a:cubicBezTo>
                  <a:pt x="1357" y="501"/>
                  <a:pt x="1359" y="501"/>
                  <a:pt x="1361" y="500"/>
                </a:cubicBezTo>
                <a:cubicBezTo>
                  <a:pt x="1363" y="499"/>
                  <a:pt x="1364" y="498"/>
                  <a:pt x="1366" y="497"/>
                </a:cubicBezTo>
                <a:cubicBezTo>
                  <a:pt x="1367" y="497"/>
                  <a:pt x="1369" y="497"/>
                  <a:pt x="1370" y="496"/>
                </a:cubicBezTo>
                <a:cubicBezTo>
                  <a:pt x="1370" y="496"/>
                  <a:pt x="1371" y="495"/>
                  <a:pt x="1372" y="494"/>
                </a:cubicBezTo>
                <a:cubicBezTo>
                  <a:pt x="1373" y="497"/>
                  <a:pt x="1371" y="498"/>
                  <a:pt x="1369" y="499"/>
                </a:cubicBezTo>
                <a:cubicBezTo>
                  <a:pt x="1368" y="499"/>
                  <a:pt x="1368" y="500"/>
                  <a:pt x="1368" y="500"/>
                </a:cubicBezTo>
                <a:cubicBezTo>
                  <a:pt x="1368" y="501"/>
                  <a:pt x="1369" y="501"/>
                  <a:pt x="1369" y="501"/>
                </a:cubicBezTo>
                <a:cubicBezTo>
                  <a:pt x="1369" y="502"/>
                  <a:pt x="1369" y="502"/>
                  <a:pt x="1369" y="502"/>
                </a:cubicBezTo>
                <a:cubicBezTo>
                  <a:pt x="1370" y="503"/>
                  <a:pt x="1370" y="505"/>
                  <a:pt x="1370" y="505"/>
                </a:cubicBezTo>
                <a:cubicBezTo>
                  <a:pt x="1369" y="506"/>
                  <a:pt x="1369" y="504"/>
                  <a:pt x="1368" y="504"/>
                </a:cubicBezTo>
                <a:cubicBezTo>
                  <a:pt x="1367" y="503"/>
                  <a:pt x="1367" y="503"/>
                  <a:pt x="1366" y="502"/>
                </a:cubicBezTo>
                <a:cubicBezTo>
                  <a:pt x="1365" y="502"/>
                  <a:pt x="1365" y="501"/>
                  <a:pt x="1364" y="501"/>
                </a:cubicBezTo>
                <a:cubicBezTo>
                  <a:pt x="1364" y="502"/>
                  <a:pt x="1365" y="502"/>
                  <a:pt x="1366" y="503"/>
                </a:cubicBezTo>
                <a:cubicBezTo>
                  <a:pt x="1366" y="504"/>
                  <a:pt x="1366" y="505"/>
                  <a:pt x="1367" y="506"/>
                </a:cubicBezTo>
                <a:cubicBezTo>
                  <a:pt x="1367" y="507"/>
                  <a:pt x="1368" y="506"/>
                  <a:pt x="1369" y="507"/>
                </a:cubicBezTo>
                <a:cubicBezTo>
                  <a:pt x="1370" y="508"/>
                  <a:pt x="1370" y="509"/>
                  <a:pt x="1371" y="510"/>
                </a:cubicBezTo>
                <a:cubicBezTo>
                  <a:pt x="1372" y="511"/>
                  <a:pt x="1374" y="511"/>
                  <a:pt x="1376" y="512"/>
                </a:cubicBezTo>
                <a:cubicBezTo>
                  <a:pt x="1378" y="513"/>
                  <a:pt x="1379" y="515"/>
                  <a:pt x="1381" y="515"/>
                </a:cubicBezTo>
                <a:cubicBezTo>
                  <a:pt x="1383" y="516"/>
                  <a:pt x="1385" y="516"/>
                  <a:pt x="1387" y="517"/>
                </a:cubicBezTo>
                <a:cubicBezTo>
                  <a:pt x="1389" y="518"/>
                  <a:pt x="1390" y="519"/>
                  <a:pt x="1393" y="519"/>
                </a:cubicBezTo>
                <a:cubicBezTo>
                  <a:pt x="1395" y="519"/>
                  <a:pt x="1397" y="521"/>
                  <a:pt x="1400" y="522"/>
                </a:cubicBezTo>
                <a:cubicBezTo>
                  <a:pt x="1401" y="522"/>
                  <a:pt x="1402" y="523"/>
                  <a:pt x="1403" y="523"/>
                </a:cubicBezTo>
                <a:cubicBezTo>
                  <a:pt x="1406" y="523"/>
                  <a:pt x="1408" y="524"/>
                  <a:pt x="1410" y="526"/>
                </a:cubicBezTo>
                <a:cubicBezTo>
                  <a:pt x="1411" y="526"/>
                  <a:pt x="1412" y="527"/>
                  <a:pt x="1413" y="527"/>
                </a:cubicBezTo>
                <a:cubicBezTo>
                  <a:pt x="1414" y="528"/>
                  <a:pt x="1414" y="528"/>
                  <a:pt x="1415" y="529"/>
                </a:cubicBezTo>
                <a:cubicBezTo>
                  <a:pt x="1416" y="530"/>
                  <a:pt x="1417" y="533"/>
                  <a:pt x="1414" y="532"/>
                </a:cubicBezTo>
                <a:cubicBezTo>
                  <a:pt x="1413" y="532"/>
                  <a:pt x="1412" y="532"/>
                  <a:pt x="1412" y="531"/>
                </a:cubicBezTo>
                <a:cubicBezTo>
                  <a:pt x="1411" y="531"/>
                  <a:pt x="1410" y="531"/>
                  <a:pt x="1409" y="531"/>
                </a:cubicBezTo>
                <a:cubicBezTo>
                  <a:pt x="1407" y="530"/>
                  <a:pt x="1406" y="529"/>
                  <a:pt x="1404" y="529"/>
                </a:cubicBezTo>
                <a:cubicBezTo>
                  <a:pt x="1403" y="529"/>
                  <a:pt x="1402" y="529"/>
                  <a:pt x="1401" y="529"/>
                </a:cubicBezTo>
                <a:cubicBezTo>
                  <a:pt x="1400" y="529"/>
                  <a:pt x="1400" y="529"/>
                  <a:pt x="1399" y="528"/>
                </a:cubicBezTo>
                <a:cubicBezTo>
                  <a:pt x="1398" y="528"/>
                  <a:pt x="1397" y="528"/>
                  <a:pt x="1396" y="528"/>
                </a:cubicBezTo>
                <a:cubicBezTo>
                  <a:pt x="1395" y="528"/>
                  <a:pt x="1394" y="527"/>
                  <a:pt x="1394" y="527"/>
                </a:cubicBezTo>
                <a:cubicBezTo>
                  <a:pt x="1388" y="525"/>
                  <a:pt x="1382" y="529"/>
                  <a:pt x="1379" y="534"/>
                </a:cubicBezTo>
                <a:cubicBezTo>
                  <a:pt x="1377" y="535"/>
                  <a:pt x="1376" y="536"/>
                  <a:pt x="1374" y="536"/>
                </a:cubicBezTo>
                <a:cubicBezTo>
                  <a:pt x="1372" y="535"/>
                  <a:pt x="1370" y="534"/>
                  <a:pt x="1368" y="534"/>
                </a:cubicBezTo>
                <a:cubicBezTo>
                  <a:pt x="1366" y="533"/>
                  <a:pt x="1365" y="534"/>
                  <a:pt x="1363" y="535"/>
                </a:cubicBezTo>
                <a:cubicBezTo>
                  <a:pt x="1362" y="535"/>
                  <a:pt x="1361" y="536"/>
                  <a:pt x="1359" y="537"/>
                </a:cubicBezTo>
                <a:cubicBezTo>
                  <a:pt x="1358" y="538"/>
                  <a:pt x="1357" y="537"/>
                  <a:pt x="1355" y="536"/>
                </a:cubicBezTo>
                <a:cubicBezTo>
                  <a:pt x="1353" y="536"/>
                  <a:pt x="1353" y="538"/>
                  <a:pt x="1353" y="539"/>
                </a:cubicBezTo>
                <a:cubicBezTo>
                  <a:pt x="1352" y="541"/>
                  <a:pt x="1352" y="543"/>
                  <a:pt x="1352" y="545"/>
                </a:cubicBezTo>
                <a:cubicBezTo>
                  <a:pt x="1352" y="546"/>
                  <a:pt x="1352" y="547"/>
                  <a:pt x="1351" y="548"/>
                </a:cubicBezTo>
                <a:cubicBezTo>
                  <a:pt x="1351" y="548"/>
                  <a:pt x="1352" y="550"/>
                  <a:pt x="1351" y="550"/>
                </a:cubicBezTo>
                <a:cubicBezTo>
                  <a:pt x="1350" y="551"/>
                  <a:pt x="1349" y="551"/>
                  <a:pt x="1348" y="552"/>
                </a:cubicBezTo>
                <a:cubicBezTo>
                  <a:pt x="1347" y="552"/>
                  <a:pt x="1347" y="553"/>
                  <a:pt x="1346" y="553"/>
                </a:cubicBezTo>
                <a:cubicBezTo>
                  <a:pt x="1344" y="553"/>
                  <a:pt x="1341" y="552"/>
                  <a:pt x="1340" y="551"/>
                </a:cubicBezTo>
                <a:cubicBezTo>
                  <a:pt x="1335" y="550"/>
                  <a:pt x="1330" y="552"/>
                  <a:pt x="1325" y="552"/>
                </a:cubicBezTo>
                <a:cubicBezTo>
                  <a:pt x="1323" y="552"/>
                  <a:pt x="1321" y="552"/>
                  <a:pt x="1319" y="551"/>
                </a:cubicBezTo>
                <a:cubicBezTo>
                  <a:pt x="1317" y="550"/>
                  <a:pt x="1315" y="549"/>
                  <a:pt x="1313" y="548"/>
                </a:cubicBezTo>
                <a:cubicBezTo>
                  <a:pt x="1311" y="548"/>
                  <a:pt x="1309" y="548"/>
                  <a:pt x="1307" y="548"/>
                </a:cubicBezTo>
                <a:cubicBezTo>
                  <a:pt x="1305" y="548"/>
                  <a:pt x="1303" y="547"/>
                  <a:pt x="1300" y="547"/>
                </a:cubicBezTo>
                <a:cubicBezTo>
                  <a:pt x="1298" y="546"/>
                  <a:pt x="1296" y="546"/>
                  <a:pt x="1294" y="546"/>
                </a:cubicBezTo>
                <a:cubicBezTo>
                  <a:pt x="1292" y="546"/>
                  <a:pt x="1290" y="546"/>
                  <a:pt x="1287" y="546"/>
                </a:cubicBezTo>
                <a:cubicBezTo>
                  <a:pt x="1285" y="545"/>
                  <a:pt x="1284" y="546"/>
                  <a:pt x="1282" y="545"/>
                </a:cubicBezTo>
                <a:cubicBezTo>
                  <a:pt x="1280" y="545"/>
                  <a:pt x="1279" y="543"/>
                  <a:pt x="1278" y="542"/>
                </a:cubicBezTo>
                <a:cubicBezTo>
                  <a:pt x="1276" y="540"/>
                  <a:pt x="1276" y="541"/>
                  <a:pt x="1276" y="543"/>
                </a:cubicBezTo>
                <a:cubicBezTo>
                  <a:pt x="1277" y="543"/>
                  <a:pt x="1276" y="544"/>
                  <a:pt x="1277" y="544"/>
                </a:cubicBezTo>
                <a:cubicBezTo>
                  <a:pt x="1277" y="545"/>
                  <a:pt x="1278" y="545"/>
                  <a:pt x="1278" y="546"/>
                </a:cubicBezTo>
                <a:cubicBezTo>
                  <a:pt x="1278" y="547"/>
                  <a:pt x="1277" y="547"/>
                  <a:pt x="1276" y="548"/>
                </a:cubicBezTo>
                <a:cubicBezTo>
                  <a:pt x="1274" y="548"/>
                  <a:pt x="1273" y="549"/>
                  <a:pt x="1272" y="549"/>
                </a:cubicBezTo>
                <a:cubicBezTo>
                  <a:pt x="1271" y="550"/>
                  <a:pt x="1269" y="549"/>
                  <a:pt x="1268" y="549"/>
                </a:cubicBezTo>
                <a:cubicBezTo>
                  <a:pt x="1266" y="549"/>
                  <a:pt x="1265" y="549"/>
                  <a:pt x="1263" y="549"/>
                </a:cubicBezTo>
                <a:cubicBezTo>
                  <a:pt x="1261" y="549"/>
                  <a:pt x="1258" y="549"/>
                  <a:pt x="1256" y="549"/>
                </a:cubicBezTo>
                <a:cubicBezTo>
                  <a:pt x="1254" y="550"/>
                  <a:pt x="1252" y="550"/>
                  <a:pt x="1249" y="550"/>
                </a:cubicBezTo>
                <a:cubicBezTo>
                  <a:pt x="1247" y="551"/>
                  <a:pt x="1245" y="552"/>
                  <a:pt x="1243" y="553"/>
                </a:cubicBezTo>
                <a:cubicBezTo>
                  <a:pt x="1241" y="553"/>
                  <a:pt x="1239" y="554"/>
                  <a:pt x="1237" y="556"/>
                </a:cubicBezTo>
                <a:cubicBezTo>
                  <a:pt x="1235" y="557"/>
                  <a:pt x="1233" y="558"/>
                  <a:pt x="1231" y="559"/>
                </a:cubicBezTo>
                <a:cubicBezTo>
                  <a:pt x="1229" y="560"/>
                  <a:pt x="1227" y="560"/>
                  <a:pt x="1225" y="560"/>
                </a:cubicBezTo>
                <a:cubicBezTo>
                  <a:pt x="1223" y="560"/>
                  <a:pt x="1221" y="561"/>
                  <a:pt x="1219" y="562"/>
                </a:cubicBezTo>
                <a:cubicBezTo>
                  <a:pt x="1218" y="563"/>
                  <a:pt x="1217" y="563"/>
                  <a:pt x="1216" y="564"/>
                </a:cubicBezTo>
                <a:cubicBezTo>
                  <a:pt x="1215" y="565"/>
                  <a:pt x="1216" y="566"/>
                  <a:pt x="1216" y="567"/>
                </a:cubicBezTo>
                <a:cubicBezTo>
                  <a:pt x="1215" y="567"/>
                  <a:pt x="1215" y="569"/>
                  <a:pt x="1215" y="570"/>
                </a:cubicBezTo>
                <a:cubicBezTo>
                  <a:pt x="1215" y="570"/>
                  <a:pt x="1217" y="571"/>
                  <a:pt x="1218" y="570"/>
                </a:cubicBezTo>
                <a:cubicBezTo>
                  <a:pt x="1218" y="570"/>
                  <a:pt x="1221" y="570"/>
                  <a:pt x="1221" y="571"/>
                </a:cubicBezTo>
                <a:cubicBezTo>
                  <a:pt x="1221" y="572"/>
                  <a:pt x="1219" y="573"/>
                  <a:pt x="1218" y="574"/>
                </a:cubicBezTo>
                <a:cubicBezTo>
                  <a:pt x="1218" y="575"/>
                  <a:pt x="1218" y="577"/>
                  <a:pt x="1217" y="578"/>
                </a:cubicBezTo>
                <a:cubicBezTo>
                  <a:pt x="1217" y="579"/>
                  <a:pt x="1215" y="579"/>
                  <a:pt x="1216" y="581"/>
                </a:cubicBezTo>
                <a:cubicBezTo>
                  <a:pt x="1217" y="582"/>
                  <a:pt x="1220" y="581"/>
                  <a:pt x="1222" y="581"/>
                </a:cubicBezTo>
                <a:cubicBezTo>
                  <a:pt x="1223" y="581"/>
                  <a:pt x="1225" y="580"/>
                  <a:pt x="1225" y="581"/>
                </a:cubicBezTo>
                <a:cubicBezTo>
                  <a:pt x="1224" y="582"/>
                  <a:pt x="1222" y="582"/>
                  <a:pt x="1222" y="582"/>
                </a:cubicBezTo>
                <a:cubicBezTo>
                  <a:pt x="1221" y="582"/>
                  <a:pt x="1219" y="582"/>
                  <a:pt x="1218" y="582"/>
                </a:cubicBezTo>
                <a:cubicBezTo>
                  <a:pt x="1218" y="583"/>
                  <a:pt x="1219" y="584"/>
                  <a:pt x="1219" y="585"/>
                </a:cubicBezTo>
                <a:cubicBezTo>
                  <a:pt x="1219" y="587"/>
                  <a:pt x="1218" y="586"/>
                  <a:pt x="1217" y="587"/>
                </a:cubicBezTo>
                <a:cubicBezTo>
                  <a:pt x="1217" y="588"/>
                  <a:pt x="1218" y="589"/>
                  <a:pt x="1218" y="590"/>
                </a:cubicBezTo>
                <a:cubicBezTo>
                  <a:pt x="1219" y="591"/>
                  <a:pt x="1220" y="591"/>
                  <a:pt x="1221" y="593"/>
                </a:cubicBezTo>
                <a:cubicBezTo>
                  <a:pt x="1223" y="594"/>
                  <a:pt x="1223" y="595"/>
                  <a:pt x="1225" y="596"/>
                </a:cubicBezTo>
                <a:cubicBezTo>
                  <a:pt x="1226" y="597"/>
                  <a:pt x="1227" y="598"/>
                  <a:pt x="1228" y="599"/>
                </a:cubicBezTo>
                <a:cubicBezTo>
                  <a:pt x="1230" y="600"/>
                  <a:pt x="1232" y="601"/>
                  <a:pt x="1234" y="601"/>
                </a:cubicBezTo>
                <a:cubicBezTo>
                  <a:pt x="1236" y="602"/>
                  <a:pt x="1237" y="603"/>
                  <a:pt x="1240" y="602"/>
                </a:cubicBezTo>
                <a:cubicBezTo>
                  <a:pt x="1242" y="602"/>
                  <a:pt x="1243" y="601"/>
                  <a:pt x="1244" y="599"/>
                </a:cubicBezTo>
                <a:cubicBezTo>
                  <a:pt x="1246" y="598"/>
                  <a:pt x="1249" y="599"/>
                  <a:pt x="1248" y="601"/>
                </a:cubicBezTo>
                <a:cubicBezTo>
                  <a:pt x="1248" y="603"/>
                  <a:pt x="1246" y="605"/>
                  <a:pt x="1246" y="607"/>
                </a:cubicBezTo>
                <a:cubicBezTo>
                  <a:pt x="1245" y="609"/>
                  <a:pt x="1246" y="611"/>
                  <a:pt x="1245" y="613"/>
                </a:cubicBezTo>
                <a:cubicBezTo>
                  <a:pt x="1244" y="615"/>
                  <a:pt x="1243" y="617"/>
                  <a:pt x="1242" y="619"/>
                </a:cubicBezTo>
                <a:cubicBezTo>
                  <a:pt x="1242" y="622"/>
                  <a:pt x="1240" y="628"/>
                  <a:pt x="1242" y="630"/>
                </a:cubicBezTo>
                <a:cubicBezTo>
                  <a:pt x="1243" y="632"/>
                  <a:pt x="1244" y="634"/>
                  <a:pt x="1244" y="637"/>
                </a:cubicBezTo>
                <a:cubicBezTo>
                  <a:pt x="1244" y="639"/>
                  <a:pt x="1245" y="641"/>
                  <a:pt x="1244" y="643"/>
                </a:cubicBezTo>
                <a:cubicBezTo>
                  <a:pt x="1244" y="645"/>
                  <a:pt x="1242" y="647"/>
                  <a:pt x="1241" y="649"/>
                </a:cubicBezTo>
                <a:cubicBezTo>
                  <a:pt x="1239" y="650"/>
                  <a:pt x="1238" y="651"/>
                  <a:pt x="1236" y="652"/>
                </a:cubicBezTo>
                <a:cubicBezTo>
                  <a:pt x="1235" y="653"/>
                  <a:pt x="1235" y="654"/>
                  <a:pt x="1234" y="654"/>
                </a:cubicBezTo>
                <a:cubicBezTo>
                  <a:pt x="1233" y="655"/>
                  <a:pt x="1232" y="656"/>
                  <a:pt x="1231" y="656"/>
                </a:cubicBezTo>
                <a:cubicBezTo>
                  <a:pt x="1228" y="658"/>
                  <a:pt x="1221" y="657"/>
                  <a:pt x="1218" y="656"/>
                </a:cubicBezTo>
                <a:cubicBezTo>
                  <a:pt x="1216" y="655"/>
                  <a:pt x="1215" y="654"/>
                  <a:pt x="1213" y="652"/>
                </a:cubicBezTo>
                <a:cubicBezTo>
                  <a:pt x="1212" y="652"/>
                  <a:pt x="1212" y="651"/>
                  <a:pt x="1211" y="650"/>
                </a:cubicBezTo>
                <a:cubicBezTo>
                  <a:pt x="1211" y="650"/>
                  <a:pt x="1211" y="648"/>
                  <a:pt x="1210" y="647"/>
                </a:cubicBezTo>
                <a:cubicBezTo>
                  <a:pt x="1209" y="643"/>
                  <a:pt x="1205" y="640"/>
                  <a:pt x="1201" y="638"/>
                </a:cubicBezTo>
                <a:cubicBezTo>
                  <a:pt x="1200" y="637"/>
                  <a:pt x="1199" y="636"/>
                  <a:pt x="1197" y="634"/>
                </a:cubicBezTo>
                <a:cubicBezTo>
                  <a:pt x="1196" y="632"/>
                  <a:pt x="1195" y="631"/>
                  <a:pt x="1193" y="630"/>
                </a:cubicBezTo>
                <a:cubicBezTo>
                  <a:pt x="1190" y="627"/>
                  <a:pt x="1185" y="627"/>
                  <a:pt x="1181" y="629"/>
                </a:cubicBezTo>
                <a:cubicBezTo>
                  <a:pt x="1178" y="630"/>
                  <a:pt x="1175" y="630"/>
                  <a:pt x="1171" y="630"/>
                </a:cubicBezTo>
                <a:cubicBezTo>
                  <a:pt x="1169" y="631"/>
                  <a:pt x="1167" y="631"/>
                  <a:pt x="1166" y="632"/>
                </a:cubicBezTo>
                <a:cubicBezTo>
                  <a:pt x="1164" y="633"/>
                  <a:pt x="1163" y="634"/>
                  <a:pt x="1162" y="636"/>
                </a:cubicBezTo>
                <a:cubicBezTo>
                  <a:pt x="1161" y="637"/>
                  <a:pt x="1160" y="638"/>
                  <a:pt x="1159" y="640"/>
                </a:cubicBezTo>
                <a:cubicBezTo>
                  <a:pt x="1158" y="642"/>
                  <a:pt x="1156" y="644"/>
                  <a:pt x="1156" y="646"/>
                </a:cubicBezTo>
                <a:cubicBezTo>
                  <a:pt x="1156" y="648"/>
                  <a:pt x="1156" y="651"/>
                  <a:pt x="1156" y="653"/>
                </a:cubicBezTo>
                <a:cubicBezTo>
                  <a:pt x="1156" y="656"/>
                  <a:pt x="1154" y="657"/>
                  <a:pt x="1152" y="659"/>
                </a:cubicBezTo>
                <a:cubicBezTo>
                  <a:pt x="1149" y="661"/>
                  <a:pt x="1145" y="664"/>
                  <a:pt x="1145" y="668"/>
                </a:cubicBezTo>
                <a:cubicBezTo>
                  <a:pt x="1145" y="670"/>
                  <a:pt x="1145" y="673"/>
                  <a:pt x="1145" y="675"/>
                </a:cubicBezTo>
                <a:cubicBezTo>
                  <a:pt x="1145" y="678"/>
                  <a:pt x="1145" y="679"/>
                  <a:pt x="1144" y="682"/>
                </a:cubicBezTo>
                <a:cubicBezTo>
                  <a:pt x="1144" y="684"/>
                  <a:pt x="1144" y="686"/>
                  <a:pt x="1144" y="688"/>
                </a:cubicBezTo>
                <a:cubicBezTo>
                  <a:pt x="1144" y="690"/>
                  <a:pt x="1145" y="692"/>
                  <a:pt x="1145" y="694"/>
                </a:cubicBezTo>
                <a:cubicBezTo>
                  <a:pt x="1145" y="696"/>
                  <a:pt x="1145" y="699"/>
                  <a:pt x="1145" y="701"/>
                </a:cubicBezTo>
                <a:cubicBezTo>
                  <a:pt x="1145" y="704"/>
                  <a:pt x="1145" y="706"/>
                  <a:pt x="1145" y="708"/>
                </a:cubicBezTo>
                <a:cubicBezTo>
                  <a:pt x="1146" y="713"/>
                  <a:pt x="1149" y="716"/>
                  <a:pt x="1147" y="721"/>
                </a:cubicBezTo>
                <a:cubicBezTo>
                  <a:pt x="1145" y="725"/>
                  <a:pt x="1142" y="727"/>
                  <a:pt x="1139" y="730"/>
                </a:cubicBezTo>
                <a:cubicBezTo>
                  <a:pt x="1136" y="733"/>
                  <a:pt x="1133" y="736"/>
                  <a:pt x="1129" y="738"/>
                </a:cubicBezTo>
                <a:cubicBezTo>
                  <a:pt x="1126" y="741"/>
                  <a:pt x="1122" y="741"/>
                  <a:pt x="1118" y="742"/>
                </a:cubicBezTo>
                <a:cubicBezTo>
                  <a:pt x="1116" y="743"/>
                  <a:pt x="1113" y="744"/>
                  <a:pt x="1112" y="746"/>
                </a:cubicBezTo>
                <a:cubicBezTo>
                  <a:pt x="1111" y="748"/>
                  <a:pt x="1112" y="750"/>
                  <a:pt x="1111" y="752"/>
                </a:cubicBezTo>
                <a:cubicBezTo>
                  <a:pt x="1110" y="754"/>
                  <a:pt x="1108" y="756"/>
                  <a:pt x="1107" y="758"/>
                </a:cubicBezTo>
                <a:cubicBezTo>
                  <a:pt x="1106" y="759"/>
                  <a:pt x="1105" y="761"/>
                  <a:pt x="1103" y="762"/>
                </a:cubicBezTo>
                <a:cubicBezTo>
                  <a:pt x="1102" y="763"/>
                  <a:pt x="1099" y="763"/>
                  <a:pt x="1098" y="764"/>
                </a:cubicBezTo>
                <a:cubicBezTo>
                  <a:pt x="1095" y="764"/>
                  <a:pt x="1093" y="764"/>
                  <a:pt x="1091" y="765"/>
                </a:cubicBezTo>
                <a:cubicBezTo>
                  <a:pt x="1090" y="765"/>
                  <a:pt x="1089" y="765"/>
                  <a:pt x="1088" y="766"/>
                </a:cubicBezTo>
                <a:cubicBezTo>
                  <a:pt x="1087" y="766"/>
                  <a:pt x="1086" y="767"/>
                  <a:pt x="1085" y="767"/>
                </a:cubicBezTo>
                <a:cubicBezTo>
                  <a:pt x="1083" y="768"/>
                  <a:pt x="1081" y="768"/>
                  <a:pt x="1079" y="767"/>
                </a:cubicBezTo>
                <a:cubicBezTo>
                  <a:pt x="1076" y="766"/>
                  <a:pt x="1072" y="764"/>
                  <a:pt x="1071" y="761"/>
                </a:cubicBezTo>
                <a:cubicBezTo>
                  <a:pt x="1070" y="759"/>
                  <a:pt x="1070" y="757"/>
                  <a:pt x="1069" y="755"/>
                </a:cubicBezTo>
                <a:cubicBezTo>
                  <a:pt x="1068" y="754"/>
                  <a:pt x="1066" y="751"/>
                  <a:pt x="1069" y="750"/>
                </a:cubicBezTo>
                <a:cubicBezTo>
                  <a:pt x="1071" y="750"/>
                  <a:pt x="1073" y="753"/>
                  <a:pt x="1075" y="754"/>
                </a:cubicBezTo>
                <a:cubicBezTo>
                  <a:pt x="1076" y="755"/>
                  <a:pt x="1077" y="756"/>
                  <a:pt x="1078" y="756"/>
                </a:cubicBezTo>
                <a:cubicBezTo>
                  <a:pt x="1079" y="757"/>
                  <a:pt x="1078" y="755"/>
                  <a:pt x="1078" y="755"/>
                </a:cubicBezTo>
                <a:cubicBezTo>
                  <a:pt x="1076" y="753"/>
                  <a:pt x="1074" y="751"/>
                  <a:pt x="1072" y="750"/>
                </a:cubicBezTo>
                <a:cubicBezTo>
                  <a:pt x="1070" y="749"/>
                  <a:pt x="1068" y="748"/>
                  <a:pt x="1066" y="748"/>
                </a:cubicBezTo>
                <a:cubicBezTo>
                  <a:pt x="1064" y="747"/>
                  <a:pt x="1062" y="747"/>
                  <a:pt x="1060" y="747"/>
                </a:cubicBezTo>
                <a:cubicBezTo>
                  <a:pt x="1059" y="747"/>
                  <a:pt x="1058" y="747"/>
                  <a:pt x="1056" y="747"/>
                </a:cubicBezTo>
                <a:cubicBezTo>
                  <a:pt x="1054" y="747"/>
                  <a:pt x="1051" y="748"/>
                  <a:pt x="1048" y="748"/>
                </a:cubicBezTo>
                <a:cubicBezTo>
                  <a:pt x="1046" y="749"/>
                  <a:pt x="1044" y="749"/>
                  <a:pt x="1042" y="750"/>
                </a:cubicBezTo>
                <a:cubicBezTo>
                  <a:pt x="1040" y="751"/>
                  <a:pt x="1038" y="752"/>
                  <a:pt x="1036" y="753"/>
                </a:cubicBezTo>
                <a:cubicBezTo>
                  <a:pt x="1034" y="754"/>
                  <a:pt x="1031" y="754"/>
                  <a:pt x="1029" y="755"/>
                </a:cubicBezTo>
                <a:cubicBezTo>
                  <a:pt x="1027" y="755"/>
                  <a:pt x="1025" y="756"/>
                  <a:pt x="1023" y="757"/>
                </a:cubicBezTo>
                <a:cubicBezTo>
                  <a:pt x="1021" y="757"/>
                  <a:pt x="1019" y="758"/>
                  <a:pt x="1017" y="759"/>
                </a:cubicBezTo>
                <a:cubicBezTo>
                  <a:pt x="1014" y="759"/>
                  <a:pt x="1012" y="759"/>
                  <a:pt x="1010" y="760"/>
                </a:cubicBezTo>
                <a:cubicBezTo>
                  <a:pt x="1008" y="761"/>
                  <a:pt x="1007" y="763"/>
                  <a:pt x="1005" y="765"/>
                </a:cubicBezTo>
                <a:cubicBezTo>
                  <a:pt x="1004" y="767"/>
                  <a:pt x="1002" y="770"/>
                  <a:pt x="1000" y="771"/>
                </a:cubicBezTo>
                <a:cubicBezTo>
                  <a:pt x="999" y="772"/>
                  <a:pt x="997" y="773"/>
                  <a:pt x="995" y="773"/>
                </a:cubicBezTo>
                <a:cubicBezTo>
                  <a:pt x="990" y="774"/>
                  <a:pt x="986" y="774"/>
                  <a:pt x="981" y="775"/>
                </a:cubicBezTo>
                <a:cubicBezTo>
                  <a:pt x="972" y="776"/>
                  <a:pt x="964" y="779"/>
                  <a:pt x="955" y="781"/>
                </a:cubicBezTo>
                <a:cubicBezTo>
                  <a:pt x="951" y="782"/>
                  <a:pt x="947" y="784"/>
                  <a:pt x="942" y="784"/>
                </a:cubicBezTo>
                <a:cubicBezTo>
                  <a:pt x="940" y="784"/>
                  <a:pt x="939" y="784"/>
                  <a:pt x="938" y="782"/>
                </a:cubicBezTo>
                <a:cubicBezTo>
                  <a:pt x="937" y="781"/>
                  <a:pt x="936" y="780"/>
                  <a:pt x="935" y="781"/>
                </a:cubicBezTo>
                <a:cubicBezTo>
                  <a:pt x="935" y="782"/>
                  <a:pt x="935" y="782"/>
                  <a:pt x="935" y="783"/>
                </a:cubicBezTo>
                <a:cubicBezTo>
                  <a:pt x="935" y="783"/>
                  <a:pt x="934" y="784"/>
                  <a:pt x="934" y="784"/>
                </a:cubicBezTo>
                <a:cubicBezTo>
                  <a:pt x="933" y="784"/>
                  <a:pt x="932" y="786"/>
                  <a:pt x="931" y="786"/>
                </a:cubicBezTo>
                <a:cubicBezTo>
                  <a:pt x="930" y="786"/>
                  <a:pt x="930" y="785"/>
                  <a:pt x="930" y="784"/>
                </a:cubicBezTo>
                <a:cubicBezTo>
                  <a:pt x="930" y="782"/>
                  <a:pt x="931" y="782"/>
                  <a:pt x="930" y="781"/>
                </a:cubicBezTo>
                <a:cubicBezTo>
                  <a:pt x="929" y="778"/>
                  <a:pt x="930" y="776"/>
                  <a:pt x="927" y="776"/>
                </a:cubicBezTo>
                <a:cubicBezTo>
                  <a:pt x="925" y="776"/>
                  <a:pt x="924" y="776"/>
                  <a:pt x="922" y="776"/>
                </a:cubicBezTo>
                <a:cubicBezTo>
                  <a:pt x="921" y="775"/>
                  <a:pt x="920" y="776"/>
                  <a:pt x="919" y="775"/>
                </a:cubicBezTo>
                <a:cubicBezTo>
                  <a:pt x="918" y="775"/>
                  <a:pt x="918" y="774"/>
                  <a:pt x="917" y="774"/>
                </a:cubicBezTo>
                <a:cubicBezTo>
                  <a:pt x="915" y="774"/>
                  <a:pt x="915" y="774"/>
                  <a:pt x="915" y="773"/>
                </a:cubicBezTo>
                <a:cubicBezTo>
                  <a:pt x="915" y="772"/>
                  <a:pt x="914" y="772"/>
                  <a:pt x="914" y="771"/>
                </a:cubicBezTo>
                <a:cubicBezTo>
                  <a:pt x="915" y="770"/>
                  <a:pt x="916" y="774"/>
                  <a:pt x="919" y="773"/>
                </a:cubicBezTo>
                <a:cubicBezTo>
                  <a:pt x="920" y="772"/>
                  <a:pt x="919" y="771"/>
                  <a:pt x="919" y="770"/>
                </a:cubicBezTo>
                <a:cubicBezTo>
                  <a:pt x="920" y="769"/>
                  <a:pt x="921" y="770"/>
                  <a:pt x="922" y="770"/>
                </a:cubicBezTo>
                <a:cubicBezTo>
                  <a:pt x="923" y="769"/>
                  <a:pt x="924" y="768"/>
                  <a:pt x="925" y="768"/>
                </a:cubicBezTo>
                <a:cubicBezTo>
                  <a:pt x="926" y="768"/>
                  <a:pt x="926" y="768"/>
                  <a:pt x="927" y="769"/>
                </a:cubicBezTo>
                <a:cubicBezTo>
                  <a:pt x="927" y="770"/>
                  <a:pt x="928" y="772"/>
                  <a:pt x="929" y="770"/>
                </a:cubicBezTo>
                <a:cubicBezTo>
                  <a:pt x="929" y="769"/>
                  <a:pt x="928" y="769"/>
                  <a:pt x="928" y="768"/>
                </a:cubicBezTo>
                <a:cubicBezTo>
                  <a:pt x="927" y="767"/>
                  <a:pt x="927" y="767"/>
                  <a:pt x="926" y="766"/>
                </a:cubicBezTo>
                <a:cubicBezTo>
                  <a:pt x="926" y="765"/>
                  <a:pt x="924" y="765"/>
                  <a:pt x="924" y="764"/>
                </a:cubicBezTo>
                <a:cubicBezTo>
                  <a:pt x="923" y="763"/>
                  <a:pt x="924" y="762"/>
                  <a:pt x="925" y="761"/>
                </a:cubicBezTo>
                <a:cubicBezTo>
                  <a:pt x="926" y="761"/>
                  <a:pt x="927" y="761"/>
                  <a:pt x="927" y="760"/>
                </a:cubicBezTo>
                <a:cubicBezTo>
                  <a:pt x="926" y="758"/>
                  <a:pt x="923" y="759"/>
                  <a:pt x="921" y="759"/>
                </a:cubicBezTo>
                <a:cubicBezTo>
                  <a:pt x="921" y="759"/>
                  <a:pt x="920" y="759"/>
                  <a:pt x="920" y="759"/>
                </a:cubicBezTo>
                <a:cubicBezTo>
                  <a:pt x="919" y="759"/>
                  <a:pt x="919" y="759"/>
                  <a:pt x="918" y="759"/>
                </a:cubicBezTo>
                <a:cubicBezTo>
                  <a:pt x="917" y="760"/>
                  <a:pt x="917" y="759"/>
                  <a:pt x="917" y="757"/>
                </a:cubicBezTo>
                <a:cubicBezTo>
                  <a:pt x="917" y="756"/>
                  <a:pt x="918" y="755"/>
                  <a:pt x="919" y="755"/>
                </a:cubicBezTo>
                <a:cubicBezTo>
                  <a:pt x="919" y="755"/>
                  <a:pt x="920" y="755"/>
                  <a:pt x="920" y="755"/>
                </a:cubicBezTo>
                <a:cubicBezTo>
                  <a:pt x="921" y="754"/>
                  <a:pt x="920" y="754"/>
                  <a:pt x="919" y="754"/>
                </a:cubicBezTo>
                <a:cubicBezTo>
                  <a:pt x="918" y="754"/>
                  <a:pt x="918" y="754"/>
                  <a:pt x="917" y="754"/>
                </a:cubicBezTo>
                <a:cubicBezTo>
                  <a:pt x="916" y="754"/>
                  <a:pt x="916" y="754"/>
                  <a:pt x="915" y="754"/>
                </a:cubicBezTo>
                <a:cubicBezTo>
                  <a:pt x="914" y="755"/>
                  <a:pt x="913" y="755"/>
                  <a:pt x="913" y="756"/>
                </a:cubicBezTo>
                <a:cubicBezTo>
                  <a:pt x="913" y="756"/>
                  <a:pt x="915" y="757"/>
                  <a:pt x="915" y="757"/>
                </a:cubicBezTo>
                <a:cubicBezTo>
                  <a:pt x="916" y="758"/>
                  <a:pt x="916" y="759"/>
                  <a:pt x="915" y="760"/>
                </a:cubicBezTo>
                <a:cubicBezTo>
                  <a:pt x="913" y="760"/>
                  <a:pt x="913" y="758"/>
                  <a:pt x="912" y="759"/>
                </a:cubicBezTo>
                <a:cubicBezTo>
                  <a:pt x="910" y="759"/>
                  <a:pt x="910" y="760"/>
                  <a:pt x="911" y="761"/>
                </a:cubicBezTo>
                <a:cubicBezTo>
                  <a:pt x="911" y="762"/>
                  <a:pt x="911" y="763"/>
                  <a:pt x="910" y="764"/>
                </a:cubicBezTo>
                <a:cubicBezTo>
                  <a:pt x="910" y="765"/>
                  <a:pt x="910" y="764"/>
                  <a:pt x="910" y="765"/>
                </a:cubicBezTo>
                <a:cubicBezTo>
                  <a:pt x="910" y="766"/>
                  <a:pt x="910" y="766"/>
                  <a:pt x="910" y="766"/>
                </a:cubicBezTo>
                <a:cubicBezTo>
                  <a:pt x="911" y="768"/>
                  <a:pt x="909" y="767"/>
                  <a:pt x="909" y="766"/>
                </a:cubicBezTo>
                <a:cubicBezTo>
                  <a:pt x="908" y="765"/>
                  <a:pt x="908" y="763"/>
                  <a:pt x="907" y="764"/>
                </a:cubicBezTo>
                <a:cubicBezTo>
                  <a:pt x="906" y="764"/>
                  <a:pt x="905" y="765"/>
                  <a:pt x="905" y="765"/>
                </a:cubicBezTo>
                <a:cubicBezTo>
                  <a:pt x="904" y="766"/>
                  <a:pt x="903" y="766"/>
                  <a:pt x="902" y="766"/>
                </a:cubicBezTo>
                <a:cubicBezTo>
                  <a:pt x="900" y="766"/>
                  <a:pt x="900" y="767"/>
                  <a:pt x="899" y="767"/>
                </a:cubicBezTo>
                <a:cubicBezTo>
                  <a:pt x="898" y="768"/>
                  <a:pt x="896" y="768"/>
                  <a:pt x="895" y="767"/>
                </a:cubicBezTo>
                <a:cubicBezTo>
                  <a:pt x="893" y="767"/>
                  <a:pt x="892" y="768"/>
                  <a:pt x="891" y="768"/>
                </a:cubicBezTo>
                <a:cubicBezTo>
                  <a:pt x="890" y="766"/>
                  <a:pt x="892" y="766"/>
                  <a:pt x="893" y="766"/>
                </a:cubicBezTo>
                <a:cubicBezTo>
                  <a:pt x="894" y="766"/>
                  <a:pt x="894" y="766"/>
                  <a:pt x="895" y="766"/>
                </a:cubicBezTo>
                <a:cubicBezTo>
                  <a:pt x="896" y="765"/>
                  <a:pt x="897" y="765"/>
                  <a:pt x="898" y="765"/>
                </a:cubicBezTo>
                <a:cubicBezTo>
                  <a:pt x="899" y="765"/>
                  <a:pt x="900" y="765"/>
                  <a:pt x="901" y="764"/>
                </a:cubicBezTo>
                <a:cubicBezTo>
                  <a:pt x="902" y="764"/>
                  <a:pt x="902" y="763"/>
                  <a:pt x="901" y="763"/>
                </a:cubicBezTo>
                <a:cubicBezTo>
                  <a:pt x="900" y="763"/>
                  <a:pt x="899" y="764"/>
                  <a:pt x="898" y="764"/>
                </a:cubicBezTo>
                <a:cubicBezTo>
                  <a:pt x="896" y="763"/>
                  <a:pt x="894" y="761"/>
                  <a:pt x="892" y="763"/>
                </a:cubicBezTo>
                <a:cubicBezTo>
                  <a:pt x="891" y="763"/>
                  <a:pt x="891" y="764"/>
                  <a:pt x="891" y="765"/>
                </a:cubicBezTo>
                <a:cubicBezTo>
                  <a:pt x="890" y="765"/>
                  <a:pt x="889" y="766"/>
                  <a:pt x="888" y="766"/>
                </a:cubicBezTo>
                <a:cubicBezTo>
                  <a:pt x="887" y="767"/>
                  <a:pt x="887" y="769"/>
                  <a:pt x="885" y="771"/>
                </a:cubicBezTo>
                <a:cubicBezTo>
                  <a:pt x="884" y="772"/>
                  <a:pt x="883" y="774"/>
                  <a:pt x="882" y="775"/>
                </a:cubicBezTo>
                <a:cubicBezTo>
                  <a:pt x="882" y="776"/>
                  <a:pt x="881" y="777"/>
                  <a:pt x="880" y="777"/>
                </a:cubicBezTo>
                <a:cubicBezTo>
                  <a:pt x="880" y="777"/>
                  <a:pt x="878" y="778"/>
                  <a:pt x="878" y="777"/>
                </a:cubicBezTo>
                <a:cubicBezTo>
                  <a:pt x="877" y="777"/>
                  <a:pt x="877" y="777"/>
                  <a:pt x="876" y="776"/>
                </a:cubicBezTo>
                <a:cubicBezTo>
                  <a:pt x="875" y="775"/>
                  <a:pt x="873" y="776"/>
                  <a:pt x="871" y="776"/>
                </a:cubicBezTo>
                <a:cubicBezTo>
                  <a:pt x="870" y="777"/>
                  <a:pt x="870" y="778"/>
                  <a:pt x="869" y="778"/>
                </a:cubicBezTo>
                <a:cubicBezTo>
                  <a:pt x="867" y="779"/>
                  <a:pt x="865" y="780"/>
                  <a:pt x="863" y="781"/>
                </a:cubicBezTo>
                <a:cubicBezTo>
                  <a:pt x="861" y="782"/>
                  <a:pt x="860" y="783"/>
                  <a:pt x="857" y="784"/>
                </a:cubicBezTo>
                <a:cubicBezTo>
                  <a:pt x="856" y="785"/>
                  <a:pt x="853" y="785"/>
                  <a:pt x="851" y="784"/>
                </a:cubicBezTo>
                <a:cubicBezTo>
                  <a:pt x="850" y="784"/>
                  <a:pt x="844" y="785"/>
                  <a:pt x="845" y="783"/>
                </a:cubicBezTo>
                <a:cubicBezTo>
                  <a:pt x="842" y="782"/>
                  <a:pt x="844" y="779"/>
                  <a:pt x="845" y="778"/>
                </a:cubicBezTo>
                <a:cubicBezTo>
                  <a:pt x="847" y="776"/>
                  <a:pt x="847" y="775"/>
                  <a:pt x="847" y="773"/>
                </a:cubicBezTo>
                <a:cubicBezTo>
                  <a:pt x="848" y="772"/>
                  <a:pt x="848" y="771"/>
                  <a:pt x="849" y="771"/>
                </a:cubicBezTo>
                <a:cubicBezTo>
                  <a:pt x="849" y="770"/>
                  <a:pt x="850" y="769"/>
                  <a:pt x="851" y="769"/>
                </a:cubicBezTo>
                <a:cubicBezTo>
                  <a:pt x="853" y="766"/>
                  <a:pt x="847" y="767"/>
                  <a:pt x="845" y="766"/>
                </a:cubicBezTo>
                <a:cubicBezTo>
                  <a:pt x="844" y="766"/>
                  <a:pt x="843" y="767"/>
                  <a:pt x="843" y="767"/>
                </a:cubicBezTo>
                <a:cubicBezTo>
                  <a:pt x="841" y="769"/>
                  <a:pt x="839" y="770"/>
                  <a:pt x="837" y="769"/>
                </a:cubicBezTo>
                <a:cubicBezTo>
                  <a:pt x="836" y="769"/>
                  <a:pt x="835" y="768"/>
                  <a:pt x="834" y="768"/>
                </a:cubicBezTo>
                <a:cubicBezTo>
                  <a:pt x="833" y="768"/>
                  <a:pt x="833" y="767"/>
                  <a:pt x="832" y="767"/>
                </a:cubicBezTo>
                <a:cubicBezTo>
                  <a:pt x="831" y="766"/>
                  <a:pt x="828" y="763"/>
                  <a:pt x="827" y="763"/>
                </a:cubicBezTo>
                <a:cubicBezTo>
                  <a:pt x="826" y="764"/>
                  <a:pt x="825" y="766"/>
                  <a:pt x="824" y="766"/>
                </a:cubicBezTo>
                <a:cubicBezTo>
                  <a:pt x="822" y="766"/>
                  <a:pt x="823" y="765"/>
                  <a:pt x="822" y="764"/>
                </a:cubicBezTo>
                <a:cubicBezTo>
                  <a:pt x="821" y="763"/>
                  <a:pt x="818" y="764"/>
                  <a:pt x="817" y="763"/>
                </a:cubicBezTo>
                <a:cubicBezTo>
                  <a:pt x="815" y="761"/>
                  <a:pt x="818" y="759"/>
                  <a:pt x="818" y="758"/>
                </a:cubicBezTo>
                <a:cubicBezTo>
                  <a:pt x="818" y="756"/>
                  <a:pt x="816" y="755"/>
                  <a:pt x="817" y="753"/>
                </a:cubicBezTo>
                <a:cubicBezTo>
                  <a:pt x="817" y="752"/>
                  <a:pt x="818" y="751"/>
                  <a:pt x="817" y="750"/>
                </a:cubicBezTo>
                <a:cubicBezTo>
                  <a:pt x="816" y="748"/>
                  <a:pt x="816" y="750"/>
                  <a:pt x="815" y="751"/>
                </a:cubicBezTo>
                <a:cubicBezTo>
                  <a:pt x="813" y="752"/>
                  <a:pt x="813" y="750"/>
                  <a:pt x="812" y="749"/>
                </a:cubicBezTo>
                <a:cubicBezTo>
                  <a:pt x="810" y="748"/>
                  <a:pt x="806" y="750"/>
                  <a:pt x="804" y="749"/>
                </a:cubicBezTo>
                <a:cubicBezTo>
                  <a:pt x="803" y="749"/>
                  <a:pt x="804" y="748"/>
                  <a:pt x="804" y="748"/>
                </a:cubicBezTo>
                <a:cubicBezTo>
                  <a:pt x="805" y="747"/>
                  <a:pt x="804" y="747"/>
                  <a:pt x="805" y="746"/>
                </a:cubicBezTo>
                <a:cubicBezTo>
                  <a:pt x="805" y="745"/>
                  <a:pt x="807" y="744"/>
                  <a:pt x="808" y="744"/>
                </a:cubicBezTo>
                <a:cubicBezTo>
                  <a:pt x="809" y="747"/>
                  <a:pt x="811" y="744"/>
                  <a:pt x="809" y="742"/>
                </a:cubicBezTo>
                <a:cubicBezTo>
                  <a:pt x="809" y="742"/>
                  <a:pt x="807" y="742"/>
                  <a:pt x="807" y="741"/>
                </a:cubicBezTo>
                <a:cubicBezTo>
                  <a:pt x="807" y="740"/>
                  <a:pt x="809" y="739"/>
                  <a:pt x="809" y="739"/>
                </a:cubicBezTo>
                <a:cubicBezTo>
                  <a:pt x="810" y="740"/>
                  <a:pt x="810" y="741"/>
                  <a:pt x="811" y="742"/>
                </a:cubicBezTo>
                <a:cubicBezTo>
                  <a:pt x="812" y="742"/>
                  <a:pt x="813" y="743"/>
                  <a:pt x="813" y="744"/>
                </a:cubicBezTo>
                <a:cubicBezTo>
                  <a:pt x="814" y="745"/>
                  <a:pt x="815" y="748"/>
                  <a:pt x="817" y="747"/>
                </a:cubicBezTo>
                <a:cubicBezTo>
                  <a:pt x="817" y="746"/>
                  <a:pt x="817" y="746"/>
                  <a:pt x="817" y="746"/>
                </a:cubicBezTo>
                <a:cubicBezTo>
                  <a:pt x="817" y="745"/>
                  <a:pt x="817" y="744"/>
                  <a:pt x="818" y="744"/>
                </a:cubicBezTo>
                <a:cubicBezTo>
                  <a:pt x="818" y="743"/>
                  <a:pt x="819" y="743"/>
                  <a:pt x="818" y="742"/>
                </a:cubicBezTo>
                <a:cubicBezTo>
                  <a:pt x="818" y="741"/>
                  <a:pt x="816" y="741"/>
                  <a:pt x="815" y="741"/>
                </a:cubicBezTo>
                <a:cubicBezTo>
                  <a:pt x="815" y="740"/>
                  <a:pt x="815" y="739"/>
                  <a:pt x="814" y="739"/>
                </a:cubicBezTo>
                <a:cubicBezTo>
                  <a:pt x="813" y="738"/>
                  <a:pt x="812" y="738"/>
                  <a:pt x="811" y="738"/>
                </a:cubicBezTo>
                <a:cubicBezTo>
                  <a:pt x="810" y="738"/>
                  <a:pt x="809" y="737"/>
                  <a:pt x="808" y="738"/>
                </a:cubicBezTo>
                <a:cubicBezTo>
                  <a:pt x="807" y="738"/>
                  <a:pt x="807" y="739"/>
                  <a:pt x="806" y="739"/>
                </a:cubicBezTo>
                <a:cubicBezTo>
                  <a:pt x="805" y="741"/>
                  <a:pt x="805" y="740"/>
                  <a:pt x="804" y="739"/>
                </a:cubicBezTo>
                <a:cubicBezTo>
                  <a:pt x="803" y="739"/>
                  <a:pt x="802" y="739"/>
                  <a:pt x="802" y="738"/>
                </a:cubicBezTo>
                <a:cubicBezTo>
                  <a:pt x="801" y="737"/>
                  <a:pt x="802" y="736"/>
                  <a:pt x="803" y="735"/>
                </a:cubicBezTo>
                <a:cubicBezTo>
                  <a:pt x="804" y="735"/>
                  <a:pt x="804" y="734"/>
                  <a:pt x="805" y="734"/>
                </a:cubicBezTo>
                <a:cubicBezTo>
                  <a:pt x="806" y="734"/>
                  <a:pt x="807" y="735"/>
                  <a:pt x="808" y="734"/>
                </a:cubicBezTo>
                <a:cubicBezTo>
                  <a:pt x="810" y="733"/>
                  <a:pt x="809" y="731"/>
                  <a:pt x="808" y="729"/>
                </a:cubicBezTo>
                <a:cubicBezTo>
                  <a:pt x="807" y="729"/>
                  <a:pt x="807" y="728"/>
                  <a:pt x="806" y="727"/>
                </a:cubicBezTo>
                <a:cubicBezTo>
                  <a:pt x="805" y="726"/>
                  <a:pt x="806" y="724"/>
                  <a:pt x="805" y="722"/>
                </a:cubicBezTo>
                <a:cubicBezTo>
                  <a:pt x="805" y="721"/>
                  <a:pt x="804" y="720"/>
                  <a:pt x="805" y="719"/>
                </a:cubicBezTo>
                <a:cubicBezTo>
                  <a:pt x="806" y="718"/>
                  <a:pt x="807" y="718"/>
                  <a:pt x="807" y="718"/>
                </a:cubicBezTo>
                <a:cubicBezTo>
                  <a:pt x="808" y="717"/>
                  <a:pt x="809" y="716"/>
                  <a:pt x="809" y="715"/>
                </a:cubicBezTo>
                <a:cubicBezTo>
                  <a:pt x="810" y="714"/>
                  <a:pt x="809" y="714"/>
                  <a:pt x="808" y="713"/>
                </a:cubicBezTo>
                <a:cubicBezTo>
                  <a:pt x="807" y="713"/>
                  <a:pt x="806" y="712"/>
                  <a:pt x="808" y="712"/>
                </a:cubicBezTo>
                <a:cubicBezTo>
                  <a:pt x="809" y="711"/>
                  <a:pt x="810" y="712"/>
                  <a:pt x="811" y="712"/>
                </a:cubicBezTo>
                <a:cubicBezTo>
                  <a:pt x="812" y="712"/>
                  <a:pt x="813" y="712"/>
                  <a:pt x="814" y="712"/>
                </a:cubicBezTo>
                <a:cubicBezTo>
                  <a:pt x="817" y="712"/>
                  <a:pt x="819" y="712"/>
                  <a:pt x="818" y="709"/>
                </a:cubicBezTo>
                <a:cubicBezTo>
                  <a:pt x="818" y="707"/>
                  <a:pt x="816" y="703"/>
                  <a:pt x="819" y="705"/>
                </a:cubicBezTo>
                <a:cubicBezTo>
                  <a:pt x="821" y="706"/>
                  <a:pt x="822" y="708"/>
                  <a:pt x="824" y="705"/>
                </a:cubicBezTo>
                <a:cubicBezTo>
                  <a:pt x="825" y="704"/>
                  <a:pt x="824" y="703"/>
                  <a:pt x="824" y="702"/>
                </a:cubicBezTo>
                <a:cubicBezTo>
                  <a:pt x="824" y="701"/>
                  <a:pt x="825" y="700"/>
                  <a:pt x="825" y="699"/>
                </a:cubicBezTo>
                <a:cubicBezTo>
                  <a:pt x="827" y="697"/>
                  <a:pt x="826" y="695"/>
                  <a:pt x="826" y="693"/>
                </a:cubicBezTo>
                <a:cubicBezTo>
                  <a:pt x="827" y="692"/>
                  <a:pt x="827" y="691"/>
                  <a:pt x="828" y="691"/>
                </a:cubicBezTo>
                <a:cubicBezTo>
                  <a:pt x="828" y="690"/>
                  <a:pt x="828" y="688"/>
                  <a:pt x="829" y="688"/>
                </a:cubicBezTo>
                <a:cubicBezTo>
                  <a:pt x="830" y="688"/>
                  <a:pt x="832" y="688"/>
                  <a:pt x="831" y="689"/>
                </a:cubicBezTo>
                <a:cubicBezTo>
                  <a:pt x="830" y="690"/>
                  <a:pt x="829" y="690"/>
                  <a:pt x="829" y="691"/>
                </a:cubicBezTo>
                <a:cubicBezTo>
                  <a:pt x="829" y="692"/>
                  <a:pt x="830" y="693"/>
                  <a:pt x="831" y="693"/>
                </a:cubicBezTo>
                <a:cubicBezTo>
                  <a:pt x="832" y="694"/>
                  <a:pt x="832" y="695"/>
                  <a:pt x="832" y="695"/>
                </a:cubicBezTo>
                <a:cubicBezTo>
                  <a:pt x="834" y="697"/>
                  <a:pt x="836" y="694"/>
                  <a:pt x="836" y="692"/>
                </a:cubicBezTo>
                <a:cubicBezTo>
                  <a:pt x="838" y="691"/>
                  <a:pt x="840" y="690"/>
                  <a:pt x="842" y="688"/>
                </a:cubicBezTo>
                <a:cubicBezTo>
                  <a:pt x="842" y="687"/>
                  <a:pt x="842" y="686"/>
                  <a:pt x="843" y="685"/>
                </a:cubicBezTo>
                <a:cubicBezTo>
                  <a:pt x="843" y="684"/>
                  <a:pt x="844" y="684"/>
                  <a:pt x="844" y="683"/>
                </a:cubicBezTo>
                <a:cubicBezTo>
                  <a:pt x="846" y="680"/>
                  <a:pt x="843" y="680"/>
                  <a:pt x="841" y="679"/>
                </a:cubicBezTo>
                <a:cubicBezTo>
                  <a:pt x="840" y="678"/>
                  <a:pt x="839" y="678"/>
                  <a:pt x="838" y="677"/>
                </a:cubicBezTo>
                <a:cubicBezTo>
                  <a:pt x="836" y="677"/>
                  <a:pt x="833" y="679"/>
                  <a:pt x="832" y="677"/>
                </a:cubicBezTo>
                <a:cubicBezTo>
                  <a:pt x="831" y="675"/>
                  <a:pt x="831" y="675"/>
                  <a:pt x="829" y="675"/>
                </a:cubicBezTo>
                <a:cubicBezTo>
                  <a:pt x="828" y="675"/>
                  <a:pt x="827" y="676"/>
                  <a:pt x="827" y="675"/>
                </a:cubicBezTo>
                <a:cubicBezTo>
                  <a:pt x="826" y="673"/>
                  <a:pt x="827" y="672"/>
                  <a:pt x="827" y="671"/>
                </a:cubicBezTo>
                <a:cubicBezTo>
                  <a:pt x="826" y="670"/>
                  <a:pt x="825" y="671"/>
                  <a:pt x="824" y="670"/>
                </a:cubicBezTo>
                <a:cubicBezTo>
                  <a:pt x="823" y="669"/>
                  <a:pt x="825" y="669"/>
                  <a:pt x="826" y="668"/>
                </a:cubicBezTo>
                <a:cubicBezTo>
                  <a:pt x="827" y="667"/>
                  <a:pt x="827" y="664"/>
                  <a:pt x="827" y="663"/>
                </a:cubicBezTo>
                <a:cubicBezTo>
                  <a:pt x="827" y="661"/>
                  <a:pt x="827" y="659"/>
                  <a:pt x="826" y="657"/>
                </a:cubicBezTo>
                <a:cubicBezTo>
                  <a:pt x="825" y="657"/>
                  <a:pt x="824" y="657"/>
                  <a:pt x="823" y="657"/>
                </a:cubicBezTo>
                <a:cubicBezTo>
                  <a:pt x="820" y="656"/>
                  <a:pt x="817" y="656"/>
                  <a:pt x="815" y="656"/>
                </a:cubicBezTo>
                <a:cubicBezTo>
                  <a:pt x="813" y="656"/>
                  <a:pt x="812" y="656"/>
                  <a:pt x="811" y="656"/>
                </a:cubicBezTo>
                <a:cubicBezTo>
                  <a:pt x="810" y="657"/>
                  <a:pt x="810" y="657"/>
                  <a:pt x="808" y="657"/>
                </a:cubicBezTo>
                <a:cubicBezTo>
                  <a:pt x="807" y="657"/>
                  <a:pt x="805" y="657"/>
                  <a:pt x="804" y="655"/>
                </a:cubicBezTo>
                <a:cubicBezTo>
                  <a:pt x="802" y="653"/>
                  <a:pt x="807" y="655"/>
                  <a:pt x="808" y="655"/>
                </a:cubicBezTo>
                <a:cubicBezTo>
                  <a:pt x="810" y="655"/>
                  <a:pt x="812" y="655"/>
                  <a:pt x="814" y="655"/>
                </a:cubicBezTo>
                <a:cubicBezTo>
                  <a:pt x="816" y="654"/>
                  <a:pt x="818" y="654"/>
                  <a:pt x="821" y="654"/>
                </a:cubicBezTo>
                <a:cubicBezTo>
                  <a:pt x="823" y="654"/>
                  <a:pt x="825" y="655"/>
                  <a:pt x="827" y="654"/>
                </a:cubicBezTo>
                <a:cubicBezTo>
                  <a:pt x="829" y="654"/>
                  <a:pt x="830" y="651"/>
                  <a:pt x="831" y="649"/>
                </a:cubicBezTo>
                <a:cubicBezTo>
                  <a:pt x="831" y="648"/>
                  <a:pt x="833" y="646"/>
                  <a:pt x="833" y="644"/>
                </a:cubicBezTo>
                <a:cubicBezTo>
                  <a:pt x="833" y="641"/>
                  <a:pt x="833" y="639"/>
                  <a:pt x="832" y="637"/>
                </a:cubicBezTo>
                <a:cubicBezTo>
                  <a:pt x="831" y="635"/>
                  <a:pt x="829" y="633"/>
                  <a:pt x="831" y="631"/>
                </a:cubicBezTo>
                <a:cubicBezTo>
                  <a:pt x="832" y="631"/>
                  <a:pt x="833" y="631"/>
                  <a:pt x="834" y="630"/>
                </a:cubicBezTo>
                <a:cubicBezTo>
                  <a:pt x="834" y="629"/>
                  <a:pt x="834" y="628"/>
                  <a:pt x="835" y="628"/>
                </a:cubicBezTo>
                <a:cubicBezTo>
                  <a:pt x="836" y="627"/>
                  <a:pt x="837" y="627"/>
                  <a:pt x="837" y="626"/>
                </a:cubicBezTo>
                <a:cubicBezTo>
                  <a:pt x="836" y="624"/>
                  <a:pt x="835" y="626"/>
                  <a:pt x="834" y="626"/>
                </a:cubicBezTo>
                <a:cubicBezTo>
                  <a:pt x="832" y="627"/>
                  <a:pt x="831" y="629"/>
                  <a:pt x="829" y="630"/>
                </a:cubicBezTo>
                <a:cubicBezTo>
                  <a:pt x="827" y="631"/>
                  <a:pt x="825" y="631"/>
                  <a:pt x="823" y="632"/>
                </a:cubicBezTo>
                <a:cubicBezTo>
                  <a:pt x="821" y="633"/>
                  <a:pt x="819" y="634"/>
                  <a:pt x="817" y="634"/>
                </a:cubicBezTo>
                <a:cubicBezTo>
                  <a:pt x="816" y="635"/>
                  <a:pt x="814" y="635"/>
                  <a:pt x="813" y="635"/>
                </a:cubicBezTo>
                <a:cubicBezTo>
                  <a:pt x="811" y="636"/>
                  <a:pt x="810" y="638"/>
                  <a:pt x="808" y="640"/>
                </a:cubicBezTo>
                <a:cubicBezTo>
                  <a:pt x="807" y="642"/>
                  <a:pt x="807" y="644"/>
                  <a:pt x="805" y="646"/>
                </a:cubicBezTo>
                <a:cubicBezTo>
                  <a:pt x="804" y="647"/>
                  <a:pt x="803" y="649"/>
                  <a:pt x="801" y="650"/>
                </a:cubicBezTo>
                <a:cubicBezTo>
                  <a:pt x="800" y="651"/>
                  <a:pt x="798" y="651"/>
                  <a:pt x="797" y="651"/>
                </a:cubicBezTo>
                <a:cubicBezTo>
                  <a:pt x="796" y="651"/>
                  <a:pt x="795" y="651"/>
                  <a:pt x="794" y="651"/>
                </a:cubicBezTo>
                <a:cubicBezTo>
                  <a:pt x="791" y="651"/>
                  <a:pt x="788" y="652"/>
                  <a:pt x="786" y="651"/>
                </a:cubicBezTo>
                <a:cubicBezTo>
                  <a:pt x="783" y="651"/>
                  <a:pt x="780" y="650"/>
                  <a:pt x="777" y="652"/>
                </a:cubicBezTo>
                <a:cubicBezTo>
                  <a:pt x="774" y="654"/>
                  <a:pt x="771" y="658"/>
                  <a:pt x="769" y="661"/>
                </a:cubicBezTo>
                <a:cubicBezTo>
                  <a:pt x="767" y="663"/>
                  <a:pt x="767" y="665"/>
                  <a:pt x="766" y="667"/>
                </a:cubicBezTo>
                <a:cubicBezTo>
                  <a:pt x="765" y="669"/>
                  <a:pt x="766" y="670"/>
                  <a:pt x="768" y="671"/>
                </a:cubicBezTo>
                <a:cubicBezTo>
                  <a:pt x="769" y="671"/>
                  <a:pt x="770" y="672"/>
                  <a:pt x="770" y="673"/>
                </a:cubicBezTo>
                <a:cubicBezTo>
                  <a:pt x="771" y="673"/>
                  <a:pt x="772" y="673"/>
                  <a:pt x="773" y="674"/>
                </a:cubicBezTo>
                <a:cubicBezTo>
                  <a:pt x="774" y="674"/>
                  <a:pt x="775" y="675"/>
                  <a:pt x="776" y="675"/>
                </a:cubicBezTo>
                <a:cubicBezTo>
                  <a:pt x="777" y="674"/>
                  <a:pt x="774" y="673"/>
                  <a:pt x="774" y="673"/>
                </a:cubicBezTo>
                <a:cubicBezTo>
                  <a:pt x="772" y="672"/>
                  <a:pt x="771" y="670"/>
                  <a:pt x="772" y="668"/>
                </a:cubicBezTo>
                <a:cubicBezTo>
                  <a:pt x="773" y="668"/>
                  <a:pt x="774" y="667"/>
                  <a:pt x="775" y="667"/>
                </a:cubicBezTo>
                <a:cubicBezTo>
                  <a:pt x="776" y="668"/>
                  <a:pt x="776" y="669"/>
                  <a:pt x="776" y="670"/>
                </a:cubicBezTo>
                <a:cubicBezTo>
                  <a:pt x="777" y="671"/>
                  <a:pt x="778" y="670"/>
                  <a:pt x="779" y="670"/>
                </a:cubicBezTo>
                <a:cubicBezTo>
                  <a:pt x="780" y="670"/>
                  <a:pt x="781" y="671"/>
                  <a:pt x="782" y="670"/>
                </a:cubicBezTo>
                <a:cubicBezTo>
                  <a:pt x="783" y="670"/>
                  <a:pt x="783" y="669"/>
                  <a:pt x="783" y="668"/>
                </a:cubicBezTo>
                <a:cubicBezTo>
                  <a:pt x="783" y="667"/>
                  <a:pt x="784" y="666"/>
                  <a:pt x="784" y="665"/>
                </a:cubicBezTo>
                <a:cubicBezTo>
                  <a:pt x="785" y="664"/>
                  <a:pt x="784" y="663"/>
                  <a:pt x="784" y="662"/>
                </a:cubicBezTo>
                <a:cubicBezTo>
                  <a:pt x="784" y="661"/>
                  <a:pt x="785" y="661"/>
                  <a:pt x="786" y="660"/>
                </a:cubicBezTo>
                <a:cubicBezTo>
                  <a:pt x="787" y="660"/>
                  <a:pt x="787" y="659"/>
                  <a:pt x="788" y="658"/>
                </a:cubicBezTo>
                <a:cubicBezTo>
                  <a:pt x="788" y="657"/>
                  <a:pt x="789" y="656"/>
                  <a:pt x="790" y="656"/>
                </a:cubicBezTo>
                <a:cubicBezTo>
                  <a:pt x="791" y="656"/>
                  <a:pt x="792" y="656"/>
                  <a:pt x="793" y="656"/>
                </a:cubicBezTo>
                <a:cubicBezTo>
                  <a:pt x="794" y="656"/>
                  <a:pt x="795" y="656"/>
                  <a:pt x="796" y="656"/>
                </a:cubicBezTo>
                <a:cubicBezTo>
                  <a:pt x="797" y="656"/>
                  <a:pt x="798" y="655"/>
                  <a:pt x="799" y="656"/>
                </a:cubicBezTo>
                <a:cubicBezTo>
                  <a:pt x="800" y="657"/>
                  <a:pt x="799" y="658"/>
                  <a:pt x="799" y="659"/>
                </a:cubicBezTo>
                <a:cubicBezTo>
                  <a:pt x="798" y="659"/>
                  <a:pt x="797" y="660"/>
                  <a:pt x="796" y="660"/>
                </a:cubicBezTo>
                <a:cubicBezTo>
                  <a:pt x="795" y="661"/>
                  <a:pt x="795" y="662"/>
                  <a:pt x="795" y="663"/>
                </a:cubicBezTo>
                <a:cubicBezTo>
                  <a:pt x="794" y="664"/>
                  <a:pt x="793" y="665"/>
                  <a:pt x="793" y="666"/>
                </a:cubicBezTo>
                <a:cubicBezTo>
                  <a:pt x="792" y="667"/>
                  <a:pt x="793" y="668"/>
                  <a:pt x="793" y="669"/>
                </a:cubicBezTo>
                <a:cubicBezTo>
                  <a:pt x="793" y="670"/>
                  <a:pt x="793" y="671"/>
                  <a:pt x="794" y="671"/>
                </a:cubicBezTo>
                <a:cubicBezTo>
                  <a:pt x="796" y="671"/>
                  <a:pt x="796" y="671"/>
                  <a:pt x="797" y="672"/>
                </a:cubicBezTo>
                <a:cubicBezTo>
                  <a:pt x="798" y="673"/>
                  <a:pt x="800" y="677"/>
                  <a:pt x="798" y="677"/>
                </a:cubicBezTo>
                <a:cubicBezTo>
                  <a:pt x="797" y="677"/>
                  <a:pt x="797" y="675"/>
                  <a:pt x="796" y="675"/>
                </a:cubicBezTo>
                <a:cubicBezTo>
                  <a:pt x="795" y="674"/>
                  <a:pt x="794" y="675"/>
                  <a:pt x="793" y="675"/>
                </a:cubicBezTo>
                <a:cubicBezTo>
                  <a:pt x="792" y="674"/>
                  <a:pt x="791" y="674"/>
                  <a:pt x="791" y="673"/>
                </a:cubicBezTo>
                <a:cubicBezTo>
                  <a:pt x="790" y="672"/>
                  <a:pt x="791" y="672"/>
                  <a:pt x="792" y="671"/>
                </a:cubicBezTo>
                <a:cubicBezTo>
                  <a:pt x="792" y="671"/>
                  <a:pt x="792" y="669"/>
                  <a:pt x="792" y="669"/>
                </a:cubicBezTo>
                <a:cubicBezTo>
                  <a:pt x="791" y="668"/>
                  <a:pt x="791" y="668"/>
                  <a:pt x="790" y="668"/>
                </a:cubicBezTo>
                <a:cubicBezTo>
                  <a:pt x="790" y="667"/>
                  <a:pt x="790" y="667"/>
                  <a:pt x="789" y="667"/>
                </a:cubicBezTo>
                <a:cubicBezTo>
                  <a:pt x="789" y="666"/>
                  <a:pt x="787" y="666"/>
                  <a:pt x="786" y="666"/>
                </a:cubicBezTo>
                <a:cubicBezTo>
                  <a:pt x="785" y="667"/>
                  <a:pt x="785" y="667"/>
                  <a:pt x="785" y="668"/>
                </a:cubicBezTo>
                <a:cubicBezTo>
                  <a:pt x="784" y="670"/>
                  <a:pt x="782" y="671"/>
                  <a:pt x="780" y="672"/>
                </a:cubicBezTo>
                <a:cubicBezTo>
                  <a:pt x="779" y="672"/>
                  <a:pt x="778" y="672"/>
                  <a:pt x="778" y="673"/>
                </a:cubicBezTo>
                <a:cubicBezTo>
                  <a:pt x="778" y="674"/>
                  <a:pt x="778" y="674"/>
                  <a:pt x="779" y="674"/>
                </a:cubicBezTo>
                <a:cubicBezTo>
                  <a:pt x="779" y="675"/>
                  <a:pt x="779" y="676"/>
                  <a:pt x="779" y="676"/>
                </a:cubicBezTo>
                <a:cubicBezTo>
                  <a:pt x="779" y="677"/>
                  <a:pt x="780" y="677"/>
                  <a:pt x="780" y="677"/>
                </a:cubicBezTo>
                <a:cubicBezTo>
                  <a:pt x="781" y="680"/>
                  <a:pt x="779" y="678"/>
                  <a:pt x="778" y="678"/>
                </a:cubicBezTo>
                <a:cubicBezTo>
                  <a:pt x="777" y="677"/>
                  <a:pt x="776" y="678"/>
                  <a:pt x="774" y="678"/>
                </a:cubicBezTo>
                <a:cubicBezTo>
                  <a:pt x="773" y="677"/>
                  <a:pt x="773" y="676"/>
                  <a:pt x="772" y="675"/>
                </a:cubicBezTo>
                <a:cubicBezTo>
                  <a:pt x="771" y="674"/>
                  <a:pt x="769" y="675"/>
                  <a:pt x="768" y="674"/>
                </a:cubicBezTo>
                <a:cubicBezTo>
                  <a:pt x="768" y="674"/>
                  <a:pt x="767" y="673"/>
                  <a:pt x="766" y="672"/>
                </a:cubicBezTo>
                <a:cubicBezTo>
                  <a:pt x="766" y="672"/>
                  <a:pt x="766" y="670"/>
                  <a:pt x="765" y="670"/>
                </a:cubicBezTo>
                <a:cubicBezTo>
                  <a:pt x="764" y="670"/>
                  <a:pt x="764" y="672"/>
                  <a:pt x="764" y="673"/>
                </a:cubicBezTo>
                <a:cubicBezTo>
                  <a:pt x="764" y="674"/>
                  <a:pt x="763" y="674"/>
                  <a:pt x="762" y="675"/>
                </a:cubicBezTo>
                <a:cubicBezTo>
                  <a:pt x="761" y="676"/>
                  <a:pt x="761" y="676"/>
                  <a:pt x="761" y="677"/>
                </a:cubicBezTo>
                <a:cubicBezTo>
                  <a:pt x="761" y="678"/>
                  <a:pt x="761" y="679"/>
                  <a:pt x="761" y="680"/>
                </a:cubicBezTo>
                <a:cubicBezTo>
                  <a:pt x="762" y="683"/>
                  <a:pt x="762" y="685"/>
                  <a:pt x="762" y="687"/>
                </a:cubicBezTo>
                <a:cubicBezTo>
                  <a:pt x="762" y="688"/>
                  <a:pt x="763" y="689"/>
                  <a:pt x="762" y="690"/>
                </a:cubicBezTo>
                <a:cubicBezTo>
                  <a:pt x="762" y="691"/>
                  <a:pt x="762" y="692"/>
                  <a:pt x="761" y="693"/>
                </a:cubicBezTo>
                <a:cubicBezTo>
                  <a:pt x="761" y="694"/>
                  <a:pt x="761" y="699"/>
                  <a:pt x="762" y="699"/>
                </a:cubicBezTo>
                <a:cubicBezTo>
                  <a:pt x="764" y="699"/>
                  <a:pt x="763" y="695"/>
                  <a:pt x="766" y="696"/>
                </a:cubicBezTo>
                <a:cubicBezTo>
                  <a:pt x="767" y="697"/>
                  <a:pt x="767" y="697"/>
                  <a:pt x="767" y="698"/>
                </a:cubicBezTo>
                <a:cubicBezTo>
                  <a:pt x="767" y="699"/>
                  <a:pt x="769" y="700"/>
                  <a:pt x="768" y="701"/>
                </a:cubicBezTo>
                <a:cubicBezTo>
                  <a:pt x="768" y="702"/>
                  <a:pt x="767" y="702"/>
                  <a:pt x="766" y="702"/>
                </a:cubicBezTo>
                <a:cubicBezTo>
                  <a:pt x="765" y="703"/>
                  <a:pt x="765" y="702"/>
                  <a:pt x="763" y="702"/>
                </a:cubicBezTo>
                <a:cubicBezTo>
                  <a:pt x="761" y="700"/>
                  <a:pt x="762" y="703"/>
                  <a:pt x="763" y="705"/>
                </a:cubicBezTo>
                <a:cubicBezTo>
                  <a:pt x="764" y="707"/>
                  <a:pt x="763" y="709"/>
                  <a:pt x="763" y="712"/>
                </a:cubicBezTo>
                <a:cubicBezTo>
                  <a:pt x="763" y="713"/>
                  <a:pt x="763" y="714"/>
                  <a:pt x="763" y="715"/>
                </a:cubicBezTo>
                <a:cubicBezTo>
                  <a:pt x="762" y="716"/>
                  <a:pt x="761" y="717"/>
                  <a:pt x="762" y="718"/>
                </a:cubicBezTo>
                <a:cubicBezTo>
                  <a:pt x="762" y="719"/>
                  <a:pt x="763" y="719"/>
                  <a:pt x="764" y="720"/>
                </a:cubicBezTo>
                <a:cubicBezTo>
                  <a:pt x="764" y="721"/>
                  <a:pt x="764" y="722"/>
                  <a:pt x="765" y="722"/>
                </a:cubicBezTo>
                <a:cubicBezTo>
                  <a:pt x="767" y="723"/>
                  <a:pt x="767" y="722"/>
                  <a:pt x="767" y="721"/>
                </a:cubicBezTo>
                <a:cubicBezTo>
                  <a:pt x="767" y="720"/>
                  <a:pt x="766" y="720"/>
                  <a:pt x="766" y="718"/>
                </a:cubicBezTo>
                <a:cubicBezTo>
                  <a:pt x="766" y="717"/>
                  <a:pt x="767" y="716"/>
                  <a:pt x="768" y="717"/>
                </a:cubicBezTo>
                <a:cubicBezTo>
                  <a:pt x="769" y="717"/>
                  <a:pt x="770" y="718"/>
                  <a:pt x="770" y="719"/>
                </a:cubicBezTo>
                <a:cubicBezTo>
                  <a:pt x="771" y="720"/>
                  <a:pt x="772" y="720"/>
                  <a:pt x="773" y="720"/>
                </a:cubicBezTo>
                <a:cubicBezTo>
                  <a:pt x="776" y="722"/>
                  <a:pt x="775" y="724"/>
                  <a:pt x="776" y="726"/>
                </a:cubicBezTo>
                <a:cubicBezTo>
                  <a:pt x="777" y="727"/>
                  <a:pt x="778" y="727"/>
                  <a:pt x="778" y="728"/>
                </a:cubicBezTo>
                <a:cubicBezTo>
                  <a:pt x="779" y="729"/>
                  <a:pt x="779" y="730"/>
                  <a:pt x="778" y="731"/>
                </a:cubicBezTo>
                <a:cubicBezTo>
                  <a:pt x="778" y="732"/>
                  <a:pt x="777" y="732"/>
                  <a:pt x="777" y="733"/>
                </a:cubicBezTo>
                <a:cubicBezTo>
                  <a:pt x="777" y="733"/>
                  <a:pt x="776" y="734"/>
                  <a:pt x="776" y="734"/>
                </a:cubicBezTo>
                <a:cubicBezTo>
                  <a:pt x="774" y="736"/>
                  <a:pt x="773" y="732"/>
                  <a:pt x="772" y="733"/>
                </a:cubicBezTo>
                <a:cubicBezTo>
                  <a:pt x="771" y="733"/>
                  <a:pt x="772" y="735"/>
                  <a:pt x="772" y="736"/>
                </a:cubicBezTo>
                <a:cubicBezTo>
                  <a:pt x="772" y="736"/>
                  <a:pt x="772" y="737"/>
                  <a:pt x="772" y="737"/>
                </a:cubicBezTo>
                <a:cubicBezTo>
                  <a:pt x="773" y="737"/>
                  <a:pt x="773" y="736"/>
                  <a:pt x="774" y="736"/>
                </a:cubicBezTo>
                <a:cubicBezTo>
                  <a:pt x="774" y="737"/>
                  <a:pt x="775" y="739"/>
                  <a:pt x="776" y="737"/>
                </a:cubicBezTo>
                <a:cubicBezTo>
                  <a:pt x="778" y="735"/>
                  <a:pt x="777" y="740"/>
                  <a:pt x="776" y="741"/>
                </a:cubicBezTo>
                <a:cubicBezTo>
                  <a:pt x="776" y="742"/>
                  <a:pt x="776" y="743"/>
                  <a:pt x="776" y="744"/>
                </a:cubicBezTo>
                <a:cubicBezTo>
                  <a:pt x="776" y="745"/>
                  <a:pt x="776" y="746"/>
                  <a:pt x="774" y="746"/>
                </a:cubicBezTo>
                <a:cubicBezTo>
                  <a:pt x="773" y="746"/>
                  <a:pt x="772" y="745"/>
                  <a:pt x="771" y="746"/>
                </a:cubicBezTo>
                <a:cubicBezTo>
                  <a:pt x="767" y="746"/>
                  <a:pt x="770" y="741"/>
                  <a:pt x="771" y="740"/>
                </a:cubicBezTo>
                <a:cubicBezTo>
                  <a:pt x="772" y="739"/>
                  <a:pt x="772" y="738"/>
                  <a:pt x="770" y="738"/>
                </a:cubicBezTo>
                <a:cubicBezTo>
                  <a:pt x="769" y="738"/>
                  <a:pt x="769" y="739"/>
                  <a:pt x="769" y="740"/>
                </a:cubicBezTo>
                <a:cubicBezTo>
                  <a:pt x="768" y="742"/>
                  <a:pt x="767" y="743"/>
                  <a:pt x="767" y="745"/>
                </a:cubicBezTo>
                <a:cubicBezTo>
                  <a:pt x="766" y="747"/>
                  <a:pt x="766" y="750"/>
                  <a:pt x="767" y="751"/>
                </a:cubicBezTo>
                <a:cubicBezTo>
                  <a:pt x="768" y="754"/>
                  <a:pt x="768" y="748"/>
                  <a:pt x="768" y="748"/>
                </a:cubicBezTo>
                <a:cubicBezTo>
                  <a:pt x="769" y="746"/>
                  <a:pt x="772" y="747"/>
                  <a:pt x="773" y="747"/>
                </a:cubicBezTo>
                <a:cubicBezTo>
                  <a:pt x="775" y="747"/>
                  <a:pt x="778" y="746"/>
                  <a:pt x="779" y="748"/>
                </a:cubicBezTo>
                <a:cubicBezTo>
                  <a:pt x="779" y="749"/>
                  <a:pt x="779" y="750"/>
                  <a:pt x="780" y="751"/>
                </a:cubicBezTo>
                <a:cubicBezTo>
                  <a:pt x="781" y="752"/>
                  <a:pt x="782" y="752"/>
                  <a:pt x="782" y="753"/>
                </a:cubicBezTo>
                <a:cubicBezTo>
                  <a:pt x="783" y="754"/>
                  <a:pt x="783" y="755"/>
                  <a:pt x="783" y="756"/>
                </a:cubicBezTo>
                <a:cubicBezTo>
                  <a:pt x="784" y="757"/>
                  <a:pt x="784" y="757"/>
                  <a:pt x="785" y="758"/>
                </a:cubicBezTo>
                <a:cubicBezTo>
                  <a:pt x="787" y="759"/>
                  <a:pt x="787" y="762"/>
                  <a:pt x="786" y="764"/>
                </a:cubicBezTo>
                <a:cubicBezTo>
                  <a:pt x="785" y="765"/>
                  <a:pt x="782" y="765"/>
                  <a:pt x="780" y="765"/>
                </a:cubicBezTo>
                <a:cubicBezTo>
                  <a:pt x="779" y="765"/>
                  <a:pt x="778" y="765"/>
                  <a:pt x="778" y="766"/>
                </a:cubicBezTo>
                <a:cubicBezTo>
                  <a:pt x="777" y="767"/>
                  <a:pt x="777" y="768"/>
                  <a:pt x="777" y="769"/>
                </a:cubicBezTo>
                <a:cubicBezTo>
                  <a:pt x="778" y="770"/>
                  <a:pt x="781" y="769"/>
                  <a:pt x="782" y="769"/>
                </a:cubicBezTo>
                <a:cubicBezTo>
                  <a:pt x="785" y="770"/>
                  <a:pt x="783" y="772"/>
                  <a:pt x="782" y="773"/>
                </a:cubicBezTo>
                <a:cubicBezTo>
                  <a:pt x="782" y="775"/>
                  <a:pt x="783" y="777"/>
                  <a:pt x="784" y="778"/>
                </a:cubicBezTo>
                <a:cubicBezTo>
                  <a:pt x="784" y="779"/>
                  <a:pt x="783" y="780"/>
                  <a:pt x="784" y="781"/>
                </a:cubicBezTo>
                <a:cubicBezTo>
                  <a:pt x="784" y="782"/>
                  <a:pt x="786" y="782"/>
                  <a:pt x="787" y="783"/>
                </a:cubicBezTo>
                <a:cubicBezTo>
                  <a:pt x="788" y="785"/>
                  <a:pt x="788" y="785"/>
                  <a:pt x="789" y="785"/>
                </a:cubicBezTo>
                <a:cubicBezTo>
                  <a:pt x="790" y="785"/>
                  <a:pt x="791" y="785"/>
                  <a:pt x="792" y="786"/>
                </a:cubicBezTo>
                <a:cubicBezTo>
                  <a:pt x="793" y="787"/>
                  <a:pt x="792" y="788"/>
                  <a:pt x="791" y="788"/>
                </a:cubicBezTo>
                <a:cubicBezTo>
                  <a:pt x="790" y="789"/>
                  <a:pt x="789" y="789"/>
                  <a:pt x="788" y="788"/>
                </a:cubicBezTo>
                <a:cubicBezTo>
                  <a:pt x="787" y="788"/>
                  <a:pt x="786" y="787"/>
                  <a:pt x="785" y="787"/>
                </a:cubicBezTo>
                <a:cubicBezTo>
                  <a:pt x="783" y="787"/>
                  <a:pt x="781" y="787"/>
                  <a:pt x="778" y="787"/>
                </a:cubicBezTo>
                <a:cubicBezTo>
                  <a:pt x="778" y="787"/>
                  <a:pt x="776" y="787"/>
                  <a:pt x="775" y="787"/>
                </a:cubicBezTo>
                <a:cubicBezTo>
                  <a:pt x="774" y="788"/>
                  <a:pt x="775" y="789"/>
                  <a:pt x="774" y="790"/>
                </a:cubicBezTo>
                <a:cubicBezTo>
                  <a:pt x="774" y="792"/>
                  <a:pt x="772" y="794"/>
                  <a:pt x="773" y="796"/>
                </a:cubicBezTo>
                <a:cubicBezTo>
                  <a:pt x="774" y="797"/>
                  <a:pt x="774" y="797"/>
                  <a:pt x="774" y="799"/>
                </a:cubicBezTo>
                <a:cubicBezTo>
                  <a:pt x="774" y="799"/>
                  <a:pt x="774" y="801"/>
                  <a:pt x="773" y="801"/>
                </a:cubicBezTo>
                <a:cubicBezTo>
                  <a:pt x="772" y="801"/>
                  <a:pt x="770" y="798"/>
                  <a:pt x="769" y="798"/>
                </a:cubicBezTo>
                <a:cubicBezTo>
                  <a:pt x="768" y="797"/>
                  <a:pt x="763" y="797"/>
                  <a:pt x="764" y="800"/>
                </a:cubicBezTo>
                <a:cubicBezTo>
                  <a:pt x="765" y="801"/>
                  <a:pt x="769" y="801"/>
                  <a:pt x="767" y="803"/>
                </a:cubicBezTo>
                <a:cubicBezTo>
                  <a:pt x="766" y="804"/>
                  <a:pt x="761" y="805"/>
                  <a:pt x="762" y="803"/>
                </a:cubicBezTo>
                <a:cubicBezTo>
                  <a:pt x="762" y="802"/>
                  <a:pt x="763" y="801"/>
                  <a:pt x="763" y="800"/>
                </a:cubicBezTo>
                <a:cubicBezTo>
                  <a:pt x="763" y="799"/>
                  <a:pt x="761" y="798"/>
                  <a:pt x="760" y="798"/>
                </a:cubicBezTo>
                <a:cubicBezTo>
                  <a:pt x="758" y="797"/>
                  <a:pt x="756" y="795"/>
                  <a:pt x="754" y="795"/>
                </a:cubicBezTo>
                <a:cubicBezTo>
                  <a:pt x="750" y="794"/>
                  <a:pt x="747" y="795"/>
                  <a:pt x="743" y="795"/>
                </a:cubicBezTo>
                <a:cubicBezTo>
                  <a:pt x="741" y="795"/>
                  <a:pt x="740" y="795"/>
                  <a:pt x="738" y="795"/>
                </a:cubicBezTo>
                <a:cubicBezTo>
                  <a:pt x="738" y="795"/>
                  <a:pt x="737" y="795"/>
                  <a:pt x="737" y="795"/>
                </a:cubicBezTo>
                <a:cubicBezTo>
                  <a:pt x="736" y="795"/>
                  <a:pt x="736" y="795"/>
                  <a:pt x="735" y="796"/>
                </a:cubicBezTo>
                <a:cubicBezTo>
                  <a:pt x="734" y="796"/>
                  <a:pt x="734" y="797"/>
                  <a:pt x="733" y="798"/>
                </a:cubicBezTo>
                <a:cubicBezTo>
                  <a:pt x="733" y="799"/>
                  <a:pt x="731" y="799"/>
                  <a:pt x="731" y="800"/>
                </a:cubicBezTo>
                <a:cubicBezTo>
                  <a:pt x="730" y="800"/>
                  <a:pt x="730" y="801"/>
                  <a:pt x="730" y="802"/>
                </a:cubicBezTo>
                <a:cubicBezTo>
                  <a:pt x="729" y="803"/>
                  <a:pt x="729" y="804"/>
                  <a:pt x="728" y="805"/>
                </a:cubicBezTo>
                <a:cubicBezTo>
                  <a:pt x="728" y="807"/>
                  <a:pt x="729" y="806"/>
                  <a:pt x="730" y="807"/>
                </a:cubicBezTo>
                <a:cubicBezTo>
                  <a:pt x="731" y="808"/>
                  <a:pt x="731" y="809"/>
                  <a:pt x="732" y="809"/>
                </a:cubicBezTo>
                <a:cubicBezTo>
                  <a:pt x="733" y="809"/>
                  <a:pt x="734" y="809"/>
                  <a:pt x="735" y="810"/>
                </a:cubicBezTo>
                <a:cubicBezTo>
                  <a:pt x="737" y="811"/>
                  <a:pt x="733" y="813"/>
                  <a:pt x="732" y="812"/>
                </a:cubicBezTo>
                <a:cubicBezTo>
                  <a:pt x="732" y="812"/>
                  <a:pt x="732" y="812"/>
                  <a:pt x="731" y="811"/>
                </a:cubicBezTo>
                <a:cubicBezTo>
                  <a:pt x="731" y="811"/>
                  <a:pt x="731" y="811"/>
                  <a:pt x="730" y="811"/>
                </a:cubicBezTo>
                <a:cubicBezTo>
                  <a:pt x="729" y="810"/>
                  <a:pt x="729" y="810"/>
                  <a:pt x="728" y="809"/>
                </a:cubicBezTo>
                <a:cubicBezTo>
                  <a:pt x="728" y="808"/>
                  <a:pt x="727" y="808"/>
                  <a:pt x="726" y="807"/>
                </a:cubicBezTo>
                <a:cubicBezTo>
                  <a:pt x="725" y="807"/>
                  <a:pt x="724" y="806"/>
                  <a:pt x="723" y="806"/>
                </a:cubicBezTo>
                <a:cubicBezTo>
                  <a:pt x="722" y="806"/>
                  <a:pt x="721" y="805"/>
                  <a:pt x="720" y="805"/>
                </a:cubicBezTo>
                <a:cubicBezTo>
                  <a:pt x="719" y="805"/>
                  <a:pt x="718" y="805"/>
                  <a:pt x="717" y="805"/>
                </a:cubicBezTo>
                <a:cubicBezTo>
                  <a:pt x="716" y="805"/>
                  <a:pt x="715" y="805"/>
                  <a:pt x="714" y="805"/>
                </a:cubicBezTo>
                <a:cubicBezTo>
                  <a:pt x="711" y="805"/>
                  <a:pt x="709" y="805"/>
                  <a:pt x="707" y="806"/>
                </a:cubicBezTo>
                <a:cubicBezTo>
                  <a:pt x="705" y="806"/>
                  <a:pt x="703" y="806"/>
                  <a:pt x="700" y="806"/>
                </a:cubicBezTo>
                <a:cubicBezTo>
                  <a:pt x="698" y="806"/>
                  <a:pt x="696" y="806"/>
                  <a:pt x="694" y="807"/>
                </a:cubicBezTo>
                <a:cubicBezTo>
                  <a:pt x="692" y="808"/>
                  <a:pt x="690" y="808"/>
                  <a:pt x="688" y="809"/>
                </a:cubicBezTo>
                <a:cubicBezTo>
                  <a:pt x="686" y="810"/>
                  <a:pt x="685" y="811"/>
                  <a:pt x="684" y="813"/>
                </a:cubicBezTo>
                <a:cubicBezTo>
                  <a:pt x="682" y="814"/>
                  <a:pt x="681" y="816"/>
                  <a:pt x="679" y="817"/>
                </a:cubicBezTo>
                <a:cubicBezTo>
                  <a:pt x="678" y="818"/>
                  <a:pt x="677" y="820"/>
                  <a:pt x="676" y="821"/>
                </a:cubicBezTo>
                <a:cubicBezTo>
                  <a:pt x="675" y="822"/>
                  <a:pt x="673" y="823"/>
                  <a:pt x="672" y="824"/>
                </a:cubicBezTo>
                <a:cubicBezTo>
                  <a:pt x="670" y="825"/>
                  <a:pt x="669" y="826"/>
                  <a:pt x="667" y="826"/>
                </a:cubicBezTo>
                <a:cubicBezTo>
                  <a:pt x="666" y="826"/>
                  <a:pt x="664" y="826"/>
                  <a:pt x="664" y="826"/>
                </a:cubicBezTo>
                <a:cubicBezTo>
                  <a:pt x="663" y="826"/>
                  <a:pt x="662" y="827"/>
                  <a:pt x="662" y="828"/>
                </a:cubicBezTo>
                <a:cubicBezTo>
                  <a:pt x="660" y="829"/>
                  <a:pt x="659" y="830"/>
                  <a:pt x="658" y="832"/>
                </a:cubicBezTo>
                <a:cubicBezTo>
                  <a:pt x="658" y="833"/>
                  <a:pt x="659" y="835"/>
                  <a:pt x="659" y="837"/>
                </a:cubicBezTo>
                <a:cubicBezTo>
                  <a:pt x="658" y="838"/>
                  <a:pt x="657" y="838"/>
                  <a:pt x="657" y="839"/>
                </a:cubicBezTo>
                <a:cubicBezTo>
                  <a:pt x="657" y="840"/>
                  <a:pt x="657" y="841"/>
                  <a:pt x="657" y="842"/>
                </a:cubicBezTo>
                <a:cubicBezTo>
                  <a:pt x="656" y="845"/>
                  <a:pt x="654" y="849"/>
                  <a:pt x="653" y="851"/>
                </a:cubicBezTo>
                <a:cubicBezTo>
                  <a:pt x="652" y="853"/>
                  <a:pt x="650" y="854"/>
                  <a:pt x="649" y="856"/>
                </a:cubicBezTo>
                <a:cubicBezTo>
                  <a:pt x="648" y="858"/>
                  <a:pt x="647" y="859"/>
                  <a:pt x="645" y="861"/>
                </a:cubicBezTo>
                <a:cubicBezTo>
                  <a:pt x="643" y="862"/>
                  <a:pt x="638" y="865"/>
                  <a:pt x="642" y="869"/>
                </a:cubicBezTo>
                <a:cubicBezTo>
                  <a:pt x="643" y="869"/>
                  <a:pt x="643" y="870"/>
                  <a:pt x="644" y="870"/>
                </a:cubicBezTo>
                <a:cubicBezTo>
                  <a:pt x="645" y="871"/>
                  <a:pt x="646" y="870"/>
                  <a:pt x="647" y="871"/>
                </a:cubicBezTo>
                <a:cubicBezTo>
                  <a:pt x="647" y="871"/>
                  <a:pt x="647" y="872"/>
                  <a:pt x="648" y="873"/>
                </a:cubicBezTo>
                <a:cubicBezTo>
                  <a:pt x="649" y="873"/>
                  <a:pt x="650" y="873"/>
                  <a:pt x="651" y="873"/>
                </a:cubicBezTo>
                <a:cubicBezTo>
                  <a:pt x="653" y="875"/>
                  <a:pt x="648" y="875"/>
                  <a:pt x="647" y="876"/>
                </a:cubicBezTo>
                <a:cubicBezTo>
                  <a:pt x="647" y="876"/>
                  <a:pt x="647" y="877"/>
                  <a:pt x="647" y="877"/>
                </a:cubicBezTo>
                <a:cubicBezTo>
                  <a:pt x="646" y="877"/>
                  <a:pt x="646" y="877"/>
                  <a:pt x="645" y="877"/>
                </a:cubicBezTo>
                <a:cubicBezTo>
                  <a:pt x="644" y="877"/>
                  <a:pt x="643" y="878"/>
                  <a:pt x="642" y="878"/>
                </a:cubicBezTo>
                <a:cubicBezTo>
                  <a:pt x="641" y="878"/>
                  <a:pt x="642" y="876"/>
                  <a:pt x="641" y="876"/>
                </a:cubicBezTo>
                <a:cubicBezTo>
                  <a:pt x="641" y="875"/>
                  <a:pt x="640" y="875"/>
                  <a:pt x="639" y="874"/>
                </a:cubicBezTo>
                <a:cubicBezTo>
                  <a:pt x="637" y="874"/>
                  <a:pt x="635" y="872"/>
                  <a:pt x="633" y="873"/>
                </a:cubicBezTo>
                <a:cubicBezTo>
                  <a:pt x="631" y="873"/>
                  <a:pt x="630" y="875"/>
                  <a:pt x="633" y="875"/>
                </a:cubicBezTo>
                <a:cubicBezTo>
                  <a:pt x="634" y="875"/>
                  <a:pt x="635" y="875"/>
                  <a:pt x="636" y="875"/>
                </a:cubicBezTo>
                <a:cubicBezTo>
                  <a:pt x="637" y="876"/>
                  <a:pt x="637" y="877"/>
                  <a:pt x="638" y="877"/>
                </a:cubicBezTo>
                <a:cubicBezTo>
                  <a:pt x="638" y="878"/>
                  <a:pt x="639" y="877"/>
                  <a:pt x="639" y="878"/>
                </a:cubicBezTo>
                <a:cubicBezTo>
                  <a:pt x="639" y="878"/>
                  <a:pt x="640" y="878"/>
                  <a:pt x="640" y="879"/>
                </a:cubicBezTo>
                <a:cubicBezTo>
                  <a:pt x="641" y="879"/>
                  <a:pt x="641" y="880"/>
                  <a:pt x="642" y="880"/>
                </a:cubicBezTo>
                <a:cubicBezTo>
                  <a:pt x="644" y="880"/>
                  <a:pt x="644" y="880"/>
                  <a:pt x="645" y="881"/>
                </a:cubicBezTo>
                <a:cubicBezTo>
                  <a:pt x="646" y="882"/>
                  <a:pt x="647" y="882"/>
                  <a:pt x="647" y="884"/>
                </a:cubicBezTo>
                <a:cubicBezTo>
                  <a:pt x="646" y="884"/>
                  <a:pt x="644" y="884"/>
                  <a:pt x="643" y="883"/>
                </a:cubicBezTo>
                <a:cubicBezTo>
                  <a:pt x="642" y="883"/>
                  <a:pt x="641" y="882"/>
                  <a:pt x="639" y="881"/>
                </a:cubicBezTo>
                <a:cubicBezTo>
                  <a:pt x="639" y="881"/>
                  <a:pt x="638" y="881"/>
                  <a:pt x="637" y="881"/>
                </a:cubicBezTo>
                <a:cubicBezTo>
                  <a:pt x="637" y="880"/>
                  <a:pt x="637" y="880"/>
                  <a:pt x="636" y="879"/>
                </a:cubicBezTo>
                <a:cubicBezTo>
                  <a:pt x="634" y="878"/>
                  <a:pt x="630" y="878"/>
                  <a:pt x="627" y="879"/>
                </a:cubicBezTo>
                <a:cubicBezTo>
                  <a:pt x="626" y="879"/>
                  <a:pt x="622" y="880"/>
                  <a:pt x="623" y="882"/>
                </a:cubicBezTo>
                <a:cubicBezTo>
                  <a:pt x="624" y="882"/>
                  <a:pt x="624" y="882"/>
                  <a:pt x="625" y="882"/>
                </a:cubicBezTo>
                <a:cubicBezTo>
                  <a:pt x="625" y="883"/>
                  <a:pt x="625" y="883"/>
                  <a:pt x="626" y="884"/>
                </a:cubicBezTo>
                <a:cubicBezTo>
                  <a:pt x="627" y="884"/>
                  <a:pt x="627" y="884"/>
                  <a:pt x="628" y="884"/>
                </a:cubicBezTo>
                <a:cubicBezTo>
                  <a:pt x="631" y="883"/>
                  <a:pt x="632" y="884"/>
                  <a:pt x="634" y="884"/>
                </a:cubicBezTo>
                <a:cubicBezTo>
                  <a:pt x="635" y="884"/>
                  <a:pt x="636" y="884"/>
                  <a:pt x="637" y="884"/>
                </a:cubicBezTo>
                <a:cubicBezTo>
                  <a:pt x="638" y="884"/>
                  <a:pt x="639" y="884"/>
                  <a:pt x="640" y="885"/>
                </a:cubicBezTo>
                <a:cubicBezTo>
                  <a:pt x="641" y="885"/>
                  <a:pt x="641" y="885"/>
                  <a:pt x="642" y="886"/>
                </a:cubicBezTo>
                <a:cubicBezTo>
                  <a:pt x="643" y="887"/>
                  <a:pt x="647" y="887"/>
                  <a:pt x="647" y="889"/>
                </a:cubicBezTo>
                <a:cubicBezTo>
                  <a:pt x="646" y="887"/>
                  <a:pt x="643" y="888"/>
                  <a:pt x="641" y="888"/>
                </a:cubicBezTo>
                <a:cubicBezTo>
                  <a:pt x="639" y="888"/>
                  <a:pt x="637" y="888"/>
                  <a:pt x="635" y="887"/>
                </a:cubicBezTo>
                <a:cubicBezTo>
                  <a:pt x="633" y="887"/>
                  <a:pt x="631" y="886"/>
                  <a:pt x="629" y="886"/>
                </a:cubicBezTo>
                <a:cubicBezTo>
                  <a:pt x="628" y="886"/>
                  <a:pt x="628" y="887"/>
                  <a:pt x="626" y="887"/>
                </a:cubicBezTo>
                <a:cubicBezTo>
                  <a:pt x="625" y="887"/>
                  <a:pt x="625" y="886"/>
                  <a:pt x="624" y="886"/>
                </a:cubicBezTo>
                <a:cubicBezTo>
                  <a:pt x="623" y="886"/>
                  <a:pt x="623" y="887"/>
                  <a:pt x="622" y="887"/>
                </a:cubicBezTo>
                <a:cubicBezTo>
                  <a:pt x="621" y="887"/>
                  <a:pt x="621" y="887"/>
                  <a:pt x="620" y="887"/>
                </a:cubicBezTo>
                <a:cubicBezTo>
                  <a:pt x="619" y="887"/>
                  <a:pt x="619" y="887"/>
                  <a:pt x="618" y="887"/>
                </a:cubicBezTo>
                <a:cubicBezTo>
                  <a:pt x="617" y="888"/>
                  <a:pt x="616" y="889"/>
                  <a:pt x="615" y="889"/>
                </a:cubicBezTo>
                <a:cubicBezTo>
                  <a:pt x="614" y="890"/>
                  <a:pt x="613" y="890"/>
                  <a:pt x="611" y="890"/>
                </a:cubicBezTo>
                <a:cubicBezTo>
                  <a:pt x="609" y="891"/>
                  <a:pt x="608" y="893"/>
                  <a:pt x="606" y="894"/>
                </a:cubicBezTo>
                <a:cubicBezTo>
                  <a:pt x="604" y="895"/>
                  <a:pt x="602" y="895"/>
                  <a:pt x="600" y="896"/>
                </a:cubicBezTo>
                <a:cubicBezTo>
                  <a:pt x="598" y="897"/>
                  <a:pt x="597" y="898"/>
                  <a:pt x="595" y="899"/>
                </a:cubicBezTo>
                <a:cubicBezTo>
                  <a:pt x="593" y="899"/>
                  <a:pt x="591" y="899"/>
                  <a:pt x="588" y="900"/>
                </a:cubicBezTo>
                <a:cubicBezTo>
                  <a:pt x="587" y="901"/>
                  <a:pt x="586" y="902"/>
                  <a:pt x="585" y="902"/>
                </a:cubicBezTo>
                <a:cubicBezTo>
                  <a:pt x="583" y="903"/>
                  <a:pt x="581" y="903"/>
                  <a:pt x="580" y="903"/>
                </a:cubicBezTo>
                <a:cubicBezTo>
                  <a:pt x="578" y="903"/>
                  <a:pt x="576" y="904"/>
                  <a:pt x="574" y="905"/>
                </a:cubicBezTo>
                <a:cubicBezTo>
                  <a:pt x="573" y="906"/>
                  <a:pt x="571" y="906"/>
                  <a:pt x="569" y="907"/>
                </a:cubicBezTo>
                <a:cubicBezTo>
                  <a:pt x="567" y="908"/>
                  <a:pt x="567" y="910"/>
                  <a:pt x="567" y="913"/>
                </a:cubicBezTo>
                <a:cubicBezTo>
                  <a:pt x="567" y="915"/>
                  <a:pt x="566" y="917"/>
                  <a:pt x="567" y="919"/>
                </a:cubicBezTo>
                <a:cubicBezTo>
                  <a:pt x="568" y="920"/>
                  <a:pt x="568" y="921"/>
                  <a:pt x="569" y="922"/>
                </a:cubicBezTo>
                <a:cubicBezTo>
                  <a:pt x="569" y="923"/>
                  <a:pt x="568" y="924"/>
                  <a:pt x="568" y="925"/>
                </a:cubicBezTo>
                <a:cubicBezTo>
                  <a:pt x="568" y="926"/>
                  <a:pt x="568" y="927"/>
                  <a:pt x="568" y="928"/>
                </a:cubicBezTo>
                <a:cubicBezTo>
                  <a:pt x="568" y="929"/>
                  <a:pt x="569" y="930"/>
                  <a:pt x="569" y="931"/>
                </a:cubicBezTo>
                <a:cubicBezTo>
                  <a:pt x="570" y="933"/>
                  <a:pt x="569" y="934"/>
                  <a:pt x="567" y="935"/>
                </a:cubicBezTo>
                <a:cubicBezTo>
                  <a:pt x="566" y="936"/>
                  <a:pt x="564" y="936"/>
                  <a:pt x="563" y="937"/>
                </a:cubicBezTo>
                <a:cubicBezTo>
                  <a:pt x="562" y="937"/>
                  <a:pt x="561" y="938"/>
                  <a:pt x="560" y="939"/>
                </a:cubicBezTo>
                <a:cubicBezTo>
                  <a:pt x="558" y="941"/>
                  <a:pt x="555" y="942"/>
                  <a:pt x="553" y="943"/>
                </a:cubicBezTo>
                <a:cubicBezTo>
                  <a:pt x="552" y="944"/>
                  <a:pt x="551" y="944"/>
                  <a:pt x="550" y="944"/>
                </a:cubicBezTo>
                <a:cubicBezTo>
                  <a:pt x="548" y="944"/>
                  <a:pt x="546" y="945"/>
                  <a:pt x="544" y="946"/>
                </a:cubicBezTo>
                <a:cubicBezTo>
                  <a:pt x="542" y="947"/>
                  <a:pt x="539" y="947"/>
                  <a:pt x="537" y="947"/>
                </a:cubicBezTo>
                <a:cubicBezTo>
                  <a:pt x="536" y="948"/>
                  <a:pt x="534" y="949"/>
                  <a:pt x="532" y="950"/>
                </a:cubicBezTo>
                <a:cubicBezTo>
                  <a:pt x="530" y="951"/>
                  <a:pt x="528" y="951"/>
                  <a:pt x="526" y="953"/>
                </a:cubicBezTo>
                <a:cubicBezTo>
                  <a:pt x="525" y="955"/>
                  <a:pt x="524" y="957"/>
                  <a:pt x="523" y="958"/>
                </a:cubicBezTo>
                <a:cubicBezTo>
                  <a:pt x="520" y="964"/>
                  <a:pt x="532" y="959"/>
                  <a:pt x="532" y="962"/>
                </a:cubicBezTo>
                <a:cubicBezTo>
                  <a:pt x="532" y="964"/>
                  <a:pt x="530" y="963"/>
                  <a:pt x="529" y="963"/>
                </a:cubicBezTo>
                <a:cubicBezTo>
                  <a:pt x="528" y="963"/>
                  <a:pt x="527" y="964"/>
                  <a:pt x="526" y="964"/>
                </a:cubicBezTo>
                <a:cubicBezTo>
                  <a:pt x="521" y="967"/>
                  <a:pt x="515" y="971"/>
                  <a:pt x="509" y="969"/>
                </a:cubicBezTo>
                <a:cubicBezTo>
                  <a:pt x="507" y="968"/>
                  <a:pt x="505" y="967"/>
                  <a:pt x="503" y="967"/>
                </a:cubicBezTo>
                <a:cubicBezTo>
                  <a:pt x="500" y="967"/>
                  <a:pt x="498" y="968"/>
                  <a:pt x="496" y="967"/>
                </a:cubicBezTo>
                <a:cubicBezTo>
                  <a:pt x="494" y="967"/>
                  <a:pt x="492" y="967"/>
                  <a:pt x="490" y="966"/>
                </a:cubicBezTo>
                <a:cubicBezTo>
                  <a:pt x="488" y="966"/>
                  <a:pt x="487" y="966"/>
                  <a:pt x="487" y="965"/>
                </a:cubicBezTo>
                <a:cubicBezTo>
                  <a:pt x="486" y="964"/>
                  <a:pt x="486" y="963"/>
                  <a:pt x="485" y="962"/>
                </a:cubicBezTo>
                <a:cubicBezTo>
                  <a:pt x="484" y="961"/>
                  <a:pt x="482" y="960"/>
                  <a:pt x="481" y="958"/>
                </a:cubicBezTo>
                <a:cubicBezTo>
                  <a:pt x="481" y="957"/>
                  <a:pt x="481" y="956"/>
                  <a:pt x="482" y="956"/>
                </a:cubicBezTo>
                <a:cubicBezTo>
                  <a:pt x="483" y="955"/>
                  <a:pt x="485" y="955"/>
                  <a:pt x="484" y="954"/>
                </a:cubicBezTo>
                <a:cubicBezTo>
                  <a:pt x="483" y="953"/>
                  <a:pt x="481" y="953"/>
                  <a:pt x="481" y="953"/>
                </a:cubicBezTo>
                <a:cubicBezTo>
                  <a:pt x="480" y="952"/>
                  <a:pt x="479" y="952"/>
                  <a:pt x="478" y="952"/>
                </a:cubicBezTo>
                <a:cubicBezTo>
                  <a:pt x="476" y="952"/>
                  <a:pt x="475" y="955"/>
                  <a:pt x="473" y="955"/>
                </a:cubicBezTo>
                <a:cubicBezTo>
                  <a:pt x="472" y="955"/>
                  <a:pt x="472" y="954"/>
                  <a:pt x="471" y="954"/>
                </a:cubicBezTo>
                <a:cubicBezTo>
                  <a:pt x="470" y="953"/>
                  <a:pt x="469" y="954"/>
                  <a:pt x="468" y="953"/>
                </a:cubicBezTo>
                <a:cubicBezTo>
                  <a:pt x="467" y="953"/>
                  <a:pt x="464" y="951"/>
                  <a:pt x="463" y="952"/>
                </a:cubicBezTo>
                <a:cubicBezTo>
                  <a:pt x="461" y="953"/>
                  <a:pt x="463" y="954"/>
                  <a:pt x="464" y="954"/>
                </a:cubicBezTo>
                <a:cubicBezTo>
                  <a:pt x="465" y="955"/>
                  <a:pt x="465" y="955"/>
                  <a:pt x="466" y="956"/>
                </a:cubicBezTo>
                <a:cubicBezTo>
                  <a:pt x="466" y="957"/>
                  <a:pt x="466" y="958"/>
                  <a:pt x="466" y="959"/>
                </a:cubicBezTo>
                <a:cubicBezTo>
                  <a:pt x="467" y="960"/>
                  <a:pt x="468" y="961"/>
                  <a:pt x="468" y="962"/>
                </a:cubicBezTo>
                <a:cubicBezTo>
                  <a:pt x="469" y="963"/>
                  <a:pt x="469" y="964"/>
                  <a:pt x="469" y="965"/>
                </a:cubicBezTo>
                <a:cubicBezTo>
                  <a:pt x="470" y="966"/>
                  <a:pt x="470" y="966"/>
                  <a:pt x="471" y="967"/>
                </a:cubicBezTo>
                <a:cubicBezTo>
                  <a:pt x="472" y="969"/>
                  <a:pt x="472" y="971"/>
                  <a:pt x="474" y="972"/>
                </a:cubicBezTo>
                <a:cubicBezTo>
                  <a:pt x="476" y="974"/>
                  <a:pt x="476" y="975"/>
                  <a:pt x="476" y="978"/>
                </a:cubicBezTo>
                <a:cubicBezTo>
                  <a:pt x="476" y="980"/>
                  <a:pt x="476" y="982"/>
                  <a:pt x="476" y="984"/>
                </a:cubicBezTo>
                <a:cubicBezTo>
                  <a:pt x="476" y="985"/>
                  <a:pt x="476" y="986"/>
                  <a:pt x="476" y="987"/>
                </a:cubicBezTo>
                <a:cubicBezTo>
                  <a:pt x="476" y="989"/>
                  <a:pt x="477" y="989"/>
                  <a:pt x="477" y="989"/>
                </a:cubicBezTo>
                <a:cubicBezTo>
                  <a:pt x="478" y="990"/>
                  <a:pt x="480" y="994"/>
                  <a:pt x="477" y="993"/>
                </a:cubicBezTo>
                <a:cubicBezTo>
                  <a:pt x="476" y="992"/>
                  <a:pt x="476" y="992"/>
                  <a:pt x="474" y="992"/>
                </a:cubicBezTo>
                <a:cubicBezTo>
                  <a:pt x="473" y="993"/>
                  <a:pt x="473" y="993"/>
                  <a:pt x="471" y="992"/>
                </a:cubicBezTo>
                <a:cubicBezTo>
                  <a:pt x="469" y="991"/>
                  <a:pt x="465" y="989"/>
                  <a:pt x="463" y="991"/>
                </a:cubicBezTo>
                <a:cubicBezTo>
                  <a:pt x="463" y="992"/>
                  <a:pt x="463" y="994"/>
                  <a:pt x="462" y="994"/>
                </a:cubicBezTo>
                <a:cubicBezTo>
                  <a:pt x="460" y="996"/>
                  <a:pt x="458" y="994"/>
                  <a:pt x="457" y="994"/>
                </a:cubicBezTo>
                <a:cubicBezTo>
                  <a:pt x="456" y="994"/>
                  <a:pt x="455" y="994"/>
                  <a:pt x="454" y="995"/>
                </a:cubicBezTo>
                <a:cubicBezTo>
                  <a:pt x="453" y="995"/>
                  <a:pt x="452" y="995"/>
                  <a:pt x="451" y="995"/>
                </a:cubicBezTo>
                <a:cubicBezTo>
                  <a:pt x="450" y="996"/>
                  <a:pt x="449" y="996"/>
                  <a:pt x="448" y="997"/>
                </a:cubicBezTo>
                <a:cubicBezTo>
                  <a:pt x="447" y="997"/>
                  <a:pt x="446" y="997"/>
                  <a:pt x="445" y="997"/>
                </a:cubicBezTo>
                <a:cubicBezTo>
                  <a:pt x="443" y="997"/>
                  <a:pt x="441" y="999"/>
                  <a:pt x="440" y="997"/>
                </a:cubicBezTo>
                <a:cubicBezTo>
                  <a:pt x="438" y="995"/>
                  <a:pt x="438" y="993"/>
                  <a:pt x="436" y="991"/>
                </a:cubicBezTo>
                <a:cubicBezTo>
                  <a:pt x="435" y="990"/>
                  <a:pt x="433" y="990"/>
                  <a:pt x="432" y="988"/>
                </a:cubicBezTo>
                <a:cubicBezTo>
                  <a:pt x="430" y="987"/>
                  <a:pt x="430" y="984"/>
                  <a:pt x="428" y="985"/>
                </a:cubicBezTo>
                <a:cubicBezTo>
                  <a:pt x="426" y="985"/>
                  <a:pt x="425" y="987"/>
                  <a:pt x="423" y="988"/>
                </a:cubicBezTo>
                <a:cubicBezTo>
                  <a:pt x="422" y="988"/>
                  <a:pt x="421" y="988"/>
                  <a:pt x="420" y="988"/>
                </a:cubicBezTo>
                <a:cubicBezTo>
                  <a:pt x="419" y="988"/>
                  <a:pt x="418" y="989"/>
                  <a:pt x="417" y="989"/>
                </a:cubicBezTo>
                <a:cubicBezTo>
                  <a:pt x="416" y="990"/>
                  <a:pt x="415" y="990"/>
                  <a:pt x="414" y="991"/>
                </a:cubicBezTo>
                <a:cubicBezTo>
                  <a:pt x="413" y="991"/>
                  <a:pt x="412" y="992"/>
                  <a:pt x="411" y="992"/>
                </a:cubicBezTo>
                <a:cubicBezTo>
                  <a:pt x="409" y="993"/>
                  <a:pt x="407" y="993"/>
                  <a:pt x="405" y="993"/>
                </a:cubicBezTo>
                <a:cubicBezTo>
                  <a:pt x="401" y="993"/>
                  <a:pt x="396" y="994"/>
                  <a:pt x="393" y="996"/>
                </a:cubicBezTo>
                <a:cubicBezTo>
                  <a:pt x="391" y="997"/>
                  <a:pt x="389" y="997"/>
                  <a:pt x="387" y="997"/>
                </a:cubicBezTo>
                <a:cubicBezTo>
                  <a:pt x="385" y="997"/>
                  <a:pt x="383" y="998"/>
                  <a:pt x="380" y="999"/>
                </a:cubicBezTo>
                <a:cubicBezTo>
                  <a:pt x="377" y="999"/>
                  <a:pt x="380" y="1001"/>
                  <a:pt x="380" y="1003"/>
                </a:cubicBezTo>
                <a:cubicBezTo>
                  <a:pt x="380" y="1004"/>
                  <a:pt x="379" y="1004"/>
                  <a:pt x="380" y="1005"/>
                </a:cubicBezTo>
                <a:cubicBezTo>
                  <a:pt x="381" y="1006"/>
                  <a:pt x="382" y="1005"/>
                  <a:pt x="383" y="1005"/>
                </a:cubicBezTo>
                <a:cubicBezTo>
                  <a:pt x="385" y="1005"/>
                  <a:pt x="385" y="1005"/>
                  <a:pt x="387" y="1005"/>
                </a:cubicBezTo>
                <a:cubicBezTo>
                  <a:pt x="387" y="1005"/>
                  <a:pt x="388" y="1004"/>
                  <a:pt x="389" y="1003"/>
                </a:cubicBezTo>
                <a:cubicBezTo>
                  <a:pt x="390" y="1003"/>
                  <a:pt x="390" y="1004"/>
                  <a:pt x="391" y="1005"/>
                </a:cubicBezTo>
                <a:cubicBezTo>
                  <a:pt x="391" y="1005"/>
                  <a:pt x="392" y="1005"/>
                  <a:pt x="391" y="1007"/>
                </a:cubicBezTo>
                <a:cubicBezTo>
                  <a:pt x="391" y="1007"/>
                  <a:pt x="390" y="1008"/>
                  <a:pt x="389" y="1007"/>
                </a:cubicBezTo>
                <a:cubicBezTo>
                  <a:pt x="388" y="1007"/>
                  <a:pt x="388" y="1006"/>
                  <a:pt x="387" y="1006"/>
                </a:cubicBezTo>
                <a:cubicBezTo>
                  <a:pt x="386" y="1006"/>
                  <a:pt x="384" y="1007"/>
                  <a:pt x="384" y="1008"/>
                </a:cubicBezTo>
                <a:cubicBezTo>
                  <a:pt x="384" y="1009"/>
                  <a:pt x="385" y="1009"/>
                  <a:pt x="385" y="1009"/>
                </a:cubicBezTo>
                <a:cubicBezTo>
                  <a:pt x="385" y="1010"/>
                  <a:pt x="385" y="1010"/>
                  <a:pt x="385" y="1011"/>
                </a:cubicBezTo>
                <a:cubicBezTo>
                  <a:pt x="385" y="1012"/>
                  <a:pt x="386" y="1013"/>
                  <a:pt x="387" y="1011"/>
                </a:cubicBezTo>
                <a:cubicBezTo>
                  <a:pt x="388" y="1010"/>
                  <a:pt x="390" y="1007"/>
                  <a:pt x="391" y="1010"/>
                </a:cubicBezTo>
                <a:cubicBezTo>
                  <a:pt x="392" y="1012"/>
                  <a:pt x="392" y="1014"/>
                  <a:pt x="389" y="1014"/>
                </a:cubicBezTo>
                <a:cubicBezTo>
                  <a:pt x="388" y="1014"/>
                  <a:pt x="387" y="1013"/>
                  <a:pt x="386" y="1014"/>
                </a:cubicBezTo>
                <a:cubicBezTo>
                  <a:pt x="385" y="1014"/>
                  <a:pt x="385" y="1014"/>
                  <a:pt x="384" y="1015"/>
                </a:cubicBezTo>
                <a:cubicBezTo>
                  <a:pt x="383" y="1015"/>
                  <a:pt x="381" y="1014"/>
                  <a:pt x="380" y="1015"/>
                </a:cubicBezTo>
                <a:cubicBezTo>
                  <a:pt x="379" y="1016"/>
                  <a:pt x="382" y="1017"/>
                  <a:pt x="382" y="1017"/>
                </a:cubicBezTo>
                <a:cubicBezTo>
                  <a:pt x="384" y="1018"/>
                  <a:pt x="385" y="1020"/>
                  <a:pt x="386" y="1021"/>
                </a:cubicBezTo>
                <a:cubicBezTo>
                  <a:pt x="388" y="1022"/>
                  <a:pt x="390" y="1022"/>
                  <a:pt x="391" y="1024"/>
                </a:cubicBezTo>
                <a:cubicBezTo>
                  <a:pt x="391" y="1025"/>
                  <a:pt x="391" y="1025"/>
                  <a:pt x="393" y="1025"/>
                </a:cubicBezTo>
                <a:cubicBezTo>
                  <a:pt x="394" y="1025"/>
                  <a:pt x="394" y="1024"/>
                  <a:pt x="395" y="1023"/>
                </a:cubicBezTo>
                <a:cubicBezTo>
                  <a:pt x="397" y="1021"/>
                  <a:pt x="398" y="1021"/>
                  <a:pt x="400" y="1022"/>
                </a:cubicBezTo>
                <a:cubicBezTo>
                  <a:pt x="402" y="1022"/>
                  <a:pt x="405" y="1022"/>
                  <a:pt x="407" y="1022"/>
                </a:cubicBezTo>
                <a:cubicBezTo>
                  <a:pt x="408" y="1022"/>
                  <a:pt x="408" y="1023"/>
                  <a:pt x="409" y="1023"/>
                </a:cubicBezTo>
                <a:cubicBezTo>
                  <a:pt x="410" y="1024"/>
                  <a:pt x="411" y="1024"/>
                  <a:pt x="412" y="1024"/>
                </a:cubicBezTo>
                <a:cubicBezTo>
                  <a:pt x="415" y="1025"/>
                  <a:pt x="416" y="1027"/>
                  <a:pt x="418" y="1028"/>
                </a:cubicBezTo>
                <a:cubicBezTo>
                  <a:pt x="419" y="1030"/>
                  <a:pt x="422" y="1030"/>
                  <a:pt x="423" y="1031"/>
                </a:cubicBezTo>
                <a:cubicBezTo>
                  <a:pt x="425" y="1032"/>
                  <a:pt x="426" y="1033"/>
                  <a:pt x="427" y="1036"/>
                </a:cubicBezTo>
                <a:cubicBezTo>
                  <a:pt x="428" y="1038"/>
                  <a:pt x="429" y="1034"/>
                  <a:pt x="430" y="1034"/>
                </a:cubicBezTo>
                <a:cubicBezTo>
                  <a:pt x="431" y="1033"/>
                  <a:pt x="432" y="1033"/>
                  <a:pt x="433" y="1033"/>
                </a:cubicBezTo>
                <a:cubicBezTo>
                  <a:pt x="434" y="1032"/>
                  <a:pt x="435" y="1032"/>
                  <a:pt x="436" y="1033"/>
                </a:cubicBezTo>
                <a:cubicBezTo>
                  <a:pt x="438" y="1033"/>
                  <a:pt x="439" y="1035"/>
                  <a:pt x="441" y="1035"/>
                </a:cubicBezTo>
                <a:cubicBezTo>
                  <a:pt x="442" y="1036"/>
                  <a:pt x="444" y="1036"/>
                  <a:pt x="446" y="1038"/>
                </a:cubicBezTo>
                <a:cubicBezTo>
                  <a:pt x="448" y="1039"/>
                  <a:pt x="445" y="1041"/>
                  <a:pt x="447" y="1043"/>
                </a:cubicBezTo>
                <a:cubicBezTo>
                  <a:pt x="447" y="1043"/>
                  <a:pt x="448" y="1044"/>
                  <a:pt x="448" y="1044"/>
                </a:cubicBezTo>
                <a:cubicBezTo>
                  <a:pt x="450" y="1047"/>
                  <a:pt x="453" y="1045"/>
                  <a:pt x="455" y="1046"/>
                </a:cubicBezTo>
                <a:cubicBezTo>
                  <a:pt x="458" y="1048"/>
                  <a:pt x="453" y="1049"/>
                  <a:pt x="455" y="1050"/>
                </a:cubicBezTo>
                <a:cubicBezTo>
                  <a:pt x="455" y="1051"/>
                  <a:pt x="456" y="1051"/>
                  <a:pt x="456" y="1051"/>
                </a:cubicBezTo>
                <a:cubicBezTo>
                  <a:pt x="456" y="1051"/>
                  <a:pt x="457" y="1052"/>
                  <a:pt x="457" y="1052"/>
                </a:cubicBezTo>
                <a:cubicBezTo>
                  <a:pt x="458" y="1053"/>
                  <a:pt x="459" y="1053"/>
                  <a:pt x="460" y="1053"/>
                </a:cubicBezTo>
                <a:cubicBezTo>
                  <a:pt x="461" y="1053"/>
                  <a:pt x="461" y="1054"/>
                  <a:pt x="461" y="1055"/>
                </a:cubicBezTo>
                <a:cubicBezTo>
                  <a:pt x="461" y="1056"/>
                  <a:pt x="460" y="1056"/>
                  <a:pt x="460" y="1056"/>
                </a:cubicBezTo>
                <a:cubicBezTo>
                  <a:pt x="460" y="1057"/>
                  <a:pt x="460" y="1057"/>
                  <a:pt x="460" y="1058"/>
                </a:cubicBezTo>
                <a:cubicBezTo>
                  <a:pt x="459" y="1059"/>
                  <a:pt x="455" y="1059"/>
                  <a:pt x="458" y="1062"/>
                </a:cubicBezTo>
                <a:cubicBezTo>
                  <a:pt x="459" y="1062"/>
                  <a:pt x="459" y="1063"/>
                  <a:pt x="460" y="1064"/>
                </a:cubicBezTo>
                <a:cubicBezTo>
                  <a:pt x="460" y="1065"/>
                  <a:pt x="460" y="1066"/>
                  <a:pt x="461" y="1066"/>
                </a:cubicBezTo>
                <a:cubicBezTo>
                  <a:pt x="463" y="1068"/>
                  <a:pt x="464" y="1068"/>
                  <a:pt x="465" y="1070"/>
                </a:cubicBezTo>
                <a:cubicBezTo>
                  <a:pt x="466" y="1072"/>
                  <a:pt x="466" y="1074"/>
                  <a:pt x="468" y="1075"/>
                </a:cubicBezTo>
                <a:cubicBezTo>
                  <a:pt x="469" y="1076"/>
                  <a:pt x="470" y="1076"/>
                  <a:pt x="471" y="1077"/>
                </a:cubicBezTo>
                <a:cubicBezTo>
                  <a:pt x="472" y="1077"/>
                  <a:pt x="473" y="1078"/>
                  <a:pt x="474" y="1078"/>
                </a:cubicBezTo>
                <a:cubicBezTo>
                  <a:pt x="475" y="1078"/>
                  <a:pt x="477" y="1078"/>
                  <a:pt x="478" y="1078"/>
                </a:cubicBezTo>
                <a:cubicBezTo>
                  <a:pt x="479" y="1079"/>
                  <a:pt x="479" y="1080"/>
                  <a:pt x="480" y="1080"/>
                </a:cubicBezTo>
                <a:cubicBezTo>
                  <a:pt x="482" y="1081"/>
                  <a:pt x="485" y="1080"/>
                  <a:pt x="486" y="1081"/>
                </a:cubicBezTo>
                <a:cubicBezTo>
                  <a:pt x="487" y="1082"/>
                  <a:pt x="487" y="1083"/>
                  <a:pt x="486" y="1083"/>
                </a:cubicBezTo>
                <a:cubicBezTo>
                  <a:pt x="486" y="1084"/>
                  <a:pt x="486" y="1085"/>
                  <a:pt x="485" y="1086"/>
                </a:cubicBezTo>
                <a:cubicBezTo>
                  <a:pt x="485" y="1087"/>
                  <a:pt x="485" y="1088"/>
                  <a:pt x="486" y="1089"/>
                </a:cubicBezTo>
                <a:cubicBezTo>
                  <a:pt x="486" y="1090"/>
                  <a:pt x="486" y="1091"/>
                  <a:pt x="487" y="1092"/>
                </a:cubicBezTo>
                <a:cubicBezTo>
                  <a:pt x="487" y="1093"/>
                  <a:pt x="488" y="1099"/>
                  <a:pt x="487" y="1100"/>
                </a:cubicBezTo>
                <a:cubicBezTo>
                  <a:pt x="485" y="1099"/>
                  <a:pt x="487" y="1096"/>
                  <a:pt x="485" y="1094"/>
                </a:cubicBezTo>
                <a:cubicBezTo>
                  <a:pt x="485" y="1094"/>
                  <a:pt x="484" y="1094"/>
                  <a:pt x="483" y="1093"/>
                </a:cubicBezTo>
                <a:cubicBezTo>
                  <a:pt x="482" y="1093"/>
                  <a:pt x="482" y="1092"/>
                  <a:pt x="481" y="1092"/>
                </a:cubicBezTo>
                <a:cubicBezTo>
                  <a:pt x="480" y="1091"/>
                  <a:pt x="479" y="1091"/>
                  <a:pt x="479" y="1092"/>
                </a:cubicBezTo>
                <a:cubicBezTo>
                  <a:pt x="479" y="1093"/>
                  <a:pt x="481" y="1093"/>
                  <a:pt x="481" y="1094"/>
                </a:cubicBezTo>
                <a:cubicBezTo>
                  <a:pt x="483" y="1095"/>
                  <a:pt x="483" y="1097"/>
                  <a:pt x="483" y="1099"/>
                </a:cubicBezTo>
                <a:cubicBezTo>
                  <a:pt x="484" y="1101"/>
                  <a:pt x="484" y="1102"/>
                  <a:pt x="484" y="1104"/>
                </a:cubicBezTo>
                <a:cubicBezTo>
                  <a:pt x="484" y="1105"/>
                  <a:pt x="486" y="1106"/>
                  <a:pt x="487" y="1107"/>
                </a:cubicBezTo>
                <a:cubicBezTo>
                  <a:pt x="489" y="1109"/>
                  <a:pt x="487" y="1111"/>
                  <a:pt x="486" y="1113"/>
                </a:cubicBezTo>
                <a:cubicBezTo>
                  <a:pt x="486" y="1115"/>
                  <a:pt x="486" y="1117"/>
                  <a:pt x="486" y="1119"/>
                </a:cubicBezTo>
                <a:cubicBezTo>
                  <a:pt x="487" y="1122"/>
                  <a:pt x="487" y="1124"/>
                  <a:pt x="487" y="1126"/>
                </a:cubicBezTo>
                <a:cubicBezTo>
                  <a:pt x="487" y="1129"/>
                  <a:pt x="487" y="1131"/>
                  <a:pt x="487" y="1133"/>
                </a:cubicBezTo>
                <a:cubicBezTo>
                  <a:pt x="487" y="1135"/>
                  <a:pt x="486" y="1136"/>
                  <a:pt x="488" y="1138"/>
                </a:cubicBezTo>
                <a:cubicBezTo>
                  <a:pt x="489" y="1138"/>
                  <a:pt x="489" y="1139"/>
                  <a:pt x="489" y="1140"/>
                </a:cubicBezTo>
                <a:cubicBezTo>
                  <a:pt x="489" y="1141"/>
                  <a:pt x="490" y="1142"/>
                  <a:pt x="489" y="1143"/>
                </a:cubicBezTo>
                <a:cubicBezTo>
                  <a:pt x="489" y="1144"/>
                  <a:pt x="488" y="1144"/>
                  <a:pt x="487" y="1145"/>
                </a:cubicBezTo>
                <a:cubicBezTo>
                  <a:pt x="483" y="1147"/>
                  <a:pt x="482" y="1153"/>
                  <a:pt x="482" y="1157"/>
                </a:cubicBezTo>
                <a:cubicBezTo>
                  <a:pt x="482" y="1159"/>
                  <a:pt x="481" y="1161"/>
                  <a:pt x="480" y="1162"/>
                </a:cubicBezTo>
                <a:cubicBezTo>
                  <a:pt x="480" y="1164"/>
                  <a:pt x="480" y="1165"/>
                  <a:pt x="480" y="1166"/>
                </a:cubicBezTo>
                <a:cubicBezTo>
                  <a:pt x="480" y="1168"/>
                  <a:pt x="479" y="1168"/>
                  <a:pt x="478" y="1169"/>
                </a:cubicBezTo>
                <a:cubicBezTo>
                  <a:pt x="478" y="1170"/>
                  <a:pt x="478" y="1171"/>
                  <a:pt x="479" y="1172"/>
                </a:cubicBezTo>
                <a:cubicBezTo>
                  <a:pt x="479" y="1174"/>
                  <a:pt x="479" y="1177"/>
                  <a:pt x="478" y="1179"/>
                </a:cubicBezTo>
                <a:cubicBezTo>
                  <a:pt x="477" y="1181"/>
                  <a:pt x="475" y="1182"/>
                  <a:pt x="474" y="1184"/>
                </a:cubicBezTo>
                <a:cubicBezTo>
                  <a:pt x="473" y="1186"/>
                  <a:pt x="472" y="1188"/>
                  <a:pt x="470" y="1189"/>
                </a:cubicBezTo>
                <a:cubicBezTo>
                  <a:pt x="466" y="1191"/>
                  <a:pt x="460" y="1188"/>
                  <a:pt x="456" y="1190"/>
                </a:cubicBezTo>
                <a:cubicBezTo>
                  <a:pt x="454" y="1191"/>
                  <a:pt x="452" y="1192"/>
                  <a:pt x="450" y="1192"/>
                </a:cubicBezTo>
                <a:cubicBezTo>
                  <a:pt x="448" y="1191"/>
                  <a:pt x="446" y="1190"/>
                  <a:pt x="444" y="1189"/>
                </a:cubicBezTo>
                <a:cubicBezTo>
                  <a:pt x="442" y="1188"/>
                  <a:pt x="440" y="1187"/>
                  <a:pt x="438" y="1187"/>
                </a:cubicBezTo>
                <a:cubicBezTo>
                  <a:pt x="436" y="1187"/>
                  <a:pt x="434" y="1187"/>
                  <a:pt x="432" y="1188"/>
                </a:cubicBezTo>
                <a:cubicBezTo>
                  <a:pt x="430" y="1189"/>
                  <a:pt x="428" y="1190"/>
                  <a:pt x="426" y="1189"/>
                </a:cubicBezTo>
                <a:cubicBezTo>
                  <a:pt x="425" y="1189"/>
                  <a:pt x="425" y="1188"/>
                  <a:pt x="424" y="1188"/>
                </a:cubicBezTo>
                <a:cubicBezTo>
                  <a:pt x="423" y="1187"/>
                  <a:pt x="422" y="1187"/>
                  <a:pt x="421" y="1187"/>
                </a:cubicBezTo>
                <a:cubicBezTo>
                  <a:pt x="419" y="1186"/>
                  <a:pt x="418" y="1184"/>
                  <a:pt x="416" y="1184"/>
                </a:cubicBezTo>
                <a:cubicBezTo>
                  <a:pt x="411" y="1184"/>
                  <a:pt x="406" y="1184"/>
                  <a:pt x="402" y="1185"/>
                </a:cubicBezTo>
                <a:cubicBezTo>
                  <a:pt x="400" y="1186"/>
                  <a:pt x="399" y="1186"/>
                  <a:pt x="396" y="1187"/>
                </a:cubicBezTo>
                <a:cubicBezTo>
                  <a:pt x="394" y="1187"/>
                  <a:pt x="392" y="1188"/>
                  <a:pt x="390" y="1188"/>
                </a:cubicBezTo>
                <a:cubicBezTo>
                  <a:pt x="385" y="1188"/>
                  <a:pt x="381" y="1187"/>
                  <a:pt x="377" y="1186"/>
                </a:cubicBezTo>
                <a:cubicBezTo>
                  <a:pt x="374" y="1185"/>
                  <a:pt x="371" y="1185"/>
                  <a:pt x="368" y="1184"/>
                </a:cubicBezTo>
                <a:cubicBezTo>
                  <a:pt x="366" y="1183"/>
                  <a:pt x="364" y="1183"/>
                  <a:pt x="361" y="1183"/>
                </a:cubicBezTo>
                <a:cubicBezTo>
                  <a:pt x="359" y="1183"/>
                  <a:pt x="357" y="1182"/>
                  <a:pt x="355" y="1182"/>
                </a:cubicBezTo>
                <a:cubicBezTo>
                  <a:pt x="354" y="1182"/>
                  <a:pt x="353" y="1182"/>
                  <a:pt x="352" y="1182"/>
                </a:cubicBezTo>
                <a:cubicBezTo>
                  <a:pt x="351" y="1181"/>
                  <a:pt x="350" y="1181"/>
                  <a:pt x="349" y="1180"/>
                </a:cubicBezTo>
                <a:cubicBezTo>
                  <a:pt x="348" y="1179"/>
                  <a:pt x="345" y="1179"/>
                  <a:pt x="343" y="1179"/>
                </a:cubicBezTo>
                <a:cubicBezTo>
                  <a:pt x="341" y="1180"/>
                  <a:pt x="339" y="1180"/>
                  <a:pt x="337" y="1180"/>
                </a:cubicBezTo>
                <a:cubicBezTo>
                  <a:pt x="334" y="1180"/>
                  <a:pt x="332" y="1181"/>
                  <a:pt x="330" y="1182"/>
                </a:cubicBezTo>
                <a:cubicBezTo>
                  <a:pt x="328" y="1183"/>
                  <a:pt x="326" y="1182"/>
                  <a:pt x="324" y="1182"/>
                </a:cubicBezTo>
                <a:cubicBezTo>
                  <a:pt x="322" y="1183"/>
                  <a:pt x="320" y="1184"/>
                  <a:pt x="318" y="1184"/>
                </a:cubicBezTo>
                <a:cubicBezTo>
                  <a:pt x="316" y="1185"/>
                  <a:pt x="314" y="1186"/>
                  <a:pt x="311" y="1185"/>
                </a:cubicBezTo>
                <a:cubicBezTo>
                  <a:pt x="311" y="1185"/>
                  <a:pt x="310" y="1185"/>
                  <a:pt x="309" y="1184"/>
                </a:cubicBezTo>
                <a:cubicBezTo>
                  <a:pt x="308" y="1183"/>
                  <a:pt x="308" y="1182"/>
                  <a:pt x="307" y="1182"/>
                </a:cubicBezTo>
                <a:cubicBezTo>
                  <a:pt x="305" y="1181"/>
                  <a:pt x="304" y="1181"/>
                  <a:pt x="302" y="1179"/>
                </a:cubicBezTo>
                <a:cubicBezTo>
                  <a:pt x="301" y="1178"/>
                  <a:pt x="300" y="1177"/>
                  <a:pt x="298" y="1177"/>
                </a:cubicBezTo>
                <a:cubicBezTo>
                  <a:pt x="296" y="1177"/>
                  <a:pt x="294" y="1175"/>
                  <a:pt x="292" y="1176"/>
                </a:cubicBezTo>
                <a:cubicBezTo>
                  <a:pt x="291" y="1176"/>
                  <a:pt x="288" y="1179"/>
                  <a:pt x="287" y="1178"/>
                </a:cubicBezTo>
                <a:cubicBezTo>
                  <a:pt x="287" y="1178"/>
                  <a:pt x="289" y="1172"/>
                  <a:pt x="286" y="1175"/>
                </a:cubicBezTo>
                <a:cubicBezTo>
                  <a:pt x="285" y="1176"/>
                  <a:pt x="284" y="1176"/>
                  <a:pt x="283" y="1177"/>
                </a:cubicBezTo>
                <a:cubicBezTo>
                  <a:pt x="282" y="1177"/>
                  <a:pt x="281" y="1177"/>
                  <a:pt x="281" y="1178"/>
                </a:cubicBezTo>
                <a:cubicBezTo>
                  <a:pt x="280" y="1179"/>
                  <a:pt x="279" y="1180"/>
                  <a:pt x="278" y="1181"/>
                </a:cubicBezTo>
                <a:cubicBezTo>
                  <a:pt x="277" y="1182"/>
                  <a:pt x="273" y="1181"/>
                  <a:pt x="273" y="1183"/>
                </a:cubicBezTo>
                <a:cubicBezTo>
                  <a:pt x="273" y="1183"/>
                  <a:pt x="276" y="1185"/>
                  <a:pt x="276" y="1185"/>
                </a:cubicBezTo>
                <a:cubicBezTo>
                  <a:pt x="277" y="1185"/>
                  <a:pt x="278" y="1185"/>
                  <a:pt x="278" y="1187"/>
                </a:cubicBezTo>
                <a:cubicBezTo>
                  <a:pt x="278" y="1188"/>
                  <a:pt x="277" y="1188"/>
                  <a:pt x="276" y="1188"/>
                </a:cubicBezTo>
                <a:cubicBezTo>
                  <a:pt x="273" y="1188"/>
                  <a:pt x="272" y="1188"/>
                  <a:pt x="270" y="1189"/>
                </a:cubicBezTo>
                <a:cubicBezTo>
                  <a:pt x="269" y="1189"/>
                  <a:pt x="268" y="1190"/>
                  <a:pt x="267" y="1190"/>
                </a:cubicBezTo>
                <a:cubicBezTo>
                  <a:pt x="266" y="1190"/>
                  <a:pt x="266" y="1191"/>
                  <a:pt x="265" y="1191"/>
                </a:cubicBezTo>
                <a:cubicBezTo>
                  <a:pt x="261" y="1192"/>
                  <a:pt x="257" y="1190"/>
                  <a:pt x="254" y="1193"/>
                </a:cubicBezTo>
                <a:cubicBezTo>
                  <a:pt x="253" y="1193"/>
                  <a:pt x="253" y="1194"/>
                  <a:pt x="252" y="1195"/>
                </a:cubicBezTo>
                <a:cubicBezTo>
                  <a:pt x="251" y="1197"/>
                  <a:pt x="249" y="1196"/>
                  <a:pt x="248" y="1198"/>
                </a:cubicBezTo>
                <a:cubicBezTo>
                  <a:pt x="247" y="1198"/>
                  <a:pt x="247" y="1199"/>
                  <a:pt x="246" y="1200"/>
                </a:cubicBezTo>
                <a:cubicBezTo>
                  <a:pt x="246" y="1201"/>
                  <a:pt x="246" y="1202"/>
                  <a:pt x="245" y="1203"/>
                </a:cubicBezTo>
                <a:cubicBezTo>
                  <a:pt x="245" y="1205"/>
                  <a:pt x="245" y="1208"/>
                  <a:pt x="247" y="1209"/>
                </a:cubicBezTo>
                <a:cubicBezTo>
                  <a:pt x="249" y="1210"/>
                  <a:pt x="250" y="1210"/>
                  <a:pt x="251" y="1211"/>
                </a:cubicBezTo>
                <a:cubicBezTo>
                  <a:pt x="251" y="1212"/>
                  <a:pt x="253" y="1214"/>
                  <a:pt x="252" y="1216"/>
                </a:cubicBezTo>
                <a:cubicBezTo>
                  <a:pt x="252" y="1217"/>
                  <a:pt x="250" y="1219"/>
                  <a:pt x="253" y="1219"/>
                </a:cubicBezTo>
                <a:cubicBezTo>
                  <a:pt x="255" y="1219"/>
                  <a:pt x="256" y="1217"/>
                  <a:pt x="258" y="1216"/>
                </a:cubicBezTo>
                <a:cubicBezTo>
                  <a:pt x="259" y="1215"/>
                  <a:pt x="259" y="1215"/>
                  <a:pt x="260" y="1216"/>
                </a:cubicBezTo>
                <a:cubicBezTo>
                  <a:pt x="261" y="1217"/>
                  <a:pt x="260" y="1218"/>
                  <a:pt x="259" y="1218"/>
                </a:cubicBezTo>
                <a:cubicBezTo>
                  <a:pt x="259" y="1219"/>
                  <a:pt x="258" y="1220"/>
                  <a:pt x="258" y="1220"/>
                </a:cubicBezTo>
                <a:cubicBezTo>
                  <a:pt x="257" y="1221"/>
                  <a:pt x="255" y="1221"/>
                  <a:pt x="256" y="1222"/>
                </a:cubicBezTo>
                <a:cubicBezTo>
                  <a:pt x="256" y="1222"/>
                  <a:pt x="257" y="1222"/>
                  <a:pt x="257" y="1223"/>
                </a:cubicBezTo>
                <a:cubicBezTo>
                  <a:pt x="257" y="1223"/>
                  <a:pt x="257" y="1224"/>
                  <a:pt x="257" y="1224"/>
                </a:cubicBezTo>
                <a:cubicBezTo>
                  <a:pt x="258" y="1225"/>
                  <a:pt x="259" y="1224"/>
                  <a:pt x="260" y="1224"/>
                </a:cubicBezTo>
                <a:cubicBezTo>
                  <a:pt x="264" y="1225"/>
                  <a:pt x="258" y="1227"/>
                  <a:pt x="258" y="1227"/>
                </a:cubicBezTo>
                <a:cubicBezTo>
                  <a:pt x="257" y="1229"/>
                  <a:pt x="258" y="1229"/>
                  <a:pt x="259" y="1230"/>
                </a:cubicBezTo>
                <a:cubicBezTo>
                  <a:pt x="260" y="1230"/>
                  <a:pt x="260" y="1231"/>
                  <a:pt x="259" y="1232"/>
                </a:cubicBezTo>
                <a:cubicBezTo>
                  <a:pt x="258" y="1233"/>
                  <a:pt x="258" y="1234"/>
                  <a:pt x="258" y="1234"/>
                </a:cubicBezTo>
                <a:cubicBezTo>
                  <a:pt x="257" y="1236"/>
                  <a:pt x="257" y="1236"/>
                  <a:pt x="257" y="1237"/>
                </a:cubicBezTo>
                <a:cubicBezTo>
                  <a:pt x="257" y="1238"/>
                  <a:pt x="257" y="1240"/>
                  <a:pt x="257" y="1241"/>
                </a:cubicBezTo>
                <a:cubicBezTo>
                  <a:pt x="258" y="1243"/>
                  <a:pt x="259" y="1241"/>
                  <a:pt x="261" y="1241"/>
                </a:cubicBezTo>
                <a:cubicBezTo>
                  <a:pt x="261" y="1241"/>
                  <a:pt x="261" y="1241"/>
                  <a:pt x="261" y="1241"/>
                </a:cubicBezTo>
                <a:cubicBezTo>
                  <a:pt x="260" y="1242"/>
                  <a:pt x="259" y="1242"/>
                  <a:pt x="258" y="1243"/>
                </a:cubicBezTo>
                <a:cubicBezTo>
                  <a:pt x="258" y="1244"/>
                  <a:pt x="258" y="1245"/>
                  <a:pt x="258" y="1246"/>
                </a:cubicBezTo>
                <a:cubicBezTo>
                  <a:pt x="258" y="1247"/>
                  <a:pt x="258" y="1248"/>
                  <a:pt x="258" y="1249"/>
                </a:cubicBezTo>
                <a:cubicBezTo>
                  <a:pt x="258" y="1250"/>
                  <a:pt x="259" y="1251"/>
                  <a:pt x="259" y="1252"/>
                </a:cubicBezTo>
                <a:cubicBezTo>
                  <a:pt x="259" y="1253"/>
                  <a:pt x="259" y="1254"/>
                  <a:pt x="259" y="1255"/>
                </a:cubicBezTo>
                <a:cubicBezTo>
                  <a:pt x="259" y="1256"/>
                  <a:pt x="260" y="1257"/>
                  <a:pt x="260" y="1258"/>
                </a:cubicBezTo>
                <a:cubicBezTo>
                  <a:pt x="261" y="1260"/>
                  <a:pt x="260" y="1262"/>
                  <a:pt x="261" y="1263"/>
                </a:cubicBezTo>
                <a:cubicBezTo>
                  <a:pt x="261" y="1265"/>
                  <a:pt x="262" y="1267"/>
                  <a:pt x="263" y="1268"/>
                </a:cubicBezTo>
                <a:cubicBezTo>
                  <a:pt x="263" y="1269"/>
                  <a:pt x="264" y="1269"/>
                  <a:pt x="264" y="1269"/>
                </a:cubicBezTo>
                <a:cubicBezTo>
                  <a:pt x="266" y="1271"/>
                  <a:pt x="264" y="1272"/>
                  <a:pt x="263" y="1274"/>
                </a:cubicBezTo>
                <a:cubicBezTo>
                  <a:pt x="263" y="1276"/>
                  <a:pt x="263" y="1277"/>
                  <a:pt x="263" y="1279"/>
                </a:cubicBezTo>
                <a:cubicBezTo>
                  <a:pt x="262" y="1280"/>
                  <a:pt x="261" y="1282"/>
                  <a:pt x="261" y="1283"/>
                </a:cubicBezTo>
                <a:cubicBezTo>
                  <a:pt x="262" y="1284"/>
                  <a:pt x="263" y="1283"/>
                  <a:pt x="264" y="1283"/>
                </a:cubicBezTo>
                <a:cubicBezTo>
                  <a:pt x="265" y="1283"/>
                  <a:pt x="265" y="1284"/>
                  <a:pt x="264" y="1285"/>
                </a:cubicBezTo>
                <a:cubicBezTo>
                  <a:pt x="263" y="1285"/>
                  <a:pt x="263" y="1286"/>
                  <a:pt x="262" y="1286"/>
                </a:cubicBezTo>
                <a:cubicBezTo>
                  <a:pt x="261" y="1287"/>
                  <a:pt x="261" y="1288"/>
                  <a:pt x="260" y="1289"/>
                </a:cubicBezTo>
                <a:cubicBezTo>
                  <a:pt x="259" y="1290"/>
                  <a:pt x="259" y="1292"/>
                  <a:pt x="258" y="1294"/>
                </a:cubicBezTo>
                <a:cubicBezTo>
                  <a:pt x="257" y="1297"/>
                  <a:pt x="258" y="1301"/>
                  <a:pt x="257" y="1305"/>
                </a:cubicBezTo>
                <a:cubicBezTo>
                  <a:pt x="256" y="1307"/>
                  <a:pt x="256" y="1309"/>
                  <a:pt x="255" y="1311"/>
                </a:cubicBezTo>
                <a:cubicBezTo>
                  <a:pt x="255" y="1314"/>
                  <a:pt x="253" y="1315"/>
                  <a:pt x="252" y="1318"/>
                </a:cubicBezTo>
                <a:cubicBezTo>
                  <a:pt x="252" y="1320"/>
                  <a:pt x="252" y="1322"/>
                  <a:pt x="251" y="1324"/>
                </a:cubicBezTo>
                <a:cubicBezTo>
                  <a:pt x="250" y="1326"/>
                  <a:pt x="250" y="1328"/>
                  <a:pt x="248" y="1330"/>
                </a:cubicBezTo>
                <a:cubicBezTo>
                  <a:pt x="246" y="1331"/>
                  <a:pt x="244" y="1332"/>
                  <a:pt x="244" y="1334"/>
                </a:cubicBezTo>
                <a:cubicBezTo>
                  <a:pt x="243" y="1336"/>
                  <a:pt x="243" y="1339"/>
                  <a:pt x="243" y="1341"/>
                </a:cubicBezTo>
                <a:cubicBezTo>
                  <a:pt x="242" y="1343"/>
                  <a:pt x="241" y="1344"/>
                  <a:pt x="241" y="1347"/>
                </a:cubicBezTo>
                <a:cubicBezTo>
                  <a:pt x="241" y="1349"/>
                  <a:pt x="240" y="1351"/>
                  <a:pt x="241" y="1353"/>
                </a:cubicBezTo>
                <a:cubicBezTo>
                  <a:pt x="241" y="1354"/>
                  <a:pt x="243" y="1354"/>
                  <a:pt x="243" y="1354"/>
                </a:cubicBezTo>
                <a:cubicBezTo>
                  <a:pt x="245" y="1354"/>
                  <a:pt x="245" y="1355"/>
                  <a:pt x="246" y="1356"/>
                </a:cubicBezTo>
                <a:cubicBezTo>
                  <a:pt x="246" y="1357"/>
                  <a:pt x="247" y="1358"/>
                  <a:pt x="248" y="1357"/>
                </a:cubicBezTo>
                <a:cubicBezTo>
                  <a:pt x="248" y="1356"/>
                  <a:pt x="248" y="1355"/>
                  <a:pt x="248" y="1354"/>
                </a:cubicBezTo>
                <a:cubicBezTo>
                  <a:pt x="248" y="1353"/>
                  <a:pt x="249" y="1353"/>
                  <a:pt x="250" y="1353"/>
                </a:cubicBezTo>
                <a:cubicBezTo>
                  <a:pt x="251" y="1352"/>
                  <a:pt x="251" y="1351"/>
                  <a:pt x="251" y="1350"/>
                </a:cubicBezTo>
                <a:cubicBezTo>
                  <a:pt x="252" y="1349"/>
                  <a:pt x="254" y="1346"/>
                  <a:pt x="255" y="1349"/>
                </a:cubicBezTo>
                <a:cubicBezTo>
                  <a:pt x="255" y="1350"/>
                  <a:pt x="255" y="1352"/>
                  <a:pt x="255" y="1352"/>
                </a:cubicBezTo>
                <a:cubicBezTo>
                  <a:pt x="254" y="1353"/>
                  <a:pt x="253" y="1354"/>
                  <a:pt x="253" y="1355"/>
                </a:cubicBezTo>
                <a:cubicBezTo>
                  <a:pt x="252" y="1357"/>
                  <a:pt x="250" y="1356"/>
                  <a:pt x="248" y="1358"/>
                </a:cubicBezTo>
                <a:cubicBezTo>
                  <a:pt x="247" y="1359"/>
                  <a:pt x="248" y="1360"/>
                  <a:pt x="248" y="1362"/>
                </a:cubicBezTo>
                <a:cubicBezTo>
                  <a:pt x="248" y="1363"/>
                  <a:pt x="248" y="1364"/>
                  <a:pt x="248" y="1365"/>
                </a:cubicBezTo>
                <a:cubicBezTo>
                  <a:pt x="249" y="1366"/>
                  <a:pt x="250" y="1364"/>
                  <a:pt x="250" y="1364"/>
                </a:cubicBezTo>
                <a:cubicBezTo>
                  <a:pt x="251" y="1363"/>
                  <a:pt x="252" y="1362"/>
                  <a:pt x="254" y="1362"/>
                </a:cubicBezTo>
                <a:cubicBezTo>
                  <a:pt x="255" y="1362"/>
                  <a:pt x="256" y="1362"/>
                  <a:pt x="257" y="1362"/>
                </a:cubicBezTo>
                <a:cubicBezTo>
                  <a:pt x="258" y="1361"/>
                  <a:pt x="259" y="1360"/>
                  <a:pt x="260" y="1360"/>
                </a:cubicBezTo>
                <a:cubicBezTo>
                  <a:pt x="262" y="1360"/>
                  <a:pt x="263" y="1361"/>
                  <a:pt x="263" y="1363"/>
                </a:cubicBezTo>
                <a:cubicBezTo>
                  <a:pt x="264" y="1366"/>
                  <a:pt x="261" y="1364"/>
                  <a:pt x="259" y="1364"/>
                </a:cubicBezTo>
                <a:cubicBezTo>
                  <a:pt x="259" y="1364"/>
                  <a:pt x="257" y="1363"/>
                  <a:pt x="257" y="1363"/>
                </a:cubicBezTo>
                <a:cubicBezTo>
                  <a:pt x="256" y="1364"/>
                  <a:pt x="258" y="1365"/>
                  <a:pt x="258" y="1365"/>
                </a:cubicBezTo>
                <a:cubicBezTo>
                  <a:pt x="259" y="1366"/>
                  <a:pt x="258" y="1367"/>
                  <a:pt x="258" y="1368"/>
                </a:cubicBezTo>
                <a:cubicBezTo>
                  <a:pt x="258" y="1369"/>
                  <a:pt x="259" y="1370"/>
                  <a:pt x="259" y="1371"/>
                </a:cubicBezTo>
                <a:cubicBezTo>
                  <a:pt x="260" y="1373"/>
                  <a:pt x="260" y="1373"/>
                  <a:pt x="260" y="1375"/>
                </a:cubicBezTo>
                <a:cubicBezTo>
                  <a:pt x="260" y="1376"/>
                  <a:pt x="259" y="1376"/>
                  <a:pt x="259" y="1377"/>
                </a:cubicBezTo>
                <a:cubicBezTo>
                  <a:pt x="258" y="1381"/>
                  <a:pt x="259" y="1383"/>
                  <a:pt x="260" y="1387"/>
                </a:cubicBezTo>
                <a:cubicBezTo>
                  <a:pt x="261" y="1389"/>
                  <a:pt x="260" y="1391"/>
                  <a:pt x="260" y="1393"/>
                </a:cubicBezTo>
                <a:cubicBezTo>
                  <a:pt x="260" y="1396"/>
                  <a:pt x="259" y="1398"/>
                  <a:pt x="259" y="1400"/>
                </a:cubicBezTo>
                <a:cubicBezTo>
                  <a:pt x="258" y="1402"/>
                  <a:pt x="258" y="1405"/>
                  <a:pt x="256" y="1408"/>
                </a:cubicBezTo>
                <a:cubicBezTo>
                  <a:pt x="256" y="1408"/>
                  <a:pt x="254" y="1411"/>
                  <a:pt x="255" y="1412"/>
                </a:cubicBezTo>
                <a:cubicBezTo>
                  <a:pt x="256" y="1412"/>
                  <a:pt x="259" y="1411"/>
                  <a:pt x="260" y="1411"/>
                </a:cubicBezTo>
                <a:cubicBezTo>
                  <a:pt x="261" y="1410"/>
                  <a:pt x="263" y="1409"/>
                  <a:pt x="265" y="1409"/>
                </a:cubicBezTo>
                <a:cubicBezTo>
                  <a:pt x="267" y="1409"/>
                  <a:pt x="269" y="1408"/>
                  <a:pt x="271" y="1409"/>
                </a:cubicBezTo>
                <a:cubicBezTo>
                  <a:pt x="273" y="1410"/>
                  <a:pt x="275" y="1410"/>
                  <a:pt x="277" y="1410"/>
                </a:cubicBezTo>
                <a:cubicBezTo>
                  <a:pt x="278" y="1410"/>
                  <a:pt x="279" y="1410"/>
                  <a:pt x="280" y="1410"/>
                </a:cubicBezTo>
                <a:cubicBezTo>
                  <a:pt x="281" y="1410"/>
                  <a:pt x="281" y="1411"/>
                  <a:pt x="282" y="1412"/>
                </a:cubicBezTo>
                <a:cubicBezTo>
                  <a:pt x="284" y="1413"/>
                  <a:pt x="286" y="1412"/>
                  <a:pt x="288" y="1412"/>
                </a:cubicBezTo>
                <a:cubicBezTo>
                  <a:pt x="289" y="1412"/>
                  <a:pt x="290" y="1412"/>
                  <a:pt x="291" y="1412"/>
                </a:cubicBezTo>
                <a:cubicBezTo>
                  <a:pt x="292" y="1411"/>
                  <a:pt x="292" y="1410"/>
                  <a:pt x="293" y="1410"/>
                </a:cubicBezTo>
                <a:cubicBezTo>
                  <a:pt x="295" y="1409"/>
                  <a:pt x="297" y="1409"/>
                  <a:pt x="299" y="1408"/>
                </a:cubicBezTo>
                <a:cubicBezTo>
                  <a:pt x="300" y="1407"/>
                  <a:pt x="300" y="1404"/>
                  <a:pt x="303" y="1405"/>
                </a:cubicBezTo>
                <a:cubicBezTo>
                  <a:pt x="304" y="1405"/>
                  <a:pt x="304" y="1405"/>
                  <a:pt x="305" y="1405"/>
                </a:cubicBezTo>
                <a:cubicBezTo>
                  <a:pt x="307" y="1405"/>
                  <a:pt x="308" y="1405"/>
                  <a:pt x="309" y="1405"/>
                </a:cubicBezTo>
                <a:cubicBezTo>
                  <a:pt x="310" y="1405"/>
                  <a:pt x="311" y="1405"/>
                  <a:pt x="312" y="1405"/>
                </a:cubicBezTo>
                <a:cubicBezTo>
                  <a:pt x="313" y="1405"/>
                  <a:pt x="314" y="1405"/>
                  <a:pt x="315" y="1405"/>
                </a:cubicBezTo>
                <a:cubicBezTo>
                  <a:pt x="317" y="1406"/>
                  <a:pt x="316" y="1408"/>
                  <a:pt x="318" y="1409"/>
                </a:cubicBezTo>
                <a:cubicBezTo>
                  <a:pt x="319" y="1410"/>
                  <a:pt x="321" y="1411"/>
                  <a:pt x="322" y="1412"/>
                </a:cubicBezTo>
                <a:cubicBezTo>
                  <a:pt x="323" y="1413"/>
                  <a:pt x="323" y="1414"/>
                  <a:pt x="324" y="1414"/>
                </a:cubicBezTo>
                <a:cubicBezTo>
                  <a:pt x="324" y="1415"/>
                  <a:pt x="325" y="1415"/>
                  <a:pt x="326" y="1416"/>
                </a:cubicBezTo>
                <a:cubicBezTo>
                  <a:pt x="327" y="1417"/>
                  <a:pt x="327" y="1417"/>
                  <a:pt x="328" y="1418"/>
                </a:cubicBezTo>
                <a:cubicBezTo>
                  <a:pt x="329" y="1419"/>
                  <a:pt x="330" y="1419"/>
                  <a:pt x="331" y="1420"/>
                </a:cubicBezTo>
                <a:cubicBezTo>
                  <a:pt x="332" y="1421"/>
                  <a:pt x="330" y="1421"/>
                  <a:pt x="330" y="1422"/>
                </a:cubicBezTo>
                <a:cubicBezTo>
                  <a:pt x="328" y="1423"/>
                  <a:pt x="329" y="1423"/>
                  <a:pt x="330" y="1424"/>
                </a:cubicBezTo>
                <a:cubicBezTo>
                  <a:pt x="331" y="1425"/>
                  <a:pt x="331" y="1425"/>
                  <a:pt x="332" y="1427"/>
                </a:cubicBezTo>
                <a:cubicBezTo>
                  <a:pt x="332" y="1428"/>
                  <a:pt x="332" y="1428"/>
                  <a:pt x="334" y="1429"/>
                </a:cubicBezTo>
                <a:cubicBezTo>
                  <a:pt x="334" y="1429"/>
                  <a:pt x="335" y="1430"/>
                  <a:pt x="335" y="1431"/>
                </a:cubicBezTo>
                <a:cubicBezTo>
                  <a:pt x="336" y="1432"/>
                  <a:pt x="337" y="1433"/>
                  <a:pt x="338" y="1434"/>
                </a:cubicBezTo>
                <a:cubicBezTo>
                  <a:pt x="338" y="1435"/>
                  <a:pt x="338" y="1435"/>
                  <a:pt x="339" y="1436"/>
                </a:cubicBezTo>
                <a:cubicBezTo>
                  <a:pt x="340" y="1439"/>
                  <a:pt x="341" y="1439"/>
                  <a:pt x="343" y="1441"/>
                </a:cubicBezTo>
                <a:cubicBezTo>
                  <a:pt x="345" y="1442"/>
                  <a:pt x="346" y="1444"/>
                  <a:pt x="347" y="1445"/>
                </a:cubicBezTo>
                <a:cubicBezTo>
                  <a:pt x="348" y="1445"/>
                  <a:pt x="349" y="1445"/>
                  <a:pt x="350" y="1446"/>
                </a:cubicBezTo>
                <a:cubicBezTo>
                  <a:pt x="351" y="1446"/>
                  <a:pt x="352" y="1447"/>
                  <a:pt x="353" y="1447"/>
                </a:cubicBezTo>
                <a:cubicBezTo>
                  <a:pt x="354" y="1448"/>
                  <a:pt x="357" y="1447"/>
                  <a:pt x="358" y="1446"/>
                </a:cubicBezTo>
                <a:cubicBezTo>
                  <a:pt x="359" y="1445"/>
                  <a:pt x="359" y="1444"/>
                  <a:pt x="360" y="1444"/>
                </a:cubicBezTo>
                <a:cubicBezTo>
                  <a:pt x="361" y="1444"/>
                  <a:pt x="362" y="1444"/>
                  <a:pt x="363" y="1443"/>
                </a:cubicBezTo>
                <a:cubicBezTo>
                  <a:pt x="365" y="1442"/>
                  <a:pt x="364" y="1440"/>
                  <a:pt x="366" y="1438"/>
                </a:cubicBezTo>
                <a:cubicBezTo>
                  <a:pt x="367" y="1436"/>
                  <a:pt x="368" y="1435"/>
                  <a:pt x="371" y="1434"/>
                </a:cubicBezTo>
                <a:cubicBezTo>
                  <a:pt x="373" y="1434"/>
                  <a:pt x="374" y="1432"/>
                  <a:pt x="376" y="1431"/>
                </a:cubicBezTo>
                <a:cubicBezTo>
                  <a:pt x="378" y="1431"/>
                  <a:pt x="380" y="1430"/>
                  <a:pt x="382" y="1429"/>
                </a:cubicBezTo>
                <a:cubicBezTo>
                  <a:pt x="383" y="1428"/>
                  <a:pt x="383" y="1427"/>
                  <a:pt x="384" y="1427"/>
                </a:cubicBezTo>
                <a:cubicBezTo>
                  <a:pt x="385" y="1426"/>
                  <a:pt x="386" y="1426"/>
                  <a:pt x="387" y="1425"/>
                </a:cubicBezTo>
                <a:cubicBezTo>
                  <a:pt x="389" y="1425"/>
                  <a:pt x="390" y="1423"/>
                  <a:pt x="392" y="1422"/>
                </a:cubicBezTo>
                <a:cubicBezTo>
                  <a:pt x="395" y="1422"/>
                  <a:pt x="399" y="1422"/>
                  <a:pt x="403" y="1422"/>
                </a:cubicBezTo>
                <a:cubicBezTo>
                  <a:pt x="408" y="1422"/>
                  <a:pt x="413" y="1422"/>
                  <a:pt x="418" y="1422"/>
                </a:cubicBezTo>
                <a:cubicBezTo>
                  <a:pt x="420" y="1422"/>
                  <a:pt x="422" y="1421"/>
                  <a:pt x="425" y="1421"/>
                </a:cubicBezTo>
                <a:cubicBezTo>
                  <a:pt x="427" y="1421"/>
                  <a:pt x="429" y="1422"/>
                  <a:pt x="431" y="1422"/>
                </a:cubicBezTo>
                <a:cubicBezTo>
                  <a:pt x="433" y="1422"/>
                  <a:pt x="435" y="1424"/>
                  <a:pt x="437" y="1424"/>
                </a:cubicBezTo>
                <a:cubicBezTo>
                  <a:pt x="438" y="1424"/>
                  <a:pt x="441" y="1424"/>
                  <a:pt x="443" y="1423"/>
                </a:cubicBezTo>
                <a:cubicBezTo>
                  <a:pt x="445" y="1422"/>
                  <a:pt x="446" y="1421"/>
                  <a:pt x="448" y="1420"/>
                </a:cubicBezTo>
                <a:cubicBezTo>
                  <a:pt x="450" y="1420"/>
                  <a:pt x="452" y="1420"/>
                  <a:pt x="454" y="1421"/>
                </a:cubicBezTo>
                <a:cubicBezTo>
                  <a:pt x="455" y="1422"/>
                  <a:pt x="458" y="1423"/>
                  <a:pt x="459" y="1421"/>
                </a:cubicBezTo>
                <a:cubicBezTo>
                  <a:pt x="461" y="1420"/>
                  <a:pt x="461" y="1417"/>
                  <a:pt x="462" y="1415"/>
                </a:cubicBezTo>
                <a:cubicBezTo>
                  <a:pt x="464" y="1413"/>
                  <a:pt x="465" y="1412"/>
                  <a:pt x="467" y="1410"/>
                </a:cubicBezTo>
                <a:cubicBezTo>
                  <a:pt x="469" y="1408"/>
                  <a:pt x="469" y="1406"/>
                  <a:pt x="470" y="1404"/>
                </a:cubicBezTo>
                <a:cubicBezTo>
                  <a:pt x="471" y="1402"/>
                  <a:pt x="473" y="1401"/>
                  <a:pt x="474" y="1400"/>
                </a:cubicBezTo>
                <a:cubicBezTo>
                  <a:pt x="476" y="1398"/>
                  <a:pt x="478" y="1398"/>
                  <a:pt x="481" y="1398"/>
                </a:cubicBezTo>
                <a:cubicBezTo>
                  <a:pt x="483" y="1397"/>
                  <a:pt x="484" y="1397"/>
                  <a:pt x="486" y="1396"/>
                </a:cubicBezTo>
                <a:cubicBezTo>
                  <a:pt x="487" y="1395"/>
                  <a:pt x="489" y="1393"/>
                  <a:pt x="491" y="1394"/>
                </a:cubicBezTo>
                <a:cubicBezTo>
                  <a:pt x="492" y="1394"/>
                  <a:pt x="492" y="1395"/>
                  <a:pt x="493" y="1395"/>
                </a:cubicBezTo>
                <a:cubicBezTo>
                  <a:pt x="494" y="1395"/>
                  <a:pt x="495" y="1395"/>
                  <a:pt x="496" y="1394"/>
                </a:cubicBezTo>
                <a:cubicBezTo>
                  <a:pt x="497" y="1394"/>
                  <a:pt x="497" y="1393"/>
                  <a:pt x="498" y="1393"/>
                </a:cubicBezTo>
                <a:cubicBezTo>
                  <a:pt x="499" y="1393"/>
                  <a:pt x="500" y="1393"/>
                  <a:pt x="500" y="1393"/>
                </a:cubicBezTo>
                <a:cubicBezTo>
                  <a:pt x="500" y="1392"/>
                  <a:pt x="498" y="1391"/>
                  <a:pt x="497" y="1390"/>
                </a:cubicBezTo>
                <a:cubicBezTo>
                  <a:pt x="494" y="1387"/>
                  <a:pt x="499" y="1383"/>
                  <a:pt x="500" y="1380"/>
                </a:cubicBezTo>
                <a:cubicBezTo>
                  <a:pt x="501" y="1379"/>
                  <a:pt x="501" y="1378"/>
                  <a:pt x="502" y="1377"/>
                </a:cubicBezTo>
                <a:cubicBezTo>
                  <a:pt x="503" y="1374"/>
                  <a:pt x="503" y="1372"/>
                  <a:pt x="504" y="1370"/>
                </a:cubicBezTo>
                <a:cubicBezTo>
                  <a:pt x="506" y="1368"/>
                  <a:pt x="507" y="1367"/>
                  <a:pt x="509" y="1365"/>
                </a:cubicBezTo>
                <a:cubicBezTo>
                  <a:pt x="511" y="1364"/>
                  <a:pt x="513" y="1363"/>
                  <a:pt x="515" y="1361"/>
                </a:cubicBezTo>
                <a:cubicBezTo>
                  <a:pt x="517" y="1361"/>
                  <a:pt x="519" y="1360"/>
                  <a:pt x="521" y="1358"/>
                </a:cubicBezTo>
                <a:cubicBezTo>
                  <a:pt x="522" y="1356"/>
                  <a:pt x="524" y="1355"/>
                  <a:pt x="526" y="1354"/>
                </a:cubicBezTo>
                <a:cubicBezTo>
                  <a:pt x="529" y="1354"/>
                  <a:pt x="528" y="1352"/>
                  <a:pt x="526" y="1351"/>
                </a:cubicBezTo>
                <a:cubicBezTo>
                  <a:pt x="525" y="1351"/>
                  <a:pt x="523" y="1349"/>
                  <a:pt x="522" y="1348"/>
                </a:cubicBezTo>
                <a:cubicBezTo>
                  <a:pt x="519" y="1346"/>
                  <a:pt x="516" y="1344"/>
                  <a:pt x="515" y="1341"/>
                </a:cubicBezTo>
                <a:cubicBezTo>
                  <a:pt x="514" y="1339"/>
                  <a:pt x="514" y="1338"/>
                  <a:pt x="513" y="1337"/>
                </a:cubicBezTo>
                <a:cubicBezTo>
                  <a:pt x="512" y="1335"/>
                  <a:pt x="512" y="1333"/>
                  <a:pt x="512" y="1331"/>
                </a:cubicBezTo>
                <a:cubicBezTo>
                  <a:pt x="512" y="1329"/>
                  <a:pt x="511" y="1326"/>
                  <a:pt x="512" y="1324"/>
                </a:cubicBezTo>
                <a:cubicBezTo>
                  <a:pt x="513" y="1321"/>
                  <a:pt x="515" y="1319"/>
                  <a:pt x="516" y="1317"/>
                </a:cubicBezTo>
                <a:cubicBezTo>
                  <a:pt x="519" y="1313"/>
                  <a:pt x="523" y="1310"/>
                  <a:pt x="526" y="1306"/>
                </a:cubicBezTo>
                <a:cubicBezTo>
                  <a:pt x="527" y="1304"/>
                  <a:pt x="528" y="1302"/>
                  <a:pt x="529" y="1300"/>
                </a:cubicBezTo>
                <a:cubicBezTo>
                  <a:pt x="531" y="1298"/>
                  <a:pt x="533" y="1297"/>
                  <a:pt x="534" y="1296"/>
                </a:cubicBezTo>
                <a:cubicBezTo>
                  <a:pt x="537" y="1294"/>
                  <a:pt x="539" y="1289"/>
                  <a:pt x="540" y="1286"/>
                </a:cubicBezTo>
                <a:cubicBezTo>
                  <a:pt x="541" y="1284"/>
                  <a:pt x="542" y="1282"/>
                  <a:pt x="543" y="1280"/>
                </a:cubicBezTo>
                <a:cubicBezTo>
                  <a:pt x="544" y="1278"/>
                  <a:pt x="546" y="1277"/>
                  <a:pt x="548" y="1276"/>
                </a:cubicBezTo>
                <a:cubicBezTo>
                  <a:pt x="548" y="1275"/>
                  <a:pt x="549" y="1274"/>
                  <a:pt x="550" y="1273"/>
                </a:cubicBezTo>
                <a:cubicBezTo>
                  <a:pt x="552" y="1272"/>
                  <a:pt x="554" y="1271"/>
                  <a:pt x="557" y="1271"/>
                </a:cubicBezTo>
                <a:cubicBezTo>
                  <a:pt x="559" y="1270"/>
                  <a:pt x="562" y="1269"/>
                  <a:pt x="564" y="1269"/>
                </a:cubicBezTo>
                <a:cubicBezTo>
                  <a:pt x="566" y="1269"/>
                  <a:pt x="568" y="1268"/>
                  <a:pt x="570" y="1267"/>
                </a:cubicBezTo>
                <a:cubicBezTo>
                  <a:pt x="573" y="1267"/>
                  <a:pt x="577" y="1265"/>
                  <a:pt x="580" y="1264"/>
                </a:cubicBezTo>
                <a:cubicBezTo>
                  <a:pt x="582" y="1263"/>
                  <a:pt x="584" y="1261"/>
                  <a:pt x="586" y="1259"/>
                </a:cubicBezTo>
                <a:cubicBezTo>
                  <a:pt x="588" y="1258"/>
                  <a:pt x="591" y="1257"/>
                  <a:pt x="594" y="1256"/>
                </a:cubicBezTo>
                <a:cubicBezTo>
                  <a:pt x="596" y="1255"/>
                  <a:pt x="598" y="1253"/>
                  <a:pt x="601" y="1252"/>
                </a:cubicBezTo>
                <a:cubicBezTo>
                  <a:pt x="603" y="1251"/>
                  <a:pt x="606" y="1251"/>
                  <a:pt x="608" y="1250"/>
                </a:cubicBezTo>
                <a:cubicBezTo>
                  <a:pt x="610" y="1248"/>
                  <a:pt x="612" y="1247"/>
                  <a:pt x="613" y="1246"/>
                </a:cubicBezTo>
                <a:cubicBezTo>
                  <a:pt x="615" y="1244"/>
                  <a:pt x="616" y="1242"/>
                  <a:pt x="616" y="1240"/>
                </a:cubicBezTo>
                <a:cubicBezTo>
                  <a:pt x="615" y="1238"/>
                  <a:pt x="614" y="1237"/>
                  <a:pt x="613" y="1235"/>
                </a:cubicBezTo>
                <a:cubicBezTo>
                  <a:pt x="612" y="1232"/>
                  <a:pt x="614" y="1231"/>
                  <a:pt x="616" y="1230"/>
                </a:cubicBezTo>
                <a:cubicBezTo>
                  <a:pt x="616" y="1229"/>
                  <a:pt x="617" y="1229"/>
                  <a:pt x="618" y="1228"/>
                </a:cubicBezTo>
                <a:cubicBezTo>
                  <a:pt x="619" y="1228"/>
                  <a:pt x="620" y="1228"/>
                  <a:pt x="620" y="1227"/>
                </a:cubicBezTo>
                <a:cubicBezTo>
                  <a:pt x="619" y="1226"/>
                  <a:pt x="618" y="1226"/>
                  <a:pt x="617" y="1225"/>
                </a:cubicBezTo>
                <a:cubicBezTo>
                  <a:pt x="617" y="1225"/>
                  <a:pt x="616" y="1224"/>
                  <a:pt x="616" y="1223"/>
                </a:cubicBezTo>
                <a:cubicBezTo>
                  <a:pt x="615" y="1222"/>
                  <a:pt x="616" y="1221"/>
                  <a:pt x="615" y="1220"/>
                </a:cubicBezTo>
                <a:cubicBezTo>
                  <a:pt x="615" y="1219"/>
                  <a:pt x="614" y="1219"/>
                  <a:pt x="614" y="1218"/>
                </a:cubicBezTo>
                <a:cubicBezTo>
                  <a:pt x="613" y="1216"/>
                  <a:pt x="614" y="1215"/>
                  <a:pt x="613" y="1214"/>
                </a:cubicBezTo>
                <a:cubicBezTo>
                  <a:pt x="613" y="1212"/>
                  <a:pt x="612" y="1211"/>
                  <a:pt x="612" y="1210"/>
                </a:cubicBezTo>
                <a:cubicBezTo>
                  <a:pt x="611" y="1209"/>
                  <a:pt x="610" y="1208"/>
                  <a:pt x="610" y="1207"/>
                </a:cubicBezTo>
                <a:cubicBezTo>
                  <a:pt x="610" y="1205"/>
                  <a:pt x="613" y="1204"/>
                  <a:pt x="614" y="1202"/>
                </a:cubicBezTo>
                <a:cubicBezTo>
                  <a:pt x="614" y="1201"/>
                  <a:pt x="615" y="1200"/>
                  <a:pt x="615" y="1199"/>
                </a:cubicBezTo>
                <a:cubicBezTo>
                  <a:pt x="616" y="1198"/>
                  <a:pt x="618" y="1195"/>
                  <a:pt x="619" y="1195"/>
                </a:cubicBezTo>
                <a:cubicBezTo>
                  <a:pt x="621" y="1194"/>
                  <a:pt x="621" y="1194"/>
                  <a:pt x="622" y="1193"/>
                </a:cubicBezTo>
                <a:cubicBezTo>
                  <a:pt x="623" y="1192"/>
                  <a:pt x="624" y="1191"/>
                  <a:pt x="625" y="1191"/>
                </a:cubicBezTo>
                <a:cubicBezTo>
                  <a:pt x="627" y="1190"/>
                  <a:pt x="629" y="1190"/>
                  <a:pt x="631" y="1189"/>
                </a:cubicBezTo>
                <a:cubicBezTo>
                  <a:pt x="635" y="1187"/>
                  <a:pt x="638" y="1183"/>
                  <a:pt x="643" y="1183"/>
                </a:cubicBezTo>
                <a:cubicBezTo>
                  <a:pt x="645" y="1184"/>
                  <a:pt x="647" y="1185"/>
                  <a:pt x="649" y="1186"/>
                </a:cubicBezTo>
                <a:cubicBezTo>
                  <a:pt x="652" y="1186"/>
                  <a:pt x="655" y="1186"/>
                  <a:pt x="658" y="1186"/>
                </a:cubicBezTo>
                <a:cubicBezTo>
                  <a:pt x="660" y="1186"/>
                  <a:pt x="662" y="1187"/>
                  <a:pt x="664" y="1187"/>
                </a:cubicBezTo>
                <a:cubicBezTo>
                  <a:pt x="665" y="1188"/>
                  <a:pt x="666" y="1187"/>
                  <a:pt x="667" y="1188"/>
                </a:cubicBezTo>
                <a:cubicBezTo>
                  <a:pt x="668" y="1188"/>
                  <a:pt x="669" y="1189"/>
                  <a:pt x="670" y="1189"/>
                </a:cubicBezTo>
                <a:cubicBezTo>
                  <a:pt x="671" y="1190"/>
                  <a:pt x="674" y="1190"/>
                  <a:pt x="676" y="1190"/>
                </a:cubicBezTo>
                <a:cubicBezTo>
                  <a:pt x="678" y="1189"/>
                  <a:pt x="679" y="1190"/>
                  <a:pt x="679" y="1193"/>
                </a:cubicBezTo>
                <a:cubicBezTo>
                  <a:pt x="678" y="1194"/>
                  <a:pt x="678" y="1194"/>
                  <a:pt x="680" y="1195"/>
                </a:cubicBezTo>
                <a:cubicBezTo>
                  <a:pt x="681" y="1195"/>
                  <a:pt x="682" y="1196"/>
                  <a:pt x="683" y="1196"/>
                </a:cubicBezTo>
                <a:cubicBezTo>
                  <a:pt x="684" y="1196"/>
                  <a:pt x="685" y="1196"/>
                  <a:pt x="686" y="1196"/>
                </a:cubicBezTo>
                <a:cubicBezTo>
                  <a:pt x="688" y="1196"/>
                  <a:pt x="690" y="1197"/>
                  <a:pt x="691" y="1198"/>
                </a:cubicBezTo>
                <a:cubicBezTo>
                  <a:pt x="693" y="1200"/>
                  <a:pt x="694" y="1201"/>
                  <a:pt x="697" y="1200"/>
                </a:cubicBezTo>
                <a:cubicBezTo>
                  <a:pt x="698" y="1200"/>
                  <a:pt x="699" y="1199"/>
                  <a:pt x="699" y="1199"/>
                </a:cubicBezTo>
                <a:cubicBezTo>
                  <a:pt x="700" y="1199"/>
                  <a:pt x="701" y="1200"/>
                  <a:pt x="702" y="1200"/>
                </a:cubicBezTo>
                <a:cubicBezTo>
                  <a:pt x="704" y="1201"/>
                  <a:pt x="707" y="1201"/>
                  <a:pt x="708" y="1201"/>
                </a:cubicBezTo>
                <a:cubicBezTo>
                  <a:pt x="710" y="1200"/>
                  <a:pt x="712" y="1198"/>
                  <a:pt x="713" y="1197"/>
                </a:cubicBezTo>
                <a:cubicBezTo>
                  <a:pt x="715" y="1195"/>
                  <a:pt x="716" y="1194"/>
                  <a:pt x="718" y="1193"/>
                </a:cubicBezTo>
                <a:cubicBezTo>
                  <a:pt x="720" y="1192"/>
                  <a:pt x="720" y="1190"/>
                  <a:pt x="722" y="1188"/>
                </a:cubicBezTo>
                <a:cubicBezTo>
                  <a:pt x="723" y="1187"/>
                  <a:pt x="725" y="1187"/>
                  <a:pt x="727" y="1185"/>
                </a:cubicBezTo>
                <a:cubicBezTo>
                  <a:pt x="727" y="1185"/>
                  <a:pt x="728" y="1184"/>
                  <a:pt x="729" y="1184"/>
                </a:cubicBezTo>
                <a:cubicBezTo>
                  <a:pt x="731" y="1183"/>
                  <a:pt x="733" y="1183"/>
                  <a:pt x="734" y="1181"/>
                </a:cubicBezTo>
                <a:cubicBezTo>
                  <a:pt x="735" y="1180"/>
                  <a:pt x="735" y="1180"/>
                  <a:pt x="736" y="1179"/>
                </a:cubicBezTo>
                <a:cubicBezTo>
                  <a:pt x="737" y="1179"/>
                  <a:pt x="738" y="1179"/>
                  <a:pt x="739" y="1178"/>
                </a:cubicBezTo>
                <a:cubicBezTo>
                  <a:pt x="740" y="1177"/>
                  <a:pt x="740" y="1177"/>
                  <a:pt x="741" y="1176"/>
                </a:cubicBezTo>
                <a:cubicBezTo>
                  <a:pt x="742" y="1176"/>
                  <a:pt x="742" y="1176"/>
                  <a:pt x="743" y="1175"/>
                </a:cubicBezTo>
                <a:cubicBezTo>
                  <a:pt x="744" y="1175"/>
                  <a:pt x="745" y="1174"/>
                  <a:pt x="746" y="1174"/>
                </a:cubicBezTo>
                <a:cubicBezTo>
                  <a:pt x="747" y="1173"/>
                  <a:pt x="748" y="1174"/>
                  <a:pt x="749" y="1174"/>
                </a:cubicBezTo>
                <a:cubicBezTo>
                  <a:pt x="751" y="1174"/>
                  <a:pt x="752" y="1172"/>
                  <a:pt x="755" y="1172"/>
                </a:cubicBezTo>
                <a:cubicBezTo>
                  <a:pt x="756" y="1172"/>
                  <a:pt x="757" y="1172"/>
                  <a:pt x="758" y="1172"/>
                </a:cubicBezTo>
                <a:cubicBezTo>
                  <a:pt x="759" y="1171"/>
                  <a:pt x="759" y="1170"/>
                  <a:pt x="760" y="1170"/>
                </a:cubicBezTo>
                <a:cubicBezTo>
                  <a:pt x="762" y="1169"/>
                  <a:pt x="763" y="1168"/>
                  <a:pt x="765" y="1167"/>
                </a:cubicBezTo>
                <a:cubicBezTo>
                  <a:pt x="766" y="1166"/>
                  <a:pt x="766" y="1165"/>
                  <a:pt x="767" y="1164"/>
                </a:cubicBezTo>
                <a:cubicBezTo>
                  <a:pt x="768" y="1162"/>
                  <a:pt x="770" y="1161"/>
                  <a:pt x="771" y="1159"/>
                </a:cubicBezTo>
                <a:cubicBezTo>
                  <a:pt x="771" y="1158"/>
                  <a:pt x="772" y="1158"/>
                  <a:pt x="773" y="1157"/>
                </a:cubicBezTo>
                <a:cubicBezTo>
                  <a:pt x="774" y="1157"/>
                  <a:pt x="775" y="1156"/>
                  <a:pt x="775" y="1155"/>
                </a:cubicBezTo>
                <a:cubicBezTo>
                  <a:pt x="776" y="1154"/>
                  <a:pt x="776" y="1154"/>
                  <a:pt x="777" y="1153"/>
                </a:cubicBezTo>
                <a:cubicBezTo>
                  <a:pt x="779" y="1153"/>
                  <a:pt x="782" y="1153"/>
                  <a:pt x="784" y="1153"/>
                </a:cubicBezTo>
                <a:cubicBezTo>
                  <a:pt x="786" y="1153"/>
                  <a:pt x="787" y="1155"/>
                  <a:pt x="790" y="1155"/>
                </a:cubicBezTo>
                <a:cubicBezTo>
                  <a:pt x="792" y="1156"/>
                  <a:pt x="794" y="1155"/>
                  <a:pt x="796" y="1156"/>
                </a:cubicBezTo>
                <a:cubicBezTo>
                  <a:pt x="797" y="1156"/>
                  <a:pt x="798" y="1157"/>
                  <a:pt x="798" y="1158"/>
                </a:cubicBezTo>
                <a:cubicBezTo>
                  <a:pt x="799" y="1158"/>
                  <a:pt x="800" y="1158"/>
                  <a:pt x="802" y="1158"/>
                </a:cubicBezTo>
                <a:cubicBezTo>
                  <a:pt x="804" y="1159"/>
                  <a:pt x="805" y="1160"/>
                  <a:pt x="807" y="1161"/>
                </a:cubicBezTo>
                <a:cubicBezTo>
                  <a:pt x="809" y="1161"/>
                  <a:pt x="811" y="1163"/>
                  <a:pt x="813" y="1163"/>
                </a:cubicBezTo>
                <a:cubicBezTo>
                  <a:pt x="814" y="1163"/>
                  <a:pt x="815" y="1163"/>
                  <a:pt x="816" y="1164"/>
                </a:cubicBezTo>
                <a:cubicBezTo>
                  <a:pt x="816" y="1164"/>
                  <a:pt x="816" y="1165"/>
                  <a:pt x="817" y="1166"/>
                </a:cubicBezTo>
                <a:cubicBezTo>
                  <a:pt x="819" y="1166"/>
                  <a:pt x="820" y="1166"/>
                  <a:pt x="821" y="1167"/>
                </a:cubicBezTo>
                <a:cubicBezTo>
                  <a:pt x="822" y="1168"/>
                  <a:pt x="822" y="1169"/>
                  <a:pt x="822" y="1169"/>
                </a:cubicBezTo>
                <a:cubicBezTo>
                  <a:pt x="823" y="1169"/>
                  <a:pt x="823" y="1169"/>
                  <a:pt x="824" y="1170"/>
                </a:cubicBezTo>
                <a:cubicBezTo>
                  <a:pt x="824" y="1170"/>
                  <a:pt x="824" y="1172"/>
                  <a:pt x="825" y="1172"/>
                </a:cubicBezTo>
                <a:cubicBezTo>
                  <a:pt x="826" y="1175"/>
                  <a:pt x="825" y="1176"/>
                  <a:pt x="825" y="1178"/>
                </a:cubicBezTo>
                <a:cubicBezTo>
                  <a:pt x="825" y="1179"/>
                  <a:pt x="825" y="1180"/>
                  <a:pt x="825" y="1181"/>
                </a:cubicBezTo>
                <a:cubicBezTo>
                  <a:pt x="826" y="1182"/>
                  <a:pt x="827" y="1183"/>
                  <a:pt x="827" y="1184"/>
                </a:cubicBezTo>
                <a:cubicBezTo>
                  <a:pt x="827" y="1185"/>
                  <a:pt x="827" y="1185"/>
                  <a:pt x="828" y="1186"/>
                </a:cubicBezTo>
                <a:cubicBezTo>
                  <a:pt x="828" y="1188"/>
                  <a:pt x="828" y="1188"/>
                  <a:pt x="829" y="1189"/>
                </a:cubicBezTo>
                <a:cubicBezTo>
                  <a:pt x="829" y="1191"/>
                  <a:pt x="829" y="1191"/>
                  <a:pt x="830" y="1192"/>
                </a:cubicBezTo>
                <a:cubicBezTo>
                  <a:pt x="831" y="1192"/>
                  <a:pt x="831" y="1193"/>
                  <a:pt x="831" y="1194"/>
                </a:cubicBezTo>
                <a:cubicBezTo>
                  <a:pt x="831" y="1195"/>
                  <a:pt x="831" y="1196"/>
                  <a:pt x="832" y="1197"/>
                </a:cubicBezTo>
                <a:cubicBezTo>
                  <a:pt x="832" y="1198"/>
                  <a:pt x="832" y="1199"/>
                  <a:pt x="832" y="1200"/>
                </a:cubicBezTo>
                <a:cubicBezTo>
                  <a:pt x="833" y="1201"/>
                  <a:pt x="833" y="1201"/>
                  <a:pt x="833" y="1202"/>
                </a:cubicBezTo>
                <a:cubicBezTo>
                  <a:pt x="833" y="1203"/>
                  <a:pt x="832" y="1203"/>
                  <a:pt x="832" y="1203"/>
                </a:cubicBezTo>
                <a:cubicBezTo>
                  <a:pt x="832" y="1204"/>
                  <a:pt x="832" y="1204"/>
                  <a:pt x="833" y="1204"/>
                </a:cubicBezTo>
                <a:cubicBezTo>
                  <a:pt x="833" y="1205"/>
                  <a:pt x="834" y="1206"/>
                  <a:pt x="835" y="1206"/>
                </a:cubicBezTo>
                <a:cubicBezTo>
                  <a:pt x="836" y="1206"/>
                  <a:pt x="837" y="1206"/>
                  <a:pt x="838" y="1206"/>
                </a:cubicBezTo>
                <a:cubicBezTo>
                  <a:pt x="839" y="1206"/>
                  <a:pt x="839" y="1206"/>
                  <a:pt x="840" y="1207"/>
                </a:cubicBezTo>
                <a:cubicBezTo>
                  <a:pt x="842" y="1208"/>
                  <a:pt x="844" y="1211"/>
                  <a:pt x="845" y="1213"/>
                </a:cubicBezTo>
                <a:cubicBezTo>
                  <a:pt x="845" y="1214"/>
                  <a:pt x="846" y="1214"/>
                  <a:pt x="847" y="1215"/>
                </a:cubicBezTo>
                <a:cubicBezTo>
                  <a:pt x="848" y="1216"/>
                  <a:pt x="848" y="1217"/>
                  <a:pt x="848" y="1218"/>
                </a:cubicBezTo>
                <a:cubicBezTo>
                  <a:pt x="849" y="1218"/>
                  <a:pt x="850" y="1218"/>
                  <a:pt x="850" y="1219"/>
                </a:cubicBezTo>
                <a:cubicBezTo>
                  <a:pt x="851" y="1220"/>
                  <a:pt x="851" y="1221"/>
                  <a:pt x="851" y="1222"/>
                </a:cubicBezTo>
                <a:cubicBezTo>
                  <a:pt x="850" y="1223"/>
                  <a:pt x="850" y="1224"/>
                  <a:pt x="850" y="1224"/>
                </a:cubicBezTo>
                <a:cubicBezTo>
                  <a:pt x="851" y="1225"/>
                  <a:pt x="853" y="1224"/>
                  <a:pt x="854" y="1224"/>
                </a:cubicBezTo>
                <a:cubicBezTo>
                  <a:pt x="855" y="1224"/>
                  <a:pt x="856" y="1225"/>
                  <a:pt x="858" y="1226"/>
                </a:cubicBezTo>
                <a:cubicBezTo>
                  <a:pt x="860" y="1226"/>
                  <a:pt x="861" y="1226"/>
                  <a:pt x="862" y="1227"/>
                </a:cubicBezTo>
                <a:cubicBezTo>
                  <a:pt x="863" y="1227"/>
                  <a:pt x="865" y="1228"/>
                  <a:pt x="866" y="1229"/>
                </a:cubicBezTo>
                <a:cubicBezTo>
                  <a:pt x="866" y="1230"/>
                  <a:pt x="867" y="1231"/>
                  <a:pt x="868" y="1231"/>
                </a:cubicBezTo>
                <a:cubicBezTo>
                  <a:pt x="869" y="1232"/>
                  <a:pt x="870" y="1233"/>
                  <a:pt x="871" y="1234"/>
                </a:cubicBezTo>
                <a:cubicBezTo>
                  <a:pt x="872" y="1236"/>
                  <a:pt x="873" y="1237"/>
                  <a:pt x="875" y="1238"/>
                </a:cubicBezTo>
                <a:cubicBezTo>
                  <a:pt x="877" y="1239"/>
                  <a:pt x="878" y="1242"/>
                  <a:pt x="880" y="1243"/>
                </a:cubicBezTo>
                <a:cubicBezTo>
                  <a:pt x="881" y="1244"/>
                  <a:pt x="883" y="1244"/>
                  <a:pt x="884" y="1246"/>
                </a:cubicBezTo>
                <a:cubicBezTo>
                  <a:pt x="885" y="1247"/>
                  <a:pt x="885" y="1247"/>
                  <a:pt x="886" y="1248"/>
                </a:cubicBezTo>
                <a:cubicBezTo>
                  <a:pt x="887" y="1249"/>
                  <a:pt x="887" y="1250"/>
                  <a:pt x="888" y="1250"/>
                </a:cubicBezTo>
                <a:cubicBezTo>
                  <a:pt x="890" y="1251"/>
                  <a:pt x="892" y="1251"/>
                  <a:pt x="893" y="1253"/>
                </a:cubicBezTo>
                <a:cubicBezTo>
                  <a:pt x="894" y="1255"/>
                  <a:pt x="895" y="1256"/>
                  <a:pt x="897" y="1257"/>
                </a:cubicBezTo>
                <a:cubicBezTo>
                  <a:pt x="899" y="1258"/>
                  <a:pt x="899" y="1259"/>
                  <a:pt x="901" y="1261"/>
                </a:cubicBezTo>
                <a:cubicBezTo>
                  <a:pt x="902" y="1262"/>
                  <a:pt x="904" y="1262"/>
                  <a:pt x="906" y="1263"/>
                </a:cubicBezTo>
                <a:cubicBezTo>
                  <a:pt x="908" y="1264"/>
                  <a:pt x="907" y="1266"/>
                  <a:pt x="910" y="1267"/>
                </a:cubicBezTo>
                <a:cubicBezTo>
                  <a:pt x="912" y="1268"/>
                  <a:pt x="914" y="1267"/>
                  <a:pt x="916" y="1267"/>
                </a:cubicBezTo>
                <a:cubicBezTo>
                  <a:pt x="917" y="1267"/>
                  <a:pt x="918" y="1267"/>
                  <a:pt x="919" y="1267"/>
                </a:cubicBezTo>
                <a:cubicBezTo>
                  <a:pt x="920" y="1266"/>
                  <a:pt x="921" y="1266"/>
                  <a:pt x="922" y="1265"/>
                </a:cubicBezTo>
                <a:cubicBezTo>
                  <a:pt x="923" y="1265"/>
                  <a:pt x="926" y="1265"/>
                  <a:pt x="927" y="1266"/>
                </a:cubicBezTo>
                <a:cubicBezTo>
                  <a:pt x="928" y="1267"/>
                  <a:pt x="928" y="1267"/>
                  <a:pt x="929" y="1268"/>
                </a:cubicBezTo>
                <a:cubicBezTo>
                  <a:pt x="930" y="1269"/>
                  <a:pt x="931" y="1269"/>
                  <a:pt x="931" y="1270"/>
                </a:cubicBezTo>
                <a:cubicBezTo>
                  <a:pt x="932" y="1270"/>
                  <a:pt x="932" y="1271"/>
                  <a:pt x="933" y="1272"/>
                </a:cubicBezTo>
                <a:cubicBezTo>
                  <a:pt x="933" y="1273"/>
                  <a:pt x="934" y="1274"/>
                  <a:pt x="935" y="1274"/>
                </a:cubicBezTo>
                <a:cubicBezTo>
                  <a:pt x="937" y="1275"/>
                  <a:pt x="938" y="1277"/>
                  <a:pt x="939" y="1278"/>
                </a:cubicBezTo>
                <a:cubicBezTo>
                  <a:pt x="941" y="1279"/>
                  <a:pt x="942" y="1279"/>
                  <a:pt x="944" y="1280"/>
                </a:cubicBezTo>
                <a:cubicBezTo>
                  <a:pt x="945" y="1281"/>
                  <a:pt x="947" y="1281"/>
                  <a:pt x="948" y="1283"/>
                </a:cubicBezTo>
                <a:cubicBezTo>
                  <a:pt x="950" y="1284"/>
                  <a:pt x="947" y="1285"/>
                  <a:pt x="947" y="1287"/>
                </a:cubicBezTo>
                <a:cubicBezTo>
                  <a:pt x="946" y="1287"/>
                  <a:pt x="946" y="1287"/>
                  <a:pt x="946" y="1288"/>
                </a:cubicBezTo>
                <a:cubicBezTo>
                  <a:pt x="946" y="1288"/>
                  <a:pt x="945" y="1288"/>
                  <a:pt x="945" y="1289"/>
                </a:cubicBezTo>
                <a:cubicBezTo>
                  <a:pt x="945" y="1291"/>
                  <a:pt x="949" y="1288"/>
                  <a:pt x="949" y="1288"/>
                </a:cubicBezTo>
                <a:cubicBezTo>
                  <a:pt x="950" y="1287"/>
                  <a:pt x="952" y="1287"/>
                  <a:pt x="953" y="1287"/>
                </a:cubicBezTo>
                <a:cubicBezTo>
                  <a:pt x="954" y="1287"/>
                  <a:pt x="955" y="1288"/>
                  <a:pt x="956" y="1288"/>
                </a:cubicBezTo>
                <a:cubicBezTo>
                  <a:pt x="957" y="1288"/>
                  <a:pt x="957" y="1287"/>
                  <a:pt x="959" y="1286"/>
                </a:cubicBezTo>
                <a:cubicBezTo>
                  <a:pt x="960" y="1286"/>
                  <a:pt x="960" y="1286"/>
                  <a:pt x="961" y="1287"/>
                </a:cubicBezTo>
                <a:cubicBezTo>
                  <a:pt x="962" y="1288"/>
                  <a:pt x="961" y="1289"/>
                  <a:pt x="962" y="1289"/>
                </a:cubicBezTo>
                <a:cubicBezTo>
                  <a:pt x="964" y="1290"/>
                  <a:pt x="964" y="1291"/>
                  <a:pt x="964" y="1292"/>
                </a:cubicBezTo>
                <a:cubicBezTo>
                  <a:pt x="964" y="1293"/>
                  <a:pt x="964" y="1294"/>
                  <a:pt x="964" y="1295"/>
                </a:cubicBezTo>
                <a:cubicBezTo>
                  <a:pt x="964" y="1296"/>
                  <a:pt x="966" y="1297"/>
                  <a:pt x="965" y="1298"/>
                </a:cubicBezTo>
                <a:cubicBezTo>
                  <a:pt x="965" y="1299"/>
                  <a:pt x="963" y="1299"/>
                  <a:pt x="963" y="1301"/>
                </a:cubicBezTo>
                <a:cubicBezTo>
                  <a:pt x="965" y="1301"/>
                  <a:pt x="966" y="1302"/>
                  <a:pt x="967" y="1303"/>
                </a:cubicBezTo>
                <a:cubicBezTo>
                  <a:pt x="967" y="1303"/>
                  <a:pt x="968" y="1304"/>
                  <a:pt x="969" y="1305"/>
                </a:cubicBezTo>
                <a:cubicBezTo>
                  <a:pt x="970" y="1306"/>
                  <a:pt x="971" y="1306"/>
                  <a:pt x="972" y="1307"/>
                </a:cubicBezTo>
                <a:cubicBezTo>
                  <a:pt x="973" y="1308"/>
                  <a:pt x="973" y="1309"/>
                  <a:pt x="974" y="1309"/>
                </a:cubicBezTo>
                <a:cubicBezTo>
                  <a:pt x="975" y="1309"/>
                  <a:pt x="976" y="1309"/>
                  <a:pt x="977" y="1309"/>
                </a:cubicBezTo>
                <a:cubicBezTo>
                  <a:pt x="978" y="1309"/>
                  <a:pt x="979" y="1309"/>
                  <a:pt x="980" y="1308"/>
                </a:cubicBezTo>
                <a:cubicBezTo>
                  <a:pt x="981" y="1308"/>
                  <a:pt x="984" y="1308"/>
                  <a:pt x="986" y="1309"/>
                </a:cubicBezTo>
                <a:cubicBezTo>
                  <a:pt x="988" y="1310"/>
                  <a:pt x="987" y="1312"/>
                  <a:pt x="988" y="1314"/>
                </a:cubicBezTo>
                <a:cubicBezTo>
                  <a:pt x="989" y="1316"/>
                  <a:pt x="990" y="1317"/>
                  <a:pt x="991" y="1319"/>
                </a:cubicBezTo>
                <a:cubicBezTo>
                  <a:pt x="992" y="1321"/>
                  <a:pt x="991" y="1324"/>
                  <a:pt x="992" y="1326"/>
                </a:cubicBezTo>
                <a:cubicBezTo>
                  <a:pt x="992" y="1327"/>
                  <a:pt x="994" y="1329"/>
                  <a:pt x="994" y="1331"/>
                </a:cubicBezTo>
                <a:cubicBezTo>
                  <a:pt x="995" y="1333"/>
                  <a:pt x="995" y="1335"/>
                  <a:pt x="996" y="1337"/>
                </a:cubicBezTo>
                <a:cubicBezTo>
                  <a:pt x="996" y="1339"/>
                  <a:pt x="997" y="1341"/>
                  <a:pt x="998" y="1343"/>
                </a:cubicBezTo>
                <a:cubicBezTo>
                  <a:pt x="999" y="1345"/>
                  <a:pt x="1001" y="1346"/>
                  <a:pt x="1002" y="1348"/>
                </a:cubicBezTo>
                <a:cubicBezTo>
                  <a:pt x="1002" y="1349"/>
                  <a:pt x="1002" y="1350"/>
                  <a:pt x="1001" y="1351"/>
                </a:cubicBezTo>
                <a:cubicBezTo>
                  <a:pt x="1001" y="1352"/>
                  <a:pt x="1000" y="1352"/>
                  <a:pt x="999" y="1352"/>
                </a:cubicBezTo>
                <a:cubicBezTo>
                  <a:pt x="998" y="1352"/>
                  <a:pt x="997" y="1353"/>
                  <a:pt x="996" y="1353"/>
                </a:cubicBezTo>
                <a:cubicBezTo>
                  <a:pt x="995" y="1354"/>
                  <a:pt x="994" y="1354"/>
                  <a:pt x="993" y="1354"/>
                </a:cubicBezTo>
                <a:cubicBezTo>
                  <a:pt x="992" y="1355"/>
                  <a:pt x="991" y="1357"/>
                  <a:pt x="991" y="1358"/>
                </a:cubicBezTo>
                <a:cubicBezTo>
                  <a:pt x="994" y="1359"/>
                  <a:pt x="993" y="1362"/>
                  <a:pt x="991" y="1363"/>
                </a:cubicBezTo>
                <a:cubicBezTo>
                  <a:pt x="991" y="1364"/>
                  <a:pt x="990" y="1364"/>
                  <a:pt x="989" y="1365"/>
                </a:cubicBezTo>
                <a:cubicBezTo>
                  <a:pt x="989" y="1366"/>
                  <a:pt x="989" y="1367"/>
                  <a:pt x="988" y="1368"/>
                </a:cubicBezTo>
                <a:cubicBezTo>
                  <a:pt x="986" y="1371"/>
                  <a:pt x="984" y="1374"/>
                  <a:pt x="985" y="1378"/>
                </a:cubicBezTo>
                <a:cubicBezTo>
                  <a:pt x="985" y="1379"/>
                  <a:pt x="985" y="1380"/>
                  <a:pt x="986" y="1381"/>
                </a:cubicBezTo>
                <a:cubicBezTo>
                  <a:pt x="986" y="1382"/>
                  <a:pt x="988" y="1381"/>
                  <a:pt x="989" y="1381"/>
                </a:cubicBezTo>
                <a:cubicBezTo>
                  <a:pt x="990" y="1381"/>
                  <a:pt x="991" y="1382"/>
                  <a:pt x="992" y="1382"/>
                </a:cubicBezTo>
                <a:cubicBezTo>
                  <a:pt x="993" y="1383"/>
                  <a:pt x="994" y="1382"/>
                  <a:pt x="995" y="1382"/>
                </a:cubicBezTo>
                <a:cubicBezTo>
                  <a:pt x="998" y="1382"/>
                  <a:pt x="999" y="1382"/>
                  <a:pt x="1000" y="1379"/>
                </a:cubicBezTo>
                <a:cubicBezTo>
                  <a:pt x="1002" y="1377"/>
                  <a:pt x="1003" y="1376"/>
                  <a:pt x="1004" y="1374"/>
                </a:cubicBezTo>
                <a:cubicBezTo>
                  <a:pt x="1006" y="1373"/>
                  <a:pt x="1007" y="1371"/>
                  <a:pt x="1008" y="1369"/>
                </a:cubicBezTo>
                <a:cubicBezTo>
                  <a:pt x="1010" y="1368"/>
                  <a:pt x="1010" y="1366"/>
                  <a:pt x="1011" y="1365"/>
                </a:cubicBezTo>
                <a:cubicBezTo>
                  <a:pt x="1013" y="1364"/>
                  <a:pt x="1014" y="1361"/>
                  <a:pt x="1013" y="1360"/>
                </a:cubicBezTo>
                <a:cubicBezTo>
                  <a:pt x="1013" y="1359"/>
                  <a:pt x="1012" y="1358"/>
                  <a:pt x="1012" y="1357"/>
                </a:cubicBezTo>
                <a:cubicBezTo>
                  <a:pt x="1011" y="1356"/>
                  <a:pt x="1012" y="1355"/>
                  <a:pt x="1012" y="1354"/>
                </a:cubicBezTo>
                <a:cubicBezTo>
                  <a:pt x="1013" y="1352"/>
                  <a:pt x="1015" y="1351"/>
                  <a:pt x="1016" y="1350"/>
                </a:cubicBezTo>
                <a:cubicBezTo>
                  <a:pt x="1017" y="1348"/>
                  <a:pt x="1019" y="1347"/>
                  <a:pt x="1021" y="1347"/>
                </a:cubicBezTo>
                <a:cubicBezTo>
                  <a:pt x="1022" y="1347"/>
                  <a:pt x="1023" y="1346"/>
                  <a:pt x="1024" y="1346"/>
                </a:cubicBezTo>
                <a:cubicBezTo>
                  <a:pt x="1025" y="1346"/>
                  <a:pt x="1025" y="1347"/>
                  <a:pt x="1026" y="1348"/>
                </a:cubicBezTo>
                <a:cubicBezTo>
                  <a:pt x="1028" y="1348"/>
                  <a:pt x="1030" y="1347"/>
                  <a:pt x="1030" y="1345"/>
                </a:cubicBezTo>
                <a:cubicBezTo>
                  <a:pt x="1031" y="1342"/>
                  <a:pt x="1031" y="1339"/>
                  <a:pt x="1030" y="1336"/>
                </a:cubicBezTo>
                <a:cubicBezTo>
                  <a:pt x="1030" y="1333"/>
                  <a:pt x="1029" y="1330"/>
                  <a:pt x="1027" y="1328"/>
                </a:cubicBezTo>
                <a:cubicBezTo>
                  <a:pt x="1024" y="1325"/>
                  <a:pt x="1021" y="1323"/>
                  <a:pt x="1018" y="1322"/>
                </a:cubicBezTo>
                <a:cubicBezTo>
                  <a:pt x="1017" y="1321"/>
                  <a:pt x="1016" y="1321"/>
                  <a:pt x="1015" y="1321"/>
                </a:cubicBezTo>
                <a:cubicBezTo>
                  <a:pt x="1014" y="1321"/>
                  <a:pt x="1013" y="1321"/>
                  <a:pt x="1012" y="1321"/>
                </a:cubicBezTo>
                <a:cubicBezTo>
                  <a:pt x="1010" y="1319"/>
                  <a:pt x="1013" y="1314"/>
                  <a:pt x="1014" y="1312"/>
                </a:cubicBezTo>
                <a:cubicBezTo>
                  <a:pt x="1015" y="1310"/>
                  <a:pt x="1015" y="1308"/>
                  <a:pt x="1015" y="1306"/>
                </a:cubicBezTo>
                <a:cubicBezTo>
                  <a:pt x="1016" y="1304"/>
                  <a:pt x="1018" y="1302"/>
                  <a:pt x="1019" y="1300"/>
                </a:cubicBezTo>
                <a:cubicBezTo>
                  <a:pt x="1019" y="1298"/>
                  <a:pt x="1021" y="1296"/>
                  <a:pt x="1022" y="1295"/>
                </a:cubicBezTo>
                <a:cubicBezTo>
                  <a:pt x="1024" y="1294"/>
                  <a:pt x="1025" y="1292"/>
                  <a:pt x="1027" y="1292"/>
                </a:cubicBezTo>
                <a:cubicBezTo>
                  <a:pt x="1028" y="1291"/>
                  <a:pt x="1031" y="1290"/>
                  <a:pt x="1032" y="1292"/>
                </a:cubicBezTo>
                <a:cubicBezTo>
                  <a:pt x="1033" y="1293"/>
                  <a:pt x="1029" y="1296"/>
                  <a:pt x="1033" y="1296"/>
                </a:cubicBezTo>
                <a:cubicBezTo>
                  <a:pt x="1034" y="1296"/>
                  <a:pt x="1035" y="1295"/>
                  <a:pt x="1036" y="1296"/>
                </a:cubicBezTo>
                <a:cubicBezTo>
                  <a:pt x="1037" y="1296"/>
                  <a:pt x="1038" y="1297"/>
                  <a:pt x="1039" y="1297"/>
                </a:cubicBezTo>
                <a:cubicBezTo>
                  <a:pt x="1041" y="1297"/>
                  <a:pt x="1043" y="1296"/>
                  <a:pt x="1045" y="1298"/>
                </a:cubicBezTo>
                <a:cubicBezTo>
                  <a:pt x="1046" y="1299"/>
                  <a:pt x="1048" y="1301"/>
                  <a:pt x="1049" y="1302"/>
                </a:cubicBezTo>
                <a:cubicBezTo>
                  <a:pt x="1052" y="1305"/>
                  <a:pt x="1053" y="1309"/>
                  <a:pt x="1057" y="1311"/>
                </a:cubicBezTo>
                <a:cubicBezTo>
                  <a:pt x="1058" y="1312"/>
                  <a:pt x="1060" y="1313"/>
                  <a:pt x="1061" y="1314"/>
                </a:cubicBezTo>
                <a:cubicBezTo>
                  <a:pt x="1062" y="1315"/>
                  <a:pt x="1064" y="1317"/>
                  <a:pt x="1066" y="1317"/>
                </a:cubicBezTo>
                <a:cubicBezTo>
                  <a:pt x="1068" y="1317"/>
                  <a:pt x="1067" y="1314"/>
                  <a:pt x="1068" y="1312"/>
                </a:cubicBezTo>
                <a:cubicBezTo>
                  <a:pt x="1068" y="1310"/>
                  <a:pt x="1070" y="1308"/>
                  <a:pt x="1070" y="1306"/>
                </a:cubicBezTo>
                <a:cubicBezTo>
                  <a:pt x="1070" y="1305"/>
                  <a:pt x="1070" y="1303"/>
                  <a:pt x="1069" y="1302"/>
                </a:cubicBezTo>
                <a:cubicBezTo>
                  <a:pt x="1068" y="1301"/>
                  <a:pt x="1067" y="1300"/>
                  <a:pt x="1066" y="1299"/>
                </a:cubicBezTo>
                <a:cubicBezTo>
                  <a:pt x="1066" y="1297"/>
                  <a:pt x="1065" y="1296"/>
                  <a:pt x="1063" y="1295"/>
                </a:cubicBezTo>
                <a:cubicBezTo>
                  <a:pt x="1062" y="1294"/>
                  <a:pt x="1060" y="1294"/>
                  <a:pt x="1059" y="1293"/>
                </a:cubicBezTo>
                <a:cubicBezTo>
                  <a:pt x="1057" y="1292"/>
                  <a:pt x="1057" y="1290"/>
                  <a:pt x="1056" y="1289"/>
                </a:cubicBezTo>
                <a:cubicBezTo>
                  <a:pt x="1055" y="1287"/>
                  <a:pt x="1053" y="1286"/>
                  <a:pt x="1050" y="1285"/>
                </a:cubicBezTo>
                <a:cubicBezTo>
                  <a:pt x="1048" y="1285"/>
                  <a:pt x="1046" y="1283"/>
                  <a:pt x="1044" y="1282"/>
                </a:cubicBezTo>
                <a:cubicBezTo>
                  <a:pt x="1042" y="1281"/>
                  <a:pt x="1040" y="1279"/>
                  <a:pt x="1038" y="1278"/>
                </a:cubicBezTo>
                <a:cubicBezTo>
                  <a:pt x="1036" y="1277"/>
                  <a:pt x="1034" y="1276"/>
                  <a:pt x="1032" y="1276"/>
                </a:cubicBezTo>
                <a:cubicBezTo>
                  <a:pt x="1030" y="1275"/>
                  <a:pt x="1029" y="1274"/>
                  <a:pt x="1027" y="1273"/>
                </a:cubicBezTo>
                <a:cubicBezTo>
                  <a:pt x="1026" y="1273"/>
                  <a:pt x="1025" y="1271"/>
                  <a:pt x="1023" y="1270"/>
                </a:cubicBezTo>
                <a:cubicBezTo>
                  <a:pt x="1021" y="1269"/>
                  <a:pt x="1019" y="1270"/>
                  <a:pt x="1017" y="1269"/>
                </a:cubicBezTo>
                <a:cubicBezTo>
                  <a:pt x="1015" y="1268"/>
                  <a:pt x="1013" y="1266"/>
                  <a:pt x="1011" y="1265"/>
                </a:cubicBezTo>
                <a:cubicBezTo>
                  <a:pt x="1008" y="1264"/>
                  <a:pt x="1005" y="1263"/>
                  <a:pt x="1002" y="1261"/>
                </a:cubicBezTo>
                <a:cubicBezTo>
                  <a:pt x="1001" y="1260"/>
                  <a:pt x="1000" y="1259"/>
                  <a:pt x="999" y="1258"/>
                </a:cubicBezTo>
                <a:cubicBezTo>
                  <a:pt x="997" y="1256"/>
                  <a:pt x="994" y="1254"/>
                  <a:pt x="994" y="1252"/>
                </a:cubicBezTo>
                <a:cubicBezTo>
                  <a:pt x="995" y="1250"/>
                  <a:pt x="997" y="1251"/>
                  <a:pt x="998" y="1250"/>
                </a:cubicBezTo>
                <a:cubicBezTo>
                  <a:pt x="999" y="1249"/>
                  <a:pt x="999" y="1248"/>
                  <a:pt x="1000" y="1248"/>
                </a:cubicBezTo>
                <a:cubicBezTo>
                  <a:pt x="1000" y="1247"/>
                  <a:pt x="1001" y="1247"/>
                  <a:pt x="1001" y="1246"/>
                </a:cubicBezTo>
                <a:cubicBezTo>
                  <a:pt x="1003" y="1241"/>
                  <a:pt x="999" y="1238"/>
                  <a:pt x="994" y="1238"/>
                </a:cubicBezTo>
                <a:cubicBezTo>
                  <a:pt x="992" y="1239"/>
                  <a:pt x="990" y="1239"/>
                  <a:pt x="988" y="1239"/>
                </a:cubicBezTo>
                <a:cubicBezTo>
                  <a:pt x="986" y="1240"/>
                  <a:pt x="984" y="1239"/>
                  <a:pt x="982" y="1239"/>
                </a:cubicBezTo>
                <a:cubicBezTo>
                  <a:pt x="980" y="1239"/>
                  <a:pt x="978" y="1241"/>
                  <a:pt x="976" y="1241"/>
                </a:cubicBezTo>
                <a:cubicBezTo>
                  <a:pt x="975" y="1241"/>
                  <a:pt x="974" y="1240"/>
                  <a:pt x="973" y="1240"/>
                </a:cubicBezTo>
                <a:cubicBezTo>
                  <a:pt x="970" y="1240"/>
                  <a:pt x="968" y="1241"/>
                  <a:pt x="966" y="1239"/>
                </a:cubicBezTo>
                <a:cubicBezTo>
                  <a:pt x="964" y="1238"/>
                  <a:pt x="962" y="1237"/>
                  <a:pt x="961" y="1237"/>
                </a:cubicBezTo>
                <a:cubicBezTo>
                  <a:pt x="960" y="1236"/>
                  <a:pt x="959" y="1236"/>
                  <a:pt x="958" y="1235"/>
                </a:cubicBezTo>
                <a:cubicBezTo>
                  <a:pt x="957" y="1235"/>
                  <a:pt x="957" y="1234"/>
                  <a:pt x="957" y="1233"/>
                </a:cubicBezTo>
                <a:cubicBezTo>
                  <a:pt x="956" y="1232"/>
                  <a:pt x="954" y="1232"/>
                  <a:pt x="952" y="1231"/>
                </a:cubicBezTo>
                <a:cubicBezTo>
                  <a:pt x="951" y="1229"/>
                  <a:pt x="951" y="1227"/>
                  <a:pt x="949" y="1226"/>
                </a:cubicBezTo>
                <a:cubicBezTo>
                  <a:pt x="948" y="1225"/>
                  <a:pt x="947" y="1225"/>
                  <a:pt x="946" y="1224"/>
                </a:cubicBezTo>
                <a:cubicBezTo>
                  <a:pt x="946" y="1224"/>
                  <a:pt x="945" y="1223"/>
                  <a:pt x="944" y="1222"/>
                </a:cubicBezTo>
                <a:cubicBezTo>
                  <a:pt x="944" y="1221"/>
                  <a:pt x="942" y="1221"/>
                  <a:pt x="942" y="1220"/>
                </a:cubicBezTo>
                <a:cubicBezTo>
                  <a:pt x="941" y="1218"/>
                  <a:pt x="941" y="1217"/>
                  <a:pt x="940" y="1215"/>
                </a:cubicBezTo>
                <a:cubicBezTo>
                  <a:pt x="940" y="1214"/>
                  <a:pt x="939" y="1213"/>
                  <a:pt x="938" y="1212"/>
                </a:cubicBezTo>
                <a:cubicBezTo>
                  <a:pt x="936" y="1211"/>
                  <a:pt x="935" y="1209"/>
                  <a:pt x="934" y="1207"/>
                </a:cubicBezTo>
                <a:cubicBezTo>
                  <a:pt x="934" y="1206"/>
                  <a:pt x="934" y="1205"/>
                  <a:pt x="933" y="1204"/>
                </a:cubicBezTo>
                <a:cubicBezTo>
                  <a:pt x="933" y="1203"/>
                  <a:pt x="933" y="1203"/>
                  <a:pt x="932" y="1202"/>
                </a:cubicBezTo>
                <a:cubicBezTo>
                  <a:pt x="931" y="1199"/>
                  <a:pt x="931" y="1198"/>
                  <a:pt x="931" y="1195"/>
                </a:cubicBezTo>
                <a:cubicBezTo>
                  <a:pt x="931" y="1192"/>
                  <a:pt x="930" y="1192"/>
                  <a:pt x="928" y="1190"/>
                </a:cubicBezTo>
                <a:cubicBezTo>
                  <a:pt x="927" y="1188"/>
                  <a:pt x="927" y="1186"/>
                  <a:pt x="925" y="1185"/>
                </a:cubicBezTo>
                <a:cubicBezTo>
                  <a:pt x="924" y="1184"/>
                  <a:pt x="922" y="1183"/>
                  <a:pt x="920" y="1182"/>
                </a:cubicBezTo>
                <a:cubicBezTo>
                  <a:pt x="918" y="1181"/>
                  <a:pt x="917" y="1180"/>
                  <a:pt x="916" y="1178"/>
                </a:cubicBezTo>
                <a:cubicBezTo>
                  <a:pt x="914" y="1177"/>
                  <a:pt x="913" y="1177"/>
                  <a:pt x="911" y="1175"/>
                </a:cubicBezTo>
                <a:cubicBezTo>
                  <a:pt x="909" y="1173"/>
                  <a:pt x="909" y="1173"/>
                  <a:pt x="907" y="1172"/>
                </a:cubicBezTo>
                <a:cubicBezTo>
                  <a:pt x="904" y="1171"/>
                  <a:pt x="904" y="1170"/>
                  <a:pt x="902" y="1168"/>
                </a:cubicBezTo>
                <a:cubicBezTo>
                  <a:pt x="902" y="1168"/>
                  <a:pt x="901" y="1167"/>
                  <a:pt x="900" y="1167"/>
                </a:cubicBezTo>
                <a:cubicBezTo>
                  <a:pt x="899" y="1167"/>
                  <a:pt x="898" y="1166"/>
                  <a:pt x="898" y="1165"/>
                </a:cubicBezTo>
                <a:cubicBezTo>
                  <a:pt x="896" y="1164"/>
                  <a:pt x="893" y="1163"/>
                  <a:pt x="892" y="1161"/>
                </a:cubicBezTo>
                <a:cubicBezTo>
                  <a:pt x="891" y="1160"/>
                  <a:pt x="890" y="1158"/>
                  <a:pt x="889" y="1157"/>
                </a:cubicBezTo>
                <a:cubicBezTo>
                  <a:pt x="888" y="1155"/>
                  <a:pt x="887" y="1154"/>
                  <a:pt x="886" y="1152"/>
                </a:cubicBezTo>
                <a:cubicBezTo>
                  <a:pt x="886" y="1150"/>
                  <a:pt x="886" y="1148"/>
                  <a:pt x="886" y="1146"/>
                </a:cubicBezTo>
                <a:cubicBezTo>
                  <a:pt x="885" y="1144"/>
                  <a:pt x="885" y="1142"/>
                  <a:pt x="884" y="1140"/>
                </a:cubicBezTo>
                <a:cubicBezTo>
                  <a:pt x="884" y="1138"/>
                  <a:pt x="885" y="1135"/>
                  <a:pt x="888" y="1136"/>
                </a:cubicBezTo>
                <a:cubicBezTo>
                  <a:pt x="889" y="1137"/>
                  <a:pt x="890" y="1139"/>
                  <a:pt x="891" y="1137"/>
                </a:cubicBezTo>
                <a:cubicBezTo>
                  <a:pt x="890" y="1135"/>
                  <a:pt x="890" y="1135"/>
                  <a:pt x="891" y="1134"/>
                </a:cubicBezTo>
                <a:cubicBezTo>
                  <a:pt x="893" y="1132"/>
                  <a:pt x="892" y="1129"/>
                  <a:pt x="889" y="1127"/>
                </a:cubicBezTo>
                <a:cubicBezTo>
                  <a:pt x="888" y="1126"/>
                  <a:pt x="887" y="1126"/>
                  <a:pt x="887" y="1125"/>
                </a:cubicBezTo>
                <a:cubicBezTo>
                  <a:pt x="886" y="1124"/>
                  <a:pt x="886" y="1123"/>
                  <a:pt x="885" y="1122"/>
                </a:cubicBezTo>
                <a:cubicBezTo>
                  <a:pt x="884" y="1121"/>
                  <a:pt x="881" y="1120"/>
                  <a:pt x="882" y="1118"/>
                </a:cubicBezTo>
                <a:cubicBezTo>
                  <a:pt x="882" y="1117"/>
                  <a:pt x="883" y="1117"/>
                  <a:pt x="884" y="1116"/>
                </a:cubicBezTo>
                <a:cubicBezTo>
                  <a:pt x="884" y="1115"/>
                  <a:pt x="885" y="1114"/>
                  <a:pt x="885" y="1113"/>
                </a:cubicBezTo>
                <a:cubicBezTo>
                  <a:pt x="886" y="1112"/>
                  <a:pt x="888" y="1110"/>
                  <a:pt x="890" y="1110"/>
                </a:cubicBezTo>
                <a:cubicBezTo>
                  <a:pt x="890" y="1111"/>
                  <a:pt x="887" y="1115"/>
                  <a:pt x="890" y="1114"/>
                </a:cubicBezTo>
                <a:cubicBezTo>
                  <a:pt x="891" y="1113"/>
                  <a:pt x="892" y="1113"/>
                  <a:pt x="893" y="1113"/>
                </a:cubicBezTo>
                <a:cubicBezTo>
                  <a:pt x="894" y="1113"/>
                  <a:pt x="894" y="1113"/>
                  <a:pt x="896" y="1112"/>
                </a:cubicBezTo>
                <a:cubicBezTo>
                  <a:pt x="898" y="1111"/>
                  <a:pt x="899" y="1110"/>
                  <a:pt x="901" y="1109"/>
                </a:cubicBezTo>
                <a:cubicBezTo>
                  <a:pt x="903" y="1109"/>
                  <a:pt x="905" y="1109"/>
                  <a:pt x="907" y="1108"/>
                </a:cubicBezTo>
                <a:cubicBezTo>
                  <a:pt x="908" y="1107"/>
                  <a:pt x="909" y="1106"/>
                  <a:pt x="909" y="1106"/>
                </a:cubicBezTo>
                <a:cubicBezTo>
                  <a:pt x="910" y="1105"/>
                  <a:pt x="910" y="1104"/>
                  <a:pt x="910" y="1103"/>
                </a:cubicBezTo>
                <a:cubicBezTo>
                  <a:pt x="911" y="1102"/>
                  <a:pt x="912" y="1102"/>
                  <a:pt x="913" y="1101"/>
                </a:cubicBezTo>
                <a:cubicBezTo>
                  <a:pt x="914" y="1101"/>
                  <a:pt x="915" y="1102"/>
                  <a:pt x="916" y="1102"/>
                </a:cubicBezTo>
                <a:cubicBezTo>
                  <a:pt x="918" y="1103"/>
                  <a:pt x="920" y="1102"/>
                  <a:pt x="922" y="1102"/>
                </a:cubicBezTo>
                <a:cubicBezTo>
                  <a:pt x="924" y="1102"/>
                  <a:pt x="925" y="1104"/>
                  <a:pt x="925" y="1106"/>
                </a:cubicBezTo>
                <a:cubicBezTo>
                  <a:pt x="926" y="1107"/>
                  <a:pt x="927" y="1107"/>
                  <a:pt x="927" y="1108"/>
                </a:cubicBezTo>
                <a:cubicBezTo>
                  <a:pt x="926" y="1108"/>
                  <a:pt x="926" y="1108"/>
                  <a:pt x="925" y="1109"/>
                </a:cubicBezTo>
                <a:cubicBezTo>
                  <a:pt x="925" y="1110"/>
                  <a:pt x="925" y="1110"/>
                  <a:pt x="924" y="1110"/>
                </a:cubicBezTo>
                <a:cubicBezTo>
                  <a:pt x="924" y="1111"/>
                  <a:pt x="923" y="1111"/>
                  <a:pt x="923" y="1111"/>
                </a:cubicBezTo>
                <a:cubicBezTo>
                  <a:pt x="923" y="1111"/>
                  <a:pt x="923" y="1112"/>
                  <a:pt x="923" y="1112"/>
                </a:cubicBezTo>
                <a:cubicBezTo>
                  <a:pt x="923" y="1112"/>
                  <a:pt x="923" y="1113"/>
                  <a:pt x="923" y="1113"/>
                </a:cubicBezTo>
                <a:cubicBezTo>
                  <a:pt x="923" y="1113"/>
                  <a:pt x="923" y="1113"/>
                  <a:pt x="923" y="1113"/>
                </a:cubicBezTo>
                <a:cubicBezTo>
                  <a:pt x="922" y="1114"/>
                  <a:pt x="922" y="1114"/>
                  <a:pt x="922" y="1116"/>
                </a:cubicBezTo>
                <a:cubicBezTo>
                  <a:pt x="923" y="1117"/>
                  <a:pt x="923" y="1118"/>
                  <a:pt x="923" y="1119"/>
                </a:cubicBezTo>
                <a:cubicBezTo>
                  <a:pt x="923" y="1121"/>
                  <a:pt x="923" y="1120"/>
                  <a:pt x="924" y="1121"/>
                </a:cubicBezTo>
                <a:cubicBezTo>
                  <a:pt x="925" y="1123"/>
                  <a:pt x="923" y="1126"/>
                  <a:pt x="924" y="1128"/>
                </a:cubicBezTo>
                <a:cubicBezTo>
                  <a:pt x="925" y="1128"/>
                  <a:pt x="926" y="1129"/>
                  <a:pt x="926" y="1129"/>
                </a:cubicBezTo>
                <a:cubicBezTo>
                  <a:pt x="927" y="1130"/>
                  <a:pt x="927" y="1131"/>
                  <a:pt x="928" y="1131"/>
                </a:cubicBezTo>
                <a:cubicBezTo>
                  <a:pt x="929" y="1132"/>
                  <a:pt x="930" y="1132"/>
                  <a:pt x="930" y="1133"/>
                </a:cubicBezTo>
                <a:cubicBezTo>
                  <a:pt x="931" y="1134"/>
                  <a:pt x="931" y="1135"/>
                  <a:pt x="931" y="1136"/>
                </a:cubicBezTo>
                <a:cubicBezTo>
                  <a:pt x="932" y="1139"/>
                  <a:pt x="934" y="1138"/>
                  <a:pt x="935" y="1135"/>
                </a:cubicBezTo>
                <a:cubicBezTo>
                  <a:pt x="935" y="1133"/>
                  <a:pt x="935" y="1131"/>
                  <a:pt x="936" y="1130"/>
                </a:cubicBezTo>
                <a:cubicBezTo>
                  <a:pt x="937" y="1129"/>
                  <a:pt x="938" y="1129"/>
                  <a:pt x="939" y="1129"/>
                </a:cubicBezTo>
                <a:cubicBezTo>
                  <a:pt x="940" y="1129"/>
                  <a:pt x="941" y="1130"/>
                  <a:pt x="942" y="1128"/>
                </a:cubicBezTo>
                <a:cubicBezTo>
                  <a:pt x="942" y="1127"/>
                  <a:pt x="942" y="1126"/>
                  <a:pt x="942" y="1125"/>
                </a:cubicBezTo>
                <a:cubicBezTo>
                  <a:pt x="942" y="1124"/>
                  <a:pt x="943" y="1124"/>
                  <a:pt x="944" y="1123"/>
                </a:cubicBezTo>
                <a:cubicBezTo>
                  <a:pt x="944" y="1121"/>
                  <a:pt x="943" y="1119"/>
                  <a:pt x="946" y="1118"/>
                </a:cubicBezTo>
                <a:cubicBezTo>
                  <a:pt x="947" y="1118"/>
                  <a:pt x="948" y="1118"/>
                  <a:pt x="949" y="1119"/>
                </a:cubicBezTo>
                <a:cubicBezTo>
                  <a:pt x="950" y="1119"/>
                  <a:pt x="950" y="1121"/>
                  <a:pt x="951" y="1121"/>
                </a:cubicBezTo>
                <a:cubicBezTo>
                  <a:pt x="952" y="1122"/>
                  <a:pt x="953" y="1122"/>
                  <a:pt x="954" y="1123"/>
                </a:cubicBezTo>
                <a:cubicBezTo>
                  <a:pt x="955" y="1124"/>
                  <a:pt x="955" y="1124"/>
                  <a:pt x="956" y="1125"/>
                </a:cubicBezTo>
                <a:cubicBezTo>
                  <a:pt x="957" y="1125"/>
                  <a:pt x="958" y="1125"/>
                  <a:pt x="959" y="1126"/>
                </a:cubicBezTo>
                <a:cubicBezTo>
                  <a:pt x="960" y="1127"/>
                  <a:pt x="962" y="1128"/>
                  <a:pt x="963" y="1130"/>
                </a:cubicBezTo>
                <a:cubicBezTo>
                  <a:pt x="963" y="1132"/>
                  <a:pt x="962" y="1134"/>
                  <a:pt x="963" y="1136"/>
                </a:cubicBezTo>
                <a:cubicBezTo>
                  <a:pt x="963" y="1137"/>
                  <a:pt x="964" y="1138"/>
                  <a:pt x="964" y="1139"/>
                </a:cubicBezTo>
                <a:cubicBezTo>
                  <a:pt x="965" y="1140"/>
                  <a:pt x="965" y="1141"/>
                  <a:pt x="965" y="1142"/>
                </a:cubicBezTo>
                <a:cubicBezTo>
                  <a:pt x="965" y="1144"/>
                  <a:pt x="967" y="1145"/>
                  <a:pt x="968" y="1147"/>
                </a:cubicBezTo>
                <a:cubicBezTo>
                  <a:pt x="968" y="1149"/>
                  <a:pt x="970" y="1150"/>
                  <a:pt x="972" y="1151"/>
                </a:cubicBezTo>
                <a:cubicBezTo>
                  <a:pt x="973" y="1152"/>
                  <a:pt x="974" y="1154"/>
                  <a:pt x="976" y="1154"/>
                </a:cubicBezTo>
                <a:cubicBezTo>
                  <a:pt x="977" y="1155"/>
                  <a:pt x="979" y="1155"/>
                  <a:pt x="979" y="1157"/>
                </a:cubicBezTo>
                <a:cubicBezTo>
                  <a:pt x="980" y="1159"/>
                  <a:pt x="977" y="1157"/>
                  <a:pt x="976" y="1156"/>
                </a:cubicBezTo>
                <a:cubicBezTo>
                  <a:pt x="976" y="1156"/>
                  <a:pt x="975" y="1156"/>
                  <a:pt x="974" y="1156"/>
                </a:cubicBezTo>
                <a:cubicBezTo>
                  <a:pt x="973" y="1156"/>
                  <a:pt x="973" y="1155"/>
                  <a:pt x="973" y="1155"/>
                </a:cubicBezTo>
                <a:cubicBezTo>
                  <a:pt x="971" y="1155"/>
                  <a:pt x="972" y="1155"/>
                  <a:pt x="971" y="1156"/>
                </a:cubicBezTo>
                <a:cubicBezTo>
                  <a:pt x="970" y="1156"/>
                  <a:pt x="970" y="1156"/>
                  <a:pt x="969" y="1157"/>
                </a:cubicBezTo>
                <a:cubicBezTo>
                  <a:pt x="968" y="1158"/>
                  <a:pt x="971" y="1158"/>
                  <a:pt x="972" y="1159"/>
                </a:cubicBezTo>
                <a:cubicBezTo>
                  <a:pt x="973" y="1160"/>
                  <a:pt x="973" y="1162"/>
                  <a:pt x="974" y="1164"/>
                </a:cubicBezTo>
                <a:cubicBezTo>
                  <a:pt x="975" y="1165"/>
                  <a:pt x="976" y="1165"/>
                  <a:pt x="977" y="1167"/>
                </a:cubicBezTo>
                <a:cubicBezTo>
                  <a:pt x="978" y="1167"/>
                  <a:pt x="978" y="1168"/>
                  <a:pt x="979" y="1169"/>
                </a:cubicBezTo>
                <a:cubicBezTo>
                  <a:pt x="980" y="1170"/>
                  <a:pt x="981" y="1169"/>
                  <a:pt x="982" y="1170"/>
                </a:cubicBezTo>
                <a:cubicBezTo>
                  <a:pt x="983" y="1171"/>
                  <a:pt x="983" y="1172"/>
                  <a:pt x="984" y="1173"/>
                </a:cubicBezTo>
                <a:cubicBezTo>
                  <a:pt x="985" y="1173"/>
                  <a:pt x="986" y="1173"/>
                  <a:pt x="987" y="1174"/>
                </a:cubicBezTo>
                <a:cubicBezTo>
                  <a:pt x="988" y="1174"/>
                  <a:pt x="989" y="1174"/>
                  <a:pt x="990" y="1175"/>
                </a:cubicBezTo>
                <a:cubicBezTo>
                  <a:pt x="991" y="1175"/>
                  <a:pt x="991" y="1176"/>
                  <a:pt x="992" y="1176"/>
                </a:cubicBezTo>
                <a:cubicBezTo>
                  <a:pt x="992" y="1177"/>
                  <a:pt x="992" y="1178"/>
                  <a:pt x="993" y="1178"/>
                </a:cubicBezTo>
                <a:cubicBezTo>
                  <a:pt x="993" y="1178"/>
                  <a:pt x="994" y="1178"/>
                  <a:pt x="994" y="1179"/>
                </a:cubicBezTo>
                <a:cubicBezTo>
                  <a:pt x="996" y="1180"/>
                  <a:pt x="994" y="1182"/>
                  <a:pt x="997" y="1183"/>
                </a:cubicBezTo>
                <a:cubicBezTo>
                  <a:pt x="999" y="1184"/>
                  <a:pt x="1001" y="1183"/>
                  <a:pt x="1003" y="1183"/>
                </a:cubicBezTo>
                <a:cubicBezTo>
                  <a:pt x="1005" y="1183"/>
                  <a:pt x="1008" y="1183"/>
                  <a:pt x="1010" y="1183"/>
                </a:cubicBezTo>
                <a:cubicBezTo>
                  <a:pt x="1011" y="1184"/>
                  <a:pt x="1011" y="1184"/>
                  <a:pt x="1012" y="1185"/>
                </a:cubicBezTo>
                <a:cubicBezTo>
                  <a:pt x="1013" y="1186"/>
                  <a:pt x="1014" y="1185"/>
                  <a:pt x="1015" y="1186"/>
                </a:cubicBezTo>
                <a:cubicBezTo>
                  <a:pt x="1016" y="1186"/>
                  <a:pt x="1016" y="1187"/>
                  <a:pt x="1017" y="1188"/>
                </a:cubicBezTo>
                <a:cubicBezTo>
                  <a:pt x="1017" y="1188"/>
                  <a:pt x="1018" y="1188"/>
                  <a:pt x="1019" y="1189"/>
                </a:cubicBezTo>
                <a:cubicBezTo>
                  <a:pt x="1020" y="1190"/>
                  <a:pt x="1019" y="1191"/>
                  <a:pt x="1020" y="1191"/>
                </a:cubicBezTo>
                <a:cubicBezTo>
                  <a:pt x="1021" y="1192"/>
                  <a:pt x="1023" y="1191"/>
                  <a:pt x="1023" y="1192"/>
                </a:cubicBezTo>
                <a:cubicBezTo>
                  <a:pt x="1025" y="1192"/>
                  <a:pt x="1025" y="1193"/>
                  <a:pt x="1026" y="1194"/>
                </a:cubicBezTo>
                <a:cubicBezTo>
                  <a:pt x="1027" y="1195"/>
                  <a:pt x="1027" y="1194"/>
                  <a:pt x="1028" y="1195"/>
                </a:cubicBezTo>
                <a:cubicBezTo>
                  <a:pt x="1029" y="1196"/>
                  <a:pt x="1029" y="1197"/>
                  <a:pt x="1030" y="1197"/>
                </a:cubicBezTo>
                <a:cubicBezTo>
                  <a:pt x="1031" y="1198"/>
                  <a:pt x="1032" y="1198"/>
                  <a:pt x="1033" y="1198"/>
                </a:cubicBezTo>
                <a:cubicBezTo>
                  <a:pt x="1034" y="1198"/>
                  <a:pt x="1035" y="1199"/>
                  <a:pt x="1035" y="1200"/>
                </a:cubicBezTo>
                <a:cubicBezTo>
                  <a:pt x="1036" y="1200"/>
                  <a:pt x="1037" y="1200"/>
                  <a:pt x="1038" y="1201"/>
                </a:cubicBezTo>
                <a:cubicBezTo>
                  <a:pt x="1039" y="1202"/>
                  <a:pt x="1040" y="1203"/>
                  <a:pt x="1041" y="1204"/>
                </a:cubicBezTo>
                <a:cubicBezTo>
                  <a:pt x="1041" y="1205"/>
                  <a:pt x="1042" y="1205"/>
                  <a:pt x="1043" y="1206"/>
                </a:cubicBezTo>
                <a:cubicBezTo>
                  <a:pt x="1044" y="1207"/>
                  <a:pt x="1046" y="1208"/>
                  <a:pt x="1047" y="1209"/>
                </a:cubicBezTo>
                <a:cubicBezTo>
                  <a:pt x="1047" y="1210"/>
                  <a:pt x="1047" y="1211"/>
                  <a:pt x="1048" y="1211"/>
                </a:cubicBezTo>
                <a:cubicBezTo>
                  <a:pt x="1049" y="1212"/>
                  <a:pt x="1049" y="1212"/>
                  <a:pt x="1050" y="1212"/>
                </a:cubicBezTo>
                <a:cubicBezTo>
                  <a:pt x="1051" y="1213"/>
                  <a:pt x="1051" y="1214"/>
                  <a:pt x="1052" y="1215"/>
                </a:cubicBezTo>
                <a:cubicBezTo>
                  <a:pt x="1053" y="1215"/>
                  <a:pt x="1054" y="1215"/>
                  <a:pt x="1055" y="1215"/>
                </a:cubicBezTo>
                <a:cubicBezTo>
                  <a:pt x="1056" y="1216"/>
                  <a:pt x="1057" y="1217"/>
                  <a:pt x="1059" y="1217"/>
                </a:cubicBezTo>
                <a:cubicBezTo>
                  <a:pt x="1060" y="1217"/>
                  <a:pt x="1062" y="1218"/>
                  <a:pt x="1063" y="1218"/>
                </a:cubicBezTo>
                <a:cubicBezTo>
                  <a:pt x="1065" y="1220"/>
                  <a:pt x="1067" y="1220"/>
                  <a:pt x="1069" y="1222"/>
                </a:cubicBezTo>
                <a:cubicBezTo>
                  <a:pt x="1070" y="1223"/>
                  <a:pt x="1071" y="1225"/>
                  <a:pt x="1073" y="1225"/>
                </a:cubicBezTo>
                <a:cubicBezTo>
                  <a:pt x="1073" y="1224"/>
                  <a:pt x="1071" y="1222"/>
                  <a:pt x="1072" y="1222"/>
                </a:cubicBezTo>
                <a:cubicBezTo>
                  <a:pt x="1073" y="1222"/>
                  <a:pt x="1074" y="1224"/>
                  <a:pt x="1075" y="1222"/>
                </a:cubicBezTo>
                <a:cubicBezTo>
                  <a:pt x="1075" y="1222"/>
                  <a:pt x="1075" y="1220"/>
                  <a:pt x="1076" y="1220"/>
                </a:cubicBezTo>
                <a:cubicBezTo>
                  <a:pt x="1077" y="1220"/>
                  <a:pt x="1077" y="1222"/>
                  <a:pt x="1077" y="1222"/>
                </a:cubicBezTo>
                <a:cubicBezTo>
                  <a:pt x="1077" y="1224"/>
                  <a:pt x="1075" y="1223"/>
                  <a:pt x="1074" y="1224"/>
                </a:cubicBezTo>
                <a:cubicBezTo>
                  <a:pt x="1073" y="1224"/>
                  <a:pt x="1074" y="1226"/>
                  <a:pt x="1074" y="1227"/>
                </a:cubicBezTo>
                <a:cubicBezTo>
                  <a:pt x="1075" y="1227"/>
                  <a:pt x="1076" y="1229"/>
                  <a:pt x="1077" y="1229"/>
                </a:cubicBezTo>
                <a:cubicBezTo>
                  <a:pt x="1078" y="1230"/>
                  <a:pt x="1080" y="1230"/>
                  <a:pt x="1080" y="1231"/>
                </a:cubicBezTo>
                <a:cubicBezTo>
                  <a:pt x="1081" y="1232"/>
                  <a:pt x="1083" y="1235"/>
                  <a:pt x="1084" y="1236"/>
                </a:cubicBezTo>
                <a:cubicBezTo>
                  <a:pt x="1085" y="1236"/>
                  <a:pt x="1086" y="1236"/>
                  <a:pt x="1087" y="1237"/>
                </a:cubicBezTo>
                <a:cubicBezTo>
                  <a:pt x="1088" y="1238"/>
                  <a:pt x="1087" y="1240"/>
                  <a:pt x="1089" y="1241"/>
                </a:cubicBezTo>
                <a:cubicBezTo>
                  <a:pt x="1090" y="1241"/>
                  <a:pt x="1091" y="1240"/>
                  <a:pt x="1092" y="1241"/>
                </a:cubicBezTo>
                <a:cubicBezTo>
                  <a:pt x="1093" y="1242"/>
                  <a:pt x="1094" y="1244"/>
                  <a:pt x="1096" y="1244"/>
                </a:cubicBezTo>
                <a:cubicBezTo>
                  <a:pt x="1097" y="1244"/>
                  <a:pt x="1097" y="1243"/>
                  <a:pt x="1098" y="1244"/>
                </a:cubicBezTo>
                <a:cubicBezTo>
                  <a:pt x="1099" y="1244"/>
                  <a:pt x="1099" y="1245"/>
                  <a:pt x="1099" y="1246"/>
                </a:cubicBezTo>
                <a:cubicBezTo>
                  <a:pt x="1100" y="1247"/>
                  <a:pt x="1101" y="1247"/>
                  <a:pt x="1101" y="1248"/>
                </a:cubicBezTo>
                <a:cubicBezTo>
                  <a:pt x="1101" y="1249"/>
                  <a:pt x="1102" y="1253"/>
                  <a:pt x="1100" y="1254"/>
                </a:cubicBezTo>
                <a:cubicBezTo>
                  <a:pt x="1099" y="1254"/>
                  <a:pt x="1098" y="1254"/>
                  <a:pt x="1097" y="1255"/>
                </a:cubicBezTo>
                <a:cubicBezTo>
                  <a:pt x="1097" y="1255"/>
                  <a:pt x="1097" y="1256"/>
                  <a:pt x="1097" y="1257"/>
                </a:cubicBezTo>
                <a:cubicBezTo>
                  <a:pt x="1096" y="1259"/>
                  <a:pt x="1095" y="1260"/>
                  <a:pt x="1096" y="1262"/>
                </a:cubicBezTo>
                <a:cubicBezTo>
                  <a:pt x="1097" y="1262"/>
                  <a:pt x="1098" y="1262"/>
                  <a:pt x="1099" y="1263"/>
                </a:cubicBezTo>
                <a:cubicBezTo>
                  <a:pt x="1099" y="1264"/>
                  <a:pt x="1099" y="1264"/>
                  <a:pt x="1099" y="1265"/>
                </a:cubicBezTo>
                <a:cubicBezTo>
                  <a:pt x="1099" y="1268"/>
                  <a:pt x="1098" y="1270"/>
                  <a:pt x="1098" y="1272"/>
                </a:cubicBezTo>
                <a:cubicBezTo>
                  <a:pt x="1097" y="1274"/>
                  <a:pt x="1098" y="1277"/>
                  <a:pt x="1096" y="1279"/>
                </a:cubicBezTo>
                <a:cubicBezTo>
                  <a:pt x="1096" y="1280"/>
                  <a:pt x="1095" y="1280"/>
                  <a:pt x="1095" y="1281"/>
                </a:cubicBezTo>
                <a:cubicBezTo>
                  <a:pt x="1095" y="1282"/>
                  <a:pt x="1095" y="1283"/>
                  <a:pt x="1095" y="1284"/>
                </a:cubicBezTo>
                <a:cubicBezTo>
                  <a:pt x="1094" y="1285"/>
                  <a:pt x="1093" y="1285"/>
                  <a:pt x="1093" y="1286"/>
                </a:cubicBezTo>
                <a:cubicBezTo>
                  <a:pt x="1093" y="1288"/>
                  <a:pt x="1094" y="1287"/>
                  <a:pt x="1094" y="1288"/>
                </a:cubicBezTo>
                <a:cubicBezTo>
                  <a:pt x="1095" y="1289"/>
                  <a:pt x="1094" y="1291"/>
                  <a:pt x="1095" y="1292"/>
                </a:cubicBezTo>
                <a:cubicBezTo>
                  <a:pt x="1095" y="1293"/>
                  <a:pt x="1096" y="1293"/>
                  <a:pt x="1096" y="1294"/>
                </a:cubicBezTo>
                <a:cubicBezTo>
                  <a:pt x="1096" y="1295"/>
                  <a:pt x="1096" y="1296"/>
                  <a:pt x="1095" y="1296"/>
                </a:cubicBezTo>
                <a:cubicBezTo>
                  <a:pt x="1094" y="1296"/>
                  <a:pt x="1095" y="1295"/>
                  <a:pt x="1094" y="1294"/>
                </a:cubicBezTo>
                <a:cubicBezTo>
                  <a:pt x="1093" y="1293"/>
                  <a:pt x="1093" y="1296"/>
                  <a:pt x="1094" y="1297"/>
                </a:cubicBezTo>
                <a:cubicBezTo>
                  <a:pt x="1094" y="1297"/>
                  <a:pt x="1095" y="1299"/>
                  <a:pt x="1096" y="1299"/>
                </a:cubicBezTo>
                <a:cubicBezTo>
                  <a:pt x="1096" y="1300"/>
                  <a:pt x="1098" y="1300"/>
                  <a:pt x="1098" y="1301"/>
                </a:cubicBezTo>
                <a:cubicBezTo>
                  <a:pt x="1099" y="1301"/>
                  <a:pt x="1100" y="1302"/>
                  <a:pt x="1101" y="1303"/>
                </a:cubicBezTo>
                <a:cubicBezTo>
                  <a:pt x="1102" y="1303"/>
                  <a:pt x="1103" y="1304"/>
                  <a:pt x="1104" y="1305"/>
                </a:cubicBezTo>
                <a:cubicBezTo>
                  <a:pt x="1104" y="1305"/>
                  <a:pt x="1105" y="1305"/>
                  <a:pt x="1106" y="1306"/>
                </a:cubicBezTo>
                <a:cubicBezTo>
                  <a:pt x="1108" y="1306"/>
                  <a:pt x="1108" y="1307"/>
                  <a:pt x="1109" y="1308"/>
                </a:cubicBezTo>
                <a:cubicBezTo>
                  <a:pt x="1110" y="1309"/>
                  <a:pt x="1111" y="1309"/>
                  <a:pt x="1111" y="1310"/>
                </a:cubicBezTo>
                <a:cubicBezTo>
                  <a:pt x="1111" y="1312"/>
                  <a:pt x="1110" y="1312"/>
                  <a:pt x="1111" y="1313"/>
                </a:cubicBezTo>
                <a:cubicBezTo>
                  <a:pt x="1112" y="1314"/>
                  <a:pt x="1112" y="1314"/>
                  <a:pt x="1112" y="1315"/>
                </a:cubicBezTo>
                <a:cubicBezTo>
                  <a:pt x="1113" y="1316"/>
                  <a:pt x="1113" y="1317"/>
                  <a:pt x="1114" y="1318"/>
                </a:cubicBezTo>
                <a:cubicBezTo>
                  <a:pt x="1114" y="1319"/>
                  <a:pt x="1114" y="1319"/>
                  <a:pt x="1115" y="1320"/>
                </a:cubicBezTo>
                <a:cubicBezTo>
                  <a:pt x="1115" y="1321"/>
                  <a:pt x="1116" y="1321"/>
                  <a:pt x="1116" y="1322"/>
                </a:cubicBezTo>
                <a:cubicBezTo>
                  <a:pt x="1116" y="1323"/>
                  <a:pt x="1116" y="1324"/>
                  <a:pt x="1117" y="1325"/>
                </a:cubicBezTo>
                <a:cubicBezTo>
                  <a:pt x="1118" y="1326"/>
                  <a:pt x="1118" y="1326"/>
                  <a:pt x="1119" y="1327"/>
                </a:cubicBezTo>
                <a:cubicBezTo>
                  <a:pt x="1119" y="1328"/>
                  <a:pt x="1120" y="1330"/>
                  <a:pt x="1121" y="1331"/>
                </a:cubicBezTo>
                <a:cubicBezTo>
                  <a:pt x="1122" y="1332"/>
                  <a:pt x="1123" y="1331"/>
                  <a:pt x="1123" y="1333"/>
                </a:cubicBezTo>
                <a:cubicBezTo>
                  <a:pt x="1123" y="1336"/>
                  <a:pt x="1125" y="1334"/>
                  <a:pt x="1127" y="1336"/>
                </a:cubicBezTo>
                <a:cubicBezTo>
                  <a:pt x="1128" y="1336"/>
                  <a:pt x="1128" y="1337"/>
                  <a:pt x="1129" y="1338"/>
                </a:cubicBezTo>
                <a:cubicBezTo>
                  <a:pt x="1130" y="1338"/>
                  <a:pt x="1131" y="1338"/>
                  <a:pt x="1131" y="1339"/>
                </a:cubicBezTo>
                <a:cubicBezTo>
                  <a:pt x="1132" y="1340"/>
                  <a:pt x="1133" y="1341"/>
                  <a:pt x="1133" y="1342"/>
                </a:cubicBezTo>
                <a:cubicBezTo>
                  <a:pt x="1134" y="1342"/>
                  <a:pt x="1134" y="1343"/>
                  <a:pt x="1135" y="1344"/>
                </a:cubicBezTo>
                <a:cubicBezTo>
                  <a:pt x="1135" y="1345"/>
                  <a:pt x="1136" y="1345"/>
                  <a:pt x="1137" y="1344"/>
                </a:cubicBezTo>
                <a:cubicBezTo>
                  <a:pt x="1137" y="1343"/>
                  <a:pt x="1137" y="1343"/>
                  <a:pt x="1137" y="1342"/>
                </a:cubicBezTo>
                <a:cubicBezTo>
                  <a:pt x="1138" y="1341"/>
                  <a:pt x="1138" y="1340"/>
                  <a:pt x="1139" y="1340"/>
                </a:cubicBezTo>
                <a:cubicBezTo>
                  <a:pt x="1141" y="1339"/>
                  <a:pt x="1140" y="1341"/>
                  <a:pt x="1141" y="1341"/>
                </a:cubicBezTo>
                <a:cubicBezTo>
                  <a:pt x="1143" y="1343"/>
                  <a:pt x="1145" y="1340"/>
                  <a:pt x="1146" y="1343"/>
                </a:cubicBezTo>
                <a:cubicBezTo>
                  <a:pt x="1146" y="1343"/>
                  <a:pt x="1147" y="1345"/>
                  <a:pt x="1147" y="1345"/>
                </a:cubicBezTo>
                <a:cubicBezTo>
                  <a:pt x="1147" y="1346"/>
                  <a:pt x="1147" y="1348"/>
                  <a:pt x="1146" y="1348"/>
                </a:cubicBezTo>
                <a:cubicBezTo>
                  <a:pt x="1145" y="1349"/>
                  <a:pt x="1145" y="1347"/>
                  <a:pt x="1145" y="1347"/>
                </a:cubicBezTo>
                <a:cubicBezTo>
                  <a:pt x="1144" y="1346"/>
                  <a:pt x="1143" y="1346"/>
                  <a:pt x="1142" y="1346"/>
                </a:cubicBezTo>
                <a:cubicBezTo>
                  <a:pt x="1141" y="1346"/>
                  <a:pt x="1140" y="1345"/>
                  <a:pt x="1139" y="1346"/>
                </a:cubicBezTo>
                <a:cubicBezTo>
                  <a:pt x="1138" y="1346"/>
                  <a:pt x="1137" y="1347"/>
                  <a:pt x="1136" y="1347"/>
                </a:cubicBezTo>
                <a:cubicBezTo>
                  <a:pt x="1135" y="1348"/>
                  <a:pt x="1137" y="1349"/>
                  <a:pt x="1136" y="1350"/>
                </a:cubicBezTo>
                <a:cubicBezTo>
                  <a:pt x="1135" y="1350"/>
                  <a:pt x="1134" y="1350"/>
                  <a:pt x="1133" y="1350"/>
                </a:cubicBezTo>
                <a:cubicBezTo>
                  <a:pt x="1133" y="1351"/>
                  <a:pt x="1132" y="1352"/>
                  <a:pt x="1132" y="1353"/>
                </a:cubicBezTo>
                <a:cubicBezTo>
                  <a:pt x="1131" y="1353"/>
                  <a:pt x="1131" y="1354"/>
                  <a:pt x="1131" y="1355"/>
                </a:cubicBezTo>
                <a:cubicBezTo>
                  <a:pt x="1131" y="1356"/>
                  <a:pt x="1131" y="1356"/>
                  <a:pt x="1131" y="1357"/>
                </a:cubicBezTo>
                <a:cubicBezTo>
                  <a:pt x="1131" y="1357"/>
                  <a:pt x="1130" y="1357"/>
                  <a:pt x="1130" y="1358"/>
                </a:cubicBezTo>
                <a:cubicBezTo>
                  <a:pt x="1130" y="1359"/>
                  <a:pt x="1131" y="1359"/>
                  <a:pt x="1132" y="1359"/>
                </a:cubicBezTo>
                <a:cubicBezTo>
                  <a:pt x="1133" y="1359"/>
                  <a:pt x="1133" y="1358"/>
                  <a:pt x="1134" y="1357"/>
                </a:cubicBezTo>
                <a:cubicBezTo>
                  <a:pt x="1135" y="1357"/>
                  <a:pt x="1136" y="1357"/>
                  <a:pt x="1136" y="1355"/>
                </a:cubicBezTo>
                <a:cubicBezTo>
                  <a:pt x="1136" y="1354"/>
                  <a:pt x="1135" y="1354"/>
                  <a:pt x="1135" y="1353"/>
                </a:cubicBezTo>
                <a:cubicBezTo>
                  <a:pt x="1134" y="1352"/>
                  <a:pt x="1135" y="1351"/>
                  <a:pt x="1136" y="1352"/>
                </a:cubicBezTo>
                <a:cubicBezTo>
                  <a:pt x="1137" y="1352"/>
                  <a:pt x="1137" y="1353"/>
                  <a:pt x="1138" y="1354"/>
                </a:cubicBezTo>
                <a:cubicBezTo>
                  <a:pt x="1139" y="1354"/>
                  <a:pt x="1140" y="1354"/>
                  <a:pt x="1140" y="1355"/>
                </a:cubicBezTo>
                <a:cubicBezTo>
                  <a:pt x="1141" y="1356"/>
                  <a:pt x="1141" y="1357"/>
                  <a:pt x="1142" y="1358"/>
                </a:cubicBezTo>
                <a:cubicBezTo>
                  <a:pt x="1142" y="1359"/>
                  <a:pt x="1143" y="1359"/>
                  <a:pt x="1144" y="1360"/>
                </a:cubicBezTo>
                <a:cubicBezTo>
                  <a:pt x="1145" y="1360"/>
                  <a:pt x="1145" y="1362"/>
                  <a:pt x="1145" y="1363"/>
                </a:cubicBezTo>
                <a:cubicBezTo>
                  <a:pt x="1145" y="1364"/>
                  <a:pt x="1146" y="1366"/>
                  <a:pt x="1147" y="1367"/>
                </a:cubicBezTo>
                <a:cubicBezTo>
                  <a:pt x="1148" y="1367"/>
                  <a:pt x="1149" y="1367"/>
                  <a:pt x="1149" y="1366"/>
                </a:cubicBezTo>
                <a:cubicBezTo>
                  <a:pt x="1150" y="1365"/>
                  <a:pt x="1150" y="1365"/>
                  <a:pt x="1151" y="1365"/>
                </a:cubicBezTo>
                <a:cubicBezTo>
                  <a:pt x="1153" y="1365"/>
                  <a:pt x="1153" y="1365"/>
                  <a:pt x="1154" y="1364"/>
                </a:cubicBezTo>
                <a:cubicBezTo>
                  <a:pt x="1154" y="1363"/>
                  <a:pt x="1154" y="1362"/>
                  <a:pt x="1156" y="1363"/>
                </a:cubicBezTo>
                <a:cubicBezTo>
                  <a:pt x="1157" y="1364"/>
                  <a:pt x="1156" y="1365"/>
                  <a:pt x="1156" y="1366"/>
                </a:cubicBezTo>
                <a:cubicBezTo>
                  <a:pt x="1157" y="1367"/>
                  <a:pt x="1158" y="1367"/>
                  <a:pt x="1159" y="1368"/>
                </a:cubicBezTo>
                <a:cubicBezTo>
                  <a:pt x="1160" y="1369"/>
                  <a:pt x="1159" y="1369"/>
                  <a:pt x="1161" y="1368"/>
                </a:cubicBezTo>
                <a:cubicBezTo>
                  <a:pt x="1163" y="1366"/>
                  <a:pt x="1166" y="1368"/>
                  <a:pt x="1168" y="1367"/>
                </a:cubicBezTo>
                <a:cubicBezTo>
                  <a:pt x="1170" y="1365"/>
                  <a:pt x="1171" y="1366"/>
                  <a:pt x="1173" y="1367"/>
                </a:cubicBezTo>
                <a:cubicBezTo>
                  <a:pt x="1176" y="1367"/>
                  <a:pt x="1177" y="1366"/>
                  <a:pt x="1179" y="1366"/>
                </a:cubicBezTo>
                <a:cubicBezTo>
                  <a:pt x="1182" y="1366"/>
                  <a:pt x="1183" y="1366"/>
                  <a:pt x="1185" y="1366"/>
                </a:cubicBezTo>
                <a:cubicBezTo>
                  <a:pt x="1187" y="1366"/>
                  <a:pt x="1188" y="1365"/>
                  <a:pt x="1190" y="1366"/>
                </a:cubicBezTo>
                <a:cubicBezTo>
                  <a:pt x="1190" y="1366"/>
                  <a:pt x="1190" y="1367"/>
                  <a:pt x="1191" y="1367"/>
                </a:cubicBezTo>
                <a:cubicBezTo>
                  <a:pt x="1191" y="1367"/>
                  <a:pt x="1192" y="1368"/>
                  <a:pt x="1193" y="1367"/>
                </a:cubicBezTo>
                <a:cubicBezTo>
                  <a:pt x="1194" y="1367"/>
                  <a:pt x="1194" y="1367"/>
                  <a:pt x="1195" y="1367"/>
                </a:cubicBezTo>
                <a:cubicBezTo>
                  <a:pt x="1196" y="1367"/>
                  <a:pt x="1196" y="1368"/>
                  <a:pt x="1197" y="1368"/>
                </a:cubicBezTo>
                <a:cubicBezTo>
                  <a:pt x="1197" y="1369"/>
                  <a:pt x="1198" y="1369"/>
                  <a:pt x="1199" y="1369"/>
                </a:cubicBezTo>
                <a:cubicBezTo>
                  <a:pt x="1199" y="1369"/>
                  <a:pt x="1200" y="1370"/>
                  <a:pt x="1200" y="1371"/>
                </a:cubicBezTo>
                <a:cubicBezTo>
                  <a:pt x="1201" y="1371"/>
                  <a:pt x="1203" y="1371"/>
                  <a:pt x="1203" y="1371"/>
                </a:cubicBezTo>
                <a:cubicBezTo>
                  <a:pt x="1204" y="1371"/>
                  <a:pt x="1205" y="1372"/>
                  <a:pt x="1206" y="1372"/>
                </a:cubicBezTo>
                <a:cubicBezTo>
                  <a:pt x="1207" y="1373"/>
                  <a:pt x="1208" y="1373"/>
                  <a:pt x="1208" y="1374"/>
                </a:cubicBezTo>
                <a:cubicBezTo>
                  <a:pt x="1209" y="1375"/>
                  <a:pt x="1207" y="1375"/>
                  <a:pt x="1206" y="1376"/>
                </a:cubicBezTo>
                <a:cubicBezTo>
                  <a:pt x="1205" y="1376"/>
                  <a:pt x="1205" y="1378"/>
                  <a:pt x="1204" y="1378"/>
                </a:cubicBezTo>
                <a:cubicBezTo>
                  <a:pt x="1202" y="1379"/>
                  <a:pt x="1202" y="1380"/>
                  <a:pt x="1200" y="1380"/>
                </a:cubicBezTo>
                <a:cubicBezTo>
                  <a:pt x="1198" y="1380"/>
                  <a:pt x="1196" y="1379"/>
                  <a:pt x="1195" y="1378"/>
                </a:cubicBezTo>
                <a:cubicBezTo>
                  <a:pt x="1194" y="1378"/>
                  <a:pt x="1194" y="1377"/>
                  <a:pt x="1192" y="1377"/>
                </a:cubicBezTo>
                <a:cubicBezTo>
                  <a:pt x="1191" y="1377"/>
                  <a:pt x="1191" y="1376"/>
                  <a:pt x="1190" y="1375"/>
                </a:cubicBezTo>
                <a:cubicBezTo>
                  <a:pt x="1189" y="1374"/>
                  <a:pt x="1187" y="1375"/>
                  <a:pt x="1186" y="1374"/>
                </a:cubicBezTo>
                <a:cubicBezTo>
                  <a:pt x="1185" y="1373"/>
                  <a:pt x="1185" y="1372"/>
                  <a:pt x="1184" y="1372"/>
                </a:cubicBezTo>
                <a:cubicBezTo>
                  <a:pt x="1183" y="1372"/>
                  <a:pt x="1182" y="1372"/>
                  <a:pt x="1181" y="1372"/>
                </a:cubicBezTo>
                <a:cubicBezTo>
                  <a:pt x="1180" y="1371"/>
                  <a:pt x="1179" y="1370"/>
                  <a:pt x="1177" y="1369"/>
                </a:cubicBezTo>
                <a:cubicBezTo>
                  <a:pt x="1177" y="1369"/>
                  <a:pt x="1176" y="1369"/>
                  <a:pt x="1175" y="1369"/>
                </a:cubicBezTo>
                <a:cubicBezTo>
                  <a:pt x="1173" y="1368"/>
                  <a:pt x="1171" y="1367"/>
                  <a:pt x="1168" y="1368"/>
                </a:cubicBezTo>
                <a:cubicBezTo>
                  <a:pt x="1167" y="1368"/>
                  <a:pt x="1166" y="1369"/>
                  <a:pt x="1165" y="1369"/>
                </a:cubicBezTo>
                <a:cubicBezTo>
                  <a:pt x="1164" y="1369"/>
                  <a:pt x="1163" y="1369"/>
                  <a:pt x="1162" y="1369"/>
                </a:cubicBezTo>
                <a:cubicBezTo>
                  <a:pt x="1160" y="1369"/>
                  <a:pt x="1160" y="1372"/>
                  <a:pt x="1158" y="1373"/>
                </a:cubicBezTo>
                <a:cubicBezTo>
                  <a:pt x="1157" y="1373"/>
                  <a:pt x="1156" y="1373"/>
                  <a:pt x="1155" y="1373"/>
                </a:cubicBezTo>
                <a:cubicBezTo>
                  <a:pt x="1154" y="1374"/>
                  <a:pt x="1154" y="1375"/>
                  <a:pt x="1153" y="1376"/>
                </a:cubicBezTo>
                <a:cubicBezTo>
                  <a:pt x="1152" y="1378"/>
                  <a:pt x="1151" y="1379"/>
                  <a:pt x="1150" y="1380"/>
                </a:cubicBezTo>
                <a:cubicBezTo>
                  <a:pt x="1148" y="1381"/>
                  <a:pt x="1145" y="1382"/>
                  <a:pt x="1147" y="1384"/>
                </a:cubicBezTo>
                <a:cubicBezTo>
                  <a:pt x="1148" y="1385"/>
                  <a:pt x="1149" y="1385"/>
                  <a:pt x="1149" y="1385"/>
                </a:cubicBezTo>
                <a:cubicBezTo>
                  <a:pt x="1150" y="1386"/>
                  <a:pt x="1150" y="1387"/>
                  <a:pt x="1151" y="1388"/>
                </a:cubicBezTo>
                <a:cubicBezTo>
                  <a:pt x="1153" y="1390"/>
                  <a:pt x="1155" y="1390"/>
                  <a:pt x="1156" y="1392"/>
                </a:cubicBezTo>
                <a:cubicBezTo>
                  <a:pt x="1157" y="1393"/>
                  <a:pt x="1157" y="1394"/>
                  <a:pt x="1158" y="1395"/>
                </a:cubicBezTo>
                <a:cubicBezTo>
                  <a:pt x="1158" y="1395"/>
                  <a:pt x="1160" y="1396"/>
                  <a:pt x="1160" y="1396"/>
                </a:cubicBezTo>
                <a:cubicBezTo>
                  <a:pt x="1162" y="1398"/>
                  <a:pt x="1163" y="1399"/>
                  <a:pt x="1163" y="1401"/>
                </a:cubicBezTo>
                <a:cubicBezTo>
                  <a:pt x="1164" y="1405"/>
                  <a:pt x="1158" y="1409"/>
                  <a:pt x="1161" y="1412"/>
                </a:cubicBezTo>
                <a:cubicBezTo>
                  <a:pt x="1162" y="1413"/>
                  <a:pt x="1163" y="1414"/>
                  <a:pt x="1164" y="1415"/>
                </a:cubicBezTo>
                <a:cubicBezTo>
                  <a:pt x="1165" y="1416"/>
                  <a:pt x="1163" y="1420"/>
                  <a:pt x="1165" y="1420"/>
                </a:cubicBezTo>
                <a:cubicBezTo>
                  <a:pt x="1166" y="1420"/>
                  <a:pt x="1167" y="1419"/>
                  <a:pt x="1167" y="1419"/>
                </a:cubicBezTo>
                <a:cubicBezTo>
                  <a:pt x="1169" y="1417"/>
                  <a:pt x="1171" y="1418"/>
                  <a:pt x="1172" y="1416"/>
                </a:cubicBezTo>
                <a:cubicBezTo>
                  <a:pt x="1173" y="1414"/>
                  <a:pt x="1173" y="1412"/>
                  <a:pt x="1176" y="1412"/>
                </a:cubicBezTo>
                <a:cubicBezTo>
                  <a:pt x="1178" y="1413"/>
                  <a:pt x="1178" y="1415"/>
                  <a:pt x="1180" y="1416"/>
                </a:cubicBezTo>
                <a:cubicBezTo>
                  <a:pt x="1181" y="1418"/>
                  <a:pt x="1183" y="1419"/>
                  <a:pt x="1183" y="1421"/>
                </a:cubicBezTo>
                <a:cubicBezTo>
                  <a:pt x="1184" y="1423"/>
                  <a:pt x="1184" y="1425"/>
                  <a:pt x="1185" y="1427"/>
                </a:cubicBezTo>
                <a:cubicBezTo>
                  <a:pt x="1186" y="1429"/>
                  <a:pt x="1187" y="1430"/>
                  <a:pt x="1187" y="1432"/>
                </a:cubicBezTo>
                <a:cubicBezTo>
                  <a:pt x="1187" y="1432"/>
                  <a:pt x="1188" y="1434"/>
                  <a:pt x="1188" y="1434"/>
                </a:cubicBezTo>
                <a:cubicBezTo>
                  <a:pt x="1189" y="1434"/>
                  <a:pt x="1189" y="1432"/>
                  <a:pt x="1189" y="1431"/>
                </a:cubicBezTo>
                <a:cubicBezTo>
                  <a:pt x="1189" y="1430"/>
                  <a:pt x="1186" y="1428"/>
                  <a:pt x="1188" y="1426"/>
                </a:cubicBezTo>
                <a:cubicBezTo>
                  <a:pt x="1188" y="1425"/>
                  <a:pt x="1189" y="1425"/>
                  <a:pt x="1190" y="1424"/>
                </a:cubicBezTo>
                <a:cubicBezTo>
                  <a:pt x="1190" y="1424"/>
                  <a:pt x="1190" y="1422"/>
                  <a:pt x="1190" y="1421"/>
                </a:cubicBezTo>
                <a:cubicBezTo>
                  <a:pt x="1191" y="1418"/>
                  <a:pt x="1193" y="1421"/>
                  <a:pt x="1195" y="1422"/>
                </a:cubicBezTo>
                <a:cubicBezTo>
                  <a:pt x="1196" y="1423"/>
                  <a:pt x="1198" y="1422"/>
                  <a:pt x="1200" y="1424"/>
                </a:cubicBezTo>
                <a:cubicBezTo>
                  <a:pt x="1201" y="1424"/>
                  <a:pt x="1201" y="1425"/>
                  <a:pt x="1202" y="1426"/>
                </a:cubicBezTo>
                <a:cubicBezTo>
                  <a:pt x="1202" y="1426"/>
                  <a:pt x="1203" y="1426"/>
                  <a:pt x="1204" y="1427"/>
                </a:cubicBezTo>
                <a:cubicBezTo>
                  <a:pt x="1205" y="1428"/>
                  <a:pt x="1206" y="1430"/>
                  <a:pt x="1207" y="1431"/>
                </a:cubicBezTo>
                <a:cubicBezTo>
                  <a:pt x="1208" y="1432"/>
                  <a:pt x="1209" y="1433"/>
                  <a:pt x="1209" y="1432"/>
                </a:cubicBezTo>
                <a:cubicBezTo>
                  <a:pt x="1210" y="1431"/>
                  <a:pt x="1209" y="1430"/>
                  <a:pt x="1208" y="1429"/>
                </a:cubicBezTo>
                <a:cubicBezTo>
                  <a:pt x="1207" y="1427"/>
                  <a:pt x="1206" y="1426"/>
                  <a:pt x="1205" y="1424"/>
                </a:cubicBezTo>
                <a:cubicBezTo>
                  <a:pt x="1205" y="1422"/>
                  <a:pt x="1205" y="1420"/>
                  <a:pt x="1204" y="1418"/>
                </a:cubicBezTo>
                <a:cubicBezTo>
                  <a:pt x="1204" y="1416"/>
                  <a:pt x="1202" y="1415"/>
                  <a:pt x="1202" y="1412"/>
                </a:cubicBezTo>
                <a:cubicBezTo>
                  <a:pt x="1202" y="1410"/>
                  <a:pt x="1202" y="1408"/>
                  <a:pt x="1200" y="1407"/>
                </a:cubicBezTo>
                <a:cubicBezTo>
                  <a:pt x="1200" y="1406"/>
                  <a:pt x="1199" y="1405"/>
                  <a:pt x="1199" y="1404"/>
                </a:cubicBezTo>
                <a:cubicBezTo>
                  <a:pt x="1198" y="1403"/>
                  <a:pt x="1199" y="1402"/>
                  <a:pt x="1199" y="1401"/>
                </a:cubicBezTo>
                <a:cubicBezTo>
                  <a:pt x="1198" y="1400"/>
                  <a:pt x="1196" y="1397"/>
                  <a:pt x="1198" y="1396"/>
                </a:cubicBezTo>
                <a:cubicBezTo>
                  <a:pt x="1199" y="1396"/>
                  <a:pt x="1200" y="1397"/>
                  <a:pt x="1200" y="1398"/>
                </a:cubicBezTo>
                <a:cubicBezTo>
                  <a:pt x="1201" y="1399"/>
                  <a:pt x="1201" y="1400"/>
                  <a:pt x="1202" y="1400"/>
                </a:cubicBezTo>
                <a:cubicBezTo>
                  <a:pt x="1204" y="1401"/>
                  <a:pt x="1206" y="1401"/>
                  <a:pt x="1208" y="1403"/>
                </a:cubicBezTo>
                <a:cubicBezTo>
                  <a:pt x="1208" y="1403"/>
                  <a:pt x="1209" y="1405"/>
                  <a:pt x="1210" y="1404"/>
                </a:cubicBezTo>
                <a:cubicBezTo>
                  <a:pt x="1211" y="1403"/>
                  <a:pt x="1211" y="1402"/>
                  <a:pt x="1211" y="1401"/>
                </a:cubicBezTo>
                <a:cubicBezTo>
                  <a:pt x="1213" y="1399"/>
                  <a:pt x="1218" y="1399"/>
                  <a:pt x="1217" y="1395"/>
                </a:cubicBezTo>
                <a:cubicBezTo>
                  <a:pt x="1216" y="1395"/>
                  <a:pt x="1216" y="1394"/>
                  <a:pt x="1216" y="1394"/>
                </a:cubicBezTo>
                <a:cubicBezTo>
                  <a:pt x="1215" y="1393"/>
                  <a:pt x="1215" y="1392"/>
                  <a:pt x="1215" y="1391"/>
                </a:cubicBezTo>
                <a:cubicBezTo>
                  <a:pt x="1213" y="1389"/>
                  <a:pt x="1212" y="1392"/>
                  <a:pt x="1210" y="1392"/>
                </a:cubicBezTo>
                <a:cubicBezTo>
                  <a:pt x="1209" y="1392"/>
                  <a:pt x="1209" y="1391"/>
                  <a:pt x="1209" y="1390"/>
                </a:cubicBezTo>
                <a:cubicBezTo>
                  <a:pt x="1208" y="1389"/>
                  <a:pt x="1208" y="1388"/>
                  <a:pt x="1207" y="1388"/>
                </a:cubicBezTo>
                <a:cubicBezTo>
                  <a:pt x="1206" y="1387"/>
                  <a:pt x="1206" y="1386"/>
                  <a:pt x="1206" y="1385"/>
                </a:cubicBezTo>
                <a:cubicBezTo>
                  <a:pt x="1205" y="1384"/>
                  <a:pt x="1202" y="1382"/>
                  <a:pt x="1205" y="1381"/>
                </a:cubicBezTo>
                <a:cubicBezTo>
                  <a:pt x="1206" y="1381"/>
                  <a:pt x="1207" y="1381"/>
                  <a:pt x="1208" y="1380"/>
                </a:cubicBezTo>
                <a:cubicBezTo>
                  <a:pt x="1209" y="1380"/>
                  <a:pt x="1210" y="1380"/>
                  <a:pt x="1211" y="1380"/>
                </a:cubicBezTo>
                <a:cubicBezTo>
                  <a:pt x="1212" y="1380"/>
                  <a:pt x="1213" y="1380"/>
                  <a:pt x="1214" y="1380"/>
                </a:cubicBezTo>
                <a:cubicBezTo>
                  <a:pt x="1214" y="1380"/>
                  <a:pt x="1215" y="1380"/>
                  <a:pt x="1215" y="1380"/>
                </a:cubicBezTo>
                <a:cubicBezTo>
                  <a:pt x="1216" y="1380"/>
                  <a:pt x="1216" y="1381"/>
                  <a:pt x="1216" y="1381"/>
                </a:cubicBezTo>
                <a:cubicBezTo>
                  <a:pt x="1218" y="1382"/>
                  <a:pt x="1217" y="1378"/>
                  <a:pt x="1219" y="1377"/>
                </a:cubicBezTo>
                <a:cubicBezTo>
                  <a:pt x="1221" y="1376"/>
                  <a:pt x="1220" y="1381"/>
                  <a:pt x="1221" y="1382"/>
                </a:cubicBezTo>
                <a:cubicBezTo>
                  <a:pt x="1222" y="1382"/>
                  <a:pt x="1223" y="1381"/>
                  <a:pt x="1224" y="1382"/>
                </a:cubicBezTo>
                <a:cubicBezTo>
                  <a:pt x="1225" y="1382"/>
                  <a:pt x="1225" y="1383"/>
                  <a:pt x="1225" y="1384"/>
                </a:cubicBezTo>
                <a:cubicBezTo>
                  <a:pt x="1226" y="1386"/>
                  <a:pt x="1228" y="1385"/>
                  <a:pt x="1229" y="1387"/>
                </a:cubicBezTo>
                <a:cubicBezTo>
                  <a:pt x="1230" y="1388"/>
                  <a:pt x="1230" y="1389"/>
                  <a:pt x="1230" y="1390"/>
                </a:cubicBezTo>
                <a:cubicBezTo>
                  <a:pt x="1231" y="1391"/>
                  <a:pt x="1232" y="1389"/>
                  <a:pt x="1233" y="1389"/>
                </a:cubicBezTo>
                <a:cubicBezTo>
                  <a:pt x="1234" y="1389"/>
                  <a:pt x="1234" y="1390"/>
                  <a:pt x="1236" y="1389"/>
                </a:cubicBezTo>
                <a:cubicBezTo>
                  <a:pt x="1236" y="1388"/>
                  <a:pt x="1237" y="1387"/>
                  <a:pt x="1236" y="1386"/>
                </a:cubicBezTo>
                <a:cubicBezTo>
                  <a:pt x="1236" y="1385"/>
                  <a:pt x="1235" y="1384"/>
                  <a:pt x="1235" y="1384"/>
                </a:cubicBezTo>
                <a:cubicBezTo>
                  <a:pt x="1234" y="1383"/>
                  <a:pt x="1234" y="1382"/>
                  <a:pt x="1234" y="1381"/>
                </a:cubicBezTo>
                <a:cubicBezTo>
                  <a:pt x="1234" y="1379"/>
                  <a:pt x="1232" y="1377"/>
                  <a:pt x="1233" y="1375"/>
                </a:cubicBezTo>
                <a:cubicBezTo>
                  <a:pt x="1234" y="1374"/>
                  <a:pt x="1235" y="1374"/>
                  <a:pt x="1235" y="1373"/>
                </a:cubicBezTo>
                <a:cubicBezTo>
                  <a:pt x="1234" y="1372"/>
                  <a:pt x="1233" y="1372"/>
                  <a:pt x="1232" y="1371"/>
                </a:cubicBezTo>
                <a:cubicBezTo>
                  <a:pt x="1231" y="1370"/>
                  <a:pt x="1230" y="1368"/>
                  <a:pt x="1228" y="1368"/>
                </a:cubicBezTo>
                <a:cubicBezTo>
                  <a:pt x="1227" y="1367"/>
                  <a:pt x="1223" y="1366"/>
                  <a:pt x="1224" y="1364"/>
                </a:cubicBezTo>
                <a:cubicBezTo>
                  <a:pt x="1224" y="1363"/>
                  <a:pt x="1228" y="1365"/>
                  <a:pt x="1229" y="1365"/>
                </a:cubicBezTo>
                <a:cubicBezTo>
                  <a:pt x="1230" y="1365"/>
                  <a:pt x="1231" y="1365"/>
                  <a:pt x="1232" y="1365"/>
                </a:cubicBezTo>
                <a:cubicBezTo>
                  <a:pt x="1233" y="1366"/>
                  <a:pt x="1233" y="1367"/>
                  <a:pt x="1234" y="1368"/>
                </a:cubicBezTo>
                <a:cubicBezTo>
                  <a:pt x="1235" y="1369"/>
                  <a:pt x="1236" y="1369"/>
                  <a:pt x="1237" y="1371"/>
                </a:cubicBezTo>
                <a:cubicBezTo>
                  <a:pt x="1237" y="1372"/>
                  <a:pt x="1237" y="1373"/>
                  <a:pt x="1237" y="1374"/>
                </a:cubicBezTo>
                <a:cubicBezTo>
                  <a:pt x="1238" y="1375"/>
                  <a:pt x="1239" y="1375"/>
                  <a:pt x="1240" y="1375"/>
                </a:cubicBezTo>
                <a:cubicBezTo>
                  <a:pt x="1240" y="1376"/>
                  <a:pt x="1241" y="1376"/>
                  <a:pt x="1242" y="1377"/>
                </a:cubicBezTo>
                <a:cubicBezTo>
                  <a:pt x="1242" y="1377"/>
                  <a:pt x="1242" y="1378"/>
                  <a:pt x="1243" y="1378"/>
                </a:cubicBezTo>
                <a:cubicBezTo>
                  <a:pt x="1245" y="1379"/>
                  <a:pt x="1248" y="1381"/>
                  <a:pt x="1250" y="1379"/>
                </a:cubicBezTo>
                <a:cubicBezTo>
                  <a:pt x="1250" y="1378"/>
                  <a:pt x="1250" y="1374"/>
                  <a:pt x="1249" y="1373"/>
                </a:cubicBezTo>
                <a:cubicBezTo>
                  <a:pt x="1248" y="1373"/>
                  <a:pt x="1247" y="1373"/>
                  <a:pt x="1246" y="1373"/>
                </a:cubicBezTo>
                <a:cubicBezTo>
                  <a:pt x="1245" y="1373"/>
                  <a:pt x="1244" y="1373"/>
                  <a:pt x="1243" y="1372"/>
                </a:cubicBezTo>
                <a:cubicBezTo>
                  <a:pt x="1241" y="1371"/>
                  <a:pt x="1241" y="1369"/>
                  <a:pt x="1240" y="1367"/>
                </a:cubicBezTo>
                <a:cubicBezTo>
                  <a:pt x="1239" y="1366"/>
                  <a:pt x="1239" y="1364"/>
                  <a:pt x="1239" y="1362"/>
                </a:cubicBezTo>
                <a:cubicBezTo>
                  <a:pt x="1239" y="1362"/>
                  <a:pt x="1239" y="1361"/>
                  <a:pt x="1238" y="1360"/>
                </a:cubicBezTo>
                <a:cubicBezTo>
                  <a:pt x="1238" y="1360"/>
                  <a:pt x="1237" y="1360"/>
                  <a:pt x="1236" y="1359"/>
                </a:cubicBezTo>
                <a:cubicBezTo>
                  <a:pt x="1235" y="1358"/>
                  <a:pt x="1236" y="1357"/>
                  <a:pt x="1235" y="1356"/>
                </a:cubicBezTo>
                <a:cubicBezTo>
                  <a:pt x="1233" y="1353"/>
                  <a:pt x="1231" y="1356"/>
                  <a:pt x="1229" y="1355"/>
                </a:cubicBezTo>
                <a:cubicBezTo>
                  <a:pt x="1228" y="1355"/>
                  <a:pt x="1227" y="1354"/>
                  <a:pt x="1227" y="1354"/>
                </a:cubicBezTo>
                <a:cubicBezTo>
                  <a:pt x="1226" y="1353"/>
                  <a:pt x="1225" y="1352"/>
                  <a:pt x="1224" y="1352"/>
                </a:cubicBezTo>
                <a:cubicBezTo>
                  <a:pt x="1222" y="1351"/>
                  <a:pt x="1220" y="1351"/>
                  <a:pt x="1219" y="1351"/>
                </a:cubicBezTo>
                <a:cubicBezTo>
                  <a:pt x="1217" y="1350"/>
                  <a:pt x="1217" y="1349"/>
                  <a:pt x="1216" y="1348"/>
                </a:cubicBezTo>
                <a:cubicBezTo>
                  <a:pt x="1215" y="1347"/>
                  <a:pt x="1215" y="1346"/>
                  <a:pt x="1215" y="1345"/>
                </a:cubicBezTo>
                <a:cubicBezTo>
                  <a:pt x="1214" y="1344"/>
                  <a:pt x="1213" y="1343"/>
                  <a:pt x="1213" y="1343"/>
                </a:cubicBezTo>
                <a:cubicBezTo>
                  <a:pt x="1211" y="1342"/>
                  <a:pt x="1208" y="1342"/>
                  <a:pt x="1207" y="1344"/>
                </a:cubicBezTo>
                <a:cubicBezTo>
                  <a:pt x="1206" y="1344"/>
                  <a:pt x="1206" y="1345"/>
                  <a:pt x="1205" y="1346"/>
                </a:cubicBezTo>
                <a:cubicBezTo>
                  <a:pt x="1204" y="1346"/>
                  <a:pt x="1203" y="1347"/>
                  <a:pt x="1202" y="1347"/>
                </a:cubicBezTo>
                <a:cubicBezTo>
                  <a:pt x="1201" y="1347"/>
                  <a:pt x="1199" y="1348"/>
                  <a:pt x="1199" y="1349"/>
                </a:cubicBezTo>
                <a:cubicBezTo>
                  <a:pt x="1200" y="1349"/>
                  <a:pt x="1201" y="1349"/>
                  <a:pt x="1202" y="1349"/>
                </a:cubicBezTo>
                <a:cubicBezTo>
                  <a:pt x="1203" y="1348"/>
                  <a:pt x="1204" y="1349"/>
                  <a:pt x="1205" y="1349"/>
                </a:cubicBezTo>
                <a:cubicBezTo>
                  <a:pt x="1206" y="1349"/>
                  <a:pt x="1207" y="1349"/>
                  <a:pt x="1207" y="1350"/>
                </a:cubicBezTo>
                <a:cubicBezTo>
                  <a:pt x="1208" y="1351"/>
                  <a:pt x="1208" y="1351"/>
                  <a:pt x="1209" y="1352"/>
                </a:cubicBezTo>
                <a:cubicBezTo>
                  <a:pt x="1210" y="1352"/>
                  <a:pt x="1212" y="1352"/>
                  <a:pt x="1212" y="1353"/>
                </a:cubicBezTo>
                <a:cubicBezTo>
                  <a:pt x="1213" y="1354"/>
                  <a:pt x="1212" y="1355"/>
                  <a:pt x="1213" y="1356"/>
                </a:cubicBezTo>
                <a:cubicBezTo>
                  <a:pt x="1214" y="1357"/>
                  <a:pt x="1216" y="1357"/>
                  <a:pt x="1217" y="1357"/>
                </a:cubicBezTo>
                <a:cubicBezTo>
                  <a:pt x="1217" y="1358"/>
                  <a:pt x="1218" y="1359"/>
                  <a:pt x="1218" y="1360"/>
                </a:cubicBezTo>
                <a:cubicBezTo>
                  <a:pt x="1219" y="1362"/>
                  <a:pt x="1223" y="1362"/>
                  <a:pt x="1223" y="1365"/>
                </a:cubicBezTo>
                <a:cubicBezTo>
                  <a:pt x="1222" y="1365"/>
                  <a:pt x="1221" y="1364"/>
                  <a:pt x="1220" y="1364"/>
                </a:cubicBezTo>
                <a:cubicBezTo>
                  <a:pt x="1219" y="1363"/>
                  <a:pt x="1218" y="1364"/>
                  <a:pt x="1217" y="1363"/>
                </a:cubicBezTo>
                <a:cubicBezTo>
                  <a:pt x="1216" y="1362"/>
                  <a:pt x="1216" y="1362"/>
                  <a:pt x="1215" y="1361"/>
                </a:cubicBezTo>
                <a:cubicBezTo>
                  <a:pt x="1214" y="1361"/>
                  <a:pt x="1213" y="1361"/>
                  <a:pt x="1212" y="1360"/>
                </a:cubicBezTo>
                <a:cubicBezTo>
                  <a:pt x="1211" y="1360"/>
                  <a:pt x="1209" y="1359"/>
                  <a:pt x="1209" y="1358"/>
                </a:cubicBezTo>
                <a:cubicBezTo>
                  <a:pt x="1208" y="1356"/>
                  <a:pt x="1207" y="1357"/>
                  <a:pt x="1206" y="1356"/>
                </a:cubicBezTo>
                <a:cubicBezTo>
                  <a:pt x="1205" y="1355"/>
                  <a:pt x="1205" y="1353"/>
                  <a:pt x="1203" y="1352"/>
                </a:cubicBezTo>
                <a:cubicBezTo>
                  <a:pt x="1201" y="1351"/>
                  <a:pt x="1199" y="1352"/>
                  <a:pt x="1197" y="1351"/>
                </a:cubicBezTo>
                <a:cubicBezTo>
                  <a:pt x="1196" y="1351"/>
                  <a:pt x="1195" y="1350"/>
                  <a:pt x="1195" y="1350"/>
                </a:cubicBezTo>
                <a:cubicBezTo>
                  <a:pt x="1194" y="1350"/>
                  <a:pt x="1192" y="1350"/>
                  <a:pt x="1191" y="1350"/>
                </a:cubicBezTo>
                <a:cubicBezTo>
                  <a:pt x="1191" y="1350"/>
                  <a:pt x="1191" y="1349"/>
                  <a:pt x="1191" y="1349"/>
                </a:cubicBezTo>
                <a:cubicBezTo>
                  <a:pt x="1192" y="1349"/>
                  <a:pt x="1193" y="1349"/>
                  <a:pt x="1194" y="1349"/>
                </a:cubicBezTo>
                <a:cubicBezTo>
                  <a:pt x="1195" y="1348"/>
                  <a:pt x="1196" y="1347"/>
                  <a:pt x="1197" y="1347"/>
                </a:cubicBezTo>
                <a:cubicBezTo>
                  <a:pt x="1198" y="1346"/>
                  <a:pt x="1199" y="1347"/>
                  <a:pt x="1200" y="1346"/>
                </a:cubicBezTo>
                <a:cubicBezTo>
                  <a:pt x="1200" y="1346"/>
                  <a:pt x="1202" y="1346"/>
                  <a:pt x="1202" y="1345"/>
                </a:cubicBezTo>
                <a:cubicBezTo>
                  <a:pt x="1205" y="1344"/>
                  <a:pt x="1203" y="1343"/>
                  <a:pt x="1202" y="1341"/>
                </a:cubicBezTo>
                <a:cubicBezTo>
                  <a:pt x="1201" y="1341"/>
                  <a:pt x="1202" y="1339"/>
                  <a:pt x="1201" y="1339"/>
                </a:cubicBezTo>
                <a:cubicBezTo>
                  <a:pt x="1201" y="1338"/>
                  <a:pt x="1199" y="1338"/>
                  <a:pt x="1198" y="1337"/>
                </a:cubicBezTo>
                <a:cubicBezTo>
                  <a:pt x="1198" y="1336"/>
                  <a:pt x="1198" y="1335"/>
                  <a:pt x="1199" y="1335"/>
                </a:cubicBezTo>
                <a:cubicBezTo>
                  <a:pt x="1199" y="1334"/>
                  <a:pt x="1200" y="1335"/>
                  <a:pt x="1201" y="1334"/>
                </a:cubicBezTo>
                <a:cubicBezTo>
                  <a:pt x="1203" y="1333"/>
                  <a:pt x="1204" y="1332"/>
                  <a:pt x="1206" y="1333"/>
                </a:cubicBezTo>
                <a:cubicBezTo>
                  <a:pt x="1206" y="1334"/>
                  <a:pt x="1206" y="1335"/>
                  <a:pt x="1207" y="1335"/>
                </a:cubicBezTo>
                <a:cubicBezTo>
                  <a:pt x="1207" y="1336"/>
                  <a:pt x="1208" y="1336"/>
                  <a:pt x="1209" y="1337"/>
                </a:cubicBezTo>
                <a:cubicBezTo>
                  <a:pt x="1210" y="1339"/>
                  <a:pt x="1206" y="1339"/>
                  <a:pt x="1207" y="1341"/>
                </a:cubicBezTo>
                <a:cubicBezTo>
                  <a:pt x="1208" y="1342"/>
                  <a:pt x="1208" y="1341"/>
                  <a:pt x="1209" y="1340"/>
                </a:cubicBezTo>
                <a:cubicBezTo>
                  <a:pt x="1210" y="1339"/>
                  <a:pt x="1211" y="1339"/>
                  <a:pt x="1212" y="1339"/>
                </a:cubicBezTo>
                <a:cubicBezTo>
                  <a:pt x="1215" y="1337"/>
                  <a:pt x="1211" y="1335"/>
                  <a:pt x="1210" y="1334"/>
                </a:cubicBezTo>
                <a:cubicBezTo>
                  <a:pt x="1208" y="1333"/>
                  <a:pt x="1209" y="1331"/>
                  <a:pt x="1207" y="1329"/>
                </a:cubicBezTo>
                <a:cubicBezTo>
                  <a:pt x="1205" y="1328"/>
                  <a:pt x="1203" y="1329"/>
                  <a:pt x="1203" y="1326"/>
                </a:cubicBezTo>
                <a:cubicBezTo>
                  <a:pt x="1202" y="1325"/>
                  <a:pt x="1203" y="1324"/>
                  <a:pt x="1202" y="1322"/>
                </a:cubicBezTo>
                <a:cubicBezTo>
                  <a:pt x="1202" y="1321"/>
                  <a:pt x="1201" y="1321"/>
                  <a:pt x="1201" y="1320"/>
                </a:cubicBezTo>
                <a:cubicBezTo>
                  <a:pt x="1200" y="1319"/>
                  <a:pt x="1199" y="1318"/>
                  <a:pt x="1198" y="1317"/>
                </a:cubicBezTo>
                <a:cubicBezTo>
                  <a:pt x="1197" y="1316"/>
                  <a:pt x="1197" y="1315"/>
                  <a:pt x="1196" y="1314"/>
                </a:cubicBezTo>
                <a:cubicBezTo>
                  <a:pt x="1195" y="1313"/>
                  <a:pt x="1194" y="1312"/>
                  <a:pt x="1194" y="1311"/>
                </a:cubicBezTo>
                <a:cubicBezTo>
                  <a:pt x="1193" y="1310"/>
                  <a:pt x="1193" y="1309"/>
                  <a:pt x="1193" y="1308"/>
                </a:cubicBezTo>
                <a:cubicBezTo>
                  <a:pt x="1192" y="1308"/>
                  <a:pt x="1191" y="1307"/>
                  <a:pt x="1191" y="1306"/>
                </a:cubicBezTo>
                <a:cubicBezTo>
                  <a:pt x="1190" y="1305"/>
                  <a:pt x="1190" y="1304"/>
                  <a:pt x="1190" y="1303"/>
                </a:cubicBezTo>
                <a:cubicBezTo>
                  <a:pt x="1191" y="1301"/>
                  <a:pt x="1191" y="1299"/>
                  <a:pt x="1191" y="1297"/>
                </a:cubicBezTo>
                <a:cubicBezTo>
                  <a:pt x="1191" y="1296"/>
                  <a:pt x="1191" y="1295"/>
                  <a:pt x="1192" y="1294"/>
                </a:cubicBezTo>
                <a:cubicBezTo>
                  <a:pt x="1193" y="1293"/>
                  <a:pt x="1193" y="1293"/>
                  <a:pt x="1194" y="1292"/>
                </a:cubicBezTo>
                <a:cubicBezTo>
                  <a:pt x="1194" y="1291"/>
                  <a:pt x="1195" y="1291"/>
                  <a:pt x="1196" y="1290"/>
                </a:cubicBezTo>
                <a:cubicBezTo>
                  <a:pt x="1197" y="1290"/>
                  <a:pt x="1198" y="1289"/>
                  <a:pt x="1199" y="1288"/>
                </a:cubicBezTo>
                <a:cubicBezTo>
                  <a:pt x="1200" y="1288"/>
                  <a:pt x="1200" y="1289"/>
                  <a:pt x="1200" y="1290"/>
                </a:cubicBezTo>
                <a:cubicBezTo>
                  <a:pt x="1199" y="1291"/>
                  <a:pt x="1198" y="1291"/>
                  <a:pt x="1197" y="1292"/>
                </a:cubicBezTo>
                <a:cubicBezTo>
                  <a:pt x="1196" y="1294"/>
                  <a:pt x="1199" y="1294"/>
                  <a:pt x="1200" y="1295"/>
                </a:cubicBezTo>
                <a:cubicBezTo>
                  <a:pt x="1201" y="1296"/>
                  <a:pt x="1201" y="1297"/>
                  <a:pt x="1202" y="1297"/>
                </a:cubicBezTo>
                <a:cubicBezTo>
                  <a:pt x="1203" y="1298"/>
                  <a:pt x="1204" y="1297"/>
                  <a:pt x="1205" y="1298"/>
                </a:cubicBezTo>
                <a:cubicBezTo>
                  <a:pt x="1206" y="1298"/>
                  <a:pt x="1207" y="1299"/>
                  <a:pt x="1207" y="1299"/>
                </a:cubicBezTo>
                <a:cubicBezTo>
                  <a:pt x="1208" y="1300"/>
                  <a:pt x="1209" y="1300"/>
                  <a:pt x="1210" y="1300"/>
                </a:cubicBezTo>
                <a:cubicBezTo>
                  <a:pt x="1212" y="1301"/>
                  <a:pt x="1213" y="1303"/>
                  <a:pt x="1213" y="1305"/>
                </a:cubicBezTo>
                <a:cubicBezTo>
                  <a:pt x="1213" y="1308"/>
                  <a:pt x="1213" y="1309"/>
                  <a:pt x="1216" y="1310"/>
                </a:cubicBezTo>
                <a:cubicBezTo>
                  <a:pt x="1217" y="1311"/>
                  <a:pt x="1218" y="1311"/>
                  <a:pt x="1219" y="1312"/>
                </a:cubicBezTo>
                <a:cubicBezTo>
                  <a:pt x="1220" y="1312"/>
                  <a:pt x="1221" y="1311"/>
                  <a:pt x="1222" y="1312"/>
                </a:cubicBezTo>
                <a:cubicBezTo>
                  <a:pt x="1223" y="1312"/>
                  <a:pt x="1223" y="1313"/>
                  <a:pt x="1224" y="1313"/>
                </a:cubicBezTo>
                <a:cubicBezTo>
                  <a:pt x="1226" y="1313"/>
                  <a:pt x="1225" y="1312"/>
                  <a:pt x="1224" y="1311"/>
                </a:cubicBezTo>
                <a:cubicBezTo>
                  <a:pt x="1223" y="1311"/>
                  <a:pt x="1223" y="1311"/>
                  <a:pt x="1222" y="1310"/>
                </a:cubicBezTo>
                <a:cubicBezTo>
                  <a:pt x="1221" y="1309"/>
                  <a:pt x="1221" y="1308"/>
                  <a:pt x="1220" y="1307"/>
                </a:cubicBezTo>
                <a:cubicBezTo>
                  <a:pt x="1218" y="1306"/>
                  <a:pt x="1216" y="1307"/>
                  <a:pt x="1215" y="1305"/>
                </a:cubicBezTo>
                <a:cubicBezTo>
                  <a:pt x="1214" y="1304"/>
                  <a:pt x="1214" y="1303"/>
                  <a:pt x="1214" y="1302"/>
                </a:cubicBezTo>
                <a:cubicBezTo>
                  <a:pt x="1215" y="1300"/>
                  <a:pt x="1216" y="1301"/>
                  <a:pt x="1217" y="1301"/>
                </a:cubicBezTo>
                <a:cubicBezTo>
                  <a:pt x="1218" y="1302"/>
                  <a:pt x="1219" y="1301"/>
                  <a:pt x="1220" y="1301"/>
                </a:cubicBezTo>
                <a:cubicBezTo>
                  <a:pt x="1221" y="1301"/>
                  <a:pt x="1222" y="1302"/>
                  <a:pt x="1222" y="1303"/>
                </a:cubicBezTo>
                <a:cubicBezTo>
                  <a:pt x="1223" y="1304"/>
                  <a:pt x="1223" y="1304"/>
                  <a:pt x="1224" y="1305"/>
                </a:cubicBezTo>
                <a:cubicBezTo>
                  <a:pt x="1225" y="1305"/>
                  <a:pt x="1226" y="1306"/>
                  <a:pt x="1227" y="1306"/>
                </a:cubicBezTo>
                <a:cubicBezTo>
                  <a:pt x="1227" y="1307"/>
                  <a:pt x="1227" y="1308"/>
                  <a:pt x="1228" y="1309"/>
                </a:cubicBezTo>
                <a:cubicBezTo>
                  <a:pt x="1229" y="1310"/>
                  <a:pt x="1230" y="1310"/>
                  <a:pt x="1231" y="1310"/>
                </a:cubicBezTo>
                <a:cubicBezTo>
                  <a:pt x="1231" y="1310"/>
                  <a:pt x="1232" y="1312"/>
                  <a:pt x="1233" y="1310"/>
                </a:cubicBezTo>
                <a:cubicBezTo>
                  <a:pt x="1233" y="1309"/>
                  <a:pt x="1231" y="1309"/>
                  <a:pt x="1231" y="1309"/>
                </a:cubicBezTo>
                <a:cubicBezTo>
                  <a:pt x="1230" y="1308"/>
                  <a:pt x="1230" y="1307"/>
                  <a:pt x="1229" y="1306"/>
                </a:cubicBezTo>
                <a:cubicBezTo>
                  <a:pt x="1229" y="1304"/>
                  <a:pt x="1226" y="1304"/>
                  <a:pt x="1226" y="1302"/>
                </a:cubicBezTo>
                <a:cubicBezTo>
                  <a:pt x="1225" y="1301"/>
                  <a:pt x="1224" y="1297"/>
                  <a:pt x="1227" y="1297"/>
                </a:cubicBezTo>
                <a:cubicBezTo>
                  <a:pt x="1228" y="1297"/>
                  <a:pt x="1229" y="1297"/>
                  <a:pt x="1230" y="1297"/>
                </a:cubicBezTo>
                <a:cubicBezTo>
                  <a:pt x="1231" y="1297"/>
                  <a:pt x="1231" y="1296"/>
                  <a:pt x="1232" y="1297"/>
                </a:cubicBezTo>
                <a:cubicBezTo>
                  <a:pt x="1233" y="1298"/>
                  <a:pt x="1233" y="1299"/>
                  <a:pt x="1234" y="1299"/>
                </a:cubicBezTo>
                <a:cubicBezTo>
                  <a:pt x="1236" y="1300"/>
                  <a:pt x="1235" y="1298"/>
                  <a:pt x="1235" y="1298"/>
                </a:cubicBezTo>
                <a:cubicBezTo>
                  <a:pt x="1233" y="1297"/>
                  <a:pt x="1232" y="1295"/>
                  <a:pt x="1230" y="1294"/>
                </a:cubicBezTo>
                <a:cubicBezTo>
                  <a:pt x="1228" y="1293"/>
                  <a:pt x="1229" y="1291"/>
                  <a:pt x="1228" y="1289"/>
                </a:cubicBezTo>
                <a:cubicBezTo>
                  <a:pt x="1227" y="1287"/>
                  <a:pt x="1224" y="1286"/>
                  <a:pt x="1226" y="1283"/>
                </a:cubicBezTo>
                <a:cubicBezTo>
                  <a:pt x="1227" y="1281"/>
                  <a:pt x="1230" y="1283"/>
                  <a:pt x="1232" y="1282"/>
                </a:cubicBezTo>
                <a:cubicBezTo>
                  <a:pt x="1233" y="1282"/>
                  <a:pt x="1233" y="1280"/>
                  <a:pt x="1234" y="1280"/>
                </a:cubicBezTo>
                <a:cubicBezTo>
                  <a:pt x="1236" y="1279"/>
                  <a:pt x="1237" y="1279"/>
                  <a:pt x="1238" y="1278"/>
                </a:cubicBezTo>
                <a:cubicBezTo>
                  <a:pt x="1240" y="1277"/>
                  <a:pt x="1242" y="1276"/>
                  <a:pt x="1243" y="1276"/>
                </a:cubicBezTo>
                <a:cubicBezTo>
                  <a:pt x="1245" y="1276"/>
                  <a:pt x="1246" y="1277"/>
                  <a:pt x="1247" y="1277"/>
                </a:cubicBezTo>
                <a:cubicBezTo>
                  <a:pt x="1248" y="1277"/>
                  <a:pt x="1248" y="1276"/>
                  <a:pt x="1250" y="1276"/>
                </a:cubicBezTo>
                <a:cubicBezTo>
                  <a:pt x="1252" y="1276"/>
                  <a:pt x="1253" y="1277"/>
                  <a:pt x="1255" y="1278"/>
                </a:cubicBezTo>
                <a:cubicBezTo>
                  <a:pt x="1257" y="1279"/>
                  <a:pt x="1259" y="1279"/>
                  <a:pt x="1261" y="1278"/>
                </a:cubicBezTo>
                <a:cubicBezTo>
                  <a:pt x="1263" y="1277"/>
                  <a:pt x="1264" y="1275"/>
                  <a:pt x="1266" y="1275"/>
                </a:cubicBezTo>
                <a:cubicBezTo>
                  <a:pt x="1268" y="1274"/>
                  <a:pt x="1269" y="1275"/>
                  <a:pt x="1271" y="1276"/>
                </a:cubicBezTo>
                <a:cubicBezTo>
                  <a:pt x="1274" y="1276"/>
                  <a:pt x="1275" y="1277"/>
                  <a:pt x="1277" y="1277"/>
                </a:cubicBezTo>
                <a:cubicBezTo>
                  <a:pt x="1279" y="1278"/>
                  <a:pt x="1281" y="1278"/>
                  <a:pt x="1283" y="1279"/>
                </a:cubicBezTo>
                <a:cubicBezTo>
                  <a:pt x="1284" y="1279"/>
                  <a:pt x="1285" y="1281"/>
                  <a:pt x="1286" y="1281"/>
                </a:cubicBezTo>
                <a:cubicBezTo>
                  <a:pt x="1287" y="1282"/>
                  <a:pt x="1288" y="1282"/>
                  <a:pt x="1289" y="1282"/>
                </a:cubicBezTo>
                <a:cubicBezTo>
                  <a:pt x="1292" y="1283"/>
                  <a:pt x="1292" y="1284"/>
                  <a:pt x="1293" y="1286"/>
                </a:cubicBezTo>
                <a:cubicBezTo>
                  <a:pt x="1294" y="1288"/>
                  <a:pt x="1295" y="1288"/>
                  <a:pt x="1297" y="1288"/>
                </a:cubicBezTo>
                <a:cubicBezTo>
                  <a:pt x="1299" y="1289"/>
                  <a:pt x="1301" y="1289"/>
                  <a:pt x="1303" y="1288"/>
                </a:cubicBezTo>
                <a:cubicBezTo>
                  <a:pt x="1305" y="1288"/>
                  <a:pt x="1307" y="1287"/>
                  <a:pt x="1309" y="1287"/>
                </a:cubicBezTo>
                <a:cubicBezTo>
                  <a:pt x="1310" y="1288"/>
                  <a:pt x="1311" y="1287"/>
                  <a:pt x="1312" y="1287"/>
                </a:cubicBezTo>
                <a:cubicBezTo>
                  <a:pt x="1313" y="1286"/>
                  <a:pt x="1313" y="1287"/>
                  <a:pt x="1313" y="1288"/>
                </a:cubicBezTo>
                <a:cubicBezTo>
                  <a:pt x="1314" y="1289"/>
                  <a:pt x="1315" y="1289"/>
                  <a:pt x="1313" y="1290"/>
                </a:cubicBezTo>
                <a:cubicBezTo>
                  <a:pt x="1312" y="1291"/>
                  <a:pt x="1311" y="1291"/>
                  <a:pt x="1310" y="1291"/>
                </a:cubicBezTo>
                <a:cubicBezTo>
                  <a:pt x="1308" y="1292"/>
                  <a:pt x="1307" y="1294"/>
                  <a:pt x="1305" y="1294"/>
                </a:cubicBezTo>
                <a:cubicBezTo>
                  <a:pt x="1303" y="1295"/>
                  <a:pt x="1301" y="1295"/>
                  <a:pt x="1300" y="1296"/>
                </a:cubicBezTo>
                <a:cubicBezTo>
                  <a:pt x="1298" y="1298"/>
                  <a:pt x="1297" y="1300"/>
                  <a:pt x="1297" y="1303"/>
                </a:cubicBezTo>
                <a:cubicBezTo>
                  <a:pt x="1297" y="1305"/>
                  <a:pt x="1297" y="1305"/>
                  <a:pt x="1299" y="1304"/>
                </a:cubicBezTo>
                <a:cubicBezTo>
                  <a:pt x="1302" y="1304"/>
                  <a:pt x="1304" y="1302"/>
                  <a:pt x="1307" y="1300"/>
                </a:cubicBezTo>
                <a:cubicBezTo>
                  <a:pt x="1308" y="1299"/>
                  <a:pt x="1310" y="1299"/>
                  <a:pt x="1311" y="1298"/>
                </a:cubicBezTo>
                <a:cubicBezTo>
                  <a:pt x="1312" y="1297"/>
                  <a:pt x="1313" y="1296"/>
                  <a:pt x="1315" y="1295"/>
                </a:cubicBezTo>
                <a:cubicBezTo>
                  <a:pt x="1316" y="1295"/>
                  <a:pt x="1317" y="1294"/>
                  <a:pt x="1317" y="1293"/>
                </a:cubicBezTo>
                <a:cubicBezTo>
                  <a:pt x="1318" y="1292"/>
                  <a:pt x="1318" y="1291"/>
                  <a:pt x="1319" y="1291"/>
                </a:cubicBezTo>
                <a:cubicBezTo>
                  <a:pt x="1321" y="1289"/>
                  <a:pt x="1323" y="1288"/>
                  <a:pt x="1325" y="1287"/>
                </a:cubicBezTo>
                <a:cubicBezTo>
                  <a:pt x="1327" y="1286"/>
                  <a:pt x="1328" y="1285"/>
                  <a:pt x="1329" y="1283"/>
                </a:cubicBezTo>
                <a:cubicBezTo>
                  <a:pt x="1331" y="1282"/>
                  <a:pt x="1333" y="1282"/>
                  <a:pt x="1334" y="1280"/>
                </a:cubicBezTo>
                <a:cubicBezTo>
                  <a:pt x="1336" y="1279"/>
                  <a:pt x="1336" y="1277"/>
                  <a:pt x="1338" y="1276"/>
                </a:cubicBezTo>
                <a:cubicBezTo>
                  <a:pt x="1340" y="1274"/>
                  <a:pt x="1342" y="1274"/>
                  <a:pt x="1344" y="1274"/>
                </a:cubicBezTo>
                <a:cubicBezTo>
                  <a:pt x="1346" y="1274"/>
                  <a:pt x="1348" y="1273"/>
                  <a:pt x="1350" y="1273"/>
                </a:cubicBezTo>
                <a:cubicBezTo>
                  <a:pt x="1352" y="1273"/>
                  <a:pt x="1355" y="1274"/>
                  <a:pt x="1356" y="1273"/>
                </a:cubicBezTo>
                <a:cubicBezTo>
                  <a:pt x="1357" y="1273"/>
                  <a:pt x="1358" y="1272"/>
                  <a:pt x="1359" y="1271"/>
                </a:cubicBezTo>
                <a:cubicBezTo>
                  <a:pt x="1360" y="1271"/>
                  <a:pt x="1360" y="1272"/>
                  <a:pt x="1361" y="1272"/>
                </a:cubicBezTo>
                <a:cubicBezTo>
                  <a:pt x="1363" y="1274"/>
                  <a:pt x="1365" y="1273"/>
                  <a:pt x="1367" y="1273"/>
                </a:cubicBezTo>
                <a:cubicBezTo>
                  <a:pt x="1368" y="1273"/>
                  <a:pt x="1368" y="1275"/>
                  <a:pt x="1370" y="1275"/>
                </a:cubicBezTo>
                <a:cubicBezTo>
                  <a:pt x="1371" y="1275"/>
                  <a:pt x="1373" y="1275"/>
                  <a:pt x="1374" y="1275"/>
                </a:cubicBezTo>
                <a:cubicBezTo>
                  <a:pt x="1377" y="1276"/>
                  <a:pt x="1378" y="1276"/>
                  <a:pt x="1380" y="1274"/>
                </a:cubicBezTo>
                <a:cubicBezTo>
                  <a:pt x="1382" y="1272"/>
                  <a:pt x="1382" y="1274"/>
                  <a:pt x="1384" y="1276"/>
                </a:cubicBezTo>
                <a:cubicBezTo>
                  <a:pt x="1385" y="1277"/>
                  <a:pt x="1385" y="1277"/>
                  <a:pt x="1386" y="1277"/>
                </a:cubicBezTo>
                <a:cubicBezTo>
                  <a:pt x="1387" y="1278"/>
                  <a:pt x="1388" y="1278"/>
                  <a:pt x="1389" y="1279"/>
                </a:cubicBezTo>
                <a:cubicBezTo>
                  <a:pt x="1390" y="1280"/>
                  <a:pt x="1391" y="1280"/>
                  <a:pt x="1392" y="1281"/>
                </a:cubicBezTo>
                <a:cubicBezTo>
                  <a:pt x="1393" y="1281"/>
                  <a:pt x="1394" y="1281"/>
                  <a:pt x="1396" y="1282"/>
                </a:cubicBezTo>
                <a:cubicBezTo>
                  <a:pt x="1397" y="1283"/>
                  <a:pt x="1398" y="1283"/>
                  <a:pt x="1400" y="1283"/>
                </a:cubicBezTo>
                <a:cubicBezTo>
                  <a:pt x="1401" y="1283"/>
                  <a:pt x="1403" y="1282"/>
                  <a:pt x="1403" y="1284"/>
                </a:cubicBezTo>
                <a:cubicBezTo>
                  <a:pt x="1403" y="1285"/>
                  <a:pt x="1402" y="1284"/>
                  <a:pt x="1401" y="1284"/>
                </a:cubicBezTo>
                <a:cubicBezTo>
                  <a:pt x="1399" y="1284"/>
                  <a:pt x="1399" y="1284"/>
                  <a:pt x="1398" y="1284"/>
                </a:cubicBezTo>
                <a:cubicBezTo>
                  <a:pt x="1396" y="1284"/>
                  <a:pt x="1393" y="1284"/>
                  <a:pt x="1391" y="1285"/>
                </a:cubicBezTo>
                <a:cubicBezTo>
                  <a:pt x="1389" y="1286"/>
                  <a:pt x="1388" y="1286"/>
                  <a:pt x="1385" y="1286"/>
                </a:cubicBezTo>
                <a:cubicBezTo>
                  <a:pt x="1384" y="1286"/>
                  <a:pt x="1383" y="1286"/>
                  <a:pt x="1382" y="1286"/>
                </a:cubicBezTo>
                <a:cubicBezTo>
                  <a:pt x="1381" y="1286"/>
                  <a:pt x="1380" y="1287"/>
                  <a:pt x="1379" y="1287"/>
                </a:cubicBezTo>
                <a:cubicBezTo>
                  <a:pt x="1378" y="1288"/>
                  <a:pt x="1376" y="1288"/>
                  <a:pt x="1375" y="1289"/>
                </a:cubicBezTo>
                <a:cubicBezTo>
                  <a:pt x="1375" y="1291"/>
                  <a:pt x="1377" y="1291"/>
                  <a:pt x="1378" y="1292"/>
                </a:cubicBezTo>
                <a:cubicBezTo>
                  <a:pt x="1379" y="1292"/>
                  <a:pt x="1379" y="1292"/>
                  <a:pt x="1380" y="1293"/>
                </a:cubicBezTo>
                <a:cubicBezTo>
                  <a:pt x="1381" y="1293"/>
                  <a:pt x="1382" y="1292"/>
                  <a:pt x="1383" y="1293"/>
                </a:cubicBezTo>
                <a:cubicBezTo>
                  <a:pt x="1387" y="1294"/>
                  <a:pt x="1382" y="1296"/>
                  <a:pt x="1380" y="1297"/>
                </a:cubicBezTo>
                <a:cubicBezTo>
                  <a:pt x="1378" y="1297"/>
                  <a:pt x="1377" y="1296"/>
                  <a:pt x="1375" y="1296"/>
                </a:cubicBezTo>
                <a:cubicBezTo>
                  <a:pt x="1373" y="1297"/>
                  <a:pt x="1372" y="1297"/>
                  <a:pt x="1370" y="1296"/>
                </a:cubicBezTo>
                <a:cubicBezTo>
                  <a:pt x="1369" y="1296"/>
                  <a:pt x="1369" y="1295"/>
                  <a:pt x="1368" y="1295"/>
                </a:cubicBezTo>
                <a:cubicBezTo>
                  <a:pt x="1367" y="1295"/>
                  <a:pt x="1366" y="1295"/>
                  <a:pt x="1365" y="1295"/>
                </a:cubicBezTo>
                <a:cubicBezTo>
                  <a:pt x="1363" y="1295"/>
                  <a:pt x="1361" y="1296"/>
                  <a:pt x="1359" y="1295"/>
                </a:cubicBezTo>
                <a:cubicBezTo>
                  <a:pt x="1357" y="1295"/>
                  <a:pt x="1355" y="1294"/>
                  <a:pt x="1353" y="1295"/>
                </a:cubicBezTo>
                <a:cubicBezTo>
                  <a:pt x="1352" y="1295"/>
                  <a:pt x="1351" y="1296"/>
                  <a:pt x="1350" y="1296"/>
                </a:cubicBezTo>
                <a:cubicBezTo>
                  <a:pt x="1349" y="1295"/>
                  <a:pt x="1350" y="1294"/>
                  <a:pt x="1349" y="1293"/>
                </a:cubicBezTo>
                <a:cubicBezTo>
                  <a:pt x="1349" y="1292"/>
                  <a:pt x="1349" y="1291"/>
                  <a:pt x="1348" y="1291"/>
                </a:cubicBezTo>
                <a:cubicBezTo>
                  <a:pt x="1347" y="1291"/>
                  <a:pt x="1347" y="1292"/>
                  <a:pt x="1346" y="1291"/>
                </a:cubicBezTo>
                <a:cubicBezTo>
                  <a:pt x="1346" y="1291"/>
                  <a:pt x="1345" y="1291"/>
                  <a:pt x="1345" y="1291"/>
                </a:cubicBezTo>
                <a:cubicBezTo>
                  <a:pt x="1341" y="1290"/>
                  <a:pt x="1345" y="1294"/>
                  <a:pt x="1346" y="1295"/>
                </a:cubicBezTo>
                <a:cubicBezTo>
                  <a:pt x="1346" y="1298"/>
                  <a:pt x="1343" y="1297"/>
                  <a:pt x="1342" y="1297"/>
                </a:cubicBezTo>
                <a:cubicBezTo>
                  <a:pt x="1340" y="1298"/>
                  <a:pt x="1338" y="1299"/>
                  <a:pt x="1337" y="1297"/>
                </a:cubicBezTo>
                <a:cubicBezTo>
                  <a:pt x="1336" y="1297"/>
                  <a:pt x="1336" y="1296"/>
                  <a:pt x="1334" y="1295"/>
                </a:cubicBezTo>
                <a:cubicBezTo>
                  <a:pt x="1333" y="1295"/>
                  <a:pt x="1333" y="1295"/>
                  <a:pt x="1332" y="1294"/>
                </a:cubicBezTo>
                <a:cubicBezTo>
                  <a:pt x="1330" y="1292"/>
                  <a:pt x="1329" y="1293"/>
                  <a:pt x="1327" y="1293"/>
                </a:cubicBezTo>
                <a:cubicBezTo>
                  <a:pt x="1326" y="1294"/>
                  <a:pt x="1325" y="1293"/>
                  <a:pt x="1324" y="1294"/>
                </a:cubicBezTo>
                <a:cubicBezTo>
                  <a:pt x="1323" y="1295"/>
                  <a:pt x="1323" y="1295"/>
                  <a:pt x="1322" y="1296"/>
                </a:cubicBezTo>
                <a:cubicBezTo>
                  <a:pt x="1321" y="1296"/>
                  <a:pt x="1319" y="1296"/>
                  <a:pt x="1319" y="1296"/>
                </a:cubicBezTo>
                <a:cubicBezTo>
                  <a:pt x="1318" y="1297"/>
                  <a:pt x="1317" y="1297"/>
                  <a:pt x="1316" y="1298"/>
                </a:cubicBezTo>
                <a:cubicBezTo>
                  <a:pt x="1315" y="1298"/>
                  <a:pt x="1314" y="1298"/>
                  <a:pt x="1313" y="1299"/>
                </a:cubicBezTo>
                <a:cubicBezTo>
                  <a:pt x="1312" y="1300"/>
                  <a:pt x="1310" y="1300"/>
                  <a:pt x="1308" y="1301"/>
                </a:cubicBezTo>
                <a:cubicBezTo>
                  <a:pt x="1307" y="1302"/>
                  <a:pt x="1306" y="1303"/>
                  <a:pt x="1305" y="1303"/>
                </a:cubicBezTo>
                <a:cubicBezTo>
                  <a:pt x="1303" y="1304"/>
                  <a:pt x="1300" y="1304"/>
                  <a:pt x="1298" y="1305"/>
                </a:cubicBezTo>
                <a:cubicBezTo>
                  <a:pt x="1295" y="1307"/>
                  <a:pt x="1298" y="1308"/>
                  <a:pt x="1297" y="1311"/>
                </a:cubicBezTo>
                <a:cubicBezTo>
                  <a:pt x="1297" y="1311"/>
                  <a:pt x="1296" y="1312"/>
                  <a:pt x="1296" y="1313"/>
                </a:cubicBezTo>
                <a:cubicBezTo>
                  <a:pt x="1296" y="1314"/>
                  <a:pt x="1295" y="1315"/>
                  <a:pt x="1296" y="1316"/>
                </a:cubicBezTo>
                <a:cubicBezTo>
                  <a:pt x="1296" y="1317"/>
                  <a:pt x="1297" y="1318"/>
                  <a:pt x="1297" y="1319"/>
                </a:cubicBezTo>
                <a:cubicBezTo>
                  <a:pt x="1297" y="1321"/>
                  <a:pt x="1297" y="1323"/>
                  <a:pt x="1295" y="1324"/>
                </a:cubicBezTo>
                <a:cubicBezTo>
                  <a:pt x="1294" y="1326"/>
                  <a:pt x="1294" y="1327"/>
                  <a:pt x="1296" y="1328"/>
                </a:cubicBezTo>
                <a:cubicBezTo>
                  <a:pt x="1297" y="1329"/>
                  <a:pt x="1299" y="1327"/>
                  <a:pt x="1300" y="1327"/>
                </a:cubicBezTo>
                <a:cubicBezTo>
                  <a:pt x="1303" y="1327"/>
                  <a:pt x="1305" y="1327"/>
                  <a:pt x="1308" y="1326"/>
                </a:cubicBezTo>
                <a:cubicBezTo>
                  <a:pt x="1310" y="1325"/>
                  <a:pt x="1312" y="1326"/>
                  <a:pt x="1314" y="1326"/>
                </a:cubicBezTo>
                <a:cubicBezTo>
                  <a:pt x="1316" y="1326"/>
                  <a:pt x="1320" y="1325"/>
                  <a:pt x="1319" y="1328"/>
                </a:cubicBezTo>
                <a:cubicBezTo>
                  <a:pt x="1319" y="1328"/>
                  <a:pt x="1317" y="1329"/>
                  <a:pt x="1316" y="1329"/>
                </a:cubicBezTo>
                <a:cubicBezTo>
                  <a:pt x="1315" y="1330"/>
                  <a:pt x="1315" y="1330"/>
                  <a:pt x="1314" y="1331"/>
                </a:cubicBezTo>
                <a:cubicBezTo>
                  <a:pt x="1313" y="1332"/>
                  <a:pt x="1310" y="1334"/>
                  <a:pt x="1312" y="1336"/>
                </a:cubicBezTo>
                <a:cubicBezTo>
                  <a:pt x="1313" y="1336"/>
                  <a:pt x="1314" y="1336"/>
                  <a:pt x="1314" y="1337"/>
                </a:cubicBezTo>
                <a:cubicBezTo>
                  <a:pt x="1314" y="1338"/>
                  <a:pt x="1314" y="1338"/>
                  <a:pt x="1314" y="1339"/>
                </a:cubicBezTo>
                <a:cubicBezTo>
                  <a:pt x="1314" y="1339"/>
                  <a:pt x="1314" y="1340"/>
                  <a:pt x="1315" y="1340"/>
                </a:cubicBezTo>
                <a:cubicBezTo>
                  <a:pt x="1316" y="1342"/>
                  <a:pt x="1315" y="1345"/>
                  <a:pt x="1316" y="1346"/>
                </a:cubicBezTo>
                <a:cubicBezTo>
                  <a:pt x="1318" y="1347"/>
                  <a:pt x="1322" y="1345"/>
                  <a:pt x="1322" y="1348"/>
                </a:cubicBezTo>
                <a:cubicBezTo>
                  <a:pt x="1323" y="1350"/>
                  <a:pt x="1319" y="1351"/>
                  <a:pt x="1318" y="1352"/>
                </a:cubicBezTo>
                <a:cubicBezTo>
                  <a:pt x="1317" y="1353"/>
                  <a:pt x="1317" y="1353"/>
                  <a:pt x="1316" y="1353"/>
                </a:cubicBezTo>
                <a:cubicBezTo>
                  <a:pt x="1315" y="1354"/>
                  <a:pt x="1314" y="1354"/>
                  <a:pt x="1314" y="1355"/>
                </a:cubicBezTo>
                <a:cubicBezTo>
                  <a:pt x="1313" y="1356"/>
                  <a:pt x="1314" y="1357"/>
                  <a:pt x="1315" y="1357"/>
                </a:cubicBezTo>
                <a:cubicBezTo>
                  <a:pt x="1316" y="1358"/>
                  <a:pt x="1316" y="1359"/>
                  <a:pt x="1317" y="1360"/>
                </a:cubicBezTo>
                <a:cubicBezTo>
                  <a:pt x="1318" y="1362"/>
                  <a:pt x="1320" y="1362"/>
                  <a:pt x="1321" y="1363"/>
                </a:cubicBezTo>
                <a:cubicBezTo>
                  <a:pt x="1322" y="1364"/>
                  <a:pt x="1323" y="1364"/>
                  <a:pt x="1323" y="1365"/>
                </a:cubicBezTo>
                <a:cubicBezTo>
                  <a:pt x="1324" y="1366"/>
                  <a:pt x="1322" y="1365"/>
                  <a:pt x="1321" y="1365"/>
                </a:cubicBezTo>
                <a:cubicBezTo>
                  <a:pt x="1319" y="1365"/>
                  <a:pt x="1316" y="1366"/>
                  <a:pt x="1314" y="1366"/>
                </a:cubicBezTo>
                <a:cubicBezTo>
                  <a:pt x="1314" y="1365"/>
                  <a:pt x="1313" y="1364"/>
                  <a:pt x="1312" y="1364"/>
                </a:cubicBezTo>
                <a:cubicBezTo>
                  <a:pt x="1311" y="1364"/>
                  <a:pt x="1310" y="1364"/>
                  <a:pt x="1310" y="1363"/>
                </a:cubicBezTo>
                <a:cubicBezTo>
                  <a:pt x="1309" y="1362"/>
                  <a:pt x="1310" y="1361"/>
                  <a:pt x="1309" y="1360"/>
                </a:cubicBezTo>
                <a:cubicBezTo>
                  <a:pt x="1309" y="1358"/>
                  <a:pt x="1309" y="1358"/>
                  <a:pt x="1308" y="1358"/>
                </a:cubicBezTo>
                <a:cubicBezTo>
                  <a:pt x="1307" y="1357"/>
                  <a:pt x="1306" y="1356"/>
                  <a:pt x="1306" y="1356"/>
                </a:cubicBezTo>
                <a:cubicBezTo>
                  <a:pt x="1304" y="1355"/>
                  <a:pt x="1304" y="1357"/>
                  <a:pt x="1304" y="1358"/>
                </a:cubicBezTo>
                <a:cubicBezTo>
                  <a:pt x="1304" y="1359"/>
                  <a:pt x="1305" y="1359"/>
                  <a:pt x="1305" y="1360"/>
                </a:cubicBezTo>
                <a:cubicBezTo>
                  <a:pt x="1306" y="1361"/>
                  <a:pt x="1306" y="1361"/>
                  <a:pt x="1306" y="1362"/>
                </a:cubicBezTo>
                <a:cubicBezTo>
                  <a:pt x="1306" y="1364"/>
                  <a:pt x="1307" y="1365"/>
                  <a:pt x="1305" y="1366"/>
                </a:cubicBezTo>
                <a:cubicBezTo>
                  <a:pt x="1304" y="1367"/>
                  <a:pt x="1303" y="1366"/>
                  <a:pt x="1302" y="1366"/>
                </a:cubicBezTo>
                <a:cubicBezTo>
                  <a:pt x="1301" y="1366"/>
                  <a:pt x="1301" y="1367"/>
                  <a:pt x="1300" y="1368"/>
                </a:cubicBezTo>
                <a:cubicBezTo>
                  <a:pt x="1300" y="1369"/>
                  <a:pt x="1299" y="1369"/>
                  <a:pt x="1299" y="1369"/>
                </a:cubicBezTo>
                <a:cubicBezTo>
                  <a:pt x="1298" y="1371"/>
                  <a:pt x="1299" y="1371"/>
                  <a:pt x="1301" y="1371"/>
                </a:cubicBezTo>
                <a:cubicBezTo>
                  <a:pt x="1302" y="1371"/>
                  <a:pt x="1302" y="1371"/>
                  <a:pt x="1304" y="1372"/>
                </a:cubicBezTo>
                <a:cubicBezTo>
                  <a:pt x="1305" y="1372"/>
                  <a:pt x="1306" y="1372"/>
                  <a:pt x="1307" y="1372"/>
                </a:cubicBezTo>
                <a:cubicBezTo>
                  <a:pt x="1309" y="1372"/>
                  <a:pt x="1311" y="1372"/>
                  <a:pt x="1313" y="1372"/>
                </a:cubicBezTo>
                <a:cubicBezTo>
                  <a:pt x="1315" y="1373"/>
                  <a:pt x="1317" y="1374"/>
                  <a:pt x="1319" y="1375"/>
                </a:cubicBezTo>
                <a:cubicBezTo>
                  <a:pt x="1320" y="1375"/>
                  <a:pt x="1321" y="1376"/>
                  <a:pt x="1322" y="1377"/>
                </a:cubicBezTo>
                <a:cubicBezTo>
                  <a:pt x="1323" y="1378"/>
                  <a:pt x="1324" y="1378"/>
                  <a:pt x="1325" y="1378"/>
                </a:cubicBezTo>
                <a:cubicBezTo>
                  <a:pt x="1326" y="1378"/>
                  <a:pt x="1326" y="1379"/>
                  <a:pt x="1327" y="1380"/>
                </a:cubicBezTo>
                <a:cubicBezTo>
                  <a:pt x="1327" y="1380"/>
                  <a:pt x="1327" y="1381"/>
                  <a:pt x="1327" y="1381"/>
                </a:cubicBezTo>
                <a:cubicBezTo>
                  <a:pt x="1328" y="1381"/>
                  <a:pt x="1328" y="1381"/>
                  <a:pt x="1329" y="1382"/>
                </a:cubicBezTo>
                <a:cubicBezTo>
                  <a:pt x="1330" y="1383"/>
                  <a:pt x="1329" y="1383"/>
                  <a:pt x="1329" y="1384"/>
                </a:cubicBezTo>
                <a:cubicBezTo>
                  <a:pt x="1330" y="1385"/>
                  <a:pt x="1331" y="1385"/>
                  <a:pt x="1330" y="1387"/>
                </a:cubicBezTo>
                <a:cubicBezTo>
                  <a:pt x="1329" y="1388"/>
                  <a:pt x="1328" y="1388"/>
                  <a:pt x="1327" y="1388"/>
                </a:cubicBezTo>
                <a:cubicBezTo>
                  <a:pt x="1327" y="1389"/>
                  <a:pt x="1326" y="1389"/>
                  <a:pt x="1325" y="1389"/>
                </a:cubicBezTo>
                <a:cubicBezTo>
                  <a:pt x="1324" y="1390"/>
                  <a:pt x="1323" y="1389"/>
                  <a:pt x="1322" y="1390"/>
                </a:cubicBezTo>
                <a:cubicBezTo>
                  <a:pt x="1322" y="1392"/>
                  <a:pt x="1324" y="1392"/>
                  <a:pt x="1324" y="1392"/>
                </a:cubicBezTo>
                <a:cubicBezTo>
                  <a:pt x="1325" y="1393"/>
                  <a:pt x="1325" y="1394"/>
                  <a:pt x="1326" y="1394"/>
                </a:cubicBezTo>
                <a:cubicBezTo>
                  <a:pt x="1327" y="1395"/>
                  <a:pt x="1328" y="1395"/>
                  <a:pt x="1329" y="1396"/>
                </a:cubicBezTo>
                <a:cubicBezTo>
                  <a:pt x="1329" y="1397"/>
                  <a:pt x="1328" y="1398"/>
                  <a:pt x="1328" y="1399"/>
                </a:cubicBezTo>
                <a:cubicBezTo>
                  <a:pt x="1327" y="1403"/>
                  <a:pt x="1331" y="1401"/>
                  <a:pt x="1333" y="1401"/>
                </a:cubicBezTo>
                <a:cubicBezTo>
                  <a:pt x="1335" y="1401"/>
                  <a:pt x="1336" y="1402"/>
                  <a:pt x="1338" y="1403"/>
                </a:cubicBezTo>
                <a:cubicBezTo>
                  <a:pt x="1341" y="1405"/>
                  <a:pt x="1340" y="1407"/>
                  <a:pt x="1338" y="1408"/>
                </a:cubicBezTo>
                <a:cubicBezTo>
                  <a:pt x="1337" y="1409"/>
                  <a:pt x="1337" y="1410"/>
                  <a:pt x="1336" y="1410"/>
                </a:cubicBezTo>
                <a:cubicBezTo>
                  <a:pt x="1334" y="1411"/>
                  <a:pt x="1334" y="1410"/>
                  <a:pt x="1334" y="1410"/>
                </a:cubicBezTo>
                <a:cubicBezTo>
                  <a:pt x="1333" y="1409"/>
                  <a:pt x="1328" y="1409"/>
                  <a:pt x="1328" y="1411"/>
                </a:cubicBezTo>
                <a:cubicBezTo>
                  <a:pt x="1329" y="1412"/>
                  <a:pt x="1329" y="1411"/>
                  <a:pt x="1330" y="1412"/>
                </a:cubicBezTo>
                <a:cubicBezTo>
                  <a:pt x="1330" y="1412"/>
                  <a:pt x="1330" y="1412"/>
                  <a:pt x="1331" y="1413"/>
                </a:cubicBezTo>
                <a:cubicBezTo>
                  <a:pt x="1331" y="1414"/>
                  <a:pt x="1331" y="1414"/>
                  <a:pt x="1333" y="1414"/>
                </a:cubicBezTo>
                <a:cubicBezTo>
                  <a:pt x="1334" y="1414"/>
                  <a:pt x="1335" y="1414"/>
                  <a:pt x="1336" y="1414"/>
                </a:cubicBezTo>
                <a:cubicBezTo>
                  <a:pt x="1337" y="1413"/>
                  <a:pt x="1338" y="1414"/>
                  <a:pt x="1339" y="1414"/>
                </a:cubicBezTo>
                <a:cubicBezTo>
                  <a:pt x="1340" y="1414"/>
                  <a:pt x="1341" y="1414"/>
                  <a:pt x="1342" y="1413"/>
                </a:cubicBezTo>
                <a:cubicBezTo>
                  <a:pt x="1343" y="1413"/>
                  <a:pt x="1344" y="1413"/>
                  <a:pt x="1345" y="1413"/>
                </a:cubicBezTo>
                <a:cubicBezTo>
                  <a:pt x="1347" y="1414"/>
                  <a:pt x="1348" y="1413"/>
                  <a:pt x="1349" y="1412"/>
                </a:cubicBezTo>
                <a:cubicBezTo>
                  <a:pt x="1351" y="1412"/>
                  <a:pt x="1352" y="1412"/>
                  <a:pt x="1354" y="1412"/>
                </a:cubicBezTo>
                <a:cubicBezTo>
                  <a:pt x="1355" y="1412"/>
                  <a:pt x="1360" y="1412"/>
                  <a:pt x="1358" y="1414"/>
                </a:cubicBezTo>
                <a:cubicBezTo>
                  <a:pt x="1357" y="1415"/>
                  <a:pt x="1356" y="1415"/>
                  <a:pt x="1355" y="1416"/>
                </a:cubicBezTo>
                <a:cubicBezTo>
                  <a:pt x="1354" y="1416"/>
                  <a:pt x="1353" y="1417"/>
                  <a:pt x="1352" y="1418"/>
                </a:cubicBezTo>
                <a:cubicBezTo>
                  <a:pt x="1351" y="1419"/>
                  <a:pt x="1348" y="1419"/>
                  <a:pt x="1346" y="1419"/>
                </a:cubicBezTo>
                <a:cubicBezTo>
                  <a:pt x="1344" y="1420"/>
                  <a:pt x="1343" y="1421"/>
                  <a:pt x="1340" y="1421"/>
                </a:cubicBezTo>
                <a:cubicBezTo>
                  <a:pt x="1339" y="1421"/>
                  <a:pt x="1336" y="1421"/>
                  <a:pt x="1335" y="1423"/>
                </a:cubicBezTo>
                <a:cubicBezTo>
                  <a:pt x="1333" y="1425"/>
                  <a:pt x="1338" y="1423"/>
                  <a:pt x="1339" y="1423"/>
                </a:cubicBezTo>
                <a:cubicBezTo>
                  <a:pt x="1340" y="1423"/>
                  <a:pt x="1341" y="1424"/>
                  <a:pt x="1342" y="1423"/>
                </a:cubicBezTo>
                <a:cubicBezTo>
                  <a:pt x="1343" y="1423"/>
                  <a:pt x="1345" y="1423"/>
                  <a:pt x="1346" y="1422"/>
                </a:cubicBezTo>
                <a:cubicBezTo>
                  <a:pt x="1346" y="1422"/>
                  <a:pt x="1347" y="1422"/>
                  <a:pt x="1347" y="1421"/>
                </a:cubicBezTo>
                <a:cubicBezTo>
                  <a:pt x="1348" y="1421"/>
                  <a:pt x="1350" y="1421"/>
                  <a:pt x="1351" y="1421"/>
                </a:cubicBezTo>
                <a:cubicBezTo>
                  <a:pt x="1352" y="1422"/>
                  <a:pt x="1351" y="1422"/>
                  <a:pt x="1351" y="1423"/>
                </a:cubicBezTo>
                <a:cubicBezTo>
                  <a:pt x="1351" y="1424"/>
                  <a:pt x="1350" y="1424"/>
                  <a:pt x="1350" y="1424"/>
                </a:cubicBezTo>
                <a:cubicBezTo>
                  <a:pt x="1351" y="1425"/>
                  <a:pt x="1351" y="1425"/>
                  <a:pt x="1351" y="1425"/>
                </a:cubicBezTo>
                <a:cubicBezTo>
                  <a:pt x="1352" y="1425"/>
                  <a:pt x="1353" y="1425"/>
                  <a:pt x="1352" y="1426"/>
                </a:cubicBezTo>
                <a:cubicBezTo>
                  <a:pt x="1352" y="1427"/>
                  <a:pt x="1351" y="1426"/>
                  <a:pt x="1351" y="1428"/>
                </a:cubicBezTo>
                <a:cubicBezTo>
                  <a:pt x="1354" y="1428"/>
                  <a:pt x="1355" y="1426"/>
                  <a:pt x="1356" y="1424"/>
                </a:cubicBezTo>
                <a:cubicBezTo>
                  <a:pt x="1358" y="1423"/>
                  <a:pt x="1360" y="1422"/>
                  <a:pt x="1361" y="1420"/>
                </a:cubicBezTo>
                <a:cubicBezTo>
                  <a:pt x="1363" y="1419"/>
                  <a:pt x="1365" y="1419"/>
                  <a:pt x="1367" y="1419"/>
                </a:cubicBezTo>
                <a:cubicBezTo>
                  <a:pt x="1368" y="1420"/>
                  <a:pt x="1369" y="1420"/>
                  <a:pt x="1370" y="1421"/>
                </a:cubicBezTo>
                <a:cubicBezTo>
                  <a:pt x="1370" y="1422"/>
                  <a:pt x="1370" y="1423"/>
                  <a:pt x="1371" y="1424"/>
                </a:cubicBezTo>
                <a:cubicBezTo>
                  <a:pt x="1372" y="1424"/>
                  <a:pt x="1374" y="1423"/>
                  <a:pt x="1375" y="1425"/>
                </a:cubicBezTo>
                <a:cubicBezTo>
                  <a:pt x="1376" y="1426"/>
                  <a:pt x="1377" y="1427"/>
                  <a:pt x="1378" y="1425"/>
                </a:cubicBezTo>
                <a:cubicBezTo>
                  <a:pt x="1379" y="1423"/>
                  <a:pt x="1380" y="1423"/>
                  <a:pt x="1381" y="1425"/>
                </a:cubicBezTo>
                <a:cubicBezTo>
                  <a:pt x="1381" y="1426"/>
                  <a:pt x="1381" y="1427"/>
                  <a:pt x="1381" y="1428"/>
                </a:cubicBezTo>
                <a:cubicBezTo>
                  <a:pt x="1382" y="1430"/>
                  <a:pt x="1383" y="1430"/>
                  <a:pt x="1384" y="1431"/>
                </a:cubicBezTo>
                <a:cubicBezTo>
                  <a:pt x="1385" y="1432"/>
                  <a:pt x="1386" y="1434"/>
                  <a:pt x="1386" y="1435"/>
                </a:cubicBezTo>
                <a:cubicBezTo>
                  <a:pt x="1387" y="1436"/>
                  <a:pt x="1387" y="1436"/>
                  <a:pt x="1388" y="1436"/>
                </a:cubicBezTo>
                <a:cubicBezTo>
                  <a:pt x="1388" y="1437"/>
                  <a:pt x="1388" y="1438"/>
                  <a:pt x="1389" y="1439"/>
                </a:cubicBezTo>
                <a:cubicBezTo>
                  <a:pt x="1390" y="1439"/>
                  <a:pt x="1391" y="1439"/>
                  <a:pt x="1392" y="1438"/>
                </a:cubicBezTo>
                <a:cubicBezTo>
                  <a:pt x="1394" y="1438"/>
                  <a:pt x="1395" y="1440"/>
                  <a:pt x="1397" y="1440"/>
                </a:cubicBezTo>
                <a:cubicBezTo>
                  <a:pt x="1398" y="1440"/>
                  <a:pt x="1399" y="1440"/>
                  <a:pt x="1400" y="1441"/>
                </a:cubicBezTo>
                <a:cubicBezTo>
                  <a:pt x="1401" y="1441"/>
                  <a:pt x="1401" y="1441"/>
                  <a:pt x="1402" y="1442"/>
                </a:cubicBezTo>
                <a:cubicBezTo>
                  <a:pt x="1403" y="1443"/>
                  <a:pt x="1404" y="1443"/>
                  <a:pt x="1405" y="1443"/>
                </a:cubicBezTo>
                <a:cubicBezTo>
                  <a:pt x="1407" y="1442"/>
                  <a:pt x="1406" y="1442"/>
                  <a:pt x="1407" y="1441"/>
                </a:cubicBezTo>
                <a:cubicBezTo>
                  <a:pt x="1409" y="1440"/>
                  <a:pt x="1411" y="1441"/>
                  <a:pt x="1413" y="1440"/>
                </a:cubicBezTo>
                <a:cubicBezTo>
                  <a:pt x="1415" y="1439"/>
                  <a:pt x="1416" y="1436"/>
                  <a:pt x="1418" y="1438"/>
                </a:cubicBezTo>
                <a:cubicBezTo>
                  <a:pt x="1419" y="1438"/>
                  <a:pt x="1419" y="1439"/>
                  <a:pt x="1420" y="1440"/>
                </a:cubicBezTo>
                <a:cubicBezTo>
                  <a:pt x="1421" y="1440"/>
                  <a:pt x="1423" y="1440"/>
                  <a:pt x="1423" y="1440"/>
                </a:cubicBezTo>
                <a:cubicBezTo>
                  <a:pt x="1425" y="1439"/>
                  <a:pt x="1425" y="1439"/>
                  <a:pt x="1425" y="1438"/>
                </a:cubicBezTo>
                <a:cubicBezTo>
                  <a:pt x="1425" y="1436"/>
                  <a:pt x="1426" y="1436"/>
                  <a:pt x="1426" y="1435"/>
                </a:cubicBezTo>
                <a:cubicBezTo>
                  <a:pt x="1427" y="1433"/>
                  <a:pt x="1427" y="1430"/>
                  <a:pt x="1427" y="1428"/>
                </a:cubicBezTo>
                <a:cubicBezTo>
                  <a:pt x="1427" y="1426"/>
                  <a:pt x="1427" y="1425"/>
                  <a:pt x="1428" y="1423"/>
                </a:cubicBezTo>
                <a:cubicBezTo>
                  <a:pt x="1429" y="1421"/>
                  <a:pt x="1429" y="1419"/>
                  <a:pt x="1430" y="1417"/>
                </a:cubicBezTo>
                <a:cubicBezTo>
                  <a:pt x="1432" y="1416"/>
                  <a:pt x="1433" y="1419"/>
                  <a:pt x="1435" y="1419"/>
                </a:cubicBezTo>
                <a:cubicBezTo>
                  <a:pt x="1438" y="1420"/>
                  <a:pt x="1441" y="1418"/>
                  <a:pt x="1444" y="1419"/>
                </a:cubicBezTo>
                <a:cubicBezTo>
                  <a:pt x="1446" y="1419"/>
                  <a:pt x="1447" y="1421"/>
                  <a:pt x="1449" y="1421"/>
                </a:cubicBezTo>
                <a:cubicBezTo>
                  <a:pt x="1452" y="1421"/>
                  <a:pt x="1453" y="1422"/>
                  <a:pt x="1455" y="1424"/>
                </a:cubicBezTo>
                <a:cubicBezTo>
                  <a:pt x="1457" y="1425"/>
                  <a:pt x="1459" y="1425"/>
                  <a:pt x="1461" y="1426"/>
                </a:cubicBezTo>
                <a:cubicBezTo>
                  <a:pt x="1462" y="1427"/>
                  <a:pt x="1463" y="1427"/>
                  <a:pt x="1463" y="1428"/>
                </a:cubicBezTo>
                <a:cubicBezTo>
                  <a:pt x="1464" y="1429"/>
                  <a:pt x="1465" y="1429"/>
                  <a:pt x="1466" y="1430"/>
                </a:cubicBezTo>
                <a:cubicBezTo>
                  <a:pt x="1468" y="1430"/>
                  <a:pt x="1470" y="1431"/>
                  <a:pt x="1472" y="1433"/>
                </a:cubicBezTo>
                <a:cubicBezTo>
                  <a:pt x="1473" y="1435"/>
                  <a:pt x="1475" y="1436"/>
                  <a:pt x="1477" y="1437"/>
                </a:cubicBezTo>
                <a:cubicBezTo>
                  <a:pt x="1479" y="1438"/>
                  <a:pt x="1480" y="1439"/>
                  <a:pt x="1481" y="1441"/>
                </a:cubicBezTo>
                <a:cubicBezTo>
                  <a:pt x="1485" y="1444"/>
                  <a:pt x="1489" y="1444"/>
                  <a:pt x="1493" y="1444"/>
                </a:cubicBezTo>
                <a:cubicBezTo>
                  <a:pt x="1496" y="1444"/>
                  <a:pt x="1498" y="1443"/>
                  <a:pt x="1500" y="1443"/>
                </a:cubicBezTo>
                <a:cubicBezTo>
                  <a:pt x="1502" y="1443"/>
                  <a:pt x="1505" y="1443"/>
                  <a:pt x="1508" y="1443"/>
                </a:cubicBezTo>
                <a:cubicBezTo>
                  <a:pt x="1513" y="1443"/>
                  <a:pt x="1518" y="1443"/>
                  <a:pt x="1524" y="1442"/>
                </a:cubicBezTo>
                <a:cubicBezTo>
                  <a:pt x="1526" y="1441"/>
                  <a:pt x="1529" y="1440"/>
                  <a:pt x="1530" y="1438"/>
                </a:cubicBezTo>
                <a:cubicBezTo>
                  <a:pt x="1531" y="1435"/>
                  <a:pt x="1532" y="1434"/>
                  <a:pt x="1534" y="1432"/>
                </a:cubicBezTo>
                <a:cubicBezTo>
                  <a:pt x="1536" y="1431"/>
                  <a:pt x="1538" y="1429"/>
                  <a:pt x="1540" y="1427"/>
                </a:cubicBezTo>
                <a:cubicBezTo>
                  <a:pt x="1542" y="1426"/>
                  <a:pt x="1544" y="1425"/>
                  <a:pt x="1546" y="1424"/>
                </a:cubicBezTo>
                <a:cubicBezTo>
                  <a:pt x="1548" y="1422"/>
                  <a:pt x="1550" y="1421"/>
                  <a:pt x="1553" y="1421"/>
                </a:cubicBezTo>
                <a:cubicBezTo>
                  <a:pt x="1555" y="1421"/>
                  <a:pt x="1556" y="1423"/>
                  <a:pt x="1558" y="1423"/>
                </a:cubicBezTo>
                <a:cubicBezTo>
                  <a:pt x="1559" y="1424"/>
                  <a:pt x="1560" y="1424"/>
                  <a:pt x="1561" y="1424"/>
                </a:cubicBezTo>
                <a:cubicBezTo>
                  <a:pt x="1562" y="1425"/>
                  <a:pt x="1562" y="1425"/>
                  <a:pt x="1563" y="1426"/>
                </a:cubicBezTo>
                <a:cubicBezTo>
                  <a:pt x="1564" y="1426"/>
                  <a:pt x="1565" y="1426"/>
                  <a:pt x="1566" y="1427"/>
                </a:cubicBezTo>
                <a:cubicBezTo>
                  <a:pt x="1567" y="1427"/>
                  <a:pt x="1568" y="1428"/>
                  <a:pt x="1569" y="1429"/>
                </a:cubicBezTo>
                <a:cubicBezTo>
                  <a:pt x="1571" y="1430"/>
                  <a:pt x="1574" y="1428"/>
                  <a:pt x="1575" y="1427"/>
                </a:cubicBezTo>
                <a:cubicBezTo>
                  <a:pt x="1576" y="1426"/>
                  <a:pt x="1576" y="1425"/>
                  <a:pt x="1577" y="1424"/>
                </a:cubicBezTo>
                <a:cubicBezTo>
                  <a:pt x="1578" y="1424"/>
                  <a:pt x="1579" y="1424"/>
                  <a:pt x="1580" y="1423"/>
                </a:cubicBezTo>
                <a:cubicBezTo>
                  <a:pt x="1582" y="1422"/>
                  <a:pt x="1583" y="1420"/>
                  <a:pt x="1584" y="1419"/>
                </a:cubicBezTo>
                <a:cubicBezTo>
                  <a:pt x="1585" y="1417"/>
                  <a:pt x="1587" y="1416"/>
                  <a:pt x="1589" y="1416"/>
                </a:cubicBezTo>
                <a:cubicBezTo>
                  <a:pt x="1590" y="1417"/>
                  <a:pt x="1590" y="1418"/>
                  <a:pt x="1591" y="1418"/>
                </a:cubicBezTo>
                <a:cubicBezTo>
                  <a:pt x="1592" y="1419"/>
                  <a:pt x="1593" y="1419"/>
                  <a:pt x="1593" y="1419"/>
                </a:cubicBezTo>
                <a:cubicBezTo>
                  <a:pt x="1594" y="1421"/>
                  <a:pt x="1594" y="1423"/>
                  <a:pt x="1593" y="1424"/>
                </a:cubicBezTo>
                <a:cubicBezTo>
                  <a:pt x="1593" y="1424"/>
                  <a:pt x="1592" y="1425"/>
                  <a:pt x="1591" y="1425"/>
                </a:cubicBezTo>
                <a:cubicBezTo>
                  <a:pt x="1591" y="1426"/>
                  <a:pt x="1591" y="1428"/>
                  <a:pt x="1590" y="1429"/>
                </a:cubicBezTo>
                <a:cubicBezTo>
                  <a:pt x="1590" y="1430"/>
                  <a:pt x="1588" y="1431"/>
                  <a:pt x="1587" y="1432"/>
                </a:cubicBezTo>
                <a:cubicBezTo>
                  <a:pt x="1587" y="1433"/>
                  <a:pt x="1587" y="1433"/>
                  <a:pt x="1586" y="1434"/>
                </a:cubicBezTo>
                <a:cubicBezTo>
                  <a:pt x="1585" y="1435"/>
                  <a:pt x="1584" y="1436"/>
                  <a:pt x="1584" y="1437"/>
                </a:cubicBezTo>
                <a:cubicBezTo>
                  <a:pt x="1583" y="1438"/>
                  <a:pt x="1582" y="1441"/>
                  <a:pt x="1584" y="1442"/>
                </a:cubicBezTo>
                <a:cubicBezTo>
                  <a:pt x="1586" y="1443"/>
                  <a:pt x="1587" y="1444"/>
                  <a:pt x="1588" y="1447"/>
                </a:cubicBezTo>
                <a:cubicBezTo>
                  <a:pt x="1588" y="1450"/>
                  <a:pt x="1587" y="1449"/>
                  <a:pt x="1584" y="1451"/>
                </a:cubicBezTo>
                <a:cubicBezTo>
                  <a:pt x="1583" y="1452"/>
                  <a:pt x="1583" y="1454"/>
                  <a:pt x="1583" y="1456"/>
                </a:cubicBezTo>
                <a:cubicBezTo>
                  <a:pt x="1583" y="1458"/>
                  <a:pt x="1583" y="1459"/>
                  <a:pt x="1582" y="1460"/>
                </a:cubicBezTo>
                <a:cubicBezTo>
                  <a:pt x="1582" y="1460"/>
                  <a:pt x="1581" y="1461"/>
                  <a:pt x="1581" y="1462"/>
                </a:cubicBezTo>
                <a:cubicBezTo>
                  <a:pt x="1582" y="1464"/>
                  <a:pt x="1584" y="1464"/>
                  <a:pt x="1585" y="1466"/>
                </a:cubicBezTo>
                <a:cubicBezTo>
                  <a:pt x="1587" y="1468"/>
                  <a:pt x="1586" y="1473"/>
                  <a:pt x="1585" y="1476"/>
                </a:cubicBezTo>
                <a:cubicBezTo>
                  <a:pt x="1585" y="1479"/>
                  <a:pt x="1586" y="1481"/>
                  <a:pt x="1586" y="1484"/>
                </a:cubicBezTo>
                <a:cubicBezTo>
                  <a:pt x="1586" y="1486"/>
                  <a:pt x="1585" y="1487"/>
                  <a:pt x="1586" y="1489"/>
                </a:cubicBezTo>
                <a:cubicBezTo>
                  <a:pt x="1588" y="1491"/>
                  <a:pt x="1588" y="1493"/>
                  <a:pt x="1587" y="1495"/>
                </a:cubicBezTo>
                <a:cubicBezTo>
                  <a:pt x="1587" y="1497"/>
                  <a:pt x="1585" y="1498"/>
                  <a:pt x="1584" y="1500"/>
                </a:cubicBezTo>
                <a:cubicBezTo>
                  <a:pt x="1582" y="1501"/>
                  <a:pt x="1581" y="1502"/>
                  <a:pt x="1580" y="1504"/>
                </a:cubicBezTo>
                <a:cubicBezTo>
                  <a:pt x="1579" y="1506"/>
                  <a:pt x="1579" y="1507"/>
                  <a:pt x="1578" y="1509"/>
                </a:cubicBezTo>
                <a:cubicBezTo>
                  <a:pt x="1578" y="1511"/>
                  <a:pt x="1577" y="1514"/>
                  <a:pt x="1576" y="1515"/>
                </a:cubicBezTo>
                <a:cubicBezTo>
                  <a:pt x="1576" y="1516"/>
                  <a:pt x="1575" y="1517"/>
                  <a:pt x="1574" y="1518"/>
                </a:cubicBezTo>
                <a:cubicBezTo>
                  <a:pt x="1574" y="1519"/>
                  <a:pt x="1574" y="1520"/>
                  <a:pt x="1573" y="1521"/>
                </a:cubicBezTo>
                <a:cubicBezTo>
                  <a:pt x="1572" y="1522"/>
                  <a:pt x="1572" y="1523"/>
                  <a:pt x="1571" y="1523"/>
                </a:cubicBezTo>
                <a:cubicBezTo>
                  <a:pt x="1571" y="1525"/>
                  <a:pt x="1571" y="1526"/>
                  <a:pt x="1571" y="1527"/>
                </a:cubicBezTo>
                <a:cubicBezTo>
                  <a:pt x="1570" y="1528"/>
                  <a:pt x="1570" y="1528"/>
                  <a:pt x="1569" y="1529"/>
                </a:cubicBezTo>
                <a:cubicBezTo>
                  <a:pt x="1569" y="1530"/>
                  <a:pt x="1568" y="1532"/>
                  <a:pt x="1568" y="1533"/>
                </a:cubicBezTo>
                <a:cubicBezTo>
                  <a:pt x="1568" y="1534"/>
                  <a:pt x="1567" y="1534"/>
                  <a:pt x="1566" y="1535"/>
                </a:cubicBezTo>
                <a:cubicBezTo>
                  <a:pt x="1566" y="1536"/>
                  <a:pt x="1566" y="1537"/>
                  <a:pt x="1565" y="1538"/>
                </a:cubicBezTo>
                <a:cubicBezTo>
                  <a:pt x="1565" y="1540"/>
                  <a:pt x="1564" y="1541"/>
                  <a:pt x="1563" y="1543"/>
                </a:cubicBezTo>
                <a:cubicBezTo>
                  <a:pt x="1561" y="1544"/>
                  <a:pt x="1562" y="1546"/>
                  <a:pt x="1562" y="1548"/>
                </a:cubicBezTo>
                <a:cubicBezTo>
                  <a:pt x="1562" y="1550"/>
                  <a:pt x="1561" y="1552"/>
                  <a:pt x="1560" y="1554"/>
                </a:cubicBezTo>
                <a:cubicBezTo>
                  <a:pt x="1560" y="1555"/>
                  <a:pt x="1559" y="1555"/>
                  <a:pt x="1559" y="1556"/>
                </a:cubicBezTo>
                <a:cubicBezTo>
                  <a:pt x="1558" y="1558"/>
                  <a:pt x="1558" y="1559"/>
                  <a:pt x="1558" y="1561"/>
                </a:cubicBezTo>
                <a:cubicBezTo>
                  <a:pt x="1557" y="1562"/>
                  <a:pt x="1556" y="1563"/>
                  <a:pt x="1556" y="1564"/>
                </a:cubicBezTo>
                <a:cubicBezTo>
                  <a:pt x="1555" y="1566"/>
                  <a:pt x="1555" y="1568"/>
                  <a:pt x="1554" y="1570"/>
                </a:cubicBezTo>
                <a:cubicBezTo>
                  <a:pt x="1554" y="1572"/>
                  <a:pt x="1553" y="1573"/>
                  <a:pt x="1552" y="1575"/>
                </a:cubicBezTo>
                <a:cubicBezTo>
                  <a:pt x="1552" y="1577"/>
                  <a:pt x="1552" y="1579"/>
                  <a:pt x="1550" y="1581"/>
                </a:cubicBezTo>
                <a:cubicBezTo>
                  <a:pt x="1548" y="1584"/>
                  <a:pt x="1547" y="1588"/>
                  <a:pt x="1546" y="1591"/>
                </a:cubicBezTo>
                <a:cubicBezTo>
                  <a:pt x="1545" y="1593"/>
                  <a:pt x="1544" y="1594"/>
                  <a:pt x="1542" y="1595"/>
                </a:cubicBezTo>
                <a:cubicBezTo>
                  <a:pt x="1541" y="1597"/>
                  <a:pt x="1540" y="1598"/>
                  <a:pt x="1539" y="1600"/>
                </a:cubicBezTo>
                <a:cubicBezTo>
                  <a:pt x="1537" y="1602"/>
                  <a:pt x="1534" y="1603"/>
                  <a:pt x="1530" y="1605"/>
                </a:cubicBezTo>
                <a:cubicBezTo>
                  <a:pt x="1529" y="1606"/>
                  <a:pt x="1528" y="1607"/>
                  <a:pt x="1526" y="1607"/>
                </a:cubicBezTo>
                <a:cubicBezTo>
                  <a:pt x="1525" y="1607"/>
                  <a:pt x="1524" y="1607"/>
                  <a:pt x="1523" y="1608"/>
                </a:cubicBezTo>
                <a:cubicBezTo>
                  <a:pt x="1523" y="1608"/>
                  <a:pt x="1522" y="1608"/>
                  <a:pt x="1522" y="1608"/>
                </a:cubicBezTo>
                <a:cubicBezTo>
                  <a:pt x="1519" y="1609"/>
                  <a:pt x="1516" y="1611"/>
                  <a:pt x="1513" y="1610"/>
                </a:cubicBezTo>
                <a:cubicBezTo>
                  <a:pt x="1510" y="1608"/>
                  <a:pt x="1508" y="1606"/>
                  <a:pt x="1504" y="1606"/>
                </a:cubicBezTo>
                <a:cubicBezTo>
                  <a:pt x="1501" y="1606"/>
                  <a:pt x="1495" y="1607"/>
                  <a:pt x="1495" y="1611"/>
                </a:cubicBezTo>
                <a:cubicBezTo>
                  <a:pt x="1498" y="1610"/>
                  <a:pt x="1500" y="1608"/>
                  <a:pt x="1503" y="1607"/>
                </a:cubicBezTo>
                <a:cubicBezTo>
                  <a:pt x="1505" y="1607"/>
                  <a:pt x="1508" y="1608"/>
                  <a:pt x="1510" y="1610"/>
                </a:cubicBezTo>
                <a:cubicBezTo>
                  <a:pt x="1510" y="1612"/>
                  <a:pt x="1507" y="1611"/>
                  <a:pt x="1505" y="1611"/>
                </a:cubicBezTo>
                <a:cubicBezTo>
                  <a:pt x="1502" y="1611"/>
                  <a:pt x="1501" y="1612"/>
                  <a:pt x="1499" y="1612"/>
                </a:cubicBezTo>
                <a:cubicBezTo>
                  <a:pt x="1496" y="1613"/>
                  <a:pt x="1490" y="1613"/>
                  <a:pt x="1487" y="1611"/>
                </a:cubicBezTo>
                <a:cubicBezTo>
                  <a:pt x="1485" y="1610"/>
                  <a:pt x="1483" y="1608"/>
                  <a:pt x="1481" y="1606"/>
                </a:cubicBezTo>
                <a:cubicBezTo>
                  <a:pt x="1479" y="1604"/>
                  <a:pt x="1476" y="1603"/>
                  <a:pt x="1473" y="1601"/>
                </a:cubicBezTo>
                <a:cubicBezTo>
                  <a:pt x="1470" y="1599"/>
                  <a:pt x="1469" y="1595"/>
                  <a:pt x="1465" y="1596"/>
                </a:cubicBezTo>
                <a:cubicBezTo>
                  <a:pt x="1461" y="1598"/>
                  <a:pt x="1459" y="1600"/>
                  <a:pt x="1455" y="1598"/>
                </a:cubicBezTo>
                <a:cubicBezTo>
                  <a:pt x="1453" y="1597"/>
                  <a:pt x="1451" y="1597"/>
                  <a:pt x="1449" y="1596"/>
                </a:cubicBezTo>
                <a:cubicBezTo>
                  <a:pt x="1447" y="1596"/>
                  <a:pt x="1445" y="1595"/>
                  <a:pt x="1442" y="1595"/>
                </a:cubicBezTo>
                <a:cubicBezTo>
                  <a:pt x="1439" y="1595"/>
                  <a:pt x="1436" y="1594"/>
                  <a:pt x="1433" y="1595"/>
                </a:cubicBezTo>
                <a:cubicBezTo>
                  <a:pt x="1430" y="1597"/>
                  <a:pt x="1427" y="1598"/>
                  <a:pt x="1424" y="1599"/>
                </a:cubicBezTo>
                <a:cubicBezTo>
                  <a:pt x="1421" y="1601"/>
                  <a:pt x="1419" y="1603"/>
                  <a:pt x="1415" y="1605"/>
                </a:cubicBezTo>
                <a:cubicBezTo>
                  <a:pt x="1412" y="1606"/>
                  <a:pt x="1408" y="1607"/>
                  <a:pt x="1405" y="1609"/>
                </a:cubicBezTo>
                <a:cubicBezTo>
                  <a:pt x="1401" y="1612"/>
                  <a:pt x="1398" y="1613"/>
                  <a:pt x="1394" y="1615"/>
                </a:cubicBezTo>
                <a:cubicBezTo>
                  <a:pt x="1390" y="1616"/>
                  <a:pt x="1388" y="1619"/>
                  <a:pt x="1384" y="1619"/>
                </a:cubicBezTo>
                <a:cubicBezTo>
                  <a:pt x="1380" y="1619"/>
                  <a:pt x="1377" y="1616"/>
                  <a:pt x="1374" y="1614"/>
                </a:cubicBezTo>
                <a:cubicBezTo>
                  <a:pt x="1370" y="1612"/>
                  <a:pt x="1366" y="1612"/>
                  <a:pt x="1362" y="1612"/>
                </a:cubicBezTo>
                <a:cubicBezTo>
                  <a:pt x="1358" y="1612"/>
                  <a:pt x="1354" y="1613"/>
                  <a:pt x="1350" y="1611"/>
                </a:cubicBezTo>
                <a:cubicBezTo>
                  <a:pt x="1348" y="1611"/>
                  <a:pt x="1347" y="1610"/>
                  <a:pt x="1345" y="1609"/>
                </a:cubicBezTo>
                <a:cubicBezTo>
                  <a:pt x="1344" y="1608"/>
                  <a:pt x="1342" y="1608"/>
                  <a:pt x="1340" y="1607"/>
                </a:cubicBezTo>
                <a:cubicBezTo>
                  <a:pt x="1334" y="1605"/>
                  <a:pt x="1326" y="1601"/>
                  <a:pt x="1319" y="1600"/>
                </a:cubicBezTo>
                <a:cubicBezTo>
                  <a:pt x="1315" y="1599"/>
                  <a:pt x="1311" y="1599"/>
                  <a:pt x="1307" y="1598"/>
                </a:cubicBezTo>
                <a:cubicBezTo>
                  <a:pt x="1303" y="1596"/>
                  <a:pt x="1300" y="1594"/>
                  <a:pt x="1296" y="1594"/>
                </a:cubicBezTo>
                <a:cubicBezTo>
                  <a:pt x="1292" y="1593"/>
                  <a:pt x="1288" y="1593"/>
                  <a:pt x="1284" y="1594"/>
                </a:cubicBezTo>
                <a:cubicBezTo>
                  <a:pt x="1280" y="1596"/>
                  <a:pt x="1276" y="1598"/>
                  <a:pt x="1272" y="1597"/>
                </a:cubicBezTo>
                <a:cubicBezTo>
                  <a:pt x="1269" y="1597"/>
                  <a:pt x="1268" y="1595"/>
                  <a:pt x="1267" y="1593"/>
                </a:cubicBezTo>
                <a:cubicBezTo>
                  <a:pt x="1266" y="1592"/>
                  <a:pt x="1265" y="1591"/>
                  <a:pt x="1265" y="1590"/>
                </a:cubicBezTo>
                <a:cubicBezTo>
                  <a:pt x="1264" y="1588"/>
                  <a:pt x="1265" y="1587"/>
                  <a:pt x="1264" y="1585"/>
                </a:cubicBezTo>
                <a:cubicBezTo>
                  <a:pt x="1262" y="1581"/>
                  <a:pt x="1255" y="1579"/>
                  <a:pt x="1250" y="1580"/>
                </a:cubicBezTo>
                <a:cubicBezTo>
                  <a:pt x="1248" y="1580"/>
                  <a:pt x="1246" y="1581"/>
                  <a:pt x="1244" y="1581"/>
                </a:cubicBezTo>
                <a:cubicBezTo>
                  <a:pt x="1242" y="1581"/>
                  <a:pt x="1240" y="1580"/>
                  <a:pt x="1239" y="1579"/>
                </a:cubicBezTo>
                <a:cubicBezTo>
                  <a:pt x="1235" y="1579"/>
                  <a:pt x="1232" y="1576"/>
                  <a:pt x="1228" y="1576"/>
                </a:cubicBezTo>
                <a:cubicBezTo>
                  <a:pt x="1226" y="1576"/>
                  <a:pt x="1224" y="1576"/>
                  <a:pt x="1222" y="1575"/>
                </a:cubicBezTo>
                <a:cubicBezTo>
                  <a:pt x="1220" y="1574"/>
                  <a:pt x="1219" y="1574"/>
                  <a:pt x="1216" y="1573"/>
                </a:cubicBezTo>
                <a:cubicBezTo>
                  <a:pt x="1212" y="1573"/>
                  <a:pt x="1207" y="1573"/>
                  <a:pt x="1206" y="1568"/>
                </a:cubicBezTo>
                <a:cubicBezTo>
                  <a:pt x="1205" y="1565"/>
                  <a:pt x="1208" y="1561"/>
                  <a:pt x="1205" y="1559"/>
                </a:cubicBezTo>
                <a:cubicBezTo>
                  <a:pt x="1204" y="1558"/>
                  <a:pt x="1201" y="1558"/>
                  <a:pt x="1200" y="1557"/>
                </a:cubicBezTo>
                <a:cubicBezTo>
                  <a:pt x="1198" y="1556"/>
                  <a:pt x="1196" y="1556"/>
                  <a:pt x="1194" y="1555"/>
                </a:cubicBezTo>
                <a:cubicBezTo>
                  <a:pt x="1192" y="1555"/>
                  <a:pt x="1190" y="1555"/>
                  <a:pt x="1188" y="1554"/>
                </a:cubicBezTo>
                <a:cubicBezTo>
                  <a:pt x="1186" y="1554"/>
                  <a:pt x="1184" y="1553"/>
                  <a:pt x="1182" y="1552"/>
                </a:cubicBezTo>
                <a:cubicBezTo>
                  <a:pt x="1174" y="1550"/>
                  <a:pt x="1166" y="1551"/>
                  <a:pt x="1159" y="1553"/>
                </a:cubicBezTo>
                <a:cubicBezTo>
                  <a:pt x="1151" y="1556"/>
                  <a:pt x="1143" y="1558"/>
                  <a:pt x="1136" y="1559"/>
                </a:cubicBezTo>
                <a:cubicBezTo>
                  <a:pt x="1128" y="1561"/>
                  <a:pt x="1124" y="1569"/>
                  <a:pt x="1119" y="1575"/>
                </a:cubicBezTo>
                <a:cubicBezTo>
                  <a:pt x="1114" y="1581"/>
                  <a:pt x="1109" y="1587"/>
                  <a:pt x="1112" y="1595"/>
                </a:cubicBezTo>
                <a:cubicBezTo>
                  <a:pt x="1115" y="1603"/>
                  <a:pt x="1120" y="1608"/>
                  <a:pt x="1117" y="1616"/>
                </a:cubicBezTo>
                <a:cubicBezTo>
                  <a:pt x="1115" y="1620"/>
                  <a:pt x="1113" y="1622"/>
                  <a:pt x="1110" y="1625"/>
                </a:cubicBezTo>
                <a:cubicBezTo>
                  <a:pt x="1107" y="1627"/>
                  <a:pt x="1105" y="1629"/>
                  <a:pt x="1102" y="1632"/>
                </a:cubicBezTo>
                <a:cubicBezTo>
                  <a:pt x="1097" y="1637"/>
                  <a:pt x="1087" y="1640"/>
                  <a:pt x="1081" y="1636"/>
                </a:cubicBezTo>
                <a:cubicBezTo>
                  <a:pt x="1077" y="1633"/>
                  <a:pt x="1075" y="1631"/>
                  <a:pt x="1071" y="1629"/>
                </a:cubicBezTo>
                <a:cubicBezTo>
                  <a:pt x="1068" y="1628"/>
                  <a:pt x="1066" y="1626"/>
                  <a:pt x="1063" y="1623"/>
                </a:cubicBezTo>
                <a:cubicBezTo>
                  <a:pt x="1060" y="1621"/>
                  <a:pt x="1056" y="1620"/>
                  <a:pt x="1052" y="1617"/>
                </a:cubicBezTo>
                <a:cubicBezTo>
                  <a:pt x="1051" y="1616"/>
                  <a:pt x="1049" y="1614"/>
                  <a:pt x="1047" y="1613"/>
                </a:cubicBezTo>
                <a:cubicBezTo>
                  <a:pt x="1046" y="1612"/>
                  <a:pt x="1043" y="1612"/>
                  <a:pt x="1041" y="1612"/>
                </a:cubicBezTo>
                <a:cubicBezTo>
                  <a:pt x="1039" y="1611"/>
                  <a:pt x="1037" y="1610"/>
                  <a:pt x="1035" y="1609"/>
                </a:cubicBezTo>
                <a:cubicBezTo>
                  <a:pt x="1032" y="1608"/>
                  <a:pt x="1030" y="1609"/>
                  <a:pt x="1027" y="1609"/>
                </a:cubicBezTo>
                <a:cubicBezTo>
                  <a:pt x="1025" y="1608"/>
                  <a:pt x="1022" y="1607"/>
                  <a:pt x="1019" y="1606"/>
                </a:cubicBezTo>
                <a:cubicBezTo>
                  <a:pt x="1015" y="1605"/>
                  <a:pt x="1011" y="1605"/>
                  <a:pt x="1007" y="1605"/>
                </a:cubicBezTo>
                <a:cubicBezTo>
                  <a:pt x="1000" y="1604"/>
                  <a:pt x="991" y="1602"/>
                  <a:pt x="985" y="1598"/>
                </a:cubicBezTo>
                <a:cubicBezTo>
                  <a:pt x="982" y="1595"/>
                  <a:pt x="979" y="1591"/>
                  <a:pt x="977" y="1588"/>
                </a:cubicBezTo>
                <a:cubicBezTo>
                  <a:pt x="975" y="1584"/>
                  <a:pt x="975" y="1581"/>
                  <a:pt x="975" y="1577"/>
                </a:cubicBezTo>
                <a:cubicBezTo>
                  <a:pt x="975" y="1573"/>
                  <a:pt x="973" y="1570"/>
                  <a:pt x="969" y="1567"/>
                </a:cubicBezTo>
                <a:cubicBezTo>
                  <a:pt x="966" y="1565"/>
                  <a:pt x="961" y="1566"/>
                  <a:pt x="957" y="1565"/>
                </a:cubicBezTo>
                <a:cubicBezTo>
                  <a:pt x="954" y="1564"/>
                  <a:pt x="949" y="1564"/>
                  <a:pt x="946" y="1562"/>
                </a:cubicBezTo>
                <a:cubicBezTo>
                  <a:pt x="942" y="1560"/>
                  <a:pt x="939" y="1558"/>
                  <a:pt x="935" y="1556"/>
                </a:cubicBezTo>
                <a:cubicBezTo>
                  <a:pt x="927" y="1553"/>
                  <a:pt x="919" y="1553"/>
                  <a:pt x="911" y="1553"/>
                </a:cubicBezTo>
                <a:cubicBezTo>
                  <a:pt x="902" y="1553"/>
                  <a:pt x="894" y="1555"/>
                  <a:pt x="886" y="1552"/>
                </a:cubicBezTo>
                <a:cubicBezTo>
                  <a:pt x="882" y="1551"/>
                  <a:pt x="878" y="1548"/>
                  <a:pt x="875" y="1546"/>
                </a:cubicBezTo>
                <a:cubicBezTo>
                  <a:pt x="871" y="1544"/>
                  <a:pt x="867" y="1543"/>
                  <a:pt x="864" y="1542"/>
                </a:cubicBezTo>
                <a:cubicBezTo>
                  <a:pt x="861" y="1542"/>
                  <a:pt x="858" y="1542"/>
                  <a:pt x="855" y="1541"/>
                </a:cubicBezTo>
                <a:cubicBezTo>
                  <a:pt x="854" y="1540"/>
                  <a:pt x="851" y="1540"/>
                  <a:pt x="851" y="1539"/>
                </a:cubicBezTo>
                <a:cubicBezTo>
                  <a:pt x="850" y="1538"/>
                  <a:pt x="850" y="1536"/>
                  <a:pt x="850" y="1534"/>
                </a:cubicBezTo>
                <a:cubicBezTo>
                  <a:pt x="850" y="1531"/>
                  <a:pt x="849" y="1527"/>
                  <a:pt x="846" y="1527"/>
                </a:cubicBezTo>
                <a:cubicBezTo>
                  <a:pt x="842" y="1527"/>
                  <a:pt x="843" y="1533"/>
                  <a:pt x="838" y="1532"/>
                </a:cubicBezTo>
                <a:cubicBezTo>
                  <a:pt x="837" y="1529"/>
                  <a:pt x="841" y="1525"/>
                  <a:pt x="837" y="1524"/>
                </a:cubicBezTo>
                <a:cubicBezTo>
                  <a:pt x="834" y="1524"/>
                  <a:pt x="832" y="1526"/>
                  <a:pt x="829" y="1525"/>
                </a:cubicBezTo>
                <a:cubicBezTo>
                  <a:pt x="827" y="1524"/>
                  <a:pt x="826" y="1522"/>
                  <a:pt x="824" y="1520"/>
                </a:cubicBezTo>
                <a:cubicBezTo>
                  <a:pt x="823" y="1519"/>
                  <a:pt x="821" y="1519"/>
                  <a:pt x="820" y="1518"/>
                </a:cubicBezTo>
                <a:cubicBezTo>
                  <a:pt x="818" y="1515"/>
                  <a:pt x="818" y="1508"/>
                  <a:pt x="820" y="1506"/>
                </a:cubicBezTo>
                <a:cubicBezTo>
                  <a:pt x="821" y="1505"/>
                  <a:pt x="824" y="1505"/>
                  <a:pt x="825" y="1504"/>
                </a:cubicBezTo>
                <a:cubicBezTo>
                  <a:pt x="826" y="1502"/>
                  <a:pt x="827" y="1501"/>
                  <a:pt x="828" y="1500"/>
                </a:cubicBezTo>
                <a:cubicBezTo>
                  <a:pt x="831" y="1497"/>
                  <a:pt x="836" y="1497"/>
                  <a:pt x="838" y="1494"/>
                </a:cubicBezTo>
                <a:cubicBezTo>
                  <a:pt x="841" y="1491"/>
                  <a:pt x="842" y="1487"/>
                  <a:pt x="843" y="1484"/>
                </a:cubicBezTo>
                <a:cubicBezTo>
                  <a:pt x="845" y="1480"/>
                  <a:pt x="848" y="1479"/>
                  <a:pt x="850" y="1476"/>
                </a:cubicBezTo>
                <a:cubicBezTo>
                  <a:pt x="853" y="1472"/>
                  <a:pt x="849" y="1469"/>
                  <a:pt x="848" y="1465"/>
                </a:cubicBezTo>
                <a:cubicBezTo>
                  <a:pt x="848" y="1464"/>
                  <a:pt x="849" y="1462"/>
                  <a:pt x="847" y="1461"/>
                </a:cubicBezTo>
                <a:cubicBezTo>
                  <a:pt x="845" y="1459"/>
                  <a:pt x="843" y="1459"/>
                  <a:pt x="841" y="1457"/>
                </a:cubicBezTo>
                <a:cubicBezTo>
                  <a:pt x="839" y="1456"/>
                  <a:pt x="837" y="1453"/>
                  <a:pt x="835" y="1451"/>
                </a:cubicBezTo>
                <a:cubicBezTo>
                  <a:pt x="832" y="1448"/>
                  <a:pt x="830" y="1439"/>
                  <a:pt x="833" y="1435"/>
                </a:cubicBezTo>
                <a:cubicBezTo>
                  <a:pt x="835" y="1431"/>
                  <a:pt x="840" y="1432"/>
                  <a:pt x="843" y="1429"/>
                </a:cubicBezTo>
                <a:cubicBezTo>
                  <a:pt x="846" y="1426"/>
                  <a:pt x="846" y="1422"/>
                  <a:pt x="848" y="1419"/>
                </a:cubicBezTo>
                <a:cubicBezTo>
                  <a:pt x="850" y="1415"/>
                  <a:pt x="851" y="1413"/>
                  <a:pt x="848" y="1410"/>
                </a:cubicBezTo>
                <a:cubicBezTo>
                  <a:pt x="845" y="1407"/>
                  <a:pt x="843" y="1413"/>
                  <a:pt x="840" y="1416"/>
                </a:cubicBezTo>
                <a:cubicBezTo>
                  <a:pt x="839" y="1417"/>
                  <a:pt x="837" y="1417"/>
                  <a:pt x="835" y="1418"/>
                </a:cubicBezTo>
                <a:cubicBezTo>
                  <a:pt x="833" y="1418"/>
                  <a:pt x="833" y="1420"/>
                  <a:pt x="832" y="1421"/>
                </a:cubicBezTo>
                <a:cubicBezTo>
                  <a:pt x="830" y="1422"/>
                  <a:pt x="828" y="1423"/>
                  <a:pt x="827" y="1422"/>
                </a:cubicBezTo>
                <a:cubicBezTo>
                  <a:pt x="825" y="1420"/>
                  <a:pt x="826" y="1419"/>
                  <a:pt x="826" y="1417"/>
                </a:cubicBezTo>
                <a:cubicBezTo>
                  <a:pt x="827" y="1411"/>
                  <a:pt x="816" y="1397"/>
                  <a:pt x="812" y="1406"/>
                </a:cubicBezTo>
                <a:cubicBezTo>
                  <a:pt x="809" y="1407"/>
                  <a:pt x="810" y="1400"/>
                  <a:pt x="805" y="1402"/>
                </a:cubicBezTo>
                <a:cubicBezTo>
                  <a:pt x="803" y="1402"/>
                  <a:pt x="802" y="1404"/>
                  <a:pt x="800" y="1404"/>
                </a:cubicBezTo>
                <a:cubicBezTo>
                  <a:pt x="798" y="1405"/>
                  <a:pt x="797" y="1405"/>
                  <a:pt x="795" y="1405"/>
                </a:cubicBezTo>
                <a:cubicBezTo>
                  <a:pt x="792" y="1406"/>
                  <a:pt x="789" y="1407"/>
                  <a:pt x="786" y="1409"/>
                </a:cubicBezTo>
                <a:cubicBezTo>
                  <a:pt x="784" y="1411"/>
                  <a:pt x="782" y="1414"/>
                  <a:pt x="778" y="1414"/>
                </a:cubicBezTo>
                <a:cubicBezTo>
                  <a:pt x="775" y="1415"/>
                  <a:pt x="771" y="1416"/>
                  <a:pt x="767" y="1415"/>
                </a:cubicBezTo>
                <a:cubicBezTo>
                  <a:pt x="764" y="1415"/>
                  <a:pt x="763" y="1415"/>
                  <a:pt x="761" y="1416"/>
                </a:cubicBezTo>
                <a:cubicBezTo>
                  <a:pt x="759" y="1416"/>
                  <a:pt x="757" y="1417"/>
                  <a:pt x="755" y="1417"/>
                </a:cubicBezTo>
                <a:cubicBezTo>
                  <a:pt x="750" y="1416"/>
                  <a:pt x="749" y="1413"/>
                  <a:pt x="745" y="1412"/>
                </a:cubicBezTo>
                <a:cubicBezTo>
                  <a:pt x="743" y="1411"/>
                  <a:pt x="740" y="1410"/>
                  <a:pt x="737" y="1411"/>
                </a:cubicBezTo>
                <a:cubicBezTo>
                  <a:pt x="734" y="1413"/>
                  <a:pt x="731" y="1415"/>
                  <a:pt x="727" y="1416"/>
                </a:cubicBezTo>
                <a:cubicBezTo>
                  <a:pt x="725" y="1417"/>
                  <a:pt x="724" y="1416"/>
                  <a:pt x="722" y="1415"/>
                </a:cubicBezTo>
                <a:cubicBezTo>
                  <a:pt x="720" y="1414"/>
                  <a:pt x="718" y="1414"/>
                  <a:pt x="716" y="1414"/>
                </a:cubicBezTo>
                <a:cubicBezTo>
                  <a:pt x="712" y="1413"/>
                  <a:pt x="710" y="1408"/>
                  <a:pt x="707" y="1414"/>
                </a:cubicBezTo>
                <a:cubicBezTo>
                  <a:pt x="705" y="1418"/>
                  <a:pt x="701" y="1418"/>
                  <a:pt x="697" y="1418"/>
                </a:cubicBezTo>
                <a:cubicBezTo>
                  <a:pt x="694" y="1419"/>
                  <a:pt x="691" y="1421"/>
                  <a:pt x="688" y="1422"/>
                </a:cubicBezTo>
                <a:cubicBezTo>
                  <a:pt x="684" y="1424"/>
                  <a:pt x="680" y="1426"/>
                  <a:pt x="675" y="1424"/>
                </a:cubicBezTo>
                <a:cubicBezTo>
                  <a:pt x="672" y="1423"/>
                  <a:pt x="669" y="1420"/>
                  <a:pt x="666" y="1420"/>
                </a:cubicBezTo>
                <a:cubicBezTo>
                  <a:pt x="659" y="1418"/>
                  <a:pt x="653" y="1416"/>
                  <a:pt x="646" y="1417"/>
                </a:cubicBezTo>
                <a:cubicBezTo>
                  <a:pt x="640" y="1417"/>
                  <a:pt x="633" y="1417"/>
                  <a:pt x="626" y="1419"/>
                </a:cubicBezTo>
                <a:cubicBezTo>
                  <a:pt x="623" y="1421"/>
                  <a:pt x="619" y="1423"/>
                  <a:pt x="615" y="1421"/>
                </a:cubicBezTo>
                <a:cubicBezTo>
                  <a:pt x="612" y="1420"/>
                  <a:pt x="610" y="1419"/>
                  <a:pt x="607" y="1421"/>
                </a:cubicBezTo>
                <a:cubicBezTo>
                  <a:pt x="604" y="1422"/>
                  <a:pt x="601" y="1425"/>
                  <a:pt x="597" y="1426"/>
                </a:cubicBezTo>
                <a:cubicBezTo>
                  <a:pt x="593" y="1428"/>
                  <a:pt x="589" y="1427"/>
                  <a:pt x="585" y="1427"/>
                </a:cubicBezTo>
                <a:cubicBezTo>
                  <a:pt x="580" y="1427"/>
                  <a:pt x="577" y="1428"/>
                  <a:pt x="573" y="1428"/>
                </a:cubicBezTo>
                <a:cubicBezTo>
                  <a:pt x="569" y="1429"/>
                  <a:pt x="565" y="1429"/>
                  <a:pt x="561" y="1430"/>
                </a:cubicBezTo>
                <a:cubicBezTo>
                  <a:pt x="557" y="1431"/>
                  <a:pt x="554" y="1433"/>
                  <a:pt x="550" y="1434"/>
                </a:cubicBezTo>
                <a:cubicBezTo>
                  <a:pt x="546" y="1435"/>
                  <a:pt x="542" y="1436"/>
                  <a:pt x="538" y="1437"/>
                </a:cubicBezTo>
                <a:cubicBezTo>
                  <a:pt x="535" y="1439"/>
                  <a:pt x="531" y="1440"/>
                  <a:pt x="528" y="1443"/>
                </a:cubicBezTo>
                <a:cubicBezTo>
                  <a:pt x="525" y="1445"/>
                  <a:pt x="521" y="1454"/>
                  <a:pt x="517" y="1454"/>
                </a:cubicBezTo>
                <a:cubicBezTo>
                  <a:pt x="515" y="1454"/>
                  <a:pt x="514" y="1452"/>
                  <a:pt x="513" y="1451"/>
                </a:cubicBezTo>
                <a:cubicBezTo>
                  <a:pt x="509" y="1448"/>
                  <a:pt x="506" y="1452"/>
                  <a:pt x="502" y="1454"/>
                </a:cubicBezTo>
                <a:cubicBezTo>
                  <a:pt x="499" y="1456"/>
                  <a:pt x="495" y="1456"/>
                  <a:pt x="491" y="1457"/>
                </a:cubicBezTo>
                <a:cubicBezTo>
                  <a:pt x="484" y="1460"/>
                  <a:pt x="483" y="1470"/>
                  <a:pt x="475" y="1472"/>
                </a:cubicBezTo>
                <a:cubicBezTo>
                  <a:pt x="471" y="1474"/>
                  <a:pt x="467" y="1473"/>
                  <a:pt x="463" y="1474"/>
                </a:cubicBezTo>
                <a:cubicBezTo>
                  <a:pt x="459" y="1476"/>
                  <a:pt x="456" y="1479"/>
                  <a:pt x="452" y="1477"/>
                </a:cubicBezTo>
                <a:cubicBezTo>
                  <a:pt x="448" y="1476"/>
                  <a:pt x="445" y="1474"/>
                  <a:pt x="441" y="1473"/>
                </a:cubicBezTo>
                <a:cubicBezTo>
                  <a:pt x="440" y="1473"/>
                  <a:pt x="436" y="1473"/>
                  <a:pt x="435" y="1472"/>
                </a:cubicBezTo>
                <a:cubicBezTo>
                  <a:pt x="433" y="1471"/>
                  <a:pt x="434" y="1469"/>
                  <a:pt x="432" y="1467"/>
                </a:cubicBezTo>
                <a:cubicBezTo>
                  <a:pt x="431" y="1467"/>
                  <a:pt x="428" y="1467"/>
                  <a:pt x="427" y="1468"/>
                </a:cubicBezTo>
                <a:cubicBezTo>
                  <a:pt x="423" y="1469"/>
                  <a:pt x="419" y="1471"/>
                  <a:pt x="415" y="1472"/>
                </a:cubicBezTo>
                <a:cubicBezTo>
                  <a:pt x="412" y="1473"/>
                  <a:pt x="408" y="1474"/>
                  <a:pt x="404" y="1474"/>
                </a:cubicBezTo>
                <a:cubicBezTo>
                  <a:pt x="401" y="1475"/>
                  <a:pt x="397" y="1474"/>
                  <a:pt x="394" y="1474"/>
                </a:cubicBezTo>
                <a:cubicBezTo>
                  <a:pt x="392" y="1474"/>
                  <a:pt x="390" y="1474"/>
                  <a:pt x="388" y="1474"/>
                </a:cubicBezTo>
                <a:cubicBezTo>
                  <a:pt x="386" y="1474"/>
                  <a:pt x="385" y="1474"/>
                  <a:pt x="383" y="1474"/>
                </a:cubicBezTo>
                <a:cubicBezTo>
                  <a:pt x="382" y="1473"/>
                  <a:pt x="381" y="1472"/>
                  <a:pt x="380" y="1471"/>
                </a:cubicBezTo>
                <a:cubicBezTo>
                  <a:pt x="378" y="1469"/>
                  <a:pt x="375" y="1469"/>
                  <a:pt x="373" y="1468"/>
                </a:cubicBezTo>
                <a:cubicBezTo>
                  <a:pt x="368" y="1465"/>
                  <a:pt x="368" y="1459"/>
                  <a:pt x="364" y="1456"/>
                </a:cubicBezTo>
                <a:cubicBezTo>
                  <a:pt x="362" y="1455"/>
                  <a:pt x="362" y="1453"/>
                  <a:pt x="363" y="1452"/>
                </a:cubicBezTo>
                <a:cubicBezTo>
                  <a:pt x="365" y="1449"/>
                  <a:pt x="363" y="1449"/>
                  <a:pt x="361" y="1450"/>
                </a:cubicBezTo>
                <a:cubicBezTo>
                  <a:pt x="358" y="1450"/>
                  <a:pt x="357" y="1450"/>
                  <a:pt x="355" y="1452"/>
                </a:cubicBezTo>
                <a:cubicBezTo>
                  <a:pt x="355" y="1452"/>
                  <a:pt x="354" y="1453"/>
                  <a:pt x="353" y="1453"/>
                </a:cubicBezTo>
                <a:cubicBezTo>
                  <a:pt x="350" y="1453"/>
                  <a:pt x="346" y="1452"/>
                  <a:pt x="344" y="1455"/>
                </a:cubicBezTo>
                <a:cubicBezTo>
                  <a:pt x="343" y="1457"/>
                  <a:pt x="343" y="1459"/>
                  <a:pt x="343" y="1461"/>
                </a:cubicBezTo>
                <a:cubicBezTo>
                  <a:pt x="342" y="1464"/>
                  <a:pt x="340" y="1467"/>
                  <a:pt x="339" y="1470"/>
                </a:cubicBezTo>
                <a:cubicBezTo>
                  <a:pt x="337" y="1473"/>
                  <a:pt x="336" y="1477"/>
                  <a:pt x="335" y="1480"/>
                </a:cubicBezTo>
                <a:cubicBezTo>
                  <a:pt x="334" y="1483"/>
                  <a:pt x="332" y="1487"/>
                  <a:pt x="330" y="1490"/>
                </a:cubicBezTo>
                <a:cubicBezTo>
                  <a:pt x="329" y="1494"/>
                  <a:pt x="328" y="1497"/>
                  <a:pt x="326" y="1501"/>
                </a:cubicBezTo>
                <a:cubicBezTo>
                  <a:pt x="323" y="1507"/>
                  <a:pt x="320" y="1512"/>
                  <a:pt x="315" y="1516"/>
                </a:cubicBezTo>
                <a:cubicBezTo>
                  <a:pt x="312" y="1519"/>
                  <a:pt x="309" y="1521"/>
                  <a:pt x="305" y="1523"/>
                </a:cubicBezTo>
                <a:cubicBezTo>
                  <a:pt x="302" y="1524"/>
                  <a:pt x="300" y="1526"/>
                  <a:pt x="297" y="1527"/>
                </a:cubicBezTo>
                <a:cubicBezTo>
                  <a:pt x="294" y="1528"/>
                  <a:pt x="290" y="1529"/>
                  <a:pt x="287" y="1531"/>
                </a:cubicBezTo>
                <a:cubicBezTo>
                  <a:pt x="286" y="1531"/>
                  <a:pt x="285" y="1532"/>
                  <a:pt x="284" y="1532"/>
                </a:cubicBezTo>
                <a:cubicBezTo>
                  <a:pt x="283" y="1533"/>
                  <a:pt x="281" y="1533"/>
                  <a:pt x="280" y="1533"/>
                </a:cubicBezTo>
                <a:cubicBezTo>
                  <a:pt x="277" y="1535"/>
                  <a:pt x="273" y="1536"/>
                  <a:pt x="269" y="1537"/>
                </a:cubicBezTo>
                <a:cubicBezTo>
                  <a:pt x="264" y="1540"/>
                  <a:pt x="260" y="1545"/>
                  <a:pt x="257" y="1550"/>
                </a:cubicBezTo>
                <a:cubicBezTo>
                  <a:pt x="256" y="1552"/>
                  <a:pt x="255" y="1554"/>
                  <a:pt x="253" y="1556"/>
                </a:cubicBezTo>
                <a:cubicBezTo>
                  <a:pt x="251" y="1558"/>
                  <a:pt x="249" y="1559"/>
                  <a:pt x="247" y="1561"/>
                </a:cubicBezTo>
                <a:cubicBezTo>
                  <a:pt x="245" y="1562"/>
                  <a:pt x="244" y="1564"/>
                  <a:pt x="244" y="1567"/>
                </a:cubicBezTo>
                <a:cubicBezTo>
                  <a:pt x="244" y="1569"/>
                  <a:pt x="243" y="1571"/>
                  <a:pt x="243" y="1574"/>
                </a:cubicBezTo>
                <a:cubicBezTo>
                  <a:pt x="242" y="1577"/>
                  <a:pt x="241" y="1580"/>
                  <a:pt x="240" y="1584"/>
                </a:cubicBezTo>
                <a:cubicBezTo>
                  <a:pt x="239" y="1586"/>
                  <a:pt x="237" y="1587"/>
                  <a:pt x="236" y="1589"/>
                </a:cubicBezTo>
                <a:cubicBezTo>
                  <a:pt x="234" y="1591"/>
                  <a:pt x="234" y="1593"/>
                  <a:pt x="232" y="1595"/>
                </a:cubicBezTo>
                <a:cubicBezTo>
                  <a:pt x="231" y="1597"/>
                  <a:pt x="229" y="1598"/>
                  <a:pt x="229" y="1601"/>
                </a:cubicBezTo>
                <a:cubicBezTo>
                  <a:pt x="228" y="1605"/>
                  <a:pt x="230" y="1610"/>
                  <a:pt x="230" y="1615"/>
                </a:cubicBezTo>
                <a:cubicBezTo>
                  <a:pt x="230" y="1619"/>
                  <a:pt x="227" y="1623"/>
                  <a:pt x="229" y="1627"/>
                </a:cubicBezTo>
                <a:cubicBezTo>
                  <a:pt x="231" y="1629"/>
                  <a:pt x="233" y="1630"/>
                  <a:pt x="234" y="1632"/>
                </a:cubicBezTo>
                <a:cubicBezTo>
                  <a:pt x="237" y="1636"/>
                  <a:pt x="235" y="1643"/>
                  <a:pt x="233" y="1647"/>
                </a:cubicBezTo>
                <a:cubicBezTo>
                  <a:pt x="232" y="1650"/>
                  <a:pt x="230" y="1653"/>
                  <a:pt x="228" y="1656"/>
                </a:cubicBezTo>
                <a:cubicBezTo>
                  <a:pt x="224" y="1661"/>
                  <a:pt x="219" y="1665"/>
                  <a:pt x="215" y="1670"/>
                </a:cubicBezTo>
                <a:cubicBezTo>
                  <a:pt x="213" y="1673"/>
                  <a:pt x="210" y="1675"/>
                  <a:pt x="208" y="1677"/>
                </a:cubicBezTo>
                <a:cubicBezTo>
                  <a:pt x="206" y="1679"/>
                  <a:pt x="204" y="1681"/>
                  <a:pt x="202" y="1682"/>
                </a:cubicBezTo>
                <a:cubicBezTo>
                  <a:pt x="199" y="1683"/>
                  <a:pt x="197" y="1685"/>
                  <a:pt x="195" y="1686"/>
                </a:cubicBezTo>
                <a:cubicBezTo>
                  <a:pt x="193" y="1687"/>
                  <a:pt x="192" y="1688"/>
                  <a:pt x="190" y="1690"/>
                </a:cubicBezTo>
                <a:cubicBezTo>
                  <a:pt x="189" y="1690"/>
                  <a:pt x="188" y="1691"/>
                  <a:pt x="187" y="1691"/>
                </a:cubicBezTo>
                <a:cubicBezTo>
                  <a:pt x="185" y="1693"/>
                  <a:pt x="182" y="1694"/>
                  <a:pt x="180" y="1696"/>
                </a:cubicBezTo>
                <a:cubicBezTo>
                  <a:pt x="178" y="1698"/>
                  <a:pt x="176" y="1700"/>
                  <a:pt x="174" y="1702"/>
                </a:cubicBezTo>
                <a:cubicBezTo>
                  <a:pt x="172" y="1705"/>
                  <a:pt x="170" y="1705"/>
                  <a:pt x="167" y="1706"/>
                </a:cubicBezTo>
                <a:cubicBezTo>
                  <a:pt x="165" y="1707"/>
                  <a:pt x="162" y="1707"/>
                  <a:pt x="160" y="1707"/>
                </a:cubicBezTo>
                <a:cubicBezTo>
                  <a:pt x="157" y="1708"/>
                  <a:pt x="155" y="1709"/>
                  <a:pt x="153" y="1709"/>
                </a:cubicBezTo>
                <a:cubicBezTo>
                  <a:pt x="150" y="1710"/>
                  <a:pt x="148" y="1710"/>
                  <a:pt x="146" y="1710"/>
                </a:cubicBezTo>
                <a:cubicBezTo>
                  <a:pt x="142" y="1711"/>
                  <a:pt x="137" y="1712"/>
                  <a:pt x="135" y="1716"/>
                </a:cubicBezTo>
                <a:cubicBezTo>
                  <a:pt x="134" y="1718"/>
                  <a:pt x="133" y="1719"/>
                  <a:pt x="131" y="1721"/>
                </a:cubicBezTo>
                <a:cubicBezTo>
                  <a:pt x="129" y="1724"/>
                  <a:pt x="128" y="1727"/>
                  <a:pt x="127" y="1731"/>
                </a:cubicBezTo>
                <a:cubicBezTo>
                  <a:pt x="126" y="1733"/>
                  <a:pt x="126" y="1736"/>
                  <a:pt x="125" y="1739"/>
                </a:cubicBezTo>
                <a:cubicBezTo>
                  <a:pt x="123" y="1745"/>
                  <a:pt x="119" y="1749"/>
                  <a:pt x="116" y="1754"/>
                </a:cubicBezTo>
                <a:cubicBezTo>
                  <a:pt x="112" y="1758"/>
                  <a:pt x="106" y="1760"/>
                  <a:pt x="101" y="1763"/>
                </a:cubicBezTo>
                <a:cubicBezTo>
                  <a:pt x="99" y="1764"/>
                  <a:pt x="97" y="1765"/>
                  <a:pt x="94" y="1766"/>
                </a:cubicBezTo>
                <a:cubicBezTo>
                  <a:pt x="91" y="1768"/>
                  <a:pt x="90" y="1773"/>
                  <a:pt x="89" y="1777"/>
                </a:cubicBezTo>
                <a:cubicBezTo>
                  <a:pt x="89" y="1779"/>
                  <a:pt x="88" y="1782"/>
                  <a:pt x="87" y="1784"/>
                </a:cubicBezTo>
                <a:cubicBezTo>
                  <a:pt x="85" y="1789"/>
                  <a:pt x="82" y="1793"/>
                  <a:pt x="80" y="1799"/>
                </a:cubicBezTo>
                <a:cubicBezTo>
                  <a:pt x="79" y="1804"/>
                  <a:pt x="81" y="1810"/>
                  <a:pt x="78" y="1815"/>
                </a:cubicBezTo>
                <a:cubicBezTo>
                  <a:pt x="76" y="1820"/>
                  <a:pt x="71" y="1825"/>
                  <a:pt x="66" y="1828"/>
                </a:cubicBezTo>
                <a:cubicBezTo>
                  <a:pt x="64" y="1830"/>
                  <a:pt x="62" y="1832"/>
                  <a:pt x="60" y="1834"/>
                </a:cubicBezTo>
                <a:cubicBezTo>
                  <a:pt x="58" y="1836"/>
                  <a:pt x="55" y="1837"/>
                  <a:pt x="54" y="1839"/>
                </a:cubicBezTo>
                <a:cubicBezTo>
                  <a:pt x="55" y="1839"/>
                  <a:pt x="56" y="1838"/>
                  <a:pt x="57" y="1838"/>
                </a:cubicBezTo>
                <a:cubicBezTo>
                  <a:pt x="57" y="1839"/>
                  <a:pt x="55" y="1840"/>
                  <a:pt x="54" y="1840"/>
                </a:cubicBezTo>
                <a:cubicBezTo>
                  <a:pt x="52" y="1842"/>
                  <a:pt x="51" y="1845"/>
                  <a:pt x="49" y="1847"/>
                </a:cubicBezTo>
                <a:cubicBezTo>
                  <a:pt x="45" y="1854"/>
                  <a:pt x="42" y="1860"/>
                  <a:pt x="39" y="1867"/>
                </a:cubicBezTo>
                <a:cubicBezTo>
                  <a:pt x="38" y="1871"/>
                  <a:pt x="37" y="1874"/>
                  <a:pt x="35" y="1877"/>
                </a:cubicBezTo>
                <a:cubicBezTo>
                  <a:pt x="34" y="1880"/>
                  <a:pt x="34" y="1883"/>
                  <a:pt x="33" y="1886"/>
                </a:cubicBezTo>
                <a:cubicBezTo>
                  <a:pt x="32" y="1888"/>
                  <a:pt x="31" y="1891"/>
                  <a:pt x="30" y="1893"/>
                </a:cubicBezTo>
                <a:cubicBezTo>
                  <a:pt x="28" y="1895"/>
                  <a:pt x="25" y="1896"/>
                  <a:pt x="23" y="1897"/>
                </a:cubicBezTo>
                <a:cubicBezTo>
                  <a:pt x="22" y="1898"/>
                  <a:pt x="20" y="1901"/>
                  <a:pt x="19" y="1903"/>
                </a:cubicBezTo>
                <a:cubicBezTo>
                  <a:pt x="18" y="1904"/>
                  <a:pt x="18" y="1906"/>
                  <a:pt x="17" y="1908"/>
                </a:cubicBezTo>
                <a:cubicBezTo>
                  <a:pt x="17" y="1910"/>
                  <a:pt x="17" y="1912"/>
                  <a:pt x="17" y="1913"/>
                </a:cubicBezTo>
                <a:cubicBezTo>
                  <a:pt x="16" y="1916"/>
                  <a:pt x="16" y="1920"/>
                  <a:pt x="16" y="1923"/>
                </a:cubicBezTo>
                <a:cubicBezTo>
                  <a:pt x="15" y="1925"/>
                  <a:pt x="15" y="1927"/>
                  <a:pt x="15" y="1929"/>
                </a:cubicBezTo>
                <a:cubicBezTo>
                  <a:pt x="15" y="1931"/>
                  <a:pt x="14" y="1934"/>
                  <a:pt x="14" y="1936"/>
                </a:cubicBezTo>
                <a:cubicBezTo>
                  <a:pt x="14" y="1937"/>
                  <a:pt x="14" y="1943"/>
                  <a:pt x="16" y="1940"/>
                </a:cubicBezTo>
                <a:cubicBezTo>
                  <a:pt x="17" y="1939"/>
                  <a:pt x="16" y="1935"/>
                  <a:pt x="16" y="1934"/>
                </a:cubicBezTo>
                <a:cubicBezTo>
                  <a:pt x="16" y="1933"/>
                  <a:pt x="17" y="1932"/>
                  <a:pt x="17" y="1931"/>
                </a:cubicBezTo>
                <a:cubicBezTo>
                  <a:pt x="18" y="1930"/>
                  <a:pt x="18" y="1929"/>
                  <a:pt x="19" y="1929"/>
                </a:cubicBezTo>
                <a:cubicBezTo>
                  <a:pt x="20" y="1928"/>
                  <a:pt x="20" y="1930"/>
                  <a:pt x="20" y="1931"/>
                </a:cubicBezTo>
                <a:cubicBezTo>
                  <a:pt x="20" y="1932"/>
                  <a:pt x="21" y="1932"/>
                  <a:pt x="22" y="1933"/>
                </a:cubicBezTo>
                <a:cubicBezTo>
                  <a:pt x="23" y="1934"/>
                  <a:pt x="24" y="1936"/>
                  <a:pt x="24" y="1938"/>
                </a:cubicBezTo>
                <a:cubicBezTo>
                  <a:pt x="25" y="1940"/>
                  <a:pt x="27" y="1940"/>
                  <a:pt x="28" y="1942"/>
                </a:cubicBezTo>
                <a:cubicBezTo>
                  <a:pt x="29" y="1943"/>
                  <a:pt x="30" y="1947"/>
                  <a:pt x="31" y="1944"/>
                </a:cubicBezTo>
                <a:cubicBezTo>
                  <a:pt x="31" y="1943"/>
                  <a:pt x="31" y="1942"/>
                  <a:pt x="33" y="1943"/>
                </a:cubicBezTo>
                <a:cubicBezTo>
                  <a:pt x="34" y="1943"/>
                  <a:pt x="34" y="1944"/>
                  <a:pt x="34" y="1945"/>
                </a:cubicBezTo>
                <a:cubicBezTo>
                  <a:pt x="35" y="1948"/>
                  <a:pt x="36" y="1948"/>
                  <a:pt x="37" y="1950"/>
                </a:cubicBezTo>
                <a:cubicBezTo>
                  <a:pt x="38" y="1952"/>
                  <a:pt x="40" y="1954"/>
                  <a:pt x="40" y="1956"/>
                </a:cubicBezTo>
                <a:cubicBezTo>
                  <a:pt x="40" y="1958"/>
                  <a:pt x="39" y="1960"/>
                  <a:pt x="39" y="1962"/>
                </a:cubicBezTo>
                <a:cubicBezTo>
                  <a:pt x="40" y="1964"/>
                  <a:pt x="38" y="1965"/>
                  <a:pt x="37" y="1967"/>
                </a:cubicBezTo>
                <a:cubicBezTo>
                  <a:pt x="35" y="1968"/>
                  <a:pt x="34" y="1969"/>
                  <a:pt x="34" y="1971"/>
                </a:cubicBezTo>
                <a:cubicBezTo>
                  <a:pt x="34" y="1972"/>
                  <a:pt x="34" y="1974"/>
                  <a:pt x="35" y="1973"/>
                </a:cubicBezTo>
                <a:cubicBezTo>
                  <a:pt x="36" y="1973"/>
                  <a:pt x="35" y="1971"/>
                  <a:pt x="36" y="1970"/>
                </a:cubicBezTo>
                <a:cubicBezTo>
                  <a:pt x="36" y="1969"/>
                  <a:pt x="37" y="1967"/>
                  <a:pt x="38" y="1967"/>
                </a:cubicBezTo>
                <a:cubicBezTo>
                  <a:pt x="39" y="1969"/>
                  <a:pt x="38" y="1971"/>
                  <a:pt x="37" y="1972"/>
                </a:cubicBezTo>
                <a:cubicBezTo>
                  <a:pt x="36" y="1973"/>
                  <a:pt x="36" y="1974"/>
                  <a:pt x="36" y="1974"/>
                </a:cubicBezTo>
                <a:cubicBezTo>
                  <a:pt x="35" y="1975"/>
                  <a:pt x="34" y="1975"/>
                  <a:pt x="34" y="1976"/>
                </a:cubicBezTo>
                <a:cubicBezTo>
                  <a:pt x="33" y="1976"/>
                  <a:pt x="32" y="1978"/>
                  <a:pt x="33" y="1978"/>
                </a:cubicBezTo>
                <a:cubicBezTo>
                  <a:pt x="33" y="1979"/>
                  <a:pt x="34" y="1979"/>
                  <a:pt x="35" y="1979"/>
                </a:cubicBezTo>
                <a:cubicBezTo>
                  <a:pt x="36" y="1980"/>
                  <a:pt x="36" y="1981"/>
                  <a:pt x="34" y="1981"/>
                </a:cubicBezTo>
                <a:cubicBezTo>
                  <a:pt x="33" y="1981"/>
                  <a:pt x="33" y="1980"/>
                  <a:pt x="32" y="1980"/>
                </a:cubicBezTo>
                <a:cubicBezTo>
                  <a:pt x="32" y="1981"/>
                  <a:pt x="32" y="1982"/>
                  <a:pt x="32" y="1982"/>
                </a:cubicBezTo>
                <a:cubicBezTo>
                  <a:pt x="33" y="1983"/>
                  <a:pt x="33" y="1983"/>
                  <a:pt x="33" y="1985"/>
                </a:cubicBezTo>
                <a:cubicBezTo>
                  <a:pt x="32" y="1987"/>
                  <a:pt x="33" y="1988"/>
                  <a:pt x="35" y="1989"/>
                </a:cubicBezTo>
                <a:cubicBezTo>
                  <a:pt x="36" y="1991"/>
                  <a:pt x="38" y="1991"/>
                  <a:pt x="39" y="1993"/>
                </a:cubicBezTo>
                <a:cubicBezTo>
                  <a:pt x="41" y="1995"/>
                  <a:pt x="40" y="1998"/>
                  <a:pt x="40" y="2001"/>
                </a:cubicBezTo>
                <a:cubicBezTo>
                  <a:pt x="41" y="2004"/>
                  <a:pt x="42" y="2008"/>
                  <a:pt x="42" y="2011"/>
                </a:cubicBezTo>
                <a:cubicBezTo>
                  <a:pt x="42" y="2013"/>
                  <a:pt x="43" y="2015"/>
                  <a:pt x="44" y="2018"/>
                </a:cubicBezTo>
                <a:cubicBezTo>
                  <a:pt x="44" y="2020"/>
                  <a:pt x="44" y="2023"/>
                  <a:pt x="44" y="2025"/>
                </a:cubicBezTo>
                <a:cubicBezTo>
                  <a:pt x="44" y="2030"/>
                  <a:pt x="43" y="2034"/>
                  <a:pt x="43" y="2039"/>
                </a:cubicBezTo>
                <a:cubicBezTo>
                  <a:pt x="43" y="2043"/>
                  <a:pt x="41" y="2046"/>
                  <a:pt x="40" y="2050"/>
                </a:cubicBezTo>
                <a:cubicBezTo>
                  <a:pt x="39" y="2051"/>
                  <a:pt x="38" y="2053"/>
                  <a:pt x="38" y="2054"/>
                </a:cubicBezTo>
                <a:cubicBezTo>
                  <a:pt x="35" y="2060"/>
                  <a:pt x="33" y="2066"/>
                  <a:pt x="32" y="2072"/>
                </a:cubicBezTo>
                <a:cubicBezTo>
                  <a:pt x="31" y="2077"/>
                  <a:pt x="31" y="2083"/>
                  <a:pt x="30" y="2088"/>
                </a:cubicBezTo>
                <a:cubicBezTo>
                  <a:pt x="28" y="2095"/>
                  <a:pt x="25" y="2101"/>
                  <a:pt x="21" y="2107"/>
                </a:cubicBezTo>
                <a:cubicBezTo>
                  <a:pt x="19" y="2111"/>
                  <a:pt x="16" y="2115"/>
                  <a:pt x="12" y="2118"/>
                </a:cubicBezTo>
                <a:cubicBezTo>
                  <a:pt x="10" y="2120"/>
                  <a:pt x="7" y="2122"/>
                  <a:pt x="4" y="2123"/>
                </a:cubicBezTo>
                <a:cubicBezTo>
                  <a:pt x="3" y="2123"/>
                  <a:pt x="2" y="2123"/>
                  <a:pt x="1" y="2124"/>
                </a:cubicBezTo>
                <a:cubicBezTo>
                  <a:pt x="0" y="2125"/>
                  <a:pt x="2" y="2125"/>
                  <a:pt x="2" y="2126"/>
                </a:cubicBezTo>
                <a:cubicBezTo>
                  <a:pt x="2" y="2126"/>
                  <a:pt x="3" y="2128"/>
                  <a:pt x="4" y="2127"/>
                </a:cubicBezTo>
                <a:cubicBezTo>
                  <a:pt x="5" y="2126"/>
                  <a:pt x="3" y="2125"/>
                  <a:pt x="4" y="2125"/>
                </a:cubicBezTo>
                <a:cubicBezTo>
                  <a:pt x="5" y="2124"/>
                  <a:pt x="7" y="2125"/>
                  <a:pt x="7" y="2125"/>
                </a:cubicBezTo>
                <a:cubicBezTo>
                  <a:pt x="8" y="2125"/>
                  <a:pt x="9" y="2125"/>
                  <a:pt x="10" y="2126"/>
                </a:cubicBezTo>
                <a:cubicBezTo>
                  <a:pt x="10" y="2127"/>
                  <a:pt x="10" y="2128"/>
                  <a:pt x="11" y="2128"/>
                </a:cubicBezTo>
                <a:cubicBezTo>
                  <a:pt x="12" y="2129"/>
                  <a:pt x="13" y="2129"/>
                  <a:pt x="14" y="2130"/>
                </a:cubicBezTo>
                <a:cubicBezTo>
                  <a:pt x="15" y="2131"/>
                  <a:pt x="15" y="2133"/>
                  <a:pt x="16" y="2135"/>
                </a:cubicBezTo>
                <a:cubicBezTo>
                  <a:pt x="17" y="2137"/>
                  <a:pt x="19" y="2138"/>
                  <a:pt x="20" y="2140"/>
                </a:cubicBezTo>
                <a:cubicBezTo>
                  <a:pt x="21" y="2142"/>
                  <a:pt x="21" y="2145"/>
                  <a:pt x="22" y="2147"/>
                </a:cubicBezTo>
                <a:cubicBezTo>
                  <a:pt x="22" y="2148"/>
                  <a:pt x="22" y="2149"/>
                  <a:pt x="23" y="2151"/>
                </a:cubicBezTo>
                <a:cubicBezTo>
                  <a:pt x="23" y="2151"/>
                  <a:pt x="24" y="2152"/>
                  <a:pt x="24" y="2152"/>
                </a:cubicBezTo>
                <a:cubicBezTo>
                  <a:pt x="25" y="2153"/>
                  <a:pt x="26" y="2152"/>
                  <a:pt x="26" y="2153"/>
                </a:cubicBezTo>
                <a:cubicBezTo>
                  <a:pt x="28" y="2154"/>
                  <a:pt x="28" y="2156"/>
                  <a:pt x="28" y="2158"/>
                </a:cubicBezTo>
                <a:cubicBezTo>
                  <a:pt x="29" y="2160"/>
                  <a:pt x="30" y="2161"/>
                  <a:pt x="31" y="2163"/>
                </a:cubicBezTo>
                <a:cubicBezTo>
                  <a:pt x="1880" y="2166"/>
                  <a:pt x="1880" y="2166"/>
                  <a:pt x="1880" y="2166"/>
                </a:cubicBezTo>
                <a:cubicBezTo>
                  <a:pt x="1882" y="2165"/>
                  <a:pt x="1884" y="2166"/>
                  <a:pt x="1886" y="2165"/>
                </a:cubicBezTo>
                <a:cubicBezTo>
                  <a:pt x="1891" y="2165"/>
                  <a:pt x="1895" y="2162"/>
                  <a:pt x="1899" y="2162"/>
                </a:cubicBezTo>
                <a:cubicBezTo>
                  <a:pt x="1902" y="2162"/>
                  <a:pt x="1904" y="2162"/>
                  <a:pt x="1906" y="2162"/>
                </a:cubicBezTo>
                <a:cubicBezTo>
                  <a:pt x="1908" y="2161"/>
                  <a:pt x="1909" y="2161"/>
                  <a:pt x="1910" y="2160"/>
                </a:cubicBezTo>
                <a:cubicBezTo>
                  <a:pt x="1912" y="2160"/>
                  <a:pt x="1913" y="2161"/>
                  <a:pt x="1915" y="2160"/>
                </a:cubicBezTo>
                <a:cubicBezTo>
                  <a:pt x="1917" y="2159"/>
                  <a:pt x="1920" y="2160"/>
                  <a:pt x="1922" y="2159"/>
                </a:cubicBezTo>
                <a:cubicBezTo>
                  <a:pt x="1925" y="2158"/>
                  <a:pt x="1927" y="2157"/>
                  <a:pt x="1929" y="2156"/>
                </a:cubicBezTo>
                <a:cubicBezTo>
                  <a:pt x="1931" y="2155"/>
                  <a:pt x="1933" y="2153"/>
                  <a:pt x="1935" y="2151"/>
                </a:cubicBezTo>
                <a:cubicBezTo>
                  <a:pt x="1937" y="2150"/>
                  <a:pt x="1939" y="2148"/>
                  <a:pt x="1942" y="2148"/>
                </a:cubicBezTo>
                <a:cubicBezTo>
                  <a:pt x="1944" y="2147"/>
                  <a:pt x="1946" y="2147"/>
                  <a:pt x="1948" y="2147"/>
                </a:cubicBezTo>
                <a:cubicBezTo>
                  <a:pt x="1952" y="2147"/>
                  <a:pt x="1957" y="2147"/>
                  <a:pt x="1962" y="2147"/>
                </a:cubicBezTo>
                <a:cubicBezTo>
                  <a:pt x="1964" y="2146"/>
                  <a:pt x="1966" y="2146"/>
                  <a:pt x="1967" y="2143"/>
                </a:cubicBezTo>
                <a:cubicBezTo>
                  <a:pt x="1969" y="2141"/>
                  <a:pt x="1971" y="2138"/>
                  <a:pt x="1973" y="2136"/>
                </a:cubicBezTo>
                <a:cubicBezTo>
                  <a:pt x="1975" y="2134"/>
                  <a:pt x="1978" y="2132"/>
                  <a:pt x="1980" y="2130"/>
                </a:cubicBezTo>
                <a:cubicBezTo>
                  <a:pt x="1983" y="2129"/>
                  <a:pt x="1986" y="2127"/>
                  <a:pt x="1989" y="2125"/>
                </a:cubicBezTo>
                <a:cubicBezTo>
                  <a:pt x="1992" y="2124"/>
                  <a:pt x="1995" y="2124"/>
                  <a:pt x="1998" y="2123"/>
                </a:cubicBezTo>
                <a:cubicBezTo>
                  <a:pt x="2001" y="2122"/>
                  <a:pt x="2004" y="2121"/>
                  <a:pt x="2008" y="2120"/>
                </a:cubicBezTo>
                <a:cubicBezTo>
                  <a:pt x="2009" y="2120"/>
                  <a:pt x="2011" y="2119"/>
                  <a:pt x="2012" y="2119"/>
                </a:cubicBezTo>
                <a:cubicBezTo>
                  <a:pt x="2015" y="2118"/>
                  <a:pt x="2018" y="2117"/>
                  <a:pt x="2021" y="2116"/>
                </a:cubicBezTo>
                <a:cubicBezTo>
                  <a:pt x="2024" y="2116"/>
                  <a:pt x="2028" y="2114"/>
                  <a:pt x="2031" y="2113"/>
                </a:cubicBezTo>
                <a:cubicBezTo>
                  <a:pt x="2037" y="2112"/>
                  <a:pt x="2042" y="2110"/>
                  <a:pt x="2047" y="2108"/>
                </a:cubicBezTo>
                <a:cubicBezTo>
                  <a:pt x="2049" y="2107"/>
                  <a:pt x="2051" y="2106"/>
                  <a:pt x="2053" y="2105"/>
                </a:cubicBezTo>
                <a:cubicBezTo>
                  <a:pt x="2055" y="2104"/>
                  <a:pt x="2057" y="2103"/>
                  <a:pt x="2060" y="2103"/>
                </a:cubicBezTo>
                <a:cubicBezTo>
                  <a:pt x="2062" y="2102"/>
                  <a:pt x="2064" y="2100"/>
                  <a:pt x="2066" y="2100"/>
                </a:cubicBezTo>
                <a:cubicBezTo>
                  <a:pt x="2068" y="2099"/>
                  <a:pt x="2070" y="2099"/>
                  <a:pt x="2071" y="2096"/>
                </a:cubicBezTo>
                <a:cubicBezTo>
                  <a:pt x="2072" y="2092"/>
                  <a:pt x="2067" y="2088"/>
                  <a:pt x="2070" y="2084"/>
                </a:cubicBezTo>
                <a:cubicBezTo>
                  <a:pt x="2071" y="2082"/>
                  <a:pt x="2073" y="2080"/>
                  <a:pt x="2075" y="2079"/>
                </a:cubicBezTo>
                <a:cubicBezTo>
                  <a:pt x="2076" y="2077"/>
                  <a:pt x="2077" y="2075"/>
                  <a:pt x="2079" y="2074"/>
                </a:cubicBezTo>
                <a:cubicBezTo>
                  <a:pt x="2080" y="2072"/>
                  <a:pt x="2082" y="2072"/>
                  <a:pt x="2084" y="2072"/>
                </a:cubicBezTo>
                <a:cubicBezTo>
                  <a:pt x="2086" y="2071"/>
                  <a:pt x="2088" y="2070"/>
                  <a:pt x="2090" y="2069"/>
                </a:cubicBezTo>
                <a:cubicBezTo>
                  <a:pt x="2092" y="2068"/>
                  <a:pt x="2094" y="2067"/>
                  <a:pt x="2097" y="2066"/>
                </a:cubicBezTo>
                <a:cubicBezTo>
                  <a:pt x="2101" y="2065"/>
                  <a:pt x="2107" y="2063"/>
                  <a:pt x="2112" y="2062"/>
                </a:cubicBezTo>
                <a:cubicBezTo>
                  <a:pt x="2114" y="2061"/>
                  <a:pt x="2115" y="2059"/>
                  <a:pt x="2117" y="2059"/>
                </a:cubicBezTo>
                <a:cubicBezTo>
                  <a:pt x="2119" y="2058"/>
                  <a:pt x="2121" y="2058"/>
                  <a:pt x="2123" y="2057"/>
                </a:cubicBezTo>
                <a:cubicBezTo>
                  <a:pt x="2125" y="2056"/>
                  <a:pt x="2127" y="2055"/>
                  <a:pt x="2130" y="2055"/>
                </a:cubicBezTo>
                <a:cubicBezTo>
                  <a:pt x="2132" y="2054"/>
                  <a:pt x="2134" y="2054"/>
                  <a:pt x="2136" y="2054"/>
                </a:cubicBezTo>
                <a:cubicBezTo>
                  <a:pt x="2140" y="2055"/>
                  <a:pt x="2144" y="2056"/>
                  <a:pt x="2149" y="2056"/>
                </a:cubicBezTo>
                <a:cubicBezTo>
                  <a:pt x="2151" y="2056"/>
                  <a:pt x="2153" y="2056"/>
                  <a:pt x="2155" y="2055"/>
                </a:cubicBezTo>
                <a:cubicBezTo>
                  <a:pt x="2157" y="2053"/>
                  <a:pt x="2158" y="2052"/>
                  <a:pt x="2159" y="2050"/>
                </a:cubicBezTo>
                <a:cubicBezTo>
                  <a:pt x="2160" y="2048"/>
                  <a:pt x="2160" y="2045"/>
                  <a:pt x="2160" y="2043"/>
                </a:cubicBezTo>
                <a:cubicBezTo>
                  <a:pt x="2160" y="2041"/>
                  <a:pt x="2161" y="2039"/>
                  <a:pt x="2162" y="2037"/>
                </a:cubicBezTo>
                <a:cubicBezTo>
                  <a:pt x="2162" y="2035"/>
                  <a:pt x="2163" y="2033"/>
                  <a:pt x="2165" y="2031"/>
                </a:cubicBezTo>
                <a:cubicBezTo>
                  <a:pt x="2166" y="2031"/>
                  <a:pt x="2167" y="2030"/>
                  <a:pt x="2168" y="2030"/>
                </a:cubicBezTo>
                <a:cubicBezTo>
                  <a:pt x="2168" y="2029"/>
                  <a:pt x="2169" y="2028"/>
                  <a:pt x="2170" y="2028"/>
                </a:cubicBezTo>
                <a:cubicBezTo>
                  <a:pt x="2174" y="2025"/>
                  <a:pt x="2179" y="2029"/>
                  <a:pt x="2183" y="2028"/>
                </a:cubicBezTo>
                <a:cubicBezTo>
                  <a:pt x="2186" y="2028"/>
                  <a:pt x="2187" y="2027"/>
                  <a:pt x="2189" y="2026"/>
                </a:cubicBezTo>
                <a:cubicBezTo>
                  <a:pt x="2191" y="2025"/>
                  <a:pt x="2193" y="2024"/>
                  <a:pt x="2195" y="2023"/>
                </a:cubicBezTo>
                <a:cubicBezTo>
                  <a:pt x="2198" y="2023"/>
                  <a:pt x="2198" y="2021"/>
                  <a:pt x="2199" y="2019"/>
                </a:cubicBezTo>
                <a:cubicBezTo>
                  <a:pt x="2199" y="2018"/>
                  <a:pt x="2199" y="2017"/>
                  <a:pt x="2199" y="2016"/>
                </a:cubicBezTo>
                <a:cubicBezTo>
                  <a:pt x="2200" y="2015"/>
                  <a:pt x="2201" y="2013"/>
                  <a:pt x="2202" y="2012"/>
                </a:cubicBezTo>
                <a:cubicBezTo>
                  <a:pt x="2202" y="2010"/>
                  <a:pt x="2202" y="2009"/>
                  <a:pt x="2203" y="2008"/>
                </a:cubicBezTo>
                <a:cubicBezTo>
                  <a:pt x="2204" y="2006"/>
                  <a:pt x="2205" y="2004"/>
                  <a:pt x="2208" y="2002"/>
                </a:cubicBezTo>
                <a:cubicBezTo>
                  <a:pt x="2208" y="2002"/>
                  <a:pt x="2209" y="2001"/>
                  <a:pt x="2211" y="2001"/>
                </a:cubicBezTo>
                <a:cubicBezTo>
                  <a:pt x="2212" y="2000"/>
                  <a:pt x="2213" y="2001"/>
                  <a:pt x="2214" y="2000"/>
                </a:cubicBezTo>
                <a:cubicBezTo>
                  <a:pt x="2216" y="2000"/>
                  <a:pt x="2218" y="1998"/>
                  <a:pt x="2220" y="1997"/>
                </a:cubicBezTo>
                <a:cubicBezTo>
                  <a:pt x="2224" y="1996"/>
                  <a:pt x="2229" y="1997"/>
                  <a:pt x="2233" y="1995"/>
                </a:cubicBezTo>
                <a:cubicBezTo>
                  <a:pt x="2235" y="1994"/>
                  <a:pt x="2236" y="1993"/>
                  <a:pt x="2236" y="1990"/>
                </a:cubicBezTo>
                <a:cubicBezTo>
                  <a:pt x="2236" y="1988"/>
                  <a:pt x="2234" y="1986"/>
                  <a:pt x="2234" y="1984"/>
                </a:cubicBezTo>
                <a:cubicBezTo>
                  <a:pt x="2234" y="1983"/>
                  <a:pt x="2235" y="1981"/>
                  <a:pt x="2235" y="1980"/>
                </a:cubicBezTo>
                <a:cubicBezTo>
                  <a:pt x="2235" y="1979"/>
                  <a:pt x="2234" y="1979"/>
                  <a:pt x="2234" y="1978"/>
                </a:cubicBezTo>
                <a:cubicBezTo>
                  <a:pt x="2233" y="1976"/>
                  <a:pt x="2233" y="1972"/>
                  <a:pt x="2233" y="1969"/>
                </a:cubicBezTo>
                <a:cubicBezTo>
                  <a:pt x="2234" y="1967"/>
                  <a:pt x="2236" y="1965"/>
                  <a:pt x="2237" y="1963"/>
                </a:cubicBezTo>
                <a:cubicBezTo>
                  <a:pt x="2238" y="1961"/>
                  <a:pt x="2238" y="1958"/>
                  <a:pt x="2238" y="1956"/>
                </a:cubicBezTo>
                <a:cubicBezTo>
                  <a:pt x="2239" y="1954"/>
                  <a:pt x="2241" y="1953"/>
                  <a:pt x="2242" y="1951"/>
                </a:cubicBezTo>
                <a:cubicBezTo>
                  <a:pt x="2243" y="1949"/>
                  <a:pt x="2243" y="1947"/>
                  <a:pt x="2245" y="1946"/>
                </a:cubicBezTo>
                <a:cubicBezTo>
                  <a:pt x="2247" y="1944"/>
                  <a:pt x="2250" y="1944"/>
                  <a:pt x="2249" y="1947"/>
                </a:cubicBezTo>
                <a:cubicBezTo>
                  <a:pt x="2248" y="1948"/>
                  <a:pt x="2247" y="1949"/>
                  <a:pt x="2247" y="1950"/>
                </a:cubicBezTo>
                <a:cubicBezTo>
                  <a:pt x="2248" y="1951"/>
                  <a:pt x="2249" y="1951"/>
                  <a:pt x="2250" y="1951"/>
                </a:cubicBezTo>
                <a:cubicBezTo>
                  <a:pt x="2251" y="1950"/>
                  <a:pt x="2252" y="1950"/>
                  <a:pt x="2253" y="1950"/>
                </a:cubicBezTo>
                <a:cubicBezTo>
                  <a:pt x="2254" y="1950"/>
                  <a:pt x="2255" y="1951"/>
                  <a:pt x="2256" y="1950"/>
                </a:cubicBezTo>
                <a:cubicBezTo>
                  <a:pt x="2259" y="1949"/>
                  <a:pt x="2259" y="1944"/>
                  <a:pt x="2262" y="1941"/>
                </a:cubicBezTo>
                <a:cubicBezTo>
                  <a:pt x="2263" y="1940"/>
                  <a:pt x="2264" y="1939"/>
                  <a:pt x="2265" y="1937"/>
                </a:cubicBezTo>
                <a:cubicBezTo>
                  <a:pt x="2265" y="1936"/>
                  <a:pt x="2265" y="1935"/>
                  <a:pt x="2266" y="1934"/>
                </a:cubicBezTo>
                <a:cubicBezTo>
                  <a:pt x="2267" y="1931"/>
                  <a:pt x="2269" y="1927"/>
                  <a:pt x="2272" y="1926"/>
                </a:cubicBezTo>
                <a:cubicBezTo>
                  <a:pt x="2274" y="1925"/>
                  <a:pt x="2275" y="1924"/>
                  <a:pt x="2277" y="1922"/>
                </a:cubicBezTo>
                <a:cubicBezTo>
                  <a:pt x="2278" y="1920"/>
                  <a:pt x="2280" y="1919"/>
                  <a:pt x="2282" y="1917"/>
                </a:cubicBezTo>
                <a:cubicBezTo>
                  <a:pt x="2284" y="1915"/>
                  <a:pt x="2284" y="1913"/>
                  <a:pt x="2286" y="1911"/>
                </a:cubicBezTo>
                <a:cubicBezTo>
                  <a:pt x="2287" y="1909"/>
                  <a:pt x="2288" y="1907"/>
                  <a:pt x="2289" y="1906"/>
                </a:cubicBezTo>
                <a:cubicBezTo>
                  <a:pt x="2290" y="1904"/>
                  <a:pt x="2291" y="1902"/>
                  <a:pt x="2291" y="1900"/>
                </a:cubicBezTo>
                <a:cubicBezTo>
                  <a:pt x="2292" y="1899"/>
                  <a:pt x="2292" y="1898"/>
                  <a:pt x="2293" y="1897"/>
                </a:cubicBezTo>
                <a:cubicBezTo>
                  <a:pt x="2293" y="1897"/>
                  <a:pt x="2294" y="1896"/>
                  <a:pt x="2294" y="1895"/>
                </a:cubicBezTo>
                <a:cubicBezTo>
                  <a:pt x="2295" y="1893"/>
                  <a:pt x="2297" y="1891"/>
                  <a:pt x="2297" y="1889"/>
                </a:cubicBezTo>
                <a:cubicBezTo>
                  <a:pt x="2297" y="1888"/>
                  <a:pt x="2296" y="1887"/>
                  <a:pt x="2296" y="1886"/>
                </a:cubicBezTo>
                <a:cubicBezTo>
                  <a:pt x="2296" y="1885"/>
                  <a:pt x="2296" y="1884"/>
                  <a:pt x="2295" y="1883"/>
                </a:cubicBezTo>
                <a:cubicBezTo>
                  <a:pt x="2294" y="1883"/>
                  <a:pt x="2294" y="1884"/>
                  <a:pt x="2293" y="1884"/>
                </a:cubicBezTo>
                <a:cubicBezTo>
                  <a:pt x="2292" y="1884"/>
                  <a:pt x="2292" y="1883"/>
                  <a:pt x="2291" y="1883"/>
                </a:cubicBezTo>
                <a:cubicBezTo>
                  <a:pt x="2290" y="1883"/>
                  <a:pt x="2289" y="1884"/>
                  <a:pt x="2287" y="1883"/>
                </a:cubicBezTo>
                <a:cubicBezTo>
                  <a:pt x="2286" y="1882"/>
                  <a:pt x="2285" y="1881"/>
                  <a:pt x="2284" y="1880"/>
                </a:cubicBezTo>
                <a:cubicBezTo>
                  <a:pt x="2282" y="1878"/>
                  <a:pt x="2281" y="1877"/>
                  <a:pt x="2279" y="1875"/>
                </a:cubicBezTo>
                <a:cubicBezTo>
                  <a:pt x="2277" y="1874"/>
                  <a:pt x="2276" y="1871"/>
                  <a:pt x="2275" y="1869"/>
                </a:cubicBezTo>
                <a:cubicBezTo>
                  <a:pt x="2274" y="1867"/>
                  <a:pt x="2273" y="1866"/>
                  <a:pt x="2271" y="1865"/>
                </a:cubicBezTo>
                <a:cubicBezTo>
                  <a:pt x="2270" y="1863"/>
                  <a:pt x="2268" y="1862"/>
                  <a:pt x="2267" y="1860"/>
                </a:cubicBezTo>
                <a:cubicBezTo>
                  <a:pt x="2266" y="1858"/>
                  <a:pt x="2265" y="1856"/>
                  <a:pt x="2263" y="1855"/>
                </a:cubicBezTo>
                <a:cubicBezTo>
                  <a:pt x="2262" y="1853"/>
                  <a:pt x="2261" y="1851"/>
                  <a:pt x="2258" y="1850"/>
                </a:cubicBezTo>
                <a:cubicBezTo>
                  <a:pt x="2256" y="1849"/>
                  <a:pt x="2254" y="1850"/>
                  <a:pt x="2252" y="1850"/>
                </a:cubicBezTo>
                <a:cubicBezTo>
                  <a:pt x="2248" y="1849"/>
                  <a:pt x="2245" y="1847"/>
                  <a:pt x="2241" y="1846"/>
                </a:cubicBezTo>
                <a:cubicBezTo>
                  <a:pt x="2239" y="1846"/>
                  <a:pt x="2237" y="1846"/>
                  <a:pt x="2235" y="1845"/>
                </a:cubicBezTo>
                <a:cubicBezTo>
                  <a:pt x="2233" y="1844"/>
                  <a:pt x="2232" y="1843"/>
                  <a:pt x="2230" y="1843"/>
                </a:cubicBezTo>
                <a:cubicBezTo>
                  <a:pt x="2226" y="1842"/>
                  <a:pt x="2221" y="1841"/>
                  <a:pt x="2217" y="1839"/>
                </a:cubicBezTo>
                <a:cubicBezTo>
                  <a:pt x="2213" y="1837"/>
                  <a:pt x="2210" y="1834"/>
                  <a:pt x="2207" y="1830"/>
                </a:cubicBezTo>
                <a:cubicBezTo>
                  <a:pt x="2206" y="1828"/>
                  <a:pt x="2203" y="1827"/>
                  <a:pt x="2202" y="1825"/>
                </a:cubicBezTo>
                <a:cubicBezTo>
                  <a:pt x="2200" y="1823"/>
                  <a:pt x="2198" y="1820"/>
                  <a:pt x="2198" y="1818"/>
                </a:cubicBezTo>
                <a:cubicBezTo>
                  <a:pt x="2197" y="1816"/>
                  <a:pt x="2196" y="1814"/>
                  <a:pt x="2195" y="1812"/>
                </a:cubicBezTo>
                <a:cubicBezTo>
                  <a:pt x="2195" y="1811"/>
                  <a:pt x="2195" y="1810"/>
                  <a:pt x="2195" y="1809"/>
                </a:cubicBezTo>
                <a:cubicBezTo>
                  <a:pt x="2194" y="1808"/>
                  <a:pt x="2194" y="1808"/>
                  <a:pt x="2194" y="1806"/>
                </a:cubicBezTo>
                <a:cubicBezTo>
                  <a:pt x="2194" y="1802"/>
                  <a:pt x="2194" y="1799"/>
                  <a:pt x="2193" y="1795"/>
                </a:cubicBezTo>
                <a:cubicBezTo>
                  <a:pt x="2193" y="1793"/>
                  <a:pt x="2193" y="1791"/>
                  <a:pt x="2191" y="1790"/>
                </a:cubicBezTo>
                <a:cubicBezTo>
                  <a:pt x="2190" y="1788"/>
                  <a:pt x="2190" y="1787"/>
                  <a:pt x="2191" y="1785"/>
                </a:cubicBezTo>
                <a:cubicBezTo>
                  <a:pt x="2192" y="1783"/>
                  <a:pt x="2192" y="1781"/>
                  <a:pt x="2193" y="1780"/>
                </a:cubicBezTo>
                <a:cubicBezTo>
                  <a:pt x="2194" y="1779"/>
                  <a:pt x="2194" y="1778"/>
                  <a:pt x="2195" y="1777"/>
                </a:cubicBezTo>
                <a:cubicBezTo>
                  <a:pt x="2195" y="1776"/>
                  <a:pt x="2195" y="1775"/>
                  <a:pt x="2195" y="1774"/>
                </a:cubicBezTo>
                <a:cubicBezTo>
                  <a:pt x="2196" y="1773"/>
                  <a:pt x="2197" y="1773"/>
                  <a:pt x="2197" y="1771"/>
                </a:cubicBezTo>
                <a:cubicBezTo>
                  <a:pt x="2197" y="1770"/>
                  <a:pt x="2193" y="1771"/>
                  <a:pt x="2195" y="1769"/>
                </a:cubicBezTo>
                <a:cubicBezTo>
                  <a:pt x="2195" y="1769"/>
                  <a:pt x="2196" y="1769"/>
                  <a:pt x="2196" y="1769"/>
                </a:cubicBezTo>
                <a:cubicBezTo>
                  <a:pt x="2197" y="1768"/>
                  <a:pt x="2197" y="1767"/>
                  <a:pt x="2197" y="1767"/>
                </a:cubicBezTo>
                <a:cubicBezTo>
                  <a:pt x="2197" y="1766"/>
                  <a:pt x="2198" y="1765"/>
                  <a:pt x="2199" y="1764"/>
                </a:cubicBezTo>
                <a:cubicBezTo>
                  <a:pt x="2198" y="1763"/>
                  <a:pt x="2197" y="1764"/>
                  <a:pt x="2196" y="1765"/>
                </a:cubicBezTo>
                <a:cubicBezTo>
                  <a:pt x="2195" y="1765"/>
                  <a:pt x="2195" y="1764"/>
                  <a:pt x="2194" y="1764"/>
                </a:cubicBezTo>
                <a:cubicBezTo>
                  <a:pt x="2192" y="1763"/>
                  <a:pt x="2191" y="1764"/>
                  <a:pt x="2189" y="1765"/>
                </a:cubicBezTo>
                <a:cubicBezTo>
                  <a:pt x="2188" y="1767"/>
                  <a:pt x="2186" y="1768"/>
                  <a:pt x="2185" y="1770"/>
                </a:cubicBezTo>
                <a:cubicBezTo>
                  <a:pt x="2184" y="1772"/>
                  <a:pt x="2183" y="1774"/>
                  <a:pt x="2181" y="1776"/>
                </a:cubicBezTo>
                <a:cubicBezTo>
                  <a:pt x="2180" y="1777"/>
                  <a:pt x="2179" y="1779"/>
                  <a:pt x="2178" y="1781"/>
                </a:cubicBezTo>
                <a:cubicBezTo>
                  <a:pt x="2176" y="1784"/>
                  <a:pt x="2173" y="1787"/>
                  <a:pt x="2169" y="1789"/>
                </a:cubicBezTo>
                <a:cubicBezTo>
                  <a:pt x="2167" y="1791"/>
                  <a:pt x="2165" y="1792"/>
                  <a:pt x="2163" y="1794"/>
                </a:cubicBezTo>
                <a:cubicBezTo>
                  <a:pt x="2161" y="1796"/>
                  <a:pt x="2159" y="1799"/>
                  <a:pt x="2158" y="1801"/>
                </a:cubicBezTo>
                <a:cubicBezTo>
                  <a:pt x="2155" y="1803"/>
                  <a:pt x="2153" y="1805"/>
                  <a:pt x="2150" y="1807"/>
                </a:cubicBezTo>
                <a:cubicBezTo>
                  <a:pt x="2147" y="1810"/>
                  <a:pt x="2141" y="1813"/>
                  <a:pt x="2140" y="1818"/>
                </a:cubicBezTo>
                <a:cubicBezTo>
                  <a:pt x="2139" y="1820"/>
                  <a:pt x="2138" y="1823"/>
                  <a:pt x="2137" y="1825"/>
                </a:cubicBezTo>
                <a:cubicBezTo>
                  <a:pt x="2136" y="1827"/>
                  <a:pt x="2133" y="1832"/>
                  <a:pt x="2130" y="1831"/>
                </a:cubicBezTo>
                <a:cubicBezTo>
                  <a:pt x="2130" y="1831"/>
                  <a:pt x="2129" y="1830"/>
                  <a:pt x="2129" y="1830"/>
                </a:cubicBezTo>
                <a:cubicBezTo>
                  <a:pt x="2127" y="1829"/>
                  <a:pt x="2126" y="1829"/>
                  <a:pt x="2125" y="1830"/>
                </a:cubicBezTo>
                <a:cubicBezTo>
                  <a:pt x="2124" y="1830"/>
                  <a:pt x="2123" y="1831"/>
                  <a:pt x="2124" y="1831"/>
                </a:cubicBezTo>
                <a:cubicBezTo>
                  <a:pt x="2124" y="1832"/>
                  <a:pt x="2125" y="1832"/>
                  <a:pt x="2125" y="1832"/>
                </a:cubicBezTo>
                <a:cubicBezTo>
                  <a:pt x="2127" y="1833"/>
                  <a:pt x="2120" y="1837"/>
                  <a:pt x="2120" y="1834"/>
                </a:cubicBezTo>
                <a:cubicBezTo>
                  <a:pt x="2120" y="1833"/>
                  <a:pt x="2121" y="1833"/>
                  <a:pt x="2121" y="1832"/>
                </a:cubicBezTo>
                <a:cubicBezTo>
                  <a:pt x="2121" y="1831"/>
                  <a:pt x="2120" y="1831"/>
                  <a:pt x="2119" y="1830"/>
                </a:cubicBezTo>
                <a:cubicBezTo>
                  <a:pt x="2116" y="1829"/>
                  <a:pt x="2115" y="1830"/>
                  <a:pt x="2113" y="1831"/>
                </a:cubicBezTo>
                <a:cubicBezTo>
                  <a:pt x="2113" y="1832"/>
                  <a:pt x="2111" y="1832"/>
                  <a:pt x="2111" y="1833"/>
                </a:cubicBezTo>
                <a:cubicBezTo>
                  <a:pt x="2111" y="1835"/>
                  <a:pt x="2113" y="1834"/>
                  <a:pt x="2114" y="1834"/>
                </a:cubicBezTo>
                <a:cubicBezTo>
                  <a:pt x="2115" y="1834"/>
                  <a:pt x="2115" y="1834"/>
                  <a:pt x="2116" y="1834"/>
                </a:cubicBezTo>
                <a:cubicBezTo>
                  <a:pt x="2117" y="1835"/>
                  <a:pt x="2118" y="1835"/>
                  <a:pt x="2118" y="1836"/>
                </a:cubicBezTo>
                <a:cubicBezTo>
                  <a:pt x="2118" y="1837"/>
                  <a:pt x="2116" y="1836"/>
                  <a:pt x="2115" y="1836"/>
                </a:cubicBezTo>
                <a:cubicBezTo>
                  <a:pt x="2114" y="1837"/>
                  <a:pt x="2114" y="1838"/>
                  <a:pt x="2113" y="1837"/>
                </a:cubicBezTo>
                <a:cubicBezTo>
                  <a:pt x="2112" y="1836"/>
                  <a:pt x="2113" y="1835"/>
                  <a:pt x="2111" y="1835"/>
                </a:cubicBezTo>
                <a:cubicBezTo>
                  <a:pt x="2110" y="1835"/>
                  <a:pt x="2109" y="1836"/>
                  <a:pt x="2109" y="1836"/>
                </a:cubicBezTo>
                <a:cubicBezTo>
                  <a:pt x="2108" y="1835"/>
                  <a:pt x="2107" y="1835"/>
                  <a:pt x="2106" y="1834"/>
                </a:cubicBezTo>
                <a:cubicBezTo>
                  <a:pt x="2105" y="1834"/>
                  <a:pt x="2102" y="1834"/>
                  <a:pt x="2100" y="1834"/>
                </a:cubicBezTo>
                <a:cubicBezTo>
                  <a:pt x="2097" y="1834"/>
                  <a:pt x="2095" y="1833"/>
                  <a:pt x="2092" y="1834"/>
                </a:cubicBezTo>
                <a:cubicBezTo>
                  <a:pt x="2088" y="1834"/>
                  <a:pt x="2084" y="1835"/>
                  <a:pt x="2080" y="1837"/>
                </a:cubicBezTo>
                <a:cubicBezTo>
                  <a:pt x="2077" y="1838"/>
                  <a:pt x="2074" y="1837"/>
                  <a:pt x="2071" y="1839"/>
                </a:cubicBezTo>
                <a:cubicBezTo>
                  <a:pt x="2068" y="1840"/>
                  <a:pt x="2063" y="1840"/>
                  <a:pt x="2060" y="1839"/>
                </a:cubicBezTo>
                <a:cubicBezTo>
                  <a:pt x="2059" y="1839"/>
                  <a:pt x="2059" y="1838"/>
                  <a:pt x="2058" y="1837"/>
                </a:cubicBezTo>
                <a:cubicBezTo>
                  <a:pt x="2057" y="1836"/>
                  <a:pt x="2056" y="1836"/>
                  <a:pt x="2056" y="1834"/>
                </a:cubicBezTo>
                <a:cubicBezTo>
                  <a:pt x="2055" y="1833"/>
                  <a:pt x="2056" y="1832"/>
                  <a:pt x="2056" y="1830"/>
                </a:cubicBezTo>
                <a:cubicBezTo>
                  <a:pt x="2055" y="1828"/>
                  <a:pt x="2055" y="1830"/>
                  <a:pt x="2054" y="1831"/>
                </a:cubicBezTo>
                <a:cubicBezTo>
                  <a:pt x="2053" y="1834"/>
                  <a:pt x="2052" y="1830"/>
                  <a:pt x="2052" y="1829"/>
                </a:cubicBezTo>
                <a:cubicBezTo>
                  <a:pt x="2052" y="1828"/>
                  <a:pt x="2052" y="1825"/>
                  <a:pt x="2051" y="1826"/>
                </a:cubicBezTo>
                <a:cubicBezTo>
                  <a:pt x="2050" y="1827"/>
                  <a:pt x="2051" y="1829"/>
                  <a:pt x="2049" y="1830"/>
                </a:cubicBezTo>
                <a:cubicBezTo>
                  <a:pt x="2048" y="1830"/>
                  <a:pt x="2047" y="1830"/>
                  <a:pt x="2046" y="1829"/>
                </a:cubicBezTo>
                <a:cubicBezTo>
                  <a:pt x="2045" y="1829"/>
                  <a:pt x="2042" y="1831"/>
                  <a:pt x="2042" y="1828"/>
                </a:cubicBezTo>
                <a:cubicBezTo>
                  <a:pt x="2042" y="1827"/>
                  <a:pt x="2042" y="1826"/>
                  <a:pt x="2043" y="1825"/>
                </a:cubicBezTo>
                <a:cubicBezTo>
                  <a:pt x="2044" y="1824"/>
                  <a:pt x="2045" y="1822"/>
                  <a:pt x="2047" y="1821"/>
                </a:cubicBezTo>
                <a:cubicBezTo>
                  <a:pt x="2049" y="1819"/>
                  <a:pt x="2046" y="1818"/>
                  <a:pt x="2047" y="1815"/>
                </a:cubicBezTo>
                <a:cubicBezTo>
                  <a:pt x="2048" y="1814"/>
                  <a:pt x="2048" y="1814"/>
                  <a:pt x="2049" y="1813"/>
                </a:cubicBezTo>
                <a:cubicBezTo>
                  <a:pt x="2049" y="1812"/>
                  <a:pt x="2049" y="1811"/>
                  <a:pt x="2049" y="1810"/>
                </a:cubicBezTo>
                <a:cubicBezTo>
                  <a:pt x="2049" y="1809"/>
                  <a:pt x="2050" y="1808"/>
                  <a:pt x="2050" y="1807"/>
                </a:cubicBezTo>
                <a:cubicBezTo>
                  <a:pt x="2052" y="1805"/>
                  <a:pt x="2051" y="1803"/>
                  <a:pt x="2052" y="1801"/>
                </a:cubicBezTo>
                <a:cubicBezTo>
                  <a:pt x="2052" y="1800"/>
                  <a:pt x="2053" y="1799"/>
                  <a:pt x="2052" y="1798"/>
                </a:cubicBezTo>
                <a:cubicBezTo>
                  <a:pt x="2051" y="1797"/>
                  <a:pt x="2051" y="1797"/>
                  <a:pt x="2051" y="1796"/>
                </a:cubicBezTo>
                <a:cubicBezTo>
                  <a:pt x="2050" y="1795"/>
                  <a:pt x="2050" y="1794"/>
                  <a:pt x="2049" y="1793"/>
                </a:cubicBezTo>
                <a:cubicBezTo>
                  <a:pt x="2048" y="1792"/>
                  <a:pt x="2047" y="1790"/>
                  <a:pt x="2048" y="1788"/>
                </a:cubicBezTo>
                <a:cubicBezTo>
                  <a:pt x="2048" y="1787"/>
                  <a:pt x="2049" y="1786"/>
                  <a:pt x="2050" y="1785"/>
                </a:cubicBezTo>
                <a:cubicBezTo>
                  <a:pt x="2050" y="1784"/>
                  <a:pt x="2050" y="1783"/>
                  <a:pt x="2050" y="1782"/>
                </a:cubicBezTo>
                <a:cubicBezTo>
                  <a:pt x="2050" y="1780"/>
                  <a:pt x="2052" y="1777"/>
                  <a:pt x="2049" y="1777"/>
                </a:cubicBezTo>
                <a:cubicBezTo>
                  <a:pt x="2048" y="1776"/>
                  <a:pt x="2047" y="1777"/>
                  <a:pt x="2046" y="1776"/>
                </a:cubicBezTo>
                <a:cubicBezTo>
                  <a:pt x="2044" y="1775"/>
                  <a:pt x="2044" y="1773"/>
                  <a:pt x="2043" y="1772"/>
                </a:cubicBezTo>
                <a:cubicBezTo>
                  <a:pt x="2043" y="1771"/>
                  <a:pt x="2042" y="1771"/>
                  <a:pt x="2041" y="1771"/>
                </a:cubicBezTo>
                <a:cubicBezTo>
                  <a:pt x="2038" y="1770"/>
                  <a:pt x="2037" y="1771"/>
                  <a:pt x="2036" y="1773"/>
                </a:cubicBezTo>
                <a:cubicBezTo>
                  <a:pt x="2034" y="1774"/>
                  <a:pt x="2033" y="1776"/>
                  <a:pt x="2033" y="1778"/>
                </a:cubicBezTo>
                <a:cubicBezTo>
                  <a:pt x="2033" y="1781"/>
                  <a:pt x="2032" y="1782"/>
                  <a:pt x="2031" y="1784"/>
                </a:cubicBezTo>
                <a:cubicBezTo>
                  <a:pt x="2030" y="1786"/>
                  <a:pt x="2029" y="1787"/>
                  <a:pt x="2029" y="1788"/>
                </a:cubicBezTo>
                <a:cubicBezTo>
                  <a:pt x="2029" y="1790"/>
                  <a:pt x="2029" y="1792"/>
                  <a:pt x="2029" y="1793"/>
                </a:cubicBezTo>
                <a:cubicBezTo>
                  <a:pt x="2027" y="1795"/>
                  <a:pt x="2027" y="1796"/>
                  <a:pt x="2027" y="1798"/>
                </a:cubicBezTo>
                <a:cubicBezTo>
                  <a:pt x="2027" y="1800"/>
                  <a:pt x="2026" y="1801"/>
                  <a:pt x="2026" y="1803"/>
                </a:cubicBezTo>
                <a:cubicBezTo>
                  <a:pt x="2028" y="1804"/>
                  <a:pt x="2028" y="1807"/>
                  <a:pt x="2028" y="1809"/>
                </a:cubicBezTo>
                <a:cubicBezTo>
                  <a:pt x="2028" y="1809"/>
                  <a:pt x="2028" y="1811"/>
                  <a:pt x="2027" y="1811"/>
                </a:cubicBezTo>
                <a:cubicBezTo>
                  <a:pt x="2026" y="1812"/>
                  <a:pt x="2025" y="1810"/>
                  <a:pt x="2025" y="1809"/>
                </a:cubicBezTo>
                <a:cubicBezTo>
                  <a:pt x="2024" y="1807"/>
                  <a:pt x="2023" y="1805"/>
                  <a:pt x="2022" y="1804"/>
                </a:cubicBezTo>
                <a:cubicBezTo>
                  <a:pt x="2021" y="1802"/>
                  <a:pt x="2020" y="1800"/>
                  <a:pt x="2020" y="1798"/>
                </a:cubicBezTo>
                <a:cubicBezTo>
                  <a:pt x="2018" y="1794"/>
                  <a:pt x="2015" y="1792"/>
                  <a:pt x="2012" y="1788"/>
                </a:cubicBezTo>
                <a:cubicBezTo>
                  <a:pt x="2010" y="1785"/>
                  <a:pt x="2008" y="1782"/>
                  <a:pt x="2006" y="1778"/>
                </a:cubicBezTo>
                <a:cubicBezTo>
                  <a:pt x="2005" y="1777"/>
                  <a:pt x="2003" y="1775"/>
                  <a:pt x="2003" y="1774"/>
                </a:cubicBezTo>
                <a:cubicBezTo>
                  <a:pt x="2003" y="1773"/>
                  <a:pt x="2003" y="1771"/>
                  <a:pt x="2004" y="1771"/>
                </a:cubicBezTo>
                <a:cubicBezTo>
                  <a:pt x="2005" y="1770"/>
                  <a:pt x="2005" y="1771"/>
                  <a:pt x="2006" y="1771"/>
                </a:cubicBezTo>
                <a:cubicBezTo>
                  <a:pt x="2006" y="1772"/>
                  <a:pt x="2007" y="1772"/>
                  <a:pt x="2007" y="1772"/>
                </a:cubicBezTo>
                <a:cubicBezTo>
                  <a:pt x="2007" y="1773"/>
                  <a:pt x="2007" y="1773"/>
                  <a:pt x="2008" y="1773"/>
                </a:cubicBezTo>
                <a:cubicBezTo>
                  <a:pt x="2008" y="1774"/>
                  <a:pt x="2009" y="1774"/>
                  <a:pt x="2009" y="1773"/>
                </a:cubicBezTo>
                <a:cubicBezTo>
                  <a:pt x="2010" y="1772"/>
                  <a:pt x="2009" y="1771"/>
                  <a:pt x="2009" y="1770"/>
                </a:cubicBezTo>
                <a:cubicBezTo>
                  <a:pt x="2010" y="1769"/>
                  <a:pt x="2010" y="1768"/>
                  <a:pt x="2010" y="1767"/>
                </a:cubicBezTo>
                <a:cubicBezTo>
                  <a:pt x="2010" y="1767"/>
                  <a:pt x="2010" y="1766"/>
                  <a:pt x="2010" y="1766"/>
                </a:cubicBezTo>
                <a:cubicBezTo>
                  <a:pt x="2011" y="1765"/>
                  <a:pt x="2011" y="1765"/>
                  <a:pt x="2011" y="1765"/>
                </a:cubicBezTo>
                <a:cubicBezTo>
                  <a:pt x="2012" y="1764"/>
                  <a:pt x="2011" y="1764"/>
                  <a:pt x="2010" y="1763"/>
                </a:cubicBezTo>
                <a:cubicBezTo>
                  <a:pt x="2010" y="1762"/>
                  <a:pt x="2010" y="1761"/>
                  <a:pt x="2009" y="1760"/>
                </a:cubicBezTo>
                <a:cubicBezTo>
                  <a:pt x="2009" y="1759"/>
                  <a:pt x="2007" y="1759"/>
                  <a:pt x="2007" y="1758"/>
                </a:cubicBezTo>
                <a:cubicBezTo>
                  <a:pt x="2005" y="1758"/>
                  <a:pt x="2003" y="1756"/>
                  <a:pt x="2004" y="1754"/>
                </a:cubicBezTo>
                <a:cubicBezTo>
                  <a:pt x="2004" y="1751"/>
                  <a:pt x="2006" y="1755"/>
                  <a:pt x="2007" y="1754"/>
                </a:cubicBezTo>
                <a:cubicBezTo>
                  <a:pt x="2009" y="1754"/>
                  <a:pt x="2008" y="1753"/>
                  <a:pt x="2007" y="1753"/>
                </a:cubicBezTo>
                <a:cubicBezTo>
                  <a:pt x="2007" y="1752"/>
                  <a:pt x="2006" y="1751"/>
                  <a:pt x="2006" y="1750"/>
                </a:cubicBezTo>
                <a:cubicBezTo>
                  <a:pt x="2005" y="1750"/>
                  <a:pt x="2005" y="1750"/>
                  <a:pt x="2004" y="1749"/>
                </a:cubicBezTo>
                <a:cubicBezTo>
                  <a:pt x="2003" y="1748"/>
                  <a:pt x="2003" y="1747"/>
                  <a:pt x="2001" y="1747"/>
                </a:cubicBezTo>
                <a:cubicBezTo>
                  <a:pt x="2000" y="1747"/>
                  <a:pt x="1999" y="1747"/>
                  <a:pt x="1997" y="1747"/>
                </a:cubicBezTo>
                <a:cubicBezTo>
                  <a:pt x="1995" y="1746"/>
                  <a:pt x="1996" y="1743"/>
                  <a:pt x="1995" y="1741"/>
                </a:cubicBezTo>
                <a:cubicBezTo>
                  <a:pt x="1994" y="1740"/>
                  <a:pt x="1993" y="1740"/>
                  <a:pt x="1992" y="1739"/>
                </a:cubicBezTo>
                <a:cubicBezTo>
                  <a:pt x="1992" y="1738"/>
                  <a:pt x="1992" y="1737"/>
                  <a:pt x="1991" y="1737"/>
                </a:cubicBezTo>
                <a:cubicBezTo>
                  <a:pt x="1989" y="1736"/>
                  <a:pt x="1989" y="1738"/>
                  <a:pt x="1987" y="1738"/>
                </a:cubicBezTo>
                <a:cubicBezTo>
                  <a:pt x="1986" y="1737"/>
                  <a:pt x="1986" y="1736"/>
                  <a:pt x="1986" y="1736"/>
                </a:cubicBezTo>
                <a:cubicBezTo>
                  <a:pt x="1984" y="1734"/>
                  <a:pt x="1983" y="1733"/>
                  <a:pt x="1981" y="1731"/>
                </a:cubicBezTo>
                <a:cubicBezTo>
                  <a:pt x="1980" y="1730"/>
                  <a:pt x="1979" y="1729"/>
                  <a:pt x="1981" y="1728"/>
                </a:cubicBezTo>
                <a:cubicBezTo>
                  <a:pt x="1982" y="1728"/>
                  <a:pt x="1985" y="1728"/>
                  <a:pt x="1983" y="1727"/>
                </a:cubicBezTo>
                <a:cubicBezTo>
                  <a:pt x="1982" y="1726"/>
                  <a:pt x="1980" y="1725"/>
                  <a:pt x="1978" y="1726"/>
                </a:cubicBezTo>
                <a:cubicBezTo>
                  <a:pt x="1978" y="1726"/>
                  <a:pt x="1977" y="1726"/>
                  <a:pt x="1976" y="1726"/>
                </a:cubicBezTo>
                <a:cubicBezTo>
                  <a:pt x="1975" y="1725"/>
                  <a:pt x="1976" y="1724"/>
                  <a:pt x="1975" y="1724"/>
                </a:cubicBezTo>
                <a:cubicBezTo>
                  <a:pt x="1974" y="1723"/>
                  <a:pt x="1973" y="1723"/>
                  <a:pt x="1972" y="1723"/>
                </a:cubicBezTo>
                <a:cubicBezTo>
                  <a:pt x="1970" y="1723"/>
                  <a:pt x="1970" y="1723"/>
                  <a:pt x="1969" y="1722"/>
                </a:cubicBezTo>
                <a:cubicBezTo>
                  <a:pt x="1968" y="1720"/>
                  <a:pt x="1967" y="1718"/>
                  <a:pt x="1966" y="1715"/>
                </a:cubicBezTo>
                <a:cubicBezTo>
                  <a:pt x="1966" y="1713"/>
                  <a:pt x="1965" y="1711"/>
                  <a:pt x="1965" y="1709"/>
                </a:cubicBezTo>
                <a:cubicBezTo>
                  <a:pt x="1964" y="1707"/>
                  <a:pt x="1963" y="1705"/>
                  <a:pt x="1962" y="1703"/>
                </a:cubicBezTo>
                <a:cubicBezTo>
                  <a:pt x="1961" y="1701"/>
                  <a:pt x="1960" y="1699"/>
                  <a:pt x="1959" y="1697"/>
                </a:cubicBezTo>
                <a:cubicBezTo>
                  <a:pt x="1958" y="1695"/>
                  <a:pt x="1956" y="1693"/>
                  <a:pt x="1956" y="1691"/>
                </a:cubicBezTo>
                <a:cubicBezTo>
                  <a:pt x="1956" y="1690"/>
                  <a:pt x="1956" y="1689"/>
                  <a:pt x="1955" y="1688"/>
                </a:cubicBezTo>
                <a:cubicBezTo>
                  <a:pt x="1955" y="1687"/>
                  <a:pt x="1954" y="1687"/>
                  <a:pt x="1954" y="1686"/>
                </a:cubicBezTo>
                <a:cubicBezTo>
                  <a:pt x="1953" y="1684"/>
                  <a:pt x="1953" y="1682"/>
                  <a:pt x="1952" y="1681"/>
                </a:cubicBezTo>
                <a:cubicBezTo>
                  <a:pt x="1950" y="1679"/>
                  <a:pt x="1950" y="1677"/>
                  <a:pt x="1949" y="1675"/>
                </a:cubicBezTo>
                <a:cubicBezTo>
                  <a:pt x="1949" y="1675"/>
                  <a:pt x="1948" y="1674"/>
                  <a:pt x="1948" y="1673"/>
                </a:cubicBezTo>
                <a:cubicBezTo>
                  <a:pt x="1947" y="1672"/>
                  <a:pt x="1948" y="1670"/>
                  <a:pt x="1947" y="1668"/>
                </a:cubicBezTo>
                <a:cubicBezTo>
                  <a:pt x="1946" y="1667"/>
                  <a:pt x="1944" y="1667"/>
                  <a:pt x="1943" y="1666"/>
                </a:cubicBezTo>
                <a:cubicBezTo>
                  <a:pt x="1942" y="1666"/>
                  <a:pt x="1941" y="1666"/>
                  <a:pt x="1940" y="1666"/>
                </a:cubicBezTo>
                <a:cubicBezTo>
                  <a:pt x="1940" y="1666"/>
                  <a:pt x="1937" y="1666"/>
                  <a:pt x="1938" y="1665"/>
                </a:cubicBezTo>
                <a:cubicBezTo>
                  <a:pt x="1939" y="1664"/>
                  <a:pt x="1940" y="1664"/>
                  <a:pt x="1941" y="1663"/>
                </a:cubicBezTo>
                <a:cubicBezTo>
                  <a:pt x="1941" y="1663"/>
                  <a:pt x="1941" y="1662"/>
                  <a:pt x="1942" y="1661"/>
                </a:cubicBezTo>
                <a:cubicBezTo>
                  <a:pt x="1943" y="1659"/>
                  <a:pt x="1945" y="1659"/>
                  <a:pt x="1946" y="1660"/>
                </a:cubicBezTo>
                <a:cubicBezTo>
                  <a:pt x="1947" y="1660"/>
                  <a:pt x="1948" y="1661"/>
                  <a:pt x="1949" y="1661"/>
                </a:cubicBezTo>
                <a:cubicBezTo>
                  <a:pt x="1950" y="1660"/>
                  <a:pt x="1950" y="1659"/>
                  <a:pt x="1951" y="1659"/>
                </a:cubicBezTo>
                <a:cubicBezTo>
                  <a:pt x="1953" y="1658"/>
                  <a:pt x="1956" y="1659"/>
                  <a:pt x="1956" y="1656"/>
                </a:cubicBezTo>
                <a:cubicBezTo>
                  <a:pt x="1956" y="1654"/>
                  <a:pt x="1955" y="1654"/>
                  <a:pt x="1955" y="1653"/>
                </a:cubicBezTo>
                <a:cubicBezTo>
                  <a:pt x="1954" y="1652"/>
                  <a:pt x="1955" y="1651"/>
                  <a:pt x="1954" y="1650"/>
                </a:cubicBezTo>
                <a:cubicBezTo>
                  <a:pt x="1954" y="1650"/>
                  <a:pt x="1953" y="1650"/>
                  <a:pt x="1953" y="1650"/>
                </a:cubicBezTo>
                <a:cubicBezTo>
                  <a:pt x="1952" y="1649"/>
                  <a:pt x="1952" y="1649"/>
                  <a:pt x="1952" y="1648"/>
                </a:cubicBezTo>
                <a:cubicBezTo>
                  <a:pt x="1951" y="1648"/>
                  <a:pt x="1951" y="1647"/>
                  <a:pt x="1950" y="1647"/>
                </a:cubicBezTo>
                <a:cubicBezTo>
                  <a:pt x="1948" y="1647"/>
                  <a:pt x="1948" y="1648"/>
                  <a:pt x="1948" y="1649"/>
                </a:cubicBezTo>
                <a:cubicBezTo>
                  <a:pt x="1947" y="1650"/>
                  <a:pt x="1946" y="1649"/>
                  <a:pt x="1945" y="1649"/>
                </a:cubicBezTo>
                <a:cubicBezTo>
                  <a:pt x="1944" y="1649"/>
                  <a:pt x="1944" y="1648"/>
                  <a:pt x="1943" y="1646"/>
                </a:cubicBezTo>
                <a:cubicBezTo>
                  <a:pt x="1943" y="1646"/>
                  <a:pt x="1942" y="1645"/>
                  <a:pt x="1944" y="1645"/>
                </a:cubicBezTo>
                <a:cubicBezTo>
                  <a:pt x="1944" y="1645"/>
                  <a:pt x="1945" y="1645"/>
                  <a:pt x="1945" y="1646"/>
                </a:cubicBezTo>
                <a:cubicBezTo>
                  <a:pt x="1945" y="1646"/>
                  <a:pt x="1946" y="1646"/>
                  <a:pt x="1946" y="1646"/>
                </a:cubicBezTo>
                <a:cubicBezTo>
                  <a:pt x="1949" y="1646"/>
                  <a:pt x="1950" y="1646"/>
                  <a:pt x="1952" y="1647"/>
                </a:cubicBezTo>
                <a:cubicBezTo>
                  <a:pt x="1953" y="1648"/>
                  <a:pt x="1954" y="1648"/>
                  <a:pt x="1955" y="1648"/>
                </a:cubicBezTo>
                <a:cubicBezTo>
                  <a:pt x="1956" y="1648"/>
                  <a:pt x="1957" y="1648"/>
                  <a:pt x="1958" y="1648"/>
                </a:cubicBezTo>
                <a:cubicBezTo>
                  <a:pt x="1960" y="1649"/>
                  <a:pt x="1961" y="1648"/>
                  <a:pt x="1963" y="1647"/>
                </a:cubicBezTo>
                <a:cubicBezTo>
                  <a:pt x="1965" y="1646"/>
                  <a:pt x="1967" y="1648"/>
                  <a:pt x="1969" y="1647"/>
                </a:cubicBezTo>
                <a:cubicBezTo>
                  <a:pt x="1971" y="1646"/>
                  <a:pt x="1972" y="1646"/>
                  <a:pt x="1973" y="1644"/>
                </a:cubicBezTo>
                <a:cubicBezTo>
                  <a:pt x="1973" y="1642"/>
                  <a:pt x="1972" y="1640"/>
                  <a:pt x="1972" y="1638"/>
                </a:cubicBezTo>
                <a:cubicBezTo>
                  <a:pt x="1971" y="1637"/>
                  <a:pt x="1971" y="1637"/>
                  <a:pt x="1971" y="1636"/>
                </a:cubicBezTo>
                <a:cubicBezTo>
                  <a:pt x="1972" y="1635"/>
                  <a:pt x="1973" y="1635"/>
                  <a:pt x="1974" y="1635"/>
                </a:cubicBezTo>
                <a:cubicBezTo>
                  <a:pt x="1976" y="1634"/>
                  <a:pt x="1975" y="1631"/>
                  <a:pt x="1978" y="1631"/>
                </a:cubicBezTo>
                <a:cubicBezTo>
                  <a:pt x="1978" y="1631"/>
                  <a:pt x="1980" y="1631"/>
                  <a:pt x="1981" y="1631"/>
                </a:cubicBezTo>
                <a:cubicBezTo>
                  <a:pt x="1982" y="1632"/>
                  <a:pt x="1981" y="1633"/>
                  <a:pt x="1980" y="1633"/>
                </a:cubicBezTo>
                <a:cubicBezTo>
                  <a:pt x="1979" y="1634"/>
                  <a:pt x="1974" y="1634"/>
                  <a:pt x="1976" y="1636"/>
                </a:cubicBezTo>
                <a:cubicBezTo>
                  <a:pt x="1977" y="1637"/>
                  <a:pt x="1978" y="1636"/>
                  <a:pt x="1979" y="1637"/>
                </a:cubicBezTo>
                <a:cubicBezTo>
                  <a:pt x="1980" y="1637"/>
                  <a:pt x="1981" y="1638"/>
                  <a:pt x="1982" y="1638"/>
                </a:cubicBezTo>
                <a:cubicBezTo>
                  <a:pt x="1984" y="1639"/>
                  <a:pt x="1986" y="1639"/>
                  <a:pt x="1987" y="1641"/>
                </a:cubicBezTo>
                <a:cubicBezTo>
                  <a:pt x="1989" y="1642"/>
                  <a:pt x="1989" y="1645"/>
                  <a:pt x="1991" y="1646"/>
                </a:cubicBezTo>
                <a:cubicBezTo>
                  <a:pt x="1992" y="1647"/>
                  <a:pt x="1993" y="1646"/>
                  <a:pt x="1993" y="1645"/>
                </a:cubicBezTo>
                <a:cubicBezTo>
                  <a:pt x="1994" y="1645"/>
                  <a:pt x="1995" y="1644"/>
                  <a:pt x="1996" y="1644"/>
                </a:cubicBezTo>
                <a:cubicBezTo>
                  <a:pt x="1997" y="1644"/>
                  <a:pt x="1998" y="1643"/>
                  <a:pt x="1999" y="1643"/>
                </a:cubicBezTo>
                <a:cubicBezTo>
                  <a:pt x="2000" y="1642"/>
                  <a:pt x="2001" y="1642"/>
                  <a:pt x="2002" y="1642"/>
                </a:cubicBezTo>
                <a:cubicBezTo>
                  <a:pt x="2003" y="1642"/>
                  <a:pt x="2004" y="1641"/>
                  <a:pt x="2005" y="1641"/>
                </a:cubicBezTo>
                <a:cubicBezTo>
                  <a:pt x="2006" y="1641"/>
                  <a:pt x="2007" y="1642"/>
                  <a:pt x="2007" y="1643"/>
                </a:cubicBezTo>
                <a:cubicBezTo>
                  <a:pt x="2008" y="1644"/>
                  <a:pt x="2007" y="1645"/>
                  <a:pt x="2009" y="1645"/>
                </a:cubicBezTo>
                <a:cubicBezTo>
                  <a:pt x="2009" y="1646"/>
                  <a:pt x="2010" y="1646"/>
                  <a:pt x="2010" y="1647"/>
                </a:cubicBezTo>
                <a:cubicBezTo>
                  <a:pt x="2011" y="1649"/>
                  <a:pt x="2010" y="1652"/>
                  <a:pt x="2012" y="1653"/>
                </a:cubicBezTo>
                <a:cubicBezTo>
                  <a:pt x="2013" y="1654"/>
                  <a:pt x="2014" y="1654"/>
                  <a:pt x="2015" y="1654"/>
                </a:cubicBezTo>
                <a:cubicBezTo>
                  <a:pt x="2015" y="1655"/>
                  <a:pt x="2016" y="1656"/>
                  <a:pt x="2016" y="1657"/>
                </a:cubicBezTo>
                <a:cubicBezTo>
                  <a:pt x="2017" y="1659"/>
                  <a:pt x="2018" y="1660"/>
                  <a:pt x="2020" y="1661"/>
                </a:cubicBezTo>
                <a:cubicBezTo>
                  <a:pt x="2021" y="1662"/>
                  <a:pt x="2023" y="1664"/>
                  <a:pt x="2024" y="1666"/>
                </a:cubicBezTo>
                <a:cubicBezTo>
                  <a:pt x="2024" y="1667"/>
                  <a:pt x="2024" y="1668"/>
                  <a:pt x="2024" y="1670"/>
                </a:cubicBezTo>
                <a:cubicBezTo>
                  <a:pt x="2024" y="1671"/>
                  <a:pt x="2022" y="1672"/>
                  <a:pt x="2023" y="1673"/>
                </a:cubicBezTo>
                <a:cubicBezTo>
                  <a:pt x="2023" y="1674"/>
                  <a:pt x="2024" y="1674"/>
                  <a:pt x="2025" y="1674"/>
                </a:cubicBezTo>
                <a:cubicBezTo>
                  <a:pt x="2026" y="1674"/>
                  <a:pt x="2026" y="1674"/>
                  <a:pt x="2027" y="1675"/>
                </a:cubicBezTo>
                <a:cubicBezTo>
                  <a:pt x="2028" y="1676"/>
                  <a:pt x="2030" y="1676"/>
                  <a:pt x="2031" y="1677"/>
                </a:cubicBezTo>
                <a:cubicBezTo>
                  <a:pt x="2031" y="1679"/>
                  <a:pt x="2030" y="1682"/>
                  <a:pt x="2031" y="1684"/>
                </a:cubicBezTo>
                <a:cubicBezTo>
                  <a:pt x="2031" y="1685"/>
                  <a:pt x="2032" y="1685"/>
                  <a:pt x="2033" y="1686"/>
                </a:cubicBezTo>
                <a:cubicBezTo>
                  <a:pt x="2033" y="1687"/>
                  <a:pt x="2034" y="1688"/>
                  <a:pt x="2034" y="1689"/>
                </a:cubicBezTo>
                <a:cubicBezTo>
                  <a:pt x="2034" y="1690"/>
                  <a:pt x="2034" y="1691"/>
                  <a:pt x="2035" y="1692"/>
                </a:cubicBezTo>
                <a:cubicBezTo>
                  <a:pt x="2035" y="1693"/>
                  <a:pt x="2036" y="1694"/>
                  <a:pt x="2036" y="1695"/>
                </a:cubicBezTo>
                <a:cubicBezTo>
                  <a:pt x="2037" y="1697"/>
                  <a:pt x="2037" y="1699"/>
                  <a:pt x="2038" y="1701"/>
                </a:cubicBezTo>
                <a:cubicBezTo>
                  <a:pt x="2039" y="1703"/>
                  <a:pt x="2041" y="1704"/>
                  <a:pt x="2042" y="1705"/>
                </a:cubicBezTo>
                <a:cubicBezTo>
                  <a:pt x="2043" y="1709"/>
                  <a:pt x="2045" y="1714"/>
                  <a:pt x="2050" y="1715"/>
                </a:cubicBezTo>
                <a:cubicBezTo>
                  <a:pt x="2054" y="1716"/>
                  <a:pt x="2059" y="1715"/>
                  <a:pt x="2063" y="1717"/>
                </a:cubicBezTo>
                <a:cubicBezTo>
                  <a:pt x="2064" y="1717"/>
                  <a:pt x="2065" y="1718"/>
                  <a:pt x="2066" y="1718"/>
                </a:cubicBezTo>
                <a:cubicBezTo>
                  <a:pt x="2067" y="1718"/>
                  <a:pt x="2068" y="1718"/>
                  <a:pt x="2069" y="1719"/>
                </a:cubicBezTo>
                <a:cubicBezTo>
                  <a:pt x="2070" y="1719"/>
                  <a:pt x="2070" y="1720"/>
                  <a:pt x="2071" y="1720"/>
                </a:cubicBezTo>
                <a:cubicBezTo>
                  <a:pt x="2072" y="1721"/>
                  <a:pt x="2073" y="1721"/>
                  <a:pt x="2074" y="1721"/>
                </a:cubicBezTo>
                <a:cubicBezTo>
                  <a:pt x="2076" y="1722"/>
                  <a:pt x="2077" y="1723"/>
                  <a:pt x="2078" y="1725"/>
                </a:cubicBezTo>
                <a:cubicBezTo>
                  <a:pt x="2080" y="1727"/>
                  <a:pt x="2081" y="1728"/>
                  <a:pt x="2083" y="1729"/>
                </a:cubicBezTo>
                <a:cubicBezTo>
                  <a:pt x="2085" y="1731"/>
                  <a:pt x="2085" y="1733"/>
                  <a:pt x="2087" y="1735"/>
                </a:cubicBezTo>
                <a:cubicBezTo>
                  <a:pt x="2088" y="1737"/>
                  <a:pt x="2090" y="1737"/>
                  <a:pt x="2092" y="1738"/>
                </a:cubicBezTo>
                <a:cubicBezTo>
                  <a:pt x="2093" y="1739"/>
                  <a:pt x="2094" y="1739"/>
                  <a:pt x="2095" y="1740"/>
                </a:cubicBezTo>
                <a:cubicBezTo>
                  <a:pt x="2097" y="1741"/>
                  <a:pt x="2098" y="1741"/>
                  <a:pt x="2099" y="1742"/>
                </a:cubicBezTo>
                <a:cubicBezTo>
                  <a:pt x="2102" y="1743"/>
                  <a:pt x="2105" y="1742"/>
                  <a:pt x="2106" y="1745"/>
                </a:cubicBezTo>
                <a:cubicBezTo>
                  <a:pt x="2108" y="1747"/>
                  <a:pt x="2108" y="1749"/>
                  <a:pt x="2110" y="1750"/>
                </a:cubicBezTo>
                <a:cubicBezTo>
                  <a:pt x="2112" y="1752"/>
                  <a:pt x="2114" y="1753"/>
                  <a:pt x="2116" y="1753"/>
                </a:cubicBezTo>
                <a:cubicBezTo>
                  <a:pt x="2118" y="1754"/>
                  <a:pt x="2120" y="1754"/>
                  <a:pt x="2122" y="1754"/>
                </a:cubicBezTo>
                <a:cubicBezTo>
                  <a:pt x="2127" y="1755"/>
                  <a:pt x="2131" y="1756"/>
                  <a:pt x="2135" y="1756"/>
                </a:cubicBezTo>
                <a:cubicBezTo>
                  <a:pt x="2137" y="1756"/>
                  <a:pt x="2138" y="1757"/>
                  <a:pt x="2140" y="1758"/>
                </a:cubicBezTo>
                <a:cubicBezTo>
                  <a:pt x="2142" y="1759"/>
                  <a:pt x="2144" y="1759"/>
                  <a:pt x="2146" y="1758"/>
                </a:cubicBezTo>
                <a:cubicBezTo>
                  <a:pt x="2148" y="1757"/>
                  <a:pt x="2150" y="1757"/>
                  <a:pt x="2151" y="1756"/>
                </a:cubicBezTo>
                <a:cubicBezTo>
                  <a:pt x="2154" y="1756"/>
                  <a:pt x="2155" y="1755"/>
                  <a:pt x="2157" y="1754"/>
                </a:cubicBezTo>
                <a:cubicBezTo>
                  <a:pt x="2158" y="1754"/>
                  <a:pt x="2160" y="1754"/>
                  <a:pt x="2161" y="1753"/>
                </a:cubicBezTo>
                <a:cubicBezTo>
                  <a:pt x="2162" y="1753"/>
                  <a:pt x="2163" y="1752"/>
                  <a:pt x="2164" y="1751"/>
                </a:cubicBezTo>
                <a:cubicBezTo>
                  <a:pt x="2165" y="1751"/>
                  <a:pt x="2166" y="1750"/>
                  <a:pt x="2166" y="1750"/>
                </a:cubicBezTo>
                <a:cubicBezTo>
                  <a:pt x="2167" y="1750"/>
                  <a:pt x="2167" y="1751"/>
                  <a:pt x="2167" y="1752"/>
                </a:cubicBezTo>
                <a:cubicBezTo>
                  <a:pt x="2166" y="1752"/>
                  <a:pt x="2165" y="1753"/>
                  <a:pt x="2165" y="1753"/>
                </a:cubicBezTo>
                <a:cubicBezTo>
                  <a:pt x="2164" y="1753"/>
                  <a:pt x="2164" y="1754"/>
                  <a:pt x="2163" y="1755"/>
                </a:cubicBezTo>
                <a:cubicBezTo>
                  <a:pt x="2162" y="1756"/>
                  <a:pt x="2161" y="1757"/>
                  <a:pt x="2161" y="1759"/>
                </a:cubicBezTo>
                <a:cubicBezTo>
                  <a:pt x="2163" y="1759"/>
                  <a:pt x="2163" y="1756"/>
                  <a:pt x="2166" y="1756"/>
                </a:cubicBezTo>
                <a:cubicBezTo>
                  <a:pt x="2167" y="1756"/>
                  <a:pt x="2168" y="1756"/>
                  <a:pt x="2169" y="1755"/>
                </a:cubicBezTo>
                <a:cubicBezTo>
                  <a:pt x="2170" y="1755"/>
                  <a:pt x="2170" y="1754"/>
                  <a:pt x="2171" y="1754"/>
                </a:cubicBezTo>
                <a:cubicBezTo>
                  <a:pt x="2172" y="1753"/>
                  <a:pt x="2173" y="1754"/>
                  <a:pt x="2174" y="1753"/>
                </a:cubicBezTo>
                <a:cubicBezTo>
                  <a:pt x="2175" y="1753"/>
                  <a:pt x="2176" y="1752"/>
                  <a:pt x="2177" y="1752"/>
                </a:cubicBezTo>
                <a:cubicBezTo>
                  <a:pt x="2177" y="1751"/>
                  <a:pt x="2178" y="1750"/>
                  <a:pt x="2179" y="1750"/>
                </a:cubicBezTo>
                <a:cubicBezTo>
                  <a:pt x="2180" y="1751"/>
                  <a:pt x="2179" y="1752"/>
                  <a:pt x="2180" y="1753"/>
                </a:cubicBezTo>
                <a:cubicBezTo>
                  <a:pt x="2181" y="1753"/>
                  <a:pt x="2183" y="1753"/>
                  <a:pt x="2183" y="1753"/>
                </a:cubicBezTo>
                <a:cubicBezTo>
                  <a:pt x="2184" y="1752"/>
                  <a:pt x="2184" y="1751"/>
                  <a:pt x="2185" y="1750"/>
                </a:cubicBezTo>
                <a:cubicBezTo>
                  <a:pt x="2185" y="1748"/>
                  <a:pt x="2187" y="1746"/>
                  <a:pt x="2189" y="1746"/>
                </a:cubicBezTo>
                <a:cubicBezTo>
                  <a:pt x="2190" y="1746"/>
                  <a:pt x="2192" y="1745"/>
                  <a:pt x="2191" y="1744"/>
                </a:cubicBezTo>
                <a:cubicBezTo>
                  <a:pt x="2190" y="1744"/>
                  <a:pt x="2188" y="1744"/>
                  <a:pt x="2187" y="1744"/>
                </a:cubicBezTo>
                <a:cubicBezTo>
                  <a:pt x="2186" y="1744"/>
                  <a:pt x="2186" y="1743"/>
                  <a:pt x="2185" y="1743"/>
                </a:cubicBezTo>
                <a:cubicBezTo>
                  <a:pt x="2183" y="1743"/>
                  <a:pt x="2183" y="1744"/>
                  <a:pt x="2182" y="1744"/>
                </a:cubicBezTo>
                <a:cubicBezTo>
                  <a:pt x="2180" y="1745"/>
                  <a:pt x="2178" y="1745"/>
                  <a:pt x="2176" y="1745"/>
                </a:cubicBezTo>
                <a:cubicBezTo>
                  <a:pt x="2173" y="1744"/>
                  <a:pt x="2174" y="1747"/>
                  <a:pt x="2174" y="1749"/>
                </a:cubicBezTo>
                <a:cubicBezTo>
                  <a:pt x="2174" y="1750"/>
                  <a:pt x="2171" y="1750"/>
                  <a:pt x="2170" y="1751"/>
                </a:cubicBezTo>
                <a:cubicBezTo>
                  <a:pt x="2168" y="1752"/>
                  <a:pt x="2168" y="1751"/>
                  <a:pt x="2168" y="1749"/>
                </a:cubicBezTo>
                <a:cubicBezTo>
                  <a:pt x="2168" y="1747"/>
                  <a:pt x="2169" y="1748"/>
                  <a:pt x="2170" y="1746"/>
                </a:cubicBezTo>
                <a:cubicBezTo>
                  <a:pt x="2170" y="1746"/>
                  <a:pt x="2170" y="1745"/>
                  <a:pt x="2170" y="1744"/>
                </a:cubicBezTo>
                <a:cubicBezTo>
                  <a:pt x="2171" y="1743"/>
                  <a:pt x="2173" y="1744"/>
                  <a:pt x="2174" y="1743"/>
                </a:cubicBezTo>
                <a:cubicBezTo>
                  <a:pt x="2175" y="1743"/>
                  <a:pt x="2176" y="1741"/>
                  <a:pt x="2177" y="1741"/>
                </a:cubicBezTo>
                <a:cubicBezTo>
                  <a:pt x="2178" y="1740"/>
                  <a:pt x="2181" y="1740"/>
                  <a:pt x="2183" y="1740"/>
                </a:cubicBezTo>
                <a:cubicBezTo>
                  <a:pt x="2185" y="1739"/>
                  <a:pt x="2186" y="1738"/>
                  <a:pt x="2189" y="1738"/>
                </a:cubicBezTo>
                <a:cubicBezTo>
                  <a:pt x="2191" y="1738"/>
                  <a:pt x="2193" y="1738"/>
                  <a:pt x="2195" y="1738"/>
                </a:cubicBezTo>
                <a:cubicBezTo>
                  <a:pt x="2197" y="1738"/>
                  <a:pt x="2199" y="1738"/>
                  <a:pt x="2201" y="1739"/>
                </a:cubicBezTo>
                <a:cubicBezTo>
                  <a:pt x="2203" y="1739"/>
                  <a:pt x="2205" y="1740"/>
                  <a:pt x="2207" y="1740"/>
                </a:cubicBezTo>
                <a:cubicBezTo>
                  <a:pt x="2212" y="1742"/>
                  <a:pt x="2211" y="1747"/>
                  <a:pt x="2212" y="1751"/>
                </a:cubicBezTo>
                <a:cubicBezTo>
                  <a:pt x="2212" y="1752"/>
                  <a:pt x="2213" y="1753"/>
                  <a:pt x="2213" y="1755"/>
                </a:cubicBezTo>
                <a:cubicBezTo>
                  <a:pt x="2214" y="1756"/>
                  <a:pt x="2214" y="1758"/>
                  <a:pt x="2214" y="1759"/>
                </a:cubicBezTo>
                <a:cubicBezTo>
                  <a:pt x="2215" y="1761"/>
                  <a:pt x="2214" y="1763"/>
                  <a:pt x="2214" y="1764"/>
                </a:cubicBezTo>
                <a:cubicBezTo>
                  <a:pt x="2214" y="1767"/>
                  <a:pt x="2216" y="1768"/>
                  <a:pt x="2217" y="1771"/>
                </a:cubicBezTo>
                <a:cubicBezTo>
                  <a:pt x="2217" y="1775"/>
                  <a:pt x="2218" y="1780"/>
                  <a:pt x="2222" y="1783"/>
                </a:cubicBezTo>
                <a:cubicBezTo>
                  <a:pt x="2223" y="1784"/>
                  <a:pt x="2226" y="1784"/>
                  <a:pt x="2228" y="1784"/>
                </a:cubicBezTo>
                <a:cubicBezTo>
                  <a:pt x="2230" y="1784"/>
                  <a:pt x="2232" y="1784"/>
                  <a:pt x="2235" y="1785"/>
                </a:cubicBezTo>
                <a:cubicBezTo>
                  <a:pt x="2237" y="1785"/>
                  <a:pt x="2239" y="1784"/>
                  <a:pt x="2241" y="1785"/>
                </a:cubicBezTo>
                <a:cubicBezTo>
                  <a:pt x="2243" y="1785"/>
                  <a:pt x="2246" y="1786"/>
                  <a:pt x="2248" y="1786"/>
                </a:cubicBezTo>
                <a:cubicBezTo>
                  <a:pt x="2250" y="1786"/>
                  <a:pt x="2252" y="1787"/>
                  <a:pt x="2254" y="1788"/>
                </a:cubicBezTo>
                <a:cubicBezTo>
                  <a:pt x="2257" y="1788"/>
                  <a:pt x="2259" y="1788"/>
                  <a:pt x="2261" y="1788"/>
                </a:cubicBezTo>
                <a:cubicBezTo>
                  <a:pt x="2264" y="1788"/>
                  <a:pt x="2265" y="1789"/>
                  <a:pt x="2267" y="1790"/>
                </a:cubicBezTo>
                <a:cubicBezTo>
                  <a:pt x="2269" y="1791"/>
                  <a:pt x="2270" y="1793"/>
                  <a:pt x="2272" y="1793"/>
                </a:cubicBezTo>
                <a:cubicBezTo>
                  <a:pt x="2274" y="1794"/>
                  <a:pt x="2276" y="1794"/>
                  <a:pt x="2278" y="1794"/>
                </a:cubicBezTo>
                <a:cubicBezTo>
                  <a:pt x="2280" y="1793"/>
                  <a:pt x="2282" y="1792"/>
                  <a:pt x="2284" y="1792"/>
                </a:cubicBezTo>
                <a:cubicBezTo>
                  <a:pt x="2289" y="1792"/>
                  <a:pt x="2294" y="1792"/>
                  <a:pt x="2298" y="1792"/>
                </a:cubicBezTo>
                <a:cubicBezTo>
                  <a:pt x="2303" y="1792"/>
                  <a:pt x="2307" y="1793"/>
                  <a:pt x="2311" y="1793"/>
                </a:cubicBezTo>
                <a:cubicBezTo>
                  <a:pt x="2313" y="1793"/>
                  <a:pt x="2315" y="1793"/>
                  <a:pt x="2316" y="1794"/>
                </a:cubicBezTo>
                <a:cubicBezTo>
                  <a:pt x="2317" y="1794"/>
                  <a:pt x="2318" y="1795"/>
                  <a:pt x="2318" y="1796"/>
                </a:cubicBezTo>
                <a:cubicBezTo>
                  <a:pt x="2320" y="1799"/>
                  <a:pt x="2321" y="1800"/>
                  <a:pt x="2324" y="1801"/>
                </a:cubicBezTo>
                <a:cubicBezTo>
                  <a:pt x="2326" y="1801"/>
                  <a:pt x="2329" y="1801"/>
                  <a:pt x="2332" y="1801"/>
                </a:cubicBezTo>
                <a:cubicBezTo>
                  <a:pt x="2334" y="1802"/>
                  <a:pt x="2336" y="1803"/>
                  <a:pt x="2338" y="1803"/>
                </a:cubicBezTo>
                <a:cubicBezTo>
                  <a:pt x="2341" y="1803"/>
                  <a:pt x="2343" y="1802"/>
                  <a:pt x="2345" y="1802"/>
                </a:cubicBezTo>
                <a:cubicBezTo>
                  <a:pt x="2347" y="1801"/>
                  <a:pt x="2348" y="1801"/>
                  <a:pt x="2350" y="1801"/>
                </a:cubicBezTo>
                <a:cubicBezTo>
                  <a:pt x="2353" y="1801"/>
                  <a:pt x="2353" y="1801"/>
                  <a:pt x="2353" y="1804"/>
                </a:cubicBezTo>
                <a:cubicBezTo>
                  <a:pt x="2353" y="1805"/>
                  <a:pt x="2353" y="1806"/>
                  <a:pt x="2355" y="1806"/>
                </a:cubicBezTo>
                <a:cubicBezTo>
                  <a:pt x="2356" y="1806"/>
                  <a:pt x="2357" y="1805"/>
                  <a:pt x="2357" y="1805"/>
                </a:cubicBezTo>
                <a:cubicBezTo>
                  <a:pt x="2359" y="1804"/>
                  <a:pt x="2359" y="1804"/>
                  <a:pt x="2361" y="1804"/>
                </a:cubicBezTo>
                <a:cubicBezTo>
                  <a:pt x="2363" y="1804"/>
                  <a:pt x="2364" y="1803"/>
                  <a:pt x="2366" y="1801"/>
                </a:cubicBezTo>
                <a:cubicBezTo>
                  <a:pt x="2366" y="1801"/>
                  <a:pt x="2367" y="1801"/>
                  <a:pt x="2368" y="1801"/>
                </a:cubicBezTo>
                <a:cubicBezTo>
                  <a:pt x="2369" y="1802"/>
                  <a:pt x="2368" y="1804"/>
                  <a:pt x="2370" y="1804"/>
                </a:cubicBezTo>
                <a:cubicBezTo>
                  <a:pt x="2371" y="1804"/>
                  <a:pt x="2372" y="1801"/>
                  <a:pt x="2374" y="1801"/>
                </a:cubicBezTo>
                <a:cubicBezTo>
                  <a:pt x="2375" y="1801"/>
                  <a:pt x="2376" y="1801"/>
                  <a:pt x="2377" y="1800"/>
                </a:cubicBezTo>
                <a:cubicBezTo>
                  <a:pt x="2378" y="1800"/>
                  <a:pt x="2379" y="1799"/>
                  <a:pt x="2380" y="1799"/>
                </a:cubicBezTo>
                <a:cubicBezTo>
                  <a:pt x="2383" y="1797"/>
                  <a:pt x="2388" y="1799"/>
                  <a:pt x="2392" y="1800"/>
                </a:cubicBezTo>
                <a:cubicBezTo>
                  <a:pt x="2394" y="1800"/>
                  <a:pt x="2396" y="1800"/>
                  <a:pt x="2398" y="1800"/>
                </a:cubicBezTo>
                <a:cubicBezTo>
                  <a:pt x="2399" y="1800"/>
                  <a:pt x="2400" y="1800"/>
                  <a:pt x="2401" y="1800"/>
                </a:cubicBezTo>
                <a:cubicBezTo>
                  <a:pt x="2402" y="1801"/>
                  <a:pt x="2403" y="1801"/>
                  <a:pt x="2404" y="1801"/>
                </a:cubicBezTo>
                <a:cubicBezTo>
                  <a:pt x="2405" y="1800"/>
                  <a:pt x="2406" y="1799"/>
                  <a:pt x="2406" y="1798"/>
                </a:cubicBezTo>
                <a:cubicBezTo>
                  <a:pt x="2407" y="1798"/>
                  <a:pt x="2408" y="1797"/>
                  <a:pt x="2409" y="1797"/>
                </a:cubicBezTo>
                <a:cubicBezTo>
                  <a:pt x="2410" y="1797"/>
                  <a:pt x="2411" y="1797"/>
                  <a:pt x="2413" y="1797"/>
                </a:cubicBezTo>
                <a:cubicBezTo>
                  <a:pt x="2414" y="1796"/>
                  <a:pt x="2415" y="1796"/>
                  <a:pt x="2416" y="1796"/>
                </a:cubicBezTo>
                <a:cubicBezTo>
                  <a:pt x="2419" y="1796"/>
                  <a:pt x="2421" y="1796"/>
                  <a:pt x="2424" y="1797"/>
                </a:cubicBezTo>
                <a:cubicBezTo>
                  <a:pt x="2426" y="1798"/>
                  <a:pt x="2428" y="1798"/>
                  <a:pt x="2430" y="1798"/>
                </a:cubicBezTo>
                <a:cubicBezTo>
                  <a:pt x="2433" y="1798"/>
                  <a:pt x="2434" y="1798"/>
                  <a:pt x="2436" y="1800"/>
                </a:cubicBezTo>
                <a:cubicBezTo>
                  <a:pt x="2437" y="1801"/>
                  <a:pt x="2437" y="1801"/>
                  <a:pt x="2438" y="1802"/>
                </a:cubicBezTo>
                <a:cubicBezTo>
                  <a:pt x="2440" y="1802"/>
                  <a:pt x="2440" y="1801"/>
                  <a:pt x="2441" y="1800"/>
                </a:cubicBezTo>
                <a:cubicBezTo>
                  <a:pt x="2443" y="1799"/>
                  <a:pt x="2445" y="1799"/>
                  <a:pt x="2447" y="1798"/>
                </a:cubicBezTo>
                <a:cubicBezTo>
                  <a:pt x="2449" y="1798"/>
                  <a:pt x="2451" y="1796"/>
                  <a:pt x="2454" y="1796"/>
                </a:cubicBezTo>
                <a:cubicBezTo>
                  <a:pt x="2458" y="1796"/>
                  <a:pt x="2463" y="1795"/>
                  <a:pt x="2467" y="1795"/>
                </a:cubicBezTo>
                <a:cubicBezTo>
                  <a:pt x="2469" y="1795"/>
                  <a:pt x="2471" y="1795"/>
                  <a:pt x="2473" y="1795"/>
                </a:cubicBezTo>
                <a:cubicBezTo>
                  <a:pt x="2476" y="1794"/>
                  <a:pt x="2477" y="1794"/>
                  <a:pt x="2479" y="1795"/>
                </a:cubicBezTo>
                <a:cubicBezTo>
                  <a:pt x="2482" y="1795"/>
                  <a:pt x="2484" y="1795"/>
                  <a:pt x="2486" y="1795"/>
                </a:cubicBezTo>
                <a:cubicBezTo>
                  <a:pt x="2488" y="1795"/>
                  <a:pt x="2490" y="1795"/>
                  <a:pt x="2492" y="1795"/>
                </a:cubicBezTo>
                <a:cubicBezTo>
                  <a:pt x="2494" y="1795"/>
                  <a:pt x="2495" y="1794"/>
                  <a:pt x="2494" y="1792"/>
                </a:cubicBezTo>
                <a:cubicBezTo>
                  <a:pt x="2493" y="1790"/>
                  <a:pt x="2490" y="1790"/>
                  <a:pt x="2490" y="1788"/>
                </a:cubicBezTo>
                <a:cubicBezTo>
                  <a:pt x="2491" y="1788"/>
                  <a:pt x="2491" y="1789"/>
                  <a:pt x="2492" y="1790"/>
                </a:cubicBezTo>
                <a:cubicBezTo>
                  <a:pt x="2493" y="1790"/>
                  <a:pt x="2494" y="1790"/>
                  <a:pt x="2495" y="1791"/>
                </a:cubicBezTo>
                <a:cubicBezTo>
                  <a:pt x="2496" y="1793"/>
                  <a:pt x="2494" y="1795"/>
                  <a:pt x="2496" y="1797"/>
                </a:cubicBezTo>
                <a:cubicBezTo>
                  <a:pt x="2497" y="1798"/>
                  <a:pt x="2499" y="1799"/>
                  <a:pt x="2499" y="1801"/>
                </a:cubicBezTo>
                <a:cubicBezTo>
                  <a:pt x="2500" y="1803"/>
                  <a:pt x="2499" y="1805"/>
                  <a:pt x="2499" y="1807"/>
                </a:cubicBezTo>
                <a:cubicBezTo>
                  <a:pt x="2499" y="1808"/>
                  <a:pt x="2498" y="1809"/>
                  <a:pt x="2498" y="1809"/>
                </a:cubicBezTo>
                <a:cubicBezTo>
                  <a:pt x="2498" y="1811"/>
                  <a:pt x="2501" y="1811"/>
                  <a:pt x="2502" y="1811"/>
                </a:cubicBezTo>
                <a:cubicBezTo>
                  <a:pt x="2504" y="1811"/>
                  <a:pt x="2506" y="1811"/>
                  <a:pt x="2508" y="1812"/>
                </a:cubicBezTo>
                <a:cubicBezTo>
                  <a:pt x="2510" y="1812"/>
                  <a:pt x="2512" y="1813"/>
                  <a:pt x="2513" y="1815"/>
                </a:cubicBezTo>
                <a:cubicBezTo>
                  <a:pt x="2514" y="1817"/>
                  <a:pt x="2514" y="1818"/>
                  <a:pt x="2514" y="1821"/>
                </a:cubicBezTo>
                <a:cubicBezTo>
                  <a:pt x="2515" y="1822"/>
                  <a:pt x="2516" y="1824"/>
                  <a:pt x="2516" y="1825"/>
                </a:cubicBezTo>
                <a:cubicBezTo>
                  <a:pt x="2517" y="1828"/>
                  <a:pt x="2516" y="1829"/>
                  <a:pt x="2517" y="1832"/>
                </a:cubicBezTo>
                <a:cubicBezTo>
                  <a:pt x="2518" y="1833"/>
                  <a:pt x="2518" y="1834"/>
                  <a:pt x="2519" y="1835"/>
                </a:cubicBezTo>
                <a:cubicBezTo>
                  <a:pt x="2519" y="1836"/>
                  <a:pt x="2520" y="1836"/>
                  <a:pt x="2521" y="1836"/>
                </a:cubicBezTo>
                <a:cubicBezTo>
                  <a:pt x="2524" y="1837"/>
                  <a:pt x="2522" y="1839"/>
                  <a:pt x="2522" y="1841"/>
                </a:cubicBezTo>
                <a:cubicBezTo>
                  <a:pt x="2522" y="1842"/>
                  <a:pt x="2524" y="1845"/>
                  <a:pt x="2526" y="1844"/>
                </a:cubicBezTo>
                <a:cubicBezTo>
                  <a:pt x="2527" y="1843"/>
                  <a:pt x="2526" y="1842"/>
                  <a:pt x="2527" y="1841"/>
                </a:cubicBezTo>
                <a:cubicBezTo>
                  <a:pt x="2527" y="1840"/>
                  <a:pt x="2527" y="1840"/>
                  <a:pt x="2528" y="1839"/>
                </a:cubicBezTo>
                <a:cubicBezTo>
                  <a:pt x="2529" y="1838"/>
                  <a:pt x="2528" y="1837"/>
                  <a:pt x="2529" y="1836"/>
                </a:cubicBezTo>
                <a:cubicBezTo>
                  <a:pt x="2531" y="1835"/>
                  <a:pt x="2531" y="1836"/>
                  <a:pt x="2532" y="1836"/>
                </a:cubicBezTo>
                <a:cubicBezTo>
                  <a:pt x="2533" y="1837"/>
                  <a:pt x="2534" y="1836"/>
                  <a:pt x="2535" y="1836"/>
                </a:cubicBezTo>
                <a:cubicBezTo>
                  <a:pt x="2536" y="1837"/>
                  <a:pt x="2536" y="1838"/>
                  <a:pt x="2536" y="1839"/>
                </a:cubicBezTo>
                <a:cubicBezTo>
                  <a:pt x="2535" y="1840"/>
                  <a:pt x="2535" y="1838"/>
                  <a:pt x="2534" y="1838"/>
                </a:cubicBezTo>
                <a:cubicBezTo>
                  <a:pt x="2533" y="1837"/>
                  <a:pt x="2531" y="1837"/>
                  <a:pt x="2531" y="1837"/>
                </a:cubicBezTo>
                <a:cubicBezTo>
                  <a:pt x="2530" y="1838"/>
                  <a:pt x="2530" y="1839"/>
                  <a:pt x="2530" y="1840"/>
                </a:cubicBezTo>
                <a:cubicBezTo>
                  <a:pt x="2530" y="1841"/>
                  <a:pt x="2529" y="1842"/>
                  <a:pt x="2529" y="1843"/>
                </a:cubicBezTo>
                <a:cubicBezTo>
                  <a:pt x="2529" y="1844"/>
                  <a:pt x="2530" y="1846"/>
                  <a:pt x="2531" y="1845"/>
                </a:cubicBezTo>
                <a:cubicBezTo>
                  <a:pt x="2533" y="1845"/>
                  <a:pt x="2532" y="1843"/>
                  <a:pt x="2533" y="1842"/>
                </a:cubicBezTo>
                <a:cubicBezTo>
                  <a:pt x="2534" y="1842"/>
                  <a:pt x="2534" y="1842"/>
                  <a:pt x="2535" y="1842"/>
                </a:cubicBezTo>
                <a:cubicBezTo>
                  <a:pt x="2535" y="1842"/>
                  <a:pt x="2535" y="1843"/>
                  <a:pt x="2535" y="1843"/>
                </a:cubicBezTo>
                <a:cubicBezTo>
                  <a:pt x="2535" y="1844"/>
                  <a:pt x="2535" y="1843"/>
                  <a:pt x="2536" y="1844"/>
                </a:cubicBezTo>
                <a:cubicBezTo>
                  <a:pt x="2536" y="1844"/>
                  <a:pt x="2537" y="1844"/>
                  <a:pt x="2537" y="1845"/>
                </a:cubicBezTo>
                <a:cubicBezTo>
                  <a:pt x="2537" y="1845"/>
                  <a:pt x="2537" y="1846"/>
                  <a:pt x="2538" y="1846"/>
                </a:cubicBezTo>
                <a:cubicBezTo>
                  <a:pt x="2539" y="1845"/>
                  <a:pt x="2538" y="1844"/>
                  <a:pt x="2538" y="1843"/>
                </a:cubicBezTo>
                <a:cubicBezTo>
                  <a:pt x="2538" y="1842"/>
                  <a:pt x="2537" y="1840"/>
                  <a:pt x="2539" y="1841"/>
                </a:cubicBezTo>
                <a:cubicBezTo>
                  <a:pt x="2541" y="1842"/>
                  <a:pt x="2539" y="1846"/>
                  <a:pt x="2539" y="1847"/>
                </a:cubicBezTo>
                <a:cubicBezTo>
                  <a:pt x="2541" y="1848"/>
                  <a:pt x="2541" y="1845"/>
                  <a:pt x="2542" y="1845"/>
                </a:cubicBezTo>
                <a:cubicBezTo>
                  <a:pt x="2543" y="1844"/>
                  <a:pt x="2544" y="1846"/>
                  <a:pt x="2544" y="1847"/>
                </a:cubicBezTo>
                <a:cubicBezTo>
                  <a:pt x="2543" y="1848"/>
                  <a:pt x="2542" y="1849"/>
                  <a:pt x="2542" y="1851"/>
                </a:cubicBezTo>
                <a:cubicBezTo>
                  <a:pt x="2543" y="1853"/>
                  <a:pt x="2548" y="1850"/>
                  <a:pt x="2549" y="1849"/>
                </a:cubicBezTo>
                <a:cubicBezTo>
                  <a:pt x="2550" y="1849"/>
                  <a:pt x="2550" y="1849"/>
                  <a:pt x="2551" y="1849"/>
                </a:cubicBezTo>
                <a:cubicBezTo>
                  <a:pt x="2552" y="1848"/>
                  <a:pt x="2552" y="1847"/>
                  <a:pt x="2553" y="1847"/>
                </a:cubicBezTo>
                <a:cubicBezTo>
                  <a:pt x="2555" y="1849"/>
                  <a:pt x="2550" y="1850"/>
                  <a:pt x="2551" y="1852"/>
                </a:cubicBezTo>
                <a:cubicBezTo>
                  <a:pt x="2552" y="1852"/>
                  <a:pt x="2553" y="1854"/>
                  <a:pt x="2553" y="1855"/>
                </a:cubicBezTo>
                <a:cubicBezTo>
                  <a:pt x="2553" y="1857"/>
                  <a:pt x="2553" y="1858"/>
                  <a:pt x="2554" y="1859"/>
                </a:cubicBezTo>
                <a:cubicBezTo>
                  <a:pt x="2555" y="1860"/>
                  <a:pt x="2556" y="1861"/>
                  <a:pt x="2556" y="1862"/>
                </a:cubicBezTo>
                <a:cubicBezTo>
                  <a:pt x="2557" y="1863"/>
                  <a:pt x="2557" y="1864"/>
                  <a:pt x="2558" y="1864"/>
                </a:cubicBezTo>
                <a:cubicBezTo>
                  <a:pt x="2558" y="1865"/>
                  <a:pt x="2560" y="1866"/>
                  <a:pt x="2561" y="1867"/>
                </a:cubicBezTo>
                <a:cubicBezTo>
                  <a:pt x="2562" y="1867"/>
                  <a:pt x="2563" y="1869"/>
                  <a:pt x="2564" y="1870"/>
                </a:cubicBezTo>
                <a:cubicBezTo>
                  <a:pt x="2565" y="1870"/>
                  <a:pt x="2566" y="1870"/>
                  <a:pt x="2567" y="1871"/>
                </a:cubicBezTo>
                <a:cubicBezTo>
                  <a:pt x="2568" y="1871"/>
                  <a:pt x="2569" y="1872"/>
                  <a:pt x="2569" y="1872"/>
                </a:cubicBezTo>
                <a:cubicBezTo>
                  <a:pt x="2573" y="1875"/>
                  <a:pt x="2577" y="1875"/>
                  <a:pt x="2580" y="1877"/>
                </a:cubicBezTo>
                <a:cubicBezTo>
                  <a:pt x="2582" y="1878"/>
                  <a:pt x="2584" y="1878"/>
                  <a:pt x="2587" y="1878"/>
                </a:cubicBezTo>
                <a:cubicBezTo>
                  <a:pt x="2589" y="1878"/>
                  <a:pt x="2591" y="1877"/>
                  <a:pt x="2593" y="1875"/>
                </a:cubicBezTo>
                <a:cubicBezTo>
                  <a:pt x="2594" y="1875"/>
                  <a:pt x="2594" y="1874"/>
                  <a:pt x="2596" y="1874"/>
                </a:cubicBezTo>
                <a:cubicBezTo>
                  <a:pt x="2597" y="1874"/>
                  <a:pt x="2598" y="1874"/>
                  <a:pt x="2599" y="1873"/>
                </a:cubicBezTo>
                <a:cubicBezTo>
                  <a:pt x="2600" y="1873"/>
                  <a:pt x="2600" y="1872"/>
                  <a:pt x="2601" y="1871"/>
                </a:cubicBezTo>
                <a:cubicBezTo>
                  <a:pt x="2603" y="1871"/>
                  <a:pt x="2603" y="1872"/>
                  <a:pt x="2604" y="1872"/>
                </a:cubicBezTo>
                <a:cubicBezTo>
                  <a:pt x="2605" y="1873"/>
                  <a:pt x="2606" y="1872"/>
                  <a:pt x="2607" y="1873"/>
                </a:cubicBezTo>
                <a:cubicBezTo>
                  <a:pt x="2608" y="1874"/>
                  <a:pt x="2608" y="1875"/>
                  <a:pt x="2608" y="1876"/>
                </a:cubicBezTo>
                <a:cubicBezTo>
                  <a:pt x="2607" y="1878"/>
                  <a:pt x="2604" y="1879"/>
                  <a:pt x="2603" y="1881"/>
                </a:cubicBezTo>
                <a:cubicBezTo>
                  <a:pt x="2602" y="1882"/>
                  <a:pt x="2602" y="1883"/>
                  <a:pt x="2602" y="1883"/>
                </a:cubicBezTo>
                <a:cubicBezTo>
                  <a:pt x="2601" y="1884"/>
                  <a:pt x="2599" y="1884"/>
                  <a:pt x="2598" y="1885"/>
                </a:cubicBezTo>
                <a:cubicBezTo>
                  <a:pt x="2597" y="1886"/>
                  <a:pt x="2596" y="1886"/>
                  <a:pt x="2595" y="1887"/>
                </a:cubicBezTo>
                <a:cubicBezTo>
                  <a:pt x="2594" y="1887"/>
                  <a:pt x="2593" y="1887"/>
                  <a:pt x="2592" y="1887"/>
                </a:cubicBezTo>
                <a:cubicBezTo>
                  <a:pt x="2588" y="1888"/>
                  <a:pt x="2584" y="1889"/>
                  <a:pt x="2580" y="1890"/>
                </a:cubicBezTo>
                <a:cubicBezTo>
                  <a:pt x="2578" y="1891"/>
                  <a:pt x="2576" y="1892"/>
                  <a:pt x="2574" y="1891"/>
                </a:cubicBezTo>
                <a:cubicBezTo>
                  <a:pt x="2572" y="1891"/>
                  <a:pt x="2575" y="1889"/>
                  <a:pt x="2573" y="1888"/>
                </a:cubicBezTo>
                <a:cubicBezTo>
                  <a:pt x="2573" y="1888"/>
                  <a:pt x="2570" y="1888"/>
                  <a:pt x="2569" y="1888"/>
                </a:cubicBezTo>
                <a:cubicBezTo>
                  <a:pt x="2566" y="1888"/>
                  <a:pt x="2564" y="1890"/>
                  <a:pt x="2567" y="1893"/>
                </a:cubicBezTo>
                <a:cubicBezTo>
                  <a:pt x="2567" y="1893"/>
                  <a:pt x="2568" y="1894"/>
                  <a:pt x="2569" y="1895"/>
                </a:cubicBezTo>
                <a:cubicBezTo>
                  <a:pt x="2569" y="1895"/>
                  <a:pt x="2570" y="1896"/>
                  <a:pt x="2570" y="1897"/>
                </a:cubicBezTo>
                <a:cubicBezTo>
                  <a:pt x="2571" y="1900"/>
                  <a:pt x="2574" y="1901"/>
                  <a:pt x="2575" y="1902"/>
                </a:cubicBezTo>
                <a:cubicBezTo>
                  <a:pt x="2579" y="1905"/>
                  <a:pt x="2581" y="1909"/>
                  <a:pt x="2584" y="1912"/>
                </a:cubicBezTo>
                <a:cubicBezTo>
                  <a:pt x="2589" y="1916"/>
                  <a:pt x="2594" y="1920"/>
                  <a:pt x="2598" y="1925"/>
                </a:cubicBezTo>
                <a:cubicBezTo>
                  <a:pt x="2599" y="1926"/>
                  <a:pt x="2600" y="1929"/>
                  <a:pt x="2601" y="1930"/>
                </a:cubicBezTo>
                <a:cubicBezTo>
                  <a:pt x="2603" y="1932"/>
                  <a:pt x="2605" y="1934"/>
                  <a:pt x="2607" y="1935"/>
                </a:cubicBezTo>
                <a:cubicBezTo>
                  <a:pt x="2609" y="1936"/>
                  <a:pt x="2610" y="1938"/>
                  <a:pt x="2612" y="1939"/>
                </a:cubicBezTo>
                <a:cubicBezTo>
                  <a:pt x="2614" y="1940"/>
                  <a:pt x="2616" y="1939"/>
                  <a:pt x="2618" y="1940"/>
                </a:cubicBezTo>
                <a:cubicBezTo>
                  <a:pt x="2619" y="1940"/>
                  <a:pt x="2620" y="1940"/>
                  <a:pt x="2621" y="1940"/>
                </a:cubicBezTo>
                <a:cubicBezTo>
                  <a:pt x="2622" y="1941"/>
                  <a:pt x="2623" y="1941"/>
                  <a:pt x="2624" y="1941"/>
                </a:cubicBezTo>
                <a:cubicBezTo>
                  <a:pt x="2627" y="1941"/>
                  <a:pt x="2629" y="1939"/>
                  <a:pt x="2631" y="1938"/>
                </a:cubicBezTo>
                <a:cubicBezTo>
                  <a:pt x="2633" y="1937"/>
                  <a:pt x="2635" y="1937"/>
                  <a:pt x="2638" y="1936"/>
                </a:cubicBezTo>
                <a:cubicBezTo>
                  <a:pt x="2640" y="1936"/>
                  <a:pt x="2642" y="1935"/>
                  <a:pt x="2644" y="1934"/>
                </a:cubicBezTo>
                <a:cubicBezTo>
                  <a:pt x="2645" y="1933"/>
                  <a:pt x="2646" y="1933"/>
                  <a:pt x="2647" y="1932"/>
                </a:cubicBezTo>
                <a:cubicBezTo>
                  <a:pt x="2647" y="231"/>
                  <a:pt x="2647" y="231"/>
                  <a:pt x="2647" y="231"/>
                </a:cubicBezTo>
                <a:cubicBezTo>
                  <a:pt x="2647" y="231"/>
                  <a:pt x="2646" y="230"/>
                  <a:pt x="2645" y="230"/>
                </a:cubicBezTo>
                <a:cubicBezTo>
                  <a:pt x="2644" y="230"/>
                  <a:pt x="2643" y="230"/>
                  <a:pt x="2642" y="230"/>
                </a:cubicBezTo>
                <a:cubicBezTo>
                  <a:pt x="2641" y="230"/>
                  <a:pt x="2640" y="229"/>
                  <a:pt x="2638" y="229"/>
                </a:cubicBezTo>
                <a:cubicBezTo>
                  <a:pt x="2636" y="228"/>
                  <a:pt x="2633" y="228"/>
                  <a:pt x="2630" y="228"/>
                </a:cubicBezTo>
                <a:cubicBezTo>
                  <a:pt x="2627" y="228"/>
                  <a:pt x="2624" y="228"/>
                  <a:pt x="2621" y="229"/>
                </a:cubicBezTo>
                <a:cubicBezTo>
                  <a:pt x="2617" y="230"/>
                  <a:pt x="2612" y="231"/>
                  <a:pt x="2608" y="231"/>
                </a:cubicBezTo>
                <a:cubicBezTo>
                  <a:pt x="2605" y="230"/>
                  <a:pt x="2603" y="229"/>
                  <a:pt x="2601" y="228"/>
                </a:cubicBezTo>
                <a:cubicBezTo>
                  <a:pt x="2599" y="227"/>
                  <a:pt x="2596" y="227"/>
                  <a:pt x="2594" y="226"/>
                </a:cubicBezTo>
                <a:cubicBezTo>
                  <a:pt x="2592" y="224"/>
                  <a:pt x="2590" y="222"/>
                  <a:pt x="2586" y="222"/>
                </a:cubicBezTo>
                <a:cubicBezTo>
                  <a:pt x="2584" y="222"/>
                  <a:pt x="2581" y="223"/>
                  <a:pt x="2579" y="222"/>
                </a:cubicBezTo>
                <a:cubicBezTo>
                  <a:pt x="2577" y="221"/>
                  <a:pt x="2576" y="219"/>
                  <a:pt x="2574" y="218"/>
                </a:cubicBezTo>
                <a:cubicBezTo>
                  <a:pt x="2572" y="217"/>
                  <a:pt x="2571" y="217"/>
                  <a:pt x="2570" y="214"/>
                </a:cubicBezTo>
                <a:cubicBezTo>
                  <a:pt x="2569" y="213"/>
                  <a:pt x="2570" y="212"/>
                  <a:pt x="2569" y="210"/>
                </a:cubicBezTo>
                <a:cubicBezTo>
                  <a:pt x="2569" y="209"/>
                  <a:pt x="2568" y="208"/>
                  <a:pt x="2567" y="207"/>
                </a:cubicBezTo>
                <a:cubicBezTo>
                  <a:pt x="2572" y="208"/>
                  <a:pt x="2577" y="208"/>
                  <a:pt x="2581" y="207"/>
                </a:cubicBezTo>
                <a:close/>
                <a:moveTo>
                  <a:pt x="702" y="445"/>
                </a:moveTo>
                <a:cubicBezTo>
                  <a:pt x="701" y="446"/>
                  <a:pt x="699" y="449"/>
                  <a:pt x="698" y="448"/>
                </a:cubicBezTo>
                <a:cubicBezTo>
                  <a:pt x="697" y="448"/>
                  <a:pt x="701" y="445"/>
                  <a:pt x="698" y="444"/>
                </a:cubicBezTo>
                <a:cubicBezTo>
                  <a:pt x="698" y="444"/>
                  <a:pt x="697" y="445"/>
                  <a:pt x="697" y="445"/>
                </a:cubicBezTo>
                <a:cubicBezTo>
                  <a:pt x="697" y="445"/>
                  <a:pt x="696" y="444"/>
                  <a:pt x="696" y="444"/>
                </a:cubicBezTo>
                <a:cubicBezTo>
                  <a:pt x="695" y="444"/>
                  <a:pt x="695" y="444"/>
                  <a:pt x="694" y="443"/>
                </a:cubicBezTo>
                <a:cubicBezTo>
                  <a:pt x="693" y="443"/>
                  <a:pt x="692" y="443"/>
                  <a:pt x="691" y="443"/>
                </a:cubicBezTo>
                <a:cubicBezTo>
                  <a:pt x="690" y="442"/>
                  <a:pt x="690" y="442"/>
                  <a:pt x="689" y="442"/>
                </a:cubicBezTo>
                <a:cubicBezTo>
                  <a:pt x="690" y="439"/>
                  <a:pt x="694" y="442"/>
                  <a:pt x="696" y="442"/>
                </a:cubicBezTo>
                <a:cubicBezTo>
                  <a:pt x="698" y="443"/>
                  <a:pt x="700" y="442"/>
                  <a:pt x="702" y="442"/>
                </a:cubicBezTo>
                <a:cubicBezTo>
                  <a:pt x="703" y="442"/>
                  <a:pt x="708" y="441"/>
                  <a:pt x="708" y="443"/>
                </a:cubicBezTo>
                <a:cubicBezTo>
                  <a:pt x="708" y="445"/>
                  <a:pt x="703" y="444"/>
                  <a:pt x="702" y="445"/>
                </a:cubicBezTo>
                <a:close/>
                <a:moveTo>
                  <a:pt x="716" y="427"/>
                </a:moveTo>
                <a:cubicBezTo>
                  <a:pt x="715" y="426"/>
                  <a:pt x="713" y="423"/>
                  <a:pt x="714" y="423"/>
                </a:cubicBezTo>
                <a:cubicBezTo>
                  <a:pt x="715" y="422"/>
                  <a:pt x="716" y="425"/>
                  <a:pt x="716" y="426"/>
                </a:cubicBezTo>
                <a:cubicBezTo>
                  <a:pt x="717" y="427"/>
                  <a:pt x="718" y="428"/>
                  <a:pt x="717" y="429"/>
                </a:cubicBezTo>
                <a:cubicBezTo>
                  <a:pt x="716" y="429"/>
                  <a:pt x="716" y="427"/>
                  <a:pt x="716" y="427"/>
                </a:cubicBezTo>
                <a:close/>
                <a:moveTo>
                  <a:pt x="731" y="430"/>
                </a:moveTo>
                <a:cubicBezTo>
                  <a:pt x="731" y="431"/>
                  <a:pt x="730" y="432"/>
                  <a:pt x="729" y="431"/>
                </a:cubicBezTo>
                <a:cubicBezTo>
                  <a:pt x="729" y="429"/>
                  <a:pt x="732" y="428"/>
                  <a:pt x="731" y="430"/>
                </a:cubicBezTo>
                <a:close/>
                <a:moveTo>
                  <a:pt x="730" y="423"/>
                </a:moveTo>
                <a:cubicBezTo>
                  <a:pt x="730" y="423"/>
                  <a:pt x="730" y="423"/>
                  <a:pt x="730" y="423"/>
                </a:cubicBezTo>
                <a:cubicBezTo>
                  <a:pt x="731" y="423"/>
                  <a:pt x="731" y="423"/>
                  <a:pt x="731" y="423"/>
                </a:cubicBezTo>
                <a:cubicBezTo>
                  <a:pt x="732" y="425"/>
                  <a:pt x="729" y="424"/>
                  <a:pt x="730" y="423"/>
                </a:cubicBezTo>
                <a:close/>
                <a:moveTo>
                  <a:pt x="725" y="506"/>
                </a:moveTo>
                <a:cubicBezTo>
                  <a:pt x="723" y="506"/>
                  <a:pt x="722" y="508"/>
                  <a:pt x="721" y="509"/>
                </a:cubicBezTo>
                <a:cubicBezTo>
                  <a:pt x="720" y="511"/>
                  <a:pt x="720" y="512"/>
                  <a:pt x="719" y="514"/>
                </a:cubicBezTo>
                <a:cubicBezTo>
                  <a:pt x="718" y="516"/>
                  <a:pt x="717" y="517"/>
                  <a:pt x="717" y="519"/>
                </a:cubicBezTo>
                <a:cubicBezTo>
                  <a:pt x="716" y="519"/>
                  <a:pt x="717" y="515"/>
                  <a:pt x="718" y="514"/>
                </a:cubicBezTo>
                <a:cubicBezTo>
                  <a:pt x="718" y="513"/>
                  <a:pt x="720" y="512"/>
                  <a:pt x="719" y="510"/>
                </a:cubicBezTo>
                <a:cubicBezTo>
                  <a:pt x="718" y="508"/>
                  <a:pt x="715" y="509"/>
                  <a:pt x="713" y="510"/>
                </a:cubicBezTo>
                <a:cubicBezTo>
                  <a:pt x="712" y="511"/>
                  <a:pt x="711" y="513"/>
                  <a:pt x="709" y="513"/>
                </a:cubicBezTo>
                <a:cubicBezTo>
                  <a:pt x="709" y="512"/>
                  <a:pt x="711" y="511"/>
                  <a:pt x="711" y="511"/>
                </a:cubicBezTo>
                <a:cubicBezTo>
                  <a:pt x="712" y="510"/>
                  <a:pt x="713" y="509"/>
                  <a:pt x="715" y="508"/>
                </a:cubicBezTo>
                <a:cubicBezTo>
                  <a:pt x="715" y="508"/>
                  <a:pt x="716" y="508"/>
                  <a:pt x="717" y="507"/>
                </a:cubicBezTo>
                <a:cubicBezTo>
                  <a:pt x="719" y="506"/>
                  <a:pt x="721" y="505"/>
                  <a:pt x="723" y="505"/>
                </a:cubicBezTo>
                <a:cubicBezTo>
                  <a:pt x="725" y="505"/>
                  <a:pt x="729" y="504"/>
                  <a:pt x="730" y="505"/>
                </a:cubicBezTo>
                <a:cubicBezTo>
                  <a:pt x="729" y="506"/>
                  <a:pt x="726" y="505"/>
                  <a:pt x="725" y="506"/>
                </a:cubicBezTo>
                <a:close/>
                <a:moveTo>
                  <a:pt x="756" y="404"/>
                </a:moveTo>
                <a:cubicBezTo>
                  <a:pt x="755" y="405"/>
                  <a:pt x="754" y="404"/>
                  <a:pt x="753" y="404"/>
                </a:cubicBezTo>
                <a:cubicBezTo>
                  <a:pt x="753" y="403"/>
                  <a:pt x="754" y="403"/>
                  <a:pt x="755" y="403"/>
                </a:cubicBezTo>
                <a:cubicBezTo>
                  <a:pt x="756" y="403"/>
                  <a:pt x="757" y="403"/>
                  <a:pt x="758" y="403"/>
                </a:cubicBezTo>
                <a:cubicBezTo>
                  <a:pt x="758" y="402"/>
                  <a:pt x="758" y="402"/>
                  <a:pt x="758" y="402"/>
                </a:cubicBezTo>
                <a:cubicBezTo>
                  <a:pt x="759" y="402"/>
                  <a:pt x="759" y="401"/>
                  <a:pt x="760" y="402"/>
                </a:cubicBezTo>
                <a:cubicBezTo>
                  <a:pt x="760" y="403"/>
                  <a:pt x="757" y="404"/>
                  <a:pt x="756" y="404"/>
                </a:cubicBezTo>
                <a:close/>
                <a:moveTo>
                  <a:pt x="1008" y="588"/>
                </a:moveTo>
                <a:cubicBezTo>
                  <a:pt x="1008" y="588"/>
                  <a:pt x="1004" y="587"/>
                  <a:pt x="1004" y="586"/>
                </a:cubicBezTo>
                <a:cubicBezTo>
                  <a:pt x="1004" y="586"/>
                  <a:pt x="1008" y="586"/>
                  <a:pt x="1008" y="586"/>
                </a:cubicBezTo>
                <a:cubicBezTo>
                  <a:pt x="1009" y="587"/>
                  <a:pt x="1010" y="588"/>
                  <a:pt x="1008" y="588"/>
                </a:cubicBezTo>
                <a:close/>
                <a:moveTo>
                  <a:pt x="1097" y="81"/>
                </a:moveTo>
                <a:cubicBezTo>
                  <a:pt x="1096" y="81"/>
                  <a:pt x="1097" y="79"/>
                  <a:pt x="1096" y="79"/>
                </a:cubicBezTo>
                <a:cubicBezTo>
                  <a:pt x="1096" y="78"/>
                  <a:pt x="1095" y="78"/>
                  <a:pt x="1095" y="78"/>
                </a:cubicBezTo>
                <a:cubicBezTo>
                  <a:pt x="1094" y="77"/>
                  <a:pt x="1092" y="76"/>
                  <a:pt x="1093" y="75"/>
                </a:cubicBezTo>
                <a:cubicBezTo>
                  <a:pt x="1094" y="74"/>
                  <a:pt x="1096" y="77"/>
                  <a:pt x="1097" y="78"/>
                </a:cubicBezTo>
                <a:cubicBezTo>
                  <a:pt x="1097" y="78"/>
                  <a:pt x="1098" y="78"/>
                  <a:pt x="1098" y="79"/>
                </a:cubicBezTo>
                <a:cubicBezTo>
                  <a:pt x="1099" y="80"/>
                  <a:pt x="1098" y="81"/>
                  <a:pt x="1097" y="81"/>
                </a:cubicBezTo>
                <a:close/>
                <a:moveTo>
                  <a:pt x="694" y="842"/>
                </a:moveTo>
                <a:cubicBezTo>
                  <a:pt x="693" y="842"/>
                  <a:pt x="693" y="840"/>
                  <a:pt x="692" y="840"/>
                </a:cubicBezTo>
                <a:cubicBezTo>
                  <a:pt x="692" y="839"/>
                  <a:pt x="691" y="840"/>
                  <a:pt x="690" y="840"/>
                </a:cubicBezTo>
                <a:cubicBezTo>
                  <a:pt x="687" y="839"/>
                  <a:pt x="686" y="839"/>
                  <a:pt x="684" y="840"/>
                </a:cubicBezTo>
                <a:cubicBezTo>
                  <a:pt x="683" y="841"/>
                  <a:pt x="683" y="841"/>
                  <a:pt x="682" y="842"/>
                </a:cubicBezTo>
                <a:cubicBezTo>
                  <a:pt x="681" y="842"/>
                  <a:pt x="680" y="842"/>
                  <a:pt x="679" y="843"/>
                </a:cubicBezTo>
                <a:cubicBezTo>
                  <a:pt x="679" y="843"/>
                  <a:pt x="678" y="844"/>
                  <a:pt x="677" y="845"/>
                </a:cubicBezTo>
                <a:cubicBezTo>
                  <a:pt x="677" y="846"/>
                  <a:pt x="676" y="846"/>
                  <a:pt x="675" y="846"/>
                </a:cubicBezTo>
                <a:cubicBezTo>
                  <a:pt x="674" y="847"/>
                  <a:pt x="673" y="847"/>
                  <a:pt x="674" y="848"/>
                </a:cubicBezTo>
                <a:cubicBezTo>
                  <a:pt x="674" y="849"/>
                  <a:pt x="675" y="849"/>
                  <a:pt x="676" y="849"/>
                </a:cubicBezTo>
                <a:cubicBezTo>
                  <a:pt x="677" y="849"/>
                  <a:pt x="678" y="849"/>
                  <a:pt x="678" y="850"/>
                </a:cubicBezTo>
                <a:cubicBezTo>
                  <a:pt x="679" y="851"/>
                  <a:pt x="679" y="852"/>
                  <a:pt x="680" y="851"/>
                </a:cubicBezTo>
                <a:cubicBezTo>
                  <a:pt x="681" y="851"/>
                  <a:pt x="681" y="850"/>
                  <a:pt x="683" y="850"/>
                </a:cubicBezTo>
                <a:cubicBezTo>
                  <a:pt x="683" y="850"/>
                  <a:pt x="684" y="850"/>
                  <a:pt x="684" y="850"/>
                </a:cubicBezTo>
                <a:cubicBezTo>
                  <a:pt x="685" y="850"/>
                  <a:pt x="685" y="850"/>
                  <a:pt x="685" y="850"/>
                </a:cubicBezTo>
                <a:cubicBezTo>
                  <a:pt x="686" y="850"/>
                  <a:pt x="686" y="849"/>
                  <a:pt x="687" y="850"/>
                </a:cubicBezTo>
                <a:cubicBezTo>
                  <a:pt x="687" y="851"/>
                  <a:pt x="686" y="851"/>
                  <a:pt x="686" y="851"/>
                </a:cubicBezTo>
                <a:cubicBezTo>
                  <a:pt x="685" y="852"/>
                  <a:pt x="684" y="852"/>
                  <a:pt x="683" y="852"/>
                </a:cubicBezTo>
                <a:cubicBezTo>
                  <a:pt x="682" y="853"/>
                  <a:pt x="681" y="853"/>
                  <a:pt x="680" y="852"/>
                </a:cubicBezTo>
                <a:cubicBezTo>
                  <a:pt x="679" y="852"/>
                  <a:pt x="679" y="851"/>
                  <a:pt x="678" y="851"/>
                </a:cubicBezTo>
                <a:cubicBezTo>
                  <a:pt x="677" y="851"/>
                  <a:pt x="676" y="851"/>
                  <a:pt x="675" y="851"/>
                </a:cubicBezTo>
                <a:cubicBezTo>
                  <a:pt x="674" y="851"/>
                  <a:pt x="674" y="850"/>
                  <a:pt x="673" y="850"/>
                </a:cubicBezTo>
                <a:cubicBezTo>
                  <a:pt x="673" y="850"/>
                  <a:pt x="672" y="850"/>
                  <a:pt x="672" y="850"/>
                </a:cubicBezTo>
                <a:cubicBezTo>
                  <a:pt x="671" y="850"/>
                  <a:pt x="670" y="849"/>
                  <a:pt x="670" y="848"/>
                </a:cubicBezTo>
                <a:cubicBezTo>
                  <a:pt x="670" y="847"/>
                  <a:pt x="671" y="847"/>
                  <a:pt x="672" y="846"/>
                </a:cubicBezTo>
                <a:cubicBezTo>
                  <a:pt x="672" y="846"/>
                  <a:pt x="672" y="845"/>
                  <a:pt x="672" y="844"/>
                </a:cubicBezTo>
                <a:cubicBezTo>
                  <a:pt x="672" y="842"/>
                  <a:pt x="672" y="841"/>
                  <a:pt x="671" y="840"/>
                </a:cubicBezTo>
                <a:cubicBezTo>
                  <a:pt x="667" y="835"/>
                  <a:pt x="679" y="838"/>
                  <a:pt x="677" y="834"/>
                </a:cubicBezTo>
                <a:cubicBezTo>
                  <a:pt x="677" y="833"/>
                  <a:pt x="676" y="833"/>
                  <a:pt x="676" y="833"/>
                </a:cubicBezTo>
                <a:cubicBezTo>
                  <a:pt x="675" y="832"/>
                  <a:pt x="674" y="832"/>
                  <a:pt x="674" y="832"/>
                </a:cubicBezTo>
                <a:cubicBezTo>
                  <a:pt x="673" y="832"/>
                  <a:pt x="673" y="831"/>
                  <a:pt x="672" y="831"/>
                </a:cubicBezTo>
                <a:cubicBezTo>
                  <a:pt x="672" y="830"/>
                  <a:pt x="673" y="829"/>
                  <a:pt x="672" y="828"/>
                </a:cubicBezTo>
                <a:cubicBezTo>
                  <a:pt x="672" y="827"/>
                  <a:pt x="670" y="828"/>
                  <a:pt x="671" y="826"/>
                </a:cubicBezTo>
                <a:cubicBezTo>
                  <a:pt x="671" y="826"/>
                  <a:pt x="671" y="825"/>
                  <a:pt x="672" y="825"/>
                </a:cubicBezTo>
                <a:cubicBezTo>
                  <a:pt x="672" y="825"/>
                  <a:pt x="672" y="825"/>
                  <a:pt x="672" y="825"/>
                </a:cubicBezTo>
                <a:cubicBezTo>
                  <a:pt x="674" y="824"/>
                  <a:pt x="675" y="822"/>
                  <a:pt x="676" y="822"/>
                </a:cubicBezTo>
                <a:cubicBezTo>
                  <a:pt x="678" y="822"/>
                  <a:pt x="680" y="822"/>
                  <a:pt x="681" y="823"/>
                </a:cubicBezTo>
                <a:cubicBezTo>
                  <a:pt x="682" y="825"/>
                  <a:pt x="681" y="827"/>
                  <a:pt x="683" y="828"/>
                </a:cubicBezTo>
                <a:cubicBezTo>
                  <a:pt x="683" y="828"/>
                  <a:pt x="683" y="829"/>
                  <a:pt x="684" y="829"/>
                </a:cubicBezTo>
                <a:cubicBezTo>
                  <a:pt x="684" y="829"/>
                  <a:pt x="684" y="830"/>
                  <a:pt x="684" y="830"/>
                </a:cubicBezTo>
                <a:cubicBezTo>
                  <a:pt x="685" y="831"/>
                  <a:pt x="686" y="830"/>
                  <a:pt x="687" y="829"/>
                </a:cubicBezTo>
                <a:cubicBezTo>
                  <a:pt x="688" y="829"/>
                  <a:pt x="689" y="828"/>
                  <a:pt x="689" y="830"/>
                </a:cubicBezTo>
                <a:cubicBezTo>
                  <a:pt x="690" y="831"/>
                  <a:pt x="688" y="831"/>
                  <a:pt x="687" y="831"/>
                </a:cubicBezTo>
                <a:cubicBezTo>
                  <a:pt x="686" y="832"/>
                  <a:pt x="687" y="833"/>
                  <a:pt x="687" y="834"/>
                </a:cubicBezTo>
                <a:cubicBezTo>
                  <a:pt x="686" y="835"/>
                  <a:pt x="685" y="836"/>
                  <a:pt x="687" y="837"/>
                </a:cubicBezTo>
                <a:cubicBezTo>
                  <a:pt x="687" y="837"/>
                  <a:pt x="689" y="836"/>
                  <a:pt x="690" y="836"/>
                </a:cubicBezTo>
                <a:cubicBezTo>
                  <a:pt x="690" y="837"/>
                  <a:pt x="691" y="838"/>
                  <a:pt x="692" y="838"/>
                </a:cubicBezTo>
                <a:cubicBezTo>
                  <a:pt x="693" y="838"/>
                  <a:pt x="694" y="838"/>
                  <a:pt x="694" y="839"/>
                </a:cubicBezTo>
                <a:cubicBezTo>
                  <a:pt x="694" y="839"/>
                  <a:pt x="694" y="842"/>
                  <a:pt x="694" y="842"/>
                </a:cubicBezTo>
                <a:close/>
                <a:moveTo>
                  <a:pt x="954" y="795"/>
                </a:moveTo>
                <a:cubicBezTo>
                  <a:pt x="954" y="796"/>
                  <a:pt x="954" y="797"/>
                  <a:pt x="952" y="797"/>
                </a:cubicBezTo>
                <a:cubicBezTo>
                  <a:pt x="951" y="797"/>
                  <a:pt x="951" y="795"/>
                  <a:pt x="950" y="795"/>
                </a:cubicBezTo>
                <a:cubicBezTo>
                  <a:pt x="949" y="794"/>
                  <a:pt x="948" y="794"/>
                  <a:pt x="947" y="794"/>
                </a:cubicBezTo>
                <a:cubicBezTo>
                  <a:pt x="946" y="794"/>
                  <a:pt x="945" y="794"/>
                  <a:pt x="944" y="793"/>
                </a:cubicBezTo>
                <a:cubicBezTo>
                  <a:pt x="943" y="793"/>
                  <a:pt x="941" y="794"/>
                  <a:pt x="941" y="793"/>
                </a:cubicBezTo>
                <a:cubicBezTo>
                  <a:pt x="940" y="793"/>
                  <a:pt x="940" y="792"/>
                  <a:pt x="939" y="792"/>
                </a:cubicBezTo>
                <a:cubicBezTo>
                  <a:pt x="938" y="791"/>
                  <a:pt x="933" y="791"/>
                  <a:pt x="934" y="789"/>
                </a:cubicBezTo>
                <a:cubicBezTo>
                  <a:pt x="935" y="789"/>
                  <a:pt x="936" y="789"/>
                  <a:pt x="937" y="789"/>
                </a:cubicBezTo>
                <a:cubicBezTo>
                  <a:pt x="937" y="788"/>
                  <a:pt x="938" y="787"/>
                  <a:pt x="939" y="787"/>
                </a:cubicBezTo>
                <a:cubicBezTo>
                  <a:pt x="940" y="787"/>
                  <a:pt x="943" y="788"/>
                  <a:pt x="944" y="788"/>
                </a:cubicBezTo>
                <a:cubicBezTo>
                  <a:pt x="945" y="789"/>
                  <a:pt x="945" y="790"/>
                  <a:pt x="946" y="790"/>
                </a:cubicBezTo>
                <a:cubicBezTo>
                  <a:pt x="947" y="789"/>
                  <a:pt x="947" y="788"/>
                  <a:pt x="948" y="788"/>
                </a:cubicBezTo>
                <a:cubicBezTo>
                  <a:pt x="949" y="787"/>
                  <a:pt x="949" y="788"/>
                  <a:pt x="950" y="788"/>
                </a:cubicBezTo>
                <a:cubicBezTo>
                  <a:pt x="951" y="789"/>
                  <a:pt x="952" y="789"/>
                  <a:pt x="953" y="789"/>
                </a:cubicBezTo>
                <a:cubicBezTo>
                  <a:pt x="955" y="790"/>
                  <a:pt x="954" y="793"/>
                  <a:pt x="954" y="795"/>
                </a:cubicBezTo>
                <a:close/>
                <a:moveTo>
                  <a:pt x="1120" y="757"/>
                </a:moveTo>
                <a:cubicBezTo>
                  <a:pt x="1116" y="758"/>
                  <a:pt x="1113" y="762"/>
                  <a:pt x="1109" y="763"/>
                </a:cubicBezTo>
                <a:cubicBezTo>
                  <a:pt x="1108" y="764"/>
                  <a:pt x="1107" y="764"/>
                  <a:pt x="1106" y="764"/>
                </a:cubicBezTo>
                <a:cubicBezTo>
                  <a:pt x="1105" y="765"/>
                  <a:pt x="1105" y="765"/>
                  <a:pt x="1104" y="766"/>
                </a:cubicBezTo>
                <a:cubicBezTo>
                  <a:pt x="1103" y="768"/>
                  <a:pt x="1101" y="768"/>
                  <a:pt x="1099" y="769"/>
                </a:cubicBezTo>
                <a:cubicBezTo>
                  <a:pt x="1098" y="770"/>
                  <a:pt x="1097" y="772"/>
                  <a:pt x="1095" y="772"/>
                </a:cubicBezTo>
                <a:cubicBezTo>
                  <a:pt x="1094" y="772"/>
                  <a:pt x="1093" y="773"/>
                  <a:pt x="1093" y="771"/>
                </a:cubicBezTo>
                <a:cubicBezTo>
                  <a:pt x="1093" y="771"/>
                  <a:pt x="1093" y="769"/>
                  <a:pt x="1093" y="768"/>
                </a:cubicBezTo>
                <a:cubicBezTo>
                  <a:pt x="1094" y="766"/>
                  <a:pt x="1098" y="767"/>
                  <a:pt x="1099" y="766"/>
                </a:cubicBezTo>
                <a:cubicBezTo>
                  <a:pt x="1101" y="766"/>
                  <a:pt x="1102" y="765"/>
                  <a:pt x="1104" y="763"/>
                </a:cubicBezTo>
                <a:cubicBezTo>
                  <a:pt x="1107" y="761"/>
                  <a:pt x="1109" y="759"/>
                  <a:pt x="1111" y="756"/>
                </a:cubicBezTo>
                <a:cubicBezTo>
                  <a:pt x="1112" y="754"/>
                  <a:pt x="1113" y="753"/>
                  <a:pt x="1115" y="753"/>
                </a:cubicBezTo>
                <a:cubicBezTo>
                  <a:pt x="1116" y="754"/>
                  <a:pt x="1116" y="754"/>
                  <a:pt x="1117" y="754"/>
                </a:cubicBezTo>
                <a:cubicBezTo>
                  <a:pt x="1119" y="754"/>
                  <a:pt x="1120" y="754"/>
                  <a:pt x="1122" y="754"/>
                </a:cubicBezTo>
                <a:cubicBezTo>
                  <a:pt x="1125" y="754"/>
                  <a:pt x="1122" y="757"/>
                  <a:pt x="1120" y="757"/>
                </a:cubicBezTo>
                <a:close/>
                <a:moveTo>
                  <a:pt x="1151" y="732"/>
                </a:moveTo>
                <a:cubicBezTo>
                  <a:pt x="1150" y="733"/>
                  <a:pt x="1150" y="734"/>
                  <a:pt x="1150" y="735"/>
                </a:cubicBezTo>
                <a:cubicBezTo>
                  <a:pt x="1150" y="736"/>
                  <a:pt x="1150" y="737"/>
                  <a:pt x="1150" y="738"/>
                </a:cubicBezTo>
                <a:cubicBezTo>
                  <a:pt x="1149" y="741"/>
                  <a:pt x="1147" y="741"/>
                  <a:pt x="1145" y="742"/>
                </a:cubicBezTo>
                <a:cubicBezTo>
                  <a:pt x="1142" y="743"/>
                  <a:pt x="1142" y="744"/>
                  <a:pt x="1139" y="744"/>
                </a:cubicBezTo>
                <a:cubicBezTo>
                  <a:pt x="1138" y="744"/>
                  <a:pt x="1137" y="744"/>
                  <a:pt x="1135" y="744"/>
                </a:cubicBezTo>
                <a:cubicBezTo>
                  <a:pt x="1134" y="743"/>
                  <a:pt x="1132" y="743"/>
                  <a:pt x="1132" y="743"/>
                </a:cubicBezTo>
                <a:cubicBezTo>
                  <a:pt x="1131" y="742"/>
                  <a:pt x="1132" y="740"/>
                  <a:pt x="1133" y="739"/>
                </a:cubicBezTo>
                <a:cubicBezTo>
                  <a:pt x="1134" y="737"/>
                  <a:pt x="1136" y="736"/>
                  <a:pt x="1138" y="735"/>
                </a:cubicBezTo>
                <a:cubicBezTo>
                  <a:pt x="1140" y="733"/>
                  <a:pt x="1142" y="729"/>
                  <a:pt x="1145" y="727"/>
                </a:cubicBezTo>
                <a:cubicBezTo>
                  <a:pt x="1146" y="725"/>
                  <a:pt x="1147" y="724"/>
                  <a:pt x="1147" y="722"/>
                </a:cubicBezTo>
                <a:cubicBezTo>
                  <a:pt x="1148" y="722"/>
                  <a:pt x="1148" y="721"/>
                  <a:pt x="1148" y="720"/>
                </a:cubicBezTo>
                <a:cubicBezTo>
                  <a:pt x="1149" y="719"/>
                  <a:pt x="1149" y="718"/>
                  <a:pt x="1150" y="719"/>
                </a:cubicBezTo>
                <a:cubicBezTo>
                  <a:pt x="1151" y="721"/>
                  <a:pt x="1150" y="724"/>
                  <a:pt x="1151" y="726"/>
                </a:cubicBezTo>
                <a:cubicBezTo>
                  <a:pt x="1151" y="728"/>
                  <a:pt x="1151" y="730"/>
                  <a:pt x="1151" y="732"/>
                </a:cubicBezTo>
                <a:close/>
                <a:moveTo>
                  <a:pt x="1536" y="421"/>
                </a:moveTo>
                <a:cubicBezTo>
                  <a:pt x="1536" y="421"/>
                  <a:pt x="1537" y="422"/>
                  <a:pt x="1538" y="423"/>
                </a:cubicBezTo>
                <a:cubicBezTo>
                  <a:pt x="1538" y="423"/>
                  <a:pt x="1539" y="424"/>
                  <a:pt x="1540" y="425"/>
                </a:cubicBezTo>
                <a:cubicBezTo>
                  <a:pt x="1540" y="427"/>
                  <a:pt x="1539" y="429"/>
                  <a:pt x="1541" y="431"/>
                </a:cubicBezTo>
                <a:cubicBezTo>
                  <a:pt x="1542" y="432"/>
                  <a:pt x="1544" y="432"/>
                  <a:pt x="1546" y="433"/>
                </a:cubicBezTo>
                <a:cubicBezTo>
                  <a:pt x="1547" y="434"/>
                  <a:pt x="1550" y="436"/>
                  <a:pt x="1550" y="435"/>
                </a:cubicBezTo>
                <a:cubicBezTo>
                  <a:pt x="1550" y="434"/>
                  <a:pt x="1549" y="433"/>
                  <a:pt x="1549" y="433"/>
                </a:cubicBezTo>
                <a:cubicBezTo>
                  <a:pt x="1549" y="432"/>
                  <a:pt x="1549" y="432"/>
                  <a:pt x="1549" y="431"/>
                </a:cubicBezTo>
                <a:cubicBezTo>
                  <a:pt x="1549" y="431"/>
                  <a:pt x="1548" y="430"/>
                  <a:pt x="1548" y="429"/>
                </a:cubicBezTo>
                <a:cubicBezTo>
                  <a:pt x="1549" y="428"/>
                  <a:pt x="1550" y="429"/>
                  <a:pt x="1551" y="428"/>
                </a:cubicBezTo>
                <a:cubicBezTo>
                  <a:pt x="1552" y="428"/>
                  <a:pt x="1551" y="427"/>
                  <a:pt x="1550" y="427"/>
                </a:cubicBezTo>
                <a:cubicBezTo>
                  <a:pt x="1549" y="426"/>
                  <a:pt x="1549" y="425"/>
                  <a:pt x="1548" y="424"/>
                </a:cubicBezTo>
                <a:cubicBezTo>
                  <a:pt x="1548" y="423"/>
                  <a:pt x="1547" y="421"/>
                  <a:pt x="1549" y="422"/>
                </a:cubicBezTo>
                <a:cubicBezTo>
                  <a:pt x="1550" y="422"/>
                  <a:pt x="1553" y="427"/>
                  <a:pt x="1552" y="423"/>
                </a:cubicBezTo>
                <a:cubicBezTo>
                  <a:pt x="1552" y="421"/>
                  <a:pt x="1551" y="421"/>
                  <a:pt x="1550" y="420"/>
                </a:cubicBezTo>
                <a:cubicBezTo>
                  <a:pt x="1549" y="419"/>
                  <a:pt x="1549" y="418"/>
                  <a:pt x="1548" y="417"/>
                </a:cubicBezTo>
                <a:cubicBezTo>
                  <a:pt x="1548" y="416"/>
                  <a:pt x="1544" y="414"/>
                  <a:pt x="1545" y="412"/>
                </a:cubicBezTo>
                <a:cubicBezTo>
                  <a:pt x="1545" y="412"/>
                  <a:pt x="1545" y="412"/>
                  <a:pt x="1545" y="412"/>
                </a:cubicBezTo>
                <a:cubicBezTo>
                  <a:pt x="1547" y="412"/>
                  <a:pt x="1548" y="415"/>
                  <a:pt x="1549" y="416"/>
                </a:cubicBezTo>
                <a:cubicBezTo>
                  <a:pt x="1550" y="418"/>
                  <a:pt x="1552" y="419"/>
                  <a:pt x="1553" y="421"/>
                </a:cubicBezTo>
                <a:cubicBezTo>
                  <a:pt x="1554" y="422"/>
                  <a:pt x="1553" y="425"/>
                  <a:pt x="1554" y="427"/>
                </a:cubicBezTo>
                <a:cubicBezTo>
                  <a:pt x="1555" y="429"/>
                  <a:pt x="1556" y="430"/>
                  <a:pt x="1558" y="431"/>
                </a:cubicBezTo>
                <a:cubicBezTo>
                  <a:pt x="1558" y="432"/>
                  <a:pt x="1559" y="433"/>
                  <a:pt x="1559" y="434"/>
                </a:cubicBezTo>
                <a:cubicBezTo>
                  <a:pt x="1560" y="435"/>
                  <a:pt x="1561" y="434"/>
                  <a:pt x="1562" y="435"/>
                </a:cubicBezTo>
                <a:cubicBezTo>
                  <a:pt x="1563" y="435"/>
                  <a:pt x="1564" y="436"/>
                  <a:pt x="1564" y="435"/>
                </a:cubicBezTo>
                <a:cubicBezTo>
                  <a:pt x="1565" y="435"/>
                  <a:pt x="1564" y="433"/>
                  <a:pt x="1564" y="432"/>
                </a:cubicBezTo>
                <a:cubicBezTo>
                  <a:pt x="1564" y="431"/>
                  <a:pt x="1564" y="430"/>
                  <a:pt x="1563" y="430"/>
                </a:cubicBezTo>
                <a:cubicBezTo>
                  <a:pt x="1562" y="429"/>
                  <a:pt x="1561" y="428"/>
                  <a:pt x="1561" y="427"/>
                </a:cubicBezTo>
                <a:cubicBezTo>
                  <a:pt x="1561" y="426"/>
                  <a:pt x="1563" y="426"/>
                  <a:pt x="1564" y="427"/>
                </a:cubicBezTo>
                <a:cubicBezTo>
                  <a:pt x="1564" y="428"/>
                  <a:pt x="1564" y="428"/>
                  <a:pt x="1565" y="429"/>
                </a:cubicBezTo>
                <a:cubicBezTo>
                  <a:pt x="1566" y="429"/>
                  <a:pt x="1566" y="429"/>
                  <a:pt x="1567" y="429"/>
                </a:cubicBezTo>
                <a:cubicBezTo>
                  <a:pt x="1568" y="429"/>
                  <a:pt x="1568" y="430"/>
                  <a:pt x="1568" y="430"/>
                </a:cubicBezTo>
                <a:cubicBezTo>
                  <a:pt x="1569" y="431"/>
                  <a:pt x="1569" y="432"/>
                  <a:pt x="1569" y="432"/>
                </a:cubicBezTo>
                <a:cubicBezTo>
                  <a:pt x="1570" y="432"/>
                  <a:pt x="1570" y="429"/>
                  <a:pt x="1571" y="428"/>
                </a:cubicBezTo>
                <a:cubicBezTo>
                  <a:pt x="1571" y="426"/>
                  <a:pt x="1572" y="425"/>
                  <a:pt x="1573" y="423"/>
                </a:cubicBezTo>
                <a:cubicBezTo>
                  <a:pt x="1573" y="422"/>
                  <a:pt x="1573" y="421"/>
                  <a:pt x="1573" y="420"/>
                </a:cubicBezTo>
                <a:cubicBezTo>
                  <a:pt x="1573" y="418"/>
                  <a:pt x="1574" y="416"/>
                  <a:pt x="1572" y="414"/>
                </a:cubicBezTo>
                <a:cubicBezTo>
                  <a:pt x="1570" y="414"/>
                  <a:pt x="1570" y="413"/>
                  <a:pt x="1569" y="411"/>
                </a:cubicBezTo>
                <a:cubicBezTo>
                  <a:pt x="1568" y="410"/>
                  <a:pt x="1568" y="410"/>
                  <a:pt x="1567" y="411"/>
                </a:cubicBezTo>
                <a:cubicBezTo>
                  <a:pt x="1565" y="412"/>
                  <a:pt x="1562" y="412"/>
                  <a:pt x="1561" y="410"/>
                </a:cubicBezTo>
                <a:cubicBezTo>
                  <a:pt x="1560" y="409"/>
                  <a:pt x="1559" y="406"/>
                  <a:pt x="1558" y="406"/>
                </a:cubicBezTo>
                <a:cubicBezTo>
                  <a:pt x="1557" y="405"/>
                  <a:pt x="1557" y="407"/>
                  <a:pt x="1557" y="408"/>
                </a:cubicBezTo>
                <a:cubicBezTo>
                  <a:pt x="1557" y="408"/>
                  <a:pt x="1557" y="409"/>
                  <a:pt x="1556" y="410"/>
                </a:cubicBezTo>
                <a:cubicBezTo>
                  <a:pt x="1555" y="411"/>
                  <a:pt x="1555" y="409"/>
                  <a:pt x="1554" y="408"/>
                </a:cubicBezTo>
                <a:cubicBezTo>
                  <a:pt x="1553" y="407"/>
                  <a:pt x="1551" y="406"/>
                  <a:pt x="1550" y="404"/>
                </a:cubicBezTo>
                <a:cubicBezTo>
                  <a:pt x="1549" y="403"/>
                  <a:pt x="1548" y="402"/>
                  <a:pt x="1547" y="400"/>
                </a:cubicBezTo>
                <a:cubicBezTo>
                  <a:pt x="1547" y="399"/>
                  <a:pt x="1546" y="398"/>
                  <a:pt x="1545" y="397"/>
                </a:cubicBezTo>
                <a:cubicBezTo>
                  <a:pt x="1545" y="397"/>
                  <a:pt x="1544" y="396"/>
                  <a:pt x="1544" y="395"/>
                </a:cubicBezTo>
                <a:cubicBezTo>
                  <a:pt x="1543" y="393"/>
                  <a:pt x="1545" y="394"/>
                  <a:pt x="1546" y="395"/>
                </a:cubicBezTo>
                <a:cubicBezTo>
                  <a:pt x="1547" y="397"/>
                  <a:pt x="1548" y="397"/>
                  <a:pt x="1550" y="398"/>
                </a:cubicBezTo>
                <a:cubicBezTo>
                  <a:pt x="1552" y="399"/>
                  <a:pt x="1554" y="400"/>
                  <a:pt x="1556" y="400"/>
                </a:cubicBezTo>
                <a:cubicBezTo>
                  <a:pt x="1558" y="401"/>
                  <a:pt x="1559" y="402"/>
                  <a:pt x="1561" y="403"/>
                </a:cubicBezTo>
                <a:cubicBezTo>
                  <a:pt x="1562" y="405"/>
                  <a:pt x="1564" y="406"/>
                  <a:pt x="1566" y="406"/>
                </a:cubicBezTo>
                <a:cubicBezTo>
                  <a:pt x="1569" y="407"/>
                  <a:pt x="1570" y="408"/>
                  <a:pt x="1572" y="409"/>
                </a:cubicBezTo>
                <a:cubicBezTo>
                  <a:pt x="1575" y="411"/>
                  <a:pt x="1580" y="412"/>
                  <a:pt x="1582" y="416"/>
                </a:cubicBezTo>
                <a:cubicBezTo>
                  <a:pt x="1583" y="418"/>
                  <a:pt x="1582" y="420"/>
                  <a:pt x="1582" y="422"/>
                </a:cubicBezTo>
                <a:cubicBezTo>
                  <a:pt x="1582" y="424"/>
                  <a:pt x="1583" y="427"/>
                  <a:pt x="1582" y="428"/>
                </a:cubicBezTo>
                <a:cubicBezTo>
                  <a:pt x="1581" y="430"/>
                  <a:pt x="1578" y="432"/>
                  <a:pt x="1579" y="435"/>
                </a:cubicBezTo>
                <a:cubicBezTo>
                  <a:pt x="1579" y="436"/>
                  <a:pt x="1581" y="438"/>
                  <a:pt x="1582" y="439"/>
                </a:cubicBezTo>
                <a:cubicBezTo>
                  <a:pt x="1584" y="441"/>
                  <a:pt x="1585" y="443"/>
                  <a:pt x="1586" y="445"/>
                </a:cubicBezTo>
                <a:cubicBezTo>
                  <a:pt x="1587" y="447"/>
                  <a:pt x="1589" y="448"/>
                  <a:pt x="1590" y="450"/>
                </a:cubicBezTo>
                <a:cubicBezTo>
                  <a:pt x="1591" y="452"/>
                  <a:pt x="1592" y="453"/>
                  <a:pt x="1594" y="455"/>
                </a:cubicBezTo>
                <a:cubicBezTo>
                  <a:pt x="1595" y="456"/>
                  <a:pt x="1596" y="458"/>
                  <a:pt x="1598" y="460"/>
                </a:cubicBezTo>
                <a:cubicBezTo>
                  <a:pt x="1599" y="461"/>
                  <a:pt x="1600" y="463"/>
                  <a:pt x="1600" y="465"/>
                </a:cubicBezTo>
                <a:cubicBezTo>
                  <a:pt x="1600" y="467"/>
                  <a:pt x="1598" y="469"/>
                  <a:pt x="1599" y="471"/>
                </a:cubicBezTo>
                <a:cubicBezTo>
                  <a:pt x="1599" y="472"/>
                  <a:pt x="1600" y="473"/>
                  <a:pt x="1601" y="474"/>
                </a:cubicBezTo>
                <a:cubicBezTo>
                  <a:pt x="1601" y="475"/>
                  <a:pt x="1599" y="476"/>
                  <a:pt x="1598" y="476"/>
                </a:cubicBezTo>
                <a:cubicBezTo>
                  <a:pt x="1597" y="477"/>
                  <a:pt x="1596" y="478"/>
                  <a:pt x="1594" y="479"/>
                </a:cubicBezTo>
                <a:cubicBezTo>
                  <a:pt x="1594" y="480"/>
                  <a:pt x="1592" y="481"/>
                  <a:pt x="1591" y="481"/>
                </a:cubicBezTo>
                <a:cubicBezTo>
                  <a:pt x="1590" y="482"/>
                  <a:pt x="1589" y="483"/>
                  <a:pt x="1588" y="484"/>
                </a:cubicBezTo>
                <a:cubicBezTo>
                  <a:pt x="1587" y="486"/>
                  <a:pt x="1585" y="486"/>
                  <a:pt x="1582" y="486"/>
                </a:cubicBezTo>
                <a:cubicBezTo>
                  <a:pt x="1580" y="486"/>
                  <a:pt x="1579" y="485"/>
                  <a:pt x="1577" y="485"/>
                </a:cubicBezTo>
                <a:cubicBezTo>
                  <a:pt x="1576" y="485"/>
                  <a:pt x="1575" y="485"/>
                  <a:pt x="1574" y="484"/>
                </a:cubicBezTo>
                <a:cubicBezTo>
                  <a:pt x="1574" y="483"/>
                  <a:pt x="1574" y="482"/>
                  <a:pt x="1575" y="482"/>
                </a:cubicBezTo>
                <a:cubicBezTo>
                  <a:pt x="1577" y="480"/>
                  <a:pt x="1578" y="479"/>
                  <a:pt x="1579" y="477"/>
                </a:cubicBezTo>
                <a:cubicBezTo>
                  <a:pt x="1580" y="474"/>
                  <a:pt x="1578" y="475"/>
                  <a:pt x="1576" y="473"/>
                </a:cubicBezTo>
                <a:cubicBezTo>
                  <a:pt x="1575" y="471"/>
                  <a:pt x="1574" y="470"/>
                  <a:pt x="1572" y="469"/>
                </a:cubicBezTo>
                <a:cubicBezTo>
                  <a:pt x="1568" y="467"/>
                  <a:pt x="1566" y="463"/>
                  <a:pt x="1563" y="461"/>
                </a:cubicBezTo>
                <a:cubicBezTo>
                  <a:pt x="1561" y="459"/>
                  <a:pt x="1559" y="459"/>
                  <a:pt x="1557" y="458"/>
                </a:cubicBezTo>
                <a:cubicBezTo>
                  <a:pt x="1555" y="457"/>
                  <a:pt x="1553" y="457"/>
                  <a:pt x="1551" y="456"/>
                </a:cubicBezTo>
                <a:cubicBezTo>
                  <a:pt x="1550" y="455"/>
                  <a:pt x="1549" y="453"/>
                  <a:pt x="1548" y="452"/>
                </a:cubicBezTo>
                <a:cubicBezTo>
                  <a:pt x="1546" y="451"/>
                  <a:pt x="1545" y="449"/>
                  <a:pt x="1543" y="448"/>
                </a:cubicBezTo>
                <a:cubicBezTo>
                  <a:pt x="1543" y="448"/>
                  <a:pt x="1539" y="445"/>
                  <a:pt x="1542" y="445"/>
                </a:cubicBezTo>
                <a:cubicBezTo>
                  <a:pt x="1543" y="445"/>
                  <a:pt x="1544" y="447"/>
                  <a:pt x="1546" y="447"/>
                </a:cubicBezTo>
                <a:cubicBezTo>
                  <a:pt x="1547" y="446"/>
                  <a:pt x="1546" y="443"/>
                  <a:pt x="1546" y="441"/>
                </a:cubicBezTo>
                <a:cubicBezTo>
                  <a:pt x="1546" y="440"/>
                  <a:pt x="1546" y="440"/>
                  <a:pt x="1545" y="439"/>
                </a:cubicBezTo>
                <a:cubicBezTo>
                  <a:pt x="1544" y="438"/>
                  <a:pt x="1545" y="437"/>
                  <a:pt x="1545" y="436"/>
                </a:cubicBezTo>
                <a:cubicBezTo>
                  <a:pt x="1544" y="434"/>
                  <a:pt x="1541" y="433"/>
                  <a:pt x="1539" y="432"/>
                </a:cubicBezTo>
                <a:cubicBezTo>
                  <a:pt x="1536" y="430"/>
                  <a:pt x="1539" y="428"/>
                  <a:pt x="1538" y="425"/>
                </a:cubicBezTo>
                <a:cubicBezTo>
                  <a:pt x="1538" y="424"/>
                  <a:pt x="1537" y="423"/>
                  <a:pt x="1537" y="423"/>
                </a:cubicBezTo>
                <a:cubicBezTo>
                  <a:pt x="1536" y="422"/>
                  <a:pt x="1534" y="421"/>
                  <a:pt x="1536" y="421"/>
                </a:cubicBezTo>
                <a:close/>
                <a:moveTo>
                  <a:pt x="1569" y="480"/>
                </a:moveTo>
                <a:cubicBezTo>
                  <a:pt x="1568" y="480"/>
                  <a:pt x="1568" y="480"/>
                  <a:pt x="1567" y="480"/>
                </a:cubicBezTo>
                <a:cubicBezTo>
                  <a:pt x="1566" y="481"/>
                  <a:pt x="1566" y="481"/>
                  <a:pt x="1565" y="482"/>
                </a:cubicBezTo>
                <a:cubicBezTo>
                  <a:pt x="1564" y="483"/>
                  <a:pt x="1563" y="482"/>
                  <a:pt x="1562" y="481"/>
                </a:cubicBezTo>
                <a:cubicBezTo>
                  <a:pt x="1561" y="479"/>
                  <a:pt x="1560" y="478"/>
                  <a:pt x="1559" y="478"/>
                </a:cubicBezTo>
                <a:cubicBezTo>
                  <a:pt x="1557" y="478"/>
                  <a:pt x="1555" y="479"/>
                  <a:pt x="1554" y="477"/>
                </a:cubicBezTo>
                <a:cubicBezTo>
                  <a:pt x="1553" y="476"/>
                  <a:pt x="1554" y="474"/>
                  <a:pt x="1555" y="473"/>
                </a:cubicBezTo>
                <a:cubicBezTo>
                  <a:pt x="1556" y="472"/>
                  <a:pt x="1556" y="473"/>
                  <a:pt x="1557" y="474"/>
                </a:cubicBezTo>
                <a:cubicBezTo>
                  <a:pt x="1558" y="475"/>
                  <a:pt x="1558" y="475"/>
                  <a:pt x="1560" y="475"/>
                </a:cubicBezTo>
                <a:cubicBezTo>
                  <a:pt x="1562" y="476"/>
                  <a:pt x="1562" y="477"/>
                  <a:pt x="1564" y="478"/>
                </a:cubicBezTo>
                <a:cubicBezTo>
                  <a:pt x="1565" y="478"/>
                  <a:pt x="1569" y="478"/>
                  <a:pt x="1569" y="480"/>
                </a:cubicBezTo>
                <a:close/>
                <a:moveTo>
                  <a:pt x="1527" y="1086"/>
                </a:moveTo>
                <a:cubicBezTo>
                  <a:pt x="1528" y="1086"/>
                  <a:pt x="1530" y="1086"/>
                  <a:pt x="1532" y="1086"/>
                </a:cubicBezTo>
                <a:cubicBezTo>
                  <a:pt x="1533" y="1086"/>
                  <a:pt x="1535" y="1086"/>
                  <a:pt x="1535" y="1085"/>
                </a:cubicBezTo>
                <a:cubicBezTo>
                  <a:pt x="1534" y="1084"/>
                  <a:pt x="1532" y="1084"/>
                  <a:pt x="1533" y="1083"/>
                </a:cubicBezTo>
                <a:cubicBezTo>
                  <a:pt x="1534" y="1083"/>
                  <a:pt x="1536" y="1083"/>
                  <a:pt x="1536" y="1083"/>
                </a:cubicBezTo>
                <a:cubicBezTo>
                  <a:pt x="1537" y="1083"/>
                  <a:pt x="1538" y="1084"/>
                  <a:pt x="1538" y="1084"/>
                </a:cubicBezTo>
                <a:cubicBezTo>
                  <a:pt x="1539" y="1085"/>
                  <a:pt x="1539" y="1086"/>
                  <a:pt x="1540" y="1086"/>
                </a:cubicBezTo>
                <a:cubicBezTo>
                  <a:pt x="1541" y="1087"/>
                  <a:pt x="1542" y="1085"/>
                  <a:pt x="1543" y="1087"/>
                </a:cubicBezTo>
                <a:cubicBezTo>
                  <a:pt x="1544" y="1087"/>
                  <a:pt x="1543" y="1088"/>
                  <a:pt x="1543" y="1089"/>
                </a:cubicBezTo>
                <a:cubicBezTo>
                  <a:pt x="1542" y="1090"/>
                  <a:pt x="1543" y="1090"/>
                  <a:pt x="1542" y="1091"/>
                </a:cubicBezTo>
                <a:cubicBezTo>
                  <a:pt x="1542" y="1091"/>
                  <a:pt x="1541" y="1091"/>
                  <a:pt x="1541" y="1091"/>
                </a:cubicBezTo>
                <a:cubicBezTo>
                  <a:pt x="1540" y="1092"/>
                  <a:pt x="1540" y="1092"/>
                  <a:pt x="1540" y="1093"/>
                </a:cubicBezTo>
                <a:cubicBezTo>
                  <a:pt x="1540" y="1093"/>
                  <a:pt x="1541" y="1093"/>
                  <a:pt x="1541" y="1093"/>
                </a:cubicBezTo>
                <a:cubicBezTo>
                  <a:pt x="1542" y="1093"/>
                  <a:pt x="1543" y="1092"/>
                  <a:pt x="1544" y="1093"/>
                </a:cubicBezTo>
                <a:cubicBezTo>
                  <a:pt x="1545" y="1093"/>
                  <a:pt x="1546" y="1093"/>
                  <a:pt x="1547" y="1092"/>
                </a:cubicBezTo>
                <a:cubicBezTo>
                  <a:pt x="1548" y="1091"/>
                  <a:pt x="1547" y="1090"/>
                  <a:pt x="1548" y="1089"/>
                </a:cubicBezTo>
                <a:cubicBezTo>
                  <a:pt x="1549" y="1086"/>
                  <a:pt x="1551" y="1090"/>
                  <a:pt x="1552" y="1091"/>
                </a:cubicBezTo>
                <a:cubicBezTo>
                  <a:pt x="1553" y="1092"/>
                  <a:pt x="1554" y="1094"/>
                  <a:pt x="1554" y="1096"/>
                </a:cubicBezTo>
                <a:cubicBezTo>
                  <a:pt x="1555" y="1098"/>
                  <a:pt x="1556" y="1099"/>
                  <a:pt x="1557" y="1100"/>
                </a:cubicBezTo>
                <a:cubicBezTo>
                  <a:pt x="1558" y="1102"/>
                  <a:pt x="1559" y="1103"/>
                  <a:pt x="1560" y="1105"/>
                </a:cubicBezTo>
                <a:cubicBezTo>
                  <a:pt x="1562" y="1107"/>
                  <a:pt x="1560" y="1107"/>
                  <a:pt x="1558" y="1106"/>
                </a:cubicBezTo>
                <a:cubicBezTo>
                  <a:pt x="1557" y="1104"/>
                  <a:pt x="1556" y="1103"/>
                  <a:pt x="1554" y="1102"/>
                </a:cubicBezTo>
                <a:cubicBezTo>
                  <a:pt x="1553" y="1101"/>
                  <a:pt x="1552" y="1101"/>
                  <a:pt x="1552" y="1100"/>
                </a:cubicBezTo>
                <a:cubicBezTo>
                  <a:pt x="1551" y="1099"/>
                  <a:pt x="1552" y="1098"/>
                  <a:pt x="1551" y="1097"/>
                </a:cubicBezTo>
                <a:cubicBezTo>
                  <a:pt x="1550" y="1096"/>
                  <a:pt x="1549" y="1098"/>
                  <a:pt x="1549" y="1099"/>
                </a:cubicBezTo>
                <a:cubicBezTo>
                  <a:pt x="1548" y="1100"/>
                  <a:pt x="1546" y="1100"/>
                  <a:pt x="1547" y="1098"/>
                </a:cubicBezTo>
                <a:cubicBezTo>
                  <a:pt x="1547" y="1097"/>
                  <a:pt x="1549" y="1097"/>
                  <a:pt x="1548" y="1095"/>
                </a:cubicBezTo>
                <a:cubicBezTo>
                  <a:pt x="1547" y="1095"/>
                  <a:pt x="1546" y="1095"/>
                  <a:pt x="1546" y="1096"/>
                </a:cubicBezTo>
                <a:cubicBezTo>
                  <a:pt x="1545" y="1096"/>
                  <a:pt x="1544" y="1097"/>
                  <a:pt x="1543" y="1097"/>
                </a:cubicBezTo>
                <a:cubicBezTo>
                  <a:pt x="1542" y="1097"/>
                  <a:pt x="1541" y="1096"/>
                  <a:pt x="1541" y="1095"/>
                </a:cubicBezTo>
                <a:cubicBezTo>
                  <a:pt x="1538" y="1091"/>
                  <a:pt x="1532" y="1096"/>
                  <a:pt x="1529" y="1092"/>
                </a:cubicBezTo>
                <a:cubicBezTo>
                  <a:pt x="1528" y="1092"/>
                  <a:pt x="1528" y="1090"/>
                  <a:pt x="1528" y="1090"/>
                </a:cubicBezTo>
                <a:cubicBezTo>
                  <a:pt x="1527" y="1089"/>
                  <a:pt x="1526" y="1089"/>
                  <a:pt x="1525" y="1088"/>
                </a:cubicBezTo>
                <a:cubicBezTo>
                  <a:pt x="1522" y="1086"/>
                  <a:pt x="1525" y="1086"/>
                  <a:pt x="1527" y="1086"/>
                </a:cubicBezTo>
                <a:close/>
                <a:moveTo>
                  <a:pt x="1416" y="481"/>
                </a:moveTo>
                <a:cubicBezTo>
                  <a:pt x="1414" y="479"/>
                  <a:pt x="1413" y="478"/>
                  <a:pt x="1411" y="477"/>
                </a:cubicBezTo>
                <a:cubicBezTo>
                  <a:pt x="1409" y="476"/>
                  <a:pt x="1406" y="473"/>
                  <a:pt x="1408" y="471"/>
                </a:cubicBezTo>
                <a:cubicBezTo>
                  <a:pt x="1410" y="468"/>
                  <a:pt x="1410" y="473"/>
                  <a:pt x="1412" y="472"/>
                </a:cubicBezTo>
                <a:cubicBezTo>
                  <a:pt x="1415" y="472"/>
                  <a:pt x="1414" y="469"/>
                  <a:pt x="1415" y="467"/>
                </a:cubicBezTo>
                <a:cubicBezTo>
                  <a:pt x="1415" y="466"/>
                  <a:pt x="1418" y="465"/>
                  <a:pt x="1418" y="463"/>
                </a:cubicBezTo>
                <a:cubicBezTo>
                  <a:pt x="1418" y="462"/>
                  <a:pt x="1417" y="461"/>
                  <a:pt x="1417" y="460"/>
                </a:cubicBezTo>
                <a:cubicBezTo>
                  <a:pt x="1417" y="458"/>
                  <a:pt x="1418" y="459"/>
                  <a:pt x="1419" y="459"/>
                </a:cubicBezTo>
                <a:cubicBezTo>
                  <a:pt x="1421" y="459"/>
                  <a:pt x="1422" y="457"/>
                  <a:pt x="1424" y="458"/>
                </a:cubicBezTo>
                <a:cubicBezTo>
                  <a:pt x="1426" y="459"/>
                  <a:pt x="1429" y="459"/>
                  <a:pt x="1430" y="457"/>
                </a:cubicBezTo>
                <a:cubicBezTo>
                  <a:pt x="1431" y="456"/>
                  <a:pt x="1431" y="454"/>
                  <a:pt x="1432" y="452"/>
                </a:cubicBezTo>
                <a:cubicBezTo>
                  <a:pt x="1434" y="451"/>
                  <a:pt x="1434" y="451"/>
                  <a:pt x="1435" y="449"/>
                </a:cubicBezTo>
                <a:cubicBezTo>
                  <a:pt x="1435" y="447"/>
                  <a:pt x="1436" y="446"/>
                  <a:pt x="1437" y="448"/>
                </a:cubicBezTo>
                <a:cubicBezTo>
                  <a:pt x="1438" y="449"/>
                  <a:pt x="1438" y="449"/>
                  <a:pt x="1439" y="450"/>
                </a:cubicBezTo>
                <a:cubicBezTo>
                  <a:pt x="1441" y="451"/>
                  <a:pt x="1444" y="452"/>
                  <a:pt x="1446" y="453"/>
                </a:cubicBezTo>
                <a:cubicBezTo>
                  <a:pt x="1449" y="457"/>
                  <a:pt x="1454" y="458"/>
                  <a:pt x="1458" y="460"/>
                </a:cubicBezTo>
                <a:cubicBezTo>
                  <a:pt x="1460" y="461"/>
                  <a:pt x="1461" y="463"/>
                  <a:pt x="1463" y="464"/>
                </a:cubicBezTo>
                <a:cubicBezTo>
                  <a:pt x="1464" y="466"/>
                  <a:pt x="1467" y="467"/>
                  <a:pt x="1469" y="468"/>
                </a:cubicBezTo>
                <a:cubicBezTo>
                  <a:pt x="1473" y="471"/>
                  <a:pt x="1477" y="472"/>
                  <a:pt x="1480" y="476"/>
                </a:cubicBezTo>
                <a:cubicBezTo>
                  <a:pt x="1482" y="478"/>
                  <a:pt x="1483" y="480"/>
                  <a:pt x="1484" y="482"/>
                </a:cubicBezTo>
                <a:cubicBezTo>
                  <a:pt x="1486" y="484"/>
                  <a:pt x="1488" y="485"/>
                  <a:pt x="1489" y="487"/>
                </a:cubicBezTo>
                <a:cubicBezTo>
                  <a:pt x="1491" y="488"/>
                  <a:pt x="1492" y="490"/>
                  <a:pt x="1493" y="492"/>
                </a:cubicBezTo>
                <a:cubicBezTo>
                  <a:pt x="1494" y="494"/>
                  <a:pt x="1495" y="495"/>
                  <a:pt x="1496" y="497"/>
                </a:cubicBezTo>
                <a:cubicBezTo>
                  <a:pt x="1496" y="499"/>
                  <a:pt x="1495" y="501"/>
                  <a:pt x="1494" y="503"/>
                </a:cubicBezTo>
                <a:cubicBezTo>
                  <a:pt x="1494" y="504"/>
                  <a:pt x="1493" y="505"/>
                  <a:pt x="1492" y="504"/>
                </a:cubicBezTo>
                <a:cubicBezTo>
                  <a:pt x="1491" y="504"/>
                  <a:pt x="1491" y="503"/>
                  <a:pt x="1490" y="503"/>
                </a:cubicBezTo>
                <a:cubicBezTo>
                  <a:pt x="1487" y="503"/>
                  <a:pt x="1490" y="507"/>
                  <a:pt x="1490" y="508"/>
                </a:cubicBezTo>
                <a:cubicBezTo>
                  <a:pt x="1490" y="510"/>
                  <a:pt x="1489" y="512"/>
                  <a:pt x="1488" y="514"/>
                </a:cubicBezTo>
                <a:cubicBezTo>
                  <a:pt x="1488" y="516"/>
                  <a:pt x="1488" y="518"/>
                  <a:pt x="1485" y="518"/>
                </a:cubicBezTo>
                <a:cubicBezTo>
                  <a:pt x="1484" y="519"/>
                  <a:pt x="1483" y="519"/>
                  <a:pt x="1482" y="519"/>
                </a:cubicBezTo>
                <a:cubicBezTo>
                  <a:pt x="1481" y="518"/>
                  <a:pt x="1481" y="518"/>
                  <a:pt x="1480" y="517"/>
                </a:cubicBezTo>
                <a:cubicBezTo>
                  <a:pt x="1477" y="517"/>
                  <a:pt x="1475" y="518"/>
                  <a:pt x="1473" y="518"/>
                </a:cubicBezTo>
                <a:cubicBezTo>
                  <a:pt x="1471" y="517"/>
                  <a:pt x="1469" y="516"/>
                  <a:pt x="1467" y="516"/>
                </a:cubicBezTo>
                <a:cubicBezTo>
                  <a:pt x="1466" y="516"/>
                  <a:pt x="1462" y="516"/>
                  <a:pt x="1461" y="517"/>
                </a:cubicBezTo>
                <a:cubicBezTo>
                  <a:pt x="1460" y="518"/>
                  <a:pt x="1461" y="519"/>
                  <a:pt x="1460" y="520"/>
                </a:cubicBezTo>
                <a:cubicBezTo>
                  <a:pt x="1460" y="521"/>
                  <a:pt x="1459" y="522"/>
                  <a:pt x="1458" y="523"/>
                </a:cubicBezTo>
                <a:cubicBezTo>
                  <a:pt x="1457" y="524"/>
                  <a:pt x="1458" y="527"/>
                  <a:pt x="1457" y="529"/>
                </a:cubicBezTo>
                <a:cubicBezTo>
                  <a:pt x="1456" y="530"/>
                  <a:pt x="1454" y="532"/>
                  <a:pt x="1452" y="532"/>
                </a:cubicBezTo>
                <a:cubicBezTo>
                  <a:pt x="1451" y="532"/>
                  <a:pt x="1450" y="531"/>
                  <a:pt x="1449" y="531"/>
                </a:cubicBezTo>
                <a:cubicBezTo>
                  <a:pt x="1448" y="530"/>
                  <a:pt x="1447" y="530"/>
                  <a:pt x="1446" y="530"/>
                </a:cubicBezTo>
                <a:cubicBezTo>
                  <a:pt x="1443" y="530"/>
                  <a:pt x="1444" y="528"/>
                  <a:pt x="1445" y="525"/>
                </a:cubicBezTo>
                <a:cubicBezTo>
                  <a:pt x="1445" y="523"/>
                  <a:pt x="1443" y="523"/>
                  <a:pt x="1442" y="521"/>
                </a:cubicBezTo>
                <a:cubicBezTo>
                  <a:pt x="1440" y="519"/>
                  <a:pt x="1440" y="518"/>
                  <a:pt x="1439" y="516"/>
                </a:cubicBezTo>
                <a:cubicBezTo>
                  <a:pt x="1438" y="512"/>
                  <a:pt x="1434" y="510"/>
                  <a:pt x="1432" y="506"/>
                </a:cubicBezTo>
                <a:cubicBezTo>
                  <a:pt x="1432" y="504"/>
                  <a:pt x="1432" y="502"/>
                  <a:pt x="1431" y="500"/>
                </a:cubicBezTo>
                <a:cubicBezTo>
                  <a:pt x="1430" y="499"/>
                  <a:pt x="1430" y="497"/>
                  <a:pt x="1430" y="496"/>
                </a:cubicBezTo>
                <a:cubicBezTo>
                  <a:pt x="1429" y="494"/>
                  <a:pt x="1429" y="493"/>
                  <a:pt x="1428" y="492"/>
                </a:cubicBezTo>
                <a:cubicBezTo>
                  <a:pt x="1427" y="491"/>
                  <a:pt x="1426" y="490"/>
                  <a:pt x="1426" y="490"/>
                </a:cubicBezTo>
                <a:cubicBezTo>
                  <a:pt x="1424" y="488"/>
                  <a:pt x="1423" y="484"/>
                  <a:pt x="1421" y="483"/>
                </a:cubicBezTo>
                <a:cubicBezTo>
                  <a:pt x="1419" y="483"/>
                  <a:pt x="1417" y="482"/>
                  <a:pt x="1416" y="481"/>
                </a:cubicBezTo>
                <a:close/>
                <a:moveTo>
                  <a:pt x="1594" y="1259"/>
                </a:moveTo>
                <a:cubicBezTo>
                  <a:pt x="1592" y="1257"/>
                  <a:pt x="1592" y="1255"/>
                  <a:pt x="1591" y="1253"/>
                </a:cubicBezTo>
                <a:cubicBezTo>
                  <a:pt x="1590" y="1248"/>
                  <a:pt x="1585" y="1247"/>
                  <a:pt x="1581" y="1250"/>
                </a:cubicBezTo>
                <a:cubicBezTo>
                  <a:pt x="1578" y="1252"/>
                  <a:pt x="1573" y="1250"/>
                  <a:pt x="1569" y="1249"/>
                </a:cubicBezTo>
                <a:cubicBezTo>
                  <a:pt x="1566" y="1248"/>
                  <a:pt x="1562" y="1245"/>
                  <a:pt x="1562" y="1241"/>
                </a:cubicBezTo>
                <a:cubicBezTo>
                  <a:pt x="1562" y="1239"/>
                  <a:pt x="1565" y="1239"/>
                  <a:pt x="1565" y="1237"/>
                </a:cubicBezTo>
                <a:cubicBezTo>
                  <a:pt x="1564" y="1237"/>
                  <a:pt x="1563" y="1238"/>
                  <a:pt x="1562" y="1238"/>
                </a:cubicBezTo>
                <a:cubicBezTo>
                  <a:pt x="1561" y="1238"/>
                  <a:pt x="1560" y="1238"/>
                  <a:pt x="1558" y="1238"/>
                </a:cubicBezTo>
                <a:cubicBezTo>
                  <a:pt x="1556" y="1238"/>
                  <a:pt x="1554" y="1237"/>
                  <a:pt x="1551" y="1239"/>
                </a:cubicBezTo>
                <a:cubicBezTo>
                  <a:pt x="1549" y="1240"/>
                  <a:pt x="1547" y="1241"/>
                  <a:pt x="1544" y="1241"/>
                </a:cubicBezTo>
                <a:cubicBezTo>
                  <a:pt x="1543" y="1240"/>
                  <a:pt x="1542" y="1240"/>
                  <a:pt x="1541" y="1240"/>
                </a:cubicBezTo>
                <a:cubicBezTo>
                  <a:pt x="1539" y="1239"/>
                  <a:pt x="1538" y="1239"/>
                  <a:pt x="1536" y="1239"/>
                </a:cubicBezTo>
                <a:cubicBezTo>
                  <a:pt x="1534" y="1239"/>
                  <a:pt x="1531" y="1239"/>
                  <a:pt x="1528" y="1239"/>
                </a:cubicBezTo>
                <a:cubicBezTo>
                  <a:pt x="1525" y="1239"/>
                  <a:pt x="1523" y="1239"/>
                  <a:pt x="1521" y="1239"/>
                </a:cubicBezTo>
                <a:cubicBezTo>
                  <a:pt x="1515" y="1238"/>
                  <a:pt x="1510" y="1237"/>
                  <a:pt x="1505" y="1239"/>
                </a:cubicBezTo>
                <a:cubicBezTo>
                  <a:pt x="1501" y="1240"/>
                  <a:pt x="1497" y="1243"/>
                  <a:pt x="1492" y="1244"/>
                </a:cubicBezTo>
                <a:cubicBezTo>
                  <a:pt x="1490" y="1244"/>
                  <a:pt x="1488" y="1245"/>
                  <a:pt x="1486" y="1245"/>
                </a:cubicBezTo>
                <a:cubicBezTo>
                  <a:pt x="1485" y="1246"/>
                  <a:pt x="1483" y="1247"/>
                  <a:pt x="1482" y="1248"/>
                </a:cubicBezTo>
                <a:cubicBezTo>
                  <a:pt x="1480" y="1248"/>
                  <a:pt x="1479" y="1249"/>
                  <a:pt x="1477" y="1250"/>
                </a:cubicBezTo>
                <a:cubicBezTo>
                  <a:pt x="1474" y="1250"/>
                  <a:pt x="1472" y="1252"/>
                  <a:pt x="1470" y="1254"/>
                </a:cubicBezTo>
                <a:cubicBezTo>
                  <a:pt x="1467" y="1256"/>
                  <a:pt x="1465" y="1257"/>
                  <a:pt x="1462" y="1259"/>
                </a:cubicBezTo>
                <a:cubicBezTo>
                  <a:pt x="1459" y="1260"/>
                  <a:pt x="1457" y="1262"/>
                  <a:pt x="1456" y="1264"/>
                </a:cubicBezTo>
                <a:cubicBezTo>
                  <a:pt x="1455" y="1266"/>
                  <a:pt x="1453" y="1267"/>
                  <a:pt x="1452" y="1269"/>
                </a:cubicBezTo>
                <a:cubicBezTo>
                  <a:pt x="1450" y="1270"/>
                  <a:pt x="1448" y="1270"/>
                  <a:pt x="1446" y="1271"/>
                </a:cubicBezTo>
                <a:cubicBezTo>
                  <a:pt x="1442" y="1271"/>
                  <a:pt x="1437" y="1271"/>
                  <a:pt x="1433" y="1270"/>
                </a:cubicBezTo>
                <a:cubicBezTo>
                  <a:pt x="1431" y="1270"/>
                  <a:pt x="1429" y="1269"/>
                  <a:pt x="1426" y="1268"/>
                </a:cubicBezTo>
                <a:cubicBezTo>
                  <a:pt x="1425" y="1268"/>
                  <a:pt x="1424" y="1268"/>
                  <a:pt x="1423" y="1268"/>
                </a:cubicBezTo>
                <a:cubicBezTo>
                  <a:pt x="1422" y="1268"/>
                  <a:pt x="1421" y="1267"/>
                  <a:pt x="1420" y="1267"/>
                </a:cubicBezTo>
                <a:cubicBezTo>
                  <a:pt x="1416" y="1266"/>
                  <a:pt x="1412" y="1268"/>
                  <a:pt x="1408" y="1268"/>
                </a:cubicBezTo>
                <a:cubicBezTo>
                  <a:pt x="1406" y="1268"/>
                  <a:pt x="1405" y="1269"/>
                  <a:pt x="1403" y="1269"/>
                </a:cubicBezTo>
                <a:cubicBezTo>
                  <a:pt x="1401" y="1269"/>
                  <a:pt x="1400" y="1268"/>
                  <a:pt x="1398" y="1267"/>
                </a:cubicBezTo>
                <a:cubicBezTo>
                  <a:pt x="1396" y="1266"/>
                  <a:pt x="1394" y="1266"/>
                  <a:pt x="1392" y="1265"/>
                </a:cubicBezTo>
                <a:cubicBezTo>
                  <a:pt x="1389" y="1265"/>
                  <a:pt x="1387" y="1266"/>
                  <a:pt x="1385" y="1266"/>
                </a:cubicBezTo>
                <a:cubicBezTo>
                  <a:pt x="1382" y="1266"/>
                  <a:pt x="1381" y="1264"/>
                  <a:pt x="1378" y="1263"/>
                </a:cubicBezTo>
                <a:cubicBezTo>
                  <a:pt x="1374" y="1262"/>
                  <a:pt x="1369" y="1261"/>
                  <a:pt x="1365" y="1259"/>
                </a:cubicBezTo>
                <a:cubicBezTo>
                  <a:pt x="1363" y="1258"/>
                  <a:pt x="1361" y="1256"/>
                  <a:pt x="1360" y="1255"/>
                </a:cubicBezTo>
                <a:cubicBezTo>
                  <a:pt x="1358" y="1254"/>
                  <a:pt x="1356" y="1253"/>
                  <a:pt x="1355" y="1251"/>
                </a:cubicBezTo>
                <a:cubicBezTo>
                  <a:pt x="1352" y="1247"/>
                  <a:pt x="1352" y="1243"/>
                  <a:pt x="1351" y="1239"/>
                </a:cubicBezTo>
                <a:cubicBezTo>
                  <a:pt x="1351" y="1235"/>
                  <a:pt x="1347" y="1233"/>
                  <a:pt x="1345" y="1230"/>
                </a:cubicBezTo>
                <a:cubicBezTo>
                  <a:pt x="1344" y="1228"/>
                  <a:pt x="1344" y="1226"/>
                  <a:pt x="1343" y="1224"/>
                </a:cubicBezTo>
                <a:cubicBezTo>
                  <a:pt x="1342" y="1222"/>
                  <a:pt x="1340" y="1222"/>
                  <a:pt x="1338" y="1222"/>
                </a:cubicBezTo>
                <a:cubicBezTo>
                  <a:pt x="1335" y="1222"/>
                  <a:pt x="1338" y="1219"/>
                  <a:pt x="1340" y="1219"/>
                </a:cubicBezTo>
                <a:cubicBezTo>
                  <a:pt x="1341" y="1218"/>
                  <a:pt x="1343" y="1217"/>
                  <a:pt x="1344" y="1215"/>
                </a:cubicBezTo>
                <a:cubicBezTo>
                  <a:pt x="1345" y="1215"/>
                  <a:pt x="1346" y="1214"/>
                  <a:pt x="1347" y="1214"/>
                </a:cubicBezTo>
                <a:cubicBezTo>
                  <a:pt x="1348" y="1212"/>
                  <a:pt x="1348" y="1209"/>
                  <a:pt x="1348" y="1207"/>
                </a:cubicBezTo>
                <a:cubicBezTo>
                  <a:pt x="1348" y="1206"/>
                  <a:pt x="1348" y="1205"/>
                  <a:pt x="1348" y="1204"/>
                </a:cubicBezTo>
                <a:cubicBezTo>
                  <a:pt x="1348" y="1202"/>
                  <a:pt x="1348" y="1199"/>
                  <a:pt x="1349" y="1197"/>
                </a:cubicBezTo>
                <a:cubicBezTo>
                  <a:pt x="1350" y="1196"/>
                  <a:pt x="1351" y="1194"/>
                  <a:pt x="1353" y="1193"/>
                </a:cubicBezTo>
                <a:cubicBezTo>
                  <a:pt x="1354" y="1192"/>
                  <a:pt x="1355" y="1192"/>
                  <a:pt x="1356" y="1192"/>
                </a:cubicBezTo>
                <a:cubicBezTo>
                  <a:pt x="1357" y="1191"/>
                  <a:pt x="1358" y="1190"/>
                  <a:pt x="1358" y="1189"/>
                </a:cubicBezTo>
                <a:cubicBezTo>
                  <a:pt x="1360" y="1188"/>
                  <a:pt x="1362" y="1187"/>
                  <a:pt x="1363" y="1189"/>
                </a:cubicBezTo>
                <a:cubicBezTo>
                  <a:pt x="1364" y="1189"/>
                  <a:pt x="1363" y="1190"/>
                  <a:pt x="1365" y="1190"/>
                </a:cubicBezTo>
                <a:cubicBezTo>
                  <a:pt x="1366" y="1190"/>
                  <a:pt x="1366" y="1189"/>
                  <a:pt x="1366" y="1188"/>
                </a:cubicBezTo>
                <a:cubicBezTo>
                  <a:pt x="1366" y="1186"/>
                  <a:pt x="1367" y="1184"/>
                  <a:pt x="1368" y="1182"/>
                </a:cubicBezTo>
                <a:cubicBezTo>
                  <a:pt x="1369" y="1180"/>
                  <a:pt x="1369" y="1177"/>
                  <a:pt x="1369" y="1175"/>
                </a:cubicBezTo>
                <a:cubicBezTo>
                  <a:pt x="1369" y="1172"/>
                  <a:pt x="1369" y="1169"/>
                  <a:pt x="1369" y="1166"/>
                </a:cubicBezTo>
                <a:cubicBezTo>
                  <a:pt x="1369" y="1163"/>
                  <a:pt x="1369" y="1161"/>
                  <a:pt x="1370" y="1159"/>
                </a:cubicBezTo>
                <a:cubicBezTo>
                  <a:pt x="1371" y="1154"/>
                  <a:pt x="1373" y="1151"/>
                  <a:pt x="1376" y="1148"/>
                </a:cubicBezTo>
                <a:cubicBezTo>
                  <a:pt x="1377" y="1147"/>
                  <a:pt x="1378" y="1146"/>
                  <a:pt x="1378" y="1145"/>
                </a:cubicBezTo>
                <a:cubicBezTo>
                  <a:pt x="1378" y="1144"/>
                  <a:pt x="1377" y="1145"/>
                  <a:pt x="1376" y="1145"/>
                </a:cubicBezTo>
                <a:cubicBezTo>
                  <a:pt x="1376" y="1146"/>
                  <a:pt x="1374" y="1147"/>
                  <a:pt x="1374" y="1146"/>
                </a:cubicBezTo>
                <a:cubicBezTo>
                  <a:pt x="1374" y="1145"/>
                  <a:pt x="1375" y="1144"/>
                  <a:pt x="1376" y="1144"/>
                </a:cubicBezTo>
                <a:cubicBezTo>
                  <a:pt x="1378" y="1143"/>
                  <a:pt x="1380" y="1143"/>
                  <a:pt x="1380" y="1141"/>
                </a:cubicBezTo>
                <a:cubicBezTo>
                  <a:pt x="1381" y="1139"/>
                  <a:pt x="1380" y="1139"/>
                  <a:pt x="1379" y="1140"/>
                </a:cubicBezTo>
                <a:cubicBezTo>
                  <a:pt x="1378" y="1141"/>
                  <a:pt x="1378" y="1142"/>
                  <a:pt x="1377" y="1142"/>
                </a:cubicBezTo>
                <a:cubicBezTo>
                  <a:pt x="1376" y="1142"/>
                  <a:pt x="1375" y="1141"/>
                  <a:pt x="1375" y="1140"/>
                </a:cubicBezTo>
                <a:cubicBezTo>
                  <a:pt x="1375" y="1139"/>
                  <a:pt x="1376" y="1139"/>
                  <a:pt x="1377" y="1138"/>
                </a:cubicBezTo>
                <a:cubicBezTo>
                  <a:pt x="1378" y="1137"/>
                  <a:pt x="1378" y="1137"/>
                  <a:pt x="1378" y="1135"/>
                </a:cubicBezTo>
                <a:cubicBezTo>
                  <a:pt x="1378" y="1134"/>
                  <a:pt x="1378" y="1134"/>
                  <a:pt x="1379" y="1133"/>
                </a:cubicBezTo>
                <a:cubicBezTo>
                  <a:pt x="1380" y="1132"/>
                  <a:pt x="1380" y="1132"/>
                  <a:pt x="1381" y="1131"/>
                </a:cubicBezTo>
                <a:cubicBezTo>
                  <a:pt x="1381" y="1130"/>
                  <a:pt x="1381" y="1129"/>
                  <a:pt x="1383" y="1129"/>
                </a:cubicBezTo>
                <a:cubicBezTo>
                  <a:pt x="1383" y="1129"/>
                  <a:pt x="1384" y="1131"/>
                  <a:pt x="1384" y="1132"/>
                </a:cubicBezTo>
                <a:cubicBezTo>
                  <a:pt x="1384" y="1132"/>
                  <a:pt x="1382" y="1132"/>
                  <a:pt x="1382" y="1133"/>
                </a:cubicBezTo>
                <a:cubicBezTo>
                  <a:pt x="1382" y="1135"/>
                  <a:pt x="1383" y="1134"/>
                  <a:pt x="1384" y="1134"/>
                </a:cubicBezTo>
                <a:cubicBezTo>
                  <a:pt x="1386" y="1134"/>
                  <a:pt x="1386" y="1135"/>
                  <a:pt x="1387" y="1135"/>
                </a:cubicBezTo>
                <a:cubicBezTo>
                  <a:pt x="1388" y="1136"/>
                  <a:pt x="1389" y="1136"/>
                  <a:pt x="1390" y="1136"/>
                </a:cubicBezTo>
                <a:cubicBezTo>
                  <a:pt x="1391" y="1136"/>
                  <a:pt x="1392" y="1136"/>
                  <a:pt x="1393" y="1136"/>
                </a:cubicBezTo>
                <a:cubicBezTo>
                  <a:pt x="1395" y="1137"/>
                  <a:pt x="1398" y="1136"/>
                  <a:pt x="1399" y="1134"/>
                </a:cubicBezTo>
                <a:cubicBezTo>
                  <a:pt x="1399" y="1134"/>
                  <a:pt x="1399" y="1132"/>
                  <a:pt x="1399" y="1131"/>
                </a:cubicBezTo>
                <a:cubicBezTo>
                  <a:pt x="1400" y="1130"/>
                  <a:pt x="1400" y="1129"/>
                  <a:pt x="1401" y="1128"/>
                </a:cubicBezTo>
                <a:cubicBezTo>
                  <a:pt x="1402" y="1125"/>
                  <a:pt x="1401" y="1122"/>
                  <a:pt x="1402" y="1118"/>
                </a:cubicBezTo>
                <a:cubicBezTo>
                  <a:pt x="1402" y="1116"/>
                  <a:pt x="1404" y="1114"/>
                  <a:pt x="1403" y="1112"/>
                </a:cubicBezTo>
                <a:cubicBezTo>
                  <a:pt x="1403" y="1111"/>
                  <a:pt x="1402" y="1110"/>
                  <a:pt x="1402" y="1109"/>
                </a:cubicBezTo>
                <a:cubicBezTo>
                  <a:pt x="1402" y="1108"/>
                  <a:pt x="1401" y="1108"/>
                  <a:pt x="1401" y="1107"/>
                </a:cubicBezTo>
                <a:cubicBezTo>
                  <a:pt x="1400" y="1104"/>
                  <a:pt x="1403" y="1103"/>
                  <a:pt x="1404" y="1103"/>
                </a:cubicBezTo>
                <a:cubicBezTo>
                  <a:pt x="1407" y="1102"/>
                  <a:pt x="1407" y="1100"/>
                  <a:pt x="1410" y="1099"/>
                </a:cubicBezTo>
                <a:cubicBezTo>
                  <a:pt x="1412" y="1098"/>
                  <a:pt x="1414" y="1099"/>
                  <a:pt x="1416" y="1099"/>
                </a:cubicBezTo>
                <a:cubicBezTo>
                  <a:pt x="1418" y="1098"/>
                  <a:pt x="1419" y="1096"/>
                  <a:pt x="1420" y="1094"/>
                </a:cubicBezTo>
                <a:cubicBezTo>
                  <a:pt x="1421" y="1093"/>
                  <a:pt x="1421" y="1093"/>
                  <a:pt x="1422" y="1092"/>
                </a:cubicBezTo>
                <a:cubicBezTo>
                  <a:pt x="1423" y="1092"/>
                  <a:pt x="1423" y="1092"/>
                  <a:pt x="1423" y="1091"/>
                </a:cubicBezTo>
                <a:cubicBezTo>
                  <a:pt x="1423" y="1090"/>
                  <a:pt x="1423" y="1090"/>
                  <a:pt x="1422" y="1090"/>
                </a:cubicBezTo>
                <a:cubicBezTo>
                  <a:pt x="1420" y="1089"/>
                  <a:pt x="1420" y="1087"/>
                  <a:pt x="1419" y="1085"/>
                </a:cubicBezTo>
                <a:cubicBezTo>
                  <a:pt x="1418" y="1083"/>
                  <a:pt x="1416" y="1083"/>
                  <a:pt x="1415" y="1081"/>
                </a:cubicBezTo>
                <a:cubicBezTo>
                  <a:pt x="1415" y="1080"/>
                  <a:pt x="1414" y="1079"/>
                  <a:pt x="1415" y="1078"/>
                </a:cubicBezTo>
                <a:cubicBezTo>
                  <a:pt x="1416" y="1078"/>
                  <a:pt x="1417" y="1079"/>
                  <a:pt x="1418" y="1080"/>
                </a:cubicBezTo>
                <a:cubicBezTo>
                  <a:pt x="1418" y="1080"/>
                  <a:pt x="1419" y="1081"/>
                  <a:pt x="1420" y="1081"/>
                </a:cubicBezTo>
                <a:cubicBezTo>
                  <a:pt x="1421" y="1082"/>
                  <a:pt x="1421" y="1083"/>
                  <a:pt x="1422" y="1084"/>
                </a:cubicBezTo>
                <a:cubicBezTo>
                  <a:pt x="1422" y="1085"/>
                  <a:pt x="1423" y="1085"/>
                  <a:pt x="1424" y="1085"/>
                </a:cubicBezTo>
                <a:cubicBezTo>
                  <a:pt x="1426" y="1084"/>
                  <a:pt x="1425" y="1082"/>
                  <a:pt x="1426" y="1081"/>
                </a:cubicBezTo>
                <a:cubicBezTo>
                  <a:pt x="1428" y="1078"/>
                  <a:pt x="1431" y="1076"/>
                  <a:pt x="1434" y="1074"/>
                </a:cubicBezTo>
                <a:cubicBezTo>
                  <a:pt x="1437" y="1072"/>
                  <a:pt x="1441" y="1071"/>
                  <a:pt x="1444" y="1071"/>
                </a:cubicBezTo>
                <a:cubicBezTo>
                  <a:pt x="1446" y="1071"/>
                  <a:pt x="1449" y="1071"/>
                  <a:pt x="1451" y="1071"/>
                </a:cubicBezTo>
                <a:cubicBezTo>
                  <a:pt x="1453" y="1070"/>
                  <a:pt x="1453" y="1068"/>
                  <a:pt x="1455" y="1066"/>
                </a:cubicBezTo>
                <a:cubicBezTo>
                  <a:pt x="1457" y="1065"/>
                  <a:pt x="1458" y="1066"/>
                  <a:pt x="1460" y="1067"/>
                </a:cubicBezTo>
                <a:cubicBezTo>
                  <a:pt x="1461" y="1067"/>
                  <a:pt x="1461" y="1068"/>
                  <a:pt x="1462" y="1068"/>
                </a:cubicBezTo>
                <a:cubicBezTo>
                  <a:pt x="1464" y="1068"/>
                  <a:pt x="1464" y="1068"/>
                  <a:pt x="1465" y="1068"/>
                </a:cubicBezTo>
                <a:cubicBezTo>
                  <a:pt x="1471" y="1071"/>
                  <a:pt x="1465" y="1061"/>
                  <a:pt x="1469" y="1060"/>
                </a:cubicBezTo>
                <a:cubicBezTo>
                  <a:pt x="1470" y="1062"/>
                  <a:pt x="1469" y="1065"/>
                  <a:pt x="1470" y="1067"/>
                </a:cubicBezTo>
                <a:cubicBezTo>
                  <a:pt x="1470" y="1068"/>
                  <a:pt x="1471" y="1067"/>
                  <a:pt x="1472" y="1068"/>
                </a:cubicBezTo>
                <a:cubicBezTo>
                  <a:pt x="1473" y="1069"/>
                  <a:pt x="1473" y="1070"/>
                  <a:pt x="1474" y="1071"/>
                </a:cubicBezTo>
                <a:cubicBezTo>
                  <a:pt x="1475" y="1072"/>
                  <a:pt x="1478" y="1072"/>
                  <a:pt x="1480" y="1072"/>
                </a:cubicBezTo>
                <a:cubicBezTo>
                  <a:pt x="1481" y="1072"/>
                  <a:pt x="1482" y="1071"/>
                  <a:pt x="1483" y="1071"/>
                </a:cubicBezTo>
                <a:cubicBezTo>
                  <a:pt x="1484" y="1070"/>
                  <a:pt x="1485" y="1070"/>
                  <a:pt x="1485" y="1072"/>
                </a:cubicBezTo>
                <a:cubicBezTo>
                  <a:pt x="1485" y="1073"/>
                  <a:pt x="1484" y="1073"/>
                  <a:pt x="1483" y="1074"/>
                </a:cubicBezTo>
                <a:cubicBezTo>
                  <a:pt x="1482" y="1074"/>
                  <a:pt x="1481" y="1075"/>
                  <a:pt x="1480" y="1075"/>
                </a:cubicBezTo>
                <a:cubicBezTo>
                  <a:pt x="1478" y="1076"/>
                  <a:pt x="1475" y="1075"/>
                  <a:pt x="1473" y="1075"/>
                </a:cubicBezTo>
                <a:cubicBezTo>
                  <a:pt x="1471" y="1074"/>
                  <a:pt x="1469" y="1074"/>
                  <a:pt x="1467" y="1073"/>
                </a:cubicBezTo>
                <a:cubicBezTo>
                  <a:pt x="1465" y="1072"/>
                  <a:pt x="1463" y="1073"/>
                  <a:pt x="1460" y="1073"/>
                </a:cubicBezTo>
                <a:cubicBezTo>
                  <a:pt x="1459" y="1072"/>
                  <a:pt x="1456" y="1070"/>
                  <a:pt x="1455" y="1070"/>
                </a:cubicBezTo>
                <a:cubicBezTo>
                  <a:pt x="1455" y="1071"/>
                  <a:pt x="1456" y="1071"/>
                  <a:pt x="1457" y="1072"/>
                </a:cubicBezTo>
                <a:cubicBezTo>
                  <a:pt x="1458" y="1073"/>
                  <a:pt x="1457" y="1074"/>
                  <a:pt x="1458" y="1075"/>
                </a:cubicBezTo>
                <a:cubicBezTo>
                  <a:pt x="1458" y="1075"/>
                  <a:pt x="1460" y="1075"/>
                  <a:pt x="1461" y="1075"/>
                </a:cubicBezTo>
                <a:cubicBezTo>
                  <a:pt x="1462" y="1075"/>
                  <a:pt x="1463" y="1075"/>
                  <a:pt x="1464" y="1076"/>
                </a:cubicBezTo>
                <a:cubicBezTo>
                  <a:pt x="1465" y="1076"/>
                  <a:pt x="1469" y="1079"/>
                  <a:pt x="1466" y="1080"/>
                </a:cubicBezTo>
                <a:cubicBezTo>
                  <a:pt x="1465" y="1080"/>
                  <a:pt x="1464" y="1080"/>
                  <a:pt x="1463" y="1080"/>
                </a:cubicBezTo>
                <a:cubicBezTo>
                  <a:pt x="1462" y="1081"/>
                  <a:pt x="1461" y="1081"/>
                  <a:pt x="1460" y="1081"/>
                </a:cubicBezTo>
                <a:cubicBezTo>
                  <a:pt x="1459" y="1081"/>
                  <a:pt x="1458" y="1080"/>
                  <a:pt x="1457" y="1080"/>
                </a:cubicBezTo>
                <a:cubicBezTo>
                  <a:pt x="1457" y="1079"/>
                  <a:pt x="1456" y="1078"/>
                  <a:pt x="1455" y="1078"/>
                </a:cubicBezTo>
                <a:cubicBezTo>
                  <a:pt x="1454" y="1078"/>
                  <a:pt x="1454" y="1079"/>
                  <a:pt x="1455" y="1080"/>
                </a:cubicBezTo>
                <a:cubicBezTo>
                  <a:pt x="1456" y="1081"/>
                  <a:pt x="1457" y="1081"/>
                  <a:pt x="1458" y="1082"/>
                </a:cubicBezTo>
                <a:cubicBezTo>
                  <a:pt x="1459" y="1084"/>
                  <a:pt x="1461" y="1084"/>
                  <a:pt x="1463" y="1085"/>
                </a:cubicBezTo>
                <a:cubicBezTo>
                  <a:pt x="1465" y="1086"/>
                  <a:pt x="1467" y="1087"/>
                  <a:pt x="1469" y="1086"/>
                </a:cubicBezTo>
                <a:cubicBezTo>
                  <a:pt x="1470" y="1086"/>
                  <a:pt x="1471" y="1085"/>
                  <a:pt x="1473" y="1085"/>
                </a:cubicBezTo>
                <a:cubicBezTo>
                  <a:pt x="1475" y="1086"/>
                  <a:pt x="1476" y="1087"/>
                  <a:pt x="1478" y="1088"/>
                </a:cubicBezTo>
                <a:cubicBezTo>
                  <a:pt x="1479" y="1089"/>
                  <a:pt x="1481" y="1090"/>
                  <a:pt x="1483" y="1090"/>
                </a:cubicBezTo>
                <a:cubicBezTo>
                  <a:pt x="1485" y="1091"/>
                  <a:pt x="1487" y="1090"/>
                  <a:pt x="1489" y="1089"/>
                </a:cubicBezTo>
                <a:cubicBezTo>
                  <a:pt x="1494" y="1088"/>
                  <a:pt x="1498" y="1086"/>
                  <a:pt x="1503" y="1086"/>
                </a:cubicBezTo>
                <a:cubicBezTo>
                  <a:pt x="1505" y="1085"/>
                  <a:pt x="1507" y="1086"/>
                  <a:pt x="1507" y="1089"/>
                </a:cubicBezTo>
                <a:cubicBezTo>
                  <a:pt x="1508" y="1091"/>
                  <a:pt x="1510" y="1091"/>
                  <a:pt x="1512" y="1091"/>
                </a:cubicBezTo>
                <a:cubicBezTo>
                  <a:pt x="1514" y="1091"/>
                  <a:pt x="1514" y="1091"/>
                  <a:pt x="1515" y="1091"/>
                </a:cubicBezTo>
                <a:cubicBezTo>
                  <a:pt x="1516" y="1090"/>
                  <a:pt x="1517" y="1090"/>
                  <a:pt x="1518" y="1091"/>
                </a:cubicBezTo>
                <a:cubicBezTo>
                  <a:pt x="1519" y="1091"/>
                  <a:pt x="1519" y="1092"/>
                  <a:pt x="1519" y="1094"/>
                </a:cubicBezTo>
                <a:cubicBezTo>
                  <a:pt x="1518" y="1095"/>
                  <a:pt x="1519" y="1095"/>
                  <a:pt x="1519" y="1096"/>
                </a:cubicBezTo>
                <a:cubicBezTo>
                  <a:pt x="1521" y="1099"/>
                  <a:pt x="1516" y="1098"/>
                  <a:pt x="1514" y="1098"/>
                </a:cubicBezTo>
                <a:cubicBezTo>
                  <a:pt x="1513" y="1099"/>
                  <a:pt x="1512" y="1099"/>
                  <a:pt x="1511" y="1100"/>
                </a:cubicBezTo>
                <a:cubicBezTo>
                  <a:pt x="1509" y="1100"/>
                  <a:pt x="1509" y="1101"/>
                  <a:pt x="1508" y="1102"/>
                </a:cubicBezTo>
                <a:cubicBezTo>
                  <a:pt x="1506" y="1103"/>
                  <a:pt x="1503" y="1103"/>
                  <a:pt x="1501" y="1104"/>
                </a:cubicBezTo>
                <a:cubicBezTo>
                  <a:pt x="1499" y="1104"/>
                  <a:pt x="1497" y="1105"/>
                  <a:pt x="1496" y="1107"/>
                </a:cubicBezTo>
                <a:cubicBezTo>
                  <a:pt x="1494" y="1109"/>
                  <a:pt x="1493" y="1110"/>
                  <a:pt x="1491" y="1111"/>
                </a:cubicBezTo>
                <a:cubicBezTo>
                  <a:pt x="1489" y="1111"/>
                  <a:pt x="1487" y="1112"/>
                  <a:pt x="1486" y="1113"/>
                </a:cubicBezTo>
                <a:cubicBezTo>
                  <a:pt x="1483" y="1115"/>
                  <a:pt x="1486" y="1116"/>
                  <a:pt x="1487" y="1117"/>
                </a:cubicBezTo>
                <a:cubicBezTo>
                  <a:pt x="1488" y="1118"/>
                  <a:pt x="1488" y="1119"/>
                  <a:pt x="1489" y="1119"/>
                </a:cubicBezTo>
                <a:cubicBezTo>
                  <a:pt x="1490" y="1120"/>
                  <a:pt x="1491" y="1120"/>
                  <a:pt x="1492" y="1120"/>
                </a:cubicBezTo>
                <a:cubicBezTo>
                  <a:pt x="1494" y="1121"/>
                  <a:pt x="1497" y="1120"/>
                  <a:pt x="1499" y="1121"/>
                </a:cubicBezTo>
                <a:cubicBezTo>
                  <a:pt x="1500" y="1122"/>
                  <a:pt x="1500" y="1122"/>
                  <a:pt x="1501" y="1123"/>
                </a:cubicBezTo>
                <a:cubicBezTo>
                  <a:pt x="1502" y="1123"/>
                  <a:pt x="1503" y="1123"/>
                  <a:pt x="1504" y="1123"/>
                </a:cubicBezTo>
                <a:cubicBezTo>
                  <a:pt x="1506" y="1124"/>
                  <a:pt x="1509" y="1123"/>
                  <a:pt x="1511" y="1124"/>
                </a:cubicBezTo>
                <a:cubicBezTo>
                  <a:pt x="1513" y="1125"/>
                  <a:pt x="1515" y="1125"/>
                  <a:pt x="1516" y="1127"/>
                </a:cubicBezTo>
                <a:cubicBezTo>
                  <a:pt x="1517" y="1128"/>
                  <a:pt x="1518" y="1131"/>
                  <a:pt x="1517" y="1133"/>
                </a:cubicBezTo>
                <a:cubicBezTo>
                  <a:pt x="1517" y="1135"/>
                  <a:pt x="1516" y="1136"/>
                  <a:pt x="1516" y="1137"/>
                </a:cubicBezTo>
                <a:cubicBezTo>
                  <a:pt x="1516" y="1138"/>
                  <a:pt x="1516" y="1139"/>
                  <a:pt x="1515" y="1140"/>
                </a:cubicBezTo>
                <a:cubicBezTo>
                  <a:pt x="1515" y="1143"/>
                  <a:pt x="1515" y="1145"/>
                  <a:pt x="1512" y="1145"/>
                </a:cubicBezTo>
                <a:cubicBezTo>
                  <a:pt x="1510" y="1145"/>
                  <a:pt x="1509" y="1147"/>
                  <a:pt x="1511" y="1147"/>
                </a:cubicBezTo>
                <a:cubicBezTo>
                  <a:pt x="1512" y="1147"/>
                  <a:pt x="1513" y="1147"/>
                  <a:pt x="1514" y="1147"/>
                </a:cubicBezTo>
                <a:cubicBezTo>
                  <a:pt x="1514" y="1148"/>
                  <a:pt x="1515" y="1148"/>
                  <a:pt x="1515" y="1149"/>
                </a:cubicBezTo>
                <a:cubicBezTo>
                  <a:pt x="1518" y="1151"/>
                  <a:pt x="1522" y="1152"/>
                  <a:pt x="1525" y="1151"/>
                </a:cubicBezTo>
                <a:cubicBezTo>
                  <a:pt x="1526" y="1150"/>
                  <a:pt x="1527" y="1149"/>
                  <a:pt x="1528" y="1149"/>
                </a:cubicBezTo>
                <a:cubicBezTo>
                  <a:pt x="1530" y="1148"/>
                  <a:pt x="1532" y="1148"/>
                  <a:pt x="1534" y="1147"/>
                </a:cubicBezTo>
                <a:cubicBezTo>
                  <a:pt x="1537" y="1146"/>
                  <a:pt x="1539" y="1144"/>
                  <a:pt x="1541" y="1143"/>
                </a:cubicBezTo>
                <a:cubicBezTo>
                  <a:pt x="1543" y="1142"/>
                  <a:pt x="1544" y="1140"/>
                  <a:pt x="1546" y="1140"/>
                </a:cubicBezTo>
                <a:cubicBezTo>
                  <a:pt x="1548" y="1139"/>
                  <a:pt x="1550" y="1139"/>
                  <a:pt x="1552" y="1138"/>
                </a:cubicBezTo>
                <a:cubicBezTo>
                  <a:pt x="1555" y="1137"/>
                  <a:pt x="1556" y="1135"/>
                  <a:pt x="1558" y="1134"/>
                </a:cubicBezTo>
                <a:cubicBezTo>
                  <a:pt x="1560" y="1133"/>
                  <a:pt x="1562" y="1132"/>
                  <a:pt x="1565" y="1132"/>
                </a:cubicBezTo>
                <a:cubicBezTo>
                  <a:pt x="1568" y="1131"/>
                  <a:pt x="1571" y="1127"/>
                  <a:pt x="1574" y="1126"/>
                </a:cubicBezTo>
                <a:cubicBezTo>
                  <a:pt x="1577" y="1125"/>
                  <a:pt x="1578" y="1126"/>
                  <a:pt x="1580" y="1128"/>
                </a:cubicBezTo>
                <a:cubicBezTo>
                  <a:pt x="1581" y="1129"/>
                  <a:pt x="1582" y="1129"/>
                  <a:pt x="1583" y="1129"/>
                </a:cubicBezTo>
                <a:cubicBezTo>
                  <a:pt x="1584" y="1129"/>
                  <a:pt x="1584" y="1130"/>
                  <a:pt x="1585" y="1130"/>
                </a:cubicBezTo>
                <a:cubicBezTo>
                  <a:pt x="1588" y="1131"/>
                  <a:pt x="1590" y="1130"/>
                  <a:pt x="1592" y="1129"/>
                </a:cubicBezTo>
                <a:cubicBezTo>
                  <a:pt x="1594" y="1129"/>
                  <a:pt x="1595" y="1129"/>
                  <a:pt x="1596" y="1129"/>
                </a:cubicBezTo>
                <a:cubicBezTo>
                  <a:pt x="1598" y="1129"/>
                  <a:pt x="1600" y="1129"/>
                  <a:pt x="1600" y="1126"/>
                </a:cubicBezTo>
                <a:cubicBezTo>
                  <a:pt x="1600" y="1125"/>
                  <a:pt x="1600" y="1124"/>
                  <a:pt x="1600" y="1123"/>
                </a:cubicBezTo>
                <a:cubicBezTo>
                  <a:pt x="1601" y="1122"/>
                  <a:pt x="1602" y="1122"/>
                  <a:pt x="1603" y="1121"/>
                </a:cubicBezTo>
                <a:cubicBezTo>
                  <a:pt x="1604" y="1120"/>
                  <a:pt x="1604" y="1119"/>
                  <a:pt x="1604" y="1118"/>
                </a:cubicBezTo>
                <a:cubicBezTo>
                  <a:pt x="1605" y="1117"/>
                  <a:pt x="1606" y="1118"/>
                  <a:pt x="1608" y="1117"/>
                </a:cubicBezTo>
                <a:cubicBezTo>
                  <a:pt x="1609" y="1117"/>
                  <a:pt x="1610" y="1117"/>
                  <a:pt x="1608" y="1116"/>
                </a:cubicBezTo>
                <a:cubicBezTo>
                  <a:pt x="1608" y="1116"/>
                  <a:pt x="1606" y="1116"/>
                  <a:pt x="1605" y="1116"/>
                </a:cubicBezTo>
                <a:cubicBezTo>
                  <a:pt x="1603" y="1117"/>
                  <a:pt x="1601" y="1117"/>
                  <a:pt x="1599" y="1117"/>
                </a:cubicBezTo>
                <a:cubicBezTo>
                  <a:pt x="1596" y="1117"/>
                  <a:pt x="1594" y="1117"/>
                  <a:pt x="1592" y="1117"/>
                </a:cubicBezTo>
                <a:cubicBezTo>
                  <a:pt x="1590" y="1117"/>
                  <a:pt x="1588" y="1116"/>
                  <a:pt x="1586" y="1116"/>
                </a:cubicBezTo>
                <a:cubicBezTo>
                  <a:pt x="1584" y="1116"/>
                  <a:pt x="1581" y="1116"/>
                  <a:pt x="1580" y="1117"/>
                </a:cubicBezTo>
                <a:cubicBezTo>
                  <a:pt x="1578" y="1117"/>
                  <a:pt x="1576" y="1119"/>
                  <a:pt x="1574" y="1119"/>
                </a:cubicBezTo>
                <a:cubicBezTo>
                  <a:pt x="1573" y="1118"/>
                  <a:pt x="1572" y="1117"/>
                  <a:pt x="1571" y="1116"/>
                </a:cubicBezTo>
                <a:cubicBezTo>
                  <a:pt x="1570" y="1115"/>
                  <a:pt x="1569" y="1114"/>
                  <a:pt x="1568" y="1113"/>
                </a:cubicBezTo>
                <a:cubicBezTo>
                  <a:pt x="1567" y="1111"/>
                  <a:pt x="1565" y="1110"/>
                  <a:pt x="1564" y="1108"/>
                </a:cubicBezTo>
                <a:cubicBezTo>
                  <a:pt x="1562" y="1105"/>
                  <a:pt x="1560" y="1102"/>
                  <a:pt x="1558" y="1099"/>
                </a:cubicBezTo>
                <a:cubicBezTo>
                  <a:pt x="1557" y="1097"/>
                  <a:pt x="1552" y="1087"/>
                  <a:pt x="1556" y="1085"/>
                </a:cubicBezTo>
                <a:cubicBezTo>
                  <a:pt x="1556" y="1085"/>
                  <a:pt x="1557" y="1085"/>
                  <a:pt x="1558" y="1085"/>
                </a:cubicBezTo>
                <a:cubicBezTo>
                  <a:pt x="1559" y="1084"/>
                  <a:pt x="1560" y="1083"/>
                  <a:pt x="1561" y="1083"/>
                </a:cubicBezTo>
                <a:cubicBezTo>
                  <a:pt x="1562" y="1082"/>
                  <a:pt x="1563" y="1083"/>
                  <a:pt x="1564" y="1082"/>
                </a:cubicBezTo>
                <a:cubicBezTo>
                  <a:pt x="1564" y="1082"/>
                  <a:pt x="1564" y="1080"/>
                  <a:pt x="1564" y="1079"/>
                </a:cubicBezTo>
                <a:cubicBezTo>
                  <a:pt x="1564" y="1077"/>
                  <a:pt x="1567" y="1075"/>
                  <a:pt x="1567" y="1078"/>
                </a:cubicBezTo>
                <a:cubicBezTo>
                  <a:pt x="1567" y="1079"/>
                  <a:pt x="1567" y="1079"/>
                  <a:pt x="1568" y="1080"/>
                </a:cubicBezTo>
                <a:cubicBezTo>
                  <a:pt x="1568" y="1080"/>
                  <a:pt x="1569" y="1081"/>
                  <a:pt x="1568" y="1081"/>
                </a:cubicBezTo>
                <a:cubicBezTo>
                  <a:pt x="1568" y="1083"/>
                  <a:pt x="1566" y="1083"/>
                  <a:pt x="1565" y="1083"/>
                </a:cubicBezTo>
                <a:cubicBezTo>
                  <a:pt x="1564" y="1084"/>
                  <a:pt x="1564" y="1086"/>
                  <a:pt x="1562" y="1087"/>
                </a:cubicBezTo>
                <a:cubicBezTo>
                  <a:pt x="1562" y="1088"/>
                  <a:pt x="1560" y="1088"/>
                  <a:pt x="1559" y="1089"/>
                </a:cubicBezTo>
                <a:cubicBezTo>
                  <a:pt x="1560" y="1090"/>
                  <a:pt x="1563" y="1088"/>
                  <a:pt x="1564" y="1087"/>
                </a:cubicBezTo>
                <a:cubicBezTo>
                  <a:pt x="1565" y="1086"/>
                  <a:pt x="1565" y="1084"/>
                  <a:pt x="1567" y="1083"/>
                </a:cubicBezTo>
                <a:cubicBezTo>
                  <a:pt x="1569" y="1083"/>
                  <a:pt x="1571" y="1082"/>
                  <a:pt x="1572" y="1081"/>
                </a:cubicBezTo>
                <a:cubicBezTo>
                  <a:pt x="1574" y="1079"/>
                  <a:pt x="1575" y="1075"/>
                  <a:pt x="1578" y="1074"/>
                </a:cubicBezTo>
                <a:cubicBezTo>
                  <a:pt x="1579" y="1074"/>
                  <a:pt x="1580" y="1074"/>
                  <a:pt x="1581" y="1073"/>
                </a:cubicBezTo>
                <a:cubicBezTo>
                  <a:pt x="1581" y="1073"/>
                  <a:pt x="1582" y="1072"/>
                  <a:pt x="1583" y="1071"/>
                </a:cubicBezTo>
                <a:cubicBezTo>
                  <a:pt x="1584" y="1069"/>
                  <a:pt x="1587" y="1069"/>
                  <a:pt x="1589" y="1069"/>
                </a:cubicBezTo>
                <a:cubicBezTo>
                  <a:pt x="1591" y="1069"/>
                  <a:pt x="1594" y="1069"/>
                  <a:pt x="1596" y="1068"/>
                </a:cubicBezTo>
                <a:cubicBezTo>
                  <a:pt x="1598" y="1068"/>
                  <a:pt x="1600" y="1066"/>
                  <a:pt x="1603" y="1065"/>
                </a:cubicBezTo>
                <a:cubicBezTo>
                  <a:pt x="1604" y="1065"/>
                  <a:pt x="1605" y="1064"/>
                  <a:pt x="1605" y="1064"/>
                </a:cubicBezTo>
                <a:cubicBezTo>
                  <a:pt x="1606" y="1063"/>
                  <a:pt x="1607" y="1063"/>
                  <a:pt x="1608" y="1063"/>
                </a:cubicBezTo>
                <a:cubicBezTo>
                  <a:pt x="1610" y="1064"/>
                  <a:pt x="1609" y="1065"/>
                  <a:pt x="1610" y="1066"/>
                </a:cubicBezTo>
                <a:cubicBezTo>
                  <a:pt x="1611" y="1067"/>
                  <a:pt x="1612" y="1066"/>
                  <a:pt x="1612" y="1068"/>
                </a:cubicBezTo>
                <a:cubicBezTo>
                  <a:pt x="1612" y="1069"/>
                  <a:pt x="1612" y="1070"/>
                  <a:pt x="1613" y="1070"/>
                </a:cubicBezTo>
                <a:cubicBezTo>
                  <a:pt x="1614" y="1070"/>
                  <a:pt x="1614" y="1068"/>
                  <a:pt x="1615" y="1067"/>
                </a:cubicBezTo>
                <a:cubicBezTo>
                  <a:pt x="1615" y="1065"/>
                  <a:pt x="1616" y="1064"/>
                  <a:pt x="1618" y="1063"/>
                </a:cubicBezTo>
                <a:cubicBezTo>
                  <a:pt x="1620" y="1062"/>
                  <a:pt x="1621" y="1061"/>
                  <a:pt x="1623" y="1060"/>
                </a:cubicBezTo>
                <a:cubicBezTo>
                  <a:pt x="1625" y="1060"/>
                  <a:pt x="1627" y="1060"/>
                  <a:pt x="1629" y="1059"/>
                </a:cubicBezTo>
                <a:cubicBezTo>
                  <a:pt x="1630" y="1059"/>
                  <a:pt x="1631" y="1058"/>
                  <a:pt x="1632" y="1057"/>
                </a:cubicBezTo>
                <a:cubicBezTo>
                  <a:pt x="1633" y="1056"/>
                  <a:pt x="1635" y="1054"/>
                  <a:pt x="1637" y="1053"/>
                </a:cubicBezTo>
                <a:cubicBezTo>
                  <a:pt x="1638" y="1053"/>
                  <a:pt x="1639" y="1053"/>
                  <a:pt x="1640" y="1053"/>
                </a:cubicBezTo>
                <a:cubicBezTo>
                  <a:pt x="1642" y="1052"/>
                  <a:pt x="1644" y="1053"/>
                  <a:pt x="1646" y="1053"/>
                </a:cubicBezTo>
                <a:cubicBezTo>
                  <a:pt x="1648" y="1053"/>
                  <a:pt x="1650" y="1053"/>
                  <a:pt x="1652" y="1052"/>
                </a:cubicBezTo>
                <a:cubicBezTo>
                  <a:pt x="1654" y="1052"/>
                  <a:pt x="1657" y="1052"/>
                  <a:pt x="1659" y="1051"/>
                </a:cubicBezTo>
                <a:cubicBezTo>
                  <a:pt x="1660" y="1050"/>
                  <a:pt x="1661" y="1050"/>
                  <a:pt x="1662" y="1050"/>
                </a:cubicBezTo>
                <a:cubicBezTo>
                  <a:pt x="1663" y="1050"/>
                  <a:pt x="1664" y="1051"/>
                  <a:pt x="1665" y="1051"/>
                </a:cubicBezTo>
                <a:cubicBezTo>
                  <a:pt x="1666" y="1051"/>
                  <a:pt x="1670" y="1051"/>
                  <a:pt x="1671" y="1051"/>
                </a:cubicBezTo>
                <a:cubicBezTo>
                  <a:pt x="1673" y="1050"/>
                  <a:pt x="1675" y="1048"/>
                  <a:pt x="1676" y="1048"/>
                </a:cubicBezTo>
                <a:cubicBezTo>
                  <a:pt x="1678" y="1047"/>
                  <a:pt x="1681" y="1046"/>
                  <a:pt x="1683" y="1047"/>
                </a:cubicBezTo>
                <a:cubicBezTo>
                  <a:pt x="1683" y="1047"/>
                  <a:pt x="1685" y="1047"/>
                  <a:pt x="1686" y="1048"/>
                </a:cubicBezTo>
                <a:cubicBezTo>
                  <a:pt x="1686" y="1049"/>
                  <a:pt x="1685" y="1050"/>
                  <a:pt x="1684" y="1050"/>
                </a:cubicBezTo>
                <a:cubicBezTo>
                  <a:pt x="1684" y="1052"/>
                  <a:pt x="1685" y="1053"/>
                  <a:pt x="1684" y="1054"/>
                </a:cubicBezTo>
                <a:cubicBezTo>
                  <a:pt x="1684" y="1055"/>
                  <a:pt x="1682" y="1055"/>
                  <a:pt x="1681" y="1056"/>
                </a:cubicBezTo>
                <a:cubicBezTo>
                  <a:pt x="1677" y="1058"/>
                  <a:pt x="1672" y="1060"/>
                  <a:pt x="1668" y="1060"/>
                </a:cubicBezTo>
                <a:cubicBezTo>
                  <a:pt x="1667" y="1061"/>
                  <a:pt x="1666" y="1061"/>
                  <a:pt x="1664" y="1061"/>
                </a:cubicBezTo>
                <a:cubicBezTo>
                  <a:pt x="1663" y="1061"/>
                  <a:pt x="1662" y="1061"/>
                  <a:pt x="1661" y="1061"/>
                </a:cubicBezTo>
                <a:cubicBezTo>
                  <a:pt x="1658" y="1062"/>
                  <a:pt x="1663" y="1064"/>
                  <a:pt x="1663" y="1065"/>
                </a:cubicBezTo>
                <a:cubicBezTo>
                  <a:pt x="1665" y="1067"/>
                  <a:pt x="1665" y="1069"/>
                  <a:pt x="1662" y="1068"/>
                </a:cubicBezTo>
                <a:cubicBezTo>
                  <a:pt x="1659" y="1068"/>
                  <a:pt x="1658" y="1069"/>
                  <a:pt x="1655" y="1069"/>
                </a:cubicBezTo>
                <a:cubicBezTo>
                  <a:pt x="1651" y="1070"/>
                  <a:pt x="1647" y="1069"/>
                  <a:pt x="1642" y="1069"/>
                </a:cubicBezTo>
                <a:cubicBezTo>
                  <a:pt x="1638" y="1068"/>
                  <a:pt x="1642" y="1071"/>
                  <a:pt x="1642" y="1072"/>
                </a:cubicBezTo>
                <a:cubicBezTo>
                  <a:pt x="1643" y="1073"/>
                  <a:pt x="1643" y="1074"/>
                  <a:pt x="1643" y="1075"/>
                </a:cubicBezTo>
                <a:cubicBezTo>
                  <a:pt x="1644" y="1076"/>
                  <a:pt x="1645" y="1077"/>
                  <a:pt x="1646" y="1077"/>
                </a:cubicBezTo>
                <a:cubicBezTo>
                  <a:pt x="1648" y="1078"/>
                  <a:pt x="1650" y="1081"/>
                  <a:pt x="1652" y="1081"/>
                </a:cubicBezTo>
                <a:cubicBezTo>
                  <a:pt x="1654" y="1082"/>
                  <a:pt x="1656" y="1082"/>
                  <a:pt x="1657" y="1084"/>
                </a:cubicBezTo>
                <a:cubicBezTo>
                  <a:pt x="1658" y="1084"/>
                  <a:pt x="1659" y="1085"/>
                  <a:pt x="1660" y="1086"/>
                </a:cubicBezTo>
                <a:cubicBezTo>
                  <a:pt x="1661" y="1086"/>
                  <a:pt x="1662" y="1086"/>
                  <a:pt x="1663" y="1087"/>
                </a:cubicBezTo>
                <a:cubicBezTo>
                  <a:pt x="1663" y="1088"/>
                  <a:pt x="1664" y="1089"/>
                  <a:pt x="1664" y="1090"/>
                </a:cubicBezTo>
                <a:cubicBezTo>
                  <a:pt x="1664" y="1091"/>
                  <a:pt x="1662" y="1091"/>
                  <a:pt x="1661" y="1091"/>
                </a:cubicBezTo>
                <a:cubicBezTo>
                  <a:pt x="1660" y="1090"/>
                  <a:pt x="1658" y="1089"/>
                  <a:pt x="1657" y="1088"/>
                </a:cubicBezTo>
                <a:cubicBezTo>
                  <a:pt x="1654" y="1087"/>
                  <a:pt x="1654" y="1090"/>
                  <a:pt x="1652" y="1091"/>
                </a:cubicBezTo>
                <a:cubicBezTo>
                  <a:pt x="1652" y="1091"/>
                  <a:pt x="1650" y="1092"/>
                  <a:pt x="1650" y="1092"/>
                </a:cubicBezTo>
                <a:cubicBezTo>
                  <a:pt x="1649" y="1092"/>
                  <a:pt x="1648" y="1091"/>
                  <a:pt x="1647" y="1091"/>
                </a:cubicBezTo>
                <a:cubicBezTo>
                  <a:pt x="1645" y="1092"/>
                  <a:pt x="1644" y="1094"/>
                  <a:pt x="1644" y="1096"/>
                </a:cubicBezTo>
                <a:cubicBezTo>
                  <a:pt x="1644" y="1099"/>
                  <a:pt x="1643" y="1101"/>
                  <a:pt x="1641" y="1102"/>
                </a:cubicBezTo>
                <a:cubicBezTo>
                  <a:pt x="1640" y="1103"/>
                  <a:pt x="1640" y="1104"/>
                  <a:pt x="1639" y="1104"/>
                </a:cubicBezTo>
                <a:cubicBezTo>
                  <a:pt x="1638" y="1105"/>
                  <a:pt x="1637" y="1105"/>
                  <a:pt x="1636" y="1105"/>
                </a:cubicBezTo>
                <a:cubicBezTo>
                  <a:pt x="1634" y="1106"/>
                  <a:pt x="1637" y="1108"/>
                  <a:pt x="1637" y="1109"/>
                </a:cubicBezTo>
                <a:cubicBezTo>
                  <a:pt x="1638" y="1110"/>
                  <a:pt x="1638" y="1111"/>
                  <a:pt x="1638" y="1112"/>
                </a:cubicBezTo>
                <a:cubicBezTo>
                  <a:pt x="1639" y="1113"/>
                  <a:pt x="1640" y="1113"/>
                  <a:pt x="1640" y="1114"/>
                </a:cubicBezTo>
                <a:cubicBezTo>
                  <a:pt x="1641" y="1119"/>
                  <a:pt x="1633" y="1118"/>
                  <a:pt x="1630" y="1118"/>
                </a:cubicBezTo>
                <a:cubicBezTo>
                  <a:pt x="1628" y="1118"/>
                  <a:pt x="1626" y="1117"/>
                  <a:pt x="1624" y="1116"/>
                </a:cubicBezTo>
                <a:cubicBezTo>
                  <a:pt x="1622" y="1116"/>
                  <a:pt x="1621" y="1115"/>
                  <a:pt x="1619" y="1115"/>
                </a:cubicBezTo>
                <a:cubicBezTo>
                  <a:pt x="1618" y="1115"/>
                  <a:pt x="1617" y="1115"/>
                  <a:pt x="1616" y="1115"/>
                </a:cubicBezTo>
                <a:cubicBezTo>
                  <a:pt x="1615" y="1114"/>
                  <a:pt x="1614" y="1114"/>
                  <a:pt x="1613" y="1114"/>
                </a:cubicBezTo>
                <a:cubicBezTo>
                  <a:pt x="1611" y="1114"/>
                  <a:pt x="1608" y="1116"/>
                  <a:pt x="1611" y="1116"/>
                </a:cubicBezTo>
                <a:cubicBezTo>
                  <a:pt x="1613" y="1117"/>
                  <a:pt x="1613" y="1117"/>
                  <a:pt x="1614" y="1118"/>
                </a:cubicBezTo>
                <a:cubicBezTo>
                  <a:pt x="1615" y="1118"/>
                  <a:pt x="1616" y="1118"/>
                  <a:pt x="1616" y="1119"/>
                </a:cubicBezTo>
                <a:cubicBezTo>
                  <a:pt x="1616" y="1121"/>
                  <a:pt x="1614" y="1120"/>
                  <a:pt x="1613" y="1121"/>
                </a:cubicBezTo>
                <a:cubicBezTo>
                  <a:pt x="1612" y="1121"/>
                  <a:pt x="1612" y="1122"/>
                  <a:pt x="1611" y="1122"/>
                </a:cubicBezTo>
                <a:cubicBezTo>
                  <a:pt x="1610" y="1122"/>
                  <a:pt x="1605" y="1122"/>
                  <a:pt x="1607" y="1124"/>
                </a:cubicBezTo>
                <a:cubicBezTo>
                  <a:pt x="1608" y="1125"/>
                  <a:pt x="1610" y="1124"/>
                  <a:pt x="1611" y="1125"/>
                </a:cubicBezTo>
                <a:cubicBezTo>
                  <a:pt x="1612" y="1125"/>
                  <a:pt x="1612" y="1125"/>
                  <a:pt x="1613" y="1126"/>
                </a:cubicBezTo>
                <a:cubicBezTo>
                  <a:pt x="1614" y="1126"/>
                  <a:pt x="1615" y="1126"/>
                  <a:pt x="1616" y="1127"/>
                </a:cubicBezTo>
                <a:cubicBezTo>
                  <a:pt x="1617" y="1127"/>
                  <a:pt x="1617" y="1128"/>
                  <a:pt x="1619" y="1128"/>
                </a:cubicBezTo>
                <a:cubicBezTo>
                  <a:pt x="1620" y="1129"/>
                  <a:pt x="1620" y="1129"/>
                  <a:pt x="1621" y="1129"/>
                </a:cubicBezTo>
                <a:cubicBezTo>
                  <a:pt x="1622" y="1130"/>
                  <a:pt x="1622" y="1131"/>
                  <a:pt x="1623" y="1132"/>
                </a:cubicBezTo>
                <a:cubicBezTo>
                  <a:pt x="1624" y="1133"/>
                  <a:pt x="1625" y="1133"/>
                  <a:pt x="1625" y="1134"/>
                </a:cubicBezTo>
                <a:cubicBezTo>
                  <a:pt x="1626" y="1135"/>
                  <a:pt x="1627" y="1136"/>
                  <a:pt x="1627" y="1137"/>
                </a:cubicBezTo>
                <a:cubicBezTo>
                  <a:pt x="1628" y="1138"/>
                  <a:pt x="1629" y="1138"/>
                  <a:pt x="1629" y="1139"/>
                </a:cubicBezTo>
                <a:cubicBezTo>
                  <a:pt x="1630" y="1139"/>
                  <a:pt x="1630" y="1140"/>
                  <a:pt x="1631" y="1141"/>
                </a:cubicBezTo>
                <a:cubicBezTo>
                  <a:pt x="1633" y="1142"/>
                  <a:pt x="1636" y="1142"/>
                  <a:pt x="1638" y="1142"/>
                </a:cubicBezTo>
                <a:cubicBezTo>
                  <a:pt x="1640" y="1142"/>
                  <a:pt x="1642" y="1141"/>
                  <a:pt x="1644" y="1142"/>
                </a:cubicBezTo>
                <a:cubicBezTo>
                  <a:pt x="1644" y="1143"/>
                  <a:pt x="1645" y="1144"/>
                  <a:pt x="1645" y="1144"/>
                </a:cubicBezTo>
                <a:cubicBezTo>
                  <a:pt x="1646" y="1145"/>
                  <a:pt x="1647" y="1145"/>
                  <a:pt x="1647" y="1145"/>
                </a:cubicBezTo>
                <a:cubicBezTo>
                  <a:pt x="1651" y="1149"/>
                  <a:pt x="1653" y="1153"/>
                  <a:pt x="1658" y="1154"/>
                </a:cubicBezTo>
                <a:cubicBezTo>
                  <a:pt x="1662" y="1155"/>
                  <a:pt x="1666" y="1154"/>
                  <a:pt x="1670" y="1157"/>
                </a:cubicBezTo>
                <a:cubicBezTo>
                  <a:pt x="1672" y="1158"/>
                  <a:pt x="1673" y="1160"/>
                  <a:pt x="1675" y="1161"/>
                </a:cubicBezTo>
                <a:cubicBezTo>
                  <a:pt x="1676" y="1163"/>
                  <a:pt x="1678" y="1164"/>
                  <a:pt x="1680" y="1165"/>
                </a:cubicBezTo>
                <a:cubicBezTo>
                  <a:pt x="1681" y="1166"/>
                  <a:pt x="1683" y="1167"/>
                  <a:pt x="1684" y="1169"/>
                </a:cubicBezTo>
                <a:cubicBezTo>
                  <a:pt x="1686" y="1171"/>
                  <a:pt x="1688" y="1171"/>
                  <a:pt x="1690" y="1173"/>
                </a:cubicBezTo>
                <a:cubicBezTo>
                  <a:pt x="1692" y="1174"/>
                  <a:pt x="1693" y="1175"/>
                  <a:pt x="1695" y="1177"/>
                </a:cubicBezTo>
                <a:cubicBezTo>
                  <a:pt x="1696" y="1179"/>
                  <a:pt x="1697" y="1180"/>
                  <a:pt x="1699" y="1182"/>
                </a:cubicBezTo>
                <a:cubicBezTo>
                  <a:pt x="1702" y="1185"/>
                  <a:pt x="1705" y="1187"/>
                  <a:pt x="1709" y="1190"/>
                </a:cubicBezTo>
                <a:cubicBezTo>
                  <a:pt x="1712" y="1193"/>
                  <a:pt x="1716" y="1196"/>
                  <a:pt x="1720" y="1197"/>
                </a:cubicBezTo>
                <a:cubicBezTo>
                  <a:pt x="1723" y="1198"/>
                  <a:pt x="1727" y="1199"/>
                  <a:pt x="1730" y="1200"/>
                </a:cubicBezTo>
                <a:cubicBezTo>
                  <a:pt x="1732" y="1201"/>
                  <a:pt x="1736" y="1202"/>
                  <a:pt x="1737" y="1204"/>
                </a:cubicBezTo>
                <a:cubicBezTo>
                  <a:pt x="1739" y="1205"/>
                  <a:pt x="1740" y="1208"/>
                  <a:pt x="1741" y="1210"/>
                </a:cubicBezTo>
                <a:cubicBezTo>
                  <a:pt x="1743" y="1214"/>
                  <a:pt x="1749" y="1212"/>
                  <a:pt x="1751" y="1216"/>
                </a:cubicBezTo>
                <a:cubicBezTo>
                  <a:pt x="1753" y="1218"/>
                  <a:pt x="1752" y="1221"/>
                  <a:pt x="1753" y="1223"/>
                </a:cubicBezTo>
                <a:cubicBezTo>
                  <a:pt x="1753" y="1225"/>
                  <a:pt x="1753" y="1227"/>
                  <a:pt x="1754" y="1229"/>
                </a:cubicBezTo>
                <a:cubicBezTo>
                  <a:pt x="1755" y="1231"/>
                  <a:pt x="1757" y="1232"/>
                  <a:pt x="1758" y="1234"/>
                </a:cubicBezTo>
                <a:cubicBezTo>
                  <a:pt x="1759" y="1236"/>
                  <a:pt x="1759" y="1238"/>
                  <a:pt x="1759" y="1240"/>
                </a:cubicBezTo>
                <a:cubicBezTo>
                  <a:pt x="1760" y="1242"/>
                  <a:pt x="1760" y="1244"/>
                  <a:pt x="1759" y="1246"/>
                </a:cubicBezTo>
                <a:cubicBezTo>
                  <a:pt x="1758" y="1248"/>
                  <a:pt x="1756" y="1250"/>
                  <a:pt x="1755" y="1252"/>
                </a:cubicBezTo>
                <a:cubicBezTo>
                  <a:pt x="1753" y="1253"/>
                  <a:pt x="1753" y="1255"/>
                  <a:pt x="1751" y="1257"/>
                </a:cubicBezTo>
                <a:cubicBezTo>
                  <a:pt x="1750" y="1258"/>
                  <a:pt x="1748" y="1259"/>
                  <a:pt x="1745" y="1260"/>
                </a:cubicBezTo>
                <a:cubicBezTo>
                  <a:pt x="1743" y="1261"/>
                  <a:pt x="1741" y="1262"/>
                  <a:pt x="1739" y="1264"/>
                </a:cubicBezTo>
                <a:cubicBezTo>
                  <a:pt x="1737" y="1266"/>
                  <a:pt x="1736" y="1267"/>
                  <a:pt x="1734" y="1268"/>
                </a:cubicBezTo>
                <a:cubicBezTo>
                  <a:pt x="1732" y="1268"/>
                  <a:pt x="1730" y="1269"/>
                  <a:pt x="1728" y="1269"/>
                </a:cubicBezTo>
                <a:cubicBezTo>
                  <a:pt x="1727" y="1270"/>
                  <a:pt x="1726" y="1271"/>
                  <a:pt x="1724" y="1272"/>
                </a:cubicBezTo>
                <a:cubicBezTo>
                  <a:pt x="1724" y="1273"/>
                  <a:pt x="1723" y="1273"/>
                  <a:pt x="1722" y="1274"/>
                </a:cubicBezTo>
                <a:cubicBezTo>
                  <a:pt x="1720" y="1274"/>
                  <a:pt x="1717" y="1275"/>
                  <a:pt x="1715" y="1275"/>
                </a:cubicBezTo>
                <a:cubicBezTo>
                  <a:pt x="1713" y="1276"/>
                  <a:pt x="1711" y="1277"/>
                  <a:pt x="1708" y="1277"/>
                </a:cubicBezTo>
                <a:cubicBezTo>
                  <a:pt x="1706" y="1276"/>
                  <a:pt x="1703" y="1275"/>
                  <a:pt x="1701" y="1274"/>
                </a:cubicBezTo>
                <a:cubicBezTo>
                  <a:pt x="1699" y="1274"/>
                  <a:pt x="1697" y="1273"/>
                  <a:pt x="1695" y="1272"/>
                </a:cubicBezTo>
                <a:cubicBezTo>
                  <a:pt x="1692" y="1270"/>
                  <a:pt x="1691" y="1270"/>
                  <a:pt x="1688" y="1270"/>
                </a:cubicBezTo>
                <a:cubicBezTo>
                  <a:pt x="1686" y="1270"/>
                  <a:pt x="1684" y="1270"/>
                  <a:pt x="1682" y="1271"/>
                </a:cubicBezTo>
                <a:cubicBezTo>
                  <a:pt x="1679" y="1272"/>
                  <a:pt x="1677" y="1274"/>
                  <a:pt x="1674" y="1274"/>
                </a:cubicBezTo>
                <a:cubicBezTo>
                  <a:pt x="1672" y="1274"/>
                  <a:pt x="1670" y="1275"/>
                  <a:pt x="1668" y="1275"/>
                </a:cubicBezTo>
                <a:cubicBezTo>
                  <a:pt x="1665" y="1276"/>
                  <a:pt x="1663" y="1276"/>
                  <a:pt x="1661" y="1276"/>
                </a:cubicBezTo>
                <a:cubicBezTo>
                  <a:pt x="1659" y="1276"/>
                  <a:pt x="1656" y="1276"/>
                  <a:pt x="1654" y="1276"/>
                </a:cubicBezTo>
                <a:cubicBezTo>
                  <a:pt x="1652" y="1275"/>
                  <a:pt x="1651" y="1275"/>
                  <a:pt x="1649" y="1275"/>
                </a:cubicBezTo>
                <a:cubicBezTo>
                  <a:pt x="1648" y="1274"/>
                  <a:pt x="1646" y="1275"/>
                  <a:pt x="1645" y="1274"/>
                </a:cubicBezTo>
                <a:cubicBezTo>
                  <a:pt x="1644" y="1274"/>
                  <a:pt x="1643" y="1273"/>
                  <a:pt x="1641" y="1273"/>
                </a:cubicBezTo>
                <a:cubicBezTo>
                  <a:pt x="1639" y="1272"/>
                  <a:pt x="1637" y="1272"/>
                  <a:pt x="1634" y="1271"/>
                </a:cubicBezTo>
                <a:cubicBezTo>
                  <a:pt x="1632" y="1271"/>
                  <a:pt x="1630" y="1271"/>
                  <a:pt x="1628" y="1271"/>
                </a:cubicBezTo>
                <a:cubicBezTo>
                  <a:pt x="1625" y="1270"/>
                  <a:pt x="1623" y="1268"/>
                  <a:pt x="1621" y="1267"/>
                </a:cubicBezTo>
                <a:cubicBezTo>
                  <a:pt x="1618" y="1265"/>
                  <a:pt x="1614" y="1261"/>
                  <a:pt x="1610" y="1261"/>
                </a:cubicBezTo>
                <a:cubicBezTo>
                  <a:pt x="1608" y="1261"/>
                  <a:pt x="1607" y="1263"/>
                  <a:pt x="1605" y="1264"/>
                </a:cubicBezTo>
                <a:cubicBezTo>
                  <a:pt x="1603" y="1265"/>
                  <a:pt x="1601" y="1264"/>
                  <a:pt x="1599" y="1263"/>
                </a:cubicBezTo>
                <a:cubicBezTo>
                  <a:pt x="1597" y="1262"/>
                  <a:pt x="1595" y="1260"/>
                  <a:pt x="1594" y="1259"/>
                </a:cubicBezTo>
                <a:close/>
                <a:moveTo>
                  <a:pt x="1562" y="1111"/>
                </a:moveTo>
                <a:cubicBezTo>
                  <a:pt x="1562" y="1111"/>
                  <a:pt x="1561" y="1110"/>
                  <a:pt x="1562" y="1110"/>
                </a:cubicBezTo>
                <a:cubicBezTo>
                  <a:pt x="1563" y="1108"/>
                  <a:pt x="1566" y="1114"/>
                  <a:pt x="1566" y="1114"/>
                </a:cubicBezTo>
                <a:cubicBezTo>
                  <a:pt x="1568" y="1116"/>
                  <a:pt x="1569" y="1117"/>
                  <a:pt x="1571" y="1118"/>
                </a:cubicBezTo>
                <a:cubicBezTo>
                  <a:pt x="1571" y="1119"/>
                  <a:pt x="1572" y="1119"/>
                  <a:pt x="1572" y="1120"/>
                </a:cubicBezTo>
                <a:cubicBezTo>
                  <a:pt x="1572" y="1122"/>
                  <a:pt x="1571" y="1121"/>
                  <a:pt x="1570" y="1120"/>
                </a:cubicBezTo>
                <a:cubicBezTo>
                  <a:pt x="1569" y="1120"/>
                  <a:pt x="1569" y="1119"/>
                  <a:pt x="1567" y="1119"/>
                </a:cubicBezTo>
                <a:cubicBezTo>
                  <a:pt x="1566" y="1119"/>
                  <a:pt x="1566" y="1119"/>
                  <a:pt x="1565" y="1118"/>
                </a:cubicBezTo>
                <a:cubicBezTo>
                  <a:pt x="1564" y="1116"/>
                  <a:pt x="1560" y="1118"/>
                  <a:pt x="1562" y="1114"/>
                </a:cubicBezTo>
                <a:cubicBezTo>
                  <a:pt x="1562" y="1113"/>
                  <a:pt x="1562" y="1112"/>
                  <a:pt x="1562" y="1111"/>
                </a:cubicBezTo>
                <a:close/>
                <a:moveTo>
                  <a:pt x="1475" y="1610"/>
                </a:moveTo>
                <a:cubicBezTo>
                  <a:pt x="1473" y="1610"/>
                  <a:pt x="1473" y="1609"/>
                  <a:pt x="1471" y="1608"/>
                </a:cubicBezTo>
                <a:cubicBezTo>
                  <a:pt x="1469" y="1607"/>
                  <a:pt x="1467" y="1607"/>
                  <a:pt x="1466" y="1606"/>
                </a:cubicBezTo>
                <a:cubicBezTo>
                  <a:pt x="1464" y="1605"/>
                  <a:pt x="1465" y="1603"/>
                  <a:pt x="1466" y="1602"/>
                </a:cubicBezTo>
                <a:cubicBezTo>
                  <a:pt x="1466" y="1599"/>
                  <a:pt x="1465" y="1598"/>
                  <a:pt x="1468" y="1599"/>
                </a:cubicBezTo>
                <a:cubicBezTo>
                  <a:pt x="1470" y="1600"/>
                  <a:pt x="1472" y="1603"/>
                  <a:pt x="1475" y="1604"/>
                </a:cubicBezTo>
                <a:cubicBezTo>
                  <a:pt x="1477" y="1605"/>
                  <a:pt x="1480" y="1608"/>
                  <a:pt x="1475" y="1610"/>
                </a:cubicBezTo>
                <a:close/>
                <a:moveTo>
                  <a:pt x="1804" y="2165"/>
                </a:moveTo>
                <a:cubicBezTo>
                  <a:pt x="1777" y="2165"/>
                  <a:pt x="1777" y="2165"/>
                  <a:pt x="1777" y="2165"/>
                </a:cubicBezTo>
                <a:cubicBezTo>
                  <a:pt x="1776" y="2162"/>
                  <a:pt x="1776" y="2160"/>
                  <a:pt x="1774" y="2158"/>
                </a:cubicBezTo>
                <a:cubicBezTo>
                  <a:pt x="1772" y="2156"/>
                  <a:pt x="1769" y="2152"/>
                  <a:pt x="1766" y="2150"/>
                </a:cubicBezTo>
                <a:cubicBezTo>
                  <a:pt x="1762" y="2148"/>
                  <a:pt x="1757" y="2148"/>
                  <a:pt x="1754" y="2145"/>
                </a:cubicBezTo>
                <a:cubicBezTo>
                  <a:pt x="1752" y="2143"/>
                  <a:pt x="1752" y="2140"/>
                  <a:pt x="1751" y="2138"/>
                </a:cubicBezTo>
                <a:cubicBezTo>
                  <a:pt x="1750" y="2137"/>
                  <a:pt x="1750" y="2136"/>
                  <a:pt x="1749" y="2135"/>
                </a:cubicBezTo>
                <a:cubicBezTo>
                  <a:pt x="1748" y="2134"/>
                  <a:pt x="1748" y="2133"/>
                  <a:pt x="1747" y="2132"/>
                </a:cubicBezTo>
                <a:cubicBezTo>
                  <a:pt x="1746" y="2130"/>
                  <a:pt x="1744" y="2129"/>
                  <a:pt x="1742" y="2128"/>
                </a:cubicBezTo>
                <a:cubicBezTo>
                  <a:pt x="1739" y="2125"/>
                  <a:pt x="1734" y="2124"/>
                  <a:pt x="1731" y="2121"/>
                </a:cubicBezTo>
                <a:cubicBezTo>
                  <a:pt x="1727" y="2118"/>
                  <a:pt x="1723" y="2116"/>
                  <a:pt x="1718" y="2116"/>
                </a:cubicBezTo>
                <a:cubicBezTo>
                  <a:pt x="1715" y="2116"/>
                  <a:pt x="1712" y="2116"/>
                  <a:pt x="1710" y="2113"/>
                </a:cubicBezTo>
                <a:cubicBezTo>
                  <a:pt x="1709" y="2111"/>
                  <a:pt x="1709" y="2110"/>
                  <a:pt x="1708" y="2108"/>
                </a:cubicBezTo>
                <a:cubicBezTo>
                  <a:pt x="1708" y="2107"/>
                  <a:pt x="1707" y="2107"/>
                  <a:pt x="1706" y="2106"/>
                </a:cubicBezTo>
                <a:cubicBezTo>
                  <a:pt x="1705" y="2105"/>
                  <a:pt x="1705" y="2102"/>
                  <a:pt x="1704" y="2102"/>
                </a:cubicBezTo>
                <a:cubicBezTo>
                  <a:pt x="1701" y="2100"/>
                  <a:pt x="1701" y="2105"/>
                  <a:pt x="1701" y="2106"/>
                </a:cubicBezTo>
                <a:cubicBezTo>
                  <a:pt x="1701" y="2107"/>
                  <a:pt x="1703" y="2109"/>
                  <a:pt x="1702" y="2111"/>
                </a:cubicBezTo>
                <a:cubicBezTo>
                  <a:pt x="1702" y="2112"/>
                  <a:pt x="1701" y="2113"/>
                  <a:pt x="1700" y="2113"/>
                </a:cubicBezTo>
                <a:cubicBezTo>
                  <a:pt x="1699" y="2112"/>
                  <a:pt x="1700" y="2111"/>
                  <a:pt x="1699" y="2110"/>
                </a:cubicBezTo>
                <a:cubicBezTo>
                  <a:pt x="1699" y="2108"/>
                  <a:pt x="1698" y="2107"/>
                  <a:pt x="1696" y="2106"/>
                </a:cubicBezTo>
                <a:cubicBezTo>
                  <a:pt x="1695" y="2104"/>
                  <a:pt x="1692" y="2102"/>
                  <a:pt x="1692" y="2101"/>
                </a:cubicBezTo>
                <a:cubicBezTo>
                  <a:pt x="1691" y="2099"/>
                  <a:pt x="1693" y="2096"/>
                  <a:pt x="1691" y="2094"/>
                </a:cubicBezTo>
                <a:cubicBezTo>
                  <a:pt x="1690" y="2092"/>
                  <a:pt x="1689" y="2090"/>
                  <a:pt x="1688" y="2088"/>
                </a:cubicBezTo>
                <a:cubicBezTo>
                  <a:pt x="1687" y="2085"/>
                  <a:pt x="1684" y="2084"/>
                  <a:pt x="1684" y="2080"/>
                </a:cubicBezTo>
                <a:cubicBezTo>
                  <a:pt x="1684" y="2078"/>
                  <a:pt x="1684" y="2076"/>
                  <a:pt x="1684" y="2074"/>
                </a:cubicBezTo>
                <a:cubicBezTo>
                  <a:pt x="1684" y="2067"/>
                  <a:pt x="1682" y="2060"/>
                  <a:pt x="1679" y="2054"/>
                </a:cubicBezTo>
                <a:cubicBezTo>
                  <a:pt x="1678" y="2050"/>
                  <a:pt x="1676" y="2046"/>
                  <a:pt x="1674" y="2042"/>
                </a:cubicBezTo>
                <a:cubicBezTo>
                  <a:pt x="1672" y="2038"/>
                  <a:pt x="1671" y="2034"/>
                  <a:pt x="1669" y="2030"/>
                </a:cubicBezTo>
                <a:cubicBezTo>
                  <a:pt x="1668" y="2028"/>
                  <a:pt x="1667" y="2027"/>
                  <a:pt x="1666" y="2025"/>
                </a:cubicBezTo>
                <a:cubicBezTo>
                  <a:pt x="1665" y="2023"/>
                  <a:pt x="1664" y="2022"/>
                  <a:pt x="1662" y="2021"/>
                </a:cubicBezTo>
                <a:cubicBezTo>
                  <a:pt x="1662" y="2021"/>
                  <a:pt x="1661" y="2021"/>
                  <a:pt x="1660" y="2020"/>
                </a:cubicBezTo>
                <a:cubicBezTo>
                  <a:pt x="1660" y="2020"/>
                  <a:pt x="1660" y="2019"/>
                  <a:pt x="1659" y="2018"/>
                </a:cubicBezTo>
                <a:cubicBezTo>
                  <a:pt x="1657" y="2016"/>
                  <a:pt x="1654" y="2015"/>
                  <a:pt x="1651" y="2014"/>
                </a:cubicBezTo>
                <a:cubicBezTo>
                  <a:pt x="1650" y="2013"/>
                  <a:pt x="1648" y="2013"/>
                  <a:pt x="1647" y="2012"/>
                </a:cubicBezTo>
                <a:cubicBezTo>
                  <a:pt x="1645" y="2010"/>
                  <a:pt x="1643" y="2009"/>
                  <a:pt x="1641" y="2007"/>
                </a:cubicBezTo>
                <a:cubicBezTo>
                  <a:pt x="1638" y="2004"/>
                  <a:pt x="1634" y="2001"/>
                  <a:pt x="1632" y="1997"/>
                </a:cubicBezTo>
                <a:cubicBezTo>
                  <a:pt x="1631" y="1995"/>
                  <a:pt x="1630" y="1993"/>
                  <a:pt x="1629" y="1991"/>
                </a:cubicBezTo>
                <a:cubicBezTo>
                  <a:pt x="1628" y="1989"/>
                  <a:pt x="1628" y="1986"/>
                  <a:pt x="1628" y="1984"/>
                </a:cubicBezTo>
                <a:cubicBezTo>
                  <a:pt x="1627" y="1982"/>
                  <a:pt x="1626" y="1980"/>
                  <a:pt x="1626" y="1978"/>
                </a:cubicBezTo>
                <a:cubicBezTo>
                  <a:pt x="1626" y="1976"/>
                  <a:pt x="1626" y="1973"/>
                  <a:pt x="1626" y="1971"/>
                </a:cubicBezTo>
                <a:cubicBezTo>
                  <a:pt x="1625" y="1962"/>
                  <a:pt x="1626" y="1954"/>
                  <a:pt x="1625" y="1945"/>
                </a:cubicBezTo>
                <a:cubicBezTo>
                  <a:pt x="1625" y="1943"/>
                  <a:pt x="1625" y="1941"/>
                  <a:pt x="1624" y="1939"/>
                </a:cubicBezTo>
                <a:cubicBezTo>
                  <a:pt x="1624" y="1937"/>
                  <a:pt x="1624" y="1934"/>
                  <a:pt x="1624" y="1932"/>
                </a:cubicBezTo>
                <a:cubicBezTo>
                  <a:pt x="1624" y="1931"/>
                  <a:pt x="1622" y="1926"/>
                  <a:pt x="1625" y="1930"/>
                </a:cubicBezTo>
                <a:cubicBezTo>
                  <a:pt x="1626" y="1930"/>
                  <a:pt x="1627" y="1931"/>
                  <a:pt x="1627" y="1932"/>
                </a:cubicBezTo>
                <a:cubicBezTo>
                  <a:pt x="1628" y="1932"/>
                  <a:pt x="1628" y="1932"/>
                  <a:pt x="1628" y="1932"/>
                </a:cubicBezTo>
                <a:cubicBezTo>
                  <a:pt x="1629" y="1931"/>
                  <a:pt x="1626" y="1928"/>
                  <a:pt x="1626" y="1927"/>
                </a:cubicBezTo>
                <a:cubicBezTo>
                  <a:pt x="1625" y="1926"/>
                  <a:pt x="1625" y="1925"/>
                  <a:pt x="1624" y="1924"/>
                </a:cubicBezTo>
                <a:cubicBezTo>
                  <a:pt x="1623" y="1924"/>
                  <a:pt x="1622" y="1924"/>
                  <a:pt x="1622" y="1923"/>
                </a:cubicBezTo>
                <a:cubicBezTo>
                  <a:pt x="1619" y="1922"/>
                  <a:pt x="1618" y="1917"/>
                  <a:pt x="1616" y="1914"/>
                </a:cubicBezTo>
                <a:cubicBezTo>
                  <a:pt x="1616" y="1913"/>
                  <a:pt x="1614" y="1910"/>
                  <a:pt x="1615" y="1908"/>
                </a:cubicBezTo>
                <a:cubicBezTo>
                  <a:pt x="1615" y="1907"/>
                  <a:pt x="1616" y="1906"/>
                  <a:pt x="1616" y="1905"/>
                </a:cubicBezTo>
                <a:cubicBezTo>
                  <a:pt x="1616" y="1904"/>
                  <a:pt x="1616" y="1903"/>
                  <a:pt x="1615" y="1902"/>
                </a:cubicBezTo>
                <a:cubicBezTo>
                  <a:pt x="1615" y="1900"/>
                  <a:pt x="1612" y="1898"/>
                  <a:pt x="1610" y="1897"/>
                </a:cubicBezTo>
                <a:cubicBezTo>
                  <a:pt x="1609" y="1895"/>
                  <a:pt x="1607" y="1893"/>
                  <a:pt x="1605" y="1892"/>
                </a:cubicBezTo>
                <a:cubicBezTo>
                  <a:pt x="1602" y="1890"/>
                  <a:pt x="1598" y="1886"/>
                  <a:pt x="1595" y="1884"/>
                </a:cubicBezTo>
                <a:cubicBezTo>
                  <a:pt x="1593" y="1883"/>
                  <a:pt x="1591" y="1882"/>
                  <a:pt x="1589" y="1880"/>
                </a:cubicBezTo>
                <a:cubicBezTo>
                  <a:pt x="1588" y="1879"/>
                  <a:pt x="1586" y="1877"/>
                  <a:pt x="1585" y="1876"/>
                </a:cubicBezTo>
                <a:cubicBezTo>
                  <a:pt x="1582" y="1873"/>
                  <a:pt x="1580" y="1870"/>
                  <a:pt x="1578" y="1865"/>
                </a:cubicBezTo>
                <a:cubicBezTo>
                  <a:pt x="1577" y="1861"/>
                  <a:pt x="1577" y="1857"/>
                  <a:pt x="1576" y="1852"/>
                </a:cubicBezTo>
                <a:cubicBezTo>
                  <a:pt x="1576" y="1850"/>
                  <a:pt x="1575" y="1848"/>
                  <a:pt x="1574" y="1846"/>
                </a:cubicBezTo>
                <a:cubicBezTo>
                  <a:pt x="1574" y="1844"/>
                  <a:pt x="1573" y="1841"/>
                  <a:pt x="1574" y="1840"/>
                </a:cubicBezTo>
                <a:cubicBezTo>
                  <a:pt x="1575" y="1838"/>
                  <a:pt x="1578" y="1840"/>
                  <a:pt x="1579" y="1840"/>
                </a:cubicBezTo>
                <a:cubicBezTo>
                  <a:pt x="1582" y="1840"/>
                  <a:pt x="1580" y="1838"/>
                  <a:pt x="1579" y="1837"/>
                </a:cubicBezTo>
                <a:cubicBezTo>
                  <a:pt x="1577" y="1836"/>
                  <a:pt x="1576" y="1835"/>
                  <a:pt x="1574" y="1834"/>
                </a:cubicBezTo>
                <a:cubicBezTo>
                  <a:pt x="1573" y="1833"/>
                  <a:pt x="1571" y="1832"/>
                  <a:pt x="1571" y="1831"/>
                </a:cubicBezTo>
                <a:cubicBezTo>
                  <a:pt x="1570" y="1830"/>
                  <a:pt x="1570" y="1828"/>
                  <a:pt x="1569" y="1827"/>
                </a:cubicBezTo>
                <a:cubicBezTo>
                  <a:pt x="1567" y="1825"/>
                  <a:pt x="1565" y="1823"/>
                  <a:pt x="1563" y="1821"/>
                </a:cubicBezTo>
                <a:cubicBezTo>
                  <a:pt x="1562" y="1819"/>
                  <a:pt x="1561" y="1817"/>
                  <a:pt x="1560" y="1814"/>
                </a:cubicBezTo>
                <a:cubicBezTo>
                  <a:pt x="1559" y="1812"/>
                  <a:pt x="1558" y="1809"/>
                  <a:pt x="1557" y="1807"/>
                </a:cubicBezTo>
                <a:cubicBezTo>
                  <a:pt x="1554" y="1802"/>
                  <a:pt x="1553" y="1797"/>
                  <a:pt x="1550" y="1792"/>
                </a:cubicBezTo>
                <a:cubicBezTo>
                  <a:pt x="1549" y="1790"/>
                  <a:pt x="1548" y="1788"/>
                  <a:pt x="1547" y="1786"/>
                </a:cubicBezTo>
                <a:cubicBezTo>
                  <a:pt x="1546" y="1784"/>
                  <a:pt x="1544" y="1782"/>
                  <a:pt x="1543" y="1780"/>
                </a:cubicBezTo>
                <a:cubicBezTo>
                  <a:pt x="1540" y="1775"/>
                  <a:pt x="1538" y="1770"/>
                  <a:pt x="1535" y="1766"/>
                </a:cubicBezTo>
                <a:cubicBezTo>
                  <a:pt x="1534" y="1764"/>
                  <a:pt x="1532" y="1762"/>
                  <a:pt x="1531" y="1760"/>
                </a:cubicBezTo>
                <a:cubicBezTo>
                  <a:pt x="1530" y="1758"/>
                  <a:pt x="1529" y="1756"/>
                  <a:pt x="1528" y="1754"/>
                </a:cubicBezTo>
                <a:cubicBezTo>
                  <a:pt x="1528" y="1752"/>
                  <a:pt x="1529" y="1749"/>
                  <a:pt x="1529" y="1747"/>
                </a:cubicBezTo>
                <a:cubicBezTo>
                  <a:pt x="1529" y="1744"/>
                  <a:pt x="1528" y="1741"/>
                  <a:pt x="1527" y="1738"/>
                </a:cubicBezTo>
                <a:cubicBezTo>
                  <a:pt x="1526" y="1736"/>
                  <a:pt x="1525" y="1734"/>
                  <a:pt x="1524" y="1731"/>
                </a:cubicBezTo>
                <a:cubicBezTo>
                  <a:pt x="1523" y="1729"/>
                  <a:pt x="1522" y="1727"/>
                  <a:pt x="1521" y="1725"/>
                </a:cubicBezTo>
                <a:cubicBezTo>
                  <a:pt x="1520" y="1723"/>
                  <a:pt x="1520" y="1720"/>
                  <a:pt x="1518" y="1718"/>
                </a:cubicBezTo>
                <a:cubicBezTo>
                  <a:pt x="1517" y="1716"/>
                  <a:pt x="1516" y="1714"/>
                  <a:pt x="1515" y="1712"/>
                </a:cubicBezTo>
                <a:cubicBezTo>
                  <a:pt x="1512" y="1709"/>
                  <a:pt x="1508" y="1706"/>
                  <a:pt x="1505" y="1703"/>
                </a:cubicBezTo>
                <a:cubicBezTo>
                  <a:pt x="1502" y="1700"/>
                  <a:pt x="1499" y="1696"/>
                  <a:pt x="1496" y="1693"/>
                </a:cubicBezTo>
                <a:cubicBezTo>
                  <a:pt x="1494" y="1691"/>
                  <a:pt x="1493" y="1688"/>
                  <a:pt x="1493" y="1685"/>
                </a:cubicBezTo>
                <a:cubicBezTo>
                  <a:pt x="1492" y="1683"/>
                  <a:pt x="1491" y="1682"/>
                  <a:pt x="1491" y="1680"/>
                </a:cubicBezTo>
                <a:cubicBezTo>
                  <a:pt x="1490" y="1677"/>
                  <a:pt x="1490" y="1675"/>
                  <a:pt x="1488" y="1672"/>
                </a:cubicBezTo>
                <a:cubicBezTo>
                  <a:pt x="1487" y="1670"/>
                  <a:pt x="1485" y="1669"/>
                  <a:pt x="1485" y="1667"/>
                </a:cubicBezTo>
                <a:cubicBezTo>
                  <a:pt x="1484" y="1665"/>
                  <a:pt x="1482" y="1664"/>
                  <a:pt x="1481" y="1662"/>
                </a:cubicBezTo>
                <a:cubicBezTo>
                  <a:pt x="1480" y="1661"/>
                  <a:pt x="1481" y="1658"/>
                  <a:pt x="1482" y="1656"/>
                </a:cubicBezTo>
                <a:cubicBezTo>
                  <a:pt x="1483" y="1655"/>
                  <a:pt x="1483" y="1653"/>
                  <a:pt x="1484" y="1651"/>
                </a:cubicBezTo>
                <a:cubicBezTo>
                  <a:pt x="1484" y="1649"/>
                  <a:pt x="1487" y="1648"/>
                  <a:pt x="1488" y="1650"/>
                </a:cubicBezTo>
                <a:cubicBezTo>
                  <a:pt x="1488" y="1651"/>
                  <a:pt x="1488" y="1653"/>
                  <a:pt x="1488" y="1654"/>
                </a:cubicBezTo>
                <a:cubicBezTo>
                  <a:pt x="1489" y="1655"/>
                  <a:pt x="1489" y="1655"/>
                  <a:pt x="1490" y="1656"/>
                </a:cubicBezTo>
                <a:cubicBezTo>
                  <a:pt x="1491" y="1658"/>
                  <a:pt x="1490" y="1660"/>
                  <a:pt x="1490" y="1662"/>
                </a:cubicBezTo>
                <a:cubicBezTo>
                  <a:pt x="1490" y="1665"/>
                  <a:pt x="1492" y="1665"/>
                  <a:pt x="1493" y="1666"/>
                </a:cubicBezTo>
                <a:cubicBezTo>
                  <a:pt x="1494" y="1668"/>
                  <a:pt x="1494" y="1670"/>
                  <a:pt x="1496" y="1671"/>
                </a:cubicBezTo>
                <a:cubicBezTo>
                  <a:pt x="1499" y="1673"/>
                  <a:pt x="1504" y="1675"/>
                  <a:pt x="1505" y="1679"/>
                </a:cubicBezTo>
                <a:cubicBezTo>
                  <a:pt x="1507" y="1683"/>
                  <a:pt x="1505" y="1688"/>
                  <a:pt x="1507" y="1692"/>
                </a:cubicBezTo>
                <a:cubicBezTo>
                  <a:pt x="1508" y="1694"/>
                  <a:pt x="1509" y="1696"/>
                  <a:pt x="1510" y="1697"/>
                </a:cubicBezTo>
                <a:cubicBezTo>
                  <a:pt x="1512" y="1699"/>
                  <a:pt x="1514" y="1701"/>
                  <a:pt x="1516" y="1703"/>
                </a:cubicBezTo>
                <a:cubicBezTo>
                  <a:pt x="1518" y="1705"/>
                  <a:pt x="1520" y="1706"/>
                  <a:pt x="1522" y="1708"/>
                </a:cubicBezTo>
                <a:cubicBezTo>
                  <a:pt x="1524" y="1710"/>
                  <a:pt x="1526" y="1712"/>
                  <a:pt x="1527" y="1714"/>
                </a:cubicBezTo>
                <a:cubicBezTo>
                  <a:pt x="1529" y="1715"/>
                  <a:pt x="1531" y="1717"/>
                  <a:pt x="1533" y="1718"/>
                </a:cubicBezTo>
                <a:cubicBezTo>
                  <a:pt x="1534" y="1719"/>
                  <a:pt x="1536" y="1721"/>
                  <a:pt x="1538" y="1719"/>
                </a:cubicBezTo>
                <a:cubicBezTo>
                  <a:pt x="1538" y="1719"/>
                  <a:pt x="1538" y="1717"/>
                  <a:pt x="1538" y="1716"/>
                </a:cubicBezTo>
                <a:cubicBezTo>
                  <a:pt x="1539" y="1715"/>
                  <a:pt x="1539" y="1714"/>
                  <a:pt x="1539" y="1713"/>
                </a:cubicBezTo>
                <a:cubicBezTo>
                  <a:pt x="1540" y="1711"/>
                  <a:pt x="1541" y="1709"/>
                  <a:pt x="1542" y="1707"/>
                </a:cubicBezTo>
                <a:cubicBezTo>
                  <a:pt x="1543" y="1702"/>
                  <a:pt x="1544" y="1698"/>
                  <a:pt x="1546" y="1693"/>
                </a:cubicBezTo>
                <a:cubicBezTo>
                  <a:pt x="1547" y="1691"/>
                  <a:pt x="1548" y="1689"/>
                  <a:pt x="1549" y="1687"/>
                </a:cubicBezTo>
                <a:cubicBezTo>
                  <a:pt x="1549" y="1685"/>
                  <a:pt x="1549" y="1683"/>
                  <a:pt x="1550" y="1681"/>
                </a:cubicBezTo>
                <a:cubicBezTo>
                  <a:pt x="1551" y="1677"/>
                  <a:pt x="1553" y="1673"/>
                  <a:pt x="1555" y="1669"/>
                </a:cubicBezTo>
                <a:cubicBezTo>
                  <a:pt x="1555" y="1667"/>
                  <a:pt x="1555" y="1665"/>
                  <a:pt x="1556" y="1663"/>
                </a:cubicBezTo>
                <a:cubicBezTo>
                  <a:pt x="1556" y="1663"/>
                  <a:pt x="1557" y="1661"/>
                  <a:pt x="1557" y="1663"/>
                </a:cubicBezTo>
                <a:cubicBezTo>
                  <a:pt x="1558" y="1664"/>
                  <a:pt x="1557" y="1665"/>
                  <a:pt x="1557" y="1666"/>
                </a:cubicBezTo>
                <a:cubicBezTo>
                  <a:pt x="1557" y="1668"/>
                  <a:pt x="1557" y="1670"/>
                  <a:pt x="1557" y="1672"/>
                </a:cubicBezTo>
                <a:cubicBezTo>
                  <a:pt x="1556" y="1674"/>
                  <a:pt x="1555" y="1676"/>
                  <a:pt x="1554" y="1678"/>
                </a:cubicBezTo>
                <a:cubicBezTo>
                  <a:pt x="1554" y="1680"/>
                  <a:pt x="1554" y="1682"/>
                  <a:pt x="1553" y="1684"/>
                </a:cubicBezTo>
                <a:cubicBezTo>
                  <a:pt x="1553" y="1686"/>
                  <a:pt x="1552" y="1688"/>
                  <a:pt x="1552" y="1690"/>
                </a:cubicBezTo>
                <a:cubicBezTo>
                  <a:pt x="1551" y="1694"/>
                  <a:pt x="1549" y="1698"/>
                  <a:pt x="1548" y="1702"/>
                </a:cubicBezTo>
                <a:cubicBezTo>
                  <a:pt x="1547" y="1703"/>
                  <a:pt x="1547" y="1705"/>
                  <a:pt x="1547" y="1706"/>
                </a:cubicBezTo>
                <a:cubicBezTo>
                  <a:pt x="1547" y="1707"/>
                  <a:pt x="1547" y="1710"/>
                  <a:pt x="1547" y="1710"/>
                </a:cubicBezTo>
                <a:cubicBezTo>
                  <a:pt x="1548" y="1711"/>
                  <a:pt x="1549" y="1710"/>
                  <a:pt x="1549" y="1709"/>
                </a:cubicBezTo>
                <a:cubicBezTo>
                  <a:pt x="1551" y="1707"/>
                  <a:pt x="1555" y="1709"/>
                  <a:pt x="1558" y="1708"/>
                </a:cubicBezTo>
                <a:cubicBezTo>
                  <a:pt x="1560" y="1708"/>
                  <a:pt x="1562" y="1708"/>
                  <a:pt x="1564" y="1710"/>
                </a:cubicBezTo>
                <a:cubicBezTo>
                  <a:pt x="1566" y="1712"/>
                  <a:pt x="1566" y="1713"/>
                  <a:pt x="1567" y="1715"/>
                </a:cubicBezTo>
                <a:cubicBezTo>
                  <a:pt x="1569" y="1718"/>
                  <a:pt x="1570" y="1720"/>
                  <a:pt x="1572" y="1722"/>
                </a:cubicBezTo>
                <a:cubicBezTo>
                  <a:pt x="1573" y="1724"/>
                  <a:pt x="1574" y="1726"/>
                  <a:pt x="1575" y="1728"/>
                </a:cubicBezTo>
                <a:cubicBezTo>
                  <a:pt x="1576" y="1730"/>
                  <a:pt x="1577" y="1732"/>
                  <a:pt x="1579" y="1734"/>
                </a:cubicBezTo>
                <a:cubicBezTo>
                  <a:pt x="1582" y="1737"/>
                  <a:pt x="1584" y="1742"/>
                  <a:pt x="1587" y="1745"/>
                </a:cubicBezTo>
                <a:cubicBezTo>
                  <a:pt x="1589" y="1749"/>
                  <a:pt x="1592" y="1752"/>
                  <a:pt x="1594" y="1756"/>
                </a:cubicBezTo>
                <a:cubicBezTo>
                  <a:pt x="1594" y="1757"/>
                  <a:pt x="1594" y="1758"/>
                  <a:pt x="1595" y="1759"/>
                </a:cubicBezTo>
                <a:cubicBezTo>
                  <a:pt x="1596" y="1760"/>
                  <a:pt x="1598" y="1761"/>
                  <a:pt x="1599" y="1763"/>
                </a:cubicBezTo>
                <a:cubicBezTo>
                  <a:pt x="1600" y="1765"/>
                  <a:pt x="1600" y="1767"/>
                  <a:pt x="1602" y="1769"/>
                </a:cubicBezTo>
                <a:cubicBezTo>
                  <a:pt x="1603" y="1770"/>
                  <a:pt x="1605" y="1772"/>
                  <a:pt x="1606" y="1774"/>
                </a:cubicBezTo>
                <a:cubicBezTo>
                  <a:pt x="1609" y="1775"/>
                  <a:pt x="1609" y="1776"/>
                  <a:pt x="1610" y="1778"/>
                </a:cubicBezTo>
                <a:cubicBezTo>
                  <a:pt x="1610" y="1781"/>
                  <a:pt x="1610" y="1783"/>
                  <a:pt x="1611" y="1784"/>
                </a:cubicBezTo>
                <a:cubicBezTo>
                  <a:pt x="1613" y="1786"/>
                  <a:pt x="1614" y="1787"/>
                  <a:pt x="1615" y="1788"/>
                </a:cubicBezTo>
                <a:cubicBezTo>
                  <a:pt x="1616" y="1791"/>
                  <a:pt x="1618" y="1793"/>
                  <a:pt x="1620" y="1794"/>
                </a:cubicBezTo>
                <a:cubicBezTo>
                  <a:pt x="1621" y="1795"/>
                  <a:pt x="1623" y="1796"/>
                  <a:pt x="1623" y="1799"/>
                </a:cubicBezTo>
                <a:cubicBezTo>
                  <a:pt x="1624" y="1799"/>
                  <a:pt x="1624" y="1801"/>
                  <a:pt x="1625" y="1801"/>
                </a:cubicBezTo>
                <a:cubicBezTo>
                  <a:pt x="1625" y="1803"/>
                  <a:pt x="1626" y="1803"/>
                  <a:pt x="1626" y="1805"/>
                </a:cubicBezTo>
                <a:cubicBezTo>
                  <a:pt x="1628" y="1809"/>
                  <a:pt x="1627" y="1814"/>
                  <a:pt x="1629" y="1819"/>
                </a:cubicBezTo>
                <a:cubicBezTo>
                  <a:pt x="1630" y="1822"/>
                  <a:pt x="1633" y="1824"/>
                  <a:pt x="1634" y="1827"/>
                </a:cubicBezTo>
                <a:cubicBezTo>
                  <a:pt x="1635" y="1829"/>
                  <a:pt x="1637" y="1831"/>
                  <a:pt x="1640" y="1831"/>
                </a:cubicBezTo>
                <a:cubicBezTo>
                  <a:pt x="1642" y="1832"/>
                  <a:pt x="1644" y="1831"/>
                  <a:pt x="1646" y="1832"/>
                </a:cubicBezTo>
                <a:cubicBezTo>
                  <a:pt x="1648" y="1833"/>
                  <a:pt x="1650" y="1835"/>
                  <a:pt x="1652" y="1836"/>
                </a:cubicBezTo>
                <a:cubicBezTo>
                  <a:pt x="1653" y="1838"/>
                  <a:pt x="1656" y="1839"/>
                  <a:pt x="1657" y="1841"/>
                </a:cubicBezTo>
                <a:cubicBezTo>
                  <a:pt x="1659" y="1843"/>
                  <a:pt x="1660" y="1846"/>
                  <a:pt x="1661" y="1847"/>
                </a:cubicBezTo>
                <a:cubicBezTo>
                  <a:pt x="1663" y="1849"/>
                  <a:pt x="1665" y="1851"/>
                  <a:pt x="1666" y="1853"/>
                </a:cubicBezTo>
                <a:cubicBezTo>
                  <a:pt x="1668" y="1858"/>
                  <a:pt x="1671" y="1863"/>
                  <a:pt x="1673" y="1868"/>
                </a:cubicBezTo>
                <a:cubicBezTo>
                  <a:pt x="1675" y="1870"/>
                  <a:pt x="1675" y="1872"/>
                  <a:pt x="1676" y="1875"/>
                </a:cubicBezTo>
                <a:cubicBezTo>
                  <a:pt x="1677" y="1877"/>
                  <a:pt x="1677" y="1881"/>
                  <a:pt x="1679" y="1883"/>
                </a:cubicBezTo>
                <a:cubicBezTo>
                  <a:pt x="1680" y="1884"/>
                  <a:pt x="1681" y="1886"/>
                  <a:pt x="1681" y="1888"/>
                </a:cubicBezTo>
                <a:cubicBezTo>
                  <a:pt x="1682" y="1890"/>
                  <a:pt x="1679" y="1891"/>
                  <a:pt x="1679" y="1894"/>
                </a:cubicBezTo>
                <a:cubicBezTo>
                  <a:pt x="1678" y="1896"/>
                  <a:pt x="1678" y="1898"/>
                  <a:pt x="1679" y="1900"/>
                </a:cubicBezTo>
                <a:cubicBezTo>
                  <a:pt x="1679" y="1902"/>
                  <a:pt x="1680" y="1904"/>
                  <a:pt x="1680" y="1906"/>
                </a:cubicBezTo>
                <a:cubicBezTo>
                  <a:pt x="1681" y="1908"/>
                  <a:pt x="1681" y="1909"/>
                  <a:pt x="1681" y="1911"/>
                </a:cubicBezTo>
                <a:cubicBezTo>
                  <a:pt x="1681" y="1914"/>
                  <a:pt x="1681" y="1918"/>
                  <a:pt x="1681" y="1922"/>
                </a:cubicBezTo>
                <a:cubicBezTo>
                  <a:pt x="1681" y="1924"/>
                  <a:pt x="1682" y="1927"/>
                  <a:pt x="1683" y="1929"/>
                </a:cubicBezTo>
                <a:cubicBezTo>
                  <a:pt x="1685" y="1934"/>
                  <a:pt x="1689" y="1937"/>
                  <a:pt x="1692" y="1941"/>
                </a:cubicBezTo>
                <a:cubicBezTo>
                  <a:pt x="1693" y="1943"/>
                  <a:pt x="1694" y="1946"/>
                  <a:pt x="1695" y="1948"/>
                </a:cubicBezTo>
                <a:cubicBezTo>
                  <a:pt x="1696" y="1950"/>
                  <a:pt x="1698" y="1951"/>
                  <a:pt x="1700" y="1952"/>
                </a:cubicBezTo>
                <a:cubicBezTo>
                  <a:pt x="1703" y="1955"/>
                  <a:pt x="1708" y="1954"/>
                  <a:pt x="1712" y="1956"/>
                </a:cubicBezTo>
                <a:cubicBezTo>
                  <a:pt x="1714" y="1957"/>
                  <a:pt x="1715" y="1959"/>
                  <a:pt x="1717" y="1961"/>
                </a:cubicBezTo>
                <a:cubicBezTo>
                  <a:pt x="1718" y="1962"/>
                  <a:pt x="1720" y="1964"/>
                  <a:pt x="1721" y="1966"/>
                </a:cubicBezTo>
                <a:cubicBezTo>
                  <a:pt x="1725" y="1969"/>
                  <a:pt x="1728" y="1974"/>
                  <a:pt x="1730" y="1979"/>
                </a:cubicBezTo>
                <a:cubicBezTo>
                  <a:pt x="1731" y="1982"/>
                  <a:pt x="1734" y="1984"/>
                  <a:pt x="1735" y="1987"/>
                </a:cubicBezTo>
                <a:cubicBezTo>
                  <a:pt x="1737" y="1989"/>
                  <a:pt x="1738" y="1992"/>
                  <a:pt x="1739" y="1994"/>
                </a:cubicBezTo>
                <a:cubicBezTo>
                  <a:pt x="1741" y="2000"/>
                  <a:pt x="1745" y="2004"/>
                  <a:pt x="1748" y="2009"/>
                </a:cubicBezTo>
                <a:cubicBezTo>
                  <a:pt x="1751" y="2014"/>
                  <a:pt x="1752" y="2019"/>
                  <a:pt x="1756" y="2024"/>
                </a:cubicBezTo>
                <a:cubicBezTo>
                  <a:pt x="1759" y="2028"/>
                  <a:pt x="1763" y="2031"/>
                  <a:pt x="1767" y="2034"/>
                </a:cubicBezTo>
                <a:cubicBezTo>
                  <a:pt x="1770" y="2036"/>
                  <a:pt x="1773" y="2038"/>
                  <a:pt x="1775" y="2041"/>
                </a:cubicBezTo>
                <a:cubicBezTo>
                  <a:pt x="1776" y="2042"/>
                  <a:pt x="1777" y="2044"/>
                  <a:pt x="1777" y="2046"/>
                </a:cubicBezTo>
                <a:cubicBezTo>
                  <a:pt x="1777" y="2048"/>
                  <a:pt x="1776" y="2051"/>
                  <a:pt x="1777" y="2053"/>
                </a:cubicBezTo>
                <a:cubicBezTo>
                  <a:pt x="1778" y="2055"/>
                  <a:pt x="1781" y="2054"/>
                  <a:pt x="1782" y="2056"/>
                </a:cubicBezTo>
                <a:cubicBezTo>
                  <a:pt x="1783" y="2056"/>
                  <a:pt x="1783" y="2057"/>
                  <a:pt x="1784" y="2058"/>
                </a:cubicBezTo>
                <a:cubicBezTo>
                  <a:pt x="1784" y="2059"/>
                  <a:pt x="1785" y="2059"/>
                  <a:pt x="1786" y="2060"/>
                </a:cubicBezTo>
                <a:cubicBezTo>
                  <a:pt x="1787" y="2062"/>
                  <a:pt x="1788" y="2064"/>
                  <a:pt x="1789" y="2066"/>
                </a:cubicBezTo>
                <a:cubicBezTo>
                  <a:pt x="1789" y="2069"/>
                  <a:pt x="1790" y="2071"/>
                  <a:pt x="1790" y="2074"/>
                </a:cubicBezTo>
                <a:cubicBezTo>
                  <a:pt x="1790" y="2075"/>
                  <a:pt x="1790" y="2076"/>
                  <a:pt x="1790" y="2078"/>
                </a:cubicBezTo>
                <a:cubicBezTo>
                  <a:pt x="1790" y="2079"/>
                  <a:pt x="1790" y="2080"/>
                  <a:pt x="1790" y="2081"/>
                </a:cubicBezTo>
                <a:cubicBezTo>
                  <a:pt x="1790" y="2082"/>
                  <a:pt x="1791" y="2083"/>
                  <a:pt x="1791" y="2084"/>
                </a:cubicBezTo>
                <a:cubicBezTo>
                  <a:pt x="1791" y="2085"/>
                  <a:pt x="1791" y="2086"/>
                  <a:pt x="1791" y="2087"/>
                </a:cubicBezTo>
                <a:cubicBezTo>
                  <a:pt x="1791" y="2089"/>
                  <a:pt x="1789" y="2091"/>
                  <a:pt x="1789" y="2093"/>
                </a:cubicBezTo>
                <a:cubicBezTo>
                  <a:pt x="1788" y="2095"/>
                  <a:pt x="1790" y="2097"/>
                  <a:pt x="1790" y="2099"/>
                </a:cubicBezTo>
                <a:cubicBezTo>
                  <a:pt x="1790" y="2101"/>
                  <a:pt x="1791" y="2105"/>
                  <a:pt x="1790" y="2107"/>
                </a:cubicBezTo>
                <a:cubicBezTo>
                  <a:pt x="1789" y="2108"/>
                  <a:pt x="1787" y="2108"/>
                  <a:pt x="1786" y="2109"/>
                </a:cubicBezTo>
                <a:cubicBezTo>
                  <a:pt x="1785" y="2111"/>
                  <a:pt x="1790" y="2110"/>
                  <a:pt x="1791" y="2111"/>
                </a:cubicBezTo>
                <a:cubicBezTo>
                  <a:pt x="1791" y="2111"/>
                  <a:pt x="1791" y="2113"/>
                  <a:pt x="1791" y="2114"/>
                </a:cubicBezTo>
                <a:cubicBezTo>
                  <a:pt x="1791" y="2116"/>
                  <a:pt x="1792" y="2118"/>
                  <a:pt x="1793" y="2120"/>
                </a:cubicBezTo>
                <a:cubicBezTo>
                  <a:pt x="1793" y="2122"/>
                  <a:pt x="1793" y="2125"/>
                  <a:pt x="1793" y="2127"/>
                </a:cubicBezTo>
                <a:cubicBezTo>
                  <a:pt x="1794" y="2129"/>
                  <a:pt x="1795" y="2131"/>
                  <a:pt x="1795" y="2133"/>
                </a:cubicBezTo>
                <a:cubicBezTo>
                  <a:pt x="1796" y="2135"/>
                  <a:pt x="1796" y="2137"/>
                  <a:pt x="1797" y="2140"/>
                </a:cubicBezTo>
                <a:cubicBezTo>
                  <a:pt x="1797" y="2142"/>
                  <a:pt x="1798" y="2144"/>
                  <a:pt x="1798" y="2146"/>
                </a:cubicBezTo>
                <a:cubicBezTo>
                  <a:pt x="1799" y="2148"/>
                  <a:pt x="1800" y="2150"/>
                  <a:pt x="1801" y="2152"/>
                </a:cubicBezTo>
                <a:cubicBezTo>
                  <a:pt x="1803" y="2153"/>
                  <a:pt x="1804" y="2155"/>
                  <a:pt x="1804" y="2158"/>
                </a:cubicBezTo>
                <a:cubicBezTo>
                  <a:pt x="1805" y="2160"/>
                  <a:pt x="1804" y="2163"/>
                  <a:pt x="1804" y="2165"/>
                </a:cubicBezTo>
                <a:close/>
                <a:moveTo>
                  <a:pt x="1928" y="1181"/>
                </a:moveTo>
                <a:cubicBezTo>
                  <a:pt x="1928" y="1182"/>
                  <a:pt x="1927" y="1182"/>
                  <a:pt x="1926" y="1182"/>
                </a:cubicBezTo>
                <a:cubicBezTo>
                  <a:pt x="1925" y="1181"/>
                  <a:pt x="1926" y="1181"/>
                  <a:pt x="1927" y="1180"/>
                </a:cubicBezTo>
                <a:cubicBezTo>
                  <a:pt x="1927" y="1180"/>
                  <a:pt x="1928" y="1177"/>
                  <a:pt x="1929" y="1178"/>
                </a:cubicBezTo>
                <a:cubicBezTo>
                  <a:pt x="1929" y="1179"/>
                  <a:pt x="1928" y="1181"/>
                  <a:pt x="1928" y="1181"/>
                </a:cubicBezTo>
                <a:close/>
                <a:moveTo>
                  <a:pt x="2143" y="1277"/>
                </a:moveTo>
                <a:cubicBezTo>
                  <a:pt x="2142" y="1278"/>
                  <a:pt x="2139" y="1277"/>
                  <a:pt x="2137" y="1277"/>
                </a:cubicBezTo>
                <a:cubicBezTo>
                  <a:pt x="2135" y="1277"/>
                  <a:pt x="2133" y="1278"/>
                  <a:pt x="2131" y="1279"/>
                </a:cubicBezTo>
                <a:cubicBezTo>
                  <a:pt x="2131" y="1280"/>
                  <a:pt x="2130" y="1281"/>
                  <a:pt x="2131" y="1282"/>
                </a:cubicBezTo>
                <a:cubicBezTo>
                  <a:pt x="2131" y="1283"/>
                  <a:pt x="2132" y="1283"/>
                  <a:pt x="2132" y="1284"/>
                </a:cubicBezTo>
                <a:cubicBezTo>
                  <a:pt x="2133" y="1288"/>
                  <a:pt x="2130" y="1286"/>
                  <a:pt x="2129" y="1286"/>
                </a:cubicBezTo>
                <a:cubicBezTo>
                  <a:pt x="2128" y="1285"/>
                  <a:pt x="2127" y="1285"/>
                  <a:pt x="2126" y="1284"/>
                </a:cubicBezTo>
                <a:cubicBezTo>
                  <a:pt x="2125" y="1284"/>
                  <a:pt x="2124" y="1284"/>
                  <a:pt x="2123" y="1284"/>
                </a:cubicBezTo>
                <a:cubicBezTo>
                  <a:pt x="2122" y="1285"/>
                  <a:pt x="2121" y="1286"/>
                  <a:pt x="2120" y="1286"/>
                </a:cubicBezTo>
                <a:cubicBezTo>
                  <a:pt x="2119" y="1286"/>
                  <a:pt x="2119" y="1286"/>
                  <a:pt x="2118" y="1287"/>
                </a:cubicBezTo>
                <a:cubicBezTo>
                  <a:pt x="2117" y="1287"/>
                  <a:pt x="2116" y="1288"/>
                  <a:pt x="2115" y="1287"/>
                </a:cubicBezTo>
                <a:cubicBezTo>
                  <a:pt x="2114" y="1286"/>
                  <a:pt x="2114" y="1285"/>
                  <a:pt x="2114" y="1284"/>
                </a:cubicBezTo>
                <a:cubicBezTo>
                  <a:pt x="2114" y="1283"/>
                  <a:pt x="2114" y="1282"/>
                  <a:pt x="2114" y="1281"/>
                </a:cubicBezTo>
                <a:cubicBezTo>
                  <a:pt x="2113" y="1281"/>
                  <a:pt x="2113" y="1280"/>
                  <a:pt x="2112" y="1280"/>
                </a:cubicBezTo>
                <a:cubicBezTo>
                  <a:pt x="2112" y="1279"/>
                  <a:pt x="2112" y="1277"/>
                  <a:pt x="2110" y="1278"/>
                </a:cubicBezTo>
                <a:cubicBezTo>
                  <a:pt x="2110" y="1279"/>
                  <a:pt x="2111" y="1280"/>
                  <a:pt x="2111" y="1281"/>
                </a:cubicBezTo>
                <a:cubicBezTo>
                  <a:pt x="2110" y="1282"/>
                  <a:pt x="2110" y="1282"/>
                  <a:pt x="2109" y="1282"/>
                </a:cubicBezTo>
                <a:cubicBezTo>
                  <a:pt x="2107" y="1282"/>
                  <a:pt x="2107" y="1284"/>
                  <a:pt x="2105" y="1284"/>
                </a:cubicBezTo>
                <a:cubicBezTo>
                  <a:pt x="2104" y="1284"/>
                  <a:pt x="2103" y="1283"/>
                  <a:pt x="2101" y="1282"/>
                </a:cubicBezTo>
                <a:cubicBezTo>
                  <a:pt x="2099" y="1282"/>
                  <a:pt x="2098" y="1283"/>
                  <a:pt x="2096" y="1281"/>
                </a:cubicBezTo>
                <a:cubicBezTo>
                  <a:pt x="2095" y="1280"/>
                  <a:pt x="2094" y="1277"/>
                  <a:pt x="2093" y="1276"/>
                </a:cubicBezTo>
                <a:cubicBezTo>
                  <a:pt x="2093" y="1275"/>
                  <a:pt x="2090" y="1272"/>
                  <a:pt x="2089" y="1272"/>
                </a:cubicBezTo>
                <a:cubicBezTo>
                  <a:pt x="2089" y="1272"/>
                  <a:pt x="2089" y="1272"/>
                  <a:pt x="2089" y="1272"/>
                </a:cubicBezTo>
                <a:cubicBezTo>
                  <a:pt x="2089" y="1273"/>
                  <a:pt x="2090" y="1274"/>
                  <a:pt x="2090" y="1275"/>
                </a:cubicBezTo>
                <a:cubicBezTo>
                  <a:pt x="2090" y="1276"/>
                  <a:pt x="2090" y="1277"/>
                  <a:pt x="2090" y="1278"/>
                </a:cubicBezTo>
                <a:cubicBezTo>
                  <a:pt x="2089" y="1280"/>
                  <a:pt x="2089" y="1282"/>
                  <a:pt x="2089" y="1284"/>
                </a:cubicBezTo>
                <a:cubicBezTo>
                  <a:pt x="2088" y="1285"/>
                  <a:pt x="2087" y="1287"/>
                  <a:pt x="2086" y="1288"/>
                </a:cubicBezTo>
                <a:cubicBezTo>
                  <a:pt x="2086" y="1289"/>
                  <a:pt x="2086" y="1290"/>
                  <a:pt x="2085" y="1291"/>
                </a:cubicBezTo>
                <a:cubicBezTo>
                  <a:pt x="2084" y="1294"/>
                  <a:pt x="2084" y="1298"/>
                  <a:pt x="2085" y="1301"/>
                </a:cubicBezTo>
                <a:cubicBezTo>
                  <a:pt x="2085" y="1302"/>
                  <a:pt x="2086" y="1303"/>
                  <a:pt x="2086" y="1304"/>
                </a:cubicBezTo>
                <a:cubicBezTo>
                  <a:pt x="2087" y="1305"/>
                  <a:pt x="2086" y="1306"/>
                  <a:pt x="2087" y="1307"/>
                </a:cubicBezTo>
                <a:cubicBezTo>
                  <a:pt x="2088" y="1310"/>
                  <a:pt x="2090" y="1310"/>
                  <a:pt x="2092" y="1309"/>
                </a:cubicBezTo>
                <a:cubicBezTo>
                  <a:pt x="2095" y="1309"/>
                  <a:pt x="2097" y="1309"/>
                  <a:pt x="2099" y="1310"/>
                </a:cubicBezTo>
                <a:cubicBezTo>
                  <a:pt x="2101" y="1311"/>
                  <a:pt x="2103" y="1310"/>
                  <a:pt x="2105" y="1311"/>
                </a:cubicBezTo>
                <a:cubicBezTo>
                  <a:pt x="2106" y="1312"/>
                  <a:pt x="2106" y="1313"/>
                  <a:pt x="2106" y="1314"/>
                </a:cubicBezTo>
                <a:cubicBezTo>
                  <a:pt x="2106" y="1316"/>
                  <a:pt x="2105" y="1316"/>
                  <a:pt x="2105" y="1317"/>
                </a:cubicBezTo>
                <a:cubicBezTo>
                  <a:pt x="2105" y="1319"/>
                  <a:pt x="2107" y="1321"/>
                  <a:pt x="2109" y="1322"/>
                </a:cubicBezTo>
                <a:cubicBezTo>
                  <a:pt x="2110" y="1322"/>
                  <a:pt x="2111" y="1323"/>
                  <a:pt x="2111" y="1324"/>
                </a:cubicBezTo>
                <a:cubicBezTo>
                  <a:pt x="2111" y="1325"/>
                  <a:pt x="2111" y="1326"/>
                  <a:pt x="2110" y="1325"/>
                </a:cubicBezTo>
                <a:cubicBezTo>
                  <a:pt x="2109" y="1325"/>
                  <a:pt x="2109" y="1324"/>
                  <a:pt x="2108" y="1323"/>
                </a:cubicBezTo>
                <a:cubicBezTo>
                  <a:pt x="2108" y="1323"/>
                  <a:pt x="2106" y="1322"/>
                  <a:pt x="2105" y="1323"/>
                </a:cubicBezTo>
                <a:cubicBezTo>
                  <a:pt x="2104" y="1323"/>
                  <a:pt x="2102" y="1327"/>
                  <a:pt x="2101" y="1325"/>
                </a:cubicBezTo>
                <a:cubicBezTo>
                  <a:pt x="2099" y="1323"/>
                  <a:pt x="2103" y="1322"/>
                  <a:pt x="2103" y="1320"/>
                </a:cubicBezTo>
                <a:cubicBezTo>
                  <a:pt x="2103" y="1319"/>
                  <a:pt x="2101" y="1319"/>
                  <a:pt x="2100" y="1320"/>
                </a:cubicBezTo>
                <a:cubicBezTo>
                  <a:pt x="2100" y="1321"/>
                  <a:pt x="2100" y="1322"/>
                  <a:pt x="2099" y="1323"/>
                </a:cubicBezTo>
                <a:cubicBezTo>
                  <a:pt x="2098" y="1325"/>
                  <a:pt x="2096" y="1326"/>
                  <a:pt x="2096" y="1329"/>
                </a:cubicBezTo>
                <a:cubicBezTo>
                  <a:pt x="2096" y="1331"/>
                  <a:pt x="2097" y="1331"/>
                  <a:pt x="2098" y="1332"/>
                </a:cubicBezTo>
                <a:cubicBezTo>
                  <a:pt x="2098" y="1333"/>
                  <a:pt x="2098" y="1334"/>
                  <a:pt x="2098" y="1335"/>
                </a:cubicBezTo>
                <a:cubicBezTo>
                  <a:pt x="2099" y="1336"/>
                  <a:pt x="2099" y="1337"/>
                  <a:pt x="2100" y="1336"/>
                </a:cubicBezTo>
                <a:cubicBezTo>
                  <a:pt x="2101" y="1335"/>
                  <a:pt x="2101" y="1334"/>
                  <a:pt x="2100" y="1333"/>
                </a:cubicBezTo>
                <a:cubicBezTo>
                  <a:pt x="2100" y="1332"/>
                  <a:pt x="2100" y="1330"/>
                  <a:pt x="2101" y="1330"/>
                </a:cubicBezTo>
                <a:cubicBezTo>
                  <a:pt x="2103" y="1330"/>
                  <a:pt x="2103" y="1331"/>
                  <a:pt x="2103" y="1332"/>
                </a:cubicBezTo>
                <a:cubicBezTo>
                  <a:pt x="2105" y="1335"/>
                  <a:pt x="2107" y="1333"/>
                  <a:pt x="2109" y="1334"/>
                </a:cubicBezTo>
                <a:cubicBezTo>
                  <a:pt x="2111" y="1336"/>
                  <a:pt x="2111" y="1338"/>
                  <a:pt x="2113" y="1339"/>
                </a:cubicBezTo>
                <a:cubicBezTo>
                  <a:pt x="2115" y="1341"/>
                  <a:pt x="2116" y="1342"/>
                  <a:pt x="2118" y="1343"/>
                </a:cubicBezTo>
                <a:cubicBezTo>
                  <a:pt x="2119" y="1345"/>
                  <a:pt x="2120" y="1347"/>
                  <a:pt x="2120" y="1349"/>
                </a:cubicBezTo>
                <a:cubicBezTo>
                  <a:pt x="2120" y="1350"/>
                  <a:pt x="2120" y="1351"/>
                  <a:pt x="2119" y="1351"/>
                </a:cubicBezTo>
                <a:cubicBezTo>
                  <a:pt x="2119" y="1353"/>
                  <a:pt x="2118" y="1354"/>
                  <a:pt x="2118" y="1356"/>
                </a:cubicBezTo>
                <a:cubicBezTo>
                  <a:pt x="2117" y="1358"/>
                  <a:pt x="2117" y="1359"/>
                  <a:pt x="2117" y="1361"/>
                </a:cubicBezTo>
                <a:cubicBezTo>
                  <a:pt x="2117" y="1363"/>
                  <a:pt x="2117" y="1366"/>
                  <a:pt x="2116" y="1369"/>
                </a:cubicBezTo>
                <a:cubicBezTo>
                  <a:pt x="2115" y="1374"/>
                  <a:pt x="2115" y="1379"/>
                  <a:pt x="2117" y="1384"/>
                </a:cubicBezTo>
                <a:cubicBezTo>
                  <a:pt x="2118" y="1387"/>
                  <a:pt x="2118" y="1390"/>
                  <a:pt x="2118" y="1394"/>
                </a:cubicBezTo>
                <a:cubicBezTo>
                  <a:pt x="2119" y="1397"/>
                  <a:pt x="2118" y="1399"/>
                  <a:pt x="2119" y="1402"/>
                </a:cubicBezTo>
                <a:cubicBezTo>
                  <a:pt x="2120" y="1405"/>
                  <a:pt x="2120" y="1407"/>
                  <a:pt x="2121" y="1409"/>
                </a:cubicBezTo>
                <a:cubicBezTo>
                  <a:pt x="2122" y="1412"/>
                  <a:pt x="2122" y="1414"/>
                  <a:pt x="2123" y="1416"/>
                </a:cubicBezTo>
                <a:cubicBezTo>
                  <a:pt x="2123" y="1418"/>
                  <a:pt x="2121" y="1420"/>
                  <a:pt x="2119" y="1420"/>
                </a:cubicBezTo>
                <a:cubicBezTo>
                  <a:pt x="2118" y="1420"/>
                  <a:pt x="2117" y="1419"/>
                  <a:pt x="2116" y="1419"/>
                </a:cubicBezTo>
                <a:cubicBezTo>
                  <a:pt x="2115" y="1418"/>
                  <a:pt x="2114" y="1418"/>
                  <a:pt x="2115" y="1417"/>
                </a:cubicBezTo>
                <a:cubicBezTo>
                  <a:pt x="2116" y="1416"/>
                  <a:pt x="2118" y="1416"/>
                  <a:pt x="2117" y="1415"/>
                </a:cubicBezTo>
                <a:cubicBezTo>
                  <a:pt x="2116" y="1415"/>
                  <a:pt x="2114" y="1416"/>
                  <a:pt x="2114" y="1416"/>
                </a:cubicBezTo>
                <a:cubicBezTo>
                  <a:pt x="2111" y="1417"/>
                  <a:pt x="2110" y="1417"/>
                  <a:pt x="2107" y="1417"/>
                </a:cubicBezTo>
                <a:cubicBezTo>
                  <a:pt x="2101" y="1416"/>
                  <a:pt x="2096" y="1420"/>
                  <a:pt x="2091" y="1421"/>
                </a:cubicBezTo>
                <a:cubicBezTo>
                  <a:pt x="2088" y="1421"/>
                  <a:pt x="2085" y="1421"/>
                  <a:pt x="2083" y="1422"/>
                </a:cubicBezTo>
                <a:cubicBezTo>
                  <a:pt x="2080" y="1422"/>
                  <a:pt x="2077" y="1424"/>
                  <a:pt x="2074" y="1424"/>
                </a:cubicBezTo>
                <a:cubicBezTo>
                  <a:pt x="2069" y="1426"/>
                  <a:pt x="2063" y="1426"/>
                  <a:pt x="2058" y="1426"/>
                </a:cubicBezTo>
                <a:cubicBezTo>
                  <a:pt x="2055" y="1425"/>
                  <a:pt x="2051" y="1425"/>
                  <a:pt x="2048" y="1424"/>
                </a:cubicBezTo>
                <a:cubicBezTo>
                  <a:pt x="2045" y="1423"/>
                  <a:pt x="2042" y="1423"/>
                  <a:pt x="2039" y="1422"/>
                </a:cubicBezTo>
                <a:cubicBezTo>
                  <a:pt x="2036" y="1421"/>
                  <a:pt x="2034" y="1419"/>
                  <a:pt x="2031" y="1418"/>
                </a:cubicBezTo>
                <a:cubicBezTo>
                  <a:pt x="2029" y="1417"/>
                  <a:pt x="2026" y="1417"/>
                  <a:pt x="2024" y="1416"/>
                </a:cubicBezTo>
                <a:cubicBezTo>
                  <a:pt x="2021" y="1415"/>
                  <a:pt x="2019" y="1414"/>
                  <a:pt x="2017" y="1412"/>
                </a:cubicBezTo>
                <a:cubicBezTo>
                  <a:pt x="2015" y="1411"/>
                  <a:pt x="2015" y="1409"/>
                  <a:pt x="2014" y="1407"/>
                </a:cubicBezTo>
                <a:cubicBezTo>
                  <a:pt x="2012" y="1405"/>
                  <a:pt x="2010" y="1403"/>
                  <a:pt x="2009" y="1401"/>
                </a:cubicBezTo>
                <a:cubicBezTo>
                  <a:pt x="2005" y="1398"/>
                  <a:pt x="2000" y="1398"/>
                  <a:pt x="1995" y="1397"/>
                </a:cubicBezTo>
                <a:cubicBezTo>
                  <a:pt x="1993" y="1396"/>
                  <a:pt x="1991" y="1396"/>
                  <a:pt x="1989" y="1395"/>
                </a:cubicBezTo>
                <a:cubicBezTo>
                  <a:pt x="1986" y="1394"/>
                  <a:pt x="1984" y="1394"/>
                  <a:pt x="1982" y="1394"/>
                </a:cubicBezTo>
                <a:cubicBezTo>
                  <a:pt x="1980" y="1393"/>
                  <a:pt x="1979" y="1392"/>
                  <a:pt x="1978" y="1391"/>
                </a:cubicBezTo>
                <a:cubicBezTo>
                  <a:pt x="1976" y="1389"/>
                  <a:pt x="1976" y="1387"/>
                  <a:pt x="1975" y="1385"/>
                </a:cubicBezTo>
                <a:cubicBezTo>
                  <a:pt x="1974" y="1381"/>
                  <a:pt x="1973" y="1376"/>
                  <a:pt x="1972" y="1372"/>
                </a:cubicBezTo>
                <a:cubicBezTo>
                  <a:pt x="1971" y="1370"/>
                  <a:pt x="1971" y="1368"/>
                  <a:pt x="1971" y="1366"/>
                </a:cubicBezTo>
                <a:cubicBezTo>
                  <a:pt x="1971" y="1364"/>
                  <a:pt x="1971" y="1362"/>
                  <a:pt x="1971" y="1360"/>
                </a:cubicBezTo>
                <a:cubicBezTo>
                  <a:pt x="1971" y="1355"/>
                  <a:pt x="1972" y="1351"/>
                  <a:pt x="1973" y="1347"/>
                </a:cubicBezTo>
                <a:cubicBezTo>
                  <a:pt x="1973" y="1345"/>
                  <a:pt x="1973" y="1342"/>
                  <a:pt x="1973" y="1340"/>
                </a:cubicBezTo>
                <a:cubicBezTo>
                  <a:pt x="1974" y="1338"/>
                  <a:pt x="1977" y="1338"/>
                  <a:pt x="1977" y="1340"/>
                </a:cubicBezTo>
                <a:cubicBezTo>
                  <a:pt x="1977" y="1341"/>
                  <a:pt x="1978" y="1342"/>
                  <a:pt x="1978" y="1343"/>
                </a:cubicBezTo>
                <a:cubicBezTo>
                  <a:pt x="1979" y="1344"/>
                  <a:pt x="1979" y="1345"/>
                  <a:pt x="1979" y="1345"/>
                </a:cubicBezTo>
                <a:cubicBezTo>
                  <a:pt x="1980" y="1343"/>
                  <a:pt x="1979" y="1342"/>
                  <a:pt x="1979" y="1340"/>
                </a:cubicBezTo>
                <a:cubicBezTo>
                  <a:pt x="1980" y="1339"/>
                  <a:pt x="1982" y="1339"/>
                  <a:pt x="1982" y="1337"/>
                </a:cubicBezTo>
                <a:cubicBezTo>
                  <a:pt x="1982" y="1335"/>
                  <a:pt x="1982" y="1333"/>
                  <a:pt x="1983" y="1332"/>
                </a:cubicBezTo>
                <a:cubicBezTo>
                  <a:pt x="1984" y="1332"/>
                  <a:pt x="1988" y="1335"/>
                  <a:pt x="1987" y="1332"/>
                </a:cubicBezTo>
                <a:cubicBezTo>
                  <a:pt x="1987" y="1332"/>
                  <a:pt x="1986" y="1331"/>
                  <a:pt x="1986" y="1331"/>
                </a:cubicBezTo>
                <a:cubicBezTo>
                  <a:pt x="1986" y="1330"/>
                  <a:pt x="1986" y="1329"/>
                  <a:pt x="1985" y="1328"/>
                </a:cubicBezTo>
                <a:cubicBezTo>
                  <a:pt x="1985" y="1327"/>
                  <a:pt x="1983" y="1326"/>
                  <a:pt x="1983" y="1325"/>
                </a:cubicBezTo>
                <a:cubicBezTo>
                  <a:pt x="1983" y="1323"/>
                  <a:pt x="1985" y="1321"/>
                  <a:pt x="1985" y="1319"/>
                </a:cubicBezTo>
                <a:cubicBezTo>
                  <a:pt x="1986" y="1318"/>
                  <a:pt x="1986" y="1316"/>
                  <a:pt x="1987" y="1314"/>
                </a:cubicBezTo>
                <a:cubicBezTo>
                  <a:pt x="1987" y="1312"/>
                  <a:pt x="1989" y="1311"/>
                  <a:pt x="1990" y="1309"/>
                </a:cubicBezTo>
                <a:cubicBezTo>
                  <a:pt x="1991" y="1307"/>
                  <a:pt x="1991" y="1304"/>
                  <a:pt x="1992" y="1302"/>
                </a:cubicBezTo>
                <a:cubicBezTo>
                  <a:pt x="1993" y="1301"/>
                  <a:pt x="1993" y="1301"/>
                  <a:pt x="1995" y="1300"/>
                </a:cubicBezTo>
                <a:cubicBezTo>
                  <a:pt x="1996" y="1300"/>
                  <a:pt x="1997" y="1300"/>
                  <a:pt x="1998" y="1299"/>
                </a:cubicBezTo>
                <a:cubicBezTo>
                  <a:pt x="1998" y="1299"/>
                  <a:pt x="1999" y="1298"/>
                  <a:pt x="2000" y="1297"/>
                </a:cubicBezTo>
                <a:cubicBezTo>
                  <a:pt x="2001" y="1297"/>
                  <a:pt x="2002" y="1297"/>
                  <a:pt x="2003" y="1297"/>
                </a:cubicBezTo>
                <a:cubicBezTo>
                  <a:pt x="2004" y="1297"/>
                  <a:pt x="2005" y="1297"/>
                  <a:pt x="2006" y="1297"/>
                </a:cubicBezTo>
                <a:cubicBezTo>
                  <a:pt x="2008" y="1298"/>
                  <a:pt x="2009" y="1297"/>
                  <a:pt x="2010" y="1297"/>
                </a:cubicBezTo>
                <a:cubicBezTo>
                  <a:pt x="2012" y="1297"/>
                  <a:pt x="2013" y="1301"/>
                  <a:pt x="2015" y="1301"/>
                </a:cubicBezTo>
                <a:cubicBezTo>
                  <a:pt x="2017" y="1301"/>
                  <a:pt x="2015" y="1300"/>
                  <a:pt x="2015" y="1299"/>
                </a:cubicBezTo>
                <a:cubicBezTo>
                  <a:pt x="2015" y="1298"/>
                  <a:pt x="2015" y="1297"/>
                  <a:pt x="2015" y="1296"/>
                </a:cubicBezTo>
                <a:cubicBezTo>
                  <a:pt x="2015" y="1295"/>
                  <a:pt x="2013" y="1295"/>
                  <a:pt x="2013" y="1295"/>
                </a:cubicBezTo>
                <a:cubicBezTo>
                  <a:pt x="2012" y="1294"/>
                  <a:pt x="2012" y="1293"/>
                  <a:pt x="2011" y="1293"/>
                </a:cubicBezTo>
                <a:cubicBezTo>
                  <a:pt x="2010" y="1291"/>
                  <a:pt x="2008" y="1290"/>
                  <a:pt x="2006" y="1289"/>
                </a:cubicBezTo>
                <a:cubicBezTo>
                  <a:pt x="2005" y="1289"/>
                  <a:pt x="2004" y="1288"/>
                  <a:pt x="2003" y="1288"/>
                </a:cubicBezTo>
                <a:cubicBezTo>
                  <a:pt x="2001" y="1288"/>
                  <a:pt x="1999" y="1289"/>
                  <a:pt x="1997" y="1289"/>
                </a:cubicBezTo>
                <a:cubicBezTo>
                  <a:pt x="1995" y="1288"/>
                  <a:pt x="1993" y="1286"/>
                  <a:pt x="1992" y="1285"/>
                </a:cubicBezTo>
                <a:cubicBezTo>
                  <a:pt x="1990" y="1283"/>
                  <a:pt x="1988" y="1282"/>
                  <a:pt x="1987" y="1280"/>
                </a:cubicBezTo>
                <a:cubicBezTo>
                  <a:pt x="1986" y="1278"/>
                  <a:pt x="1984" y="1276"/>
                  <a:pt x="1983" y="1274"/>
                </a:cubicBezTo>
                <a:cubicBezTo>
                  <a:pt x="1982" y="1272"/>
                  <a:pt x="1981" y="1271"/>
                  <a:pt x="1979" y="1269"/>
                </a:cubicBezTo>
                <a:cubicBezTo>
                  <a:pt x="1978" y="1267"/>
                  <a:pt x="1978" y="1265"/>
                  <a:pt x="1977" y="1262"/>
                </a:cubicBezTo>
                <a:cubicBezTo>
                  <a:pt x="1976" y="1261"/>
                  <a:pt x="1975" y="1259"/>
                  <a:pt x="1974" y="1257"/>
                </a:cubicBezTo>
                <a:cubicBezTo>
                  <a:pt x="1973" y="1255"/>
                  <a:pt x="1971" y="1253"/>
                  <a:pt x="1970" y="1252"/>
                </a:cubicBezTo>
                <a:cubicBezTo>
                  <a:pt x="1968" y="1250"/>
                  <a:pt x="1967" y="1249"/>
                  <a:pt x="1965" y="1247"/>
                </a:cubicBezTo>
                <a:cubicBezTo>
                  <a:pt x="1963" y="1244"/>
                  <a:pt x="1961" y="1241"/>
                  <a:pt x="1958" y="1239"/>
                </a:cubicBezTo>
                <a:cubicBezTo>
                  <a:pt x="1954" y="1236"/>
                  <a:pt x="1952" y="1231"/>
                  <a:pt x="1949" y="1227"/>
                </a:cubicBezTo>
                <a:cubicBezTo>
                  <a:pt x="1948" y="1226"/>
                  <a:pt x="1946" y="1224"/>
                  <a:pt x="1945" y="1222"/>
                </a:cubicBezTo>
                <a:cubicBezTo>
                  <a:pt x="1943" y="1220"/>
                  <a:pt x="1940" y="1219"/>
                  <a:pt x="1939" y="1217"/>
                </a:cubicBezTo>
                <a:cubicBezTo>
                  <a:pt x="1937" y="1215"/>
                  <a:pt x="1938" y="1213"/>
                  <a:pt x="1937" y="1211"/>
                </a:cubicBezTo>
                <a:cubicBezTo>
                  <a:pt x="1937" y="1209"/>
                  <a:pt x="1936" y="1207"/>
                  <a:pt x="1934" y="1206"/>
                </a:cubicBezTo>
                <a:cubicBezTo>
                  <a:pt x="1933" y="1205"/>
                  <a:pt x="1930" y="1205"/>
                  <a:pt x="1931" y="1202"/>
                </a:cubicBezTo>
                <a:cubicBezTo>
                  <a:pt x="1931" y="1201"/>
                  <a:pt x="1932" y="1200"/>
                  <a:pt x="1932" y="1199"/>
                </a:cubicBezTo>
                <a:cubicBezTo>
                  <a:pt x="1932" y="1198"/>
                  <a:pt x="1932" y="1197"/>
                  <a:pt x="1932" y="1195"/>
                </a:cubicBezTo>
                <a:cubicBezTo>
                  <a:pt x="1932" y="1193"/>
                  <a:pt x="1932" y="1191"/>
                  <a:pt x="1932" y="1189"/>
                </a:cubicBezTo>
                <a:cubicBezTo>
                  <a:pt x="1932" y="1187"/>
                  <a:pt x="1933" y="1185"/>
                  <a:pt x="1933" y="1183"/>
                </a:cubicBezTo>
                <a:cubicBezTo>
                  <a:pt x="1933" y="1181"/>
                  <a:pt x="1933" y="1178"/>
                  <a:pt x="1934" y="1176"/>
                </a:cubicBezTo>
                <a:cubicBezTo>
                  <a:pt x="1934" y="1176"/>
                  <a:pt x="1934" y="1175"/>
                  <a:pt x="1934" y="1174"/>
                </a:cubicBezTo>
                <a:cubicBezTo>
                  <a:pt x="1934" y="1174"/>
                  <a:pt x="1935" y="1173"/>
                  <a:pt x="1935" y="1173"/>
                </a:cubicBezTo>
                <a:cubicBezTo>
                  <a:pt x="1936" y="1171"/>
                  <a:pt x="1934" y="1170"/>
                  <a:pt x="1932" y="1171"/>
                </a:cubicBezTo>
                <a:cubicBezTo>
                  <a:pt x="1931" y="1172"/>
                  <a:pt x="1930" y="1174"/>
                  <a:pt x="1929" y="1173"/>
                </a:cubicBezTo>
                <a:cubicBezTo>
                  <a:pt x="1928" y="1173"/>
                  <a:pt x="1928" y="1172"/>
                  <a:pt x="1928" y="1171"/>
                </a:cubicBezTo>
                <a:cubicBezTo>
                  <a:pt x="1928" y="1171"/>
                  <a:pt x="1927" y="1170"/>
                  <a:pt x="1927" y="1170"/>
                </a:cubicBezTo>
                <a:cubicBezTo>
                  <a:pt x="1927" y="1168"/>
                  <a:pt x="1927" y="1167"/>
                  <a:pt x="1926" y="1166"/>
                </a:cubicBezTo>
                <a:cubicBezTo>
                  <a:pt x="1925" y="1164"/>
                  <a:pt x="1924" y="1162"/>
                  <a:pt x="1923" y="1161"/>
                </a:cubicBezTo>
                <a:cubicBezTo>
                  <a:pt x="1922" y="1158"/>
                  <a:pt x="1921" y="1157"/>
                  <a:pt x="1919" y="1156"/>
                </a:cubicBezTo>
                <a:cubicBezTo>
                  <a:pt x="1917" y="1155"/>
                  <a:pt x="1916" y="1154"/>
                  <a:pt x="1914" y="1153"/>
                </a:cubicBezTo>
                <a:cubicBezTo>
                  <a:pt x="1912" y="1152"/>
                  <a:pt x="1910" y="1152"/>
                  <a:pt x="1908" y="1151"/>
                </a:cubicBezTo>
                <a:cubicBezTo>
                  <a:pt x="1906" y="1150"/>
                  <a:pt x="1907" y="1148"/>
                  <a:pt x="1907" y="1146"/>
                </a:cubicBezTo>
                <a:cubicBezTo>
                  <a:pt x="1907" y="1144"/>
                  <a:pt x="1910" y="1143"/>
                  <a:pt x="1911" y="1141"/>
                </a:cubicBezTo>
                <a:cubicBezTo>
                  <a:pt x="1913" y="1140"/>
                  <a:pt x="1914" y="1137"/>
                  <a:pt x="1915" y="1136"/>
                </a:cubicBezTo>
                <a:cubicBezTo>
                  <a:pt x="1918" y="1133"/>
                  <a:pt x="1920" y="1131"/>
                  <a:pt x="1922" y="1128"/>
                </a:cubicBezTo>
                <a:cubicBezTo>
                  <a:pt x="1924" y="1124"/>
                  <a:pt x="1927" y="1120"/>
                  <a:pt x="1928" y="1116"/>
                </a:cubicBezTo>
                <a:cubicBezTo>
                  <a:pt x="1928" y="1114"/>
                  <a:pt x="1929" y="1111"/>
                  <a:pt x="1929" y="1109"/>
                </a:cubicBezTo>
                <a:cubicBezTo>
                  <a:pt x="1929" y="1108"/>
                  <a:pt x="1928" y="1104"/>
                  <a:pt x="1929" y="1104"/>
                </a:cubicBezTo>
                <a:cubicBezTo>
                  <a:pt x="1930" y="1103"/>
                  <a:pt x="1930" y="1105"/>
                  <a:pt x="1931" y="1106"/>
                </a:cubicBezTo>
                <a:cubicBezTo>
                  <a:pt x="1931" y="1107"/>
                  <a:pt x="1932" y="1107"/>
                  <a:pt x="1932" y="1108"/>
                </a:cubicBezTo>
                <a:cubicBezTo>
                  <a:pt x="1933" y="1109"/>
                  <a:pt x="1933" y="1110"/>
                  <a:pt x="1933" y="1111"/>
                </a:cubicBezTo>
                <a:cubicBezTo>
                  <a:pt x="1934" y="1111"/>
                  <a:pt x="1934" y="1110"/>
                  <a:pt x="1934" y="1109"/>
                </a:cubicBezTo>
                <a:cubicBezTo>
                  <a:pt x="1934" y="1107"/>
                  <a:pt x="1934" y="1106"/>
                  <a:pt x="1934" y="1104"/>
                </a:cubicBezTo>
                <a:cubicBezTo>
                  <a:pt x="1935" y="1104"/>
                  <a:pt x="1936" y="1105"/>
                  <a:pt x="1936" y="1105"/>
                </a:cubicBezTo>
                <a:cubicBezTo>
                  <a:pt x="1937" y="1106"/>
                  <a:pt x="1937" y="1106"/>
                  <a:pt x="1937" y="1106"/>
                </a:cubicBezTo>
                <a:cubicBezTo>
                  <a:pt x="1938" y="1107"/>
                  <a:pt x="1938" y="1106"/>
                  <a:pt x="1939" y="1107"/>
                </a:cubicBezTo>
                <a:cubicBezTo>
                  <a:pt x="1939" y="1108"/>
                  <a:pt x="1939" y="1110"/>
                  <a:pt x="1940" y="1109"/>
                </a:cubicBezTo>
                <a:cubicBezTo>
                  <a:pt x="1942" y="1109"/>
                  <a:pt x="1941" y="1107"/>
                  <a:pt x="1941" y="1106"/>
                </a:cubicBezTo>
                <a:cubicBezTo>
                  <a:pt x="1941" y="1104"/>
                  <a:pt x="1943" y="1105"/>
                  <a:pt x="1945" y="1104"/>
                </a:cubicBezTo>
                <a:cubicBezTo>
                  <a:pt x="1946" y="1104"/>
                  <a:pt x="1946" y="1104"/>
                  <a:pt x="1947" y="1104"/>
                </a:cubicBezTo>
                <a:cubicBezTo>
                  <a:pt x="1949" y="1104"/>
                  <a:pt x="1949" y="1105"/>
                  <a:pt x="1950" y="1104"/>
                </a:cubicBezTo>
                <a:cubicBezTo>
                  <a:pt x="1952" y="1104"/>
                  <a:pt x="1953" y="1102"/>
                  <a:pt x="1954" y="1101"/>
                </a:cubicBezTo>
                <a:cubicBezTo>
                  <a:pt x="1955" y="1099"/>
                  <a:pt x="1958" y="1098"/>
                  <a:pt x="1959" y="1096"/>
                </a:cubicBezTo>
                <a:cubicBezTo>
                  <a:pt x="1960" y="1095"/>
                  <a:pt x="1961" y="1094"/>
                  <a:pt x="1962" y="1094"/>
                </a:cubicBezTo>
                <a:cubicBezTo>
                  <a:pt x="1963" y="1094"/>
                  <a:pt x="1963" y="1095"/>
                  <a:pt x="1964" y="1096"/>
                </a:cubicBezTo>
                <a:cubicBezTo>
                  <a:pt x="1965" y="1097"/>
                  <a:pt x="1966" y="1097"/>
                  <a:pt x="1967" y="1098"/>
                </a:cubicBezTo>
                <a:cubicBezTo>
                  <a:pt x="1967" y="1098"/>
                  <a:pt x="1967" y="1099"/>
                  <a:pt x="1968" y="1099"/>
                </a:cubicBezTo>
                <a:cubicBezTo>
                  <a:pt x="1968" y="1099"/>
                  <a:pt x="1969" y="1098"/>
                  <a:pt x="1969" y="1098"/>
                </a:cubicBezTo>
                <a:cubicBezTo>
                  <a:pt x="1968" y="1097"/>
                  <a:pt x="1967" y="1097"/>
                  <a:pt x="1967" y="1096"/>
                </a:cubicBezTo>
                <a:cubicBezTo>
                  <a:pt x="1966" y="1095"/>
                  <a:pt x="1967" y="1094"/>
                  <a:pt x="1966" y="1093"/>
                </a:cubicBezTo>
                <a:cubicBezTo>
                  <a:pt x="1966" y="1092"/>
                  <a:pt x="1965" y="1092"/>
                  <a:pt x="1965" y="1090"/>
                </a:cubicBezTo>
                <a:cubicBezTo>
                  <a:pt x="1965" y="1089"/>
                  <a:pt x="1966" y="1089"/>
                  <a:pt x="1967" y="1089"/>
                </a:cubicBezTo>
                <a:cubicBezTo>
                  <a:pt x="1970" y="1089"/>
                  <a:pt x="1972" y="1087"/>
                  <a:pt x="1974" y="1088"/>
                </a:cubicBezTo>
                <a:cubicBezTo>
                  <a:pt x="1977" y="1088"/>
                  <a:pt x="1979" y="1088"/>
                  <a:pt x="1979" y="1085"/>
                </a:cubicBezTo>
                <a:cubicBezTo>
                  <a:pt x="1979" y="1084"/>
                  <a:pt x="1979" y="1083"/>
                  <a:pt x="1980" y="1083"/>
                </a:cubicBezTo>
                <a:cubicBezTo>
                  <a:pt x="1981" y="1082"/>
                  <a:pt x="1982" y="1083"/>
                  <a:pt x="1983" y="1084"/>
                </a:cubicBezTo>
                <a:cubicBezTo>
                  <a:pt x="1983" y="1084"/>
                  <a:pt x="1983" y="1084"/>
                  <a:pt x="1984" y="1084"/>
                </a:cubicBezTo>
                <a:cubicBezTo>
                  <a:pt x="1985" y="1082"/>
                  <a:pt x="1982" y="1082"/>
                  <a:pt x="1982" y="1081"/>
                </a:cubicBezTo>
                <a:cubicBezTo>
                  <a:pt x="1981" y="1079"/>
                  <a:pt x="1981" y="1077"/>
                  <a:pt x="1982" y="1076"/>
                </a:cubicBezTo>
                <a:cubicBezTo>
                  <a:pt x="1983" y="1076"/>
                  <a:pt x="1984" y="1075"/>
                  <a:pt x="1984" y="1074"/>
                </a:cubicBezTo>
                <a:cubicBezTo>
                  <a:pt x="1984" y="1074"/>
                  <a:pt x="1984" y="1073"/>
                  <a:pt x="1985" y="1072"/>
                </a:cubicBezTo>
                <a:cubicBezTo>
                  <a:pt x="1985" y="1071"/>
                  <a:pt x="1986" y="1071"/>
                  <a:pt x="1988" y="1071"/>
                </a:cubicBezTo>
                <a:cubicBezTo>
                  <a:pt x="1993" y="1071"/>
                  <a:pt x="1997" y="1073"/>
                  <a:pt x="2003" y="1071"/>
                </a:cubicBezTo>
                <a:cubicBezTo>
                  <a:pt x="2006" y="1070"/>
                  <a:pt x="2007" y="1068"/>
                  <a:pt x="2010" y="1066"/>
                </a:cubicBezTo>
                <a:cubicBezTo>
                  <a:pt x="2012" y="1064"/>
                  <a:pt x="2014" y="1062"/>
                  <a:pt x="2017" y="1061"/>
                </a:cubicBezTo>
                <a:cubicBezTo>
                  <a:pt x="2019" y="1060"/>
                  <a:pt x="2020" y="1061"/>
                  <a:pt x="2021" y="1060"/>
                </a:cubicBezTo>
                <a:cubicBezTo>
                  <a:pt x="2023" y="1060"/>
                  <a:pt x="2023" y="1058"/>
                  <a:pt x="2025" y="1057"/>
                </a:cubicBezTo>
                <a:cubicBezTo>
                  <a:pt x="2026" y="1057"/>
                  <a:pt x="2027" y="1058"/>
                  <a:pt x="2029" y="1057"/>
                </a:cubicBezTo>
                <a:cubicBezTo>
                  <a:pt x="2029" y="1057"/>
                  <a:pt x="2030" y="1056"/>
                  <a:pt x="2030" y="1055"/>
                </a:cubicBezTo>
                <a:cubicBezTo>
                  <a:pt x="2032" y="1054"/>
                  <a:pt x="2035" y="1055"/>
                  <a:pt x="2037" y="1054"/>
                </a:cubicBezTo>
                <a:cubicBezTo>
                  <a:pt x="2039" y="1052"/>
                  <a:pt x="2040" y="1050"/>
                  <a:pt x="2042" y="1051"/>
                </a:cubicBezTo>
                <a:cubicBezTo>
                  <a:pt x="2043" y="1051"/>
                  <a:pt x="2044" y="1052"/>
                  <a:pt x="2045" y="1053"/>
                </a:cubicBezTo>
                <a:cubicBezTo>
                  <a:pt x="2046" y="1053"/>
                  <a:pt x="2047" y="1053"/>
                  <a:pt x="2048" y="1053"/>
                </a:cubicBezTo>
                <a:cubicBezTo>
                  <a:pt x="2050" y="1053"/>
                  <a:pt x="2052" y="1054"/>
                  <a:pt x="2055" y="1055"/>
                </a:cubicBezTo>
                <a:cubicBezTo>
                  <a:pt x="2057" y="1056"/>
                  <a:pt x="2059" y="1056"/>
                  <a:pt x="2061" y="1057"/>
                </a:cubicBezTo>
                <a:cubicBezTo>
                  <a:pt x="2063" y="1058"/>
                  <a:pt x="2064" y="1060"/>
                  <a:pt x="2066" y="1060"/>
                </a:cubicBezTo>
                <a:cubicBezTo>
                  <a:pt x="2068" y="1061"/>
                  <a:pt x="2069" y="1064"/>
                  <a:pt x="2072" y="1062"/>
                </a:cubicBezTo>
                <a:cubicBezTo>
                  <a:pt x="2072" y="1061"/>
                  <a:pt x="2072" y="1061"/>
                  <a:pt x="2073" y="1061"/>
                </a:cubicBezTo>
                <a:cubicBezTo>
                  <a:pt x="2075" y="1059"/>
                  <a:pt x="2075" y="1056"/>
                  <a:pt x="2078" y="1055"/>
                </a:cubicBezTo>
                <a:cubicBezTo>
                  <a:pt x="2081" y="1055"/>
                  <a:pt x="2081" y="1058"/>
                  <a:pt x="2083" y="1059"/>
                </a:cubicBezTo>
                <a:cubicBezTo>
                  <a:pt x="2085" y="1059"/>
                  <a:pt x="2087" y="1058"/>
                  <a:pt x="2090" y="1059"/>
                </a:cubicBezTo>
                <a:cubicBezTo>
                  <a:pt x="2092" y="1060"/>
                  <a:pt x="2093" y="1062"/>
                  <a:pt x="2094" y="1064"/>
                </a:cubicBezTo>
                <a:cubicBezTo>
                  <a:pt x="2095" y="1066"/>
                  <a:pt x="2096" y="1067"/>
                  <a:pt x="2097" y="1069"/>
                </a:cubicBezTo>
                <a:cubicBezTo>
                  <a:pt x="2097" y="1070"/>
                  <a:pt x="2097" y="1071"/>
                  <a:pt x="2098" y="1072"/>
                </a:cubicBezTo>
                <a:cubicBezTo>
                  <a:pt x="2098" y="1074"/>
                  <a:pt x="2099" y="1075"/>
                  <a:pt x="2100" y="1077"/>
                </a:cubicBezTo>
                <a:cubicBezTo>
                  <a:pt x="2100" y="1078"/>
                  <a:pt x="2100" y="1080"/>
                  <a:pt x="2100" y="1082"/>
                </a:cubicBezTo>
                <a:cubicBezTo>
                  <a:pt x="2101" y="1086"/>
                  <a:pt x="2101" y="1090"/>
                  <a:pt x="2099" y="1093"/>
                </a:cubicBezTo>
                <a:cubicBezTo>
                  <a:pt x="2097" y="1097"/>
                  <a:pt x="2095" y="1102"/>
                  <a:pt x="2094" y="1107"/>
                </a:cubicBezTo>
                <a:cubicBezTo>
                  <a:pt x="2094" y="1109"/>
                  <a:pt x="2096" y="1113"/>
                  <a:pt x="2098" y="1115"/>
                </a:cubicBezTo>
                <a:cubicBezTo>
                  <a:pt x="2100" y="1116"/>
                  <a:pt x="2103" y="1117"/>
                  <a:pt x="2105" y="1117"/>
                </a:cubicBezTo>
                <a:cubicBezTo>
                  <a:pt x="2107" y="1118"/>
                  <a:pt x="2110" y="1118"/>
                  <a:pt x="2112" y="1118"/>
                </a:cubicBezTo>
                <a:cubicBezTo>
                  <a:pt x="2114" y="1117"/>
                  <a:pt x="2116" y="1117"/>
                  <a:pt x="2118" y="1116"/>
                </a:cubicBezTo>
                <a:cubicBezTo>
                  <a:pt x="2120" y="1115"/>
                  <a:pt x="2121" y="1113"/>
                  <a:pt x="2122" y="1112"/>
                </a:cubicBezTo>
                <a:cubicBezTo>
                  <a:pt x="2123" y="1111"/>
                  <a:pt x="2127" y="1111"/>
                  <a:pt x="2128" y="1113"/>
                </a:cubicBezTo>
                <a:cubicBezTo>
                  <a:pt x="2128" y="1114"/>
                  <a:pt x="2128" y="1115"/>
                  <a:pt x="2128" y="1116"/>
                </a:cubicBezTo>
                <a:cubicBezTo>
                  <a:pt x="2129" y="1117"/>
                  <a:pt x="2129" y="1117"/>
                  <a:pt x="2130" y="1118"/>
                </a:cubicBezTo>
                <a:cubicBezTo>
                  <a:pt x="2130" y="1121"/>
                  <a:pt x="2128" y="1123"/>
                  <a:pt x="2130" y="1124"/>
                </a:cubicBezTo>
                <a:cubicBezTo>
                  <a:pt x="2131" y="1125"/>
                  <a:pt x="2134" y="1128"/>
                  <a:pt x="2132" y="1129"/>
                </a:cubicBezTo>
                <a:cubicBezTo>
                  <a:pt x="2130" y="1129"/>
                  <a:pt x="2127" y="1129"/>
                  <a:pt x="2125" y="1129"/>
                </a:cubicBezTo>
                <a:cubicBezTo>
                  <a:pt x="2123" y="1130"/>
                  <a:pt x="2121" y="1131"/>
                  <a:pt x="2119" y="1132"/>
                </a:cubicBezTo>
                <a:cubicBezTo>
                  <a:pt x="2117" y="1132"/>
                  <a:pt x="2115" y="1131"/>
                  <a:pt x="2113" y="1132"/>
                </a:cubicBezTo>
                <a:cubicBezTo>
                  <a:pt x="2109" y="1134"/>
                  <a:pt x="2107" y="1139"/>
                  <a:pt x="2105" y="1143"/>
                </a:cubicBezTo>
                <a:cubicBezTo>
                  <a:pt x="2104" y="1145"/>
                  <a:pt x="2103" y="1147"/>
                  <a:pt x="2102" y="1149"/>
                </a:cubicBezTo>
                <a:cubicBezTo>
                  <a:pt x="2101" y="1151"/>
                  <a:pt x="2099" y="1151"/>
                  <a:pt x="2100" y="1148"/>
                </a:cubicBezTo>
                <a:cubicBezTo>
                  <a:pt x="2101" y="1147"/>
                  <a:pt x="2102" y="1146"/>
                  <a:pt x="2102" y="1145"/>
                </a:cubicBezTo>
                <a:cubicBezTo>
                  <a:pt x="2103" y="1145"/>
                  <a:pt x="2103" y="1144"/>
                  <a:pt x="2104" y="1143"/>
                </a:cubicBezTo>
                <a:cubicBezTo>
                  <a:pt x="2105" y="1141"/>
                  <a:pt x="2105" y="1139"/>
                  <a:pt x="2106" y="1137"/>
                </a:cubicBezTo>
                <a:cubicBezTo>
                  <a:pt x="2107" y="1133"/>
                  <a:pt x="2111" y="1130"/>
                  <a:pt x="2115" y="1129"/>
                </a:cubicBezTo>
                <a:cubicBezTo>
                  <a:pt x="2116" y="1129"/>
                  <a:pt x="2117" y="1130"/>
                  <a:pt x="2118" y="1130"/>
                </a:cubicBezTo>
                <a:cubicBezTo>
                  <a:pt x="2119" y="1130"/>
                  <a:pt x="2119" y="1129"/>
                  <a:pt x="2120" y="1129"/>
                </a:cubicBezTo>
                <a:cubicBezTo>
                  <a:pt x="2122" y="1128"/>
                  <a:pt x="2123" y="1126"/>
                  <a:pt x="2123" y="1124"/>
                </a:cubicBezTo>
                <a:cubicBezTo>
                  <a:pt x="2123" y="1122"/>
                  <a:pt x="2122" y="1120"/>
                  <a:pt x="2120" y="1120"/>
                </a:cubicBezTo>
                <a:cubicBezTo>
                  <a:pt x="2117" y="1120"/>
                  <a:pt x="2116" y="1123"/>
                  <a:pt x="2114" y="1123"/>
                </a:cubicBezTo>
                <a:cubicBezTo>
                  <a:pt x="2111" y="1124"/>
                  <a:pt x="2110" y="1122"/>
                  <a:pt x="2107" y="1121"/>
                </a:cubicBezTo>
                <a:cubicBezTo>
                  <a:pt x="2105" y="1120"/>
                  <a:pt x="2102" y="1121"/>
                  <a:pt x="2100" y="1121"/>
                </a:cubicBezTo>
                <a:cubicBezTo>
                  <a:pt x="2097" y="1121"/>
                  <a:pt x="2094" y="1121"/>
                  <a:pt x="2092" y="1120"/>
                </a:cubicBezTo>
                <a:cubicBezTo>
                  <a:pt x="2089" y="1120"/>
                  <a:pt x="2087" y="1119"/>
                  <a:pt x="2084" y="1119"/>
                </a:cubicBezTo>
                <a:cubicBezTo>
                  <a:pt x="2080" y="1119"/>
                  <a:pt x="2075" y="1118"/>
                  <a:pt x="2070" y="1118"/>
                </a:cubicBezTo>
                <a:cubicBezTo>
                  <a:pt x="2068" y="1118"/>
                  <a:pt x="2067" y="1117"/>
                  <a:pt x="2065" y="1117"/>
                </a:cubicBezTo>
                <a:cubicBezTo>
                  <a:pt x="2064" y="1116"/>
                  <a:pt x="2061" y="1117"/>
                  <a:pt x="2060" y="1116"/>
                </a:cubicBezTo>
                <a:cubicBezTo>
                  <a:pt x="2058" y="1115"/>
                  <a:pt x="2056" y="1111"/>
                  <a:pt x="2054" y="1114"/>
                </a:cubicBezTo>
                <a:cubicBezTo>
                  <a:pt x="2054" y="1115"/>
                  <a:pt x="2054" y="1116"/>
                  <a:pt x="2052" y="1117"/>
                </a:cubicBezTo>
                <a:cubicBezTo>
                  <a:pt x="2052" y="1117"/>
                  <a:pt x="2051" y="1117"/>
                  <a:pt x="2050" y="1117"/>
                </a:cubicBezTo>
                <a:cubicBezTo>
                  <a:pt x="2049" y="1117"/>
                  <a:pt x="2048" y="1116"/>
                  <a:pt x="2047" y="1116"/>
                </a:cubicBezTo>
                <a:cubicBezTo>
                  <a:pt x="2045" y="1116"/>
                  <a:pt x="2043" y="1119"/>
                  <a:pt x="2042" y="1121"/>
                </a:cubicBezTo>
                <a:cubicBezTo>
                  <a:pt x="2041" y="1123"/>
                  <a:pt x="2041" y="1125"/>
                  <a:pt x="2040" y="1127"/>
                </a:cubicBezTo>
                <a:cubicBezTo>
                  <a:pt x="2039" y="1129"/>
                  <a:pt x="2037" y="1129"/>
                  <a:pt x="2035" y="1130"/>
                </a:cubicBezTo>
                <a:cubicBezTo>
                  <a:pt x="2033" y="1130"/>
                  <a:pt x="2032" y="1132"/>
                  <a:pt x="2033" y="1134"/>
                </a:cubicBezTo>
                <a:cubicBezTo>
                  <a:pt x="2034" y="1135"/>
                  <a:pt x="2035" y="1135"/>
                  <a:pt x="2036" y="1136"/>
                </a:cubicBezTo>
                <a:cubicBezTo>
                  <a:pt x="2037" y="1136"/>
                  <a:pt x="2038" y="1137"/>
                  <a:pt x="2039" y="1138"/>
                </a:cubicBezTo>
                <a:cubicBezTo>
                  <a:pt x="2040" y="1139"/>
                  <a:pt x="2040" y="1140"/>
                  <a:pt x="2041" y="1141"/>
                </a:cubicBezTo>
                <a:cubicBezTo>
                  <a:pt x="2042" y="1142"/>
                  <a:pt x="2041" y="1143"/>
                  <a:pt x="2042" y="1144"/>
                </a:cubicBezTo>
                <a:cubicBezTo>
                  <a:pt x="2043" y="1146"/>
                  <a:pt x="2045" y="1145"/>
                  <a:pt x="2047" y="1145"/>
                </a:cubicBezTo>
                <a:cubicBezTo>
                  <a:pt x="2048" y="1145"/>
                  <a:pt x="2049" y="1145"/>
                  <a:pt x="2049" y="1146"/>
                </a:cubicBezTo>
                <a:cubicBezTo>
                  <a:pt x="2049" y="1147"/>
                  <a:pt x="2047" y="1147"/>
                  <a:pt x="2047" y="1148"/>
                </a:cubicBezTo>
                <a:cubicBezTo>
                  <a:pt x="2046" y="1148"/>
                  <a:pt x="2046" y="1149"/>
                  <a:pt x="2045" y="1148"/>
                </a:cubicBezTo>
                <a:cubicBezTo>
                  <a:pt x="2044" y="1147"/>
                  <a:pt x="2043" y="1146"/>
                  <a:pt x="2042" y="1146"/>
                </a:cubicBezTo>
                <a:cubicBezTo>
                  <a:pt x="2041" y="1146"/>
                  <a:pt x="2041" y="1147"/>
                  <a:pt x="2040" y="1148"/>
                </a:cubicBezTo>
                <a:cubicBezTo>
                  <a:pt x="2039" y="1149"/>
                  <a:pt x="2037" y="1149"/>
                  <a:pt x="2037" y="1148"/>
                </a:cubicBezTo>
                <a:cubicBezTo>
                  <a:pt x="2035" y="1148"/>
                  <a:pt x="2035" y="1146"/>
                  <a:pt x="2034" y="1146"/>
                </a:cubicBezTo>
                <a:cubicBezTo>
                  <a:pt x="2032" y="1144"/>
                  <a:pt x="2030" y="1144"/>
                  <a:pt x="2027" y="1144"/>
                </a:cubicBezTo>
                <a:cubicBezTo>
                  <a:pt x="2025" y="1144"/>
                  <a:pt x="2022" y="1144"/>
                  <a:pt x="2020" y="1143"/>
                </a:cubicBezTo>
                <a:cubicBezTo>
                  <a:pt x="2018" y="1143"/>
                  <a:pt x="2016" y="1141"/>
                  <a:pt x="2014" y="1142"/>
                </a:cubicBezTo>
                <a:cubicBezTo>
                  <a:pt x="2012" y="1143"/>
                  <a:pt x="2011" y="1145"/>
                  <a:pt x="2011" y="1147"/>
                </a:cubicBezTo>
                <a:cubicBezTo>
                  <a:pt x="2010" y="1149"/>
                  <a:pt x="2010" y="1151"/>
                  <a:pt x="2012" y="1153"/>
                </a:cubicBezTo>
                <a:cubicBezTo>
                  <a:pt x="2013" y="1155"/>
                  <a:pt x="2015" y="1155"/>
                  <a:pt x="2017" y="1155"/>
                </a:cubicBezTo>
                <a:cubicBezTo>
                  <a:pt x="2020" y="1155"/>
                  <a:pt x="2022" y="1155"/>
                  <a:pt x="2024" y="1157"/>
                </a:cubicBezTo>
                <a:cubicBezTo>
                  <a:pt x="2026" y="1158"/>
                  <a:pt x="2028" y="1160"/>
                  <a:pt x="2030" y="1162"/>
                </a:cubicBezTo>
                <a:cubicBezTo>
                  <a:pt x="2032" y="1164"/>
                  <a:pt x="2034" y="1168"/>
                  <a:pt x="2035" y="1171"/>
                </a:cubicBezTo>
                <a:cubicBezTo>
                  <a:pt x="2035" y="1173"/>
                  <a:pt x="2035" y="1174"/>
                  <a:pt x="2035" y="1175"/>
                </a:cubicBezTo>
                <a:cubicBezTo>
                  <a:pt x="2036" y="1177"/>
                  <a:pt x="2037" y="1178"/>
                  <a:pt x="2037" y="1179"/>
                </a:cubicBezTo>
                <a:cubicBezTo>
                  <a:pt x="2039" y="1183"/>
                  <a:pt x="2042" y="1188"/>
                  <a:pt x="2042" y="1193"/>
                </a:cubicBezTo>
                <a:cubicBezTo>
                  <a:pt x="2042" y="1194"/>
                  <a:pt x="2041" y="1198"/>
                  <a:pt x="2043" y="1198"/>
                </a:cubicBezTo>
                <a:cubicBezTo>
                  <a:pt x="2044" y="1198"/>
                  <a:pt x="2045" y="1197"/>
                  <a:pt x="2046" y="1197"/>
                </a:cubicBezTo>
                <a:cubicBezTo>
                  <a:pt x="2047" y="1197"/>
                  <a:pt x="2048" y="1197"/>
                  <a:pt x="2049" y="1197"/>
                </a:cubicBezTo>
                <a:cubicBezTo>
                  <a:pt x="2051" y="1197"/>
                  <a:pt x="2053" y="1197"/>
                  <a:pt x="2055" y="1199"/>
                </a:cubicBezTo>
                <a:cubicBezTo>
                  <a:pt x="2056" y="1201"/>
                  <a:pt x="2057" y="1203"/>
                  <a:pt x="2058" y="1204"/>
                </a:cubicBezTo>
                <a:cubicBezTo>
                  <a:pt x="2059" y="1206"/>
                  <a:pt x="2060" y="1208"/>
                  <a:pt x="2062" y="1209"/>
                </a:cubicBezTo>
                <a:cubicBezTo>
                  <a:pt x="2064" y="1209"/>
                  <a:pt x="2066" y="1207"/>
                  <a:pt x="2068" y="1207"/>
                </a:cubicBezTo>
                <a:cubicBezTo>
                  <a:pt x="2070" y="1208"/>
                  <a:pt x="2070" y="1210"/>
                  <a:pt x="2073" y="1210"/>
                </a:cubicBezTo>
                <a:cubicBezTo>
                  <a:pt x="2075" y="1210"/>
                  <a:pt x="2076" y="1208"/>
                  <a:pt x="2079" y="1209"/>
                </a:cubicBezTo>
                <a:cubicBezTo>
                  <a:pt x="2080" y="1210"/>
                  <a:pt x="2083" y="1211"/>
                  <a:pt x="2083" y="1212"/>
                </a:cubicBezTo>
                <a:cubicBezTo>
                  <a:pt x="2083" y="1214"/>
                  <a:pt x="2082" y="1213"/>
                  <a:pt x="2081" y="1214"/>
                </a:cubicBezTo>
                <a:cubicBezTo>
                  <a:pt x="2080" y="1215"/>
                  <a:pt x="2082" y="1215"/>
                  <a:pt x="2082" y="1216"/>
                </a:cubicBezTo>
                <a:cubicBezTo>
                  <a:pt x="2083" y="1217"/>
                  <a:pt x="2083" y="1220"/>
                  <a:pt x="2082" y="1222"/>
                </a:cubicBezTo>
                <a:cubicBezTo>
                  <a:pt x="2081" y="1224"/>
                  <a:pt x="2079" y="1225"/>
                  <a:pt x="2079" y="1228"/>
                </a:cubicBezTo>
                <a:cubicBezTo>
                  <a:pt x="2078" y="1229"/>
                  <a:pt x="2077" y="1230"/>
                  <a:pt x="2076" y="1231"/>
                </a:cubicBezTo>
                <a:cubicBezTo>
                  <a:pt x="2075" y="1233"/>
                  <a:pt x="2076" y="1234"/>
                  <a:pt x="2076" y="1236"/>
                </a:cubicBezTo>
                <a:cubicBezTo>
                  <a:pt x="2076" y="1239"/>
                  <a:pt x="2076" y="1243"/>
                  <a:pt x="2076" y="1246"/>
                </a:cubicBezTo>
                <a:cubicBezTo>
                  <a:pt x="2076" y="1248"/>
                  <a:pt x="2077" y="1250"/>
                  <a:pt x="2078" y="1252"/>
                </a:cubicBezTo>
                <a:cubicBezTo>
                  <a:pt x="2079" y="1253"/>
                  <a:pt x="2080" y="1255"/>
                  <a:pt x="2081" y="1257"/>
                </a:cubicBezTo>
                <a:cubicBezTo>
                  <a:pt x="2081" y="1260"/>
                  <a:pt x="2084" y="1261"/>
                  <a:pt x="2085" y="1264"/>
                </a:cubicBezTo>
                <a:cubicBezTo>
                  <a:pt x="2086" y="1266"/>
                  <a:pt x="2087" y="1269"/>
                  <a:pt x="2089" y="1271"/>
                </a:cubicBezTo>
                <a:cubicBezTo>
                  <a:pt x="2089" y="1271"/>
                  <a:pt x="2089" y="1271"/>
                  <a:pt x="2089" y="1271"/>
                </a:cubicBezTo>
                <a:cubicBezTo>
                  <a:pt x="2089" y="1270"/>
                  <a:pt x="2090" y="1269"/>
                  <a:pt x="2089" y="1268"/>
                </a:cubicBezTo>
                <a:cubicBezTo>
                  <a:pt x="2089" y="1267"/>
                  <a:pt x="2089" y="1266"/>
                  <a:pt x="2088" y="1265"/>
                </a:cubicBezTo>
                <a:cubicBezTo>
                  <a:pt x="2088" y="1263"/>
                  <a:pt x="2088" y="1260"/>
                  <a:pt x="2088" y="1259"/>
                </a:cubicBezTo>
                <a:cubicBezTo>
                  <a:pt x="2088" y="1257"/>
                  <a:pt x="2089" y="1257"/>
                  <a:pt x="2090" y="1256"/>
                </a:cubicBezTo>
                <a:cubicBezTo>
                  <a:pt x="2090" y="1255"/>
                  <a:pt x="2090" y="1254"/>
                  <a:pt x="2090" y="1253"/>
                </a:cubicBezTo>
                <a:cubicBezTo>
                  <a:pt x="2090" y="1251"/>
                  <a:pt x="2091" y="1248"/>
                  <a:pt x="2089" y="1250"/>
                </a:cubicBezTo>
                <a:cubicBezTo>
                  <a:pt x="2088" y="1250"/>
                  <a:pt x="2087" y="1251"/>
                  <a:pt x="2087" y="1250"/>
                </a:cubicBezTo>
                <a:cubicBezTo>
                  <a:pt x="2087" y="1248"/>
                  <a:pt x="2088" y="1248"/>
                  <a:pt x="2089" y="1247"/>
                </a:cubicBezTo>
                <a:cubicBezTo>
                  <a:pt x="2089" y="1246"/>
                  <a:pt x="2089" y="1245"/>
                  <a:pt x="2089" y="1244"/>
                </a:cubicBezTo>
                <a:cubicBezTo>
                  <a:pt x="2090" y="1242"/>
                  <a:pt x="2091" y="1241"/>
                  <a:pt x="2093" y="1239"/>
                </a:cubicBezTo>
                <a:cubicBezTo>
                  <a:pt x="2094" y="1239"/>
                  <a:pt x="2094" y="1238"/>
                  <a:pt x="2096" y="1237"/>
                </a:cubicBezTo>
                <a:cubicBezTo>
                  <a:pt x="2097" y="1236"/>
                  <a:pt x="2100" y="1237"/>
                  <a:pt x="2102" y="1236"/>
                </a:cubicBezTo>
                <a:cubicBezTo>
                  <a:pt x="2103" y="1236"/>
                  <a:pt x="2104" y="1235"/>
                  <a:pt x="2105" y="1235"/>
                </a:cubicBezTo>
                <a:cubicBezTo>
                  <a:pt x="2106" y="1234"/>
                  <a:pt x="2107" y="1234"/>
                  <a:pt x="2108" y="1234"/>
                </a:cubicBezTo>
                <a:cubicBezTo>
                  <a:pt x="2110" y="1234"/>
                  <a:pt x="2112" y="1233"/>
                  <a:pt x="2114" y="1233"/>
                </a:cubicBezTo>
                <a:cubicBezTo>
                  <a:pt x="2115" y="1233"/>
                  <a:pt x="2115" y="1233"/>
                  <a:pt x="2116" y="1234"/>
                </a:cubicBezTo>
                <a:cubicBezTo>
                  <a:pt x="2116" y="1234"/>
                  <a:pt x="2116" y="1234"/>
                  <a:pt x="2116" y="1235"/>
                </a:cubicBezTo>
                <a:cubicBezTo>
                  <a:pt x="2117" y="1236"/>
                  <a:pt x="2118" y="1236"/>
                  <a:pt x="2119" y="1236"/>
                </a:cubicBezTo>
                <a:cubicBezTo>
                  <a:pt x="2121" y="1238"/>
                  <a:pt x="2121" y="1241"/>
                  <a:pt x="2121" y="1243"/>
                </a:cubicBezTo>
                <a:cubicBezTo>
                  <a:pt x="2120" y="1245"/>
                  <a:pt x="2120" y="1246"/>
                  <a:pt x="2121" y="1247"/>
                </a:cubicBezTo>
                <a:cubicBezTo>
                  <a:pt x="2122" y="1248"/>
                  <a:pt x="2123" y="1249"/>
                  <a:pt x="2123" y="1250"/>
                </a:cubicBezTo>
                <a:cubicBezTo>
                  <a:pt x="2124" y="1251"/>
                  <a:pt x="2123" y="1253"/>
                  <a:pt x="2124" y="1254"/>
                </a:cubicBezTo>
                <a:cubicBezTo>
                  <a:pt x="2124" y="1256"/>
                  <a:pt x="2125" y="1257"/>
                  <a:pt x="2126" y="1259"/>
                </a:cubicBezTo>
                <a:cubicBezTo>
                  <a:pt x="2128" y="1261"/>
                  <a:pt x="2129" y="1262"/>
                  <a:pt x="2132" y="1263"/>
                </a:cubicBezTo>
                <a:cubicBezTo>
                  <a:pt x="2134" y="1264"/>
                  <a:pt x="2136" y="1265"/>
                  <a:pt x="2138" y="1267"/>
                </a:cubicBezTo>
                <a:cubicBezTo>
                  <a:pt x="2139" y="1268"/>
                  <a:pt x="2141" y="1270"/>
                  <a:pt x="2143" y="1272"/>
                </a:cubicBezTo>
                <a:cubicBezTo>
                  <a:pt x="2144" y="1273"/>
                  <a:pt x="2145" y="1276"/>
                  <a:pt x="2143" y="1277"/>
                </a:cubicBezTo>
                <a:close/>
                <a:moveTo>
                  <a:pt x="2337" y="1080"/>
                </a:moveTo>
                <a:cubicBezTo>
                  <a:pt x="2335" y="1082"/>
                  <a:pt x="2336" y="1084"/>
                  <a:pt x="2334" y="1086"/>
                </a:cubicBezTo>
                <a:cubicBezTo>
                  <a:pt x="2333" y="1089"/>
                  <a:pt x="2331" y="1088"/>
                  <a:pt x="2328" y="1088"/>
                </a:cubicBezTo>
                <a:cubicBezTo>
                  <a:pt x="2326" y="1088"/>
                  <a:pt x="2325" y="1089"/>
                  <a:pt x="2324" y="1091"/>
                </a:cubicBezTo>
                <a:cubicBezTo>
                  <a:pt x="2323" y="1093"/>
                  <a:pt x="2320" y="1095"/>
                  <a:pt x="2318" y="1096"/>
                </a:cubicBezTo>
                <a:cubicBezTo>
                  <a:pt x="2317" y="1096"/>
                  <a:pt x="2316" y="1096"/>
                  <a:pt x="2314" y="1097"/>
                </a:cubicBezTo>
                <a:cubicBezTo>
                  <a:pt x="2313" y="1098"/>
                  <a:pt x="2313" y="1101"/>
                  <a:pt x="2310" y="1101"/>
                </a:cubicBezTo>
                <a:cubicBezTo>
                  <a:pt x="2308" y="1101"/>
                  <a:pt x="2306" y="1099"/>
                  <a:pt x="2304" y="1099"/>
                </a:cubicBezTo>
                <a:cubicBezTo>
                  <a:pt x="2302" y="1099"/>
                  <a:pt x="2300" y="1099"/>
                  <a:pt x="2299" y="1099"/>
                </a:cubicBezTo>
                <a:cubicBezTo>
                  <a:pt x="2297" y="1099"/>
                  <a:pt x="2296" y="1097"/>
                  <a:pt x="2295" y="1098"/>
                </a:cubicBezTo>
                <a:cubicBezTo>
                  <a:pt x="2291" y="1098"/>
                  <a:pt x="2294" y="1099"/>
                  <a:pt x="2294" y="1100"/>
                </a:cubicBezTo>
                <a:cubicBezTo>
                  <a:pt x="2295" y="1104"/>
                  <a:pt x="2292" y="1101"/>
                  <a:pt x="2291" y="1103"/>
                </a:cubicBezTo>
                <a:cubicBezTo>
                  <a:pt x="2290" y="1104"/>
                  <a:pt x="2292" y="1106"/>
                  <a:pt x="2292" y="1107"/>
                </a:cubicBezTo>
                <a:cubicBezTo>
                  <a:pt x="2292" y="1109"/>
                  <a:pt x="2290" y="1110"/>
                  <a:pt x="2291" y="1112"/>
                </a:cubicBezTo>
                <a:cubicBezTo>
                  <a:pt x="2293" y="1114"/>
                  <a:pt x="2297" y="1111"/>
                  <a:pt x="2300" y="1112"/>
                </a:cubicBezTo>
                <a:cubicBezTo>
                  <a:pt x="2303" y="1113"/>
                  <a:pt x="2304" y="1117"/>
                  <a:pt x="2304" y="1120"/>
                </a:cubicBezTo>
                <a:cubicBezTo>
                  <a:pt x="2303" y="1123"/>
                  <a:pt x="2302" y="1126"/>
                  <a:pt x="2302" y="1129"/>
                </a:cubicBezTo>
                <a:cubicBezTo>
                  <a:pt x="2302" y="1131"/>
                  <a:pt x="2300" y="1133"/>
                  <a:pt x="2300" y="1136"/>
                </a:cubicBezTo>
                <a:cubicBezTo>
                  <a:pt x="2300" y="1138"/>
                  <a:pt x="2301" y="1139"/>
                  <a:pt x="2302" y="1141"/>
                </a:cubicBezTo>
                <a:cubicBezTo>
                  <a:pt x="2303" y="1144"/>
                  <a:pt x="2303" y="1148"/>
                  <a:pt x="2302" y="1151"/>
                </a:cubicBezTo>
                <a:cubicBezTo>
                  <a:pt x="2302" y="1153"/>
                  <a:pt x="2301" y="1154"/>
                  <a:pt x="2300" y="1156"/>
                </a:cubicBezTo>
                <a:cubicBezTo>
                  <a:pt x="2300" y="1158"/>
                  <a:pt x="2300" y="1160"/>
                  <a:pt x="2298" y="1161"/>
                </a:cubicBezTo>
                <a:cubicBezTo>
                  <a:pt x="2297" y="1162"/>
                  <a:pt x="2295" y="1162"/>
                  <a:pt x="2295" y="1163"/>
                </a:cubicBezTo>
                <a:cubicBezTo>
                  <a:pt x="2294" y="1165"/>
                  <a:pt x="2296" y="1167"/>
                  <a:pt x="2294" y="1168"/>
                </a:cubicBezTo>
                <a:cubicBezTo>
                  <a:pt x="2291" y="1169"/>
                  <a:pt x="2292" y="1165"/>
                  <a:pt x="2290" y="1165"/>
                </a:cubicBezTo>
                <a:cubicBezTo>
                  <a:pt x="2289" y="1164"/>
                  <a:pt x="2287" y="1166"/>
                  <a:pt x="2286" y="1166"/>
                </a:cubicBezTo>
                <a:cubicBezTo>
                  <a:pt x="2284" y="1165"/>
                  <a:pt x="2284" y="1164"/>
                  <a:pt x="2283" y="1162"/>
                </a:cubicBezTo>
                <a:cubicBezTo>
                  <a:pt x="2283" y="1160"/>
                  <a:pt x="2282" y="1159"/>
                  <a:pt x="2281" y="1157"/>
                </a:cubicBezTo>
                <a:cubicBezTo>
                  <a:pt x="2279" y="1155"/>
                  <a:pt x="2277" y="1152"/>
                  <a:pt x="2276" y="1149"/>
                </a:cubicBezTo>
                <a:cubicBezTo>
                  <a:pt x="2275" y="1146"/>
                  <a:pt x="2276" y="1143"/>
                  <a:pt x="2277" y="1140"/>
                </a:cubicBezTo>
                <a:cubicBezTo>
                  <a:pt x="2277" y="1137"/>
                  <a:pt x="2277" y="1134"/>
                  <a:pt x="2279" y="1131"/>
                </a:cubicBezTo>
                <a:cubicBezTo>
                  <a:pt x="2280" y="1129"/>
                  <a:pt x="2285" y="1125"/>
                  <a:pt x="2284" y="1123"/>
                </a:cubicBezTo>
                <a:cubicBezTo>
                  <a:pt x="2283" y="1121"/>
                  <a:pt x="2281" y="1122"/>
                  <a:pt x="2281" y="1121"/>
                </a:cubicBezTo>
                <a:cubicBezTo>
                  <a:pt x="2280" y="1119"/>
                  <a:pt x="2281" y="1118"/>
                  <a:pt x="2282" y="1117"/>
                </a:cubicBezTo>
                <a:cubicBezTo>
                  <a:pt x="2283" y="1112"/>
                  <a:pt x="2276" y="1109"/>
                  <a:pt x="2274" y="1105"/>
                </a:cubicBezTo>
                <a:cubicBezTo>
                  <a:pt x="2274" y="1103"/>
                  <a:pt x="2273" y="1100"/>
                  <a:pt x="2271" y="1102"/>
                </a:cubicBezTo>
                <a:cubicBezTo>
                  <a:pt x="2270" y="1104"/>
                  <a:pt x="2272" y="1106"/>
                  <a:pt x="2270" y="1108"/>
                </a:cubicBezTo>
                <a:cubicBezTo>
                  <a:pt x="2270" y="1106"/>
                  <a:pt x="2270" y="1103"/>
                  <a:pt x="2268" y="1104"/>
                </a:cubicBezTo>
                <a:cubicBezTo>
                  <a:pt x="2266" y="1108"/>
                  <a:pt x="2269" y="1110"/>
                  <a:pt x="2264" y="1112"/>
                </a:cubicBezTo>
                <a:cubicBezTo>
                  <a:pt x="2261" y="1114"/>
                  <a:pt x="2260" y="1117"/>
                  <a:pt x="2260" y="1121"/>
                </a:cubicBezTo>
                <a:cubicBezTo>
                  <a:pt x="2261" y="1124"/>
                  <a:pt x="2264" y="1126"/>
                  <a:pt x="2261" y="1130"/>
                </a:cubicBezTo>
                <a:cubicBezTo>
                  <a:pt x="2260" y="1130"/>
                  <a:pt x="2258" y="1132"/>
                  <a:pt x="2259" y="1134"/>
                </a:cubicBezTo>
                <a:cubicBezTo>
                  <a:pt x="2260" y="1136"/>
                  <a:pt x="2262" y="1132"/>
                  <a:pt x="2263" y="1132"/>
                </a:cubicBezTo>
                <a:cubicBezTo>
                  <a:pt x="2266" y="1132"/>
                  <a:pt x="2263" y="1135"/>
                  <a:pt x="2262" y="1135"/>
                </a:cubicBezTo>
                <a:cubicBezTo>
                  <a:pt x="2261" y="1137"/>
                  <a:pt x="2261" y="1138"/>
                  <a:pt x="2262" y="1140"/>
                </a:cubicBezTo>
                <a:cubicBezTo>
                  <a:pt x="2263" y="1141"/>
                  <a:pt x="2265" y="1143"/>
                  <a:pt x="2263" y="1144"/>
                </a:cubicBezTo>
                <a:cubicBezTo>
                  <a:pt x="2261" y="1144"/>
                  <a:pt x="2261" y="1142"/>
                  <a:pt x="2260" y="1141"/>
                </a:cubicBezTo>
                <a:cubicBezTo>
                  <a:pt x="2258" y="1140"/>
                  <a:pt x="2256" y="1141"/>
                  <a:pt x="2257" y="1143"/>
                </a:cubicBezTo>
                <a:cubicBezTo>
                  <a:pt x="2258" y="1144"/>
                  <a:pt x="2260" y="1144"/>
                  <a:pt x="2259" y="1146"/>
                </a:cubicBezTo>
                <a:cubicBezTo>
                  <a:pt x="2259" y="1148"/>
                  <a:pt x="2257" y="1148"/>
                  <a:pt x="2256" y="1150"/>
                </a:cubicBezTo>
                <a:cubicBezTo>
                  <a:pt x="2255" y="1152"/>
                  <a:pt x="2253" y="1154"/>
                  <a:pt x="2250" y="1154"/>
                </a:cubicBezTo>
                <a:cubicBezTo>
                  <a:pt x="2246" y="1154"/>
                  <a:pt x="2246" y="1151"/>
                  <a:pt x="2247" y="1148"/>
                </a:cubicBezTo>
                <a:cubicBezTo>
                  <a:pt x="2248" y="1146"/>
                  <a:pt x="2249" y="1146"/>
                  <a:pt x="2248" y="1144"/>
                </a:cubicBezTo>
                <a:cubicBezTo>
                  <a:pt x="2248" y="1142"/>
                  <a:pt x="2247" y="1141"/>
                  <a:pt x="2246" y="1139"/>
                </a:cubicBezTo>
                <a:cubicBezTo>
                  <a:pt x="2246" y="1136"/>
                  <a:pt x="2249" y="1134"/>
                  <a:pt x="2249" y="1130"/>
                </a:cubicBezTo>
                <a:cubicBezTo>
                  <a:pt x="2249" y="1128"/>
                  <a:pt x="2250" y="1128"/>
                  <a:pt x="2251" y="1126"/>
                </a:cubicBezTo>
                <a:cubicBezTo>
                  <a:pt x="2252" y="1125"/>
                  <a:pt x="2252" y="1123"/>
                  <a:pt x="2252" y="1122"/>
                </a:cubicBezTo>
                <a:cubicBezTo>
                  <a:pt x="2255" y="1116"/>
                  <a:pt x="2260" y="1112"/>
                  <a:pt x="2260" y="1105"/>
                </a:cubicBezTo>
                <a:cubicBezTo>
                  <a:pt x="2260" y="1102"/>
                  <a:pt x="2262" y="1099"/>
                  <a:pt x="2265" y="1099"/>
                </a:cubicBezTo>
                <a:cubicBezTo>
                  <a:pt x="2266" y="1099"/>
                  <a:pt x="2267" y="1099"/>
                  <a:pt x="2268" y="1099"/>
                </a:cubicBezTo>
                <a:cubicBezTo>
                  <a:pt x="2269" y="1099"/>
                  <a:pt x="2269" y="1098"/>
                  <a:pt x="2270" y="1098"/>
                </a:cubicBezTo>
                <a:cubicBezTo>
                  <a:pt x="2272" y="1097"/>
                  <a:pt x="2273" y="1098"/>
                  <a:pt x="2275" y="1098"/>
                </a:cubicBezTo>
                <a:cubicBezTo>
                  <a:pt x="2276" y="1098"/>
                  <a:pt x="2277" y="1097"/>
                  <a:pt x="2278" y="1096"/>
                </a:cubicBezTo>
                <a:cubicBezTo>
                  <a:pt x="2279" y="1099"/>
                  <a:pt x="2275" y="1101"/>
                  <a:pt x="2276" y="1104"/>
                </a:cubicBezTo>
                <a:cubicBezTo>
                  <a:pt x="2276" y="1106"/>
                  <a:pt x="2277" y="1107"/>
                  <a:pt x="2279" y="1106"/>
                </a:cubicBezTo>
                <a:cubicBezTo>
                  <a:pt x="2279" y="1106"/>
                  <a:pt x="2280" y="1105"/>
                  <a:pt x="2280" y="1105"/>
                </a:cubicBezTo>
                <a:cubicBezTo>
                  <a:pt x="2282" y="1105"/>
                  <a:pt x="2281" y="1106"/>
                  <a:pt x="2281" y="1107"/>
                </a:cubicBezTo>
                <a:cubicBezTo>
                  <a:pt x="2282" y="1107"/>
                  <a:pt x="2281" y="1108"/>
                  <a:pt x="2282" y="1108"/>
                </a:cubicBezTo>
                <a:cubicBezTo>
                  <a:pt x="2283" y="1109"/>
                  <a:pt x="2284" y="1107"/>
                  <a:pt x="2284" y="1107"/>
                </a:cubicBezTo>
                <a:cubicBezTo>
                  <a:pt x="2285" y="1106"/>
                  <a:pt x="2284" y="1106"/>
                  <a:pt x="2285" y="1105"/>
                </a:cubicBezTo>
                <a:cubicBezTo>
                  <a:pt x="2286" y="1104"/>
                  <a:pt x="2286" y="1105"/>
                  <a:pt x="2287" y="1105"/>
                </a:cubicBezTo>
                <a:cubicBezTo>
                  <a:pt x="2289" y="1105"/>
                  <a:pt x="2289" y="1104"/>
                  <a:pt x="2288" y="1102"/>
                </a:cubicBezTo>
                <a:cubicBezTo>
                  <a:pt x="2288" y="1100"/>
                  <a:pt x="2288" y="1099"/>
                  <a:pt x="2289" y="1097"/>
                </a:cubicBezTo>
                <a:cubicBezTo>
                  <a:pt x="2292" y="1094"/>
                  <a:pt x="2291" y="1093"/>
                  <a:pt x="2289" y="1090"/>
                </a:cubicBezTo>
                <a:cubicBezTo>
                  <a:pt x="2288" y="1088"/>
                  <a:pt x="2287" y="1087"/>
                  <a:pt x="2286" y="1086"/>
                </a:cubicBezTo>
                <a:cubicBezTo>
                  <a:pt x="2285" y="1085"/>
                  <a:pt x="2285" y="1084"/>
                  <a:pt x="2287" y="1084"/>
                </a:cubicBezTo>
                <a:cubicBezTo>
                  <a:pt x="2291" y="1085"/>
                  <a:pt x="2292" y="1087"/>
                  <a:pt x="2293" y="1090"/>
                </a:cubicBezTo>
                <a:cubicBezTo>
                  <a:pt x="2293" y="1092"/>
                  <a:pt x="2292" y="1094"/>
                  <a:pt x="2294" y="1095"/>
                </a:cubicBezTo>
                <a:cubicBezTo>
                  <a:pt x="2296" y="1095"/>
                  <a:pt x="2297" y="1094"/>
                  <a:pt x="2299" y="1093"/>
                </a:cubicBezTo>
                <a:cubicBezTo>
                  <a:pt x="2300" y="1093"/>
                  <a:pt x="2302" y="1094"/>
                  <a:pt x="2303" y="1094"/>
                </a:cubicBezTo>
                <a:cubicBezTo>
                  <a:pt x="2305" y="1094"/>
                  <a:pt x="2306" y="1093"/>
                  <a:pt x="2307" y="1093"/>
                </a:cubicBezTo>
                <a:cubicBezTo>
                  <a:pt x="2311" y="1091"/>
                  <a:pt x="2314" y="1093"/>
                  <a:pt x="2318" y="1093"/>
                </a:cubicBezTo>
                <a:cubicBezTo>
                  <a:pt x="2319" y="1093"/>
                  <a:pt x="2321" y="1092"/>
                  <a:pt x="2322" y="1091"/>
                </a:cubicBezTo>
                <a:cubicBezTo>
                  <a:pt x="2324" y="1089"/>
                  <a:pt x="2324" y="1086"/>
                  <a:pt x="2322" y="1083"/>
                </a:cubicBezTo>
                <a:cubicBezTo>
                  <a:pt x="2319" y="1079"/>
                  <a:pt x="2318" y="1085"/>
                  <a:pt x="2314" y="1085"/>
                </a:cubicBezTo>
                <a:cubicBezTo>
                  <a:pt x="2313" y="1084"/>
                  <a:pt x="2312" y="1082"/>
                  <a:pt x="2311" y="1081"/>
                </a:cubicBezTo>
                <a:cubicBezTo>
                  <a:pt x="2310" y="1080"/>
                  <a:pt x="2308" y="1081"/>
                  <a:pt x="2306" y="1081"/>
                </a:cubicBezTo>
                <a:cubicBezTo>
                  <a:pt x="2302" y="1083"/>
                  <a:pt x="2300" y="1083"/>
                  <a:pt x="2299" y="1079"/>
                </a:cubicBezTo>
                <a:cubicBezTo>
                  <a:pt x="2298" y="1074"/>
                  <a:pt x="2301" y="1074"/>
                  <a:pt x="2304" y="1072"/>
                </a:cubicBezTo>
                <a:cubicBezTo>
                  <a:pt x="2308" y="1069"/>
                  <a:pt x="2310" y="1072"/>
                  <a:pt x="2310" y="1076"/>
                </a:cubicBezTo>
                <a:cubicBezTo>
                  <a:pt x="2310" y="1078"/>
                  <a:pt x="2311" y="1079"/>
                  <a:pt x="2313" y="1077"/>
                </a:cubicBezTo>
                <a:cubicBezTo>
                  <a:pt x="2314" y="1075"/>
                  <a:pt x="2314" y="1075"/>
                  <a:pt x="2316" y="1075"/>
                </a:cubicBezTo>
                <a:cubicBezTo>
                  <a:pt x="2318" y="1075"/>
                  <a:pt x="2319" y="1076"/>
                  <a:pt x="2321" y="1074"/>
                </a:cubicBezTo>
                <a:cubicBezTo>
                  <a:pt x="2322" y="1072"/>
                  <a:pt x="2320" y="1071"/>
                  <a:pt x="2318" y="1071"/>
                </a:cubicBezTo>
                <a:cubicBezTo>
                  <a:pt x="2317" y="1070"/>
                  <a:pt x="2314" y="1070"/>
                  <a:pt x="2316" y="1068"/>
                </a:cubicBezTo>
                <a:cubicBezTo>
                  <a:pt x="2318" y="1067"/>
                  <a:pt x="2319" y="1069"/>
                  <a:pt x="2320" y="1070"/>
                </a:cubicBezTo>
                <a:cubicBezTo>
                  <a:pt x="2321" y="1071"/>
                  <a:pt x="2323" y="1070"/>
                  <a:pt x="2324" y="1071"/>
                </a:cubicBezTo>
                <a:cubicBezTo>
                  <a:pt x="2325" y="1073"/>
                  <a:pt x="2323" y="1075"/>
                  <a:pt x="2323" y="1076"/>
                </a:cubicBezTo>
                <a:cubicBezTo>
                  <a:pt x="2324" y="1079"/>
                  <a:pt x="2329" y="1080"/>
                  <a:pt x="2331" y="1080"/>
                </a:cubicBezTo>
                <a:cubicBezTo>
                  <a:pt x="2333" y="1080"/>
                  <a:pt x="2335" y="1080"/>
                  <a:pt x="2336" y="1078"/>
                </a:cubicBezTo>
                <a:cubicBezTo>
                  <a:pt x="2337" y="1077"/>
                  <a:pt x="2339" y="1075"/>
                  <a:pt x="2340" y="1075"/>
                </a:cubicBezTo>
                <a:cubicBezTo>
                  <a:pt x="2341" y="1078"/>
                  <a:pt x="2339" y="1078"/>
                  <a:pt x="2337" y="1080"/>
                </a:cubicBezTo>
                <a:close/>
                <a:moveTo>
                  <a:pt x="2138" y="2"/>
                </a:moveTo>
                <a:cubicBezTo>
                  <a:pt x="2138" y="2"/>
                  <a:pt x="2138" y="2"/>
                  <a:pt x="2138" y="3"/>
                </a:cubicBezTo>
                <a:cubicBezTo>
                  <a:pt x="2142" y="3"/>
                  <a:pt x="2142" y="3"/>
                  <a:pt x="2142" y="3"/>
                </a:cubicBezTo>
                <a:cubicBezTo>
                  <a:pt x="2140" y="2"/>
                  <a:pt x="2136" y="0"/>
                  <a:pt x="2138"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pPr lvl="0"/>
            <a:endParaRPr lang="ru-RU" sz="1800" dirty="0">
              <a:solidFill>
                <a:schemeClr val="lt1"/>
              </a:solidFill>
            </a:endParaRPr>
          </a:p>
        </p:txBody>
      </p:sp>
      <p:sp>
        <p:nvSpPr>
          <p:cNvPr id="2" name="Заголовок 1"/>
          <p:cNvSpPr>
            <a:spLocks noGrp="1"/>
          </p:cNvSpPr>
          <p:nvPr>
            <p:ph type="ctrTitle"/>
          </p:nvPr>
        </p:nvSpPr>
        <p:spPr>
          <a:xfrm>
            <a:off x="1217614" y="1828801"/>
            <a:ext cx="9753599" cy="3048001"/>
          </a:xfrm>
        </p:spPr>
        <p:txBody>
          <a:bodyPr>
            <a:normAutofit/>
          </a:bodyPr>
          <a:lstStyle>
            <a:lvl1pPr>
              <a:defRPr sz="4400"/>
            </a:lvl1pPr>
          </a:lstStyle>
          <a:p>
            <a:r>
              <a:rPr lang="ru-RU"/>
              <a:t>Образец заголовка</a:t>
            </a:r>
            <a:endParaRPr lang="ru-RU" dirty="0"/>
          </a:p>
        </p:txBody>
      </p:sp>
      <p:sp>
        <p:nvSpPr>
          <p:cNvPr id="3" name="Подзаголовок 2"/>
          <p:cNvSpPr>
            <a:spLocks noGrp="1"/>
          </p:cNvSpPr>
          <p:nvPr>
            <p:ph type="subTitle" idx="1"/>
          </p:nvPr>
        </p:nvSpPr>
        <p:spPr>
          <a:xfrm>
            <a:off x="1217615" y="5029200"/>
            <a:ext cx="7848600" cy="1143000"/>
          </a:xfrm>
        </p:spPr>
        <p:txBody>
          <a:bodyPr>
            <a:normAutofit/>
          </a:bodyPr>
          <a:lstStyle>
            <a:lvl1pPr marL="0" indent="0" algn="l">
              <a:spcBef>
                <a:spcPts val="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ru-RU" dirty="0"/>
          </a:p>
        </p:txBody>
      </p:sp>
    </p:spTree>
    <p:extLst>
      <p:ext uri="{BB962C8B-B14F-4D97-AF65-F5344CB8AC3E}">
        <p14:creationId xmlns:p14="http://schemas.microsoft.com/office/powerpoint/2010/main" val="92524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ru-RU" dirty="0"/>
          </a:p>
        </p:txBody>
      </p:sp>
      <p:sp>
        <p:nvSpPr>
          <p:cNvPr id="3" name="Вертикальный текст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Дата 3"/>
          <p:cNvSpPr>
            <a:spLocks noGrp="1"/>
          </p:cNvSpPr>
          <p:nvPr>
            <p:ph type="dt" sz="half" idx="10"/>
          </p:nvPr>
        </p:nvSpPr>
        <p:spPr/>
        <p:txBody>
          <a:bodyPr/>
          <a:lstStyle/>
          <a:p>
            <a:fld id="{62F84AE9-70AA-441B-B1AD-D3C150A0802E}" type="datetime1">
              <a:rPr lang="ru-RU" smtClean="0"/>
              <a:t>28.09.2017</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F36C87F6-986D-49E6-AF40-1B3A1EE8064D}" type="slidenum">
              <a:rPr lang="ru-RU" smtClean="0"/>
              <a:t>‹#›</a:t>
            </a:fld>
            <a:endParaRPr lang="ru-RU" dirty="0"/>
          </a:p>
        </p:txBody>
      </p:sp>
    </p:spTree>
    <p:extLst>
      <p:ext uri="{BB962C8B-B14F-4D97-AF65-F5344CB8AC3E}">
        <p14:creationId xmlns:p14="http://schemas.microsoft.com/office/powerpoint/2010/main" val="294485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6899" y="685800"/>
            <a:ext cx="2134315" cy="5486400"/>
          </a:xfrm>
        </p:spPr>
        <p:txBody>
          <a:bodyPr vert="eaVert"/>
          <a:lstStyle/>
          <a:p>
            <a:r>
              <a:rPr lang="ru-RU"/>
              <a:t>Образец заголовка</a:t>
            </a:r>
            <a:endParaRPr lang="ru-RU" dirty="0"/>
          </a:p>
        </p:txBody>
      </p:sp>
      <p:sp>
        <p:nvSpPr>
          <p:cNvPr id="3" name="Вертикальный текст 2"/>
          <p:cNvSpPr>
            <a:spLocks noGrp="1"/>
          </p:cNvSpPr>
          <p:nvPr>
            <p:ph type="body" orient="vert" idx="1"/>
          </p:nvPr>
        </p:nvSpPr>
        <p:spPr>
          <a:xfrm>
            <a:off x="1217613" y="685800"/>
            <a:ext cx="7416138" cy="5486400"/>
          </a:xfrm>
        </p:spPr>
        <p:txBody>
          <a:bodyPr vert="eaVert"/>
          <a:lstStyle>
            <a:lvl5pPr>
              <a:defRPr/>
            </a:lvl5pPr>
            <a:lvl6pPr>
              <a:defRPr/>
            </a:lvl6pPr>
            <a:lvl7pPr>
              <a:defRPr/>
            </a:lvl7pPr>
            <a:lvl8pPr>
              <a:defRPr/>
            </a:lvl8pPr>
            <a:lvl9pPr>
              <a:defRPr/>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Дата 3"/>
          <p:cNvSpPr>
            <a:spLocks noGrp="1"/>
          </p:cNvSpPr>
          <p:nvPr>
            <p:ph type="dt" sz="half" idx="10"/>
          </p:nvPr>
        </p:nvSpPr>
        <p:spPr/>
        <p:txBody>
          <a:bodyPr/>
          <a:lstStyle/>
          <a:p>
            <a:fld id="{6CFB79AE-F477-4BEA-9CFC-828BDC9386FB}" type="datetime1">
              <a:rPr lang="ru-RU" smtClean="0"/>
              <a:t>28.09.2017</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F36C87F6-986D-49E6-AF40-1B3A1EE8064D}" type="slidenum">
              <a:rPr lang="ru-RU" smtClean="0"/>
              <a:t>‹#›</a:t>
            </a:fld>
            <a:endParaRPr lang="ru-RU" dirty="0"/>
          </a:p>
        </p:txBody>
      </p:sp>
    </p:spTree>
    <p:extLst>
      <p:ext uri="{BB962C8B-B14F-4D97-AF65-F5344CB8AC3E}">
        <p14:creationId xmlns:p14="http://schemas.microsoft.com/office/powerpoint/2010/main" val="282942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ru-RU" dirty="0"/>
          </a:p>
        </p:txBody>
      </p:sp>
      <p:sp>
        <p:nvSpPr>
          <p:cNvPr id="3" name="Объект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Дата 3"/>
          <p:cNvSpPr>
            <a:spLocks noGrp="1"/>
          </p:cNvSpPr>
          <p:nvPr>
            <p:ph type="dt" sz="half" idx="10"/>
          </p:nvPr>
        </p:nvSpPr>
        <p:spPr/>
        <p:txBody>
          <a:bodyPr/>
          <a:lstStyle/>
          <a:p>
            <a:fld id="{B10843AD-AB95-4C0B-A673-DA2620C523D6}" type="datetime1">
              <a:rPr lang="ru-RU" smtClean="0"/>
              <a:t>28.09.2017</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F36C87F6-986D-49E6-AF40-1B3A1EE8064D}" type="slidenum">
              <a:rPr lang="ru-RU" smtClean="0"/>
              <a:t>‹#›</a:t>
            </a:fld>
            <a:endParaRPr lang="ru-RU" dirty="0"/>
          </a:p>
        </p:txBody>
      </p:sp>
    </p:spTree>
    <p:extLst>
      <p:ext uri="{BB962C8B-B14F-4D97-AF65-F5344CB8AC3E}">
        <p14:creationId xmlns:p14="http://schemas.microsoft.com/office/powerpoint/2010/main" val="79464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7616" y="3429002"/>
            <a:ext cx="9753599" cy="2362199"/>
          </a:xfrm>
        </p:spPr>
        <p:txBody>
          <a:bodyPr anchor="b">
            <a:normAutofit/>
          </a:bodyPr>
          <a:lstStyle>
            <a:lvl1pPr algn="l">
              <a:defRPr sz="4400" b="0" cap="all"/>
            </a:lvl1pPr>
          </a:lstStyle>
          <a:p>
            <a:r>
              <a:rPr lang="ru-RU"/>
              <a:t>Образец заголовка</a:t>
            </a:r>
            <a:endParaRPr lang="ru-RU" dirty="0"/>
          </a:p>
        </p:txBody>
      </p:sp>
      <p:sp>
        <p:nvSpPr>
          <p:cNvPr id="3" name="Текст 2"/>
          <p:cNvSpPr>
            <a:spLocks noGrp="1"/>
          </p:cNvSpPr>
          <p:nvPr>
            <p:ph type="body" idx="1"/>
          </p:nvPr>
        </p:nvSpPr>
        <p:spPr>
          <a:xfrm>
            <a:off x="1213152" y="685803"/>
            <a:ext cx="7853062" cy="1142999"/>
          </a:xfrm>
        </p:spPr>
        <p:txBody>
          <a:bodyPr anchor="t"/>
          <a:lstStyle>
            <a:lvl1pPr marL="0" indent="0">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94D819A5-1D8F-4BF3-A169-5945240A7556}" type="datetime1">
              <a:rPr lang="ru-RU" smtClean="0"/>
              <a:t>28.09.2017</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F36C87F6-986D-49E6-AF40-1B3A1EE8064D}" type="slidenum">
              <a:rPr lang="ru-RU" smtClean="0"/>
              <a:t>‹#›</a:t>
            </a:fld>
            <a:endParaRPr lang="ru-RU" dirty="0"/>
          </a:p>
        </p:txBody>
      </p:sp>
    </p:spTree>
    <p:extLst>
      <p:ext uri="{BB962C8B-B14F-4D97-AF65-F5344CB8AC3E}">
        <p14:creationId xmlns:p14="http://schemas.microsoft.com/office/powerpoint/2010/main" val="94569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ru-RU" dirty="0"/>
          </a:p>
        </p:txBody>
      </p:sp>
      <p:sp>
        <p:nvSpPr>
          <p:cNvPr id="3" name="Объект 2"/>
          <p:cNvSpPr>
            <a:spLocks noGrp="1"/>
          </p:cNvSpPr>
          <p:nvPr>
            <p:ph sz="half" idx="1"/>
          </p:nvPr>
        </p:nvSpPr>
        <p:spPr>
          <a:xfrm>
            <a:off x="1233279" y="1828800"/>
            <a:ext cx="4708733"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Объект 3"/>
          <p:cNvSpPr>
            <a:spLocks noGrp="1"/>
          </p:cNvSpPr>
          <p:nvPr>
            <p:ph sz="half" idx="2"/>
          </p:nvPr>
        </p:nvSpPr>
        <p:spPr>
          <a:xfrm>
            <a:off x="6262480" y="1828800"/>
            <a:ext cx="4708733"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5" name="Дата 4"/>
          <p:cNvSpPr>
            <a:spLocks noGrp="1"/>
          </p:cNvSpPr>
          <p:nvPr>
            <p:ph type="dt" sz="half" idx="10"/>
          </p:nvPr>
        </p:nvSpPr>
        <p:spPr/>
        <p:txBody>
          <a:bodyPr/>
          <a:lstStyle/>
          <a:p>
            <a:fld id="{3F3244FF-F109-4B3F-9CEA-6B803C06FC54}" type="datetime1">
              <a:rPr lang="ru-RU" smtClean="0"/>
              <a:t>28.09.2017</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F36C87F6-986D-49E6-AF40-1B3A1EE8064D}" type="slidenum">
              <a:rPr lang="ru-RU" smtClean="0"/>
              <a:t>‹#›</a:t>
            </a:fld>
            <a:endParaRPr lang="ru-RU" dirty="0"/>
          </a:p>
        </p:txBody>
      </p:sp>
    </p:spTree>
    <p:extLst>
      <p:ext uri="{BB962C8B-B14F-4D97-AF65-F5344CB8AC3E}">
        <p14:creationId xmlns:p14="http://schemas.microsoft.com/office/powerpoint/2010/main" val="79778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7616" y="274638"/>
            <a:ext cx="9753599" cy="1325562"/>
          </a:xfrm>
        </p:spPr>
        <p:txBody>
          <a:bodyPr/>
          <a:lstStyle>
            <a:lvl1pPr>
              <a:defRPr/>
            </a:lvl1pPr>
          </a:lstStyle>
          <a:p>
            <a:r>
              <a:rPr lang="ru-RU"/>
              <a:t>Образец заголовка</a:t>
            </a:r>
            <a:endParaRPr lang="ru-RU" dirty="0"/>
          </a:p>
        </p:txBody>
      </p:sp>
      <p:sp>
        <p:nvSpPr>
          <p:cNvPr id="3" name="Текст 2"/>
          <p:cNvSpPr>
            <a:spLocks noGrp="1"/>
          </p:cNvSpPr>
          <p:nvPr>
            <p:ph type="body" idx="1"/>
          </p:nvPr>
        </p:nvSpPr>
        <p:spPr>
          <a:xfrm>
            <a:off x="1217613" y="1828801"/>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1217613" y="2743202"/>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5" name="Текст 4"/>
          <p:cNvSpPr>
            <a:spLocks noGrp="1"/>
          </p:cNvSpPr>
          <p:nvPr>
            <p:ph type="body" sz="quarter" idx="3"/>
          </p:nvPr>
        </p:nvSpPr>
        <p:spPr>
          <a:xfrm>
            <a:off x="6262054" y="1828801"/>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262054" y="2743202"/>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7" name="Дата 6"/>
          <p:cNvSpPr>
            <a:spLocks noGrp="1"/>
          </p:cNvSpPr>
          <p:nvPr>
            <p:ph type="dt" sz="half" idx="10"/>
          </p:nvPr>
        </p:nvSpPr>
        <p:spPr/>
        <p:txBody>
          <a:bodyPr/>
          <a:lstStyle/>
          <a:p>
            <a:fld id="{B711FFDD-FE7D-4C35-B4F7-1EDA34416806}" type="datetime1">
              <a:rPr lang="ru-RU" smtClean="0"/>
              <a:t>28.09.2017</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F36C87F6-986D-49E6-AF40-1B3A1EE8064D}" type="slidenum">
              <a:rPr lang="ru-RU" smtClean="0"/>
              <a:t>‹#›</a:t>
            </a:fld>
            <a:endParaRPr lang="ru-RU" dirty="0"/>
          </a:p>
        </p:txBody>
      </p:sp>
    </p:spTree>
    <p:extLst>
      <p:ext uri="{BB962C8B-B14F-4D97-AF65-F5344CB8AC3E}">
        <p14:creationId xmlns:p14="http://schemas.microsoft.com/office/powerpoint/2010/main" val="86244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ru-RU" dirty="0"/>
          </a:p>
        </p:txBody>
      </p:sp>
      <p:sp>
        <p:nvSpPr>
          <p:cNvPr id="3" name="Дата 2"/>
          <p:cNvSpPr>
            <a:spLocks noGrp="1"/>
          </p:cNvSpPr>
          <p:nvPr>
            <p:ph type="dt" sz="half" idx="10"/>
          </p:nvPr>
        </p:nvSpPr>
        <p:spPr/>
        <p:txBody>
          <a:bodyPr/>
          <a:lstStyle/>
          <a:p>
            <a:fld id="{5B77BD9E-7668-44E9-A4AA-1A77AF5F8C60}" type="datetime1">
              <a:rPr lang="ru-RU" smtClean="0"/>
              <a:t>28.09.2017</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F36C87F6-986D-49E6-AF40-1B3A1EE8064D}" type="slidenum">
              <a:rPr lang="ru-RU" smtClean="0"/>
              <a:t>‹#›</a:t>
            </a:fld>
            <a:endParaRPr lang="ru-RU" dirty="0"/>
          </a:p>
        </p:txBody>
      </p:sp>
    </p:spTree>
    <p:extLst>
      <p:ext uri="{BB962C8B-B14F-4D97-AF65-F5344CB8AC3E}">
        <p14:creationId xmlns:p14="http://schemas.microsoft.com/office/powerpoint/2010/main" val="133622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2B9BD78-D14B-492D-84B4-BF5BF63BD644}" type="datetime1">
              <a:rPr lang="ru-RU" smtClean="0"/>
              <a:t>28.09.2017</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F36C87F6-986D-49E6-AF40-1B3A1EE8064D}" type="slidenum">
              <a:rPr lang="ru-RU" smtClean="0"/>
              <a:t>‹#›</a:t>
            </a:fld>
            <a:endParaRPr lang="ru-RU" dirty="0"/>
          </a:p>
        </p:txBody>
      </p:sp>
    </p:spTree>
    <p:extLst>
      <p:ext uri="{BB962C8B-B14F-4D97-AF65-F5344CB8AC3E}">
        <p14:creationId xmlns:p14="http://schemas.microsoft.com/office/powerpoint/2010/main" val="255341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bg>
      <p:bgPr>
        <a:solidFill>
          <a:schemeClr val="bg1"/>
        </a:solidFill>
        <a:effectLst/>
      </p:bgPr>
    </p:bg>
    <p:spTree>
      <p:nvGrpSpPr>
        <p:cNvPr id="1" name=""/>
        <p:cNvGrpSpPr/>
        <p:nvPr/>
      </p:nvGrpSpPr>
      <p:grpSpPr>
        <a:xfrm>
          <a:off x="0" y="0"/>
          <a:ext cx="0" cy="0"/>
          <a:chOff x="0" y="0"/>
          <a:chExt cx="0" cy="0"/>
        </a:xfrm>
      </p:grpSpPr>
      <p:sp>
        <p:nvSpPr>
          <p:cNvPr id="8" name="Прямоугольник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1800" dirty="0"/>
          </a:p>
        </p:txBody>
      </p:sp>
      <p:sp>
        <p:nvSpPr>
          <p:cNvPr id="2" name="Заголовок 1"/>
          <p:cNvSpPr>
            <a:spLocks noGrp="1"/>
          </p:cNvSpPr>
          <p:nvPr>
            <p:ph type="title"/>
          </p:nvPr>
        </p:nvSpPr>
        <p:spPr>
          <a:xfrm>
            <a:off x="684214" y="685800"/>
            <a:ext cx="3886200" cy="4038600"/>
          </a:xfrm>
        </p:spPr>
        <p:txBody>
          <a:bodyPr anchor="b">
            <a:noAutofit/>
          </a:bodyPr>
          <a:lstStyle>
            <a:lvl1pPr algn="l">
              <a:defRPr sz="4000" b="0"/>
            </a:lvl1pPr>
          </a:lstStyle>
          <a:p>
            <a:r>
              <a:rPr lang="ru-RU"/>
              <a:t>Образец заголовка</a:t>
            </a:r>
            <a:endParaRPr lang="ru-RU" dirty="0"/>
          </a:p>
        </p:txBody>
      </p:sp>
      <p:sp>
        <p:nvSpPr>
          <p:cNvPr id="3" name="Объект 2"/>
          <p:cNvSpPr>
            <a:spLocks noGrp="1"/>
          </p:cNvSpPr>
          <p:nvPr>
            <p:ph idx="1"/>
          </p:nvPr>
        </p:nvSpPr>
        <p:spPr>
          <a:xfrm>
            <a:off x="5865813" y="685800"/>
            <a:ext cx="5638801"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Текст 3"/>
          <p:cNvSpPr>
            <a:spLocks noGrp="1"/>
          </p:cNvSpPr>
          <p:nvPr>
            <p:ph type="body" sz="half" idx="2"/>
          </p:nvPr>
        </p:nvSpPr>
        <p:spPr>
          <a:xfrm>
            <a:off x="684214"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A99209BD-AA3B-4BBB-853A-2807AE517121}" type="datetime1">
              <a:rPr lang="ru-RU" smtClean="0"/>
              <a:t>28.09.2017</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F36C87F6-986D-49E6-AF40-1B3A1EE8064D}" type="slidenum">
              <a:rPr lang="ru-RU" smtClean="0"/>
              <a:t>‹#›</a:t>
            </a:fld>
            <a:endParaRPr lang="ru-RU" dirty="0"/>
          </a:p>
        </p:txBody>
      </p:sp>
    </p:spTree>
    <p:extLst>
      <p:ext uri="{BB962C8B-B14F-4D97-AF65-F5344CB8AC3E}">
        <p14:creationId xmlns:p14="http://schemas.microsoft.com/office/powerpoint/2010/main" val="265848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bg>
      <p:bgPr>
        <a:solidFill>
          <a:schemeClr val="bg1"/>
        </a:solidFill>
        <a:effectLst/>
      </p:bgPr>
    </p:bg>
    <p:spTree>
      <p:nvGrpSpPr>
        <p:cNvPr id="1" name=""/>
        <p:cNvGrpSpPr/>
        <p:nvPr/>
      </p:nvGrpSpPr>
      <p:grpSpPr>
        <a:xfrm>
          <a:off x="0" y="0"/>
          <a:ext cx="0" cy="0"/>
          <a:chOff x="0" y="0"/>
          <a:chExt cx="0" cy="0"/>
        </a:xfrm>
      </p:grpSpPr>
      <p:sp>
        <p:nvSpPr>
          <p:cNvPr id="8" name="Прямоугольник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1800" dirty="0"/>
          </a:p>
        </p:txBody>
      </p:sp>
      <p:sp>
        <p:nvSpPr>
          <p:cNvPr id="2" name="Заголовок 1"/>
          <p:cNvSpPr>
            <a:spLocks noGrp="1"/>
          </p:cNvSpPr>
          <p:nvPr>
            <p:ph type="title"/>
          </p:nvPr>
        </p:nvSpPr>
        <p:spPr>
          <a:xfrm>
            <a:off x="684214" y="685800"/>
            <a:ext cx="3886200" cy="4038600"/>
          </a:xfrm>
        </p:spPr>
        <p:txBody>
          <a:bodyPr anchor="b">
            <a:noAutofit/>
          </a:bodyPr>
          <a:lstStyle>
            <a:lvl1pPr algn="l">
              <a:defRPr sz="4000" b="0"/>
            </a:lvl1pPr>
          </a:lstStyle>
          <a:p>
            <a:r>
              <a:rPr lang="ru-RU"/>
              <a:t>Образец заголовка</a:t>
            </a:r>
            <a:endParaRPr lang="ru-RU" dirty="0"/>
          </a:p>
        </p:txBody>
      </p:sp>
      <p:sp>
        <p:nvSpPr>
          <p:cNvPr id="3" name="Рисунок 2"/>
          <p:cNvSpPr>
            <a:spLocks noGrp="1"/>
          </p:cNvSpPr>
          <p:nvPr>
            <p:ph type="pic" idx="1"/>
          </p:nvPr>
        </p:nvSpPr>
        <p:spPr>
          <a:xfrm>
            <a:off x="5865813" y="685800"/>
            <a:ext cx="5638801"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ru-RU" dirty="0"/>
          </a:p>
        </p:txBody>
      </p:sp>
      <p:sp>
        <p:nvSpPr>
          <p:cNvPr id="4" name="Текст 3"/>
          <p:cNvSpPr>
            <a:spLocks noGrp="1"/>
          </p:cNvSpPr>
          <p:nvPr>
            <p:ph type="body" sz="half" idx="2"/>
          </p:nvPr>
        </p:nvSpPr>
        <p:spPr>
          <a:xfrm>
            <a:off x="684214"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C862F1B5-D2C7-4303-8E57-90C68F2F5ECA}" type="datetime1">
              <a:rPr lang="ru-RU" smtClean="0"/>
              <a:t>28.09.2017</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F36C87F6-986D-49E6-AF40-1B3A1EE8064D}" type="slidenum">
              <a:rPr lang="ru-RU" smtClean="0"/>
              <a:t>‹#›</a:t>
            </a:fld>
            <a:endParaRPr lang="ru-RU" dirty="0"/>
          </a:p>
        </p:txBody>
      </p:sp>
    </p:spTree>
    <p:extLst>
      <p:ext uri="{BB962C8B-B14F-4D97-AF65-F5344CB8AC3E}">
        <p14:creationId xmlns:p14="http://schemas.microsoft.com/office/powerpoint/2010/main" val="319243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8000">
              <a:schemeClr val="bg1"/>
            </a:gs>
            <a:gs pos="28000">
              <a:schemeClr val="bg1"/>
            </a:gs>
            <a:gs pos="10000">
              <a:schemeClr val="bg1">
                <a:lumMod val="95000"/>
              </a:schemeClr>
            </a:gs>
            <a:gs pos="10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7616" y="274638"/>
            <a:ext cx="9753599" cy="1325562"/>
          </a:xfrm>
          <a:prstGeom prst="rect">
            <a:avLst/>
          </a:prstGeom>
        </p:spPr>
        <p:txBody>
          <a:bodyPr vert="horz" lIns="91440" tIns="45720" rIns="91440" bIns="45720" rtlCol="0" anchor="b">
            <a:normAutofit/>
          </a:bodyPr>
          <a:lstStyle/>
          <a:p>
            <a:r>
              <a:rPr lang="ru-RU" dirty="0"/>
              <a:t>Образец заголовка</a:t>
            </a:r>
          </a:p>
        </p:txBody>
      </p:sp>
      <p:sp>
        <p:nvSpPr>
          <p:cNvPr id="3" name="Текст 2"/>
          <p:cNvSpPr>
            <a:spLocks noGrp="1"/>
          </p:cNvSpPr>
          <p:nvPr>
            <p:ph type="body" idx="1"/>
          </p:nvPr>
        </p:nvSpPr>
        <p:spPr>
          <a:xfrm>
            <a:off x="1217616" y="1828800"/>
            <a:ext cx="9753599" cy="4343400"/>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151813" y="6448427"/>
            <a:ext cx="1396259" cy="180974"/>
          </a:xfrm>
          <a:prstGeom prst="rect">
            <a:avLst/>
          </a:prstGeom>
        </p:spPr>
        <p:txBody>
          <a:bodyPr vert="horz" lIns="91440" tIns="45720" rIns="91440" bIns="45720" rtlCol="0" anchor="ctr"/>
          <a:lstStyle>
            <a:lvl1pPr algn="r">
              <a:defRPr sz="1000">
                <a:solidFill>
                  <a:schemeClr val="tx1"/>
                </a:solidFill>
              </a:defRPr>
            </a:lvl1pPr>
          </a:lstStyle>
          <a:p>
            <a:fld id="{A5F9AC46-1F78-4D21-AC19-E07CFE309EBA}" type="datetime1">
              <a:rPr lang="ru-RU" smtClean="0"/>
              <a:t>28.09.2017</a:t>
            </a:fld>
            <a:endParaRPr lang="ru-RU" dirty="0"/>
          </a:p>
        </p:txBody>
      </p:sp>
      <p:sp>
        <p:nvSpPr>
          <p:cNvPr id="5" name="Нижний колонтитул 4"/>
          <p:cNvSpPr>
            <a:spLocks noGrp="1"/>
          </p:cNvSpPr>
          <p:nvPr>
            <p:ph type="ftr" sz="quarter" idx="3"/>
          </p:nvPr>
        </p:nvSpPr>
        <p:spPr>
          <a:xfrm>
            <a:off x="1208837" y="6448427"/>
            <a:ext cx="6638176" cy="180974"/>
          </a:xfrm>
          <a:prstGeom prst="rect">
            <a:avLst/>
          </a:prstGeom>
        </p:spPr>
        <p:txBody>
          <a:bodyPr vert="horz" lIns="91440" tIns="45720" rIns="91440" bIns="45720" rtlCol="0" anchor="ctr"/>
          <a:lstStyle>
            <a:lvl1pPr algn="l">
              <a:defRPr sz="1000" cap="all" baseline="0">
                <a:solidFill>
                  <a:schemeClr val="tx1"/>
                </a:solidFill>
              </a:defRPr>
            </a:lvl1pPr>
          </a:lstStyle>
          <a:p>
            <a:endParaRPr lang="ru-RU" dirty="0"/>
          </a:p>
        </p:txBody>
      </p:sp>
      <p:sp>
        <p:nvSpPr>
          <p:cNvPr id="6" name="Номер слайда 5"/>
          <p:cNvSpPr>
            <a:spLocks noGrp="1"/>
          </p:cNvSpPr>
          <p:nvPr>
            <p:ph type="sldNum" sz="quarter" idx="4"/>
          </p:nvPr>
        </p:nvSpPr>
        <p:spPr>
          <a:xfrm>
            <a:off x="9828212" y="6448427"/>
            <a:ext cx="1143001" cy="180974"/>
          </a:xfrm>
          <a:prstGeom prst="rect">
            <a:avLst/>
          </a:prstGeom>
        </p:spPr>
        <p:txBody>
          <a:bodyPr vert="horz" lIns="91440" tIns="45720" rIns="91440" bIns="45720" rtlCol="0" anchor="ctr"/>
          <a:lstStyle>
            <a:lvl1pPr algn="r">
              <a:defRPr sz="1000">
                <a:solidFill>
                  <a:schemeClr val="tx1"/>
                </a:solidFill>
              </a:defRPr>
            </a:lvl1pPr>
          </a:lstStyle>
          <a:p>
            <a:fld id="{F36C87F6-986D-49E6-AF40-1B3A1EE8064D}" type="slidenum">
              <a:rPr lang="ru-RU" smtClean="0"/>
              <a:pPr/>
              <a:t>‹#›</a:t>
            </a:fld>
            <a:endParaRPr lang="ru-RU" dirty="0"/>
          </a:p>
        </p:txBody>
      </p:sp>
    </p:spTree>
    <p:extLst>
      <p:ext uri="{BB962C8B-B14F-4D97-AF65-F5344CB8AC3E}">
        <p14:creationId xmlns:p14="http://schemas.microsoft.com/office/powerpoint/2010/main" val="189633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0.png"/><Relationship Id="rId7"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7.png"/><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4.png"/><Relationship Id="rId5" Type="http://schemas.microsoft.com/office/2007/relationships/hdphoto" Target="../media/hdphoto6.wdp"/><Relationship Id="rId10" Type="http://schemas.openxmlformats.org/officeDocument/2006/relationships/image" Target="../media/image38.png"/><Relationship Id="rId4" Type="http://schemas.openxmlformats.org/officeDocument/2006/relationships/image" Target="../media/image18.png"/><Relationship Id="rId9"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jpe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1.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jpeg"/><Relationship Id="rId7" Type="http://schemas.microsoft.com/office/2007/relationships/hdphoto" Target="../media/hdphoto1.wdp"/><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46.jpe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png"/><Relationship Id="rId7" Type="http://schemas.openxmlformats.org/officeDocument/2006/relationships/image" Target="../media/image48.png"/><Relationship Id="rId12"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7.wdp"/><Relationship Id="rId11" Type="http://schemas.microsoft.com/office/2007/relationships/hdphoto" Target="../media/hdphoto6.wdp"/><Relationship Id="rId5" Type="http://schemas.openxmlformats.org/officeDocument/2006/relationships/image" Target="../media/image47.png"/><Relationship Id="rId10" Type="http://schemas.openxmlformats.org/officeDocument/2006/relationships/image" Target="../media/image18.png"/><Relationship Id="rId4" Type="http://schemas.openxmlformats.org/officeDocument/2006/relationships/image" Target="../media/image1.png"/><Relationship Id="rId9" Type="http://schemas.microsoft.com/office/2007/relationships/hdphoto" Target="../media/hdphoto8.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1.wdp"/><Relationship Id="rId3" Type="http://schemas.openxmlformats.org/officeDocument/2006/relationships/notesSlide" Target="../notesSlides/notesSlide4.xml"/><Relationship Id="rId7" Type="http://schemas.openxmlformats.org/officeDocument/2006/relationships/image" Target="../media/image1.png"/><Relationship Id="rId12" Type="http://schemas.openxmlformats.org/officeDocument/2006/relationships/image" Target="../media/image11.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2.png"/><Relationship Id="rId11" Type="http://schemas.openxmlformats.org/officeDocument/2006/relationships/image" Target="../media/image10.png"/><Relationship Id="rId5" Type="http://schemas.openxmlformats.org/officeDocument/2006/relationships/image" Target="../media/image8.jpeg"/><Relationship Id="rId10" Type="http://schemas.openxmlformats.org/officeDocument/2006/relationships/image" Target="../media/image6.wmf"/><Relationship Id="rId4" Type="http://schemas.openxmlformats.org/officeDocument/2006/relationships/image" Target="../media/image7.png"/><Relationship Id="rId9"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3.jpeg"/><Relationship Id="rId5" Type="http://schemas.openxmlformats.org/officeDocument/2006/relationships/image" Target="../media/image1.png"/><Relationship Id="rId10" Type="http://schemas.openxmlformats.org/officeDocument/2006/relationships/image" Target="../media/image16.png"/><Relationship Id="rId4" Type="http://schemas.openxmlformats.org/officeDocument/2006/relationships/image" Target="../media/image2.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gif"/><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png"/><Relationship Id="rId11" Type="http://schemas.openxmlformats.org/officeDocument/2006/relationships/image" Target="../media/image24.wmf"/><Relationship Id="rId5" Type="http://schemas.openxmlformats.org/officeDocument/2006/relationships/image" Target="../media/image2.png"/><Relationship Id="rId10" Type="http://schemas.microsoft.com/office/2007/relationships/hdphoto" Target="../media/hdphoto4.wdp"/><Relationship Id="rId4" Type="http://schemas.openxmlformats.org/officeDocument/2006/relationships/image" Target="../media/image21.jpe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image" Target="../media/image2.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en-US" b="1" dirty="0"/>
              <a:t>Control and readout electronics of the time-of-flight system of the MPD</a:t>
            </a:r>
            <a:br>
              <a:rPr lang="en-US" b="1" dirty="0"/>
            </a:br>
            <a:endParaRPr lang="ru-RU" dirty="0"/>
          </a:p>
        </p:txBody>
      </p:sp>
      <p:sp>
        <p:nvSpPr>
          <p:cNvPr id="3" name="Подзаголовок 2"/>
          <p:cNvSpPr>
            <a:spLocks noGrp="1"/>
          </p:cNvSpPr>
          <p:nvPr>
            <p:ph type="subTitle" idx="1"/>
          </p:nvPr>
        </p:nvSpPr>
        <p:spPr>
          <a:xfrm>
            <a:off x="1217614" y="5029200"/>
            <a:ext cx="9254704" cy="1143000"/>
          </a:xfrm>
        </p:spPr>
        <p:txBody>
          <a:bodyPr/>
          <a:lstStyle/>
          <a:p>
            <a:pPr>
              <a:defRPr/>
            </a:pPr>
            <a:r>
              <a:rPr lang="en-US" dirty="0">
                <a:latin typeface="Times New Roman" panose="02020603050405020304" pitchFamily="18" charset="0"/>
                <a:cs typeface="Times New Roman" panose="02020603050405020304" pitchFamily="18" charset="0"/>
              </a:rPr>
              <a:t>A. </a:t>
            </a:r>
            <a:r>
              <a:rPr lang="en-US" dirty="0" err="1">
                <a:latin typeface="Times New Roman" panose="02020603050405020304" pitchFamily="18" charset="0"/>
                <a:cs typeface="Times New Roman" panose="02020603050405020304" pitchFamily="18" charset="0"/>
              </a:rPr>
              <a:t>Dmitriev</a:t>
            </a:r>
            <a:r>
              <a:rPr lang="en-US" dirty="0">
                <a:latin typeface="Times New Roman" panose="02020603050405020304" pitchFamily="18" charset="0"/>
                <a:cs typeface="Times New Roman" panose="02020603050405020304" pitchFamily="18" charset="0"/>
              </a:rPr>
              <a:t> on behalf of the TOF MPD group</a:t>
            </a:r>
          </a:p>
          <a:p>
            <a:pPr>
              <a:defRPr/>
            </a:pPr>
            <a:endParaRPr lang="en-US" dirty="0"/>
          </a:p>
          <a:p>
            <a:endParaRPr lang="ru-RU" dirty="0"/>
          </a:p>
        </p:txBody>
      </p:sp>
      <p:pic>
        <p:nvPicPr>
          <p:cNvPr id="4" name="Picture 3" descr="D:\babkin\conference\2015-11_Warsaw_NICA_days\NICA_emblema.png"/>
          <p:cNvPicPr>
            <a:picLocks noChangeAspect="1" noChangeArrowheads="1"/>
          </p:cNvPicPr>
          <p:nvPr/>
        </p:nvPicPr>
        <p:blipFill>
          <a:blip r:embed="rId3" cstate="print"/>
          <a:srcRect/>
          <a:stretch>
            <a:fillRect/>
          </a:stretch>
        </p:blipFill>
        <p:spPr bwMode="auto">
          <a:xfrm>
            <a:off x="10472318" y="95689"/>
            <a:ext cx="1547664" cy="767161"/>
          </a:xfrm>
          <a:prstGeom prst="rect">
            <a:avLst/>
          </a:prstGeom>
          <a:noFill/>
        </p:spPr>
      </p:pic>
      <p:pic>
        <p:nvPicPr>
          <p:cNvPr id="5" name="Picture 2" descr="D:\babkin\conference\2015-11_Warsaw_NICA_days\LHEP-emblema.png"/>
          <p:cNvPicPr>
            <a:picLocks noChangeAspect="1" noChangeArrowheads="1"/>
          </p:cNvPicPr>
          <p:nvPr/>
        </p:nvPicPr>
        <p:blipFill>
          <a:blip r:embed="rId4" cstate="print"/>
          <a:srcRect/>
          <a:stretch>
            <a:fillRect/>
          </a:stretch>
        </p:blipFill>
        <p:spPr bwMode="auto">
          <a:xfrm>
            <a:off x="211382" y="163758"/>
            <a:ext cx="1259632" cy="706705"/>
          </a:xfrm>
          <a:prstGeom prst="rect">
            <a:avLst/>
          </a:prstGeom>
          <a:noFill/>
        </p:spPr>
      </p:pic>
    </p:spTree>
    <p:extLst>
      <p:ext uri="{BB962C8B-B14F-4D97-AF65-F5344CB8AC3E}">
        <p14:creationId xmlns:p14="http://schemas.microsoft.com/office/powerpoint/2010/main" val="402501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1143576" y="273990"/>
            <a:ext cx="9753600" cy="873944"/>
          </a:xfrm>
        </p:spPr>
        <p:txBody>
          <a:bodyPr>
            <a:normAutofit fontScale="90000"/>
          </a:bodyPr>
          <a:lstStyle/>
          <a:p>
            <a:pPr algn="ctr"/>
            <a:r>
              <a:rPr lang="en-US" dirty="0"/>
              <a:t>The calculation of the efficiency </a:t>
            </a:r>
            <a:r>
              <a:rPr lang="en-US" dirty="0" err="1"/>
              <a:t>MRPc</a:t>
            </a:r>
            <a:endParaRPr lang="ru-RU" dirty="0"/>
          </a:p>
        </p:txBody>
      </p:sp>
      <p:grpSp>
        <p:nvGrpSpPr>
          <p:cNvPr id="194" name="Группа 193"/>
          <p:cNvGrpSpPr/>
          <p:nvPr/>
        </p:nvGrpSpPr>
        <p:grpSpPr>
          <a:xfrm>
            <a:off x="7030518" y="980728"/>
            <a:ext cx="5028071" cy="5178452"/>
            <a:chOff x="-65237" y="954619"/>
            <a:chExt cx="5129337" cy="5698392"/>
          </a:xfrm>
        </p:grpSpPr>
        <p:sp>
          <p:nvSpPr>
            <p:cNvPr id="195" name="Прямоугольник 194"/>
            <p:cNvSpPr/>
            <p:nvPr/>
          </p:nvSpPr>
          <p:spPr>
            <a:xfrm>
              <a:off x="1480635" y="6246596"/>
              <a:ext cx="2269341" cy="406415"/>
            </a:xfrm>
            <a:prstGeom prst="rect">
              <a:avLst/>
            </a:prstGeom>
          </p:spPr>
          <p:txBody>
            <a:bodyPr wrap="square">
              <a:spAutoFit/>
            </a:bodyPr>
            <a:lstStyle/>
            <a:p>
              <a:r>
                <a:rPr lang="en-US" b="1" i="1" dirty="0">
                  <a:ea typeface="Calibri" panose="020F0502020204030204" pitchFamily="34" charset="0"/>
                </a:rPr>
                <a:t>0.579</a:t>
              </a:r>
              <a:r>
                <a:rPr lang="ru-RU" b="1" i="1" dirty="0">
                  <a:ea typeface="Calibri" panose="020F0502020204030204" pitchFamily="34" charset="0"/>
                </a:rPr>
                <a:t> </a:t>
              </a:r>
              <a:r>
                <a:rPr lang="en-US" b="1" i="1" dirty="0" err="1">
                  <a:ea typeface="Calibri" panose="020F0502020204030204" pitchFamily="34" charset="0"/>
                </a:rPr>
                <a:t>steradian</a:t>
              </a:r>
              <a:endParaRPr lang="ru-RU" b="1" i="1" dirty="0"/>
            </a:p>
          </p:txBody>
        </p:sp>
        <p:sp>
          <p:nvSpPr>
            <p:cNvPr id="196" name="Овал 195"/>
            <p:cNvSpPr/>
            <p:nvPr/>
          </p:nvSpPr>
          <p:spPr>
            <a:xfrm>
              <a:off x="1989962" y="954619"/>
              <a:ext cx="1026350" cy="462718"/>
            </a:xfrm>
            <a:prstGeom prst="ellipse">
              <a:avLst/>
            </a:prstGeom>
            <a:noFill/>
            <a:ln w="28575"/>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2399"/>
            </a:p>
          </p:txBody>
        </p:sp>
        <p:sp>
          <p:nvSpPr>
            <p:cNvPr id="201" name="Овал 200"/>
            <p:cNvSpPr/>
            <p:nvPr/>
          </p:nvSpPr>
          <p:spPr>
            <a:xfrm>
              <a:off x="2009605" y="5828139"/>
              <a:ext cx="1026350" cy="462718"/>
            </a:xfrm>
            <a:prstGeom prst="ellipse">
              <a:avLst/>
            </a:prstGeom>
            <a:noFill/>
            <a:ln w="28575"/>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2399"/>
            </a:p>
          </p:txBody>
        </p:sp>
        <p:pic>
          <p:nvPicPr>
            <p:cNvPr id="202" name="Рисунок 20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5400" t="23297" r="25740" b="21823"/>
            <a:stretch/>
          </p:blipFill>
          <p:spPr bwMode="auto">
            <a:xfrm>
              <a:off x="-65237" y="1573621"/>
              <a:ext cx="5129337" cy="4320480"/>
            </a:xfrm>
            <a:prstGeom prst="rect">
              <a:avLst/>
            </a:prstGeom>
            <a:ln>
              <a:noFill/>
            </a:ln>
            <a:extLst>
              <a:ext uri="{53640926-AAD7-44D8-BBD7-CCE9431645EC}">
                <a14:shadowObscured xmlns:a14="http://schemas.microsoft.com/office/drawing/2010/main"/>
              </a:ext>
            </a:extLst>
          </p:spPr>
        </p:pic>
        <p:sp>
          <p:nvSpPr>
            <p:cNvPr id="203" name="TextBox 202"/>
            <p:cNvSpPr txBox="1"/>
            <p:nvPr/>
          </p:nvSpPr>
          <p:spPr>
            <a:xfrm>
              <a:off x="4208778" y="1455046"/>
              <a:ext cx="443490" cy="375933"/>
            </a:xfrm>
            <a:prstGeom prst="rect">
              <a:avLst/>
            </a:prstGeom>
            <a:noFill/>
          </p:spPr>
          <p:txBody>
            <a:bodyPr wrap="none" rtlCol="0">
              <a:spAutoFit/>
            </a:bodyPr>
            <a:lstStyle/>
            <a:p>
              <a:pPr>
                <a:lnSpc>
                  <a:spcPct val="90000"/>
                </a:lnSpc>
              </a:pPr>
              <a:r>
                <a:rPr lang="en-US" b="1" i="1" dirty="0">
                  <a:solidFill>
                    <a:schemeClr val="tx2"/>
                  </a:solidFill>
                </a:rPr>
                <a:t>S1</a:t>
              </a:r>
              <a:endParaRPr lang="ru-RU" sz="2399" b="1" i="1" dirty="0">
                <a:solidFill>
                  <a:schemeClr val="tx2"/>
                </a:solidFill>
              </a:endParaRPr>
            </a:p>
          </p:txBody>
        </p:sp>
        <p:sp>
          <p:nvSpPr>
            <p:cNvPr id="204" name="TextBox 203"/>
            <p:cNvSpPr txBox="1"/>
            <p:nvPr/>
          </p:nvSpPr>
          <p:spPr>
            <a:xfrm>
              <a:off x="522185" y="1887331"/>
              <a:ext cx="443490" cy="375933"/>
            </a:xfrm>
            <a:prstGeom prst="rect">
              <a:avLst/>
            </a:prstGeom>
            <a:noFill/>
          </p:spPr>
          <p:txBody>
            <a:bodyPr wrap="none" rtlCol="0">
              <a:spAutoFit/>
            </a:bodyPr>
            <a:lstStyle/>
            <a:p>
              <a:pPr>
                <a:lnSpc>
                  <a:spcPct val="90000"/>
                </a:lnSpc>
              </a:pPr>
              <a:r>
                <a:rPr lang="en-US" b="1" i="1" dirty="0">
                  <a:solidFill>
                    <a:schemeClr val="tx2"/>
                  </a:solidFill>
                </a:rPr>
                <a:t>S2</a:t>
              </a:r>
              <a:endParaRPr lang="ru-RU" sz="2399" b="1" i="1" dirty="0">
                <a:solidFill>
                  <a:schemeClr val="tx2"/>
                </a:solidFill>
              </a:endParaRPr>
            </a:p>
          </p:txBody>
        </p:sp>
        <p:sp>
          <p:nvSpPr>
            <p:cNvPr id="205" name="TextBox 204"/>
            <p:cNvSpPr txBox="1"/>
            <p:nvPr/>
          </p:nvSpPr>
          <p:spPr>
            <a:xfrm>
              <a:off x="1340663" y="1356356"/>
              <a:ext cx="443490" cy="375933"/>
            </a:xfrm>
            <a:prstGeom prst="rect">
              <a:avLst/>
            </a:prstGeom>
            <a:noFill/>
          </p:spPr>
          <p:txBody>
            <a:bodyPr wrap="none" rtlCol="0">
              <a:spAutoFit/>
            </a:bodyPr>
            <a:lstStyle/>
            <a:p>
              <a:pPr>
                <a:lnSpc>
                  <a:spcPct val="90000"/>
                </a:lnSpc>
              </a:pPr>
              <a:r>
                <a:rPr lang="en-US" b="1" i="1" dirty="0">
                  <a:solidFill>
                    <a:schemeClr val="tx2"/>
                  </a:solidFill>
                </a:rPr>
                <a:t>S3</a:t>
              </a:r>
              <a:endParaRPr lang="ru-RU" sz="2399" b="1" i="1" dirty="0">
                <a:solidFill>
                  <a:schemeClr val="tx2"/>
                </a:solidFill>
              </a:endParaRPr>
            </a:p>
          </p:txBody>
        </p:sp>
        <p:sp>
          <p:nvSpPr>
            <p:cNvPr id="206" name="TextBox 205"/>
            <p:cNvSpPr txBox="1"/>
            <p:nvPr/>
          </p:nvSpPr>
          <p:spPr>
            <a:xfrm>
              <a:off x="3657553" y="2242705"/>
              <a:ext cx="443490" cy="375933"/>
            </a:xfrm>
            <a:prstGeom prst="rect">
              <a:avLst/>
            </a:prstGeom>
            <a:noFill/>
          </p:spPr>
          <p:txBody>
            <a:bodyPr wrap="none" rtlCol="0">
              <a:spAutoFit/>
            </a:bodyPr>
            <a:lstStyle/>
            <a:p>
              <a:pPr>
                <a:lnSpc>
                  <a:spcPct val="90000"/>
                </a:lnSpc>
              </a:pPr>
              <a:r>
                <a:rPr lang="en-US" b="1" i="1" dirty="0">
                  <a:solidFill>
                    <a:schemeClr val="tx2"/>
                  </a:solidFill>
                </a:rPr>
                <a:t>S4</a:t>
              </a:r>
              <a:endParaRPr lang="ru-RU" sz="2399" b="1" i="1" dirty="0">
                <a:solidFill>
                  <a:schemeClr val="tx2"/>
                </a:solidFill>
              </a:endParaRPr>
            </a:p>
          </p:txBody>
        </p:sp>
        <p:sp>
          <p:nvSpPr>
            <p:cNvPr id="207" name="TextBox 206"/>
            <p:cNvSpPr txBox="1"/>
            <p:nvPr/>
          </p:nvSpPr>
          <p:spPr>
            <a:xfrm>
              <a:off x="4028610" y="4538589"/>
              <a:ext cx="443490" cy="375933"/>
            </a:xfrm>
            <a:prstGeom prst="rect">
              <a:avLst/>
            </a:prstGeom>
            <a:noFill/>
          </p:spPr>
          <p:txBody>
            <a:bodyPr wrap="none" rtlCol="0">
              <a:spAutoFit/>
            </a:bodyPr>
            <a:lstStyle/>
            <a:p>
              <a:pPr>
                <a:lnSpc>
                  <a:spcPct val="90000"/>
                </a:lnSpc>
              </a:pPr>
              <a:r>
                <a:rPr lang="en-US" b="1" i="1" dirty="0">
                  <a:solidFill>
                    <a:schemeClr val="tx2"/>
                  </a:solidFill>
                </a:rPr>
                <a:t>S5</a:t>
              </a:r>
              <a:endParaRPr lang="ru-RU" sz="2399" b="1" i="1" dirty="0">
                <a:solidFill>
                  <a:schemeClr val="tx2"/>
                </a:solidFill>
              </a:endParaRPr>
            </a:p>
          </p:txBody>
        </p:sp>
        <p:sp>
          <p:nvSpPr>
            <p:cNvPr id="208" name="TextBox 207"/>
            <p:cNvSpPr txBox="1"/>
            <p:nvPr/>
          </p:nvSpPr>
          <p:spPr>
            <a:xfrm>
              <a:off x="523726" y="4983674"/>
              <a:ext cx="443490" cy="375933"/>
            </a:xfrm>
            <a:prstGeom prst="rect">
              <a:avLst/>
            </a:prstGeom>
            <a:noFill/>
          </p:spPr>
          <p:txBody>
            <a:bodyPr wrap="none" rtlCol="0">
              <a:spAutoFit/>
            </a:bodyPr>
            <a:lstStyle/>
            <a:p>
              <a:pPr>
                <a:lnSpc>
                  <a:spcPct val="90000"/>
                </a:lnSpc>
              </a:pPr>
              <a:r>
                <a:rPr lang="en-US" b="1" i="1" dirty="0">
                  <a:solidFill>
                    <a:schemeClr val="tx2"/>
                  </a:solidFill>
                </a:rPr>
                <a:t>S6</a:t>
              </a:r>
              <a:endParaRPr lang="ru-RU" sz="2399" b="1" i="1" dirty="0">
                <a:solidFill>
                  <a:schemeClr val="tx2"/>
                </a:solidFill>
              </a:endParaRPr>
            </a:p>
          </p:txBody>
        </p:sp>
        <p:sp>
          <p:nvSpPr>
            <p:cNvPr id="209" name="TextBox 208"/>
            <p:cNvSpPr txBox="1"/>
            <p:nvPr/>
          </p:nvSpPr>
          <p:spPr>
            <a:xfrm>
              <a:off x="1196677" y="4434505"/>
              <a:ext cx="443490" cy="375933"/>
            </a:xfrm>
            <a:prstGeom prst="rect">
              <a:avLst/>
            </a:prstGeom>
            <a:noFill/>
          </p:spPr>
          <p:txBody>
            <a:bodyPr wrap="none" rtlCol="0">
              <a:spAutoFit/>
            </a:bodyPr>
            <a:lstStyle/>
            <a:p>
              <a:pPr>
                <a:lnSpc>
                  <a:spcPct val="90000"/>
                </a:lnSpc>
              </a:pPr>
              <a:r>
                <a:rPr lang="en-US" b="1" i="1" dirty="0">
                  <a:solidFill>
                    <a:schemeClr val="tx2"/>
                  </a:solidFill>
                </a:rPr>
                <a:t>S7</a:t>
              </a:r>
              <a:endParaRPr lang="ru-RU" sz="2399" b="1" i="1" dirty="0">
                <a:solidFill>
                  <a:schemeClr val="tx2"/>
                </a:solidFill>
              </a:endParaRPr>
            </a:p>
          </p:txBody>
        </p:sp>
        <p:sp>
          <p:nvSpPr>
            <p:cNvPr id="210" name="TextBox 209"/>
            <p:cNvSpPr txBox="1"/>
            <p:nvPr/>
          </p:nvSpPr>
          <p:spPr>
            <a:xfrm>
              <a:off x="3617068" y="5325069"/>
              <a:ext cx="443490" cy="375933"/>
            </a:xfrm>
            <a:prstGeom prst="rect">
              <a:avLst/>
            </a:prstGeom>
            <a:noFill/>
          </p:spPr>
          <p:txBody>
            <a:bodyPr wrap="none" rtlCol="0">
              <a:spAutoFit/>
            </a:bodyPr>
            <a:lstStyle/>
            <a:p>
              <a:pPr>
                <a:lnSpc>
                  <a:spcPct val="90000"/>
                </a:lnSpc>
              </a:pPr>
              <a:r>
                <a:rPr lang="en-US" b="1" i="1" dirty="0">
                  <a:solidFill>
                    <a:schemeClr val="tx2"/>
                  </a:solidFill>
                </a:rPr>
                <a:t>S8</a:t>
              </a:r>
              <a:endParaRPr lang="ru-RU" sz="2399" b="1" i="1" dirty="0">
                <a:solidFill>
                  <a:schemeClr val="tx2"/>
                </a:solidFill>
              </a:endParaRPr>
            </a:p>
          </p:txBody>
        </p:sp>
        <p:sp>
          <p:nvSpPr>
            <p:cNvPr id="211" name="TextBox 210"/>
            <p:cNvSpPr txBox="1"/>
            <p:nvPr/>
          </p:nvSpPr>
          <p:spPr>
            <a:xfrm rot="21178072">
              <a:off x="3224761" y="3535855"/>
              <a:ext cx="1671591" cy="1168301"/>
            </a:xfrm>
            <a:prstGeom prst="rect">
              <a:avLst/>
            </a:prstGeom>
            <a:noFill/>
          </p:spPr>
          <p:txBody>
            <a:bodyPr wrap="none" rtlCol="0">
              <a:spAutoFit/>
            </a:bodyPr>
            <a:lstStyle/>
            <a:p>
              <a:pPr>
                <a:lnSpc>
                  <a:spcPct val="90000"/>
                </a:lnSpc>
              </a:pPr>
              <a:r>
                <a:rPr lang="en-US" b="1" i="1" dirty="0">
                  <a:solidFill>
                    <a:schemeClr val="tx2"/>
                  </a:solidFill>
                </a:rPr>
                <a:t>One gap</a:t>
              </a:r>
              <a:endParaRPr lang="ru-RU" b="1" i="1" dirty="0">
                <a:solidFill>
                  <a:schemeClr val="tx2"/>
                </a:solidFill>
              </a:endParaRPr>
            </a:p>
            <a:p>
              <a:pPr>
                <a:lnSpc>
                  <a:spcPct val="90000"/>
                </a:lnSpc>
              </a:pPr>
              <a:r>
                <a:rPr lang="ru-RU" sz="1400" b="1" i="1" dirty="0">
                  <a:solidFill>
                    <a:schemeClr val="tx2"/>
                  </a:solidFill>
                </a:rPr>
                <a:t> </a:t>
              </a:r>
              <a:r>
                <a:rPr lang="en-US" sz="1400" b="1" i="1" dirty="0">
                  <a:solidFill>
                    <a:schemeClr val="tx2"/>
                  </a:solidFill>
                </a:rPr>
                <a:t>the value of the </a:t>
              </a:r>
            </a:p>
            <a:p>
              <a:pPr>
                <a:lnSpc>
                  <a:spcPct val="90000"/>
                </a:lnSpc>
              </a:pPr>
              <a:r>
                <a:rPr lang="ru-RU" sz="1400" b="1" i="1" dirty="0">
                  <a:solidFill>
                    <a:schemeClr val="tx2"/>
                  </a:solidFill>
                </a:rPr>
                <a:t> </a:t>
              </a:r>
              <a:r>
                <a:rPr lang="en-US" sz="1400" b="1" i="1" dirty="0">
                  <a:solidFill>
                    <a:schemeClr val="tx2"/>
                  </a:solidFill>
                </a:rPr>
                <a:t>gas gap 175 µm</a:t>
              </a:r>
            </a:p>
            <a:p>
              <a:pPr>
                <a:lnSpc>
                  <a:spcPct val="90000"/>
                </a:lnSpc>
              </a:pPr>
              <a:endParaRPr lang="ru-RU" sz="2399" b="1" i="1" dirty="0">
                <a:solidFill>
                  <a:schemeClr val="tx2"/>
                </a:solidFill>
              </a:endParaRPr>
            </a:p>
          </p:txBody>
        </p:sp>
        <p:sp>
          <p:nvSpPr>
            <p:cNvPr id="212" name="TextBox 211"/>
            <p:cNvSpPr txBox="1"/>
            <p:nvPr/>
          </p:nvSpPr>
          <p:spPr>
            <a:xfrm rot="21131339">
              <a:off x="3191546" y="3311066"/>
              <a:ext cx="1141758" cy="375933"/>
            </a:xfrm>
            <a:prstGeom prst="rect">
              <a:avLst/>
            </a:prstGeom>
            <a:noFill/>
          </p:spPr>
          <p:txBody>
            <a:bodyPr wrap="none" rtlCol="0">
              <a:spAutoFit/>
            </a:bodyPr>
            <a:lstStyle/>
            <a:p>
              <a:pPr>
                <a:lnSpc>
                  <a:spcPct val="90000"/>
                </a:lnSpc>
              </a:pPr>
              <a:r>
                <a:rPr lang="en-US" b="1" i="1" dirty="0">
                  <a:solidFill>
                    <a:schemeClr val="tx2"/>
                  </a:solidFill>
                </a:rPr>
                <a:t>NA61 #1</a:t>
              </a:r>
              <a:endParaRPr lang="ru-RU" sz="2399" b="1" i="1" dirty="0">
                <a:solidFill>
                  <a:schemeClr val="tx2"/>
                </a:solidFill>
              </a:endParaRPr>
            </a:p>
          </p:txBody>
        </p:sp>
        <p:cxnSp>
          <p:nvCxnSpPr>
            <p:cNvPr id="213" name="Прямая со стрелкой 212"/>
            <p:cNvCxnSpPr/>
            <p:nvPr/>
          </p:nvCxnSpPr>
          <p:spPr>
            <a:xfrm flipH="1">
              <a:off x="1989962" y="1200072"/>
              <a:ext cx="1026350" cy="4931633"/>
            </a:xfrm>
            <a:prstGeom prst="straightConnector1">
              <a:avLst/>
            </a:prstGeom>
            <a:ln w="28575">
              <a:headEnd type="triangle" w="lg" len="lg"/>
              <a:tailEnd type="triangle" w="lg" len="lg"/>
            </a:ln>
          </p:spPr>
          <p:style>
            <a:lnRef idx="3">
              <a:schemeClr val="accent1"/>
            </a:lnRef>
            <a:fillRef idx="0">
              <a:schemeClr val="accent1"/>
            </a:fillRef>
            <a:effectRef idx="2">
              <a:schemeClr val="accent1"/>
            </a:effectRef>
            <a:fontRef idx="minor">
              <a:schemeClr val="tx1"/>
            </a:fontRef>
          </p:style>
        </p:cxnSp>
        <p:cxnSp>
          <p:nvCxnSpPr>
            <p:cNvPr id="214" name="Прямая со стрелкой 213"/>
            <p:cNvCxnSpPr/>
            <p:nvPr/>
          </p:nvCxnSpPr>
          <p:spPr>
            <a:xfrm>
              <a:off x="2013593" y="1200072"/>
              <a:ext cx="1042004" cy="4931633"/>
            </a:xfrm>
            <a:prstGeom prst="straightConnector1">
              <a:avLst/>
            </a:prstGeom>
            <a:ln w="28575">
              <a:headEnd type="triangle" w="lg" len="lg"/>
              <a:tailEnd type="triangle" w="lg" len="lg"/>
            </a:ln>
          </p:spPr>
          <p:style>
            <a:lnRef idx="3">
              <a:schemeClr val="accent1"/>
            </a:lnRef>
            <a:fillRef idx="0">
              <a:schemeClr val="accent1"/>
            </a:fillRef>
            <a:effectRef idx="2">
              <a:schemeClr val="accent1"/>
            </a:effectRef>
            <a:fontRef idx="minor">
              <a:schemeClr val="tx1"/>
            </a:fontRef>
          </p:style>
        </p:cxnSp>
        <p:sp>
          <p:nvSpPr>
            <p:cNvPr id="215" name="TextBox 214"/>
            <p:cNvSpPr txBox="1"/>
            <p:nvPr/>
          </p:nvSpPr>
          <p:spPr>
            <a:xfrm>
              <a:off x="2397939" y="2751426"/>
              <a:ext cx="443490" cy="375933"/>
            </a:xfrm>
            <a:prstGeom prst="rect">
              <a:avLst/>
            </a:prstGeom>
            <a:noFill/>
          </p:spPr>
          <p:txBody>
            <a:bodyPr wrap="none" rtlCol="0">
              <a:spAutoFit/>
            </a:bodyPr>
            <a:lstStyle/>
            <a:p>
              <a:pPr>
                <a:lnSpc>
                  <a:spcPct val="90000"/>
                </a:lnSpc>
              </a:pPr>
              <a:r>
                <a:rPr lang="en-US" b="1" i="1" dirty="0">
                  <a:solidFill>
                    <a:schemeClr val="tx2"/>
                  </a:solidFill>
                </a:rPr>
                <a:t>S9</a:t>
              </a:r>
              <a:endParaRPr lang="ru-RU" sz="2399" b="1" i="1" dirty="0">
                <a:solidFill>
                  <a:schemeClr val="tx2"/>
                </a:solidFill>
              </a:endParaRPr>
            </a:p>
          </p:txBody>
        </p:sp>
      </p:grpSp>
      <p:grpSp>
        <p:nvGrpSpPr>
          <p:cNvPr id="8" name="Группа 7"/>
          <p:cNvGrpSpPr/>
          <p:nvPr/>
        </p:nvGrpSpPr>
        <p:grpSpPr>
          <a:xfrm>
            <a:off x="549797" y="1041052"/>
            <a:ext cx="5992159" cy="2590715"/>
            <a:chOff x="549797" y="1041052"/>
            <a:chExt cx="5992159" cy="2590715"/>
          </a:xfrm>
        </p:grpSpPr>
        <p:pic>
          <p:nvPicPr>
            <p:cNvPr id="6" name="Рисунок 5"/>
            <p:cNvPicPr>
              <a:picLocks noChangeAspect="1"/>
            </p:cNvPicPr>
            <p:nvPr/>
          </p:nvPicPr>
          <p:blipFill>
            <a:blip r:embed="rId4">
              <a:clrChange>
                <a:clrFrom>
                  <a:srgbClr val="FFFFFF"/>
                </a:clrFrom>
                <a:clrTo>
                  <a:srgbClr val="FFFFFF">
                    <a:alpha val="0"/>
                  </a:srgbClr>
                </a:clrTo>
              </a:clrChange>
            </a:blip>
            <a:stretch>
              <a:fillRect/>
            </a:stretch>
          </p:blipFill>
          <p:spPr>
            <a:xfrm>
              <a:off x="1718482" y="1041052"/>
              <a:ext cx="4505325" cy="2390775"/>
            </a:xfrm>
            <a:prstGeom prst="rect">
              <a:avLst/>
            </a:prstGeom>
          </p:spPr>
        </p:pic>
        <p:grpSp>
          <p:nvGrpSpPr>
            <p:cNvPr id="256" name="Группа 255"/>
            <p:cNvGrpSpPr/>
            <p:nvPr/>
          </p:nvGrpSpPr>
          <p:grpSpPr>
            <a:xfrm>
              <a:off x="549797" y="1156369"/>
              <a:ext cx="5992159" cy="2475398"/>
              <a:chOff x="352374" y="1447776"/>
              <a:chExt cx="8296698" cy="3431635"/>
            </a:xfrm>
          </p:grpSpPr>
          <p:sp>
            <p:nvSpPr>
              <p:cNvPr id="258" name="TextBox 257"/>
              <p:cNvSpPr txBox="1"/>
              <p:nvPr/>
            </p:nvSpPr>
            <p:spPr>
              <a:xfrm>
                <a:off x="3048220" y="2853835"/>
                <a:ext cx="3326367" cy="1280009"/>
              </a:xfrm>
              <a:prstGeom prst="rect">
                <a:avLst/>
              </a:prstGeom>
              <a:noFill/>
            </p:spPr>
            <p:txBody>
              <a:bodyPr wrap="square" rtlCol="0">
                <a:spAutoFit/>
              </a:bodyPr>
              <a:lstStyle/>
              <a:p>
                <a:pPr>
                  <a:lnSpc>
                    <a:spcPct val="90000"/>
                  </a:lnSpc>
                </a:pPr>
                <a:r>
                  <a:rPr lang="en-US" sz="2000" b="1" i="1" dirty="0"/>
                  <a:t>99% efficiency is</a:t>
                </a:r>
                <a:r>
                  <a:rPr lang="ru-RU" sz="2000" b="1" i="1" dirty="0"/>
                  <a:t> </a:t>
                </a:r>
                <a:r>
                  <a:rPr lang="en-US" sz="2000" b="1" i="1" dirty="0"/>
                  <a:t>expected with 14 gaps</a:t>
                </a:r>
                <a:endParaRPr lang="ru-RU" sz="2000" b="1" i="1" dirty="0"/>
              </a:p>
            </p:txBody>
          </p:sp>
          <p:sp>
            <p:nvSpPr>
              <p:cNvPr id="259" name="TextBox 258"/>
              <p:cNvSpPr txBox="1"/>
              <p:nvPr/>
            </p:nvSpPr>
            <p:spPr>
              <a:xfrm>
                <a:off x="352374" y="1447776"/>
                <a:ext cx="1970735" cy="819206"/>
              </a:xfrm>
              <a:prstGeom prst="rect">
                <a:avLst/>
              </a:prstGeom>
              <a:noFill/>
            </p:spPr>
            <p:txBody>
              <a:bodyPr wrap="square" rtlCol="0">
                <a:spAutoFit/>
              </a:bodyPr>
              <a:lstStyle/>
              <a:p>
                <a:pPr>
                  <a:lnSpc>
                    <a:spcPct val="90000"/>
                  </a:lnSpc>
                </a:pPr>
                <a:r>
                  <a:rPr lang="en-US" sz="1200" b="1" i="1" dirty="0"/>
                  <a:t>The probability of the detector response</a:t>
                </a:r>
                <a:endParaRPr lang="ru-RU" sz="2000" b="1" i="1" dirty="0"/>
              </a:p>
            </p:txBody>
          </p:sp>
          <p:sp>
            <p:nvSpPr>
              <p:cNvPr id="260" name="TextBox 259"/>
              <p:cNvSpPr txBox="1"/>
              <p:nvPr/>
            </p:nvSpPr>
            <p:spPr>
              <a:xfrm>
                <a:off x="6351439" y="4521009"/>
                <a:ext cx="2297633" cy="358402"/>
              </a:xfrm>
              <a:prstGeom prst="rect">
                <a:avLst/>
              </a:prstGeom>
              <a:noFill/>
            </p:spPr>
            <p:txBody>
              <a:bodyPr wrap="none" rtlCol="0">
                <a:spAutoFit/>
              </a:bodyPr>
              <a:lstStyle/>
              <a:p>
                <a:pPr>
                  <a:lnSpc>
                    <a:spcPct val="90000"/>
                  </a:lnSpc>
                </a:pPr>
                <a:r>
                  <a:rPr lang="en-US" sz="1200" b="1" i="1" dirty="0"/>
                  <a:t>The number of gaps</a:t>
                </a:r>
                <a:endParaRPr lang="ru-RU" sz="2000" b="1" i="1" dirty="0"/>
              </a:p>
            </p:txBody>
          </p:sp>
        </p:grpSp>
      </p:grpSp>
      <p:grpSp>
        <p:nvGrpSpPr>
          <p:cNvPr id="10" name="Группа 9"/>
          <p:cNvGrpSpPr/>
          <p:nvPr/>
        </p:nvGrpSpPr>
        <p:grpSpPr>
          <a:xfrm>
            <a:off x="1143576" y="3560167"/>
            <a:ext cx="5545652" cy="3032170"/>
            <a:chOff x="921495" y="3560167"/>
            <a:chExt cx="5767733" cy="3153596"/>
          </a:xfrm>
        </p:grpSpPr>
        <p:pic>
          <p:nvPicPr>
            <p:cNvPr id="9" name="Рисунок 8"/>
            <p:cNvPicPr>
              <a:picLocks noChangeAspect="1"/>
            </p:cNvPicPr>
            <p:nvPr/>
          </p:nvPicPr>
          <p:blipFill>
            <a:blip r:embed="rId5">
              <a:clrChange>
                <a:clrFrom>
                  <a:srgbClr val="FFFFFF"/>
                </a:clrFrom>
                <a:clrTo>
                  <a:srgbClr val="FFFFFF">
                    <a:alpha val="0"/>
                  </a:srgbClr>
                </a:clrTo>
              </a:clrChange>
            </a:blip>
            <a:stretch>
              <a:fillRect/>
            </a:stretch>
          </p:blipFill>
          <p:spPr>
            <a:xfrm>
              <a:off x="1892851" y="3560167"/>
              <a:ext cx="4283285" cy="2964185"/>
            </a:xfrm>
            <a:prstGeom prst="rect">
              <a:avLst/>
            </a:prstGeom>
          </p:spPr>
        </p:pic>
        <p:grpSp>
          <p:nvGrpSpPr>
            <p:cNvPr id="2" name="Группа 1"/>
            <p:cNvGrpSpPr/>
            <p:nvPr/>
          </p:nvGrpSpPr>
          <p:grpSpPr>
            <a:xfrm>
              <a:off x="921495" y="3571467"/>
              <a:ext cx="5767733" cy="3142296"/>
              <a:chOff x="1367488" y="3470322"/>
              <a:chExt cx="5731555" cy="3397363"/>
            </a:xfrm>
          </p:grpSpPr>
          <p:sp>
            <p:nvSpPr>
              <p:cNvPr id="271" name="TextBox 270"/>
              <p:cNvSpPr txBox="1"/>
              <p:nvPr/>
            </p:nvSpPr>
            <p:spPr>
              <a:xfrm>
                <a:off x="1367488" y="3470322"/>
                <a:ext cx="1431474" cy="664483"/>
              </a:xfrm>
              <a:prstGeom prst="rect">
                <a:avLst/>
              </a:prstGeom>
              <a:noFill/>
            </p:spPr>
            <p:txBody>
              <a:bodyPr wrap="square" rtlCol="0">
                <a:spAutoFit/>
              </a:bodyPr>
              <a:lstStyle/>
              <a:p>
                <a:pPr>
                  <a:lnSpc>
                    <a:spcPct val="90000"/>
                  </a:lnSpc>
                </a:pPr>
                <a:r>
                  <a:rPr lang="en-US" sz="1200" b="1" i="1" dirty="0"/>
                  <a:t>The probability of operation several gaps</a:t>
                </a:r>
                <a:endParaRPr lang="ru-RU" sz="2000" b="1" i="1" dirty="0"/>
              </a:p>
            </p:txBody>
          </p:sp>
          <p:sp>
            <p:nvSpPr>
              <p:cNvPr id="272" name="TextBox 271"/>
              <p:cNvSpPr txBox="1"/>
              <p:nvPr/>
            </p:nvSpPr>
            <p:spPr>
              <a:xfrm>
                <a:off x="5450023" y="6588167"/>
                <a:ext cx="1649020" cy="279518"/>
              </a:xfrm>
              <a:prstGeom prst="rect">
                <a:avLst/>
              </a:prstGeom>
              <a:noFill/>
            </p:spPr>
            <p:txBody>
              <a:bodyPr wrap="none" rtlCol="0">
                <a:spAutoFit/>
              </a:bodyPr>
              <a:lstStyle/>
              <a:p>
                <a:pPr>
                  <a:lnSpc>
                    <a:spcPct val="90000"/>
                  </a:lnSpc>
                </a:pPr>
                <a:r>
                  <a:rPr lang="en-US" sz="1200" b="1" i="1" dirty="0"/>
                  <a:t>The number of gaps</a:t>
                </a:r>
                <a:endParaRPr lang="ru-RU" sz="2000" b="1" i="1" dirty="0"/>
              </a:p>
            </p:txBody>
          </p:sp>
        </p:grpSp>
      </p:grpSp>
      <p:grpSp>
        <p:nvGrpSpPr>
          <p:cNvPr id="4" name="Группа 3"/>
          <p:cNvGrpSpPr/>
          <p:nvPr/>
        </p:nvGrpSpPr>
        <p:grpSpPr>
          <a:xfrm rot="21121820">
            <a:off x="6243095" y="3553043"/>
            <a:ext cx="2558278" cy="699218"/>
            <a:chOff x="6594186" y="3246716"/>
            <a:chExt cx="1444442" cy="394789"/>
          </a:xfrm>
        </p:grpSpPr>
        <p:pic>
          <p:nvPicPr>
            <p:cNvPr id="273" name="Рисунок 272"/>
            <p:cNvPicPr>
              <a:picLocks noChangeAspect="1"/>
            </p:cNvPicPr>
            <p:nvPr/>
          </p:nvPicPr>
          <p:blipFill rotWithShape="1">
            <a:blip r:embed="rId6">
              <a:clrChange>
                <a:clrFrom>
                  <a:srgbClr val="000000">
                    <a:alpha val="0"/>
                  </a:srgbClr>
                </a:clrFrom>
                <a:clrTo>
                  <a:srgbClr val="000000">
                    <a:alpha val="0"/>
                  </a:srgbClr>
                </a:clrTo>
              </a:clrChange>
            </a:blip>
            <a:srcRect l="52262" t="11931" r="16689" b="55364"/>
            <a:stretch/>
          </p:blipFill>
          <p:spPr>
            <a:xfrm>
              <a:off x="6940194" y="3246716"/>
              <a:ext cx="1098434" cy="394789"/>
            </a:xfrm>
            <a:prstGeom prst="roundRect">
              <a:avLst>
                <a:gd name="adj" fmla="val 8594"/>
              </a:avLst>
            </a:prstGeom>
            <a:solidFill>
              <a:srgbClr val="FFFFFF">
                <a:shade val="85000"/>
              </a:srgbClr>
            </a:solidFill>
            <a:ln>
              <a:noFill/>
            </a:ln>
            <a:effectLst/>
          </p:spPr>
        </p:pic>
        <p:pic>
          <p:nvPicPr>
            <p:cNvPr id="274" name="Рисунок 273"/>
            <p:cNvPicPr>
              <a:picLocks noChangeAspect="1"/>
            </p:cNvPicPr>
            <p:nvPr/>
          </p:nvPicPr>
          <p:blipFill rotWithShape="1">
            <a:blip r:embed="rId6">
              <a:clrChange>
                <a:clrFrom>
                  <a:srgbClr val="000000">
                    <a:alpha val="0"/>
                  </a:srgbClr>
                </a:clrFrom>
                <a:clrTo>
                  <a:srgbClr val="000000">
                    <a:alpha val="0"/>
                  </a:srgbClr>
                </a:clrTo>
              </a:clrChange>
            </a:blip>
            <a:srcRect l="20368" t="13637" r="67281" b="51306"/>
            <a:stretch/>
          </p:blipFill>
          <p:spPr>
            <a:xfrm>
              <a:off x="6594186" y="3246716"/>
              <a:ext cx="444026" cy="394789"/>
            </a:xfrm>
            <a:prstGeom prst="roundRect">
              <a:avLst>
                <a:gd name="adj" fmla="val 8594"/>
              </a:avLst>
            </a:prstGeom>
            <a:solidFill>
              <a:srgbClr val="FFFFFF">
                <a:shade val="85000"/>
              </a:srgbClr>
            </a:solidFill>
            <a:ln>
              <a:noFill/>
            </a:ln>
            <a:effectLst/>
          </p:spPr>
        </p:pic>
      </p:grpSp>
      <p:pic>
        <p:nvPicPr>
          <p:cNvPr id="280" name="Picture 2" descr="D:\babkin\conference\2015-11_Warsaw_NICA_days\LHEP-emblema.png"/>
          <p:cNvPicPr>
            <a:picLocks noChangeAspect="1" noChangeArrowheads="1"/>
          </p:cNvPicPr>
          <p:nvPr/>
        </p:nvPicPr>
        <p:blipFill>
          <a:blip r:embed="rId7" cstate="print"/>
          <a:srcRect/>
          <a:stretch>
            <a:fillRect/>
          </a:stretch>
        </p:blipFill>
        <p:spPr bwMode="auto">
          <a:xfrm>
            <a:off x="211382" y="163758"/>
            <a:ext cx="1259632" cy="706705"/>
          </a:xfrm>
          <a:prstGeom prst="rect">
            <a:avLst/>
          </a:prstGeom>
          <a:noFill/>
        </p:spPr>
      </p:pic>
      <p:pic>
        <p:nvPicPr>
          <p:cNvPr id="281" name="Picture 3" descr="D:\babkin\conference\2015-11_Warsaw_NICA_days\NICA_emblema.png"/>
          <p:cNvPicPr>
            <a:picLocks noChangeAspect="1" noChangeArrowheads="1"/>
          </p:cNvPicPr>
          <p:nvPr/>
        </p:nvPicPr>
        <p:blipFill>
          <a:blip r:embed="rId8" cstate="print"/>
          <a:srcRect/>
          <a:stretch>
            <a:fillRect/>
          </a:stretch>
        </p:blipFill>
        <p:spPr bwMode="auto">
          <a:xfrm>
            <a:off x="10472318" y="95689"/>
            <a:ext cx="1547664" cy="767161"/>
          </a:xfrm>
          <a:prstGeom prst="rect">
            <a:avLst/>
          </a:prstGeom>
          <a:noFill/>
        </p:spPr>
      </p:pic>
      <p:sp>
        <p:nvSpPr>
          <p:cNvPr id="38" name="TextBox 37"/>
          <p:cNvSpPr txBox="1"/>
          <p:nvPr/>
        </p:nvSpPr>
        <p:spPr>
          <a:xfrm>
            <a:off x="10971214" y="6173688"/>
            <a:ext cx="998991" cy="424732"/>
          </a:xfrm>
          <a:prstGeom prst="rect">
            <a:avLst/>
          </a:prstGeom>
          <a:noFill/>
        </p:spPr>
        <p:txBody>
          <a:bodyPr wrap="none" rtlCol="0">
            <a:spAutoFit/>
          </a:bodyPr>
          <a:lstStyle/>
          <a:p>
            <a:pPr>
              <a:lnSpc>
                <a:spcPct val="90000"/>
              </a:lnSpc>
            </a:pPr>
            <a:r>
              <a:rPr lang="en-US" sz="2400" dirty="0"/>
              <a:t>10/14</a:t>
            </a:r>
            <a:endParaRPr lang="ru-RU" sz="2400" dirty="0"/>
          </a:p>
        </p:txBody>
      </p:sp>
      <p:sp>
        <p:nvSpPr>
          <p:cNvPr id="39" name="Прямоугольник 38"/>
          <p:cNvSpPr/>
          <p:nvPr/>
        </p:nvSpPr>
        <p:spPr>
          <a:xfrm>
            <a:off x="3430116" y="6564624"/>
            <a:ext cx="6264696" cy="461665"/>
          </a:xfrm>
          <a:prstGeom prst="rect">
            <a:avLst/>
          </a:prstGeom>
        </p:spPr>
        <p:txBody>
          <a:bodyPr wrap="square">
            <a:spAutoFit/>
          </a:bodyPr>
          <a:lstStyle/>
          <a:p>
            <a:r>
              <a:rPr lang="en-US" sz="1200" dirty="0">
                <a:solidFill>
                  <a:schemeClr val="tx2"/>
                </a:solidFill>
              </a:rPr>
              <a:t>Control and readout electronics of the time-of-flight system of the MPD, NEC’2017</a:t>
            </a:r>
            <a:br>
              <a:rPr lang="en-US" sz="1200" dirty="0">
                <a:solidFill>
                  <a:schemeClr val="tx2"/>
                </a:solidFill>
              </a:rPr>
            </a:br>
            <a:endParaRPr lang="ru-RU" sz="1200" dirty="0">
              <a:solidFill>
                <a:schemeClr val="tx2"/>
              </a:solidFill>
            </a:endParaRPr>
          </a:p>
        </p:txBody>
      </p:sp>
    </p:spTree>
    <p:extLst>
      <p:ext uri="{BB962C8B-B14F-4D97-AF65-F5344CB8AC3E}">
        <p14:creationId xmlns:p14="http://schemas.microsoft.com/office/powerpoint/2010/main" val="2562300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Заголовок 6"/>
          <p:cNvSpPr>
            <a:spLocks noGrp="1"/>
          </p:cNvSpPr>
          <p:nvPr>
            <p:ph type="title"/>
          </p:nvPr>
        </p:nvSpPr>
        <p:spPr>
          <a:xfrm>
            <a:off x="1143576" y="273990"/>
            <a:ext cx="9753600" cy="360000"/>
          </a:xfrm>
        </p:spPr>
        <p:txBody>
          <a:bodyPr>
            <a:normAutofit fontScale="90000"/>
          </a:bodyPr>
          <a:lstStyle/>
          <a:p>
            <a:pPr algn="ctr"/>
            <a:r>
              <a:rPr lang="en-US" dirty="0">
                <a:cs typeface="Times New Roman" panose="02020603050405020304" pitchFamily="18" charset="0"/>
              </a:rPr>
              <a:t>Cosmic test setup</a:t>
            </a:r>
          </a:p>
        </p:txBody>
      </p:sp>
      <p:pic>
        <p:nvPicPr>
          <p:cNvPr id="18" name="Picture 2" descr="D:\babkin\conference\2015-11_Warsaw_NICA_days\LHEP-emblema.png"/>
          <p:cNvPicPr>
            <a:picLocks noChangeAspect="1" noChangeArrowheads="1"/>
          </p:cNvPicPr>
          <p:nvPr/>
        </p:nvPicPr>
        <p:blipFill>
          <a:blip r:embed="rId3" cstate="print"/>
          <a:srcRect/>
          <a:stretch>
            <a:fillRect/>
          </a:stretch>
        </p:blipFill>
        <p:spPr bwMode="auto">
          <a:xfrm>
            <a:off x="211382" y="163758"/>
            <a:ext cx="1259632" cy="706705"/>
          </a:xfrm>
          <a:prstGeom prst="rect">
            <a:avLst/>
          </a:prstGeom>
          <a:noFill/>
        </p:spPr>
      </p:pic>
      <p:pic>
        <p:nvPicPr>
          <p:cNvPr id="11" name="Рисунок 10"/>
          <p:cNvPicPr>
            <a:picLocks noChangeAspect="1"/>
          </p:cNvPicPr>
          <p:nvPr/>
        </p:nvPicPr>
        <p:blipFill rotWithShape="1">
          <a:blip r:embed="rId4" cstate="print">
            <a:extLst>
              <a:ext uri="{28A0092B-C50C-407E-A947-70E740481C1C}">
                <a14:useLocalDpi xmlns:a14="http://schemas.microsoft.com/office/drawing/2010/main" val="0"/>
              </a:ext>
            </a:extLst>
          </a:blip>
          <a:srcRect b="55250"/>
          <a:stretch/>
        </p:blipFill>
        <p:spPr>
          <a:xfrm>
            <a:off x="1471014" y="562593"/>
            <a:ext cx="9510354" cy="3611433"/>
          </a:xfrm>
          <a:prstGeom prst="rect">
            <a:avLst/>
          </a:prstGeom>
        </p:spPr>
      </p:pic>
      <p:pic>
        <p:nvPicPr>
          <p:cNvPr id="5" name="Picture 2" descr="https://pp.userapi.com/c638823/v638823544/8c680/R0QAKFTJyEs.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661" t="14647"/>
          <a:stretch/>
        </p:blipFill>
        <p:spPr bwMode="auto">
          <a:xfrm>
            <a:off x="6205546" y="4077072"/>
            <a:ext cx="3623659" cy="24078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Рисунок 2" descr="C:\Users\alex\Desktop\Без имени-2.jpg"/>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9505" t="39955" r="32829" b="48308"/>
          <a:stretch/>
        </p:blipFill>
        <p:spPr bwMode="auto">
          <a:xfrm flipH="1">
            <a:off x="1341884" y="4396130"/>
            <a:ext cx="3631167" cy="2178524"/>
          </a:xfrm>
          <a:prstGeom prst="rect">
            <a:avLst/>
          </a:prstGeom>
          <a:noFill/>
          <a:ln>
            <a:noFill/>
          </a:ln>
          <a:extLst>
            <a:ext uri="{53640926-AAD7-44D8-BBD7-CCE9431645EC}">
              <a14:shadowObscured xmlns:a14="http://schemas.microsoft.com/office/drawing/2010/main"/>
            </a:ext>
          </a:extLst>
        </p:spPr>
      </p:pic>
      <p:pic>
        <p:nvPicPr>
          <p:cNvPr id="19" name="Picture 3" descr="D:\babkin\conference\2015-11_Warsaw_NICA_days\NICA_emblema.png"/>
          <p:cNvPicPr>
            <a:picLocks noChangeAspect="1" noChangeArrowheads="1"/>
          </p:cNvPicPr>
          <p:nvPr/>
        </p:nvPicPr>
        <p:blipFill>
          <a:blip r:embed="rId7" cstate="print"/>
          <a:srcRect/>
          <a:stretch>
            <a:fillRect/>
          </a:stretch>
        </p:blipFill>
        <p:spPr bwMode="auto">
          <a:xfrm>
            <a:off x="10472318" y="95689"/>
            <a:ext cx="1547664" cy="767161"/>
          </a:xfrm>
          <a:prstGeom prst="rect">
            <a:avLst/>
          </a:prstGeom>
          <a:noFill/>
        </p:spPr>
      </p:pic>
      <p:sp>
        <p:nvSpPr>
          <p:cNvPr id="12" name="TextBox 11"/>
          <p:cNvSpPr txBox="1"/>
          <p:nvPr/>
        </p:nvSpPr>
        <p:spPr>
          <a:xfrm>
            <a:off x="10971214" y="6173688"/>
            <a:ext cx="998991" cy="424732"/>
          </a:xfrm>
          <a:prstGeom prst="rect">
            <a:avLst/>
          </a:prstGeom>
          <a:noFill/>
        </p:spPr>
        <p:txBody>
          <a:bodyPr wrap="none" rtlCol="0">
            <a:spAutoFit/>
          </a:bodyPr>
          <a:lstStyle/>
          <a:p>
            <a:pPr>
              <a:lnSpc>
                <a:spcPct val="90000"/>
              </a:lnSpc>
            </a:pPr>
            <a:r>
              <a:rPr lang="en-US" sz="2400" dirty="0"/>
              <a:t>11/14</a:t>
            </a:r>
            <a:endParaRPr lang="ru-RU" sz="2400" dirty="0"/>
          </a:p>
        </p:txBody>
      </p:sp>
      <p:sp>
        <p:nvSpPr>
          <p:cNvPr id="13" name="Прямоугольник 12"/>
          <p:cNvSpPr/>
          <p:nvPr/>
        </p:nvSpPr>
        <p:spPr>
          <a:xfrm>
            <a:off x="3430116" y="6564624"/>
            <a:ext cx="6264696" cy="461665"/>
          </a:xfrm>
          <a:prstGeom prst="rect">
            <a:avLst/>
          </a:prstGeom>
        </p:spPr>
        <p:txBody>
          <a:bodyPr wrap="square">
            <a:spAutoFit/>
          </a:bodyPr>
          <a:lstStyle/>
          <a:p>
            <a:r>
              <a:rPr lang="en-US" sz="1200" dirty="0">
                <a:solidFill>
                  <a:schemeClr val="tx2"/>
                </a:solidFill>
              </a:rPr>
              <a:t>Control and readout electronics of the time-of-flight system of the MPD, NEC’2017</a:t>
            </a:r>
            <a:br>
              <a:rPr lang="en-US" sz="1200" dirty="0">
                <a:solidFill>
                  <a:schemeClr val="tx2"/>
                </a:solidFill>
              </a:rPr>
            </a:br>
            <a:endParaRPr lang="ru-RU" sz="1200" dirty="0">
              <a:solidFill>
                <a:schemeClr val="tx2"/>
              </a:solidFill>
            </a:endParaRPr>
          </a:p>
        </p:txBody>
      </p:sp>
    </p:spTree>
    <p:extLst>
      <p:ext uri="{BB962C8B-B14F-4D97-AF65-F5344CB8AC3E}">
        <p14:creationId xmlns:p14="http://schemas.microsoft.com/office/powerpoint/2010/main" val="411701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Группа 9"/>
          <p:cNvGrpSpPr/>
          <p:nvPr/>
        </p:nvGrpSpPr>
        <p:grpSpPr>
          <a:xfrm>
            <a:off x="117748" y="1216051"/>
            <a:ext cx="8220787" cy="2224110"/>
            <a:chOff x="227474" y="2103070"/>
            <a:chExt cx="8902435" cy="2408528"/>
          </a:xfrm>
        </p:grpSpPr>
        <p:pic>
          <p:nvPicPr>
            <p:cNvPr id="9" name="Рисунок 8"/>
            <p:cNvPicPr/>
            <p:nvPr/>
          </p:nvPicPr>
          <p:blipFill rotWithShape="1">
            <a:blip r:embed="rId3">
              <a:clrChange>
                <a:clrFrom>
                  <a:srgbClr val="FFFFFF"/>
                </a:clrFrom>
                <a:clrTo>
                  <a:srgbClr val="FFFFFF">
                    <a:alpha val="0"/>
                  </a:srgbClr>
                </a:clrTo>
              </a:clrChange>
            </a:blip>
            <a:srcRect l="15874" t="4443" b="8591"/>
            <a:stretch/>
          </p:blipFill>
          <p:spPr bwMode="auto">
            <a:xfrm>
              <a:off x="4135139" y="2196060"/>
              <a:ext cx="4994770" cy="2315538"/>
            </a:xfrm>
            <a:prstGeom prst="rect">
              <a:avLst/>
            </a:prstGeom>
            <a:ln>
              <a:noFill/>
            </a:ln>
            <a:extLst>
              <a:ext uri="{53640926-AAD7-44D8-BBD7-CCE9431645EC}">
                <a14:shadowObscured xmlns:a14="http://schemas.microsoft.com/office/drawing/2010/main"/>
              </a:ext>
            </a:extLst>
          </p:spPr>
        </p:pic>
        <p:pic>
          <p:nvPicPr>
            <p:cNvPr id="7" name="Рисунок 6"/>
            <p:cNvPicPr/>
            <p:nvPr/>
          </p:nvPicPr>
          <p:blipFill rotWithShape="1">
            <a:blip r:embed="rId4" cstate="print">
              <a:extLst>
                <a:ext uri="{BEBA8EAE-BF5A-486C-A8C5-ECC9F3942E4B}">
                  <a14:imgProps xmlns:a14="http://schemas.microsoft.com/office/drawing/2010/main">
                    <a14:imgLayer r:embed="rId5">
                      <a14:imgEffect>
                        <a14:backgroundRemoval t="0" b="100000" l="0" r="100000">
                          <a14:foregroundMark x1="46548" y1="19182" x2="46548" y2="17138"/>
                        </a14:backgroundRemoval>
                      </a14:imgEffect>
                    </a14:imgLayer>
                  </a14:imgProps>
                </a:ext>
                <a:ext uri="{28A0092B-C50C-407E-A947-70E740481C1C}">
                  <a14:useLocalDpi xmlns:a14="http://schemas.microsoft.com/office/drawing/2010/main" val="0"/>
                </a:ext>
              </a:extLst>
            </a:blip>
            <a:srcRect l="-1" t="20464" r="1386"/>
            <a:stretch/>
          </p:blipFill>
          <p:spPr bwMode="auto">
            <a:xfrm>
              <a:off x="227474" y="2103070"/>
              <a:ext cx="3758456" cy="1981048"/>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grpSp>
      <p:grpSp>
        <p:nvGrpSpPr>
          <p:cNvPr id="34" name="Группа 33"/>
          <p:cNvGrpSpPr/>
          <p:nvPr/>
        </p:nvGrpSpPr>
        <p:grpSpPr>
          <a:xfrm>
            <a:off x="240375" y="1644679"/>
            <a:ext cx="7122065" cy="4617109"/>
            <a:chOff x="979649" y="1767766"/>
            <a:chExt cx="8605023" cy="5213728"/>
          </a:xfrm>
        </p:grpSpPr>
        <p:pic>
          <p:nvPicPr>
            <p:cNvPr id="21" name="Рисунок 20" descr="C:\Users\alex\Documents\Inventor\box_mpd_test_stend_five\front_panel_dsub.png"/>
            <p:cNvPicPr/>
            <p:nvPr/>
          </p:nvPicPr>
          <p:blipFill rotWithShape="1">
            <a:blip r:embed="rId6" cstate="print">
              <a:extLst>
                <a:ext uri="{BEBA8EAE-BF5A-486C-A8C5-ECC9F3942E4B}">
                  <a14:imgProps xmlns:a14="http://schemas.microsoft.com/office/drawing/2010/main">
                    <a14:imgLayer r:embed="rId7">
                      <a14:imgEffect>
                        <a14:backgroundRemoval t="27890" b="73595" l="6398" r="95620"/>
                      </a14:imgEffect>
                      <a14:imgEffect>
                        <a14:artisticPhotocopy trans="90000" detail="1"/>
                      </a14:imgEffect>
                    </a14:imgLayer>
                  </a14:imgProps>
                </a:ext>
                <a:ext uri="{28A0092B-C50C-407E-A947-70E740481C1C}">
                  <a14:useLocalDpi xmlns:a14="http://schemas.microsoft.com/office/drawing/2010/main" val="0"/>
                </a:ext>
              </a:extLst>
            </a:blip>
            <a:srcRect l="5864" t="26548" r="4144" b="24717"/>
            <a:stretch/>
          </p:blipFill>
          <p:spPr bwMode="auto">
            <a:xfrm>
              <a:off x="979649" y="4440634"/>
              <a:ext cx="8605023" cy="2540860"/>
            </a:xfrm>
            <a:prstGeom prst="rect">
              <a:avLst/>
            </a:prstGeom>
            <a:noFill/>
            <a:ln>
              <a:noFill/>
            </a:ln>
            <a:extLst>
              <a:ext uri="{53640926-AAD7-44D8-BBD7-CCE9431645EC}">
                <a14:shadowObscured xmlns:a14="http://schemas.microsoft.com/office/drawing/2010/main"/>
              </a:ext>
            </a:extLst>
          </p:spPr>
        </p:pic>
        <p:sp>
          <p:nvSpPr>
            <p:cNvPr id="27" name="Полилиния 26"/>
            <p:cNvSpPr/>
            <p:nvPr/>
          </p:nvSpPr>
          <p:spPr>
            <a:xfrm rot="599471">
              <a:off x="2278878" y="1767766"/>
              <a:ext cx="927176" cy="3785487"/>
            </a:xfrm>
            <a:custGeom>
              <a:avLst/>
              <a:gdLst>
                <a:gd name="connsiteX0" fmla="*/ 927176 w 927176"/>
                <a:gd name="connsiteY0" fmla="*/ 0 h 3228306"/>
                <a:gd name="connsiteX1" fmla="*/ 177876 w 927176"/>
                <a:gd name="connsiteY1" fmla="*/ 292100 h 3228306"/>
                <a:gd name="connsiteX2" fmla="*/ 825576 w 927176"/>
                <a:gd name="connsiteY2" fmla="*/ 838200 h 3228306"/>
                <a:gd name="connsiteX3" fmla="*/ 88976 w 927176"/>
                <a:gd name="connsiteY3" fmla="*/ 1244600 h 3228306"/>
                <a:gd name="connsiteX4" fmla="*/ 749376 w 927176"/>
                <a:gd name="connsiteY4" fmla="*/ 1739900 h 3228306"/>
                <a:gd name="connsiteX5" fmla="*/ 76 w 927176"/>
                <a:gd name="connsiteY5" fmla="*/ 2082800 h 3228306"/>
                <a:gd name="connsiteX6" fmla="*/ 698576 w 927176"/>
                <a:gd name="connsiteY6" fmla="*/ 2501900 h 3228306"/>
                <a:gd name="connsiteX7" fmla="*/ 38176 w 927176"/>
                <a:gd name="connsiteY7" fmla="*/ 2768600 h 3228306"/>
                <a:gd name="connsiteX8" fmla="*/ 800176 w 927176"/>
                <a:gd name="connsiteY8" fmla="*/ 3136900 h 3228306"/>
                <a:gd name="connsiteX9" fmla="*/ 787476 w 927176"/>
                <a:gd name="connsiteY9" fmla="*/ 3162300 h 3228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7176" h="3228306">
                  <a:moveTo>
                    <a:pt x="927176" y="0"/>
                  </a:moveTo>
                  <a:cubicBezTo>
                    <a:pt x="560992" y="76200"/>
                    <a:pt x="194809" y="152400"/>
                    <a:pt x="177876" y="292100"/>
                  </a:cubicBezTo>
                  <a:cubicBezTo>
                    <a:pt x="160943" y="431800"/>
                    <a:pt x="840393" y="679450"/>
                    <a:pt x="825576" y="838200"/>
                  </a:cubicBezTo>
                  <a:cubicBezTo>
                    <a:pt x="810759" y="996950"/>
                    <a:pt x="101676" y="1094317"/>
                    <a:pt x="88976" y="1244600"/>
                  </a:cubicBezTo>
                  <a:cubicBezTo>
                    <a:pt x="76276" y="1394883"/>
                    <a:pt x="764193" y="1600200"/>
                    <a:pt x="749376" y="1739900"/>
                  </a:cubicBezTo>
                  <a:cubicBezTo>
                    <a:pt x="734559" y="1879600"/>
                    <a:pt x="8543" y="1955800"/>
                    <a:pt x="76" y="2082800"/>
                  </a:cubicBezTo>
                  <a:cubicBezTo>
                    <a:pt x="-8391" y="2209800"/>
                    <a:pt x="692226" y="2387600"/>
                    <a:pt x="698576" y="2501900"/>
                  </a:cubicBezTo>
                  <a:cubicBezTo>
                    <a:pt x="704926" y="2616200"/>
                    <a:pt x="21243" y="2662767"/>
                    <a:pt x="38176" y="2768600"/>
                  </a:cubicBezTo>
                  <a:cubicBezTo>
                    <a:pt x="55109" y="2874433"/>
                    <a:pt x="675293" y="3071283"/>
                    <a:pt x="800176" y="3136900"/>
                  </a:cubicBezTo>
                  <a:cubicBezTo>
                    <a:pt x="925059" y="3202517"/>
                    <a:pt x="687993" y="3291417"/>
                    <a:pt x="787476" y="3162300"/>
                  </a:cubicBezTo>
                </a:path>
              </a:pathLst>
            </a:custGeom>
            <a:noFill/>
            <a:ln w="38100">
              <a:solidFill>
                <a:srgbClr val="00B0F0"/>
              </a:solidFill>
              <a:headEnd type="none" w="med" len="med"/>
              <a:tailEnd type="triangle" w="med" len="me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30" name="Полилиния 29"/>
            <p:cNvSpPr/>
            <p:nvPr/>
          </p:nvSpPr>
          <p:spPr>
            <a:xfrm rot="542083">
              <a:off x="2432162" y="1785289"/>
              <a:ext cx="787494" cy="3688684"/>
            </a:xfrm>
            <a:custGeom>
              <a:avLst/>
              <a:gdLst>
                <a:gd name="connsiteX0" fmla="*/ 772319 w 787494"/>
                <a:gd name="connsiteY0" fmla="*/ 0 h 3105150"/>
                <a:gd name="connsiteX1" fmla="*/ 696119 w 787494"/>
                <a:gd name="connsiteY1" fmla="*/ 400050 h 3105150"/>
                <a:gd name="connsiteX2" fmla="*/ 76994 w 787494"/>
                <a:gd name="connsiteY2" fmla="*/ 819150 h 3105150"/>
                <a:gd name="connsiteX3" fmla="*/ 591344 w 787494"/>
                <a:gd name="connsiteY3" fmla="*/ 1390650 h 3105150"/>
                <a:gd name="connsiteX4" fmla="*/ 794 w 787494"/>
                <a:gd name="connsiteY4" fmla="*/ 1752600 h 3105150"/>
                <a:gd name="connsiteX5" fmla="*/ 496094 w 787494"/>
                <a:gd name="connsiteY5" fmla="*/ 2162175 h 3105150"/>
                <a:gd name="connsiteX6" fmla="*/ 794 w 787494"/>
                <a:gd name="connsiteY6" fmla="*/ 2486025 h 3105150"/>
                <a:gd name="connsiteX7" fmla="*/ 638969 w 787494"/>
                <a:gd name="connsiteY7" fmla="*/ 3105150 h 310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494" h="3105150">
                  <a:moveTo>
                    <a:pt x="772319" y="0"/>
                  </a:moveTo>
                  <a:cubicBezTo>
                    <a:pt x="792163" y="131762"/>
                    <a:pt x="812007" y="263525"/>
                    <a:pt x="696119" y="400050"/>
                  </a:cubicBezTo>
                  <a:cubicBezTo>
                    <a:pt x="580231" y="536575"/>
                    <a:pt x="94456" y="654050"/>
                    <a:pt x="76994" y="819150"/>
                  </a:cubicBezTo>
                  <a:cubicBezTo>
                    <a:pt x="59532" y="984250"/>
                    <a:pt x="604044" y="1235075"/>
                    <a:pt x="591344" y="1390650"/>
                  </a:cubicBezTo>
                  <a:cubicBezTo>
                    <a:pt x="578644" y="1546225"/>
                    <a:pt x="16669" y="1624013"/>
                    <a:pt x="794" y="1752600"/>
                  </a:cubicBezTo>
                  <a:cubicBezTo>
                    <a:pt x="-15081" y="1881187"/>
                    <a:pt x="496094" y="2039938"/>
                    <a:pt x="496094" y="2162175"/>
                  </a:cubicBezTo>
                  <a:cubicBezTo>
                    <a:pt x="496094" y="2284412"/>
                    <a:pt x="-23019" y="2328863"/>
                    <a:pt x="794" y="2486025"/>
                  </a:cubicBezTo>
                  <a:cubicBezTo>
                    <a:pt x="24606" y="2643188"/>
                    <a:pt x="502444" y="3081338"/>
                    <a:pt x="638969" y="3105150"/>
                  </a:cubicBezTo>
                </a:path>
              </a:pathLst>
            </a:custGeom>
            <a:noFill/>
            <a:ln w="38100">
              <a:solidFill>
                <a:srgbClr val="00B050"/>
              </a:solidFill>
              <a:headEnd type="none" w="med" len="med"/>
              <a:tailEnd type="triangle" w="med" len="me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31" name="Полилиния 30"/>
            <p:cNvSpPr/>
            <p:nvPr/>
          </p:nvSpPr>
          <p:spPr>
            <a:xfrm>
              <a:off x="3430289" y="1937000"/>
              <a:ext cx="4464323" cy="3196159"/>
            </a:xfrm>
            <a:custGeom>
              <a:avLst/>
              <a:gdLst>
                <a:gd name="connsiteX0" fmla="*/ 214611 w 3529311"/>
                <a:gd name="connsiteY0" fmla="*/ 0 h 3111530"/>
                <a:gd name="connsiteX1" fmla="*/ 24111 w 3529311"/>
                <a:gd name="connsiteY1" fmla="*/ 635000 h 3111530"/>
                <a:gd name="connsiteX2" fmla="*/ 697211 w 3529311"/>
                <a:gd name="connsiteY2" fmla="*/ 533400 h 3111530"/>
                <a:gd name="connsiteX3" fmla="*/ 176511 w 3529311"/>
                <a:gd name="connsiteY3" fmla="*/ 1295400 h 3111530"/>
                <a:gd name="connsiteX4" fmla="*/ 1002011 w 3529311"/>
                <a:gd name="connsiteY4" fmla="*/ 1231900 h 3111530"/>
                <a:gd name="connsiteX5" fmla="*/ 633711 w 3529311"/>
                <a:gd name="connsiteY5" fmla="*/ 2032000 h 3111530"/>
                <a:gd name="connsiteX6" fmla="*/ 1319511 w 3529311"/>
                <a:gd name="connsiteY6" fmla="*/ 2057400 h 3111530"/>
                <a:gd name="connsiteX7" fmla="*/ 1129011 w 3529311"/>
                <a:gd name="connsiteY7" fmla="*/ 2603500 h 3111530"/>
                <a:gd name="connsiteX8" fmla="*/ 1992611 w 3529311"/>
                <a:gd name="connsiteY8" fmla="*/ 2438400 h 3111530"/>
                <a:gd name="connsiteX9" fmla="*/ 1878311 w 3529311"/>
                <a:gd name="connsiteY9" fmla="*/ 2933700 h 3111530"/>
                <a:gd name="connsiteX10" fmla="*/ 2475211 w 3529311"/>
                <a:gd name="connsiteY10" fmla="*/ 2654300 h 3111530"/>
                <a:gd name="connsiteX11" fmla="*/ 2830811 w 3529311"/>
                <a:gd name="connsiteY11" fmla="*/ 3111500 h 3111530"/>
                <a:gd name="connsiteX12" fmla="*/ 3148311 w 3529311"/>
                <a:gd name="connsiteY12" fmla="*/ 2628900 h 3111530"/>
                <a:gd name="connsiteX13" fmla="*/ 3529311 w 3529311"/>
                <a:gd name="connsiteY13" fmla="*/ 2908300 h 311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29311" h="3111530">
                  <a:moveTo>
                    <a:pt x="214611" y="0"/>
                  </a:moveTo>
                  <a:cubicBezTo>
                    <a:pt x="79144" y="273050"/>
                    <a:pt x="-56322" y="546100"/>
                    <a:pt x="24111" y="635000"/>
                  </a:cubicBezTo>
                  <a:cubicBezTo>
                    <a:pt x="104544" y="723900"/>
                    <a:pt x="671811" y="423333"/>
                    <a:pt x="697211" y="533400"/>
                  </a:cubicBezTo>
                  <a:cubicBezTo>
                    <a:pt x="722611" y="643467"/>
                    <a:pt x="125711" y="1178983"/>
                    <a:pt x="176511" y="1295400"/>
                  </a:cubicBezTo>
                  <a:cubicBezTo>
                    <a:pt x="227311" y="1411817"/>
                    <a:pt x="925811" y="1109133"/>
                    <a:pt x="1002011" y="1231900"/>
                  </a:cubicBezTo>
                  <a:cubicBezTo>
                    <a:pt x="1078211" y="1354667"/>
                    <a:pt x="580794" y="1894417"/>
                    <a:pt x="633711" y="2032000"/>
                  </a:cubicBezTo>
                  <a:cubicBezTo>
                    <a:pt x="686628" y="2169583"/>
                    <a:pt x="1236961" y="1962150"/>
                    <a:pt x="1319511" y="2057400"/>
                  </a:cubicBezTo>
                  <a:cubicBezTo>
                    <a:pt x="1402061" y="2152650"/>
                    <a:pt x="1016828" y="2540000"/>
                    <a:pt x="1129011" y="2603500"/>
                  </a:cubicBezTo>
                  <a:cubicBezTo>
                    <a:pt x="1241194" y="2667000"/>
                    <a:pt x="1867728" y="2383367"/>
                    <a:pt x="1992611" y="2438400"/>
                  </a:cubicBezTo>
                  <a:cubicBezTo>
                    <a:pt x="2117494" y="2493433"/>
                    <a:pt x="1797878" y="2897717"/>
                    <a:pt x="1878311" y="2933700"/>
                  </a:cubicBezTo>
                  <a:cubicBezTo>
                    <a:pt x="1958744" y="2969683"/>
                    <a:pt x="2316461" y="2624667"/>
                    <a:pt x="2475211" y="2654300"/>
                  </a:cubicBezTo>
                  <a:cubicBezTo>
                    <a:pt x="2633961" y="2683933"/>
                    <a:pt x="2718628" y="3115733"/>
                    <a:pt x="2830811" y="3111500"/>
                  </a:cubicBezTo>
                  <a:cubicBezTo>
                    <a:pt x="2942994" y="3107267"/>
                    <a:pt x="3031894" y="2662767"/>
                    <a:pt x="3148311" y="2628900"/>
                  </a:cubicBezTo>
                  <a:cubicBezTo>
                    <a:pt x="3264728" y="2595033"/>
                    <a:pt x="3508144" y="2815167"/>
                    <a:pt x="3529311" y="2908300"/>
                  </a:cubicBezTo>
                </a:path>
              </a:pathLst>
            </a:custGeom>
            <a:noFill/>
            <a:ln w="38100">
              <a:solidFill>
                <a:srgbClr val="00B0F0"/>
              </a:solidFill>
              <a:headEnd type="none" w="med" len="med"/>
              <a:tailEnd type="triangle" w="med" len="me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dirty="0"/>
            </a:p>
          </p:txBody>
        </p:sp>
        <p:sp>
          <p:nvSpPr>
            <p:cNvPr id="32" name="Полилиния 31"/>
            <p:cNvSpPr/>
            <p:nvPr/>
          </p:nvSpPr>
          <p:spPr>
            <a:xfrm>
              <a:off x="3537346" y="1937001"/>
              <a:ext cx="4357265" cy="3075003"/>
            </a:xfrm>
            <a:custGeom>
              <a:avLst/>
              <a:gdLst>
                <a:gd name="connsiteX0" fmla="*/ 110728 w 3425428"/>
                <a:gd name="connsiteY0" fmla="*/ 0 h 3015303"/>
                <a:gd name="connsiteX1" fmla="*/ 263128 w 3425428"/>
                <a:gd name="connsiteY1" fmla="*/ 352425 h 3015303"/>
                <a:gd name="connsiteX2" fmla="*/ 5953 w 3425428"/>
                <a:gd name="connsiteY2" fmla="*/ 919163 h 3015303"/>
                <a:gd name="connsiteX3" fmla="*/ 567928 w 3425428"/>
                <a:gd name="connsiteY3" fmla="*/ 995363 h 3015303"/>
                <a:gd name="connsiteX4" fmla="*/ 406003 w 3425428"/>
                <a:gd name="connsiteY4" fmla="*/ 1681163 h 3015303"/>
                <a:gd name="connsiteX5" fmla="*/ 948928 w 3425428"/>
                <a:gd name="connsiteY5" fmla="*/ 1795463 h 3015303"/>
                <a:gd name="connsiteX6" fmla="*/ 848916 w 3425428"/>
                <a:gd name="connsiteY6" fmla="*/ 2305050 h 3015303"/>
                <a:gd name="connsiteX7" fmla="*/ 1396603 w 3425428"/>
                <a:gd name="connsiteY7" fmla="*/ 2343150 h 3015303"/>
                <a:gd name="connsiteX8" fmla="*/ 1491853 w 3425428"/>
                <a:gd name="connsiteY8" fmla="*/ 2733675 h 3015303"/>
                <a:gd name="connsiteX9" fmla="*/ 2020491 w 3425428"/>
                <a:gd name="connsiteY9" fmla="*/ 2600325 h 3015303"/>
                <a:gd name="connsiteX10" fmla="*/ 2249091 w 3425428"/>
                <a:gd name="connsiteY10" fmla="*/ 2947988 h 3015303"/>
                <a:gd name="connsiteX11" fmla="*/ 2744391 w 3425428"/>
                <a:gd name="connsiteY11" fmla="*/ 2690813 h 3015303"/>
                <a:gd name="connsiteX12" fmla="*/ 3120628 w 3425428"/>
                <a:gd name="connsiteY12" fmla="*/ 3009900 h 3015303"/>
                <a:gd name="connsiteX13" fmla="*/ 3425428 w 3425428"/>
                <a:gd name="connsiteY13" fmla="*/ 2881313 h 3015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5428" h="3015303">
                  <a:moveTo>
                    <a:pt x="110728" y="0"/>
                  </a:moveTo>
                  <a:cubicBezTo>
                    <a:pt x="195659" y="99615"/>
                    <a:pt x="280591" y="199231"/>
                    <a:pt x="263128" y="352425"/>
                  </a:cubicBezTo>
                  <a:cubicBezTo>
                    <a:pt x="245666" y="505619"/>
                    <a:pt x="-44847" y="812007"/>
                    <a:pt x="5953" y="919163"/>
                  </a:cubicBezTo>
                  <a:cubicBezTo>
                    <a:pt x="56753" y="1026319"/>
                    <a:pt x="501253" y="868363"/>
                    <a:pt x="567928" y="995363"/>
                  </a:cubicBezTo>
                  <a:cubicBezTo>
                    <a:pt x="634603" y="1122363"/>
                    <a:pt x="342503" y="1547813"/>
                    <a:pt x="406003" y="1681163"/>
                  </a:cubicBezTo>
                  <a:cubicBezTo>
                    <a:pt x="469503" y="1814513"/>
                    <a:pt x="875109" y="1691482"/>
                    <a:pt x="948928" y="1795463"/>
                  </a:cubicBezTo>
                  <a:cubicBezTo>
                    <a:pt x="1022747" y="1899444"/>
                    <a:pt x="774304" y="2213769"/>
                    <a:pt x="848916" y="2305050"/>
                  </a:cubicBezTo>
                  <a:cubicBezTo>
                    <a:pt x="923528" y="2396331"/>
                    <a:pt x="1289447" y="2271713"/>
                    <a:pt x="1396603" y="2343150"/>
                  </a:cubicBezTo>
                  <a:cubicBezTo>
                    <a:pt x="1503759" y="2414588"/>
                    <a:pt x="1387872" y="2690812"/>
                    <a:pt x="1491853" y="2733675"/>
                  </a:cubicBezTo>
                  <a:cubicBezTo>
                    <a:pt x="1595834" y="2776538"/>
                    <a:pt x="1894285" y="2564606"/>
                    <a:pt x="2020491" y="2600325"/>
                  </a:cubicBezTo>
                  <a:cubicBezTo>
                    <a:pt x="2146697" y="2636044"/>
                    <a:pt x="2128441" y="2932907"/>
                    <a:pt x="2249091" y="2947988"/>
                  </a:cubicBezTo>
                  <a:cubicBezTo>
                    <a:pt x="2369741" y="2963069"/>
                    <a:pt x="2599135" y="2680494"/>
                    <a:pt x="2744391" y="2690813"/>
                  </a:cubicBezTo>
                  <a:cubicBezTo>
                    <a:pt x="2889647" y="2701132"/>
                    <a:pt x="3007122" y="2978150"/>
                    <a:pt x="3120628" y="3009900"/>
                  </a:cubicBezTo>
                  <a:cubicBezTo>
                    <a:pt x="3234134" y="3041650"/>
                    <a:pt x="3373041" y="2924969"/>
                    <a:pt x="3425428" y="2881313"/>
                  </a:cubicBezTo>
                </a:path>
              </a:pathLst>
            </a:custGeom>
            <a:noFill/>
            <a:ln w="38100">
              <a:solidFill>
                <a:srgbClr val="00B050"/>
              </a:solidFill>
              <a:headEnd type="none" w="med" len="med"/>
              <a:tailEnd type="triangle" w="med" len="me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grpSp>
      <p:sp>
        <p:nvSpPr>
          <p:cNvPr id="51" name="Овал 50"/>
          <p:cNvSpPr/>
          <p:nvPr/>
        </p:nvSpPr>
        <p:spPr>
          <a:xfrm>
            <a:off x="2268683" y="1344829"/>
            <a:ext cx="657251" cy="657251"/>
          </a:xfrm>
          <a:prstGeom prst="ellipse">
            <a:avLst/>
          </a:prstGeom>
          <a:no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sz="2400"/>
          </a:p>
        </p:txBody>
      </p:sp>
      <p:sp>
        <p:nvSpPr>
          <p:cNvPr id="52" name="Овал 51"/>
          <p:cNvSpPr/>
          <p:nvPr/>
        </p:nvSpPr>
        <p:spPr>
          <a:xfrm>
            <a:off x="3704914" y="2178883"/>
            <a:ext cx="1628424" cy="1628424"/>
          </a:xfrm>
          <a:prstGeom prst="ellipse">
            <a:avLst/>
          </a:prstGeom>
          <a:no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sz="2400"/>
          </a:p>
        </p:txBody>
      </p:sp>
      <p:cxnSp>
        <p:nvCxnSpPr>
          <p:cNvPr id="54" name="Скругленная соединительная линия 53"/>
          <p:cNvCxnSpPr>
            <a:stCxn id="52" idx="1"/>
            <a:endCxn id="51" idx="5"/>
          </p:cNvCxnSpPr>
          <p:nvPr/>
        </p:nvCxnSpPr>
        <p:spPr>
          <a:xfrm rot="16200000" flipV="1">
            <a:off x="3130769" y="1604739"/>
            <a:ext cx="511534" cy="1113711"/>
          </a:xfrm>
          <a:prstGeom prst="curvedConnector3">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6" name="Picture 2" descr="D:\babkin\conference\2015-11_Warsaw_NICA_days\LHEP-emblema.png"/>
          <p:cNvPicPr>
            <a:picLocks noChangeAspect="1" noChangeArrowheads="1"/>
          </p:cNvPicPr>
          <p:nvPr/>
        </p:nvPicPr>
        <p:blipFill>
          <a:blip r:embed="rId8" cstate="print"/>
          <a:srcRect/>
          <a:stretch>
            <a:fillRect/>
          </a:stretch>
        </p:blipFill>
        <p:spPr bwMode="auto">
          <a:xfrm>
            <a:off x="211382" y="163758"/>
            <a:ext cx="1259632" cy="706705"/>
          </a:xfrm>
          <a:prstGeom prst="rect">
            <a:avLst/>
          </a:prstGeom>
          <a:noFill/>
        </p:spPr>
      </p:pic>
      <p:pic>
        <p:nvPicPr>
          <p:cNvPr id="57" name="Picture 3" descr="D:\babkin\conference\2015-11_Warsaw_NICA_days\NICA_emblema.png"/>
          <p:cNvPicPr>
            <a:picLocks noChangeAspect="1" noChangeArrowheads="1"/>
          </p:cNvPicPr>
          <p:nvPr/>
        </p:nvPicPr>
        <p:blipFill>
          <a:blip r:embed="rId9" cstate="print"/>
          <a:srcRect/>
          <a:stretch>
            <a:fillRect/>
          </a:stretch>
        </p:blipFill>
        <p:spPr bwMode="auto">
          <a:xfrm>
            <a:off x="10472318" y="95689"/>
            <a:ext cx="1547664" cy="767161"/>
          </a:xfrm>
          <a:prstGeom prst="rect">
            <a:avLst/>
          </a:prstGeom>
          <a:noFill/>
        </p:spPr>
      </p:pic>
      <p:grpSp>
        <p:nvGrpSpPr>
          <p:cNvPr id="78" name="Группа 77"/>
          <p:cNvGrpSpPr/>
          <p:nvPr/>
        </p:nvGrpSpPr>
        <p:grpSpPr>
          <a:xfrm>
            <a:off x="1917702" y="3294685"/>
            <a:ext cx="8684934" cy="3088931"/>
            <a:chOff x="1917700" y="3476750"/>
            <a:chExt cx="8684934" cy="3088931"/>
          </a:xfrm>
        </p:grpSpPr>
        <p:grpSp>
          <p:nvGrpSpPr>
            <p:cNvPr id="77" name="Группа 76"/>
            <p:cNvGrpSpPr/>
            <p:nvPr/>
          </p:nvGrpSpPr>
          <p:grpSpPr>
            <a:xfrm>
              <a:off x="1917700" y="3476750"/>
              <a:ext cx="8684934" cy="3088931"/>
              <a:chOff x="1917700" y="3476750"/>
              <a:chExt cx="8684934" cy="3088931"/>
            </a:xfrm>
          </p:grpSpPr>
          <p:pic>
            <p:nvPicPr>
              <p:cNvPr id="67" name="Рисунок 66"/>
              <p:cNvPicPr>
                <a:picLocks noChangeAspect="1"/>
              </p:cNvPicPr>
              <p:nvPr/>
            </p:nvPicPr>
            <p:blipFill rotWithShape="1">
              <a:blip r:embed="rId10"/>
              <a:srcRect r="6636"/>
              <a:stretch/>
            </p:blipFill>
            <p:spPr>
              <a:xfrm>
                <a:off x="7430324" y="3476750"/>
                <a:ext cx="3172310" cy="2613214"/>
              </a:xfrm>
              <a:prstGeom prst="rect">
                <a:avLst/>
              </a:prstGeom>
              <a:ln w="38100" cap="sq">
                <a:noFill/>
                <a:prstDash val="solid"/>
                <a:miter lim="800000"/>
              </a:ln>
              <a:effectLst/>
            </p:spPr>
          </p:pic>
          <p:grpSp>
            <p:nvGrpSpPr>
              <p:cNvPr id="63" name="Группа 62"/>
              <p:cNvGrpSpPr/>
              <p:nvPr/>
            </p:nvGrpSpPr>
            <p:grpSpPr>
              <a:xfrm rot="16200000">
                <a:off x="7205913" y="3433122"/>
                <a:ext cx="593159" cy="2747814"/>
                <a:chOff x="1587332" y="5328065"/>
                <a:chExt cx="593159" cy="1520372"/>
              </a:xfrm>
            </p:grpSpPr>
            <p:sp>
              <p:nvSpPr>
                <p:cNvPr id="64" name="Полилиния 63"/>
                <p:cNvSpPr/>
                <p:nvPr/>
              </p:nvSpPr>
              <p:spPr>
                <a:xfrm>
                  <a:off x="1590672" y="5349138"/>
                  <a:ext cx="524143" cy="1489811"/>
                </a:xfrm>
                <a:custGeom>
                  <a:avLst/>
                  <a:gdLst>
                    <a:gd name="connsiteX0" fmla="*/ 266703 w 524143"/>
                    <a:gd name="connsiteY0" fmla="*/ 0 h 1514475"/>
                    <a:gd name="connsiteX1" fmla="*/ 447678 w 524143"/>
                    <a:gd name="connsiteY1" fmla="*/ 228600 h 1514475"/>
                    <a:gd name="connsiteX2" fmla="*/ 76203 w 524143"/>
                    <a:gd name="connsiteY2" fmla="*/ 466725 h 1514475"/>
                    <a:gd name="connsiteX3" fmla="*/ 523878 w 524143"/>
                    <a:gd name="connsiteY3" fmla="*/ 771525 h 1514475"/>
                    <a:gd name="connsiteX4" fmla="*/ 3 w 524143"/>
                    <a:gd name="connsiteY4" fmla="*/ 1162050 h 1514475"/>
                    <a:gd name="connsiteX5" fmla="*/ 514353 w 524143"/>
                    <a:gd name="connsiteY5" fmla="*/ 1352550 h 1514475"/>
                    <a:gd name="connsiteX6" fmla="*/ 123828 w 524143"/>
                    <a:gd name="connsiteY6" fmla="*/ 1514475 h 151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4143" h="1514475">
                      <a:moveTo>
                        <a:pt x="266703" y="0"/>
                      </a:moveTo>
                      <a:cubicBezTo>
                        <a:pt x="373065" y="75406"/>
                        <a:pt x="479428" y="150813"/>
                        <a:pt x="447678" y="228600"/>
                      </a:cubicBezTo>
                      <a:cubicBezTo>
                        <a:pt x="415928" y="306387"/>
                        <a:pt x="63503" y="376238"/>
                        <a:pt x="76203" y="466725"/>
                      </a:cubicBezTo>
                      <a:cubicBezTo>
                        <a:pt x="88903" y="557212"/>
                        <a:pt x="536578" y="655638"/>
                        <a:pt x="523878" y="771525"/>
                      </a:cubicBezTo>
                      <a:cubicBezTo>
                        <a:pt x="511178" y="887412"/>
                        <a:pt x="1590" y="1065213"/>
                        <a:pt x="3" y="1162050"/>
                      </a:cubicBezTo>
                      <a:cubicBezTo>
                        <a:pt x="-1584" y="1258887"/>
                        <a:pt x="493716" y="1293813"/>
                        <a:pt x="514353" y="1352550"/>
                      </a:cubicBezTo>
                      <a:cubicBezTo>
                        <a:pt x="534990" y="1411287"/>
                        <a:pt x="246065" y="1474788"/>
                        <a:pt x="123828" y="1514475"/>
                      </a:cubicBezTo>
                    </a:path>
                  </a:pathLst>
                </a:custGeom>
                <a:noFill/>
                <a:ln w="38100">
                  <a:solidFill>
                    <a:srgbClr val="FF0000"/>
                  </a:solidFill>
                  <a:headEnd type="none" w="med" len="med"/>
                  <a:tailEnd type="triangle" w="med" len="me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65" name="Полилиния 64"/>
                <p:cNvSpPr/>
                <p:nvPr/>
              </p:nvSpPr>
              <p:spPr>
                <a:xfrm rot="189012">
                  <a:off x="1587332" y="5328065"/>
                  <a:ext cx="593159" cy="1520372"/>
                </a:xfrm>
                <a:custGeom>
                  <a:avLst/>
                  <a:gdLst>
                    <a:gd name="connsiteX0" fmla="*/ 200043 w 457261"/>
                    <a:gd name="connsiteY0" fmla="*/ 0 h 1514475"/>
                    <a:gd name="connsiteX1" fmla="*/ 28593 w 457261"/>
                    <a:gd name="connsiteY1" fmla="*/ 247650 h 1514475"/>
                    <a:gd name="connsiteX2" fmla="*/ 457218 w 457261"/>
                    <a:gd name="connsiteY2" fmla="*/ 495300 h 1514475"/>
                    <a:gd name="connsiteX3" fmla="*/ 18 w 457261"/>
                    <a:gd name="connsiteY3" fmla="*/ 838200 h 1514475"/>
                    <a:gd name="connsiteX4" fmla="*/ 438168 w 457261"/>
                    <a:gd name="connsiteY4" fmla="*/ 1152525 h 1514475"/>
                    <a:gd name="connsiteX5" fmla="*/ 161943 w 457261"/>
                    <a:gd name="connsiteY5" fmla="*/ 1514475 h 151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61" h="1514475">
                      <a:moveTo>
                        <a:pt x="200043" y="0"/>
                      </a:moveTo>
                      <a:cubicBezTo>
                        <a:pt x="92887" y="82550"/>
                        <a:pt x="-14269" y="165100"/>
                        <a:pt x="28593" y="247650"/>
                      </a:cubicBezTo>
                      <a:cubicBezTo>
                        <a:pt x="71455" y="330200"/>
                        <a:pt x="461980" y="396875"/>
                        <a:pt x="457218" y="495300"/>
                      </a:cubicBezTo>
                      <a:cubicBezTo>
                        <a:pt x="452456" y="593725"/>
                        <a:pt x="3193" y="728663"/>
                        <a:pt x="18" y="838200"/>
                      </a:cubicBezTo>
                      <a:cubicBezTo>
                        <a:pt x="-3157" y="947737"/>
                        <a:pt x="411181" y="1039813"/>
                        <a:pt x="438168" y="1152525"/>
                      </a:cubicBezTo>
                      <a:cubicBezTo>
                        <a:pt x="465155" y="1265237"/>
                        <a:pt x="209568" y="1416050"/>
                        <a:pt x="161943" y="1514475"/>
                      </a:cubicBezTo>
                    </a:path>
                  </a:pathLst>
                </a:custGeom>
                <a:noFill/>
                <a:ln w="38100">
                  <a:solidFill>
                    <a:srgbClr val="00B050"/>
                  </a:solidFill>
                  <a:headEnd type="none" w="med" len="med"/>
                  <a:tailEnd type="triangle" w="med" len="me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grpSp>
          <p:sp>
            <p:nvSpPr>
              <p:cNvPr id="70" name="TextBox 69"/>
              <p:cNvSpPr txBox="1"/>
              <p:nvPr/>
            </p:nvSpPr>
            <p:spPr>
              <a:xfrm>
                <a:off x="7646595" y="5697751"/>
                <a:ext cx="2786339" cy="867930"/>
              </a:xfrm>
              <a:prstGeom prst="rect">
                <a:avLst/>
              </a:prstGeom>
              <a:noFill/>
            </p:spPr>
            <p:txBody>
              <a:bodyPr wrap="none" rtlCol="0">
                <a:spAutoFit/>
              </a:bodyPr>
              <a:lstStyle/>
              <a:p>
                <a:pPr algn="ctr">
                  <a:lnSpc>
                    <a:spcPct val="90000"/>
                  </a:lnSpc>
                </a:pPr>
                <a:r>
                  <a:rPr lang="en-US" sz="2800" b="1" i="1" dirty="0">
                    <a:solidFill>
                      <a:schemeClr val="tx2"/>
                    </a:solidFill>
                  </a:rPr>
                  <a:t>Programmable</a:t>
                </a:r>
              </a:p>
              <a:p>
                <a:pPr algn="ctr">
                  <a:lnSpc>
                    <a:spcPct val="90000"/>
                  </a:lnSpc>
                </a:pPr>
                <a:r>
                  <a:rPr lang="en-US" sz="2800" b="1" i="1" dirty="0">
                    <a:solidFill>
                      <a:schemeClr val="tx2"/>
                    </a:solidFill>
                  </a:rPr>
                  <a:t> logic</a:t>
                </a:r>
                <a:endParaRPr lang="ru-RU" sz="2800" b="1" i="1" dirty="0">
                  <a:solidFill>
                    <a:schemeClr val="tx2"/>
                  </a:solidFill>
                </a:endParaRPr>
              </a:p>
            </p:txBody>
          </p:sp>
          <p:sp>
            <p:nvSpPr>
              <p:cNvPr id="71" name="Полилиния 70"/>
              <p:cNvSpPr/>
              <p:nvPr/>
            </p:nvSpPr>
            <p:spPr>
              <a:xfrm>
                <a:off x="1917700" y="5054600"/>
                <a:ext cx="6858000" cy="724015"/>
              </a:xfrm>
              <a:custGeom>
                <a:avLst/>
                <a:gdLst>
                  <a:gd name="connsiteX0" fmla="*/ 0 w 6858000"/>
                  <a:gd name="connsiteY0" fmla="*/ 203200 h 724015"/>
                  <a:gd name="connsiteX1" fmla="*/ 381000 w 6858000"/>
                  <a:gd name="connsiteY1" fmla="*/ 101600 h 724015"/>
                  <a:gd name="connsiteX2" fmla="*/ 901700 w 6858000"/>
                  <a:gd name="connsiteY2" fmla="*/ 609600 h 724015"/>
                  <a:gd name="connsiteX3" fmla="*/ 1422400 w 6858000"/>
                  <a:gd name="connsiteY3" fmla="*/ 190500 h 724015"/>
                  <a:gd name="connsiteX4" fmla="*/ 2044700 w 6858000"/>
                  <a:gd name="connsiteY4" fmla="*/ 660400 h 724015"/>
                  <a:gd name="connsiteX5" fmla="*/ 2476500 w 6858000"/>
                  <a:gd name="connsiteY5" fmla="*/ 241300 h 724015"/>
                  <a:gd name="connsiteX6" fmla="*/ 3060700 w 6858000"/>
                  <a:gd name="connsiteY6" fmla="*/ 711200 h 724015"/>
                  <a:gd name="connsiteX7" fmla="*/ 3619500 w 6858000"/>
                  <a:gd name="connsiteY7" fmla="*/ 254000 h 724015"/>
                  <a:gd name="connsiteX8" fmla="*/ 4191000 w 6858000"/>
                  <a:gd name="connsiteY8" fmla="*/ 723900 h 724015"/>
                  <a:gd name="connsiteX9" fmla="*/ 4699000 w 6858000"/>
                  <a:gd name="connsiteY9" fmla="*/ 203200 h 724015"/>
                  <a:gd name="connsiteX10" fmla="*/ 5181600 w 6858000"/>
                  <a:gd name="connsiteY10" fmla="*/ 723900 h 724015"/>
                  <a:gd name="connsiteX11" fmla="*/ 5499100 w 6858000"/>
                  <a:gd name="connsiteY11" fmla="*/ 254000 h 724015"/>
                  <a:gd name="connsiteX12" fmla="*/ 5791200 w 6858000"/>
                  <a:gd name="connsiteY12" fmla="*/ 622300 h 724015"/>
                  <a:gd name="connsiteX13" fmla="*/ 6858000 w 6858000"/>
                  <a:gd name="connsiteY13" fmla="*/ 0 h 72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58000" h="724015">
                    <a:moveTo>
                      <a:pt x="0" y="203200"/>
                    </a:moveTo>
                    <a:cubicBezTo>
                      <a:pt x="115358" y="118533"/>
                      <a:pt x="230717" y="33867"/>
                      <a:pt x="381000" y="101600"/>
                    </a:cubicBezTo>
                    <a:cubicBezTo>
                      <a:pt x="531283" y="169333"/>
                      <a:pt x="728133" y="594783"/>
                      <a:pt x="901700" y="609600"/>
                    </a:cubicBezTo>
                    <a:cubicBezTo>
                      <a:pt x="1075267" y="624417"/>
                      <a:pt x="1231900" y="182033"/>
                      <a:pt x="1422400" y="190500"/>
                    </a:cubicBezTo>
                    <a:cubicBezTo>
                      <a:pt x="1612900" y="198967"/>
                      <a:pt x="1869017" y="651933"/>
                      <a:pt x="2044700" y="660400"/>
                    </a:cubicBezTo>
                    <a:cubicBezTo>
                      <a:pt x="2220383" y="668867"/>
                      <a:pt x="2307167" y="232833"/>
                      <a:pt x="2476500" y="241300"/>
                    </a:cubicBezTo>
                    <a:cubicBezTo>
                      <a:pt x="2645833" y="249767"/>
                      <a:pt x="2870200" y="709083"/>
                      <a:pt x="3060700" y="711200"/>
                    </a:cubicBezTo>
                    <a:cubicBezTo>
                      <a:pt x="3251200" y="713317"/>
                      <a:pt x="3431117" y="251883"/>
                      <a:pt x="3619500" y="254000"/>
                    </a:cubicBezTo>
                    <a:cubicBezTo>
                      <a:pt x="3807883" y="256117"/>
                      <a:pt x="4011083" y="732367"/>
                      <a:pt x="4191000" y="723900"/>
                    </a:cubicBezTo>
                    <a:cubicBezTo>
                      <a:pt x="4370917" y="715433"/>
                      <a:pt x="4533900" y="203200"/>
                      <a:pt x="4699000" y="203200"/>
                    </a:cubicBezTo>
                    <a:cubicBezTo>
                      <a:pt x="4864100" y="203200"/>
                      <a:pt x="5048250" y="715433"/>
                      <a:pt x="5181600" y="723900"/>
                    </a:cubicBezTo>
                    <a:cubicBezTo>
                      <a:pt x="5314950" y="732367"/>
                      <a:pt x="5397500" y="270933"/>
                      <a:pt x="5499100" y="254000"/>
                    </a:cubicBezTo>
                    <a:cubicBezTo>
                      <a:pt x="5600700" y="237067"/>
                      <a:pt x="5564717" y="664633"/>
                      <a:pt x="5791200" y="622300"/>
                    </a:cubicBezTo>
                    <a:cubicBezTo>
                      <a:pt x="6017683" y="579967"/>
                      <a:pt x="6726767" y="86783"/>
                      <a:pt x="6858000" y="0"/>
                    </a:cubicBezTo>
                  </a:path>
                </a:pathLst>
              </a:custGeom>
              <a:noFill/>
              <a:ln w="38100">
                <a:solidFill>
                  <a:srgbClr val="FF0000"/>
                </a:solidFill>
                <a:headEnd type="none" w="med" len="med"/>
                <a:tailEnd type="triangle" w="med" len="me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grpSp>
        <p:sp>
          <p:nvSpPr>
            <p:cNvPr id="69" name="Полилиния 68"/>
            <p:cNvSpPr/>
            <p:nvPr/>
          </p:nvSpPr>
          <p:spPr>
            <a:xfrm>
              <a:off x="1943100" y="4920736"/>
              <a:ext cx="6920470" cy="909036"/>
            </a:xfrm>
            <a:custGeom>
              <a:avLst/>
              <a:gdLst>
                <a:gd name="connsiteX0" fmla="*/ 0 w 6920470"/>
                <a:gd name="connsiteY0" fmla="*/ 349764 h 909036"/>
                <a:gd name="connsiteX1" fmla="*/ 444500 w 6920470"/>
                <a:gd name="connsiteY1" fmla="*/ 768864 h 909036"/>
                <a:gd name="connsiteX2" fmla="*/ 800100 w 6920470"/>
                <a:gd name="connsiteY2" fmla="*/ 197364 h 909036"/>
                <a:gd name="connsiteX3" fmla="*/ 1460500 w 6920470"/>
                <a:gd name="connsiteY3" fmla="*/ 819664 h 909036"/>
                <a:gd name="connsiteX4" fmla="*/ 1841500 w 6920470"/>
                <a:gd name="connsiteY4" fmla="*/ 235464 h 909036"/>
                <a:gd name="connsiteX5" fmla="*/ 2476500 w 6920470"/>
                <a:gd name="connsiteY5" fmla="*/ 908564 h 909036"/>
                <a:gd name="connsiteX6" fmla="*/ 2895600 w 6920470"/>
                <a:gd name="connsiteY6" fmla="*/ 349764 h 909036"/>
                <a:gd name="connsiteX7" fmla="*/ 3670300 w 6920470"/>
                <a:gd name="connsiteY7" fmla="*/ 819664 h 909036"/>
                <a:gd name="connsiteX8" fmla="*/ 4038600 w 6920470"/>
                <a:gd name="connsiteY8" fmla="*/ 298964 h 909036"/>
                <a:gd name="connsiteX9" fmla="*/ 4597400 w 6920470"/>
                <a:gd name="connsiteY9" fmla="*/ 908564 h 909036"/>
                <a:gd name="connsiteX10" fmla="*/ 5130800 w 6920470"/>
                <a:gd name="connsiteY10" fmla="*/ 298964 h 909036"/>
                <a:gd name="connsiteX11" fmla="*/ 5422900 w 6920470"/>
                <a:gd name="connsiteY11" fmla="*/ 870464 h 909036"/>
                <a:gd name="connsiteX12" fmla="*/ 5829300 w 6920470"/>
                <a:gd name="connsiteY12" fmla="*/ 197364 h 909036"/>
                <a:gd name="connsiteX13" fmla="*/ 6083300 w 6920470"/>
                <a:gd name="connsiteY13" fmla="*/ 781564 h 909036"/>
                <a:gd name="connsiteX14" fmla="*/ 6870700 w 6920470"/>
                <a:gd name="connsiteY14" fmla="*/ 44964 h 909036"/>
                <a:gd name="connsiteX15" fmla="*/ 6845300 w 6920470"/>
                <a:gd name="connsiteY15" fmla="*/ 70364 h 90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20470" h="909036">
                  <a:moveTo>
                    <a:pt x="0" y="349764"/>
                  </a:moveTo>
                  <a:cubicBezTo>
                    <a:pt x="155575" y="572014"/>
                    <a:pt x="311150" y="794264"/>
                    <a:pt x="444500" y="768864"/>
                  </a:cubicBezTo>
                  <a:cubicBezTo>
                    <a:pt x="577850" y="743464"/>
                    <a:pt x="630767" y="188897"/>
                    <a:pt x="800100" y="197364"/>
                  </a:cubicBezTo>
                  <a:cubicBezTo>
                    <a:pt x="969433" y="205831"/>
                    <a:pt x="1286934" y="813314"/>
                    <a:pt x="1460500" y="819664"/>
                  </a:cubicBezTo>
                  <a:cubicBezTo>
                    <a:pt x="1634066" y="826014"/>
                    <a:pt x="1672167" y="220647"/>
                    <a:pt x="1841500" y="235464"/>
                  </a:cubicBezTo>
                  <a:cubicBezTo>
                    <a:pt x="2010833" y="250281"/>
                    <a:pt x="2300817" y="889514"/>
                    <a:pt x="2476500" y="908564"/>
                  </a:cubicBezTo>
                  <a:cubicBezTo>
                    <a:pt x="2652183" y="927614"/>
                    <a:pt x="2696633" y="364581"/>
                    <a:pt x="2895600" y="349764"/>
                  </a:cubicBezTo>
                  <a:cubicBezTo>
                    <a:pt x="3094567" y="334947"/>
                    <a:pt x="3479800" y="828131"/>
                    <a:pt x="3670300" y="819664"/>
                  </a:cubicBezTo>
                  <a:cubicBezTo>
                    <a:pt x="3860800" y="811197"/>
                    <a:pt x="3884083" y="284147"/>
                    <a:pt x="4038600" y="298964"/>
                  </a:cubicBezTo>
                  <a:cubicBezTo>
                    <a:pt x="4193117" y="313781"/>
                    <a:pt x="4415367" y="908564"/>
                    <a:pt x="4597400" y="908564"/>
                  </a:cubicBezTo>
                  <a:cubicBezTo>
                    <a:pt x="4779433" y="908564"/>
                    <a:pt x="4993217" y="305314"/>
                    <a:pt x="5130800" y="298964"/>
                  </a:cubicBezTo>
                  <a:cubicBezTo>
                    <a:pt x="5268383" y="292614"/>
                    <a:pt x="5306483" y="887397"/>
                    <a:pt x="5422900" y="870464"/>
                  </a:cubicBezTo>
                  <a:cubicBezTo>
                    <a:pt x="5539317" y="853531"/>
                    <a:pt x="5719233" y="212181"/>
                    <a:pt x="5829300" y="197364"/>
                  </a:cubicBezTo>
                  <a:cubicBezTo>
                    <a:pt x="5939367" y="182547"/>
                    <a:pt x="5909733" y="806964"/>
                    <a:pt x="6083300" y="781564"/>
                  </a:cubicBezTo>
                  <a:cubicBezTo>
                    <a:pt x="6256867" y="756164"/>
                    <a:pt x="6743700" y="163497"/>
                    <a:pt x="6870700" y="44964"/>
                  </a:cubicBezTo>
                  <a:cubicBezTo>
                    <a:pt x="6997700" y="-73569"/>
                    <a:pt x="6841067" y="80947"/>
                    <a:pt x="6845300" y="70364"/>
                  </a:cubicBezTo>
                </a:path>
              </a:pathLst>
            </a:custGeom>
            <a:noFill/>
            <a:ln w="38100">
              <a:solidFill>
                <a:srgbClr val="00B050"/>
              </a:solidFill>
              <a:headEnd type="none" w="med" len="med"/>
              <a:tailEnd type="triangle" w="med" len="me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grpSp>
      <p:sp>
        <p:nvSpPr>
          <p:cNvPr id="82" name="Заголовок 6"/>
          <p:cNvSpPr>
            <a:spLocks noGrp="1"/>
          </p:cNvSpPr>
          <p:nvPr>
            <p:ph type="title"/>
          </p:nvPr>
        </p:nvSpPr>
        <p:spPr>
          <a:xfrm>
            <a:off x="1143576" y="273990"/>
            <a:ext cx="9753600" cy="360000"/>
          </a:xfrm>
        </p:spPr>
        <p:txBody>
          <a:bodyPr>
            <a:normAutofit fontScale="90000"/>
          </a:bodyPr>
          <a:lstStyle/>
          <a:p>
            <a:pPr algn="ctr"/>
            <a:r>
              <a:rPr lang="en-US" dirty="0"/>
              <a:t>Trigger system of test stand </a:t>
            </a:r>
            <a:endParaRPr lang="ru-RU" dirty="0"/>
          </a:p>
        </p:txBody>
      </p:sp>
      <p:sp>
        <p:nvSpPr>
          <p:cNvPr id="2" name="Прямоугольник 1"/>
          <p:cNvSpPr/>
          <p:nvPr/>
        </p:nvSpPr>
        <p:spPr>
          <a:xfrm>
            <a:off x="8859254" y="1440416"/>
            <a:ext cx="3012461" cy="1754326"/>
          </a:xfrm>
          <a:prstGeom prst="rect">
            <a:avLst/>
          </a:prstGeom>
        </p:spPr>
        <p:txBody>
          <a:bodyPr wrap="square">
            <a:spAutoFit/>
          </a:bodyPr>
          <a:lstStyle/>
          <a:p>
            <a:r>
              <a:rPr lang="ru-RU" dirty="0" err="1">
                <a:solidFill>
                  <a:schemeClr val="tx2"/>
                </a:solidFill>
              </a:rPr>
              <a:t>Two</a:t>
            </a:r>
            <a:r>
              <a:rPr lang="ru-RU" dirty="0">
                <a:solidFill>
                  <a:schemeClr val="tx2"/>
                </a:solidFill>
              </a:rPr>
              <a:t> </a:t>
            </a:r>
            <a:r>
              <a:rPr lang="ru-RU" dirty="0" err="1">
                <a:solidFill>
                  <a:schemeClr val="tx2"/>
                </a:solidFill>
              </a:rPr>
              <a:t>operating</a:t>
            </a:r>
            <a:r>
              <a:rPr lang="ru-RU" dirty="0">
                <a:solidFill>
                  <a:schemeClr val="tx2"/>
                </a:solidFill>
              </a:rPr>
              <a:t> </a:t>
            </a:r>
            <a:r>
              <a:rPr lang="ru-RU" dirty="0" err="1">
                <a:solidFill>
                  <a:schemeClr val="tx2"/>
                </a:solidFill>
              </a:rPr>
              <a:t>modes</a:t>
            </a:r>
            <a:r>
              <a:rPr lang="ru-RU" dirty="0">
                <a:solidFill>
                  <a:schemeClr val="tx2"/>
                </a:solidFill>
              </a:rPr>
              <a:t>:</a:t>
            </a:r>
            <a:endParaRPr lang="en-US" dirty="0">
              <a:solidFill>
                <a:schemeClr val="tx2"/>
              </a:solidFill>
            </a:endParaRPr>
          </a:p>
          <a:p>
            <a:pPr marL="285750" indent="-285750">
              <a:buFont typeface="Arial" panose="020B0604020202020204" pitchFamily="34" charset="0"/>
              <a:buChar char="•"/>
            </a:pPr>
            <a:r>
              <a:rPr lang="en-US" dirty="0">
                <a:solidFill>
                  <a:schemeClr val="tx2"/>
                </a:solidFill>
              </a:rPr>
              <a:t>s</a:t>
            </a:r>
            <a:r>
              <a:rPr lang="ru-RU" dirty="0" err="1">
                <a:solidFill>
                  <a:schemeClr val="tx2"/>
                </a:solidFill>
              </a:rPr>
              <a:t>election</a:t>
            </a:r>
            <a:r>
              <a:rPr lang="ru-RU" dirty="0">
                <a:solidFill>
                  <a:schemeClr val="tx2"/>
                </a:solidFill>
              </a:rPr>
              <a:t> </a:t>
            </a:r>
            <a:r>
              <a:rPr lang="ru-RU" dirty="0" err="1">
                <a:solidFill>
                  <a:schemeClr val="tx2"/>
                </a:solidFill>
              </a:rPr>
              <a:t>of</a:t>
            </a:r>
            <a:r>
              <a:rPr lang="ru-RU" dirty="0">
                <a:solidFill>
                  <a:schemeClr val="tx2"/>
                </a:solidFill>
              </a:rPr>
              <a:t> </a:t>
            </a:r>
            <a:r>
              <a:rPr lang="ru-RU" dirty="0" err="1">
                <a:solidFill>
                  <a:schemeClr val="tx2"/>
                </a:solidFill>
              </a:rPr>
              <a:t>vertical</a:t>
            </a:r>
            <a:r>
              <a:rPr lang="ru-RU" dirty="0">
                <a:solidFill>
                  <a:schemeClr val="tx2"/>
                </a:solidFill>
              </a:rPr>
              <a:t> </a:t>
            </a:r>
            <a:r>
              <a:rPr lang="ru-RU" dirty="0" err="1">
                <a:solidFill>
                  <a:schemeClr val="tx2"/>
                </a:solidFill>
              </a:rPr>
              <a:t>tracks</a:t>
            </a:r>
            <a:r>
              <a:rPr lang="ru-RU" dirty="0">
                <a:solidFill>
                  <a:schemeClr val="tx2"/>
                </a:solidFill>
              </a:rPr>
              <a:t> </a:t>
            </a:r>
            <a:r>
              <a:rPr lang="ru-RU" dirty="0" err="1">
                <a:solidFill>
                  <a:schemeClr val="tx2"/>
                </a:solidFill>
              </a:rPr>
              <a:t>of</a:t>
            </a:r>
            <a:r>
              <a:rPr lang="ru-RU" dirty="0">
                <a:solidFill>
                  <a:schemeClr val="tx2"/>
                </a:solidFill>
              </a:rPr>
              <a:t> </a:t>
            </a:r>
            <a:r>
              <a:rPr lang="ru-RU" dirty="0" err="1">
                <a:solidFill>
                  <a:schemeClr val="tx2"/>
                </a:solidFill>
              </a:rPr>
              <a:t>the</a:t>
            </a:r>
            <a:r>
              <a:rPr lang="ru-RU" dirty="0">
                <a:solidFill>
                  <a:schemeClr val="tx2"/>
                </a:solidFill>
              </a:rPr>
              <a:t> </a:t>
            </a:r>
            <a:r>
              <a:rPr lang="ru-RU" dirty="0" err="1">
                <a:solidFill>
                  <a:schemeClr val="tx2"/>
                </a:solidFill>
              </a:rPr>
              <a:t>particles</a:t>
            </a:r>
            <a:r>
              <a:rPr lang="ru-RU" dirty="0">
                <a:solidFill>
                  <a:schemeClr val="tx2"/>
                </a:solidFill>
              </a:rPr>
              <a:t>; </a:t>
            </a:r>
            <a:endParaRPr lang="en-US" dirty="0">
              <a:solidFill>
                <a:schemeClr val="tx2"/>
              </a:solidFill>
            </a:endParaRPr>
          </a:p>
          <a:p>
            <a:pPr marL="285750" indent="-285750">
              <a:buFont typeface="Arial" panose="020B0604020202020204" pitchFamily="34" charset="0"/>
              <a:buChar char="•"/>
            </a:pPr>
            <a:r>
              <a:rPr lang="en-US" dirty="0">
                <a:solidFill>
                  <a:schemeClr val="tx2"/>
                </a:solidFill>
              </a:rPr>
              <a:t>s</a:t>
            </a:r>
            <a:r>
              <a:rPr lang="ru-RU" dirty="0" err="1">
                <a:solidFill>
                  <a:schemeClr val="tx2"/>
                </a:solidFill>
              </a:rPr>
              <a:t>election</a:t>
            </a:r>
            <a:r>
              <a:rPr lang="ru-RU" dirty="0">
                <a:solidFill>
                  <a:schemeClr val="tx2"/>
                </a:solidFill>
              </a:rPr>
              <a:t> </a:t>
            </a:r>
            <a:r>
              <a:rPr lang="ru-RU" dirty="0" err="1">
                <a:solidFill>
                  <a:schemeClr val="tx2"/>
                </a:solidFill>
              </a:rPr>
              <a:t>of</a:t>
            </a:r>
            <a:r>
              <a:rPr lang="ru-RU" dirty="0">
                <a:solidFill>
                  <a:schemeClr val="tx2"/>
                </a:solidFill>
              </a:rPr>
              <a:t> </a:t>
            </a:r>
            <a:r>
              <a:rPr lang="ru-RU" dirty="0" err="1">
                <a:solidFill>
                  <a:schemeClr val="tx2"/>
                </a:solidFill>
              </a:rPr>
              <a:t>the</a:t>
            </a:r>
            <a:r>
              <a:rPr lang="ru-RU" dirty="0">
                <a:solidFill>
                  <a:schemeClr val="tx2"/>
                </a:solidFill>
              </a:rPr>
              <a:t> </a:t>
            </a:r>
            <a:r>
              <a:rPr lang="ru-RU" dirty="0" err="1">
                <a:solidFill>
                  <a:schemeClr val="tx2"/>
                </a:solidFill>
              </a:rPr>
              <a:t>inclined</a:t>
            </a:r>
            <a:r>
              <a:rPr lang="ru-RU" dirty="0">
                <a:solidFill>
                  <a:schemeClr val="tx2"/>
                </a:solidFill>
              </a:rPr>
              <a:t> </a:t>
            </a:r>
            <a:r>
              <a:rPr lang="ru-RU" dirty="0" err="1">
                <a:solidFill>
                  <a:schemeClr val="tx2"/>
                </a:solidFill>
              </a:rPr>
              <a:t>tracks</a:t>
            </a:r>
            <a:r>
              <a:rPr lang="ru-RU" dirty="0">
                <a:solidFill>
                  <a:schemeClr val="tx2"/>
                </a:solidFill>
              </a:rPr>
              <a:t> </a:t>
            </a:r>
            <a:r>
              <a:rPr lang="ru-RU" dirty="0" err="1">
                <a:solidFill>
                  <a:schemeClr val="tx2"/>
                </a:solidFill>
              </a:rPr>
              <a:t>of</a:t>
            </a:r>
            <a:r>
              <a:rPr lang="ru-RU" dirty="0">
                <a:solidFill>
                  <a:schemeClr val="tx2"/>
                </a:solidFill>
              </a:rPr>
              <a:t> </a:t>
            </a:r>
            <a:r>
              <a:rPr lang="ru-RU" dirty="0" err="1">
                <a:solidFill>
                  <a:schemeClr val="tx2"/>
                </a:solidFill>
              </a:rPr>
              <a:t>the</a:t>
            </a:r>
            <a:r>
              <a:rPr lang="ru-RU" dirty="0">
                <a:solidFill>
                  <a:schemeClr val="tx2"/>
                </a:solidFill>
              </a:rPr>
              <a:t> </a:t>
            </a:r>
            <a:r>
              <a:rPr lang="ru-RU" dirty="0" err="1">
                <a:solidFill>
                  <a:schemeClr val="tx2"/>
                </a:solidFill>
              </a:rPr>
              <a:t>particles</a:t>
            </a:r>
            <a:r>
              <a:rPr lang="ru-RU" dirty="0">
                <a:solidFill>
                  <a:schemeClr val="tx2"/>
                </a:solidFill>
              </a:rPr>
              <a:t>.</a:t>
            </a:r>
          </a:p>
        </p:txBody>
      </p:sp>
      <p:sp>
        <p:nvSpPr>
          <p:cNvPr id="33" name="TextBox 32"/>
          <p:cNvSpPr txBox="1"/>
          <p:nvPr/>
        </p:nvSpPr>
        <p:spPr>
          <a:xfrm>
            <a:off x="10971214" y="6173688"/>
            <a:ext cx="998991" cy="424732"/>
          </a:xfrm>
          <a:prstGeom prst="rect">
            <a:avLst/>
          </a:prstGeom>
          <a:noFill/>
        </p:spPr>
        <p:txBody>
          <a:bodyPr wrap="none" rtlCol="0">
            <a:spAutoFit/>
          </a:bodyPr>
          <a:lstStyle/>
          <a:p>
            <a:pPr>
              <a:lnSpc>
                <a:spcPct val="90000"/>
              </a:lnSpc>
            </a:pPr>
            <a:r>
              <a:rPr lang="en-US" sz="2400" dirty="0"/>
              <a:t>12/14</a:t>
            </a:r>
            <a:endParaRPr lang="ru-RU" sz="2400" dirty="0"/>
          </a:p>
        </p:txBody>
      </p:sp>
      <p:sp>
        <p:nvSpPr>
          <p:cNvPr id="35" name="Прямоугольник 34"/>
          <p:cNvSpPr/>
          <p:nvPr/>
        </p:nvSpPr>
        <p:spPr>
          <a:xfrm>
            <a:off x="3430116" y="6564624"/>
            <a:ext cx="6264696" cy="461665"/>
          </a:xfrm>
          <a:prstGeom prst="rect">
            <a:avLst/>
          </a:prstGeom>
        </p:spPr>
        <p:txBody>
          <a:bodyPr wrap="square">
            <a:spAutoFit/>
          </a:bodyPr>
          <a:lstStyle/>
          <a:p>
            <a:r>
              <a:rPr lang="en-US" sz="1200" dirty="0">
                <a:solidFill>
                  <a:schemeClr val="tx2"/>
                </a:solidFill>
              </a:rPr>
              <a:t>Control and readout electronics of the time-of-flight system of the MPD, NEC’2017</a:t>
            </a:r>
            <a:br>
              <a:rPr lang="en-US" sz="1200" dirty="0">
                <a:solidFill>
                  <a:schemeClr val="tx2"/>
                </a:solidFill>
              </a:rPr>
            </a:br>
            <a:endParaRPr lang="ru-RU" sz="1200" dirty="0">
              <a:solidFill>
                <a:schemeClr val="tx2"/>
              </a:solidFill>
            </a:endParaRPr>
          </a:p>
        </p:txBody>
      </p:sp>
    </p:spTree>
    <p:extLst>
      <p:ext uri="{BB962C8B-B14F-4D97-AF65-F5344CB8AC3E}">
        <p14:creationId xmlns:p14="http://schemas.microsoft.com/office/powerpoint/2010/main" val="251477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left)">
                                      <p:cBhvr>
                                        <p:cTn id="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https://pp.userapi.com/c638823/v638823544/8c68a/_CQTFg3708U.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576" y="870463"/>
            <a:ext cx="4189269" cy="31419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Заголовок 6"/>
          <p:cNvSpPr>
            <a:spLocks noGrp="1"/>
          </p:cNvSpPr>
          <p:nvPr>
            <p:ph type="title"/>
          </p:nvPr>
        </p:nvSpPr>
        <p:spPr>
          <a:xfrm>
            <a:off x="1143576" y="273990"/>
            <a:ext cx="9753600" cy="360000"/>
          </a:xfrm>
        </p:spPr>
        <p:txBody>
          <a:bodyPr>
            <a:normAutofit fontScale="90000"/>
          </a:bodyPr>
          <a:lstStyle/>
          <a:p>
            <a:pPr algn="ctr"/>
            <a:r>
              <a:rPr lang="en-US" dirty="0"/>
              <a:t>Testing of the</a:t>
            </a:r>
            <a:r>
              <a:rPr lang="ru-RU" dirty="0"/>
              <a:t> </a:t>
            </a:r>
            <a:r>
              <a:rPr lang="en-US" dirty="0"/>
              <a:t>Trigger system</a:t>
            </a:r>
          </a:p>
        </p:txBody>
      </p:sp>
      <p:pic>
        <p:nvPicPr>
          <p:cNvPr id="9" name="Picture 2" descr="D:\babkin\conference\2015-11_Warsaw_NICA_days\LHEP-emblema.png"/>
          <p:cNvPicPr>
            <a:picLocks noChangeAspect="1" noChangeArrowheads="1"/>
          </p:cNvPicPr>
          <p:nvPr/>
        </p:nvPicPr>
        <p:blipFill>
          <a:blip r:embed="rId4" cstate="print"/>
          <a:srcRect/>
          <a:stretch>
            <a:fillRect/>
          </a:stretch>
        </p:blipFill>
        <p:spPr bwMode="auto">
          <a:xfrm>
            <a:off x="211382" y="163758"/>
            <a:ext cx="1259632" cy="706705"/>
          </a:xfrm>
          <a:prstGeom prst="rect">
            <a:avLst/>
          </a:prstGeom>
          <a:noFill/>
        </p:spPr>
      </p:pic>
      <p:pic>
        <p:nvPicPr>
          <p:cNvPr id="10" name="Picture 3" descr="D:\babkin\conference\2015-11_Warsaw_NICA_days\NICA_emblema.png"/>
          <p:cNvPicPr>
            <a:picLocks noChangeAspect="1" noChangeArrowheads="1"/>
          </p:cNvPicPr>
          <p:nvPr/>
        </p:nvPicPr>
        <p:blipFill>
          <a:blip r:embed="rId5" cstate="print"/>
          <a:srcRect/>
          <a:stretch>
            <a:fillRect/>
          </a:stretch>
        </p:blipFill>
        <p:spPr bwMode="auto">
          <a:xfrm>
            <a:off x="10472318" y="95689"/>
            <a:ext cx="1547664" cy="767161"/>
          </a:xfrm>
          <a:prstGeom prst="rect">
            <a:avLst/>
          </a:prstGeom>
          <a:noFill/>
        </p:spPr>
      </p:pic>
      <p:pic>
        <p:nvPicPr>
          <p:cNvPr id="13" name="Рисунок 12"/>
          <p:cNvPicPr>
            <a:picLocks noChangeAspect="1"/>
          </p:cNvPicPr>
          <p:nvPr/>
        </p:nvPicPr>
        <p:blipFill>
          <a:blip r:embed="rId6"/>
          <a:stretch>
            <a:fillRect/>
          </a:stretch>
        </p:blipFill>
        <p:spPr>
          <a:xfrm>
            <a:off x="765820" y="3827989"/>
            <a:ext cx="7939387" cy="26858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Рисунок 6"/>
          <p:cNvPicPr>
            <a:picLocks noChangeAspect="1"/>
          </p:cNvPicPr>
          <p:nvPr/>
        </p:nvPicPr>
        <p:blipFill>
          <a:blip r:embed="rId7"/>
          <a:stretch>
            <a:fillRect/>
          </a:stretch>
        </p:blipFill>
        <p:spPr>
          <a:xfrm>
            <a:off x="5950396" y="837194"/>
            <a:ext cx="6181967" cy="3377186"/>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10971214" y="6173688"/>
            <a:ext cx="998991" cy="424732"/>
          </a:xfrm>
          <a:prstGeom prst="rect">
            <a:avLst/>
          </a:prstGeom>
          <a:noFill/>
        </p:spPr>
        <p:txBody>
          <a:bodyPr wrap="none" rtlCol="0">
            <a:spAutoFit/>
          </a:bodyPr>
          <a:lstStyle/>
          <a:p>
            <a:pPr>
              <a:lnSpc>
                <a:spcPct val="90000"/>
              </a:lnSpc>
            </a:pPr>
            <a:r>
              <a:rPr lang="en-US" sz="2400" dirty="0"/>
              <a:t>13/14</a:t>
            </a:r>
            <a:endParaRPr lang="ru-RU" sz="2400" dirty="0"/>
          </a:p>
        </p:txBody>
      </p:sp>
      <p:sp>
        <p:nvSpPr>
          <p:cNvPr id="12" name="Прямоугольник 11"/>
          <p:cNvSpPr/>
          <p:nvPr/>
        </p:nvSpPr>
        <p:spPr>
          <a:xfrm>
            <a:off x="3430116" y="6564624"/>
            <a:ext cx="6264696" cy="461665"/>
          </a:xfrm>
          <a:prstGeom prst="rect">
            <a:avLst/>
          </a:prstGeom>
        </p:spPr>
        <p:txBody>
          <a:bodyPr wrap="square">
            <a:spAutoFit/>
          </a:bodyPr>
          <a:lstStyle/>
          <a:p>
            <a:r>
              <a:rPr lang="en-US" sz="1200" dirty="0">
                <a:solidFill>
                  <a:schemeClr val="tx2"/>
                </a:solidFill>
              </a:rPr>
              <a:t>Control and readout electronics of the time-of-flight system of the MPD, NEC’2017</a:t>
            </a:r>
            <a:br>
              <a:rPr lang="en-US" sz="1200" dirty="0">
                <a:solidFill>
                  <a:schemeClr val="tx2"/>
                </a:solidFill>
              </a:rPr>
            </a:br>
            <a:endParaRPr lang="ru-RU" sz="1200" dirty="0">
              <a:solidFill>
                <a:schemeClr val="tx2"/>
              </a:solidFill>
            </a:endParaRPr>
          </a:p>
        </p:txBody>
      </p:sp>
      <mc:AlternateContent xmlns:mc="http://schemas.openxmlformats.org/markup-compatibility/2006" xmlns:a14="http://schemas.microsoft.com/office/drawing/2010/main">
        <mc:Choice Requires="a14">
          <p:sp>
            <p:nvSpPr>
              <p:cNvPr id="2" name="TextBox 1"/>
              <p:cNvSpPr txBox="1"/>
              <p:nvPr/>
            </p:nvSpPr>
            <p:spPr>
              <a:xfrm>
                <a:off x="6708078" y="2132856"/>
                <a:ext cx="1982171" cy="716415"/>
              </a:xfrm>
              <a:prstGeom prst="rect">
                <a:avLst/>
              </a:prstGeom>
              <a:noFill/>
            </p:spPr>
            <p:txBody>
              <a:bodyPr wrap="square" lIns="0" tIns="0" rIns="0" bIns="0" rtlCol="0">
                <a:spAutoFit/>
              </a:bodyPr>
              <a:lstStyle/>
              <a:p>
                <a:pPr>
                  <a:lnSpc>
                    <a:spcPct val="90000"/>
                  </a:lnSpc>
                </a:pPr>
                <a14:m>
                  <m:oMathPara xmlns:m="http://schemas.openxmlformats.org/officeDocument/2006/math">
                    <m:oMathParaPr>
                      <m:jc m:val="centerGroup"/>
                    </m:oMathParaPr>
                    <m:oMath xmlns:m="http://schemas.openxmlformats.org/officeDocument/2006/math">
                      <m:r>
                        <a:rPr lang="en-US" sz="2400" b="0" i="1" smtClean="0">
                          <a:solidFill>
                            <a:schemeClr val="tx2"/>
                          </a:solidFill>
                          <a:latin typeface="Cambria Math" panose="02040503050406030204" pitchFamily="18" charset="0"/>
                        </a:rPr>
                        <m:t>𝐸𝑓𝑓</m:t>
                      </m:r>
                      <m:r>
                        <a:rPr lang="en-US" sz="2400" b="0" i="1" smtClean="0">
                          <a:solidFill>
                            <a:schemeClr val="tx2"/>
                          </a:solidFill>
                          <a:latin typeface="Cambria Math" panose="02040503050406030204" pitchFamily="18" charset="0"/>
                        </a:rPr>
                        <m:t>=</m:t>
                      </m:r>
                      <m:f>
                        <m:fPr>
                          <m:ctrlPr>
                            <a:rPr lang="en-US" sz="2400" b="0" i="1" smtClean="0">
                              <a:solidFill>
                                <a:schemeClr val="tx2"/>
                              </a:solidFill>
                              <a:latin typeface="Cambria Math" panose="02040503050406030204" pitchFamily="18" charset="0"/>
                            </a:rPr>
                          </m:ctrlPr>
                        </m:fPr>
                        <m:num>
                          <m:sSub>
                            <m:sSubPr>
                              <m:ctrlPr>
                                <a:rPr lang="en-US" sz="2400" b="0" i="1" smtClean="0">
                                  <a:solidFill>
                                    <a:schemeClr val="tx2"/>
                                  </a:solidFill>
                                  <a:latin typeface="Cambria Math" panose="02040503050406030204" pitchFamily="18" charset="0"/>
                                </a:rPr>
                              </m:ctrlPr>
                            </m:sSubPr>
                            <m:e>
                              <m:r>
                                <a:rPr lang="en-US" sz="2400" b="0" i="1" smtClean="0">
                                  <a:solidFill>
                                    <a:schemeClr val="tx2"/>
                                  </a:solidFill>
                                  <a:latin typeface="Cambria Math" panose="02040503050406030204" pitchFamily="18" charset="0"/>
                                </a:rPr>
                                <m:t>𝑁</m:t>
                              </m:r>
                            </m:e>
                            <m:sub>
                              <m:r>
                                <a:rPr lang="en-US" sz="2400" b="0" i="1" smtClean="0">
                                  <a:solidFill>
                                    <a:schemeClr val="tx2"/>
                                  </a:solidFill>
                                  <a:latin typeface="Cambria Math" panose="02040503050406030204" pitchFamily="18" charset="0"/>
                                </a:rPr>
                                <m:t>𝑐𝑜𝑢𝑛𝑡</m:t>
                              </m:r>
                            </m:sub>
                          </m:sSub>
                        </m:num>
                        <m:den>
                          <m:sSub>
                            <m:sSubPr>
                              <m:ctrlPr>
                                <a:rPr lang="en-US" sz="2400" b="0" i="1" smtClean="0">
                                  <a:solidFill>
                                    <a:schemeClr val="tx2"/>
                                  </a:solidFill>
                                  <a:latin typeface="Cambria Math" panose="02040503050406030204" pitchFamily="18" charset="0"/>
                                </a:rPr>
                              </m:ctrlPr>
                            </m:sSubPr>
                            <m:e>
                              <m:r>
                                <a:rPr lang="en-US" sz="2400" i="1">
                                  <a:solidFill>
                                    <a:schemeClr val="tx2"/>
                                  </a:solidFill>
                                  <a:latin typeface="Cambria Math" panose="02040503050406030204" pitchFamily="18" charset="0"/>
                                </a:rPr>
                                <m:t>𝑁</m:t>
                              </m:r>
                            </m:e>
                            <m:sub>
                              <m:r>
                                <a:rPr lang="en-US" sz="2400" b="0" i="1" smtClean="0">
                                  <a:solidFill>
                                    <a:schemeClr val="tx2"/>
                                  </a:solidFill>
                                  <a:latin typeface="Cambria Math" panose="02040503050406030204" pitchFamily="18" charset="0"/>
                                </a:rPr>
                                <m:t>𝑡𝑟𝑖𝑔𝑔</m:t>
                              </m:r>
                            </m:sub>
                          </m:sSub>
                        </m:den>
                      </m:f>
                    </m:oMath>
                  </m:oMathPara>
                </a14:m>
                <a:endParaRPr lang="ru-RU" sz="2400" dirty="0">
                  <a:solidFill>
                    <a:schemeClr val="tx2"/>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6708078" y="2132856"/>
                <a:ext cx="1982171" cy="716415"/>
              </a:xfrm>
              <a:prstGeom prst="rect">
                <a:avLst/>
              </a:prstGeom>
              <a:blipFill>
                <a:blip r:embed="rId8"/>
                <a:stretch>
                  <a:fillRect t="-2564" b="-2564"/>
                </a:stretch>
              </a:blipFill>
            </p:spPr>
            <p:txBody>
              <a:bodyPr/>
              <a:lstStyle/>
              <a:p>
                <a:r>
                  <a:rPr lang="ru-RU">
                    <a:noFill/>
                  </a:rPr>
                  <a:t> </a:t>
                </a:r>
              </a:p>
            </p:txBody>
          </p:sp>
        </mc:Fallback>
      </mc:AlternateContent>
    </p:spTree>
    <p:extLst>
      <p:ext uri="{BB962C8B-B14F-4D97-AF65-F5344CB8AC3E}">
        <p14:creationId xmlns:p14="http://schemas.microsoft.com/office/powerpoint/2010/main" val="203320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10971214" y="6173688"/>
            <a:ext cx="998991" cy="424732"/>
          </a:xfrm>
          <a:prstGeom prst="rect">
            <a:avLst/>
          </a:prstGeom>
          <a:noFill/>
        </p:spPr>
        <p:txBody>
          <a:bodyPr wrap="none" rtlCol="0">
            <a:spAutoFit/>
          </a:bodyPr>
          <a:lstStyle/>
          <a:p>
            <a:pPr>
              <a:lnSpc>
                <a:spcPct val="90000"/>
              </a:lnSpc>
            </a:pPr>
            <a:r>
              <a:rPr lang="en-US" sz="2400" dirty="0"/>
              <a:t>14/14</a:t>
            </a:r>
            <a:endParaRPr lang="ru-RU" sz="2400" dirty="0"/>
          </a:p>
        </p:txBody>
      </p:sp>
      <p:sp>
        <p:nvSpPr>
          <p:cNvPr id="6" name="Прямоугольник 5"/>
          <p:cNvSpPr/>
          <p:nvPr/>
        </p:nvSpPr>
        <p:spPr>
          <a:xfrm>
            <a:off x="3430116" y="6564624"/>
            <a:ext cx="6264696" cy="461665"/>
          </a:xfrm>
          <a:prstGeom prst="rect">
            <a:avLst/>
          </a:prstGeom>
        </p:spPr>
        <p:txBody>
          <a:bodyPr wrap="square">
            <a:spAutoFit/>
          </a:bodyPr>
          <a:lstStyle/>
          <a:p>
            <a:r>
              <a:rPr lang="en-US" sz="1200" dirty="0">
                <a:solidFill>
                  <a:schemeClr val="tx2"/>
                </a:solidFill>
              </a:rPr>
              <a:t>Control and readout electronics of the time-of-flight system of the MPD, NEC’2017</a:t>
            </a:r>
            <a:br>
              <a:rPr lang="en-US" sz="1200" dirty="0">
                <a:solidFill>
                  <a:schemeClr val="tx2"/>
                </a:solidFill>
              </a:rPr>
            </a:br>
            <a:endParaRPr lang="ru-RU" sz="1200" dirty="0">
              <a:solidFill>
                <a:schemeClr val="tx2"/>
              </a:solidFill>
            </a:endParaRPr>
          </a:p>
        </p:txBody>
      </p:sp>
      <p:pic>
        <p:nvPicPr>
          <p:cNvPr id="7" name="Picture 3" descr="D:\babkin\conference\2015-11_Warsaw_NICA_days\NICA_emblema.png"/>
          <p:cNvPicPr>
            <a:picLocks noChangeAspect="1" noChangeArrowheads="1"/>
          </p:cNvPicPr>
          <p:nvPr/>
        </p:nvPicPr>
        <p:blipFill>
          <a:blip r:embed="rId3" cstate="print"/>
          <a:srcRect/>
          <a:stretch>
            <a:fillRect/>
          </a:stretch>
        </p:blipFill>
        <p:spPr bwMode="auto">
          <a:xfrm>
            <a:off x="10472318" y="95689"/>
            <a:ext cx="1547664" cy="767161"/>
          </a:xfrm>
          <a:prstGeom prst="rect">
            <a:avLst/>
          </a:prstGeom>
          <a:noFill/>
        </p:spPr>
      </p:pic>
      <p:pic>
        <p:nvPicPr>
          <p:cNvPr id="8" name="Picture 2" descr="D:\babkin\conference\2015-11_Warsaw_NICA_days\LHEP-emblema.png"/>
          <p:cNvPicPr>
            <a:picLocks noChangeAspect="1" noChangeArrowheads="1"/>
          </p:cNvPicPr>
          <p:nvPr/>
        </p:nvPicPr>
        <p:blipFill>
          <a:blip r:embed="rId4" cstate="print"/>
          <a:srcRect/>
          <a:stretch>
            <a:fillRect/>
          </a:stretch>
        </p:blipFill>
        <p:spPr bwMode="auto">
          <a:xfrm>
            <a:off x="211382" y="163758"/>
            <a:ext cx="1259632" cy="706705"/>
          </a:xfrm>
          <a:prstGeom prst="rect">
            <a:avLst/>
          </a:prstGeom>
          <a:noFill/>
        </p:spPr>
      </p:pic>
      <p:pic>
        <p:nvPicPr>
          <p:cNvPr id="3" name="Picture 4"/>
          <p:cNvPicPr>
            <a:picLocks noChangeAspect="1"/>
          </p:cNvPicPr>
          <p:nvPr/>
        </p:nvPicPr>
        <p:blipFill>
          <a:blip r:embed="rId5"/>
          <a:stretch>
            <a:fillRect/>
          </a:stretch>
        </p:blipFill>
        <p:spPr>
          <a:xfrm>
            <a:off x="3264948" y="95689"/>
            <a:ext cx="6589593" cy="6454458"/>
          </a:xfrm>
          <a:prstGeom prst="rect">
            <a:avLst/>
          </a:prstGeom>
        </p:spPr>
      </p:pic>
    </p:spTree>
    <p:extLst>
      <p:ext uri="{BB962C8B-B14F-4D97-AF65-F5344CB8AC3E}">
        <p14:creationId xmlns:p14="http://schemas.microsoft.com/office/powerpoint/2010/main" val="116048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Объект 1"/>
          <p:cNvSpPr txBox="1">
            <a:spLocks/>
          </p:cNvSpPr>
          <p:nvPr/>
        </p:nvSpPr>
        <p:spPr>
          <a:xfrm>
            <a:off x="1217614" y="836712"/>
            <a:ext cx="9753600" cy="5335488"/>
          </a:xfrm>
          <a:prstGeom prst="rect">
            <a:avLst/>
          </a:prstGeom>
        </p:spPr>
        <p:txBody>
          <a:bodyPr anchor="ctr"/>
          <a:lst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a:lstStyle>
          <a:p>
            <a:pPr marL="45720" indent="0" algn="ctr">
              <a:buNone/>
            </a:pPr>
            <a:r>
              <a:rPr lang="en-US" sz="4000" dirty="0">
                <a:solidFill>
                  <a:schemeClr val="tx2"/>
                </a:solidFill>
              </a:rPr>
              <a:t>Thank you for your attention</a:t>
            </a:r>
            <a:endParaRPr lang="ru-RU" sz="3600" dirty="0"/>
          </a:p>
        </p:txBody>
      </p:sp>
      <p:pic>
        <p:nvPicPr>
          <p:cNvPr id="7" name="Picture 3" descr="D:\babkin\conference\2015-11_Warsaw_NICA_days\NICA_emblema.png"/>
          <p:cNvPicPr>
            <a:picLocks noChangeAspect="1" noChangeArrowheads="1"/>
          </p:cNvPicPr>
          <p:nvPr/>
        </p:nvPicPr>
        <p:blipFill>
          <a:blip r:embed="rId2" cstate="print"/>
          <a:srcRect/>
          <a:stretch>
            <a:fillRect/>
          </a:stretch>
        </p:blipFill>
        <p:spPr bwMode="auto">
          <a:xfrm>
            <a:off x="10472318" y="95689"/>
            <a:ext cx="1547664" cy="767161"/>
          </a:xfrm>
          <a:prstGeom prst="rect">
            <a:avLst/>
          </a:prstGeom>
          <a:noFill/>
        </p:spPr>
      </p:pic>
      <p:pic>
        <p:nvPicPr>
          <p:cNvPr id="8" name="Picture 2" descr="D:\babkin\conference\2015-11_Warsaw_NICA_days\LHEP-emblema.png"/>
          <p:cNvPicPr>
            <a:picLocks noChangeAspect="1" noChangeArrowheads="1"/>
          </p:cNvPicPr>
          <p:nvPr/>
        </p:nvPicPr>
        <p:blipFill>
          <a:blip r:embed="rId3" cstate="print"/>
          <a:srcRect/>
          <a:stretch>
            <a:fillRect/>
          </a:stretch>
        </p:blipFill>
        <p:spPr bwMode="auto">
          <a:xfrm>
            <a:off x="211382" y="163758"/>
            <a:ext cx="1259632" cy="706705"/>
          </a:xfrm>
          <a:prstGeom prst="rect">
            <a:avLst/>
          </a:prstGeom>
          <a:noFill/>
        </p:spPr>
      </p:pic>
    </p:spTree>
    <p:extLst>
      <p:ext uri="{BB962C8B-B14F-4D97-AF65-F5344CB8AC3E}">
        <p14:creationId xmlns:p14="http://schemas.microsoft.com/office/powerpoint/2010/main" val="2088420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en-US" b="1" dirty="0"/>
              <a:t>Control and readout electronics of the time-of-flight system of the MPD</a:t>
            </a:r>
            <a:br>
              <a:rPr lang="en-US" b="1" dirty="0"/>
            </a:br>
            <a:endParaRPr lang="ru-RU" dirty="0"/>
          </a:p>
        </p:txBody>
      </p:sp>
      <p:sp>
        <p:nvSpPr>
          <p:cNvPr id="3" name="Подзаголовок 2"/>
          <p:cNvSpPr>
            <a:spLocks noGrp="1"/>
          </p:cNvSpPr>
          <p:nvPr>
            <p:ph type="subTitle" idx="1"/>
          </p:nvPr>
        </p:nvSpPr>
        <p:spPr>
          <a:xfrm>
            <a:off x="1217614" y="5029200"/>
            <a:ext cx="9254704" cy="1143000"/>
          </a:xfrm>
        </p:spPr>
        <p:txBody>
          <a:bodyPr/>
          <a:lstStyle/>
          <a:p>
            <a:pPr>
              <a:defRPr/>
            </a:pPr>
            <a:r>
              <a:rPr lang="en-US" dirty="0">
                <a:latin typeface="Times New Roman" panose="02020603050405020304" pitchFamily="18" charset="0"/>
                <a:cs typeface="Times New Roman" panose="02020603050405020304" pitchFamily="18" charset="0"/>
              </a:rPr>
              <a:t>A. </a:t>
            </a:r>
            <a:r>
              <a:rPr lang="en-US" dirty="0" err="1">
                <a:latin typeface="Times New Roman" panose="02020603050405020304" pitchFamily="18" charset="0"/>
                <a:cs typeface="Times New Roman" panose="02020603050405020304" pitchFamily="18" charset="0"/>
              </a:rPr>
              <a:t>Dmitriev</a:t>
            </a:r>
            <a:r>
              <a:rPr lang="en-US" dirty="0">
                <a:latin typeface="Times New Roman" panose="02020603050405020304" pitchFamily="18" charset="0"/>
                <a:cs typeface="Times New Roman" panose="02020603050405020304" pitchFamily="18" charset="0"/>
              </a:rPr>
              <a:t> on behalf of the TOF MPD group</a:t>
            </a:r>
          </a:p>
          <a:p>
            <a:pPr>
              <a:defRPr/>
            </a:pPr>
            <a:endParaRPr lang="en-US" dirty="0"/>
          </a:p>
          <a:p>
            <a:endParaRPr lang="ru-RU" dirty="0"/>
          </a:p>
        </p:txBody>
      </p:sp>
      <p:pic>
        <p:nvPicPr>
          <p:cNvPr id="4" name="Picture 3" descr="D:\babkin\conference\2015-11_Warsaw_NICA_days\NICA_emblema.png"/>
          <p:cNvPicPr>
            <a:picLocks noChangeAspect="1" noChangeArrowheads="1"/>
          </p:cNvPicPr>
          <p:nvPr/>
        </p:nvPicPr>
        <p:blipFill>
          <a:blip r:embed="rId2" cstate="print"/>
          <a:srcRect/>
          <a:stretch>
            <a:fillRect/>
          </a:stretch>
        </p:blipFill>
        <p:spPr bwMode="auto">
          <a:xfrm>
            <a:off x="10472318" y="95689"/>
            <a:ext cx="1547664" cy="767161"/>
          </a:xfrm>
          <a:prstGeom prst="rect">
            <a:avLst/>
          </a:prstGeom>
          <a:noFill/>
        </p:spPr>
      </p:pic>
      <p:pic>
        <p:nvPicPr>
          <p:cNvPr id="5" name="Picture 2" descr="D:\babkin\conference\2015-11_Warsaw_NICA_days\LHEP-emblema.png"/>
          <p:cNvPicPr>
            <a:picLocks noChangeAspect="1" noChangeArrowheads="1"/>
          </p:cNvPicPr>
          <p:nvPr/>
        </p:nvPicPr>
        <p:blipFill>
          <a:blip r:embed="rId3" cstate="print"/>
          <a:srcRect/>
          <a:stretch>
            <a:fillRect/>
          </a:stretch>
        </p:blipFill>
        <p:spPr bwMode="auto">
          <a:xfrm>
            <a:off x="211382" y="163758"/>
            <a:ext cx="1259632" cy="706705"/>
          </a:xfrm>
          <a:prstGeom prst="rect">
            <a:avLst/>
          </a:prstGeom>
          <a:noFill/>
        </p:spPr>
      </p:pic>
    </p:spTree>
    <p:extLst>
      <p:ext uri="{BB962C8B-B14F-4D97-AF65-F5344CB8AC3E}">
        <p14:creationId xmlns:p14="http://schemas.microsoft.com/office/powerpoint/2010/main" val="3114855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Объект 1"/>
          <p:cNvSpPr txBox="1">
            <a:spLocks/>
          </p:cNvSpPr>
          <p:nvPr/>
        </p:nvSpPr>
        <p:spPr>
          <a:xfrm>
            <a:off x="1217614" y="836712"/>
            <a:ext cx="9753600" cy="5335488"/>
          </a:xfrm>
          <a:prstGeom prst="rect">
            <a:avLst/>
          </a:prstGeom>
        </p:spPr>
        <p:txBody>
          <a:bodyPr anchor="ctr"/>
          <a:lst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a:lstStyle>
          <a:p>
            <a:pPr marL="45720" indent="0" algn="ctr">
              <a:buNone/>
            </a:pPr>
            <a:r>
              <a:rPr lang="en-US" sz="4000" dirty="0">
                <a:solidFill>
                  <a:schemeClr val="tx2"/>
                </a:solidFill>
              </a:rPr>
              <a:t>Backup</a:t>
            </a:r>
          </a:p>
          <a:p>
            <a:pPr marL="45720" indent="0" algn="ctr">
              <a:buNone/>
            </a:pPr>
            <a:r>
              <a:rPr lang="ru-RU" sz="4000" dirty="0">
                <a:solidFill>
                  <a:schemeClr val="tx2"/>
                </a:solidFill>
              </a:rPr>
              <a:t>Что положить в </a:t>
            </a:r>
            <a:r>
              <a:rPr lang="ru-RU" sz="4000" dirty="0" err="1">
                <a:solidFill>
                  <a:schemeClr val="tx2"/>
                </a:solidFill>
              </a:rPr>
              <a:t>бэкап</a:t>
            </a:r>
            <a:r>
              <a:rPr lang="ru-RU" sz="4000" dirty="0">
                <a:solidFill>
                  <a:schemeClr val="tx2"/>
                </a:solidFill>
              </a:rPr>
              <a:t>???</a:t>
            </a:r>
          </a:p>
          <a:p>
            <a:pPr marL="45720" indent="0" algn="ctr">
              <a:buNone/>
            </a:pPr>
            <a:r>
              <a:rPr lang="ru-RU" sz="4000" dirty="0">
                <a:solidFill>
                  <a:schemeClr val="tx2"/>
                </a:solidFill>
              </a:rPr>
              <a:t>Какие могут возникнуть вопросы?</a:t>
            </a:r>
            <a:endParaRPr lang="ru-RU" sz="3600" dirty="0"/>
          </a:p>
        </p:txBody>
      </p:sp>
    </p:spTree>
    <p:extLst>
      <p:ext uri="{BB962C8B-B14F-4D97-AF65-F5344CB8AC3E}">
        <p14:creationId xmlns:p14="http://schemas.microsoft.com/office/powerpoint/2010/main" val="2838855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Заголовок 6"/>
          <p:cNvSpPr>
            <a:spLocks noGrp="1"/>
          </p:cNvSpPr>
          <p:nvPr>
            <p:ph type="title"/>
          </p:nvPr>
        </p:nvSpPr>
        <p:spPr>
          <a:xfrm>
            <a:off x="1217614" y="274638"/>
            <a:ext cx="9753600" cy="360000"/>
          </a:xfrm>
        </p:spPr>
        <p:txBody>
          <a:bodyPr>
            <a:normAutofit fontScale="90000"/>
          </a:bodyPr>
          <a:lstStyle/>
          <a:p>
            <a:pPr algn="ctr"/>
            <a:r>
              <a:rPr lang="en-US" dirty="0"/>
              <a:t>MRPC</a:t>
            </a:r>
            <a:endParaRPr lang="ru-RU" dirty="0"/>
          </a:p>
        </p:txBody>
      </p:sp>
      <p:pic>
        <p:nvPicPr>
          <p:cNvPr id="12" name="Рисунок 11" descr="D:\babkin\NIKA-MPD\ToF_RPC\documents_17\TDR TOF MPD\Progresstekh\dyJVeEAA284.jpg"/>
          <p:cNvPicPr/>
          <p:nvPr/>
        </p:nvPicPr>
        <p:blipFill rotWithShape="1">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l="3750" t="1476" r="27275"/>
          <a:stretch/>
        </p:blipFill>
        <p:spPr bwMode="auto">
          <a:xfrm>
            <a:off x="786400" y="2852936"/>
            <a:ext cx="4486416" cy="3674372"/>
          </a:xfrm>
          <a:prstGeom prst="rect">
            <a:avLst/>
          </a:prstGeom>
          <a:noFill/>
          <a:ln>
            <a:noFill/>
          </a:ln>
        </p:spPr>
      </p:pic>
      <p:pic>
        <p:nvPicPr>
          <p:cNvPr id="2" name="Рисунок 1"/>
          <p:cNvPicPr>
            <a:picLocks noChangeAspect="1"/>
          </p:cNvPicPr>
          <p:nvPr/>
        </p:nvPicPr>
        <p:blipFill>
          <a:blip r:embed="rId4"/>
          <a:stretch>
            <a:fillRect/>
          </a:stretch>
        </p:blipFill>
        <p:spPr>
          <a:xfrm>
            <a:off x="6054030" y="887628"/>
            <a:ext cx="4917184" cy="27714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4" name="Группа 23"/>
          <p:cNvGrpSpPr/>
          <p:nvPr/>
        </p:nvGrpSpPr>
        <p:grpSpPr>
          <a:xfrm>
            <a:off x="4654254" y="3834880"/>
            <a:ext cx="7248909" cy="2673986"/>
            <a:chOff x="4608000" y="3997338"/>
            <a:chExt cx="7248909" cy="2673986"/>
          </a:xfrm>
        </p:grpSpPr>
        <p:pic>
          <p:nvPicPr>
            <p:cNvPr id="10" name="Рисунок 9" descr="D:\babkin\NIKA-MPD\ToF_RPC\documents_15\ToF_TDR\MRPC_assembling.png"/>
            <p:cNvPicPr/>
            <p:nvPr/>
          </p:nvPicPr>
          <p:blipFill>
            <a:blip r:embed="rId5" cstate="print">
              <a:clrChange>
                <a:clrFrom>
                  <a:srgbClr val="FFFFFF"/>
                </a:clrFrom>
                <a:clrTo>
                  <a:srgbClr val="FFFFFF">
                    <a:alpha val="0"/>
                  </a:srgbClr>
                </a:clrTo>
              </a:clrChange>
            </a:blip>
            <a:srcRect l="12614" t="2516" r="2522" b="50343"/>
            <a:stretch>
              <a:fillRect/>
            </a:stretch>
          </p:blipFill>
          <p:spPr bwMode="auto">
            <a:xfrm>
              <a:off x="5446340" y="3997338"/>
              <a:ext cx="6410569" cy="2673986"/>
            </a:xfrm>
            <a:prstGeom prst="rect">
              <a:avLst/>
            </a:prstGeom>
            <a:noFill/>
            <a:ln w="9525">
              <a:noFill/>
              <a:miter lim="800000"/>
              <a:headEnd/>
              <a:tailEnd/>
            </a:ln>
          </p:spPr>
        </p:pic>
        <p:cxnSp>
          <p:nvCxnSpPr>
            <p:cNvPr id="14" name="Прямая со стрелкой 13"/>
            <p:cNvCxnSpPr/>
            <p:nvPr/>
          </p:nvCxnSpPr>
          <p:spPr>
            <a:xfrm flipH="1" flipV="1">
              <a:off x="4608000" y="5472000"/>
              <a:ext cx="864095" cy="144016"/>
            </a:xfrm>
            <a:prstGeom prst="straightConnector1">
              <a:avLst/>
            </a:prstGeom>
            <a:ln w="38100">
              <a:solidFill>
                <a:srgbClr val="9C3E3E"/>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pic>
        <p:nvPicPr>
          <p:cNvPr id="20" name="Рисунок 19" descr="E:\YaDisk\YandexDisk\Фотокамера\cable_example.jpg"/>
          <p:cNvPicPr/>
          <p:nvPr/>
        </p:nvPicPr>
        <p:blipFill>
          <a:blip r:embed="rId6" cstate="print">
            <a:extLst>
              <a:ext uri="{BEBA8EAE-BF5A-486C-A8C5-ECC9F3942E4B}">
                <a14:imgProps xmlns:a14="http://schemas.microsoft.com/office/drawing/2010/main">
                  <a14:imgLayer r:embed="rId7">
                    <a14:imgEffect>
                      <a14:backgroundRemoval t="0" b="100000" l="0" r="100000">
                        <a14:foregroundMark x1="99187" y1="32466" x2="98193" y2="32772"/>
                        <a14:foregroundMark x1="94941" y1="64472" x2="94941" y2="64472"/>
                        <a14:foregroundMark x1="69286" y1="77948" x2="68654" y2="78714"/>
                        <a14:foregroundMark x1="51220" y1="88515" x2="51220" y2="88515"/>
                        <a14:foregroundMark x1="80939" y1="72435" x2="57633" y2="60337"/>
                        <a14:foregroundMark x1="98013" y1="48851" x2="97380" y2="25574"/>
                        <a14:foregroundMark x1="91057" y1="91884" x2="36134" y2="90505"/>
                        <a14:foregroundMark x1="19512" y1="91271" x2="6414" y2="95406"/>
                        <a14:foregroundMark x1="57633" y1="67534" x2="51852" y2="18530"/>
                        <a14:foregroundMark x1="57995" y1="73813" x2="49232" y2="46708"/>
                        <a14:foregroundMark x1="5330" y1="89433" x2="9214" y2="1531"/>
                        <a14:foregroundMark x1="5149" y1="51608" x2="5510" y2="29250"/>
                        <a14:foregroundMark x1="37489" y1="91577" x2="24210" y2="92956"/>
                        <a14:foregroundMark x1="16170" y1="96784" x2="13731" y2="71363"/>
                        <a14:foregroundMark x1="4517" y1="82848" x2="813" y2="85299"/>
                        <a14:foregroundMark x1="11743" y1="68913" x2="16441" y2="23430"/>
                        <a14:foregroundMark x1="20506" y1="47473" x2="17435" y2="32772"/>
                        <a14:foregroundMark x1="15989" y1="17917" x2="22764" y2="459"/>
                        <a14:backgroundMark x1="99548" y1="1531" x2="99548" y2="1531"/>
                        <a14:backgroundMark x1="99639" y1="1378" x2="99639" y2="1378"/>
                        <a14:backgroundMark x1="99729" y1="766" x2="99729" y2="766"/>
                      </a14:backgroundRemoval>
                    </a14:imgEffect>
                  </a14:imgLayer>
                </a14:imgProps>
              </a:ext>
              <a:ext uri="{28A0092B-C50C-407E-A947-70E740481C1C}">
                <a14:useLocalDpi xmlns:a14="http://schemas.microsoft.com/office/drawing/2010/main" val="0"/>
              </a:ext>
            </a:extLst>
          </a:blip>
          <a:srcRect/>
          <a:stretch>
            <a:fillRect/>
          </a:stretch>
        </p:blipFill>
        <p:spPr bwMode="auto">
          <a:xfrm>
            <a:off x="1064292" y="901239"/>
            <a:ext cx="4208524" cy="24800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2" descr="D:\babkin\conference\2015-11_Warsaw_NICA_days\LHEP-emblema.png"/>
          <p:cNvPicPr>
            <a:picLocks noChangeAspect="1" noChangeArrowheads="1"/>
          </p:cNvPicPr>
          <p:nvPr/>
        </p:nvPicPr>
        <p:blipFill>
          <a:blip r:embed="rId8" cstate="print"/>
          <a:srcRect/>
          <a:stretch>
            <a:fillRect/>
          </a:stretch>
        </p:blipFill>
        <p:spPr bwMode="auto">
          <a:xfrm>
            <a:off x="211382" y="163758"/>
            <a:ext cx="1259632" cy="706705"/>
          </a:xfrm>
          <a:prstGeom prst="rect">
            <a:avLst/>
          </a:prstGeom>
          <a:noFill/>
        </p:spPr>
      </p:pic>
      <p:pic>
        <p:nvPicPr>
          <p:cNvPr id="22" name="Picture 3" descr="D:\babkin\conference\2015-11_Warsaw_NICA_days\NICA_emblema.png"/>
          <p:cNvPicPr>
            <a:picLocks noChangeAspect="1" noChangeArrowheads="1"/>
          </p:cNvPicPr>
          <p:nvPr/>
        </p:nvPicPr>
        <p:blipFill>
          <a:blip r:embed="rId9" cstate="print"/>
          <a:srcRect/>
          <a:stretch>
            <a:fillRect/>
          </a:stretch>
        </p:blipFill>
        <p:spPr bwMode="auto">
          <a:xfrm>
            <a:off x="10472318" y="95689"/>
            <a:ext cx="1547664" cy="767161"/>
          </a:xfrm>
          <a:prstGeom prst="rect">
            <a:avLst/>
          </a:prstGeom>
          <a:noFill/>
        </p:spPr>
      </p:pic>
      <p:sp>
        <p:nvSpPr>
          <p:cNvPr id="26" name="Номер слайда 25"/>
          <p:cNvSpPr>
            <a:spLocks noGrp="1"/>
          </p:cNvSpPr>
          <p:nvPr>
            <p:ph type="sldNum" sz="quarter" idx="12"/>
          </p:nvPr>
        </p:nvSpPr>
        <p:spPr/>
        <p:txBody>
          <a:bodyPr/>
          <a:lstStyle/>
          <a:p>
            <a:fld id="{F36C87F6-986D-49E6-AF40-1B3A1EE8064D}" type="slidenum">
              <a:rPr lang="ru-RU" smtClean="0"/>
              <a:t>18</a:t>
            </a:fld>
            <a:endParaRPr lang="ru-RU" dirty="0"/>
          </a:p>
        </p:txBody>
      </p:sp>
    </p:spTree>
    <p:extLst>
      <p:ext uri="{BB962C8B-B14F-4D97-AF65-F5344CB8AC3E}">
        <p14:creationId xmlns:p14="http://schemas.microsoft.com/office/powerpoint/2010/main" val="164879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Заголовок 6"/>
          <p:cNvSpPr>
            <a:spLocks noGrp="1"/>
          </p:cNvSpPr>
          <p:nvPr>
            <p:ph type="title"/>
          </p:nvPr>
        </p:nvSpPr>
        <p:spPr>
          <a:xfrm>
            <a:off x="1217614" y="274638"/>
            <a:ext cx="9753600" cy="360000"/>
          </a:xfrm>
        </p:spPr>
        <p:txBody>
          <a:bodyPr>
            <a:normAutofit fontScale="90000"/>
          </a:bodyPr>
          <a:lstStyle/>
          <a:p>
            <a:pPr algn="ctr"/>
            <a:r>
              <a:rPr lang="en-US" dirty="0"/>
              <a:t>Scheme of analog</a:t>
            </a:r>
            <a:endParaRPr lang="ru-RU" dirty="0"/>
          </a:p>
        </p:txBody>
      </p:sp>
      <p:pic>
        <p:nvPicPr>
          <p:cNvPr id="21" name="Picture 2" descr="D:\babkin\conference\2015-11_Warsaw_NICA_days\LHEP-emblema.png"/>
          <p:cNvPicPr>
            <a:picLocks noChangeAspect="1" noChangeArrowheads="1"/>
          </p:cNvPicPr>
          <p:nvPr/>
        </p:nvPicPr>
        <p:blipFill>
          <a:blip r:embed="rId3" cstate="print"/>
          <a:srcRect/>
          <a:stretch>
            <a:fillRect/>
          </a:stretch>
        </p:blipFill>
        <p:spPr bwMode="auto">
          <a:xfrm>
            <a:off x="211382" y="163758"/>
            <a:ext cx="1259632" cy="706705"/>
          </a:xfrm>
          <a:prstGeom prst="rect">
            <a:avLst/>
          </a:prstGeom>
          <a:noFill/>
        </p:spPr>
      </p:pic>
      <p:pic>
        <p:nvPicPr>
          <p:cNvPr id="22" name="Picture 3" descr="D:\babkin\conference\2015-11_Warsaw_NICA_days\NICA_emblema.png"/>
          <p:cNvPicPr>
            <a:picLocks noChangeAspect="1" noChangeArrowheads="1"/>
          </p:cNvPicPr>
          <p:nvPr/>
        </p:nvPicPr>
        <p:blipFill>
          <a:blip r:embed="rId4" cstate="print"/>
          <a:srcRect/>
          <a:stretch>
            <a:fillRect/>
          </a:stretch>
        </p:blipFill>
        <p:spPr bwMode="auto">
          <a:xfrm>
            <a:off x="10472318" y="95689"/>
            <a:ext cx="1547664" cy="767161"/>
          </a:xfrm>
          <a:prstGeom prst="rect">
            <a:avLst/>
          </a:prstGeom>
          <a:noFill/>
        </p:spPr>
      </p:pic>
      <p:sp>
        <p:nvSpPr>
          <p:cNvPr id="26" name="Номер слайда 25"/>
          <p:cNvSpPr>
            <a:spLocks noGrp="1"/>
          </p:cNvSpPr>
          <p:nvPr>
            <p:ph type="sldNum" sz="quarter" idx="12"/>
          </p:nvPr>
        </p:nvSpPr>
        <p:spPr/>
        <p:txBody>
          <a:bodyPr/>
          <a:lstStyle/>
          <a:p>
            <a:fld id="{F36C87F6-986D-49E6-AF40-1B3A1EE8064D}" type="slidenum">
              <a:rPr lang="ru-RU" smtClean="0"/>
              <a:t>19</a:t>
            </a:fld>
            <a:endParaRPr lang="ru-RU" dirty="0"/>
          </a:p>
        </p:txBody>
      </p:sp>
      <p:grpSp>
        <p:nvGrpSpPr>
          <p:cNvPr id="13" name="Группа 12"/>
          <p:cNvGrpSpPr/>
          <p:nvPr/>
        </p:nvGrpSpPr>
        <p:grpSpPr>
          <a:xfrm>
            <a:off x="55149" y="870587"/>
            <a:ext cx="12141464" cy="4856585"/>
            <a:chOff x="3214092" y="688317"/>
            <a:chExt cx="6840761" cy="2736304"/>
          </a:xfrm>
        </p:grpSpPr>
        <p:pic>
          <p:nvPicPr>
            <p:cNvPr id="15" name="Picture 6" descr="https://pp.userapi.com/c836228/v836228298/37e06/3zg3Ew-me6o.jpg"/>
            <p:cNvPicPr>
              <a:picLocks noChangeAspect="1" noChangeArrowheads="1"/>
            </p:cNvPicPr>
            <p:nvPr/>
          </p:nvPicPr>
          <p:blipFill rotWithShape="1">
            <a:blip r:embed="rId5">
              <a:clrChange>
                <a:clrFrom>
                  <a:srgbClr val="FFFEF9"/>
                </a:clrFrom>
                <a:clrTo>
                  <a:srgbClr val="FFFEF9">
                    <a:alpha val="0"/>
                  </a:srgbClr>
                </a:clrTo>
              </a:clrChange>
              <a:extLst>
                <a:ext uri="{28A0092B-C50C-407E-A947-70E740481C1C}">
                  <a14:useLocalDpi xmlns:a14="http://schemas.microsoft.com/office/drawing/2010/main" val="0"/>
                </a:ext>
              </a:extLst>
            </a:blip>
            <a:srcRect l="3042" t="3920" r="622" b="26364"/>
            <a:stretch/>
          </p:blipFill>
          <p:spPr bwMode="auto">
            <a:xfrm>
              <a:off x="3214092" y="688317"/>
              <a:ext cx="6840761" cy="27363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ttps://pp.userapi.com/c836228/v836228298/37e06/3zg3Ew-me6o.jpg"/>
            <p:cNvPicPr>
              <a:picLocks noChangeAspect="1" noChangeArrowheads="1"/>
            </p:cNvPicPr>
            <p:nvPr/>
          </p:nvPicPr>
          <p:blipFill rotWithShape="1">
            <a:blip r:embed="rId5">
              <a:clrChange>
                <a:clrFrom>
                  <a:srgbClr val="FFFEF9"/>
                </a:clrFrom>
                <a:clrTo>
                  <a:srgbClr val="FFFEF9">
                    <a:alpha val="0"/>
                  </a:srgbClr>
                </a:clrTo>
              </a:clrChange>
              <a:extLst>
                <a:ext uri="{28A0092B-C50C-407E-A947-70E740481C1C}">
                  <a14:useLocalDpi xmlns:a14="http://schemas.microsoft.com/office/drawing/2010/main" val="0"/>
                </a:ext>
              </a:extLst>
            </a:blip>
            <a:srcRect l="27042" t="73602" r="56733"/>
            <a:stretch/>
          </p:blipFill>
          <p:spPr bwMode="auto">
            <a:xfrm>
              <a:off x="8326660" y="2388533"/>
              <a:ext cx="1152129" cy="103608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03966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Объект 1"/>
          <p:cNvSpPr>
            <a:spLocks noGrp="1"/>
          </p:cNvSpPr>
          <p:nvPr>
            <p:ph idx="1"/>
          </p:nvPr>
        </p:nvSpPr>
        <p:spPr>
          <a:xfrm>
            <a:off x="1217614" y="836712"/>
            <a:ext cx="9753600" cy="5335488"/>
          </a:xfrm>
        </p:spPr>
        <p:txBody>
          <a:bodyPr>
            <a:normAutofit/>
          </a:bodyPr>
          <a:lstStyle/>
          <a:p>
            <a:r>
              <a:rPr lang="en-US" sz="2800" dirty="0">
                <a:solidFill>
                  <a:schemeClr val="tx2"/>
                </a:solidFill>
              </a:rPr>
              <a:t>The MPD Time of Flight system design</a:t>
            </a:r>
          </a:p>
          <a:p>
            <a:r>
              <a:rPr lang="en-US" sz="2800" dirty="0">
                <a:solidFill>
                  <a:schemeClr val="tx2"/>
                </a:solidFill>
              </a:rPr>
              <a:t>Triple-stack MRPC</a:t>
            </a:r>
          </a:p>
          <a:p>
            <a:r>
              <a:rPr lang="en-US" sz="2800" dirty="0">
                <a:solidFill>
                  <a:schemeClr val="tx2"/>
                </a:solidFill>
              </a:rPr>
              <a:t>Cabling in The TOF modules</a:t>
            </a:r>
          </a:p>
          <a:p>
            <a:r>
              <a:rPr lang="en-US" sz="2800" dirty="0">
                <a:solidFill>
                  <a:schemeClr val="tx2"/>
                </a:solidFill>
              </a:rPr>
              <a:t>FEE based on the NINO chips</a:t>
            </a:r>
          </a:p>
          <a:p>
            <a:r>
              <a:rPr lang="en-US" sz="2800" dirty="0">
                <a:solidFill>
                  <a:schemeClr val="tx2"/>
                </a:solidFill>
              </a:rPr>
              <a:t>Differential Amplifier</a:t>
            </a:r>
          </a:p>
          <a:p>
            <a:r>
              <a:rPr lang="en-US" sz="2800" dirty="0">
                <a:solidFill>
                  <a:schemeClr val="tx2"/>
                </a:solidFill>
              </a:rPr>
              <a:t>Methodical studies and modeling:</a:t>
            </a:r>
          </a:p>
          <a:p>
            <a:pPr lvl="1"/>
            <a:r>
              <a:rPr lang="en-US" sz="2400" dirty="0">
                <a:solidFill>
                  <a:schemeClr val="tx2"/>
                </a:solidFill>
              </a:rPr>
              <a:t>Crosstalk;</a:t>
            </a:r>
          </a:p>
          <a:p>
            <a:pPr lvl="1"/>
            <a:r>
              <a:rPr lang="en-US" sz="2400" dirty="0">
                <a:solidFill>
                  <a:schemeClr val="tx2"/>
                </a:solidFill>
              </a:rPr>
              <a:t>Efficiency;</a:t>
            </a:r>
          </a:p>
          <a:p>
            <a:r>
              <a:rPr lang="en-US" sz="2800" dirty="0">
                <a:solidFill>
                  <a:schemeClr val="tx2"/>
                </a:solidFill>
              </a:rPr>
              <a:t>Cosmic test setup</a:t>
            </a:r>
          </a:p>
          <a:p>
            <a:endParaRPr lang="en-US" dirty="0"/>
          </a:p>
          <a:p>
            <a:pPr lvl="1"/>
            <a:endParaRPr lang="en-US" dirty="0"/>
          </a:p>
          <a:p>
            <a:endParaRPr lang="en-US" dirty="0"/>
          </a:p>
          <a:p>
            <a:endParaRPr lang="en-US" dirty="0"/>
          </a:p>
          <a:p>
            <a:endParaRPr lang="en-US" dirty="0"/>
          </a:p>
          <a:p>
            <a:endParaRPr lang="ru-RU" dirty="0"/>
          </a:p>
        </p:txBody>
      </p:sp>
      <p:sp>
        <p:nvSpPr>
          <p:cNvPr id="11" name="Заголовок 6"/>
          <p:cNvSpPr>
            <a:spLocks noGrp="1"/>
          </p:cNvSpPr>
          <p:nvPr>
            <p:ph type="title"/>
          </p:nvPr>
        </p:nvSpPr>
        <p:spPr>
          <a:xfrm>
            <a:off x="1217614" y="274638"/>
            <a:ext cx="9753600" cy="360000"/>
          </a:xfrm>
        </p:spPr>
        <p:txBody>
          <a:bodyPr>
            <a:normAutofit fontScale="90000"/>
          </a:bodyPr>
          <a:lstStyle/>
          <a:p>
            <a:pPr algn="ctr"/>
            <a:r>
              <a:rPr lang="en-US" dirty="0"/>
              <a:t>Contents</a:t>
            </a:r>
            <a:endParaRPr lang="en-US" dirty="0">
              <a:solidFill>
                <a:schemeClr val="tx1"/>
              </a:solidFill>
            </a:endParaRPr>
          </a:p>
        </p:txBody>
      </p:sp>
      <p:sp>
        <p:nvSpPr>
          <p:cNvPr id="3" name="TextBox 2"/>
          <p:cNvSpPr txBox="1"/>
          <p:nvPr/>
        </p:nvSpPr>
        <p:spPr>
          <a:xfrm>
            <a:off x="10971214" y="6173688"/>
            <a:ext cx="829073" cy="424732"/>
          </a:xfrm>
          <a:prstGeom prst="rect">
            <a:avLst/>
          </a:prstGeom>
          <a:noFill/>
        </p:spPr>
        <p:txBody>
          <a:bodyPr wrap="none" rtlCol="0">
            <a:spAutoFit/>
          </a:bodyPr>
          <a:lstStyle/>
          <a:p>
            <a:pPr>
              <a:lnSpc>
                <a:spcPct val="90000"/>
              </a:lnSpc>
            </a:pPr>
            <a:r>
              <a:rPr lang="en-US" sz="2400" dirty="0"/>
              <a:t>2/14</a:t>
            </a:r>
            <a:endParaRPr lang="ru-RU" sz="2400" dirty="0"/>
          </a:p>
        </p:txBody>
      </p:sp>
      <p:sp>
        <p:nvSpPr>
          <p:cNvPr id="5" name="Прямоугольник 4"/>
          <p:cNvSpPr/>
          <p:nvPr/>
        </p:nvSpPr>
        <p:spPr>
          <a:xfrm>
            <a:off x="3430116" y="6564624"/>
            <a:ext cx="6264696" cy="461665"/>
          </a:xfrm>
          <a:prstGeom prst="rect">
            <a:avLst/>
          </a:prstGeom>
        </p:spPr>
        <p:txBody>
          <a:bodyPr wrap="square">
            <a:spAutoFit/>
          </a:bodyPr>
          <a:lstStyle/>
          <a:p>
            <a:r>
              <a:rPr lang="en-US" sz="1200" dirty="0">
                <a:solidFill>
                  <a:schemeClr val="tx2"/>
                </a:solidFill>
              </a:rPr>
              <a:t>Control and readout electronics of the time-of-flight system of the MPD, NEC’2017</a:t>
            </a:r>
            <a:br>
              <a:rPr lang="en-US" sz="1200" dirty="0">
                <a:solidFill>
                  <a:schemeClr val="tx2"/>
                </a:solidFill>
              </a:rPr>
            </a:br>
            <a:endParaRPr lang="ru-RU" sz="1200" dirty="0">
              <a:solidFill>
                <a:schemeClr val="tx2"/>
              </a:solidFill>
            </a:endParaRPr>
          </a:p>
        </p:txBody>
      </p:sp>
    </p:spTree>
    <p:extLst>
      <p:ext uri="{BB962C8B-B14F-4D97-AF65-F5344CB8AC3E}">
        <p14:creationId xmlns:p14="http://schemas.microsoft.com/office/powerpoint/2010/main" val="50280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16958" y="274640"/>
            <a:ext cx="6468861" cy="841377"/>
          </a:xfrm>
        </p:spPr>
        <p:txBody>
          <a:bodyPr anchor="b">
            <a:normAutofit fontScale="90000"/>
          </a:bodyPr>
          <a:lstStyle/>
          <a:p>
            <a:pPr algn="ctr">
              <a:spcBef>
                <a:spcPts val="0"/>
              </a:spcBef>
            </a:pPr>
            <a:r>
              <a:rPr lang="en-US" dirty="0">
                <a:solidFill>
                  <a:srgbClr val="545454">
                    <a:lumMod val="50000"/>
                  </a:srgbClr>
                </a:solidFill>
                <a:latin typeface="Century Gothic"/>
              </a:rPr>
              <a:t>Time of flight system </a:t>
            </a:r>
            <a:r>
              <a:rPr lang="en-US">
                <a:solidFill>
                  <a:srgbClr val="545454">
                    <a:lumMod val="50000"/>
                  </a:srgbClr>
                </a:solidFill>
                <a:latin typeface="Century Gothic"/>
              </a:rPr>
              <a:t>of  multi-purpose </a:t>
            </a:r>
            <a:r>
              <a:rPr lang="en-US" dirty="0">
                <a:solidFill>
                  <a:srgbClr val="545454">
                    <a:lumMod val="50000"/>
                  </a:srgbClr>
                </a:solidFill>
                <a:latin typeface="Century Gothic"/>
              </a:rPr>
              <a:t>detector</a:t>
            </a:r>
            <a:endParaRPr lang="ru-RU" dirty="0">
              <a:solidFill>
                <a:srgbClr val="545454">
                  <a:lumMod val="50000"/>
                </a:srgbClr>
              </a:solidFill>
              <a:latin typeface="Century Gothic"/>
            </a:endParaRPr>
          </a:p>
        </p:txBody>
      </p:sp>
      <p:pic>
        <p:nvPicPr>
          <p:cNvPr id="8" name="Picture 2" descr="D:\babkin\conference\2015-11_Warsaw_NICA_days\LHEP-emblema.png"/>
          <p:cNvPicPr>
            <a:picLocks noChangeAspect="1" noChangeArrowheads="1"/>
          </p:cNvPicPr>
          <p:nvPr/>
        </p:nvPicPr>
        <p:blipFill>
          <a:blip r:embed="rId3" cstate="print"/>
          <a:srcRect/>
          <a:stretch>
            <a:fillRect/>
          </a:stretch>
        </p:blipFill>
        <p:spPr bwMode="auto">
          <a:xfrm>
            <a:off x="211382" y="163758"/>
            <a:ext cx="1259632" cy="706705"/>
          </a:xfrm>
          <a:prstGeom prst="rect">
            <a:avLst/>
          </a:prstGeom>
          <a:noFill/>
        </p:spPr>
      </p:pic>
      <p:pic>
        <p:nvPicPr>
          <p:cNvPr id="9" name="Picture 3" descr="D:\babkin\conference\2015-11_Warsaw_NICA_days\NICA_emblema.png"/>
          <p:cNvPicPr>
            <a:picLocks noChangeAspect="1" noChangeArrowheads="1"/>
          </p:cNvPicPr>
          <p:nvPr/>
        </p:nvPicPr>
        <p:blipFill>
          <a:blip r:embed="rId4" cstate="print"/>
          <a:srcRect/>
          <a:stretch>
            <a:fillRect/>
          </a:stretch>
        </p:blipFill>
        <p:spPr bwMode="auto">
          <a:xfrm>
            <a:off x="10472318" y="95689"/>
            <a:ext cx="1547664" cy="767161"/>
          </a:xfrm>
          <a:prstGeom prst="rect">
            <a:avLst/>
          </a:prstGeom>
          <a:noFill/>
        </p:spPr>
      </p:pic>
      <p:pic>
        <p:nvPicPr>
          <p:cNvPr id="3" name="Рисунок 2"/>
          <p:cNvPicPr>
            <a:picLocks noChangeAspect="1"/>
          </p:cNvPicPr>
          <p:nvPr/>
        </p:nvPicPr>
        <p:blipFill rotWithShape="1">
          <a:blip r:embed="rId5">
            <a:extLst>
              <a:ext uri="{BEBA8EAE-BF5A-486C-A8C5-ECC9F3942E4B}">
                <a14:imgProps xmlns:a14="http://schemas.microsoft.com/office/drawing/2010/main">
                  <a14:imgLayer r:embed="rId6">
                    <a14:imgEffect>
                      <a14:backgroundRemoval t="1954" b="97513" l="0" r="100000"/>
                    </a14:imgEffect>
                  </a14:imgLayer>
                </a14:imgProps>
              </a:ext>
            </a:extLst>
          </a:blip>
          <a:srcRect l="24007" t="2916" r="24661" b="25"/>
          <a:stretch/>
        </p:blipFill>
        <p:spPr>
          <a:xfrm>
            <a:off x="8974733" y="1063612"/>
            <a:ext cx="2672360" cy="2844771"/>
          </a:xfrm>
          <a:prstGeom prst="rect">
            <a:avLst/>
          </a:prstGeom>
        </p:spPr>
      </p:pic>
      <p:pic>
        <p:nvPicPr>
          <p:cNvPr id="11" name="Picture 2" descr="D:\babkin\phd\tripple_stack_SRPC_scheme1.png"/>
          <p:cNvPicPr>
            <a:picLocks noChangeAspect="1" noChangeArrowheads="1"/>
          </p:cNvPicPr>
          <p:nvPr/>
        </p:nvPicPr>
        <p:blipFill>
          <a:blip r:embed="rId7" cstate="print"/>
          <a:srcRect/>
          <a:stretch>
            <a:fillRect/>
          </a:stretch>
        </p:blipFill>
        <p:spPr bwMode="auto">
          <a:xfrm>
            <a:off x="2547009" y="1485839"/>
            <a:ext cx="6089630" cy="2912568"/>
          </a:xfrm>
          <a:prstGeom prst="rect">
            <a:avLst/>
          </a:prstGeom>
          <a:noFill/>
        </p:spPr>
      </p:pic>
      <p:pic>
        <p:nvPicPr>
          <p:cNvPr id="12" name="Рисунок 11"/>
          <p:cNvPicPr>
            <a:picLocks noChangeAspect="1"/>
          </p:cNvPicPr>
          <p:nvPr/>
        </p:nvPicPr>
        <p:blipFill>
          <a:blip r:embed="rId8" cstate="print">
            <a:clrChange>
              <a:clrFrom>
                <a:srgbClr val="3D3D6E"/>
              </a:clrFrom>
              <a:clrTo>
                <a:srgbClr val="3D3D6E">
                  <a:alpha val="0"/>
                </a:srgbClr>
              </a:clrTo>
            </a:clrChange>
            <a:extLst>
              <a:ext uri="{BEBA8EAE-BF5A-486C-A8C5-ECC9F3942E4B}">
                <a14:imgProps xmlns:a14="http://schemas.microsoft.com/office/drawing/2010/main">
                  <a14:imgLayer r:embed="rId9">
                    <a14:imgEffect>
                      <a14:backgroundRemoval t="0" b="99363" l="0" r="99646"/>
                    </a14:imgEffect>
                  </a14:imgLayer>
                </a14:imgProps>
              </a:ext>
              <a:ext uri="{28A0092B-C50C-407E-A947-70E740481C1C}">
                <a14:useLocalDpi xmlns:a14="http://schemas.microsoft.com/office/drawing/2010/main" val="0"/>
              </a:ext>
            </a:extLst>
          </a:blip>
          <a:stretch>
            <a:fillRect/>
          </a:stretch>
        </p:blipFill>
        <p:spPr>
          <a:xfrm rot="20593466">
            <a:off x="4987947" y="3391500"/>
            <a:ext cx="7001162" cy="2753462"/>
          </a:xfrm>
          <a:prstGeom prst="rect">
            <a:avLst/>
          </a:prstGeom>
        </p:spPr>
      </p:pic>
      <p:pic>
        <p:nvPicPr>
          <p:cNvPr id="17" name="Рисунок 16"/>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46548" y1="19182" x2="46548" y2="17138"/>
                      </a14:backgroundRemoval>
                    </a14:imgEffect>
                  </a14:imgLayer>
                </a14:imgProps>
              </a:ext>
              <a:ext uri="{28A0092B-C50C-407E-A947-70E740481C1C}">
                <a14:useLocalDpi xmlns:a14="http://schemas.microsoft.com/office/drawing/2010/main" val="0"/>
              </a:ext>
            </a:extLst>
          </a:blip>
          <a:stretch>
            <a:fillRect/>
          </a:stretch>
        </p:blipFill>
        <p:spPr>
          <a:xfrm>
            <a:off x="-307723" y="213537"/>
            <a:ext cx="4340168" cy="2836820"/>
          </a:xfrm>
          <a:prstGeom prst="rect">
            <a:avLst/>
          </a:prstGeom>
          <a:ln>
            <a:noFill/>
          </a:ln>
          <a:effectLst>
            <a:outerShdw blurRad="190500" algn="tl" rotWithShape="0">
              <a:srgbClr val="000000">
                <a:alpha val="70000"/>
              </a:srgbClr>
            </a:outerShdw>
          </a:effectLst>
        </p:spPr>
      </p:pic>
      <p:pic>
        <p:nvPicPr>
          <p:cNvPr id="18" name="Рисунок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6961" y="4398407"/>
            <a:ext cx="4430417" cy="2082278"/>
          </a:xfrm>
          <a:prstGeom prst="rect">
            <a:avLst/>
          </a:prstGeom>
          <a:ln>
            <a:noFill/>
          </a:ln>
          <a:effectLst>
            <a:outerShdw blurRad="190500" algn="tl" rotWithShape="0">
              <a:srgbClr val="000000">
                <a:alpha val="70000"/>
              </a:srgbClr>
            </a:outerShdw>
          </a:effectLst>
        </p:spPr>
      </p:pic>
      <p:sp>
        <p:nvSpPr>
          <p:cNvPr id="4" name="TextBox 3"/>
          <p:cNvSpPr txBox="1"/>
          <p:nvPr/>
        </p:nvSpPr>
        <p:spPr>
          <a:xfrm>
            <a:off x="0" y="2793424"/>
            <a:ext cx="2730235" cy="1089529"/>
          </a:xfrm>
          <a:prstGeom prst="rect">
            <a:avLst/>
          </a:prstGeom>
          <a:noFill/>
        </p:spPr>
        <p:txBody>
          <a:bodyPr wrap="none" rtlCol="0">
            <a:spAutoFit/>
          </a:bodyPr>
          <a:lstStyle/>
          <a:p>
            <a:pPr>
              <a:lnSpc>
                <a:spcPct val="90000"/>
              </a:lnSpc>
            </a:pPr>
            <a:r>
              <a:rPr lang="en-US" sz="2400" b="1" i="1" dirty="0"/>
              <a:t>FEEs</a:t>
            </a:r>
            <a:endParaRPr lang="ru-RU" sz="2400" b="1" i="1" dirty="0"/>
          </a:p>
          <a:p>
            <a:pPr>
              <a:lnSpc>
                <a:spcPct val="90000"/>
              </a:lnSpc>
            </a:pPr>
            <a:r>
              <a:rPr lang="en-US" sz="2400" b="1" i="1" dirty="0"/>
              <a:t>560</a:t>
            </a:r>
            <a:r>
              <a:rPr lang="ru-RU" sz="2400" b="1" i="1" dirty="0"/>
              <a:t> </a:t>
            </a:r>
            <a:r>
              <a:rPr lang="en-US" sz="2400" b="1" i="1" dirty="0"/>
              <a:t>pieces</a:t>
            </a:r>
          </a:p>
          <a:p>
            <a:pPr>
              <a:lnSpc>
                <a:spcPct val="90000"/>
              </a:lnSpc>
            </a:pPr>
            <a:r>
              <a:rPr lang="en-US" sz="2400" b="1" i="1" dirty="0"/>
              <a:t>(13440 channels)</a:t>
            </a:r>
            <a:endParaRPr lang="ru-RU" sz="2400" b="1" i="1" dirty="0"/>
          </a:p>
        </p:txBody>
      </p:sp>
      <p:sp>
        <p:nvSpPr>
          <p:cNvPr id="15" name="TextBox 14"/>
          <p:cNvSpPr txBox="1"/>
          <p:nvPr/>
        </p:nvSpPr>
        <p:spPr>
          <a:xfrm>
            <a:off x="4607380" y="5776806"/>
            <a:ext cx="1844829" cy="757130"/>
          </a:xfrm>
          <a:prstGeom prst="rect">
            <a:avLst/>
          </a:prstGeom>
          <a:noFill/>
        </p:spPr>
        <p:txBody>
          <a:bodyPr wrap="square" rtlCol="0">
            <a:spAutoFit/>
          </a:bodyPr>
          <a:lstStyle/>
          <a:p>
            <a:pPr>
              <a:lnSpc>
                <a:spcPct val="90000"/>
              </a:lnSpc>
            </a:pPr>
            <a:r>
              <a:rPr lang="en-US" sz="2400" b="1" i="1" dirty="0"/>
              <a:t>TDCs</a:t>
            </a:r>
          </a:p>
          <a:p>
            <a:pPr>
              <a:lnSpc>
                <a:spcPct val="90000"/>
              </a:lnSpc>
            </a:pPr>
            <a:r>
              <a:rPr lang="en-US" sz="2400" b="1" i="1" dirty="0"/>
              <a:t>187</a:t>
            </a:r>
            <a:r>
              <a:rPr lang="ru-RU" sz="2400" b="1" i="1" dirty="0"/>
              <a:t> </a:t>
            </a:r>
            <a:r>
              <a:rPr lang="en-US" sz="2400" b="1" i="1" dirty="0"/>
              <a:t>pieces</a:t>
            </a:r>
            <a:endParaRPr lang="ru-RU" sz="2400" b="1" i="1" dirty="0"/>
          </a:p>
        </p:txBody>
      </p:sp>
      <p:sp>
        <p:nvSpPr>
          <p:cNvPr id="16" name="TextBox 15"/>
          <p:cNvSpPr txBox="1"/>
          <p:nvPr/>
        </p:nvSpPr>
        <p:spPr>
          <a:xfrm>
            <a:off x="8106722" y="5426022"/>
            <a:ext cx="2158190" cy="757130"/>
          </a:xfrm>
          <a:prstGeom prst="rect">
            <a:avLst/>
          </a:prstGeom>
          <a:noFill/>
        </p:spPr>
        <p:txBody>
          <a:bodyPr wrap="square" rtlCol="0">
            <a:spAutoFit/>
          </a:bodyPr>
          <a:lstStyle/>
          <a:p>
            <a:pPr>
              <a:lnSpc>
                <a:spcPct val="90000"/>
              </a:lnSpc>
            </a:pPr>
            <a:r>
              <a:rPr lang="en-US" sz="2400" b="1" i="1" dirty="0"/>
              <a:t>Modules</a:t>
            </a:r>
            <a:endParaRPr lang="ru-RU" sz="2400" b="1" i="1" dirty="0"/>
          </a:p>
          <a:p>
            <a:pPr>
              <a:lnSpc>
                <a:spcPct val="90000"/>
              </a:lnSpc>
            </a:pPr>
            <a:r>
              <a:rPr lang="ru-RU" sz="2400" b="1" i="1" dirty="0"/>
              <a:t>28 </a:t>
            </a:r>
            <a:r>
              <a:rPr lang="en-US" sz="2400" b="1" i="1" dirty="0"/>
              <a:t>pieces</a:t>
            </a:r>
            <a:endParaRPr lang="ru-RU" sz="2400" b="1" i="1" dirty="0"/>
          </a:p>
        </p:txBody>
      </p:sp>
      <p:sp>
        <p:nvSpPr>
          <p:cNvPr id="20" name="TextBox 19"/>
          <p:cNvSpPr txBox="1"/>
          <p:nvPr/>
        </p:nvSpPr>
        <p:spPr>
          <a:xfrm>
            <a:off x="6153576" y="3175751"/>
            <a:ext cx="1999447" cy="757130"/>
          </a:xfrm>
          <a:prstGeom prst="rect">
            <a:avLst/>
          </a:prstGeom>
          <a:noFill/>
        </p:spPr>
        <p:txBody>
          <a:bodyPr wrap="square" rtlCol="0">
            <a:spAutoFit/>
          </a:bodyPr>
          <a:lstStyle/>
          <a:p>
            <a:pPr>
              <a:lnSpc>
                <a:spcPct val="90000"/>
              </a:lnSpc>
            </a:pPr>
            <a:r>
              <a:rPr lang="en-US" sz="2400" b="1" i="1" dirty="0"/>
              <a:t>MRPCs</a:t>
            </a:r>
            <a:endParaRPr lang="ru-RU" sz="2400" b="1" i="1" dirty="0"/>
          </a:p>
          <a:p>
            <a:pPr>
              <a:lnSpc>
                <a:spcPct val="90000"/>
              </a:lnSpc>
            </a:pPr>
            <a:r>
              <a:rPr lang="en-US" sz="2400" b="1" i="1" dirty="0"/>
              <a:t>280</a:t>
            </a:r>
            <a:r>
              <a:rPr lang="ru-RU" sz="2400" b="1" i="1" dirty="0"/>
              <a:t> </a:t>
            </a:r>
            <a:r>
              <a:rPr lang="en-US" sz="2400" b="1" i="1" dirty="0"/>
              <a:t>pieces</a:t>
            </a:r>
            <a:endParaRPr lang="ru-RU" sz="2400" b="1" i="1" dirty="0"/>
          </a:p>
        </p:txBody>
      </p:sp>
    </p:spTree>
    <p:extLst>
      <p:ext uri="{BB962C8B-B14F-4D97-AF65-F5344CB8AC3E}">
        <p14:creationId xmlns:p14="http://schemas.microsoft.com/office/powerpoint/2010/main" val="138801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Рисунок 19" descr="D:\babkin\NIKA-MPD\ToF_RPC\documents_15\ToF_TDR\fig_3_18_box_along.png"/>
          <p:cNvPicPr/>
          <p:nvPr/>
        </p:nvPicPr>
        <p:blipFill>
          <a:blip r:embed="rId3" cstate="print">
            <a:clrChange>
              <a:clrFrom>
                <a:srgbClr val="FEFEFE"/>
              </a:clrFrom>
              <a:clrTo>
                <a:srgbClr val="FEFEFE">
                  <a:alpha val="0"/>
                </a:srgbClr>
              </a:clrTo>
            </a:clrChange>
          </a:blip>
          <a:srcRect/>
          <a:stretch>
            <a:fillRect/>
          </a:stretch>
        </p:blipFill>
        <p:spPr bwMode="auto">
          <a:xfrm>
            <a:off x="2738698" y="549178"/>
            <a:ext cx="9316687" cy="3396807"/>
          </a:xfrm>
          <a:prstGeom prst="rect">
            <a:avLst/>
          </a:prstGeom>
          <a:noFill/>
          <a:ln w="9525">
            <a:noFill/>
            <a:miter lim="800000"/>
            <a:headEnd/>
            <a:tailEnd/>
          </a:ln>
        </p:spPr>
      </p:pic>
      <p:sp>
        <p:nvSpPr>
          <p:cNvPr id="6" name="TextBox 5"/>
          <p:cNvSpPr txBox="1"/>
          <p:nvPr/>
        </p:nvSpPr>
        <p:spPr>
          <a:xfrm>
            <a:off x="117748" y="839493"/>
            <a:ext cx="2625335" cy="1600438"/>
          </a:xfrm>
          <a:prstGeom prst="rect">
            <a:avLst/>
          </a:prstGeom>
          <a:noFill/>
        </p:spPr>
        <p:txBody>
          <a:bodyPr wrap="square" rtlCol="0">
            <a:spAutoFit/>
          </a:bodyPr>
          <a:lstStyle/>
          <a:p>
            <a:r>
              <a:rPr lang="en-US" sz="1400" b="1" dirty="0">
                <a:latin typeface="Cambria" panose="02040503050406030204" pitchFamily="18" charset="0"/>
              </a:rPr>
              <a:t>Advantages of the design: </a:t>
            </a:r>
            <a:r>
              <a:rPr lang="en-US" sz="1400" b="1" dirty="0">
                <a:solidFill>
                  <a:srgbClr val="FF0000"/>
                </a:solidFill>
                <a:latin typeface="Cambria" panose="02040503050406030204" pitchFamily="18" charset="0"/>
              </a:rPr>
              <a:t>~94</a:t>
            </a:r>
            <a:r>
              <a:rPr lang="ru-RU" sz="1400" b="1" dirty="0">
                <a:solidFill>
                  <a:srgbClr val="FF0000"/>
                </a:solidFill>
                <a:latin typeface="Cambria" panose="02040503050406030204" pitchFamily="18" charset="0"/>
              </a:rPr>
              <a:t>%</a:t>
            </a:r>
            <a:r>
              <a:rPr lang="ru-RU" sz="1400" b="1" dirty="0">
                <a:latin typeface="Cambria" panose="02040503050406030204" pitchFamily="18" charset="0"/>
              </a:rPr>
              <a:t> </a:t>
            </a:r>
            <a:r>
              <a:rPr lang="en-US" sz="1400" b="1" dirty="0">
                <a:latin typeface="Cambria" panose="02040503050406030204" pitchFamily="18" charset="0"/>
              </a:rPr>
              <a:t>estimated geometrical efficiency</a:t>
            </a:r>
          </a:p>
          <a:p>
            <a:r>
              <a:rPr lang="en-US" sz="1400" b="1" dirty="0" err="1">
                <a:latin typeface="Cambria" panose="02040503050406030204" pitchFamily="18" charset="0"/>
              </a:rPr>
              <a:t>Convience</a:t>
            </a:r>
            <a:r>
              <a:rPr lang="en-US" sz="1400" b="1" dirty="0">
                <a:latin typeface="Cambria" panose="02040503050406030204" pitchFamily="18" charset="0"/>
              </a:rPr>
              <a:t> of integration (28 sec. </a:t>
            </a:r>
            <a:r>
              <a:rPr lang="en-US" sz="1400" b="1" dirty="0" err="1">
                <a:latin typeface="Cambria" panose="02040503050406030204" pitchFamily="18" charset="0"/>
              </a:rPr>
              <a:t>ECal</a:t>
            </a:r>
            <a:r>
              <a:rPr lang="en-US" sz="1400" b="1" dirty="0">
                <a:latin typeface="Cambria" panose="02040503050406030204" pitchFamily="18" charset="0"/>
              </a:rPr>
              <a:t>)</a:t>
            </a:r>
          </a:p>
          <a:p>
            <a:r>
              <a:rPr lang="it-IT" sz="1400" b="1" dirty="0">
                <a:latin typeface="Cambria" panose="02040503050406030204" pitchFamily="18" charset="0"/>
              </a:rPr>
              <a:t>645x12.5 mm strip</a:t>
            </a:r>
            <a:r>
              <a:rPr lang="ru-RU" sz="1400" b="1" dirty="0">
                <a:latin typeface="Cambria" panose="02040503050406030204" pitchFamily="18" charset="0"/>
              </a:rPr>
              <a:t>:</a:t>
            </a:r>
            <a:r>
              <a:rPr lang="it-IT" sz="1400" b="1" dirty="0">
                <a:latin typeface="Cambria" panose="02040503050406030204" pitchFamily="18" charset="0"/>
              </a:rPr>
              <a:t> 280</a:t>
            </a:r>
            <a:r>
              <a:rPr lang="ru-RU" sz="1400" b="1" dirty="0">
                <a:latin typeface="Cambria" panose="02040503050406030204" pitchFamily="18" charset="0"/>
              </a:rPr>
              <a:t>х24 = </a:t>
            </a:r>
            <a:r>
              <a:rPr lang="en-US" sz="1400" b="1" dirty="0">
                <a:latin typeface="Cambria" panose="02040503050406030204" pitchFamily="18" charset="0"/>
              </a:rPr>
              <a:t>6720</a:t>
            </a:r>
            <a:r>
              <a:rPr lang="ru-RU" sz="1400" b="1" dirty="0">
                <a:latin typeface="Cambria" panose="02040503050406030204" pitchFamily="18" charset="0"/>
              </a:rPr>
              <a:t> </a:t>
            </a:r>
            <a:r>
              <a:rPr lang="it-IT" sz="1400" b="1" dirty="0">
                <a:latin typeface="Cambria" panose="02040503050406030204" pitchFamily="18" charset="0"/>
              </a:rPr>
              <a:t>strips → </a:t>
            </a:r>
            <a:r>
              <a:rPr lang="it-IT" sz="1400" b="1" dirty="0">
                <a:solidFill>
                  <a:srgbClr val="FF0000"/>
                </a:solidFill>
                <a:latin typeface="Cambria" panose="02040503050406030204" pitchFamily="18" charset="0"/>
              </a:rPr>
              <a:t>13440</a:t>
            </a:r>
            <a:r>
              <a:rPr lang="it-IT" sz="1400" b="1" dirty="0">
                <a:latin typeface="Cambria" panose="02040503050406030204" pitchFamily="18" charset="0"/>
              </a:rPr>
              <a:t> el.ch </a:t>
            </a:r>
          </a:p>
        </p:txBody>
      </p:sp>
      <p:sp>
        <p:nvSpPr>
          <p:cNvPr id="9" name="TextBox 8"/>
          <p:cNvSpPr txBox="1"/>
          <p:nvPr/>
        </p:nvSpPr>
        <p:spPr>
          <a:xfrm>
            <a:off x="7892234" y="2132154"/>
            <a:ext cx="2305375" cy="307777"/>
          </a:xfrm>
          <a:prstGeom prst="rect">
            <a:avLst/>
          </a:prstGeom>
          <a:noFill/>
        </p:spPr>
        <p:txBody>
          <a:bodyPr wrap="none" rtlCol="0">
            <a:spAutoFit/>
          </a:bodyPr>
          <a:lstStyle/>
          <a:p>
            <a:r>
              <a:rPr lang="en-US" sz="1400" dirty="0">
                <a:latin typeface="Cambria" panose="02040503050406030204" pitchFamily="18" charset="0"/>
                <a:cs typeface="Times New Roman" pitchFamily="18" charset="0"/>
              </a:rPr>
              <a:t>Z-direction detectors layout</a:t>
            </a:r>
            <a:endParaRPr lang="ru-RU" sz="1400" dirty="0">
              <a:latin typeface="Cambria" panose="02040503050406030204" pitchFamily="18" charset="0"/>
              <a:cs typeface="Times New Roman" pitchFamily="18" charset="0"/>
            </a:endParaRPr>
          </a:p>
        </p:txBody>
      </p:sp>
      <p:graphicFrame>
        <p:nvGraphicFramePr>
          <p:cNvPr id="11" name="Таблица 10"/>
          <p:cNvGraphicFramePr>
            <a:graphicFrameLocks noGrp="1"/>
          </p:cNvGraphicFramePr>
          <p:nvPr>
            <p:extLst>
              <p:ext uri="{D42A27DB-BD31-4B8C-83A1-F6EECF244321}">
                <p14:modId xmlns:p14="http://schemas.microsoft.com/office/powerpoint/2010/main" val="3377203819"/>
              </p:ext>
            </p:extLst>
          </p:nvPr>
        </p:nvGraphicFramePr>
        <p:xfrm>
          <a:off x="5302324" y="4860375"/>
          <a:ext cx="5536603" cy="1394460"/>
        </p:xfrm>
        <a:graphic>
          <a:graphicData uri="http://schemas.openxmlformats.org/drawingml/2006/table">
            <a:tbl>
              <a:tblPr/>
              <a:tblGrid>
                <a:gridCol w="784735">
                  <a:extLst>
                    <a:ext uri="{9D8B030D-6E8A-4147-A177-3AD203B41FA5}">
                      <a16:colId xmlns:a16="http://schemas.microsoft.com/office/drawing/2014/main" val="20000"/>
                    </a:ext>
                  </a:extLst>
                </a:gridCol>
                <a:gridCol w="822523">
                  <a:extLst>
                    <a:ext uri="{9D8B030D-6E8A-4147-A177-3AD203B41FA5}">
                      <a16:colId xmlns:a16="http://schemas.microsoft.com/office/drawing/2014/main" val="20001"/>
                    </a:ext>
                  </a:extLst>
                </a:gridCol>
                <a:gridCol w="1068401">
                  <a:extLst>
                    <a:ext uri="{9D8B030D-6E8A-4147-A177-3AD203B41FA5}">
                      <a16:colId xmlns:a16="http://schemas.microsoft.com/office/drawing/2014/main" val="20002"/>
                    </a:ext>
                  </a:extLst>
                </a:gridCol>
                <a:gridCol w="895958">
                  <a:extLst>
                    <a:ext uri="{9D8B030D-6E8A-4147-A177-3AD203B41FA5}">
                      <a16:colId xmlns:a16="http://schemas.microsoft.com/office/drawing/2014/main" val="20003"/>
                    </a:ext>
                  </a:extLst>
                </a:gridCol>
                <a:gridCol w="887815">
                  <a:extLst>
                    <a:ext uri="{9D8B030D-6E8A-4147-A177-3AD203B41FA5}">
                      <a16:colId xmlns:a16="http://schemas.microsoft.com/office/drawing/2014/main" val="20004"/>
                    </a:ext>
                  </a:extLst>
                </a:gridCol>
                <a:gridCol w="1077171">
                  <a:extLst>
                    <a:ext uri="{9D8B030D-6E8A-4147-A177-3AD203B41FA5}">
                      <a16:colId xmlns:a16="http://schemas.microsoft.com/office/drawing/2014/main" val="20005"/>
                    </a:ext>
                  </a:extLst>
                </a:gridCol>
              </a:tblGrid>
              <a:tr h="409531">
                <a:tc>
                  <a:txBody>
                    <a:bodyPr/>
                    <a:lstStyle/>
                    <a:p>
                      <a:pPr algn="ctr">
                        <a:lnSpc>
                          <a:spcPct val="107000"/>
                        </a:lnSpc>
                        <a:spcBef>
                          <a:spcPts val="600"/>
                        </a:spcBef>
                        <a:spcAft>
                          <a:spcPts val="0"/>
                        </a:spcAft>
                      </a:pPr>
                      <a:endParaRPr lang="en-US" sz="1200" dirty="0">
                        <a:latin typeface="Cambria" panose="02040503050406030204" pitchFamily="18" charset="0"/>
                        <a:ea typeface="Calibri"/>
                        <a:cs typeface="Times New Roman"/>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0"/>
                        </a:spcAft>
                      </a:pPr>
                      <a:r>
                        <a:rPr lang="en-US" sz="1100" b="1" dirty="0">
                          <a:latin typeface="Cambria" panose="02040503050406030204" pitchFamily="18" charset="0"/>
                          <a:ea typeface="Calibri"/>
                          <a:cs typeface="Times New Roman"/>
                        </a:rPr>
                        <a:t>Number of detectors</a:t>
                      </a:r>
                      <a:endParaRPr lang="ru-RU" sz="1200" dirty="0">
                        <a:latin typeface="Cambria" panose="02040503050406030204"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0"/>
                        </a:spcAft>
                      </a:pPr>
                      <a:r>
                        <a:rPr lang="en-US" sz="1100" b="1" dirty="0">
                          <a:latin typeface="Cambria" panose="02040503050406030204" pitchFamily="18" charset="0"/>
                          <a:ea typeface="Calibri"/>
                          <a:cs typeface="Times New Roman"/>
                        </a:rPr>
                        <a:t>Number of readout strips</a:t>
                      </a:r>
                      <a:endParaRPr lang="ru-RU" sz="1200" dirty="0">
                        <a:latin typeface="Cambria" panose="02040503050406030204"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0"/>
                        </a:spcAft>
                      </a:pPr>
                      <a:r>
                        <a:rPr lang="en-US" sz="1100" b="1" dirty="0">
                          <a:latin typeface="Cambria" panose="02040503050406030204" pitchFamily="18" charset="0"/>
                          <a:ea typeface="Calibri"/>
                          <a:cs typeface="Times New Roman"/>
                        </a:rPr>
                        <a:t>Sensitive area, m</a:t>
                      </a:r>
                      <a:r>
                        <a:rPr lang="en-US" sz="1100" b="1" baseline="30000" dirty="0">
                          <a:latin typeface="Cambria" panose="02040503050406030204" pitchFamily="18" charset="0"/>
                          <a:ea typeface="Calibri"/>
                          <a:cs typeface="Times New Roman"/>
                        </a:rPr>
                        <a:t>2</a:t>
                      </a:r>
                      <a:endParaRPr lang="ru-RU" sz="1200" dirty="0">
                        <a:latin typeface="Cambria" panose="02040503050406030204"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0"/>
                        </a:spcAft>
                      </a:pPr>
                      <a:r>
                        <a:rPr lang="en-US" sz="1100" b="1">
                          <a:latin typeface="Cambria" panose="02040503050406030204" pitchFamily="18" charset="0"/>
                          <a:ea typeface="Calibri"/>
                          <a:cs typeface="Times New Roman"/>
                        </a:rPr>
                        <a:t>Number of FEE cards</a:t>
                      </a:r>
                      <a:endParaRPr lang="ru-RU" sz="1200">
                        <a:latin typeface="Cambria" panose="02040503050406030204"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0"/>
                        </a:spcAft>
                      </a:pPr>
                      <a:r>
                        <a:rPr lang="en-US" sz="1100" b="1" dirty="0">
                          <a:latin typeface="Cambria" panose="02040503050406030204" pitchFamily="18" charset="0"/>
                          <a:ea typeface="Calibri"/>
                          <a:cs typeface="Times New Roman"/>
                        </a:rPr>
                        <a:t>Number of FEE channels</a:t>
                      </a:r>
                      <a:endParaRPr lang="ru-RU" sz="1200" dirty="0">
                        <a:latin typeface="Cambria" panose="02040503050406030204"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9235">
                <a:tc>
                  <a:txBody>
                    <a:bodyPr/>
                    <a:lstStyle/>
                    <a:p>
                      <a:pPr algn="ctr">
                        <a:lnSpc>
                          <a:spcPct val="107000"/>
                        </a:lnSpc>
                        <a:spcBef>
                          <a:spcPts val="600"/>
                        </a:spcBef>
                        <a:spcAft>
                          <a:spcPts val="0"/>
                        </a:spcAft>
                      </a:pPr>
                      <a:r>
                        <a:rPr lang="en-US" sz="1200" dirty="0">
                          <a:latin typeface="Cambria" panose="02040503050406030204" pitchFamily="18" charset="0"/>
                          <a:ea typeface="Calibri"/>
                          <a:cs typeface="Times New Roman"/>
                        </a:rPr>
                        <a:t>MRPC</a:t>
                      </a:r>
                      <a:endParaRPr lang="ru-RU" sz="1200" dirty="0">
                        <a:latin typeface="Cambria" panose="02040503050406030204" pitchFamily="18" charset="0"/>
                        <a:ea typeface="Calibri"/>
                        <a:cs typeface="Times New Roman"/>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0"/>
                        </a:spcAft>
                      </a:pPr>
                      <a:r>
                        <a:rPr lang="en-US" sz="1200" dirty="0">
                          <a:latin typeface="Cambria" panose="02040503050406030204" pitchFamily="18" charset="0"/>
                          <a:ea typeface="Calibri"/>
                          <a:cs typeface="Times New Roman"/>
                        </a:rPr>
                        <a:t>1</a:t>
                      </a:r>
                      <a:endParaRPr lang="ru-RU" sz="1200" dirty="0">
                        <a:latin typeface="Cambria" panose="02040503050406030204"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0"/>
                        </a:spcAft>
                      </a:pPr>
                      <a:r>
                        <a:rPr lang="en-US" sz="1200">
                          <a:latin typeface="Cambria" panose="02040503050406030204" pitchFamily="18" charset="0"/>
                          <a:ea typeface="Calibri"/>
                          <a:cs typeface="Times New Roman"/>
                        </a:rPr>
                        <a:t>24</a:t>
                      </a:r>
                      <a:endParaRPr lang="ru-RU" sz="1200">
                        <a:latin typeface="Cambria" panose="02040503050406030204"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0"/>
                        </a:spcAft>
                      </a:pPr>
                      <a:r>
                        <a:rPr lang="en-US" sz="1200" dirty="0">
                          <a:latin typeface="Cambria" panose="02040503050406030204" pitchFamily="18" charset="0"/>
                          <a:ea typeface="Calibri"/>
                          <a:cs typeface="Times New Roman"/>
                        </a:rPr>
                        <a:t>0.2</a:t>
                      </a:r>
                      <a:endParaRPr lang="ru-RU" sz="1200" dirty="0">
                        <a:latin typeface="Cambria" panose="02040503050406030204"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0"/>
                        </a:spcAft>
                      </a:pPr>
                      <a:r>
                        <a:rPr lang="en-US" sz="1200">
                          <a:latin typeface="Cambria" panose="02040503050406030204" pitchFamily="18" charset="0"/>
                          <a:ea typeface="Calibri"/>
                          <a:cs typeface="Times New Roman"/>
                        </a:rPr>
                        <a:t>2</a:t>
                      </a:r>
                      <a:endParaRPr lang="ru-RU" sz="1200">
                        <a:latin typeface="Cambria" panose="02040503050406030204"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0"/>
                        </a:spcAft>
                      </a:pPr>
                      <a:r>
                        <a:rPr lang="en-US" sz="1200" dirty="0">
                          <a:latin typeface="Cambria" panose="02040503050406030204" pitchFamily="18" charset="0"/>
                          <a:ea typeface="Calibri"/>
                          <a:cs typeface="Times New Roman"/>
                        </a:rPr>
                        <a:t>48</a:t>
                      </a:r>
                      <a:endParaRPr lang="ru-RU" sz="1200" dirty="0">
                        <a:latin typeface="Cambria" panose="02040503050406030204"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9235">
                <a:tc>
                  <a:txBody>
                    <a:bodyPr/>
                    <a:lstStyle/>
                    <a:p>
                      <a:pPr algn="ctr">
                        <a:lnSpc>
                          <a:spcPct val="107000"/>
                        </a:lnSpc>
                        <a:spcBef>
                          <a:spcPts val="600"/>
                        </a:spcBef>
                        <a:spcAft>
                          <a:spcPts val="0"/>
                        </a:spcAft>
                      </a:pPr>
                      <a:r>
                        <a:rPr lang="en-US" sz="1200" dirty="0">
                          <a:latin typeface="Cambria" panose="02040503050406030204" pitchFamily="18" charset="0"/>
                          <a:ea typeface="Calibri"/>
                          <a:cs typeface="Times New Roman"/>
                        </a:rPr>
                        <a:t>Module</a:t>
                      </a:r>
                      <a:endParaRPr lang="ru-RU" sz="1200" dirty="0">
                        <a:latin typeface="Cambria" panose="02040503050406030204" pitchFamily="18" charset="0"/>
                        <a:ea typeface="Calibri"/>
                        <a:cs typeface="Times New Roman"/>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0"/>
                        </a:spcAft>
                      </a:pPr>
                      <a:r>
                        <a:rPr lang="en-US" sz="1200" dirty="0">
                          <a:latin typeface="Cambria" panose="02040503050406030204" pitchFamily="18" charset="0"/>
                          <a:ea typeface="Calibri"/>
                          <a:cs typeface="Times New Roman"/>
                        </a:rPr>
                        <a:t>10</a:t>
                      </a:r>
                      <a:endParaRPr lang="ru-RU" sz="1200" dirty="0">
                        <a:latin typeface="Cambria" panose="02040503050406030204"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0"/>
                        </a:spcAft>
                      </a:pPr>
                      <a:r>
                        <a:rPr lang="en-US" sz="1200">
                          <a:latin typeface="Cambria" panose="02040503050406030204" pitchFamily="18" charset="0"/>
                          <a:ea typeface="Calibri"/>
                          <a:cs typeface="Times New Roman"/>
                        </a:rPr>
                        <a:t>240</a:t>
                      </a:r>
                      <a:endParaRPr lang="ru-RU" sz="1200">
                        <a:latin typeface="Cambria" panose="02040503050406030204"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0"/>
                        </a:spcAft>
                      </a:pPr>
                      <a:r>
                        <a:rPr lang="en-US" sz="1200" dirty="0">
                          <a:latin typeface="Cambria" panose="02040503050406030204" pitchFamily="18" charset="0"/>
                          <a:ea typeface="Calibri"/>
                          <a:cs typeface="Times New Roman"/>
                        </a:rPr>
                        <a:t>1.85</a:t>
                      </a:r>
                      <a:endParaRPr lang="ru-RU" sz="1200" dirty="0">
                        <a:latin typeface="Cambria" panose="02040503050406030204"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0"/>
                        </a:spcAft>
                      </a:pPr>
                      <a:r>
                        <a:rPr lang="en-US" sz="1200">
                          <a:latin typeface="Cambria" panose="02040503050406030204" pitchFamily="18" charset="0"/>
                          <a:ea typeface="Calibri"/>
                          <a:cs typeface="Times New Roman"/>
                        </a:rPr>
                        <a:t>20</a:t>
                      </a:r>
                      <a:endParaRPr lang="ru-RU" sz="1200">
                        <a:latin typeface="Cambria" panose="02040503050406030204"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0"/>
                        </a:spcAft>
                      </a:pPr>
                      <a:r>
                        <a:rPr lang="en-US" sz="1200" dirty="0">
                          <a:latin typeface="Cambria" panose="02040503050406030204" pitchFamily="18" charset="0"/>
                          <a:ea typeface="Calibri"/>
                          <a:cs typeface="Times New Roman"/>
                        </a:rPr>
                        <a:t>480</a:t>
                      </a:r>
                      <a:endParaRPr lang="ru-RU" sz="1200" dirty="0">
                        <a:latin typeface="Cambria" panose="02040503050406030204"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59235">
                <a:tc>
                  <a:txBody>
                    <a:bodyPr/>
                    <a:lstStyle/>
                    <a:p>
                      <a:pPr algn="ctr">
                        <a:lnSpc>
                          <a:spcPct val="107000"/>
                        </a:lnSpc>
                        <a:spcBef>
                          <a:spcPts val="600"/>
                        </a:spcBef>
                        <a:spcAft>
                          <a:spcPts val="0"/>
                        </a:spcAft>
                      </a:pPr>
                      <a:r>
                        <a:rPr lang="en-US" sz="1200">
                          <a:latin typeface="Cambria" panose="02040503050406030204" pitchFamily="18" charset="0"/>
                          <a:ea typeface="Calibri"/>
                          <a:cs typeface="Times New Roman"/>
                        </a:rPr>
                        <a:t>Sector</a:t>
                      </a:r>
                      <a:endParaRPr lang="ru-RU" sz="1200">
                        <a:latin typeface="Cambria" panose="02040503050406030204" pitchFamily="18" charset="0"/>
                        <a:ea typeface="Calibri"/>
                        <a:cs typeface="Times New Roman"/>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0"/>
                        </a:spcAft>
                      </a:pPr>
                      <a:r>
                        <a:rPr lang="en-US" sz="1200" dirty="0">
                          <a:latin typeface="Cambria" panose="02040503050406030204" pitchFamily="18" charset="0"/>
                          <a:ea typeface="Calibri"/>
                          <a:cs typeface="Times New Roman"/>
                        </a:rPr>
                        <a:t>20</a:t>
                      </a:r>
                      <a:endParaRPr lang="ru-RU" sz="1200" dirty="0">
                        <a:latin typeface="Cambria" panose="02040503050406030204"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0"/>
                        </a:spcAft>
                      </a:pPr>
                      <a:r>
                        <a:rPr lang="en-US" sz="1200" dirty="0">
                          <a:latin typeface="Cambria" panose="02040503050406030204" pitchFamily="18" charset="0"/>
                          <a:ea typeface="Calibri"/>
                          <a:cs typeface="Times New Roman"/>
                        </a:rPr>
                        <a:t>480</a:t>
                      </a:r>
                      <a:endParaRPr lang="ru-RU" sz="1200" dirty="0">
                        <a:latin typeface="Cambria" panose="02040503050406030204"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0"/>
                        </a:spcAft>
                      </a:pPr>
                      <a:r>
                        <a:rPr lang="en-US" sz="1200" dirty="0">
                          <a:latin typeface="Cambria" panose="02040503050406030204" pitchFamily="18" charset="0"/>
                          <a:ea typeface="Calibri"/>
                          <a:cs typeface="Times New Roman"/>
                        </a:rPr>
                        <a:t>3.7</a:t>
                      </a:r>
                      <a:endParaRPr lang="ru-RU" sz="1200" dirty="0">
                        <a:latin typeface="Cambria" panose="02040503050406030204"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0"/>
                        </a:spcAft>
                      </a:pPr>
                      <a:r>
                        <a:rPr lang="en-US" sz="1200" dirty="0">
                          <a:latin typeface="Cambria" panose="02040503050406030204" pitchFamily="18" charset="0"/>
                          <a:ea typeface="Calibri"/>
                          <a:cs typeface="Times New Roman"/>
                        </a:rPr>
                        <a:t>40</a:t>
                      </a:r>
                      <a:endParaRPr lang="ru-RU" sz="1200" dirty="0">
                        <a:latin typeface="Cambria" panose="02040503050406030204"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0"/>
                        </a:spcAft>
                      </a:pPr>
                      <a:r>
                        <a:rPr lang="en-US" sz="1200" dirty="0">
                          <a:latin typeface="Cambria" panose="02040503050406030204" pitchFamily="18" charset="0"/>
                          <a:ea typeface="Calibri"/>
                          <a:cs typeface="Times New Roman"/>
                        </a:rPr>
                        <a:t>960</a:t>
                      </a:r>
                      <a:endParaRPr lang="ru-RU" sz="1200" dirty="0">
                        <a:latin typeface="Cambria" panose="02040503050406030204"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97808">
                <a:tc>
                  <a:txBody>
                    <a:bodyPr/>
                    <a:lstStyle/>
                    <a:p>
                      <a:pPr algn="ctr">
                        <a:lnSpc>
                          <a:spcPct val="107000"/>
                        </a:lnSpc>
                        <a:spcBef>
                          <a:spcPts val="600"/>
                        </a:spcBef>
                        <a:spcAft>
                          <a:spcPts val="0"/>
                        </a:spcAft>
                      </a:pPr>
                      <a:r>
                        <a:rPr lang="en-US" sz="1200" dirty="0">
                          <a:latin typeface="Cambria" panose="02040503050406030204" pitchFamily="18" charset="0"/>
                          <a:ea typeface="Calibri"/>
                          <a:cs typeface="Times New Roman"/>
                        </a:rPr>
                        <a:t>Barrel</a:t>
                      </a:r>
                      <a:endParaRPr lang="ru-RU" sz="1200" dirty="0">
                        <a:latin typeface="Cambria" panose="02040503050406030204" pitchFamily="18" charset="0"/>
                        <a:ea typeface="Calibri"/>
                        <a:cs typeface="Times New Roman"/>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0"/>
                        </a:spcAft>
                      </a:pPr>
                      <a:r>
                        <a:rPr lang="en-US" sz="1200" dirty="0">
                          <a:latin typeface="Cambria" panose="02040503050406030204" pitchFamily="18" charset="0"/>
                          <a:ea typeface="Calibri"/>
                          <a:cs typeface="Times New Roman"/>
                        </a:rPr>
                        <a:t>280</a:t>
                      </a:r>
                      <a:endParaRPr lang="ru-RU" sz="1200" dirty="0">
                        <a:latin typeface="Cambria" panose="02040503050406030204"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0"/>
                        </a:spcAft>
                      </a:pPr>
                      <a:r>
                        <a:rPr lang="en-US" sz="1200" dirty="0">
                          <a:latin typeface="Cambria" panose="02040503050406030204" pitchFamily="18" charset="0"/>
                          <a:ea typeface="Calibri"/>
                          <a:cs typeface="Times New Roman"/>
                        </a:rPr>
                        <a:t>6720</a:t>
                      </a:r>
                      <a:endParaRPr lang="ru-RU" sz="1200" dirty="0">
                        <a:latin typeface="Cambria" panose="02040503050406030204"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0"/>
                        </a:spcAft>
                      </a:pPr>
                      <a:r>
                        <a:rPr lang="en-US" sz="1200" dirty="0">
                          <a:latin typeface="Cambria" panose="02040503050406030204" pitchFamily="18" charset="0"/>
                          <a:ea typeface="Calibri"/>
                          <a:cs typeface="Times New Roman"/>
                        </a:rPr>
                        <a:t>51.8</a:t>
                      </a:r>
                      <a:endParaRPr lang="ru-RU" sz="1200" dirty="0">
                        <a:latin typeface="Cambria" panose="02040503050406030204"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0"/>
                        </a:spcAft>
                      </a:pPr>
                      <a:r>
                        <a:rPr lang="en-US" sz="1200" dirty="0">
                          <a:latin typeface="Cambria" panose="02040503050406030204" pitchFamily="18" charset="0"/>
                          <a:ea typeface="Calibri"/>
                          <a:cs typeface="Times New Roman"/>
                        </a:rPr>
                        <a:t>560</a:t>
                      </a:r>
                      <a:endParaRPr lang="ru-RU" sz="1200" dirty="0">
                        <a:latin typeface="Cambria" panose="02040503050406030204"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en-US" sz="1200" b="1" dirty="0">
                          <a:latin typeface="Cambria" panose="02040503050406030204" pitchFamily="18" charset="0"/>
                          <a:ea typeface="Calibri"/>
                          <a:cs typeface="Times New Roman"/>
                        </a:rPr>
                        <a:t>13440</a:t>
                      </a:r>
                      <a:endParaRPr lang="ru-RU" sz="1200" b="1" dirty="0">
                        <a:latin typeface="Cambria" panose="02040503050406030204" pitchFamily="18" charset="0"/>
                        <a:ea typeface="Calibri"/>
                        <a:cs typeface="Times New Roman"/>
                      </a:endParaRPr>
                    </a:p>
                    <a:p>
                      <a:pPr algn="ctr">
                        <a:lnSpc>
                          <a:spcPct val="100000"/>
                        </a:lnSpc>
                        <a:spcBef>
                          <a:spcPts val="0"/>
                        </a:spcBef>
                        <a:spcAft>
                          <a:spcPts val="0"/>
                        </a:spcAft>
                      </a:pPr>
                      <a:r>
                        <a:rPr lang="en-US" sz="1200" dirty="0">
                          <a:latin typeface="Cambria" panose="02040503050406030204" pitchFamily="18" charset="0"/>
                          <a:ea typeface="Calibri"/>
                          <a:cs typeface="Times New Roman"/>
                        </a:rPr>
                        <a:t>(1680 chips)</a:t>
                      </a:r>
                      <a:endParaRPr lang="ru-RU" sz="1200" dirty="0">
                        <a:latin typeface="Cambria" panose="02040503050406030204"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pSp>
        <p:nvGrpSpPr>
          <p:cNvPr id="2" name="Группа 1"/>
          <p:cNvGrpSpPr/>
          <p:nvPr/>
        </p:nvGrpSpPr>
        <p:grpSpPr>
          <a:xfrm>
            <a:off x="364583" y="2276872"/>
            <a:ext cx="6131066" cy="4464495"/>
            <a:chOff x="193092" y="1961072"/>
            <a:chExt cx="5735513" cy="4176463"/>
          </a:xfrm>
        </p:grpSpPr>
        <p:pic>
          <p:nvPicPr>
            <p:cNvPr id="10" name="Рисунок 9" descr="D:\babkin\NIKA-MPD\ToF_RPC\documents_15\ToF_TDR\barrel_tof_14.png"/>
            <p:cNvPicPr>
              <a:picLocks noChangeAspect="1"/>
            </p:cNvPicPr>
            <p:nvPr/>
          </p:nvPicPr>
          <p:blipFill>
            <a:blip r:embed="rId4" cstate="print">
              <a:clrChange>
                <a:clrFrom>
                  <a:srgbClr val="FFFFFF"/>
                </a:clrFrom>
                <a:clrTo>
                  <a:srgbClr val="FFFFFF">
                    <a:alpha val="0"/>
                  </a:srgbClr>
                </a:clrTo>
              </a:clrChange>
            </a:blip>
            <a:srcRect l="753"/>
            <a:stretch>
              <a:fillRect/>
            </a:stretch>
          </p:blipFill>
          <p:spPr bwMode="auto">
            <a:xfrm>
              <a:off x="193092" y="1961072"/>
              <a:ext cx="4486920" cy="4176463"/>
            </a:xfrm>
            <a:prstGeom prst="rect">
              <a:avLst/>
            </a:prstGeom>
            <a:ln w="9525">
              <a:noFill/>
              <a:miter lim="800000"/>
              <a:headEnd/>
              <a:tailEnd/>
            </a:ln>
          </p:spPr>
        </p:pic>
        <p:sp>
          <p:nvSpPr>
            <p:cNvPr id="13" name="TextBox 12"/>
            <p:cNvSpPr txBox="1"/>
            <p:nvPr/>
          </p:nvSpPr>
          <p:spPr>
            <a:xfrm>
              <a:off x="1331640" y="4293096"/>
              <a:ext cx="2631554" cy="307777"/>
            </a:xfrm>
            <a:prstGeom prst="rect">
              <a:avLst/>
            </a:prstGeom>
            <a:noFill/>
          </p:spPr>
          <p:txBody>
            <a:bodyPr wrap="none" rtlCol="0">
              <a:spAutoFit/>
            </a:bodyPr>
            <a:lstStyle/>
            <a:p>
              <a:r>
                <a:rPr lang="en-US" sz="1400" dirty="0">
                  <a:latin typeface="Cambria" panose="02040503050406030204" pitchFamily="18" charset="0"/>
                  <a:cs typeface="Times New Roman" pitchFamily="18" charset="0"/>
                </a:rPr>
                <a:t>φ-direction TOF modules layout</a:t>
              </a:r>
              <a:endParaRPr lang="ru-RU" sz="1400" dirty="0">
                <a:latin typeface="Cambria" panose="02040503050406030204" pitchFamily="18" charset="0"/>
                <a:cs typeface="Times New Roman" pitchFamily="18" charset="0"/>
              </a:endParaRPr>
            </a:p>
          </p:txBody>
        </p:sp>
        <p:cxnSp>
          <p:nvCxnSpPr>
            <p:cNvPr id="14" name="Прямая со стрелкой 13"/>
            <p:cNvCxnSpPr/>
            <p:nvPr/>
          </p:nvCxnSpPr>
          <p:spPr>
            <a:xfrm flipH="1">
              <a:off x="4493792" y="3789040"/>
              <a:ext cx="606806" cy="2655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841513" y="3481265"/>
              <a:ext cx="1087092" cy="307777"/>
            </a:xfrm>
            <a:prstGeom prst="rect">
              <a:avLst/>
            </a:prstGeom>
            <a:noFill/>
          </p:spPr>
          <p:txBody>
            <a:bodyPr wrap="none" rtlCol="0">
              <a:spAutoFit/>
            </a:bodyPr>
            <a:lstStyle/>
            <a:p>
              <a:r>
                <a:rPr lang="en-US" sz="1400" dirty="0">
                  <a:latin typeface="Cambria" panose="02040503050406030204" pitchFamily="18" charset="0"/>
                  <a:cs typeface="Times New Roman" panose="02020603050405020304" pitchFamily="18" charset="0"/>
                </a:rPr>
                <a:t>For TPC rail</a:t>
              </a:r>
              <a:endParaRPr lang="ru-RU" sz="1400" dirty="0">
                <a:latin typeface="Cambria" panose="02040503050406030204" pitchFamily="18" charset="0"/>
                <a:cs typeface="Times New Roman" panose="02020603050405020304" pitchFamily="18" charset="0"/>
              </a:endParaRPr>
            </a:p>
          </p:txBody>
        </p:sp>
        <p:cxnSp>
          <p:nvCxnSpPr>
            <p:cNvPr id="16" name="Прямая соединительная линия 15"/>
            <p:cNvCxnSpPr/>
            <p:nvPr/>
          </p:nvCxnSpPr>
          <p:spPr>
            <a:xfrm>
              <a:off x="4859991" y="3789040"/>
              <a:ext cx="1068614"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7" name="Заголовок 6"/>
          <p:cNvSpPr>
            <a:spLocks noGrp="1"/>
          </p:cNvSpPr>
          <p:nvPr>
            <p:ph type="title"/>
          </p:nvPr>
        </p:nvSpPr>
        <p:spPr>
          <a:xfrm>
            <a:off x="1217614" y="274638"/>
            <a:ext cx="9753600" cy="360000"/>
          </a:xfrm>
        </p:spPr>
        <p:txBody>
          <a:bodyPr>
            <a:normAutofit fontScale="90000"/>
          </a:bodyPr>
          <a:lstStyle/>
          <a:p>
            <a:pPr algn="ctr"/>
            <a:r>
              <a:rPr lang="en-US" dirty="0"/>
              <a:t>The MPD Time of Flight system design</a:t>
            </a:r>
            <a:endParaRPr lang="ru-RU" dirty="0"/>
          </a:p>
        </p:txBody>
      </p:sp>
      <p:sp>
        <p:nvSpPr>
          <p:cNvPr id="18" name="TextBox 17"/>
          <p:cNvSpPr txBox="1"/>
          <p:nvPr/>
        </p:nvSpPr>
        <p:spPr>
          <a:xfrm>
            <a:off x="10971214" y="6173688"/>
            <a:ext cx="829073" cy="424732"/>
          </a:xfrm>
          <a:prstGeom prst="rect">
            <a:avLst/>
          </a:prstGeom>
          <a:noFill/>
        </p:spPr>
        <p:txBody>
          <a:bodyPr wrap="none" rtlCol="0">
            <a:spAutoFit/>
          </a:bodyPr>
          <a:lstStyle/>
          <a:p>
            <a:pPr>
              <a:lnSpc>
                <a:spcPct val="90000"/>
              </a:lnSpc>
            </a:pPr>
            <a:r>
              <a:rPr lang="en-US" sz="2400" dirty="0"/>
              <a:t>3/14</a:t>
            </a:r>
            <a:endParaRPr lang="ru-RU" sz="2400" dirty="0"/>
          </a:p>
        </p:txBody>
      </p:sp>
      <p:sp>
        <p:nvSpPr>
          <p:cNvPr id="19" name="Прямоугольник 18"/>
          <p:cNvSpPr/>
          <p:nvPr/>
        </p:nvSpPr>
        <p:spPr>
          <a:xfrm>
            <a:off x="3430116" y="6564624"/>
            <a:ext cx="6264696" cy="461665"/>
          </a:xfrm>
          <a:prstGeom prst="rect">
            <a:avLst/>
          </a:prstGeom>
        </p:spPr>
        <p:txBody>
          <a:bodyPr wrap="square">
            <a:spAutoFit/>
          </a:bodyPr>
          <a:lstStyle/>
          <a:p>
            <a:r>
              <a:rPr lang="en-US" sz="1200" dirty="0">
                <a:solidFill>
                  <a:schemeClr val="tx2"/>
                </a:solidFill>
              </a:rPr>
              <a:t>Control and readout electronics of the time-of-flight system of the MPD, NEC’2017</a:t>
            </a:r>
            <a:br>
              <a:rPr lang="en-US" sz="1200" dirty="0">
                <a:solidFill>
                  <a:schemeClr val="tx2"/>
                </a:solidFill>
              </a:rPr>
            </a:br>
            <a:endParaRPr lang="ru-RU" sz="1200" dirty="0">
              <a:solidFill>
                <a:schemeClr val="tx2"/>
              </a:solidFill>
            </a:endParaRPr>
          </a:p>
        </p:txBody>
      </p:sp>
      <p:pic>
        <p:nvPicPr>
          <p:cNvPr id="12" name="Picture 4"/>
          <p:cNvPicPr>
            <a:picLocks noChangeAspect="1" noChangeArrowheads="1"/>
          </p:cNvPicPr>
          <p:nvPr/>
        </p:nvPicPr>
        <p:blipFill>
          <a:blip r:embed="rId5" cstate="print">
            <a:clrChange>
              <a:clrFrom>
                <a:srgbClr val="FEFEFE"/>
              </a:clrFrom>
              <a:clrTo>
                <a:srgbClr val="FEFEFE">
                  <a:alpha val="0"/>
                </a:srgbClr>
              </a:clrTo>
            </a:clrChange>
          </a:blip>
          <a:srcRect/>
          <a:stretch>
            <a:fillRect/>
          </a:stretch>
        </p:blipFill>
        <p:spPr bwMode="auto">
          <a:xfrm>
            <a:off x="8758104" y="3376860"/>
            <a:ext cx="3024336" cy="1393659"/>
          </a:xfrm>
          <a:prstGeom prst="rect">
            <a:avLst/>
          </a:prstGeom>
          <a:noFill/>
          <a:ln w="9525">
            <a:noFill/>
            <a:miter lim="800000"/>
            <a:headEnd/>
            <a:tailEnd/>
          </a:ln>
        </p:spPr>
      </p:pic>
    </p:spTree>
    <p:extLst>
      <p:ext uri="{BB962C8B-B14F-4D97-AF65-F5344CB8AC3E}">
        <p14:creationId xmlns:p14="http://schemas.microsoft.com/office/powerpoint/2010/main" val="353104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Рисунок 26" descr="D:\babkin\NIKA-MPD\ToF_RPC\documents_15\ToF_TDR\tripple_stack_SRPC_scheme_v2.png"/>
          <p:cNvPicPr/>
          <p:nvPr/>
        </p:nvPicPr>
        <p:blipFill>
          <a:blip r:embed="rId4" cstate="print"/>
          <a:srcRect b="20582"/>
          <a:stretch>
            <a:fillRect/>
          </a:stretch>
        </p:blipFill>
        <p:spPr bwMode="auto">
          <a:xfrm>
            <a:off x="250563" y="577196"/>
            <a:ext cx="5927057" cy="3211579"/>
          </a:xfrm>
          <a:prstGeom prst="rect">
            <a:avLst/>
          </a:prstGeom>
          <a:noFill/>
          <a:ln w="9525">
            <a:noFill/>
            <a:miter lim="800000"/>
            <a:headEnd/>
            <a:tailEnd/>
          </a:ln>
        </p:spPr>
      </p:pic>
      <p:sp>
        <p:nvSpPr>
          <p:cNvPr id="11" name="Заголовок 6"/>
          <p:cNvSpPr>
            <a:spLocks noGrp="1"/>
          </p:cNvSpPr>
          <p:nvPr>
            <p:ph type="title"/>
          </p:nvPr>
        </p:nvSpPr>
        <p:spPr>
          <a:xfrm>
            <a:off x="1217614" y="274638"/>
            <a:ext cx="9753600" cy="360000"/>
          </a:xfrm>
        </p:spPr>
        <p:txBody>
          <a:bodyPr>
            <a:normAutofit fontScale="90000"/>
          </a:bodyPr>
          <a:lstStyle/>
          <a:p>
            <a:pPr algn="ctr"/>
            <a:r>
              <a:rPr lang="en-US" dirty="0">
                <a:cs typeface="Times New Roman" pitchFamily="18" charset="0"/>
              </a:rPr>
              <a:t>Triple-stack MRPC</a:t>
            </a:r>
            <a:endParaRPr lang="ru-RU" dirty="0">
              <a:cs typeface="Times New Roman" pitchFamily="18" charset="0"/>
            </a:endParaRPr>
          </a:p>
        </p:txBody>
      </p:sp>
      <p:pic>
        <p:nvPicPr>
          <p:cNvPr id="12" name="Рисунок 11" descr="D:\babkin\NIKA-MPD\ToF_RPC\documents_17\TDR TOF MPD\Progresstekh\dyJVeEAA284.jpg"/>
          <p:cNvPicPr/>
          <p:nvPr/>
        </p:nvPicPr>
        <p:blipFill rotWithShape="1">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l="-2125" t="10346" r="27275" b="231"/>
          <a:stretch/>
        </p:blipFill>
        <p:spPr bwMode="auto">
          <a:xfrm>
            <a:off x="7541364" y="3412834"/>
            <a:ext cx="4098889" cy="2532642"/>
          </a:xfrm>
          <a:prstGeom prst="rect">
            <a:avLst/>
          </a:prstGeom>
          <a:noFill/>
          <a:ln>
            <a:noFill/>
          </a:ln>
        </p:spPr>
      </p:pic>
      <p:pic>
        <p:nvPicPr>
          <p:cNvPr id="21" name="Picture 2" descr="D:\babkin\conference\2015-11_Warsaw_NICA_days\LHEP-emblema.png"/>
          <p:cNvPicPr>
            <a:picLocks noChangeAspect="1" noChangeArrowheads="1"/>
          </p:cNvPicPr>
          <p:nvPr/>
        </p:nvPicPr>
        <p:blipFill>
          <a:blip r:embed="rId6" cstate="print"/>
          <a:srcRect/>
          <a:stretch>
            <a:fillRect/>
          </a:stretch>
        </p:blipFill>
        <p:spPr bwMode="auto">
          <a:xfrm>
            <a:off x="211382" y="163758"/>
            <a:ext cx="1259632" cy="706705"/>
          </a:xfrm>
          <a:prstGeom prst="rect">
            <a:avLst/>
          </a:prstGeom>
          <a:noFill/>
        </p:spPr>
      </p:pic>
      <p:pic>
        <p:nvPicPr>
          <p:cNvPr id="22" name="Picture 3" descr="D:\babkin\conference\2015-11_Warsaw_NICA_days\NICA_emblema.png"/>
          <p:cNvPicPr>
            <a:picLocks noChangeAspect="1" noChangeArrowheads="1"/>
          </p:cNvPicPr>
          <p:nvPr/>
        </p:nvPicPr>
        <p:blipFill>
          <a:blip r:embed="rId7" cstate="print"/>
          <a:srcRect/>
          <a:stretch>
            <a:fillRect/>
          </a:stretch>
        </p:blipFill>
        <p:spPr bwMode="auto">
          <a:xfrm>
            <a:off x="10472318" y="95689"/>
            <a:ext cx="1547664" cy="767161"/>
          </a:xfrm>
          <a:prstGeom prst="rect">
            <a:avLst/>
          </a:prstGeom>
          <a:noFill/>
        </p:spPr>
      </p:pic>
      <p:sp>
        <p:nvSpPr>
          <p:cNvPr id="26" name="TextBox 25"/>
          <p:cNvSpPr txBox="1"/>
          <p:nvPr/>
        </p:nvSpPr>
        <p:spPr>
          <a:xfrm>
            <a:off x="7525635" y="6109212"/>
            <a:ext cx="2398413" cy="307777"/>
          </a:xfrm>
          <a:prstGeom prst="rect">
            <a:avLst/>
          </a:prstGeom>
          <a:noFill/>
        </p:spPr>
        <p:txBody>
          <a:bodyPr wrap="none" rtlCol="0">
            <a:spAutoFit/>
          </a:bodyPr>
          <a:lstStyle/>
          <a:p>
            <a:r>
              <a:rPr lang="en-US" sz="1400" dirty="0">
                <a:solidFill>
                  <a:schemeClr val="tx2"/>
                </a:solidFill>
                <a:latin typeface="Times New Roman" pitchFamily="18" charset="0"/>
                <a:cs typeface="Times New Roman" pitchFamily="18" charset="0"/>
              </a:rPr>
              <a:t>Inner readout board with strips</a:t>
            </a:r>
            <a:endParaRPr lang="ru-RU" sz="1400" dirty="0">
              <a:solidFill>
                <a:schemeClr val="tx2"/>
              </a:solidFill>
              <a:latin typeface="Times New Roman" pitchFamily="18" charset="0"/>
              <a:cs typeface="Times New Roman" pitchFamily="18" charset="0"/>
            </a:endParaRPr>
          </a:p>
        </p:txBody>
      </p:sp>
      <p:sp>
        <p:nvSpPr>
          <p:cNvPr id="28" name="TextBox 27"/>
          <p:cNvSpPr txBox="1"/>
          <p:nvPr/>
        </p:nvSpPr>
        <p:spPr>
          <a:xfrm>
            <a:off x="3009027" y="2675916"/>
            <a:ext cx="2313390" cy="307777"/>
          </a:xfrm>
          <a:prstGeom prst="rect">
            <a:avLst/>
          </a:prstGeom>
          <a:noFill/>
        </p:spPr>
        <p:txBody>
          <a:bodyPr wrap="none" rtlCol="0">
            <a:spAutoFit/>
          </a:bodyPr>
          <a:lstStyle/>
          <a:p>
            <a:r>
              <a:rPr lang="en-US" sz="1400" dirty="0">
                <a:solidFill>
                  <a:schemeClr val="tx2"/>
                </a:solidFill>
                <a:latin typeface="Times New Roman" pitchFamily="18" charset="0"/>
                <a:cs typeface="Times New Roman" pitchFamily="18" charset="0"/>
              </a:rPr>
              <a:t>Triple-stack MRPC cut view</a:t>
            </a:r>
            <a:endParaRPr lang="ru-RU" sz="1400" dirty="0">
              <a:solidFill>
                <a:schemeClr val="tx2"/>
              </a:solidFill>
              <a:latin typeface="Times New Roman" pitchFamily="18" charset="0"/>
              <a:cs typeface="Times New Roman" pitchFamily="18" charset="0"/>
            </a:endParaRPr>
          </a:p>
        </p:txBody>
      </p:sp>
      <p:grpSp>
        <p:nvGrpSpPr>
          <p:cNvPr id="2" name="Группа 1"/>
          <p:cNvGrpSpPr/>
          <p:nvPr/>
        </p:nvGrpSpPr>
        <p:grpSpPr>
          <a:xfrm>
            <a:off x="7213159" y="666777"/>
            <a:ext cx="3953894" cy="2770915"/>
            <a:chOff x="9109681" y="878055"/>
            <a:chExt cx="2945782" cy="2659771"/>
          </a:xfrm>
        </p:grpSpPr>
        <p:pic>
          <p:nvPicPr>
            <p:cNvPr id="33" name="Picture 17" descr="D:\babkin\NIKA-MPD\ToF_RPC\beamtest2015-02\MPD_test\170mV_Thr\dt280_12_25kV_RPC2016_1.png"/>
            <p:cNvPicPr>
              <a:picLocks noChangeArrowheads="1"/>
            </p:cNvPicPr>
            <p:nvPr/>
          </p:nvPicPr>
          <p:blipFill>
            <a:blip r:embed="rId8" cstate="print"/>
            <a:srcRect/>
            <a:stretch>
              <a:fillRect/>
            </a:stretch>
          </p:blipFill>
          <p:spPr bwMode="auto">
            <a:xfrm>
              <a:off x="9109681" y="1053117"/>
              <a:ext cx="2945782" cy="2484709"/>
            </a:xfrm>
            <a:prstGeom prst="rect">
              <a:avLst/>
            </a:prstGeom>
            <a:noFill/>
          </p:spPr>
        </p:pic>
        <p:graphicFrame>
          <p:nvGraphicFramePr>
            <p:cNvPr id="34" name="Объект 33"/>
            <p:cNvGraphicFramePr>
              <a:graphicFrameLocks noChangeAspect="1"/>
            </p:cNvGraphicFramePr>
            <p:nvPr>
              <p:extLst>
                <p:ext uri="{D42A27DB-BD31-4B8C-83A1-F6EECF244321}">
                  <p14:modId xmlns:p14="http://schemas.microsoft.com/office/powerpoint/2010/main" val="783696677"/>
                </p:ext>
              </p:extLst>
            </p:nvPr>
          </p:nvGraphicFramePr>
          <p:xfrm>
            <a:off x="10011072" y="878055"/>
            <a:ext cx="1267915" cy="305651"/>
          </p:xfrm>
          <a:graphic>
            <a:graphicData uri="http://schemas.openxmlformats.org/presentationml/2006/ole">
              <mc:AlternateContent xmlns:mc="http://schemas.openxmlformats.org/markup-compatibility/2006">
                <mc:Choice xmlns:v="urn:schemas-microsoft-com:vml" Requires="v">
                  <p:oleObj spid="_x0000_s21505" name="Формула" r:id="rId9" imgW="1193760" imgH="266400" progId="Equation.3">
                    <p:embed/>
                  </p:oleObj>
                </mc:Choice>
                <mc:Fallback>
                  <p:oleObj name="Формула" r:id="rId9" imgW="1193760" imgH="266400" progId="Equation.3">
                    <p:embed/>
                    <p:pic>
                      <p:nvPicPr>
                        <p:cNvPr id="34" name="Объект 3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11072" y="878055"/>
                          <a:ext cx="1267915" cy="305651"/>
                        </a:xfrm>
                        <a:prstGeom prst="rect">
                          <a:avLst/>
                        </a:prstGeom>
                        <a:noFill/>
                        <a:extLst/>
                      </p:spPr>
                    </p:pic>
                  </p:oleObj>
                </mc:Fallback>
              </mc:AlternateContent>
            </a:graphicData>
          </a:graphic>
        </p:graphicFrame>
      </p:grpSp>
      <p:pic>
        <p:nvPicPr>
          <p:cNvPr id="25" name="Рисунок 24" descr="D:\babkin\NIKA-MPD\ToF_RPC\documents_15\ToF_TDR\buryakov\10mm_1.PNG"/>
          <p:cNvPicPr/>
          <p:nvPr/>
        </p:nvPicPr>
        <p:blipFill>
          <a:blip r:embed="rId11" cstate="print">
            <a:clrChange>
              <a:clrFrom>
                <a:srgbClr val="846E6E">
                  <a:alpha val="87451"/>
                </a:srgbClr>
              </a:clrFrom>
              <a:clrTo>
                <a:srgbClr val="846E6E">
                  <a:alpha val="0"/>
                </a:srgbClr>
              </a:clrTo>
            </a:clrChange>
          </a:blip>
          <a:srcRect t="8276"/>
          <a:stretch>
            <a:fillRect/>
          </a:stretch>
        </p:blipFill>
        <p:spPr bwMode="auto">
          <a:xfrm rot="16200000">
            <a:off x="4035273" y="3545445"/>
            <a:ext cx="4084412" cy="2088232"/>
          </a:xfrm>
          <a:prstGeom prst="rect">
            <a:avLst/>
          </a:prstGeom>
          <a:noFill/>
          <a:ln w="9525">
            <a:noFill/>
            <a:miter lim="800000"/>
            <a:headEnd/>
            <a:tailEnd/>
          </a:ln>
        </p:spPr>
      </p:pic>
      <p:sp>
        <p:nvSpPr>
          <p:cNvPr id="16" name="TextBox 15"/>
          <p:cNvSpPr txBox="1"/>
          <p:nvPr/>
        </p:nvSpPr>
        <p:spPr>
          <a:xfrm>
            <a:off x="10971214" y="6173688"/>
            <a:ext cx="829073" cy="424732"/>
          </a:xfrm>
          <a:prstGeom prst="rect">
            <a:avLst/>
          </a:prstGeom>
          <a:noFill/>
        </p:spPr>
        <p:txBody>
          <a:bodyPr wrap="none" rtlCol="0">
            <a:spAutoFit/>
          </a:bodyPr>
          <a:lstStyle/>
          <a:p>
            <a:pPr>
              <a:lnSpc>
                <a:spcPct val="90000"/>
              </a:lnSpc>
            </a:pPr>
            <a:r>
              <a:rPr lang="en-US" sz="2400" dirty="0"/>
              <a:t>4/14</a:t>
            </a:r>
            <a:endParaRPr lang="ru-RU" sz="2400" dirty="0"/>
          </a:p>
        </p:txBody>
      </p:sp>
      <p:sp>
        <p:nvSpPr>
          <p:cNvPr id="17" name="Прямоугольник 16"/>
          <p:cNvSpPr/>
          <p:nvPr/>
        </p:nvSpPr>
        <p:spPr>
          <a:xfrm>
            <a:off x="3430116" y="6564624"/>
            <a:ext cx="6264696" cy="461665"/>
          </a:xfrm>
          <a:prstGeom prst="rect">
            <a:avLst/>
          </a:prstGeom>
        </p:spPr>
        <p:txBody>
          <a:bodyPr wrap="square">
            <a:spAutoFit/>
          </a:bodyPr>
          <a:lstStyle/>
          <a:p>
            <a:r>
              <a:rPr lang="en-US" sz="1200" dirty="0">
                <a:solidFill>
                  <a:schemeClr val="tx2"/>
                </a:solidFill>
              </a:rPr>
              <a:t>Control and readout electronics of the time-of-flight system of the MPD, NEC’2017</a:t>
            </a:r>
            <a:br>
              <a:rPr lang="en-US" sz="1200" dirty="0">
                <a:solidFill>
                  <a:schemeClr val="tx2"/>
                </a:solidFill>
              </a:rPr>
            </a:br>
            <a:endParaRPr lang="ru-RU" sz="1200" dirty="0">
              <a:solidFill>
                <a:schemeClr val="tx2"/>
              </a:solidFill>
            </a:endParaRPr>
          </a:p>
        </p:txBody>
      </p:sp>
      <p:pic>
        <p:nvPicPr>
          <p:cNvPr id="18" name="Рисунок 17" descr="E:\YaDisk\YandexDisk\Фотокамера\cable_example.jpg"/>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99187" y1="32466" x2="98193" y2="32772"/>
                        <a14:foregroundMark x1="94941" y1="64472" x2="94941" y2="64472"/>
                        <a14:foregroundMark x1="69286" y1="77948" x2="68654" y2="78714"/>
                        <a14:foregroundMark x1="51220" y1="88515" x2="51220" y2="88515"/>
                        <a14:foregroundMark x1="80939" y1="72435" x2="57633" y2="60337"/>
                        <a14:foregroundMark x1="98013" y1="48851" x2="97380" y2="25574"/>
                        <a14:foregroundMark x1="91057" y1="91884" x2="36134" y2="90505"/>
                        <a14:foregroundMark x1="19512" y1="91271" x2="6414" y2="95406"/>
                        <a14:foregroundMark x1="57633" y1="67534" x2="51852" y2="18530"/>
                        <a14:foregroundMark x1="57995" y1="73813" x2="49232" y2="46708"/>
                        <a14:foregroundMark x1="5330" y1="89433" x2="9214" y2="1531"/>
                        <a14:foregroundMark x1="5149" y1="51608" x2="5510" y2="29250"/>
                        <a14:foregroundMark x1="37489" y1="91577" x2="24210" y2="92956"/>
                        <a14:foregroundMark x1="16170" y1="96784" x2="13731" y2="71363"/>
                        <a14:foregroundMark x1="4517" y1="82848" x2="813" y2="85299"/>
                        <a14:foregroundMark x1="11743" y1="68913" x2="16441" y2="23430"/>
                        <a14:foregroundMark x1="20506" y1="47473" x2="17435" y2="32772"/>
                        <a14:foregroundMark x1="15989" y1="17917" x2="22764" y2="459"/>
                        <a14:backgroundMark x1="99548" y1="1531" x2="99548" y2="1531"/>
                        <a14:backgroundMark x1="99639" y1="1378" x2="99639" y2="1378"/>
                        <a14:backgroundMark x1="99729" y1="766" x2="99729" y2="766"/>
                      </a14:backgroundRemoval>
                    </a14:imgEffect>
                  </a14:imgLayer>
                </a14:imgProps>
              </a:ext>
              <a:ext uri="{28A0092B-C50C-407E-A947-70E740481C1C}">
                <a14:useLocalDpi xmlns:a14="http://schemas.microsoft.com/office/drawing/2010/main" val="0"/>
              </a:ext>
            </a:extLst>
          </a:blip>
          <a:srcRect/>
          <a:stretch>
            <a:fillRect/>
          </a:stretch>
        </p:blipFill>
        <p:spPr bwMode="auto">
          <a:xfrm>
            <a:off x="396000" y="3871640"/>
            <a:ext cx="3769722" cy="22214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TextBox 19"/>
          <p:cNvSpPr txBox="1"/>
          <p:nvPr/>
        </p:nvSpPr>
        <p:spPr>
          <a:xfrm>
            <a:off x="1415079" y="6173688"/>
            <a:ext cx="1731564" cy="307777"/>
          </a:xfrm>
          <a:prstGeom prst="rect">
            <a:avLst/>
          </a:prstGeom>
          <a:noFill/>
        </p:spPr>
        <p:txBody>
          <a:bodyPr wrap="none" rtlCol="0">
            <a:spAutoFit/>
          </a:bodyPr>
          <a:lstStyle/>
          <a:p>
            <a:r>
              <a:rPr lang="en-US" sz="1400" dirty="0">
                <a:solidFill>
                  <a:schemeClr val="tx2"/>
                </a:solidFill>
                <a:latin typeface="Times New Roman" pitchFamily="18" charset="0"/>
                <a:cs typeface="Times New Roman" pitchFamily="18" charset="0"/>
              </a:rPr>
              <a:t>Read-out twisted pair</a:t>
            </a:r>
            <a:endParaRPr lang="ru-RU" sz="1400" dirty="0">
              <a:solidFill>
                <a:schemeClr val="tx2"/>
              </a:solidFill>
              <a:latin typeface="Times New Roman" pitchFamily="18" charset="0"/>
              <a:cs typeface="Times New Roman" pitchFamily="18" charset="0"/>
            </a:endParaRPr>
          </a:p>
        </p:txBody>
      </p:sp>
    </p:spTree>
    <p:extLst>
      <p:ext uri="{BB962C8B-B14F-4D97-AF65-F5344CB8AC3E}">
        <p14:creationId xmlns:p14="http://schemas.microsoft.com/office/powerpoint/2010/main" val="2633469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3" name="Группа 32"/>
          <p:cNvGrpSpPr/>
          <p:nvPr/>
        </p:nvGrpSpPr>
        <p:grpSpPr>
          <a:xfrm>
            <a:off x="211382" y="2826119"/>
            <a:ext cx="2899777" cy="2247114"/>
            <a:chOff x="251520" y="858924"/>
            <a:chExt cx="4537075" cy="3515900"/>
          </a:xfrm>
        </p:grpSpPr>
        <p:pic>
          <p:nvPicPr>
            <p:cNvPr id="43" name="Рисунок 42" descr="E:\YaDisk\YandexDisk\Скриншоты\2015-11-30 12-04-20 Скриншот экрана.png"/>
            <p:cNvPicPr/>
            <p:nvPr/>
          </p:nvPicPr>
          <p:blipFill rotWithShape="1">
            <a:blip r:embed="rId3" cstate="print"/>
            <a:srcRect l="1524" b="6892"/>
            <a:stretch/>
          </p:blipFill>
          <p:spPr bwMode="auto">
            <a:xfrm>
              <a:off x="251520" y="888674"/>
              <a:ext cx="4537075" cy="3486150"/>
            </a:xfrm>
            <a:prstGeom prst="rect">
              <a:avLst/>
            </a:prstGeom>
            <a:noFill/>
            <a:ln>
              <a:noFill/>
            </a:ln>
            <a:extLst>
              <a:ext uri="{53640926-AAD7-44D8-BBD7-CCE9431645EC}">
                <a14:shadowObscured xmlns:a14="http://schemas.microsoft.com/office/drawing/2010/main"/>
              </a:ext>
            </a:extLst>
          </p:spPr>
        </p:pic>
        <p:sp>
          <p:nvSpPr>
            <p:cNvPr id="44" name="TextBox 43"/>
            <p:cNvSpPr txBox="1"/>
            <p:nvPr/>
          </p:nvSpPr>
          <p:spPr>
            <a:xfrm>
              <a:off x="2057250" y="858924"/>
              <a:ext cx="1372172" cy="722334"/>
            </a:xfrm>
            <a:prstGeom prst="rect">
              <a:avLst/>
            </a:prstGeom>
            <a:noFill/>
            <a:ln w="19050">
              <a:solidFill>
                <a:srgbClr val="FF0000"/>
              </a:solidFill>
            </a:ln>
          </p:spPr>
          <p:txBody>
            <a:bodyPr wrap="square" rtlCol="0">
              <a:spAutoFit/>
            </a:bodyPr>
            <a:lstStyle/>
            <a:p>
              <a:pPr algn="ctr"/>
              <a:r>
                <a:rPr lang="en-US" sz="1200" b="1" dirty="0">
                  <a:solidFill>
                    <a:srgbClr val="FF0000"/>
                  </a:solidFill>
                </a:rPr>
                <a:t>VMEx64 crate</a:t>
              </a:r>
              <a:endParaRPr lang="ru-RU" sz="1200" b="1" dirty="0">
                <a:solidFill>
                  <a:srgbClr val="FF0000"/>
                </a:solidFill>
              </a:endParaRPr>
            </a:p>
          </p:txBody>
        </p:sp>
        <p:cxnSp>
          <p:nvCxnSpPr>
            <p:cNvPr id="45" name="Прямая со стрелкой 44"/>
            <p:cNvCxnSpPr>
              <a:stCxn id="44" idx="2"/>
            </p:cNvCxnSpPr>
            <p:nvPr/>
          </p:nvCxnSpPr>
          <p:spPr>
            <a:xfrm flipH="1">
              <a:off x="2405430" y="1581259"/>
              <a:ext cx="337907" cy="93324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56" name="Picture 2" descr="D:\babkin\conference\2015-11_Warsaw_NICA_days\LHEP-emblema.png"/>
          <p:cNvPicPr>
            <a:picLocks noChangeAspect="1" noChangeArrowheads="1"/>
          </p:cNvPicPr>
          <p:nvPr/>
        </p:nvPicPr>
        <p:blipFill>
          <a:blip r:embed="rId4" cstate="print"/>
          <a:srcRect/>
          <a:stretch>
            <a:fillRect/>
          </a:stretch>
        </p:blipFill>
        <p:spPr bwMode="auto">
          <a:xfrm>
            <a:off x="211382" y="163758"/>
            <a:ext cx="1259632" cy="706705"/>
          </a:xfrm>
          <a:prstGeom prst="rect">
            <a:avLst/>
          </a:prstGeom>
          <a:noFill/>
        </p:spPr>
      </p:pic>
      <p:pic>
        <p:nvPicPr>
          <p:cNvPr id="57" name="Picture 3" descr="D:\babkin\conference\2015-11_Warsaw_NICA_days\NICA_emblema.png"/>
          <p:cNvPicPr>
            <a:picLocks noChangeAspect="1" noChangeArrowheads="1"/>
          </p:cNvPicPr>
          <p:nvPr/>
        </p:nvPicPr>
        <p:blipFill>
          <a:blip r:embed="rId5" cstate="print"/>
          <a:srcRect/>
          <a:stretch>
            <a:fillRect/>
          </a:stretch>
        </p:blipFill>
        <p:spPr bwMode="auto">
          <a:xfrm>
            <a:off x="10472318" y="95689"/>
            <a:ext cx="1547664" cy="767161"/>
          </a:xfrm>
          <a:prstGeom prst="rect">
            <a:avLst/>
          </a:prstGeom>
          <a:noFill/>
        </p:spPr>
      </p:pic>
      <p:pic>
        <p:nvPicPr>
          <p:cNvPr id="59" name="Picture 4" descr="https://pp.userapi.com/c638823/v638823544/8c6f9/ccHTV13_q5I.jpg"/>
          <p:cNvPicPr>
            <a:picLocks noChangeAspect="1" noChangeArrowheads="1"/>
          </p:cNvPicPr>
          <p:nvPr/>
        </p:nvPicPr>
        <p:blipFill rotWithShape="1">
          <a:blip r:embed="rId6">
            <a:extLst>
              <a:ext uri="{28A0092B-C50C-407E-A947-70E740481C1C}">
                <a14:useLocalDpi xmlns:a14="http://schemas.microsoft.com/office/drawing/2010/main" val="0"/>
              </a:ext>
            </a:extLst>
          </a:blip>
          <a:srcRect l="8001" t="9255" r="10000" b="11245"/>
          <a:stretch/>
        </p:blipFill>
        <p:spPr bwMode="auto">
          <a:xfrm>
            <a:off x="8284661" y="1215780"/>
            <a:ext cx="3444952" cy="44532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2" name="Заголовок 6"/>
          <p:cNvSpPr>
            <a:spLocks noGrp="1"/>
          </p:cNvSpPr>
          <p:nvPr>
            <p:ph type="title"/>
          </p:nvPr>
        </p:nvSpPr>
        <p:spPr>
          <a:xfrm>
            <a:off x="1143576" y="273990"/>
            <a:ext cx="9753600" cy="360000"/>
          </a:xfrm>
        </p:spPr>
        <p:txBody>
          <a:bodyPr>
            <a:normAutofit fontScale="90000"/>
          </a:bodyPr>
          <a:lstStyle/>
          <a:p>
            <a:pPr algn="ctr"/>
            <a:r>
              <a:rPr lang="en-US" dirty="0"/>
              <a:t>Cabling in The TOF modules</a:t>
            </a:r>
            <a:endParaRPr lang="ru-RU" dirty="0"/>
          </a:p>
        </p:txBody>
      </p:sp>
      <p:grpSp>
        <p:nvGrpSpPr>
          <p:cNvPr id="32" name="Группа 31"/>
          <p:cNvGrpSpPr/>
          <p:nvPr/>
        </p:nvGrpSpPr>
        <p:grpSpPr>
          <a:xfrm>
            <a:off x="359119" y="717142"/>
            <a:ext cx="7666974" cy="2519270"/>
            <a:chOff x="458645" y="2564782"/>
            <a:chExt cx="7666974" cy="2519270"/>
          </a:xfrm>
        </p:grpSpPr>
        <p:pic>
          <p:nvPicPr>
            <p:cNvPr id="28" name="Рисунок 27" descr="C:\Users\alex\Documents\Inventor\box_mpd_test_stend_five\front_panel_dsub.png"/>
            <p:cNvPicPr/>
            <p:nvPr/>
          </p:nvPicPr>
          <p:blipFill rotWithShape="1">
            <a:blip r:embed="rId7" cstate="print">
              <a:extLst>
                <a:ext uri="{BEBA8EAE-BF5A-486C-A8C5-ECC9F3942E4B}">
                  <a14:imgProps xmlns:a14="http://schemas.microsoft.com/office/drawing/2010/main">
                    <a14:imgLayer r:embed="rId8">
                      <a14:imgEffect>
                        <a14:backgroundRemoval t="27890" b="73595" l="6398" r="95620"/>
                      </a14:imgEffect>
                      <a14:imgEffect>
                        <a14:artisticPhotocopy trans="90000" detail="1"/>
                      </a14:imgEffect>
                    </a14:imgLayer>
                  </a14:imgProps>
                </a:ext>
                <a:ext uri="{28A0092B-C50C-407E-A947-70E740481C1C}">
                  <a14:useLocalDpi xmlns:a14="http://schemas.microsoft.com/office/drawing/2010/main" val="0"/>
                </a:ext>
              </a:extLst>
            </a:blip>
            <a:srcRect l="5864" t="26548" r="4144" b="24717"/>
            <a:stretch/>
          </p:blipFill>
          <p:spPr bwMode="auto">
            <a:xfrm flipH="1">
              <a:off x="1003554" y="2564782"/>
              <a:ext cx="7122065" cy="2250104"/>
            </a:xfrm>
            <a:prstGeom prst="rect">
              <a:avLst/>
            </a:prstGeom>
            <a:noFill/>
            <a:ln>
              <a:noFill/>
            </a:ln>
            <a:extLst>
              <a:ext uri="{53640926-AAD7-44D8-BBD7-CCE9431645EC}">
                <a14:shadowObscured xmlns:a14="http://schemas.microsoft.com/office/drawing/2010/main"/>
              </a:ext>
            </a:extLst>
          </p:spPr>
        </p:pic>
        <p:sp>
          <p:nvSpPr>
            <p:cNvPr id="9" name="TextBox 8"/>
            <p:cNvSpPr txBox="1"/>
            <p:nvPr/>
          </p:nvSpPr>
          <p:spPr>
            <a:xfrm>
              <a:off x="5014292" y="2570638"/>
              <a:ext cx="1755710" cy="276999"/>
            </a:xfrm>
            <a:prstGeom prst="rect">
              <a:avLst/>
            </a:prstGeom>
            <a:noFill/>
            <a:ln w="19050">
              <a:solidFill>
                <a:srgbClr val="FF0000"/>
              </a:solidFill>
            </a:ln>
          </p:spPr>
          <p:txBody>
            <a:bodyPr wrap="square" rtlCol="0">
              <a:spAutoFit/>
            </a:bodyPr>
            <a:lstStyle/>
            <a:p>
              <a:pPr algn="ctr"/>
              <a:r>
                <a:rPr lang="en-US" sz="1200" b="1" dirty="0">
                  <a:solidFill>
                    <a:srgbClr val="FF0000"/>
                  </a:solidFill>
                </a:rPr>
                <a:t>LV Distribution board</a:t>
              </a:r>
              <a:endParaRPr lang="ru-RU" sz="1200" b="1" dirty="0">
                <a:solidFill>
                  <a:srgbClr val="FF0000"/>
                </a:solidFill>
              </a:endParaRPr>
            </a:p>
          </p:txBody>
        </p:sp>
        <p:cxnSp>
          <p:nvCxnSpPr>
            <p:cNvPr id="10" name="Прямая со стрелкой 9"/>
            <p:cNvCxnSpPr>
              <a:stCxn id="9" idx="1"/>
            </p:cNvCxnSpPr>
            <p:nvPr/>
          </p:nvCxnSpPr>
          <p:spPr>
            <a:xfrm flipH="1">
              <a:off x="4447626" y="2709138"/>
              <a:ext cx="566666" cy="63728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854052" y="4520438"/>
              <a:ext cx="2616422" cy="276999"/>
            </a:xfrm>
            <a:prstGeom prst="rect">
              <a:avLst/>
            </a:prstGeom>
            <a:noFill/>
            <a:ln w="19050">
              <a:solidFill>
                <a:srgbClr val="FF0000"/>
              </a:solidFill>
            </a:ln>
          </p:spPr>
          <p:txBody>
            <a:bodyPr wrap="none" rtlCol="0">
              <a:spAutoFit/>
            </a:bodyPr>
            <a:lstStyle/>
            <a:p>
              <a:pPr algn="ctr"/>
              <a:r>
                <a:rPr lang="en-US" sz="1200" b="1" dirty="0">
                  <a:solidFill>
                    <a:srgbClr val="FF0000"/>
                  </a:solidFill>
                </a:rPr>
                <a:t>Fixing of Molex </a:t>
              </a:r>
              <a:r>
                <a:rPr lang="en-US" sz="1200" b="1" dirty="0" err="1">
                  <a:solidFill>
                    <a:srgbClr val="FF0000"/>
                  </a:solidFill>
                </a:rPr>
                <a:t>InfiniBand</a:t>
              </a:r>
              <a:r>
                <a:rPr lang="en-US" sz="1200" b="1" dirty="0">
                  <a:solidFill>
                    <a:srgbClr val="FF0000"/>
                  </a:solidFill>
                </a:rPr>
                <a:t> cables</a:t>
              </a:r>
              <a:endParaRPr lang="ru-RU" sz="1200" b="1" dirty="0">
                <a:solidFill>
                  <a:srgbClr val="FF0000"/>
                </a:solidFill>
              </a:endParaRPr>
            </a:p>
          </p:txBody>
        </p:sp>
        <p:cxnSp>
          <p:nvCxnSpPr>
            <p:cNvPr id="14" name="Прямая со стрелкой 13"/>
            <p:cNvCxnSpPr>
              <a:stCxn id="13" idx="0"/>
            </p:cNvCxnSpPr>
            <p:nvPr/>
          </p:nvCxnSpPr>
          <p:spPr>
            <a:xfrm flipV="1">
              <a:off x="4162263" y="3645024"/>
              <a:ext cx="1308211" cy="87541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a:stCxn id="13" idx="0"/>
            </p:cNvCxnSpPr>
            <p:nvPr/>
          </p:nvCxnSpPr>
          <p:spPr>
            <a:xfrm flipH="1" flipV="1">
              <a:off x="3443533" y="3346424"/>
              <a:ext cx="718730" cy="117401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58645" y="4096130"/>
              <a:ext cx="989374" cy="276999"/>
            </a:xfrm>
            <a:prstGeom prst="rect">
              <a:avLst/>
            </a:prstGeom>
            <a:noFill/>
            <a:ln w="19050">
              <a:solidFill>
                <a:srgbClr val="FF0000"/>
              </a:solidFill>
            </a:ln>
          </p:spPr>
          <p:txBody>
            <a:bodyPr wrap="none" rtlCol="0">
              <a:spAutoFit/>
            </a:bodyPr>
            <a:lstStyle/>
            <a:p>
              <a:pPr algn="ctr"/>
              <a:r>
                <a:rPr lang="en-US" sz="1200" b="1" dirty="0">
                  <a:solidFill>
                    <a:srgbClr val="FF0000"/>
                  </a:solidFill>
                </a:rPr>
                <a:t>Air cooling</a:t>
              </a:r>
              <a:endParaRPr lang="ru-RU" sz="1200" b="1" dirty="0">
                <a:solidFill>
                  <a:srgbClr val="FF0000"/>
                </a:solidFill>
              </a:endParaRPr>
            </a:p>
          </p:txBody>
        </p:sp>
        <p:cxnSp>
          <p:nvCxnSpPr>
            <p:cNvPr id="31" name="Прямая со стрелкой 30"/>
            <p:cNvCxnSpPr>
              <a:stCxn id="30" idx="0"/>
            </p:cNvCxnSpPr>
            <p:nvPr/>
          </p:nvCxnSpPr>
          <p:spPr>
            <a:xfrm flipV="1">
              <a:off x="953332" y="3212976"/>
              <a:ext cx="553786" cy="88315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Прямая со стрелкой 35"/>
            <p:cNvCxnSpPr>
              <a:stCxn id="37" idx="0"/>
            </p:cNvCxnSpPr>
            <p:nvPr/>
          </p:nvCxnSpPr>
          <p:spPr>
            <a:xfrm flipH="1" flipV="1">
              <a:off x="6526460" y="3775569"/>
              <a:ext cx="5913" cy="103148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697048" y="4807053"/>
              <a:ext cx="1670649" cy="276999"/>
            </a:xfrm>
            <a:prstGeom prst="rect">
              <a:avLst/>
            </a:prstGeom>
            <a:noFill/>
            <a:ln w="19050">
              <a:solidFill>
                <a:srgbClr val="FF0000"/>
              </a:solidFill>
            </a:ln>
          </p:spPr>
          <p:txBody>
            <a:bodyPr wrap="none" rtlCol="0">
              <a:spAutoFit/>
            </a:bodyPr>
            <a:lstStyle/>
            <a:p>
              <a:pPr algn="ctr"/>
              <a:r>
                <a:rPr lang="en-US" sz="1200" b="1" dirty="0">
                  <a:solidFill>
                    <a:srgbClr val="FF0000"/>
                  </a:solidFill>
                </a:rPr>
                <a:t>The output of trigger</a:t>
              </a:r>
              <a:endParaRPr lang="ru-RU" sz="1200" b="1" dirty="0">
                <a:solidFill>
                  <a:srgbClr val="FF0000"/>
                </a:solidFill>
              </a:endParaRPr>
            </a:p>
          </p:txBody>
        </p:sp>
      </p:grpSp>
      <p:sp>
        <p:nvSpPr>
          <p:cNvPr id="41" name="TextBox 40"/>
          <p:cNvSpPr txBox="1"/>
          <p:nvPr/>
        </p:nvSpPr>
        <p:spPr>
          <a:xfrm>
            <a:off x="542666" y="5229234"/>
            <a:ext cx="5477710" cy="1169551"/>
          </a:xfrm>
          <a:prstGeom prst="rect">
            <a:avLst/>
          </a:prstGeom>
          <a:noFill/>
        </p:spPr>
        <p:txBody>
          <a:bodyPr wrap="square" rtlCol="0">
            <a:spAutoFit/>
          </a:bodyPr>
          <a:lstStyle/>
          <a:p>
            <a:r>
              <a:rPr lang="en-US" sz="1400" b="1" dirty="0">
                <a:solidFill>
                  <a:schemeClr val="tx2"/>
                </a:solidFill>
                <a:cs typeface="Times New Roman" pitchFamily="18" charset="0"/>
              </a:rPr>
              <a:t>Total cabling:</a:t>
            </a:r>
          </a:p>
          <a:p>
            <a:r>
              <a:rPr lang="en-US" sz="1400" dirty="0">
                <a:solidFill>
                  <a:schemeClr val="tx2"/>
                </a:solidFill>
                <a:cs typeface="Times New Roman" pitchFamily="18" charset="0"/>
              </a:rPr>
              <a:t>14 VME crates </a:t>
            </a:r>
          </a:p>
          <a:p>
            <a:r>
              <a:rPr lang="en-US" sz="1400" dirty="0">
                <a:solidFill>
                  <a:schemeClr val="tx2"/>
                </a:solidFill>
                <a:cs typeface="Times New Roman" pitchFamily="18" charset="0"/>
              </a:rPr>
              <a:t>196 TDC72VHL  =&gt; 14 per crate</a:t>
            </a:r>
          </a:p>
          <a:p>
            <a:r>
              <a:rPr lang="en-US" sz="1400" dirty="0">
                <a:solidFill>
                  <a:schemeClr val="tx2"/>
                </a:solidFill>
                <a:cs typeface="Times New Roman" pitchFamily="18" charset="0"/>
              </a:rPr>
              <a:t>560 cables Molex CXP =&gt; 40 per crate</a:t>
            </a:r>
          </a:p>
          <a:p>
            <a:r>
              <a:rPr lang="en-US" sz="1400" dirty="0">
                <a:solidFill>
                  <a:schemeClr val="tx2"/>
                </a:solidFill>
                <a:cs typeface="Times New Roman" pitchFamily="18" charset="0"/>
              </a:rPr>
              <a:t>Cable lengths: 4 - 8 m</a:t>
            </a:r>
          </a:p>
        </p:txBody>
      </p:sp>
      <p:pic>
        <p:nvPicPr>
          <p:cNvPr id="42" name="Рисунок 41"/>
          <p:cNvPicPr>
            <a:picLocks noChangeAspect="1"/>
          </p:cNvPicPr>
          <p:nvPr/>
        </p:nvPicPr>
        <p:blipFill>
          <a:blip r:embed="rId9">
            <a:clrChange>
              <a:clrFrom>
                <a:srgbClr val="FFFFFF"/>
              </a:clrFrom>
              <a:clrTo>
                <a:srgbClr val="FFFFFF">
                  <a:alpha val="0"/>
                </a:srgbClr>
              </a:clrTo>
            </a:clrChange>
          </a:blip>
          <a:stretch>
            <a:fillRect/>
          </a:stretch>
        </p:blipFill>
        <p:spPr>
          <a:xfrm>
            <a:off x="4072530" y="3277096"/>
            <a:ext cx="3800265" cy="2520280"/>
          </a:xfrm>
          <a:prstGeom prst="rect">
            <a:avLst/>
          </a:prstGeom>
        </p:spPr>
      </p:pic>
      <p:sp>
        <p:nvSpPr>
          <p:cNvPr id="49" name="Стрелка вправо 48"/>
          <p:cNvSpPr/>
          <p:nvPr/>
        </p:nvSpPr>
        <p:spPr>
          <a:xfrm rot="9371878">
            <a:off x="7620324" y="3421980"/>
            <a:ext cx="476957" cy="269415"/>
          </a:xfrm>
          <a:prstGeom prst="rightArrow">
            <a:avLst/>
          </a:prstGeom>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50" name="Стрелка вправо 49"/>
          <p:cNvSpPr/>
          <p:nvPr/>
        </p:nvSpPr>
        <p:spPr>
          <a:xfrm rot="11872496">
            <a:off x="3119115" y="4251970"/>
            <a:ext cx="783128" cy="390331"/>
          </a:xfrm>
          <a:prstGeom prst="rightArrow">
            <a:avLst/>
          </a:prstGeom>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pic>
        <p:nvPicPr>
          <p:cNvPr id="52" name="Picture 4" descr="http://us.dlink.com/wp-content/uploads/2014/03/DEMCB50CXPA1ImageLFront.png"/>
          <p:cNvPicPr>
            <a:picLocks noChangeAspect="1" noChangeArrowheads="1"/>
          </p:cNvPicPr>
          <p:nvPr/>
        </p:nvPicPr>
        <p:blipFill rotWithShape="1">
          <a:blip r:embed="rId10">
            <a:extLst>
              <a:ext uri="{28A0092B-C50C-407E-A947-70E740481C1C}">
                <a14:useLocalDpi xmlns:a14="http://schemas.microsoft.com/office/drawing/2010/main" val="0"/>
              </a:ext>
            </a:extLst>
          </a:blip>
          <a:srcRect r="53390"/>
          <a:stretch/>
        </p:blipFill>
        <p:spPr bwMode="auto">
          <a:xfrm rot="11333272" flipH="1" flipV="1">
            <a:off x="1466529" y="852952"/>
            <a:ext cx="1759443" cy="2125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TextBox 52"/>
          <p:cNvSpPr txBox="1"/>
          <p:nvPr/>
        </p:nvSpPr>
        <p:spPr>
          <a:xfrm>
            <a:off x="10971214" y="6173688"/>
            <a:ext cx="829073" cy="424732"/>
          </a:xfrm>
          <a:prstGeom prst="rect">
            <a:avLst/>
          </a:prstGeom>
          <a:noFill/>
        </p:spPr>
        <p:txBody>
          <a:bodyPr wrap="none" rtlCol="0">
            <a:spAutoFit/>
          </a:bodyPr>
          <a:lstStyle/>
          <a:p>
            <a:pPr>
              <a:lnSpc>
                <a:spcPct val="90000"/>
              </a:lnSpc>
            </a:pPr>
            <a:r>
              <a:rPr lang="en-US" sz="2400" dirty="0"/>
              <a:t>5/14</a:t>
            </a:r>
            <a:endParaRPr lang="ru-RU" sz="2400" dirty="0"/>
          </a:p>
        </p:txBody>
      </p:sp>
      <p:sp>
        <p:nvSpPr>
          <p:cNvPr id="54" name="Прямоугольник 53"/>
          <p:cNvSpPr/>
          <p:nvPr/>
        </p:nvSpPr>
        <p:spPr>
          <a:xfrm>
            <a:off x="3430116" y="6564624"/>
            <a:ext cx="6264696" cy="461665"/>
          </a:xfrm>
          <a:prstGeom prst="rect">
            <a:avLst/>
          </a:prstGeom>
        </p:spPr>
        <p:txBody>
          <a:bodyPr wrap="square">
            <a:spAutoFit/>
          </a:bodyPr>
          <a:lstStyle/>
          <a:p>
            <a:r>
              <a:rPr lang="en-US" sz="1200" dirty="0">
                <a:solidFill>
                  <a:schemeClr val="tx2"/>
                </a:solidFill>
              </a:rPr>
              <a:t>Control and readout electronics of the time-of-flight system of the MPD, NEC’2017</a:t>
            </a:r>
            <a:br>
              <a:rPr lang="en-US" sz="1200" dirty="0">
                <a:solidFill>
                  <a:schemeClr val="tx2"/>
                </a:solidFill>
              </a:rPr>
            </a:br>
            <a:endParaRPr lang="ru-RU" sz="1200" dirty="0">
              <a:solidFill>
                <a:schemeClr val="tx2"/>
              </a:solidFill>
            </a:endParaRPr>
          </a:p>
        </p:txBody>
      </p:sp>
    </p:spTree>
    <p:extLst>
      <p:ext uri="{BB962C8B-B14F-4D97-AF65-F5344CB8AC3E}">
        <p14:creationId xmlns:p14="http://schemas.microsoft.com/office/powerpoint/2010/main" val="3572717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7" name="Рисунок 386" descr="D:\babkin\NIKA-MPD\ToF_RPC\documents_15\ToF_TDR\NINO_jitteer.png"/>
          <p:cNvPicPr/>
          <p:nvPr/>
        </p:nvPicPr>
        <p:blipFill>
          <a:blip r:embed="rId3" cstate="print"/>
          <a:srcRect/>
          <a:stretch>
            <a:fillRect/>
          </a:stretch>
        </p:blipFill>
        <p:spPr bwMode="auto">
          <a:xfrm>
            <a:off x="6358886" y="3384071"/>
            <a:ext cx="5441401" cy="2789617"/>
          </a:xfrm>
          <a:prstGeom prst="rect">
            <a:avLst/>
          </a:prstGeom>
          <a:noFill/>
          <a:ln w="9525">
            <a:noFill/>
            <a:miter lim="800000"/>
            <a:headEnd/>
            <a:tailEnd/>
          </a:ln>
        </p:spPr>
      </p:pic>
      <p:sp>
        <p:nvSpPr>
          <p:cNvPr id="7" name="Заголовок 6"/>
          <p:cNvSpPr>
            <a:spLocks noGrp="1"/>
          </p:cNvSpPr>
          <p:nvPr>
            <p:ph type="title"/>
          </p:nvPr>
        </p:nvSpPr>
        <p:spPr>
          <a:xfrm>
            <a:off x="1217614" y="274638"/>
            <a:ext cx="9753600" cy="360000"/>
          </a:xfrm>
        </p:spPr>
        <p:txBody>
          <a:bodyPr>
            <a:normAutofit fontScale="90000"/>
          </a:bodyPr>
          <a:lstStyle/>
          <a:p>
            <a:pPr algn="ctr"/>
            <a:r>
              <a:rPr lang="en-US" dirty="0"/>
              <a:t>FEE based on the NINO chips</a:t>
            </a:r>
            <a:endParaRPr lang="ru-RU" dirty="0"/>
          </a:p>
        </p:txBody>
      </p:sp>
      <p:pic>
        <p:nvPicPr>
          <p:cNvPr id="204" name="Picture 2" descr="D:\babkin\conference\2015-11_Warsaw_NICA_days\LHEP-emblema.png"/>
          <p:cNvPicPr>
            <a:picLocks noChangeAspect="1" noChangeArrowheads="1"/>
          </p:cNvPicPr>
          <p:nvPr/>
        </p:nvPicPr>
        <p:blipFill>
          <a:blip r:embed="rId4" cstate="print"/>
          <a:srcRect/>
          <a:stretch>
            <a:fillRect/>
          </a:stretch>
        </p:blipFill>
        <p:spPr bwMode="auto">
          <a:xfrm>
            <a:off x="211382" y="163758"/>
            <a:ext cx="1259632" cy="706705"/>
          </a:xfrm>
          <a:prstGeom prst="rect">
            <a:avLst/>
          </a:prstGeom>
          <a:noFill/>
        </p:spPr>
      </p:pic>
      <p:pic>
        <p:nvPicPr>
          <p:cNvPr id="205" name="Picture 3" descr="D:\babkin\conference\2015-11_Warsaw_NICA_days\NICA_emblema.png"/>
          <p:cNvPicPr>
            <a:picLocks noChangeAspect="1" noChangeArrowheads="1"/>
          </p:cNvPicPr>
          <p:nvPr/>
        </p:nvPicPr>
        <p:blipFill>
          <a:blip r:embed="rId5" cstate="print"/>
          <a:srcRect/>
          <a:stretch>
            <a:fillRect/>
          </a:stretch>
        </p:blipFill>
        <p:spPr bwMode="auto">
          <a:xfrm>
            <a:off x="10472318" y="95689"/>
            <a:ext cx="1547664" cy="767161"/>
          </a:xfrm>
          <a:prstGeom prst="rect">
            <a:avLst/>
          </a:prstGeom>
          <a:noFill/>
        </p:spPr>
      </p:pic>
      <p:pic>
        <p:nvPicPr>
          <p:cNvPr id="377" name="Рисунок 37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678" y="745518"/>
            <a:ext cx="4754762" cy="3107808"/>
          </a:xfrm>
          <a:prstGeom prst="rect">
            <a:avLst/>
          </a:prstGeom>
          <a:ln>
            <a:noFill/>
          </a:ln>
          <a:effectLst>
            <a:outerShdw blurRad="190500" algn="tl" rotWithShape="0">
              <a:srgbClr val="000000">
                <a:alpha val="70000"/>
              </a:srgbClr>
            </a:outerShdw>
          </a:effectLst>
        </p:spPr>
      </p:pic>
      <p:sp>
        <p:nvSpPr>
          <p:cNvPr id="195" name="Прямоугольник 194"/>
          <p:cNvSpPr/>
          <p:nvPr/>
        </p:nvSpPr>
        <p:spPr>
          <a:xfrm>
            <a:off x="191042" y="3852498"/>
            <a:ext cx="6459590" cy="2308324"/>
          </a:xfrm>
          <a:prstGeom prst="rect">
            <a:avLst/>
          </a:prstGeom>
        </p:spPr>
        <p:txBody>
          <a:bodyPr wrap="square">
            <a:spAutoFit/>
          </a:bodyPr>
          <a:lstStyle/>
          <a:p>
            <a:pPr marL="285750" indent="-285750">
              <a:buFont typeface="Arial" panose="020B0604020202020204" pitchFamily="34" charset="0"/>
              <a:buChar char="•"/>
              <a:defRPr/>
            </a:pPr>
            <a:r>
              <a:rPr lang="en-US" dirty="0">
                <a:solidFill>
                  <a:schemeClr val="tx2"/>
                </a:solidFill>
              </a:rPr>
              <a:t> 3 V to 6 V  power supply range</a:t>
            </a:r>
          </a:p>
          <a:p>
            <a:pPr marL="285750" indent="-285750">
              <a:buFont typeface="Arial" panose="020B0604020202020204" pitchFamily="34" charset="0"/>
              <a:buChar char="•"/>
              <a:defRPr/>
            </a:pPr>
            <a:r>
              <a:rPr lang="en-US" dirty="0">
                <a:solidFill>
                  <a:schemeClr val="tx2"/>
                </a:solidFill>
              </a:rPr>
              <a:t>stabilized of the voltage (+2.5V);</a:t>
            </a:r>
          </a:p>
          <a:p>
            <a:pPr marL="285750" indent="-285750">
              <a:buFont typeface="Arial" panose="020B0604020202020204" pitchFamily="34" charset="0"/>
              <a:buChar char="•"/>
              <a:defRPr/>
            </a:pPr>
            <a:r>
              <a:rPr lang="en-US" dirty="0">
                <a:solidFill>
                  <a:schemeClr val="tx2"/>
                </a:solidFill>
              </a:rPr>
              <a:t>differential input signal; ( </a:t>
            </a:r>
            <a:r>
              <a:rPr lang="en-US" dirty="0" err="1">
                <a:solidFill>
                  <a:schemeClr val="tx2"/>
                </a:solidFill>
              </a:rPr>
              <a:t>Zdiff</a:t>
            </a:r>
            <a:r>
              <a:rPr lang="en-US" dirty="0">
                <a:solidFill>
                  <a:schemeClr val="tx2"/>
                </a:solidFill>
              </a:rPr>
              <a:t> = 55 Ohm) </a:t>
            </a:r>
          </a:p>
          <a:p>
            <a:pPr marL="285750" indent="-285750">
              <a:buFont typeface="Arial" panose="020B0604020202020204" pitchFamily="34" charset="0"/>
              <a:buChar char="•"/>
              <a:defRPr/>
            </a:pPr>
            <a:r>
              <a:rPr lang="en-US" dirty="0">
                <a:solidFill>
                  <a:schemeClr val="tx2"/>
                </a:solidFill>
              </a:rPr>
              <a:t>overload protection for input channels;</a:t>
            </a:r>
          </a:p>
          <a:p>
            <a:pPr marL="285750" indent="-285750">
              <a:buFont typeface="Arial" panose="020B0604020202020204" pitchFamily="34" charset="0"/>
              <a:buChar char="•"/>
              <a:defRPr/>
            </a:pPr>
            <a:r>
              <a:rPr lang="en-US" dirty="0">
                <a:solidFill>
                  <a:schemeClr val="tx2"/>
                </a:solidFill>
              </a:rPr>
              <a:t>capacitors on the inputs for double-end strip readout;</a:t>
            </a:r>
          </a:p>
          <a:p>
            <a:pPr marL="285750" indent="-285750">
              <a:buFont typeface="Arial" panose="020B0604020202020204" pitchFamily="34" charset="0"/>
              <a:buChar char="•"/>
              <a:defRPr/>
            </a:pPr>
            <a:r>
              <a:rPr lang="en-US" dirty="0">
                <a:solidFill>
                  <a:schemeClr val="tx2"/>
                </a:solidFill>
              </a:rPr>
              <a:t>CPX (</a:t>
            </a:r>
            <a:r>
              <a:rPr lang="en-US" dirty="0" err="1">
                <a:solidFill>
                  <a:schemeClr val="tx2"/>
                </a:solidFill>
              </a:rPr>
              <a:t>InfiniBand</a:t>
            </a:r>
            <a:r>
              <a:rPr lang="en-US" dirty="0">
                <a:solidFill>
                  <a:schemeClr val="tx2"/>
                </a:solidFill>
              </a:rPr>
              <a:t>) output transmitting line;</a:t>
            </a:r>
          </a:p>
          <a:p>
            <a:pPr marL="285750" indent="-285750">
              <a:buFont typeface="Arial" panose="020B0604020202020204" pitchFamily="34" charset="0"/>
              <a:buChar char="•"/>
              <a:defRPr/>
            </a:pPr>
            <a:r>
              <a:rPr lang="en-US" dirty="0">
                <a:solidFill>
                  <a:schemeClr val="tx2"/>
                </a:solidFill>
              </a:rPr>
              <a:t>the possibility to use as trigger (series “or” output);</a:t>
            </a:r>
          </a:p>
          <a:p>
            <a:pPr marL="285750" indent="-285750">
              <a:buFont typeface="Arial" panose="020B0604020202020204" pitchFamily="34" charset="0"/>
              <a:buChar char="•"/>
              <a:defRPr/>
            </a:pPr>
            <a:r>
              <a:rPr lang="en-US" dirty="0">
                <a:solidFill>
                  <a:schemeClr val="tx2"/>
                </a:solidFill>
              </a:rPr>
              <a:t>controlling  and monitoring of the thresholds.</a:t>
            </a:r>
          </a:p>
        </p:txBody>
      </p:sp>
      <p:sp>
        <p:nvSpPr>
          <p:cNvPr id="3072" name="Прямоугольник 3071"/>
          <p:cNvSpPr/>
          <p:nvPr/>
        </p:nvSpPr>
        <p:spPr>
          <a:xfrm>
            <a:off x="6774842" y="5712023"/>
            <a:ext cx="3697476" cy="923330"/>
          </a:xfrm>
          <a:prstGeom prst="rect">
            <a:avLst/>
          </a:prstGeom>
        </p:spPr>
        <p:txBody>
          <a:bodyPr wrap="square">
            <a:spAutoFit/>
          </a:bodyPr>
          <a:lstStyle/>
          <a:p>
            <a:pPr>
              <a:spcBef>
                <a:spcPct val="0"/>
              </a:spcBef>
            </a:pPr>
            <a:r>
              <a:rPr lang="en-US" b="1" i="1" dirty="0">
                <a:solidFill>
                  <a:schemeClr val="tx2"/>
                </a:solidFill>
              </a:rPr>
              <a:t>The time distribution between two channels of the NINO FE board</a:t>
            </a:r>
            <a:endParaRPr lang="en-US" altLang="ru-RU" b="1" i="1" dirty="0">
              <a:solidFill>
                <a:schemeClr val="tx2"/>
              </a:solidFill>
            </a:endParaRPr>
          </a:p>
        </p:txBody>
      </p:sp>
      <p:pic>
        <p:nvPicPr>
          <p:cNvPr id="386" name="Рисунок 385"/>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05243" y="869814"/>
            <a:ext cx="6466257" cy="3094392"/>
          </a:xfrm>
          <a:prstGeom prst="rect">
            <a:avLst/>
          </a:prstGeom>
          <a:noFill/>
        </p:spPr>
      </p:pic>
      <p:sp>
        <p:nvSpPr>
          <p:cNvPr id="388" name="TextBox 387"/>
          <p:cNvSpPr txBox="1"/>
          <p:nvPr/>
        </p:nvSpPr>
        <p:spPr>
          <a:xfrm>
            <a:off x="10971214" y="6173688"/>
            <a:ext cx="829073" cy="424732"/>
          </a:xfrm>
          <a:prstGeom prst="rect">
            <a:avLst/>
          </a:prstGeom>
          <a:noFill/>
        </p:spPr>
        <p:txBody>
          <a:bodyPr wrap="none" rtlCol="0">
            <a:spAutoFit/>
          </a:bodyPr>
          <a:lstStyle/>
          <a:p>
            <a:pPr>
              <a:lnSpc>
                <a:spcPct val="90000"/>
              </a:lnSpc>
            </a:pPr>
            <a:r>
              <a:rPr lang="en-US" sz="2400" dirty="0"/>
              <a:t>6/14</a:t>
            </a:r>
            <a:endParaRPr lang="ru-RU" sz="2400" dirty="0"/>
          </a:p>
        </p:txBody>
      </p:sp>
      <p:sp>
        <p:nvSpPr>
          <p:cNvPr id="389" name="Прямоугольник 388"/>
          <p:cNvSpPr/>
          <p:nvPr/>
        </p:nvSpPr>
        <p:spPr>
          <a:xfrm>
            <a:off x="3430116" y="6564624"/>
            <a:ext cx="6264696" cy="461665"/>
          </a:xfrm>
          <a:prstGeom prst="rect">
            <a:avLst/>
          </a:prstGeom>
        </p:spPr>
        <p:txBody>
          <a:bodyPr wrap="square">
            <a:spAutoFit/>
          </a:bodyPr>
          <a:lstStyle/>
          <a:p>
            <a:r>
              <a:rPr lang="en-US" sz="1200" dirty="0">
                <a:solidFill>
                  <a:schemeClr val="tx2"/>
                </a:solidFill>
              </a:rPr>
              <a:t>Control and readout electronics of the time-of-flight system of the MPD, NEC’2017</a:t>
            </a:r>
            <a:br>
              <a:rPr lang="en-US" sz="1200" dirty="0">
                <a:solidFill>
                  <a:schemeClr val="tx2"/>
                </a:solidFill>
              </a:rPr>
            </a:br>
            <a:endParaRPr lang="ru-RU" sz="1200" dirty="0">
              <a:solidFill>
                <a:schemeClr val="tx2"/>
              </a:solidFill>
            </a:endParaRPr>
          </a:p>
        </p:txBody>
      </p:sp>
    </p:spTree>
    <p:extLst>
      <p:ext uri="{BB962C8B-B14F-4D97-AF65-F5344CB8AC3E}">
        <p14:creationId xmlns:p14="http://schemas.microsoft.com/office/powerpoint/2010/main" val="102428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1217614" y="274637"/>
            <a:ext cx="9753600" cy="868421"/>
          </a:xfrm>
        </p:spPr>
        <p:txBody>
          <a:bodyPr>
            <a:normAutofit fontScale="90000"/>
          </a:bodyPr>
          <a:lstStyle/>
          <a:p>
            <a:pPr algn="ctr"/>
            <a:r>
              <a:rPr lang="en-US" dirty="0"/>
              <a:t>Differential Amplifier. modeling Crosstalk in </a:t>
            </a:r>
            <a:r>
              <a:rPr lang="en-US" dirty="0" err="1"/>
              <a:t>mRpc</a:t>
            </a:r>
            <a:endParaRPr lang="ru-RU" dirty="0"/>
          </a:p>
        </p:txBody>
      </p:sp>
      <p:grpSp>
        <p:nvGrpSpPr>
          <p:cNvPr id="175" name="Группа 174"/>
          <p:cNvGrpSpPr/>
          <p:nvPr/>
        </p:nvGrpSpPr>
        <p:grpSpPr>
          <a:xfrm>
            <a:off x="5730781" y="4673485"/>
            <a:ext cx="2376264" cy="1688321"/>
            <a:chOff x="4983584" y="3922938"/>
            <a:chExt cx="2419562" cy="1719084"/>
          </a:xfrm>
        </p:grpSpPr>
        <p:grpSp>
          <p:nvGrpSpPr>
            <p:cNvPr id="176" name="Группа 175"/>
            <p:cNvGrpSpPr/>
            <p:nvPr/>
          </p:nvGrpSpPr>
          <p:grpSpPr>
            <a:xfrm>
              <a:off x="4983584" y="4260639"/>
              <a:ext cx="2419562" cy="997690"/>
              <a:chOff x="4949795" y="4644561"/>
              <a:chExt cx="1979097" cy="867075"/>
            </a:xfrm>
          </p:grpSpPr>
          <p:sp>
            <p:nvSpPr>
              <p:cNvPr id="181" name="Прямоугольник 180"/>
              <p:cNvSpPr/>
              <p:nvPr/>
            </p:nvSpPr>
            <p:spPr>
              <a:xfrm>
                <a:off x="4949796" y="4644561"/>
                <a:ext cx="648073" cy="85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2399"/>
              </a:p>
            </p:txBody>
          </p:sp>
          <p:sp>
            <p:nvSpPr>
              <p:cNvPr id="182" name="Прямоугольник 181"/>
              <p:cNvSpPr/>
              <p:nvPr/>
            </p:nvSpPr>
            <p:spPr>
              <a:xfrm>
                <a:off x="6280819" y="4644561"/>
                <a:ext cx="648073" cy="85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2399"/>
              </a:p>
            </p:txBody>
          </p:sp>
          <p:sp>
            <p:nvSpPr>
              <p:cNvPr id="183" name="Прямоугольник 182"/>
              <p:cNvSpPr/>
              <p:nvPr/>
            </p:nvSpPr>
            <p:spPr>
              <a:xfrm>
                <a:off x="4949795" y="5425861"/>
                <a:ext cx="648073" cy="85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2399"/>
              </a:p>
            </p:txBody>
          </p:sp>
          <p:sp>
            <p:nvSpPr>
              <p:cNvPr id="184" name="Прямоугольник 183"/>
              <p:cNvSpPr/>
              <p:nvPr/>
            </p:nvSpPr>
            <p:spPr>
              <a:xfrm>
                <a:off x="6278499" y="5425861"/>
                <a:ext cx="648073" cy="85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2399"/>
              </a:p>
            </p:txBody>
          </p:sp>
          <p:cxnSp>
            <p:nvCxnSpPr>
              <p:cNvPr id="185" name="Прямая со стрелкой 184"/>
              <p:cNvCxnSpPr>
                <a:stCxn id="181" idx="3"/>
                <a:endCxn id="182" idx="1"/>
              </p:cNvCxnSpPr>
              <p:nvPr/>
            </p:nvCxnSpPr>
            <p:spPr>
              <a:xfrm>
                <a:off x="5597869" y="4687449"/>
                <a:ext cx="682950" cy="0"/>
              </a:xfrm>
              <a:prstGeom prst="straightConnector1">
                <a:avLst/>
              </a:prstGeom>
              <a:ln w="25400">
                <a:solidFill>
                  <a:schemeClr val="tx1"/>
                </a:solidFill>
                <a:prstDash val="sysDash"/>
                <a:headEnd type="triangle" w="med" len="med"/>
                <a:tailEnd type="triangle"/>
              </a:ln>
            </p:spPr>
            <p:style>
              <a:lnRef idx="1">
                <a:schemeClr val="accent1"/>
              </a:lnRef>
              <a:fillRef idx="0">
                <a:schemeClr val="accent1"/>
              </a:fillRef>
              <a:effectRef idx="0">
                <a:schemeClr val="accent1"/>
              </a:effectRef>
              <a:fontRef idx="minor">
                <a:schemeClr val="tx1"/>
              </a:fontRef>
            </p:style>
          </p:cxnSp>
          <p:cxnSp>
            <p:nvCxnSpPr>
              <p:cNvPr id="186" name="Прямая со стрелкой 185"/>
              <p:cNvCxnSpPr>
                <a:stCxn id="183" idx="3"/>
                <a:endCxn id="184" idx="1"/>
              </p:cNvCxnSpPr>
              <p:nvPr/>
            </p:nvCxnSpPr>
            <p:spPr>
              <a:xfrm>
                <a:off x="5597868" y="5468749"/>
                <a:ext cx="680631" cy="0"/>
              </a:xfrm>
              <a:prstGeom prst="straightConnector1">
                <a:avLst/>
              </a:prstGeom>
              <a:ln w="25400">
                <a:solidFill>
                  <a:schemeClr val="tx1"/>
                </a:solidFill>
                <a:prstDash val="sysDash"/>
                <a:headEnd type="triangle" w="med" len="med"/>
                <a:tailEnd type="triangle"/>
              </a:ln>
            </p:spPr>
            <p:style>
              <a:lnRef idx="1">
                <a:schemeClr val="accent1"/>
              </a:lnRef>
              <a:fillRef idx="0">
                <a:schemeClr val="accent1"/>
              </a:fillRef>
              <a:effectRef idx="0">
                <a:schemeClr val="accent1"/>
              </a:effectRef>
              <a:fontRef idx="minor">
                <a:schemeClr val="tx1"/>
              </a:fontRef>
            </p:style>
          </p:cxnSp>
          <p:cxnSp>
            <p:nvCxnSpPr>
              <p:cNvPr id="187" name="Прямая со стрелкой 186"/>
              <p:cNvCxnSpPr>
                <a:stCxn id="181" idx="2"/>
                <a:endCxn id="184" idx="0"/>
              </p:cNvCxnSpPr>
              <p:nvPr/>
            </p:nvCxnSpPr>
            <p:spPr>
              <a:xfrm>
                <a:off x="5273833" y="4730336"/>
                <a:ext cx="1328703" cy="695525"/>
              </a:xfrm>
              <a:prstGeom prst="straightConnector1">
                <a:avLst/>
              </a:prstGeom>
              <a:ln w="25400">
                <a:solidFill>
                  <a:schemeClr val="tx1"/>
                </a:solidFill>
                <a:prstDash val="sysDot"/>
                <a:headEnd type="triangle" w="med" len="med"/>
                <a:tailEnd type="triangle"/>
              </a:ln>
            </p:spPr>
            <p:style>
              <a:lnRef idx="1">
                <a:schemeClr val="accent1"/>
              </a:lnRef>
              <a:fillRef idx="0">
                <a:schemeClr val="accent1"/>
              </a:fillRef>
              <a:effectRef idx="0">
                <a:schemeClr val="accent1"/>
              </a:effectRef>
              <a:fontRef idx="minor">
                <a:schemeClr val="tx1"/>
              </a:fontRef>
            </p:style>
          </p:cxnSp>
          <p:cxnSp>
            <p:nvCxnSpPr>
              <p:cNvPr id="188" name="Прямая со стрелкой 187"/>
              <p:cNvCxnSpPr>
                <a:stCxn id="182" idx="2"/>
                <a:endCxn id="183" idx="0"/>
              </p:cNvCxnSpPr>
              <p:nvPr/>
            </p:nvCxnSpPr>
            <p:spPr>
              <a:xfrm flipH="1">
                <a:off x="5273832" y="4730336"/>
                <a:ext cx="1331024" cy="695525"/>
              </a:xfrm>
              <a:prstGeom prst="straightConnector1">
                <a:avLst/>
              </a:prstGeom>
              <a:ln w="25400">
                <a:solidFill>
                  <a:schemeClr val="tx1"/>
                </a:solidFill>
                <a:prstDash val="sysDot"/>
                <a:headEnd type="triangle" w="med" len="med"/>
                <a:tailEnd type="triangle"/>
              </a:ln>
            </p:spPr>
            <p:style>
              <a:lnRef idx="1">
                <a:schemeClr val="accent1"/>
              </a:lnRef>
              <a:fillRef idx="0">
                <a:schemeClr val="accent1"/>
              </a:fillRef>
              <a:effectRef idx="0">
                <a:schemeClr val="accent1"/>
              </a:effectRef>
              <a:fontRef idx="minor">
                <a:schemeClr val="tx1"/>
              </a:fontRef>
            </p:style>
          </p:cxnSp>
        </p:grpSp>
        <p:sp>
          <p:nvSpPr>
            <p:cNvPr id="177" name="TextBox 176"/>
            <p:cNvSpPr txBox="1"/>
            <p:nvPr/>
          </p:nvSpPr>
          <p:spPr>
            <a:xfrm>
              <a:off x="5144839" y="3922938"/>
              <a:ext cx="630360" cy="347857"/>
            </a:xfrm>
            <a:prstGeom prst="rect">
              <a:avLst/>
            </a:prstGeom>
            <a:noFill/>
          </p:spPr>
          <p:txBody>
            <a:bodyPr wrap="none" rtlCol="0">
              <a:spAutoFit/>
            </a:bodyPr>
            <a:lstStyle/>
            <a:p>
              <a:pPr>
                <a:lnSpc>
                  <a:spcPct val="90000"/>
                </a:lnSpc>
              </a:pPr>
              <a:r>
                <a:rPr lang="en-US" dirty="0"/>
                <a:t>#1+</a:t>
              </a:r>
              <a:endParaRPr lang="ru-RU" dirty="0"/>
            </a:p>
          </p:txBody>
        </p:sp>
        <p:sp>
          <p:nvSpPr>
            <p:cNvPr id="178" name="Прямоугольник 177"/>
            <p:cNvSpPr/>
            <p:nvPr/>
          </p:nvSpPr>
          <p:spPr>
            <a:xfrm>
              <a:off x="6768604" y="3936993"/>
              <a:ext cx="630360" cy="347857"/>
            </a:xfrm>
            <a:prstGeom prst="rect">
              <a:avLst/>
            </a:prstGeom>
          </p:spPr>
          <p:txBody>
            <a:bodyPr wrap="none">
              <a:spAutoFit/>
            </a:bodyPr>
            <a:lstStyle/>
            <a:p>
              <a:pPr>
                <a:lnSpc>
                  <a:spcPct val="90000"/>
                </a:lnSpc>
              </a:pPr>
              <a:r>
                <a:rPr lang="en-US" dirty="0"/>
                <a:t>#2+</a:t>
              </a:r>
              <a:endParaRPr lang="ru-RU" dirty="0"/>
            </a:p>
          </p:txBody>
        </p:sp>
        <p:sp>
          <p:nvSpPr>
            <p:cNvPr id="179" name="Прямоугольник 178"/>
            <p:cNvSpPr/>
            <p:nvPr/>
          </p:nvSpPr>
          <p:spPr>
            <a:xfrm>
              <a:off x="5137034" y="5294165"/>
              <a:ext cx="566704" cy="347857"/>
            </a:xfrm>
            <a:prstGeom prst="rect">
              <a:avLst/>
            </a:prstGeom>
          </p:spPr>
          <p:txBody>
            <a:bodyPr wrap="none">
              <a:spAutoFit/>
            </a:bodyPr>
            <a:lstStyle/>
            <a:p>
              <a:pPr>
                <a:lnSpc>
                  <a:spcPct val="90000"/>
                </a:lnSpc>
              </a:pPr>
              <a:r>
                <a:rPr lang="en-US" dirty="0"/>
                <a:t>#1-</a:t>
              </a:r>
              <a:endParaRPr lang="ru-RU" dirty="0"/>
            </a:p>
          </p:txBody>
        </p:sp>
        <p:sp>
          <p:nvSpPr>
            <p:cNvPr id="180" name="Прямоугольник 179"/>
            <p:cNvSpPr/>
            <p:nvPr/>
          </p:nvSpPr>
          <p:spPr>
            <a:xfrm>
              <a:off x="6755712" y="5293294"/>
              <a:ext cx="566704" cy="347857"/>
            </a:xfrm>
            <a:prstGeom prst="rect">
              <a:avLst/>
            </a:prstGeom>
          </p:spPr>
          <p:txBody>
            <a:bodyPr wrap="none">
              <a:spAutoFit/>
            </a:bodyPr>
            <a:lstStyle/>
            <a:p>
              <a:pPr>
                <a:lnSpc>
                  <a:spcPct val="90000"/>
                </a:lnSpc>
              </a:pPr>
              <a:r>
                <a:rPr lang="en-US" dirty="0"/>
                <a:t>#2-</a:t>
              </a:r>
              <a:endParaRPr lang="ru-RU" dirty="0"/>
            </a:p>
          </p:txBody>
        </p:sp>
      </p:grpSp>
      <p:pic>
        <p:nvPicPr>
          <p:cNvPr id="3" name="Рисунок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800000">
            <a:off x="6999514" y="2939435"/>
            <a:ext cx="6096000" cy="4572000"/>
          </a:xfrm>
          <a:prstGeom prst="rect">
            <a:avLst/>
          </a:prstGeom>
        </p:spPr>
      </p:pic>
      <p:grpSp>
        <p:nvGrpSpPr>
          <p:cNvPr id="193" name="Группа 192"/>
          <p:cNvGrpSpPr/>
          <p:nvPr/>
        </p:nvGrpSpPr>
        <p:grpSpPr>
          <a:xfrm>
            <a:off x="809758" y="3261091"/>
            <a:ext cx="4037828" cy="3245167"/>
            <a:chOff x="4112819" y="3562279"/>
            <a:chExt cx="3963190" cy="3185181"/>
          </a:xfrm>
        </p:grpSpPr>
        <p:pic>
          <p:nvPicPr>
            <p:cNvPr id="189" name="Рисунок 188" descr="C:\Users\alex\Desktop\crosstalk.jpg"/>
            <p:cNvPicPr/>
            <p:nvPr/>
          </p:nvPicPr>
          <p:blipFill rotWithShape="1">
            <a:blip r:embed="rId4" cstate="print">
              <a:extLst>
                <a:ext uri="{28A0092B-C50C-407E-A947-70E740481C1C}">
                  <a14:useLocalDpi xmlns:a14="http://schemas.microsoft.com/office/drawing/2010/main" val="0"/>
                </a:ext>
              </a:extLst>
            </a:blip>
            <a:srcRect l="8967" t="10558" r="11644" b="5163"/>
            <a:stretch/>
          </p:blipFill>
          <p:spPr bwMode="auto">
            <a:xfrm>
              <a:off x="4112819" y="3562279"/>
              <a:ext cx="3963190" cy="31851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190" name="Прямоугольник 189"/>
            <p:cNvSpPr/>
            <p:nvPr/>
          </p:nvSpPr>
          <p:spPr>
            <a:xfrm>
              <a:off x="5970538" y="5345763"/>
              <a:ext cx="634966" cy="379884"/>
            </a:xfrm>
            <a:prstGeom prst="rect">
              <a:avLst/>
            </a:prstGeom>
            <a:noFill/>
          </p:spPr>
          <p:txBody>
            <a:bodyPr wrap="none" lIns="91440" tIns="45720" rIns="91440" bIns="45720">
              <a:spAutoFit/>
            </a:bodyPr>
            <a:lstStyle/>
            <a:p>
              <a:pPr algn="ctr"/>
              <a:r>
                <a:rPr lang="ru-RU" sz="2000" dirty="0">
                  <a:ln w="0"/>
                  <a:effectLst>
                    <a:outerShdw blurRad="38100" dist="19050" dir="2700000" algn="tl" rotWithShape="0">
                      <a:schemeClr val="dk1">
                        <a:alpha val="40000"/>
                      </a:schemeClr>
                    </a:outerShdw>
                  </a:effectLst>
                </a:rPr>
                <a:t>24%</a:t>
              </a:r>
            </a:p>
          </p:txBody>
        </p:sp>
        <p:sp>
          <p:nvSpPr>
            <p:cNvPr id="191" name="Прямоугольник 190"/>
            <p:cNvSpPr/>
            <p:nvPr/>
          </p:nvSpPr>
          <p:spPr>
            <a:xfrm>
              <a:off x="7358553" y="5527707"/>
              <a:ext cx="634966" cy="379884"/>
            </a:xfrm>
            <a:prstGeom prst="rect">
              <a:avLst/>
            </a:prstGeom>
            <a:noFill/>
          </p:spPr>
          <p:txBody>
            <a:bodyPr wrap="none" lIns="91440" tIns="45720" rIns="91440" bIns="45720">
              <a:spAutoFit/>
            </a:bodyPr>
            <a:lstStyle/>
            <a:p>
              <a:pPr algn="ctr"/>
              <a:r>
                <a:rPr lang="ru-RU" sz="2000" dirty="0">
                  <a:ln w="0"/>
                  <a:effectLst>
                    <a:outerShdw blurRad="38100" dist="19050" dir="2700000" algn="tl" rotWithShape="0">
                      <a:schemeClr val="dk1">
                        <a:alpha val="40000"/>
                      </a:schemeClr>
                    </a:outerShdw>
                  </a:effectLst>
                </a:rPr>
                <a:t>19%</a:t>
              </a:r>
            </a:p>
          </p:txBody>
        </p:sp>
      </p:grpSp>
      <p:pic>
        <p:nvPicPr>
          <p:cNvPr id="204" name="Picture 2" descr="D:\babkin\conference\2015-11_Warsaw_NICA_days\LHEP-emblema.png"/>
          <p:cNvPicPr>
            <a:picLocks noChangeAspect="1" noChangeArrowheads="1"/>
          </p:cNvPicPr>
          <p:nvPr/>
        </p:nvPicPr>
        <p:blipFill>
          <a:blip r:embed="rId5" cstate="print"/>
          <a:srcRect/>
          <a:stretch>
            <a:fillRect/>
          </a:stretch>
        </p:blipFill>
        <p:spPr bwMode="auto">
          <a:xfrm>
            <a:off x="211382" y="163758"/>
            <a:ext cx="1259632" cy="706705"/>
          </a:xfrm>
          <a:prstGeom prst="rect">
            <a:avLst/>
          </a:prstGeom>
          <a:noFill/>
        </p:spPr>
      </p:pic>
      <p:pic>
        <p:nvPicPr>
          <p:cNvPr id="205" name="Picture 3" descr="D:\babkin\conference\2015-11_Warsaw_NICA_days\NICA_emblema.png"/>
          <p:cNvPicPr>
            <a:picLocks noChangeAspect="1" noChangeArrowheads="1"/>
          </p:cNvPicPr>
          <p:nvPr/>
        </p:nvPicPr>
        <p:blipFill>
          <a:blip r:embed="rId6" cstate="print"/>
          <a:srcRect/>
          <a:stretch>
            <a:fillRect/>
          </a:stretch>
        </p:blipFill>
        <p:spPr bwMode="auto">
          <a:xfrm>
            <a:off x="10472318" y="95689"/>
            <a:ext cx="1547664" cy="767161"/>
          </a:xfrm>
          <a:prstGeom prst="rect">
            <a:avLst/>
          </a:prstGeom>
          <a:noFill/>
        </p:spPr>
      </p:pic>
      <p:pic>
        <p:nvPicPr>
          <p:cNvPr id="202" name="Picture 4" descr="https://pp.userapi.com/c638923/v638923511/639ce/IGYeNjA_ST0.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2789" b="78646" l="32813" r="76389">
                        <a14:foregroundMark x1="67578" y1="47975" x2="68880" y2="48380"/>
                        <a14:foregroundMark x1="70790" y1="24479" x2="70964" y2="24595"/>
                        <a14:foregroundMark x1="66493" y1="55613" x2="68880" y2="56250"/>
                        <a14:foregroundMark x1="68967" y1="39294" x2="73438" y2="40509"/>
                        <a14:backgroundMark x1="45920" y1="14352" x2="48351" y2="15046"/>
                        <a14:backgroundMark x1="49436" y1="13947" x2="49436" y2="13947"/>
                        <a14:backgroundMark x1="49523" y1="15162" x2="51693" y2="15914"/>
                        <a14:backgroundMark x1="51736" y1="18056" x2="70313" y2="23727"/>
                        <a14:backgroundMark x1="74392" y1="32986" x2="74392" y2="32986"/>
                        <a14:backgroundMark x1="73872" y1="32986" x2="73872" y2="32986"/>
                        <a14:backgroundMark x1="69661" y1="38947" x2="69661" y2="38947"/>
                        <a14:backgroundMark x1="73220" y1="39641" x2="73220" y2="39641"/>
                        <a14:backgroundMark x1="69097" y1="38715" x2="73003" y2="39988"/>
                        <a14:backgroundMark x1="67969" y1="47222" x2="72179" y2="48380"/>
                        <a14:backgroundMark x1="67014" y1="54977" x2="71050" y2="56076"/>
                        <a14:backgroundMark x1="67665" y1="46238" x2="67665" y2="47396"/>
                        <a14:backgroundMark x1="67491" y1="47512" x2="69575" y2="48148"/>
                        <a14:backgroundMark x1="66580" y1="54977" x2="66580" y2="54977"/>
                        <a14:backgroundMark x1="66450" y1="55150" x2="66450" y2="55150"/>
                        <a14:backgroundMark x1="65234" y1="63310" x2="70443" y2="65162"/>
                        <a14:backgroundMark x1="71137" y1="24826" x2="75391" y2="26157"/>
                        <a14:backgroundMark x1="56120" y1="20833" x2="56120" y2="20833"/>
                        <a14:backgroundMark x1="55686" y1="20775" x2="56076" y2="21296"/>
                        <a14:backgroundMark x1="56510" y1="21065" x2="56424" y2="21354"/>
                        <a14:backgroundMark x1="56641" y1="20949" x2="56641" y2="20949"/>
                        <a14:backgroundMark x1="45920" y1="69387" x2="45920" y2="69387"/>
                        <a14:backgroundMark x1="60417" y1="74769" x2="60417" y2="74769"/>
                        <a14:backgroundMark x1="60634" y1="75521" x2="60634" y2="75521"/>
                        <a14:backgroundMark x1="60026" y1="75174" x2="60373" y2="75694"/>
                        <a14:backgroundMark x1="60720" y1="75637" x2="61111" y2="75289"/>
                        <a14:backgroundMark x1="45920" y1="68924" x2="46484" y2="69155"/>
                        <a14:backgroundMark x1="38672" y1="65914" x2="38759" y2="65914"/>
                        <a14:backgroundMark x1="38585" y1="66319" x2="38932" y2="66030"/>
                      </a14:backgroundRemoval>
                    </a14:imgEffect>
                  </a14:imgLayer>
                </a14:imgProps>
              </a:ext>
              <a:ext uri="{28A0092B-C50C-407E-A947-70E740481C1C}">
                <a14:useLocalDpi xmlns:a14="http://schemas.microsoft.com/office/drawing/2010/main" val="0"/>
              </a:ext>
            </a:extLst>
          </a:blip>
          <a:srcRect l="31450" t="13165" r="22770" b="21010"/>
          <a:stretch/>
        </p:blipFill>
        <p:spPr bwMode="auto">
          <a:xfrm rot="20709089">
            <a:off x="5247735" y="1371600"/>
            <a:ext cx="3389429" cy="3655266"/>
          </a:xfrm>
          <a:prstGeom prst="rect">
            <a:avLst/>
          </a:prstGeom>
          <a:noFill/>
          <a:extLst>
            <a:ext uri="{909E8E84-426E-40DD-AFC4-6F175D3DCCD1}">
              <a14:hiddenFill xmlns:a14="http://schemas.microsoft.com/office/drawing/2010/main">
                <a:solidFill>
                  <a:srgbClr val="FFFFFF"/>
                </a:solidFill>
              </a14:hiddenFill>
            </a:ext>
          </a:extLst>
        </p:spPr>
      </p:pic>
      <p:pic>
        <p:nvPicPr>
          <p:cNvPr id="203" name="Picture 2" descr="https://pp.userapi.com/c840332/v840332511/630d/EltmMaUKJo8.jp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45833" b="73495" l="28125" r="73047"/>
                    </a14:imgEffect>
                  </a14:imgLayer>
                </a14:imgProps>
              </a:ext>
              <a:ext uri="{28A0092B-C50C-407E-A947-70E740481C1C}">
                <a14:useLocalDpi xmlns:a14="http://schemas.microsoft.com/office/drawing/2010/main" val="0"/>
              </a:ext>
            </a:extLst>
          </a:blip>
          <a:srcRect l="28036" t="43241" r="25918" b="24095"/>
          <a:stretch/>
        </p:blipFill>
        <p:spPr bwMode="auto">
          <a:xfrm rot="5580614">
            <a:off x="9311030" y="1520576"/>
            <a:ext cx="2443646" cy="1300061"/>
          </a:xfrm>
          <a:prstGeom prst="rect">
            <a:avLst/>
          </a:prstGeom>
          <a:noFill/>
          <a:extLst>
            <a:ext uri="{909E8E84-426E-40DD-AFC4-6F175D3DCCD1}">
              <a14:hiddenFill xmlns:a14="http://schemas.microsoft.com/office/drawing/2010/main">
                <a:solidFill>
                  <a:srgbClr val="FFFFFF"/>
                </a:solidFill>
              </a14:hiddenFill>
            </a:ext>
          </a:extLst>
        </p:spPr>
      </p:pic>
      <p:grpSp>
        <p:nvGrpSpPr>
          <p:cNvPr id="207" name="Группа 206"/>
          <p:cNvGrpSpPr/>
          <p:nvPr/>
        </p:nvGrpSpPr>
        <p:grpSpPr>
          <a:xfrm>
            <a:off x="704003" y="1059973"/>
            <a:ext cx="5993078" cy="2104679"/>
            <a:chOff x="3646140" y="2582073"/>
            <a:chExt cx="5993078" cy="2104679"/>
          </a:xfrm>
        </p:grpSpPr>
        <p:grpSp>
          <p:nvGrpSpPr>
            <p:cNvPr id="208" name="Группа 207"/>
            <p:cNvGrpSpPr/>
            <p:nvPr/>
          </p:nvGrpSpPr>
          <p:grpSpPr>
            <a:xfrm>
              <a:off x="6316580" y="2582073"/>
              <a:ext cx="3322638" cy="2094039"/>
              <a:chOff x="8863023" y="875237"/>
              <a:chExt cx="3825295" cy="2410829"/>
            </a:xfrm>
          </p:grpSpPr>
          <p:grpSp>
            <p:nvGrpSpPr>
              <p:cNvPr id="235" name="Группа 234"/>
              <p:cNvGrpSpPr/>
              <p:nvPr/>
            </p:nvGrpSpPr>
            <p:grpSpPr>
              <a:xfrm>
                <a:off x="8863023" y="875237"/>
                <a:ext cx="3825295" cy="2410829"/>
                <a:chOff x="5976310" y="1772179"/>
                <a:chExt cx="5240338" cy="3302637"/>
              </a:xfrm>
            </p:grpSpPr>
            <p:sp>
              <p:nvSpPr>
                <p:cNvPr id="237" name="Text Box 25"/>
                <p:cNvSpPr txBox="1">
                  <a:spLocks noChangeArrowheads="1"/>
                </p:cNvSpPr>
                <p:nvPr/>
              </p:nvSpPr>
              <p:spPr bwMode="auto">
                <a:xfrm>
                  <a:off x="7107825" y="1772179"/>
                  <a:ext cx="4108823" cy="5388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lnSpc>
                      <a:spcPct val="90000"/>
                    </a:lnSpc>
                  </a:pPr>
                  <a:r>
                    <a:rPr lang="en-US" altLang="ru-RU" b="1" u="sng" dirty="0">
                      <a:latin typeface="Arial" panose="020B0604020202020204" pitchFamily="34" charset="0"/>
                    </a:rPr>
                    <a:t>Mutual Inductance</a:t>
                  </a:r>
                  <a:r>
                    <a:rPr lang="en-US" altLang="ru-RU" b="1" dirty="0">
                      <a:latin typeface="Arial" panose="020B0604020202020204" pitchFamily="34" charset="0"/>
                    </a:rPr>
                    <a:t>, L</a:t>
                  </a:r>
                  <a:r>
                    <a:rPr lang="en-US" altLang="ru-RU" sz="1200" b="1" dirty="0">
                      <a:latin typeface="Arial" panose="020B0604020202020204" pitchFamily="34" charset="0"/>
                    </a:rPr>
                    <a:t>m</a:t>
                  </a:r>
                  <a:endParaRPr lang="en-US" altLang="ru-RU" sz="800" b="1" dirty="0">
                    <a:latin typeface="Arial" panose="020B0604020202020204" pitchFamily="34" charset="0"/>
                  </a:endParaRPr>
                </a:p>
              </p:txBody>
            </p:sp>
            <p:sp>
              <p:nvSpPr>
                <p:cNvPr id="238" name="AutoShape 26"/>
                <p:cNvSpPr>
                  <a:spLocks noChangeArrowheads="1"/>
                </p:cNvSpPr>
                <p:nvPr/>
              </p:nvSpPr>
              <p:spPr bwMode="auto">
                <a:xfrm>
                  <a:off x="6689104" y="3007891"/>
                  <a:ext cx="1524000" cy="1366837"/>
                </a:xfrm>
                <a:prstGeom prst="cube">
                  <a:avLst>
                    <a:gd name="adj" fmla="val 92449"/>
                  </a:avLst>
                </a:prstGeom>
                <a:solidFill>
                  <a:srgbClr val="FFFFFF"/>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ru-RU"/>
                </a:p>
              </p:txBody>
            </p:sp>
            <p:sp>
              <p:nvSpPr>
                <p:cNvPr id="239" name="AutoShape 27"/>
                <p:cNvSpPr>
                  <a:spLocks noChangeArrowheads="1"/>
                </p:cNvSpPr>
                <p:nvPr/>
              </p:nvSpPr>
              <p:spPr bwMode="auto">
                <a:xfrm>
                  <a:off x="7527304" y="3007891"/>
                  <a:ext cx="1524000" cy="1366837"/>
                </a:xfrm>
                <a:prstGeom prst="cube">
                  <a:avLst>
                    <a:gd name="adj" fmla="val 92449"/>
                  </a:avLst>
                </a:prstGeom>
                <a:solidFill>
                  <a:srgbClr val="FFFFFF"/>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ru-RU"/>
                </a:p>
              </p:txBody>
            </p:sp>
            <p:sp>
              <p:nvSpPr>
                <p:cNvPr id="240" name="Line 28"/>
                <p:cNvSpPr>
                  <a:spLocks noChangeShapeType="1"/>
                </p:cNvSpPr>
                <p:nvPr/>
              </p:nvSpPr>
              <p:spPr bwMode="auto">
                <a:xfrm flipH="1">
                  <a:off x="6536704" y="4303291"/>
                  <a:ext cx="304800" cy="3048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ru-RU"/>
                </a:p>
              </p:txBody>
            </p:sp>
            <p:sp>
              <p:nvSpPr>
                <p:cNvPr id="241" name="Line 29"/>
                <p:cNvSpPr>
                  <a:spLocks noChangeShapeType="1"/>
                </p:cNvSpPr>
                <p:nvPr/>
              </p:nvSpPr>
              <p:spPr bwMode="auto">
                <a:xfrm flipH="1">
                  <a:off x="7374904" y="4303291"/>
                  <a:ext cx="304800" cy="3048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ru-RU"/>
                </a:p>
              </p:txBody>
            </p:sp>
            <p:pic>
              <p:nvPicPr>
                <p:cNvPr id="242" name="Picture 3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31904" y="4455691"/>
                  <a:ext cx="4572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3" name="Picture 3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70104" y="4455691"/>
                  <a:ext cx="4572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4" name="Text Box 33"/>
                <p:cNvSpPr txBox="1">
                  <a:spLocks noChangeArrowheads="1"/>
                </p:cNvSpPr>
                <p:nvPr/>
              </p:nvSpPr>
              <p:spPr bwMode="auto">
                <a:xfrm>
                  <a:off x="5976310" y="4332409"/>
                  <a:ext cx="512102" cy="3541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lnSpc>
                      <a:spcPct val="90000"/>
                    </a:lnSpc>
                  </a:pPr>
                  <a:r>
                    <a:rPr lang="en-US" altLang="ru-RU" sz="1200" b="1" dirty="0">
                      <a:latin typeface="Arial" panose="020B0604020202020204" pitchFamily="34" charset="0"/>
                    </a:rPr>
                    <a:t>Zo</a:t>
                  </a:r>
                </a:p>
              </p:txBody>
            </p:sp>
            <p:sp>
              <p:nvSpPr>
                <p:cNvPr id="245" name="Line 34"/>
                <p:cNvSpPr>
                  <a:spLocks noChangeShapeType="1"/>
                </p:cNvSpPr>
                <p:nvPr/>
              </p:nvSpPr>
              <p:spPr bwMode="auto">
                <a:xfrm>
                  <a:off x="7081217" y="4892253"/>
                  <a:ext cx="0" cy="182563"/>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ru-RU"/>
                </a:p>
              </p:txBody>
            </p:sp>
            <p:sp>
              <p:nvSpPr>
                <p:cNvPr id="246" name="Text Box 35"/>
                <p:cNvSpPr txBox="1">
                  <a:spLocks noChangeArrowheads="1"/>
                </p:cNvSpPr>
                <p:nvPr/>
              </p:nvSpPr>
              <p:spPr bwMode="auto">
                <a:xfrm>
                  <a:off x="7226803" y="4698578"/>
                  <a:ext cx="512102" cy="3541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lnSpc>
                      <a:spcPct val="90000"/>
                    </a:lnSpc>
                  </a:pPr>
                  <a:r>
                    <a:rPr lang="en-US" altLang="ru-RU" sz="1200" b="1">
                      <a:latin typeface="Arial" panose="020B0604020202020204" pitchFamily="34" charset="0"/>
                    </a:rPr>
                    <a:t>Zo</a:t>
                  </a:r>
                </a:p>
              </p:txBody>
            </p:sp>
            <p:pic>
              <p:nvPicPr>
                <p:cNvPr id="247" name="Picture 3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925892" y="2552278"/>
                  <a:ext cx="4572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8" name="Line 37"/>
                <p:cNvSpPr>
                  <a:spLocks noChangeShapeType="1"/>
                </p:cNvSpPr>
                <p:nvPr/>
              </p:nvSpPr>
              <p:spPr bwMode="auto">
                <a:xfrm>
                  <a:off x="9373567" y="2571328"/>
                  <a:ext cx="0" cy="182563"/>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ru-RU"/>
                </a:p>
              </p:txBody>
            </p:sp>
            <p:pic>
              <p:nvPicPr>
                <p:cNvPr id="249" name="Picture 3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74992" y="2563391"/>
                  <a:ext cx="4572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0" name="Line 39"/>
                <p:cNvSpPr>
                  <a:spLocks noChangeShapeType="1"/>
                </p:cNvSpPr>
                <p:nvPr/>
              </p:nvSpPr>
              <p:spPr bwMode="auto">
                <a:xfrm>
                  <a:off x="8522667" y="2582441"/>
                  <a:ext cx="0" cy="18256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ru-RU"/>
                </a:p>
              </p:txBody>
            </p:sp>
            <p:sp>
              <p:nvSpPr>
                <p:cNvPr id="251" name="Text Box 40"/>
                <p:cNvSpPr txBox="1">
                  <a:spLocks noChangeArrowheads="1"/>
                </p:cNvSpPr>
                <p:nvPr/>
              </p:nvSpPr>
              <p:spPr bwMode="auto">
                <a:xfrm>
                  <a:off x="9071479" y="2793580"/>
                  <a:ext cx="512102" cy="3541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lnSpc>
                      <a:spcPct val="90000"/>
                    </a:lnSpc>
                  </a:pPr>
                  <a:r>
                    <a:rPr lang="en-US" altLang="ru-RU" sz="1200" b="1">
                      <a:latin typeface="Arial" panose="020B0604020202020204" pitchFamily="34" charset="0"/>
                    </a:rPr>
                    <a:t>Zo</a:t>
                  </a:r>
                </a:p>
              </p:txBody>
            </p:sp>
            <p:sp>
              <p:nvSpPr>
                <p:cNvPr id="252" name="Text Box 41"/>
                <p:cNvSpPr txBox="1">
                  <a:spLocks noChangeArrowheads="1"/>
                </p:cNvSpPr>
                <p:nvPr/>
              </p:nvSpPr>
              <p:spPr bwMode="auto">
                <a:xfrm>
                  <a:off x="7804653" y="2541165"/>
                  <a:ext cx="512102" cy="3541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lnSpc>
                      <a:spcPct val="90000"/>
                    </a:lnSpc>
                  </a:pPr>
                  <a:r>
                    <a:rPr lang="en-US" altLang="ru-RU" sz="1200" b="1" dirty="0">
                      <a:latin typeface="Arial" panose="020B0604020202020204" pitchFamily="34" charset="0"/>
                    </a:rPr>
                    <a:t>Zo</a:t>
                  </a:r>
                </a:p>
              </p:txBody>
            </p:sp>
            <p:grpSp>
              <p:nvGrpSpPr>
                <p:cNvPr id="253" name="Group 42"/>
                <p:cNvGrpSpPr>
                  <a:grpSpLocks/>
                </p:cNvGrpSpPr>
                <p:nvPr/>
              </p:nvGrpSpPr>
              <p:grpSpPr bwMode="auto">
                <a:xfrm>
                  <a:off x="8074992" y="3457153"/>
                  <a:ext cx="411162" cy="469900"/>
                  <a:chOff x="4670" y="3566"/>
                  <a:chExt cx="259" cy="296"/>
                </a:xfrm>
              </p:grpSpPr>
              <p:grpSp>
                <p:nvGrpSpPr>
                  <p:cNvPr id="317" name="Group 43"/>
                  <p:cNvGrpSpPr>
                    <a:grpSpLocks/>
                  </p:cNvGrpSpPr>
                  <p:nvPr/>
                </p:nvGrpSpPr>
                <p:grpSpPr bwMode="auto">
                  <a:xfrm>
                    <a:off x="4670" y="3792"/>
                    <a:ext cx="60" cy="70"/>
                    <a:chOff x="4670" y="3792"/>
                    <a:chExt cx="60" cy="70"/>
                  </a:xfrm>
                </p:grpSpPr>
                <p:sp>
                  <p:nvSpPr>
                    <p:cNvPr id="370" name="Freeform 44"/>
                    <p:cNvSpPr>
                      <a:spLocks/>
                    </p:cNvSpPr>
                    <p:nvPr/>
                  </p:nvSpPr>
                  <p:spPr bwMode="auto">
                    <a:xfrm>
                      <a:off x="4670" y="3848"/>
                      <a:ext cx="9" cy="14"/>
                    </a:xfrm>
                    <a:custGeom>
                      <a:avLst/>
                      <a:gdLst>
                        <a:gd name="T0" fmla="*/ 0 w 9"/>
                        <a:gd name="T1" fmla="*/ 4 h 14"/>
                        <a:gd name="T2" fmla="*/ 5 w 9"/>
                        <a:gd name="T3" fmla="*/ 14 h 14"/>
                        <a:gd name="T4" fmla="*/ 9 w 9"/>
                        <a:gd name="T5" fmla="*/ 9 h 14"/>
                        <a:gd name="T6" fmla="*/ 5 w 9"/>
                        <a:gd name="T7" fmla="*/ 0 h 14"/>
                        <a:gd name="T8" fmla="*/ 0 w 9"/>
                        <a:gd name="T9" fmla="*/ 4 h 14"/>
                      </a:gdLst>
                      <a:ahLst/>
                      <a:cxnLst>
                        <a:cxn ang="0">
                          <a:pos x="T0" y="T1"/>
                        </a:cxn>
                        <a:cxn ang="0">
                          <a:pos x="T2" y="T3"/>
                        </a:cxn>
                        <a:cxn ang="0">
                          <a:pos x="T4" y="T5"/>
                        </a:cxn>
                        <a:cxn ang="0">
                          <a:pos x="T6" y="T7"/>
                        </a:cxn>
                        <a:cxn ang="0">
                          <a:pos x="T8" y="T9"/>
                        </a:cxn>
                      </a:cxnLst>
                      <a:rect l="0" t="0" r="r" b="b"/>
                      <a:pathLst>
                        <a:path w="9" h="14">
                          <a:moveTo>
                            <a:pt x="0" y="4"/>
                          </a:moveTo>
                          <a:lnTo>
                            <a:pt x="5" y="14"/>
                          </a:lnTo>
                          <a:lnTo>
                            <a:pt x="9" y="9"/>
                          </a:lnTo>
                          <a:lnTo>
                            <a:pt x="5" y="0"/>
                          </a:lnTo>
                          <a:lnTo>
                            <a:pt x="0" y="4"/>
                          </a:lnTo>
                          <a:close/>
                        </a:path>
                      </a:pathLst>
                    </a:custGeom>
                    <a:solidFill>
                      <a:srgbClr val="000000"/>
                    </a:solidFill>
                    <a:ln w="9525" cap="flat">
                      <a:solidFill>
                        <a:srgbClr val="000000"/>
                      </a:solidFill>
                      <a:prstDash val="solid"/>
                      <a:round/>
                      <a:headEnd/>
                      <a:tailEnd/>
                    </a:ln>
                  </p:spPr>
                  <p:txBody>
                    <a:bodyPr/>
                    <a:lstStyle/>
                    <a:p>
                      <a:endParaRPr lang="ru-RU"/>
                    </a:p>
                  </p:txBody>
                </p:sp>
                <p:sp>
                  <p:nvSpPr>
                    <p:cNvPr id="371" name="Freeform 45"/>
                    <p:cNvSpPr>
                      <a:spLocks/>
                    </p:cNvSpPr>
                    <p:nvPr/>
                  </p:nvSpPr>
                  <p:spPr bwMode="auto">
                    <a:xfrm>
                      <a:off x="4679" y="3834"/>
                      <a:ext cx="14" cy="14"/>
                    </a:xfrm>
                    <a:custGeom>
                      <a:avLst/>
                      <a:gdLst>
                        <a:gd name="T0" fmla="*/ 0 w 14"/>
                        <a:gd name="T1" fmla="*/ 5 h 14"/>
                        <a:gd name="T2" fmla="*/ 5 w 14"/>
                        <a:gd name="T3" fmla="*/ 14 h 14"/>
                        <a:gd name="T4" fmla="*/ 14 w 14"/>
                        <a:gd name="T5" fmla="*/ 9 h 14"/>
                        <a:gd name="T6" fmla="*/ 9 w 14"/>
                        <a:gd name="T7" fmla="*/ 0 h 14"/>
                        <a:gd name="T8" fmla="*/ 0 w 14"/>
                        <a:gd name="T9" fmla="*/ 5 h 14"/>
                      </a:gdLst>
                      <a:ahLst/>
                      <a:cxnLst>
                        <a:cxn ang="0">
                          <a:pos x="T0" y="T1"/>
                        </a:cxn>
                        <a:cxn ang="0">
                          <a:pos x="T2" y="T3"/>
                        </a:cxn>
                        <a:cxn ang="0">
                          <a:pos x="T4" y="T5"/>
                        </a:cxn>
                        <a:cxn ang="0">
                          <a:pos x="T6" y="T7"/>
                        </a:cxn>
                        <a:cxn ang="0">
                          <a:pos x="T8" y="T9"/>
                        </a:cxn>
                      </a:cxnLst>
                      <a:rect l="0" t="0" r="r" b="b"/>
                      <a:pathLst>
                        <a:path w="14" h="14">
                          <a:moveTo>
                            <a:pt x="0" y="5"/>
                          </a:moveTo>
                          <a:lnTo>
                            <a:pt x="5" y="14"/>
                          </a:lnTo>
                          <a:lnTo>
                            <a:pt x="14" y="9"/>
                          </a:lnTo>
                          <a:lnTo>
                            <a:pt x="9" y="0"/>
                          </a:lnTo>
                          <a:lnTo>
                            <a:pt x="0" y="5"/>
                          </a:lnTo>
                          <a:close/>
                        </a:path>
                      </a:pathLst>
                    </a:custGeom>
                    <a:solidFill>
                      <a:srgbClr val="000000"/>
                    </a:solidFill>
                    <a:ln w="9525" cap="flat">
                      <a:solidFill>
                        <a:srgbClr val="000000"/>
                      </a:solidFill>
                      <a:prstDash val="solid"/>
                      <a:round/>
                      <a:headEnd/>
                      <a:tailEnd/>
                    </a:ln>
                  </p:spPr>
                  <p:txBody>
                    <a:bodyPr/>
                    <a:lstStyle/>
                    <a:p>
                      <a:endParaRPr lang="ru-RU"/>
                    </a:p>
                  </p:txBody>
                </p:sp>
                <p:sp>
                  <p:nvSpPr>
                    <p:cNvPr id="372" name="Freeform 46"/>
                    <p:cNvSpPr>
                      <a:spLocks/>
                    </p:cNvSpPr>
                    <p:nvPr/>
                  </p:nvSpPr>
                  <p:spPr bwMode="auto">
                    <a:xfrm>
                      <a:off x="4693" y="3820"/>
                      <a:ext cx="14" cy="14"/>
                    </a:xfrm>
                    <a:custGeom>
                      <a:avLst/>
                      <a:gdLst>
                        <a:gd name="T0" fmla="*/ 0 w 14"/>
                        <a:gd name="T1" fmla="*/ 5 h 14"/>
                        <a:gd name="T2" fmla="*/ 5 w 14"/>
                        <a:gd name="T3" fmla="*/ 14 h 14"/>
                        <a:gd name="T4" fmla="*/ 14 w 14"/>
                        <a:gd name="T5" fmla="*/ 9 h 14"/>
                        <a:gd name="T6" fmla="*/ 9 w 14"/>
                        <a:gd name="T7" fmla="*/ 0 h 14"/>
                        <a:gd name="T8" fmla="*/ 0 w 14"/>
                        <a:gd name="T9" fmla="*/ 5 h 14"/>
                      </a:gdLst>
                      <a:ahLst/>
                      <a:cxnLst>
                        <a:cxn ang="0">
                          <a:pos x="T0" y="T1"/>
                        </a:cxn>
                        <a:cxn ang="0">
                          <a:pos x="T2" y="T3"/>
                        </a:cxn>
                        <a:cxn ang="0">
                          <a:pos x="T4" y="T5"/>
                        </a:cxn>
                        <a:cxn ang="0">
                          <a:pos x="T6" y="T7"/>
                        </a:cxn>
                        <a:cxn ang="0">
                          <a:pos x="T8" y="T9"/>
                        </a:cxn>
                      </a:cxnLst>
                      <a:rect l="0" t="0" r="r" b="b"/>
                      <a:pathLst>
                        <a:path w="14" h="14">
                          <a:moveTo>
                            <a:pt x="0" y="5"/>
                          </a:moveTo>
                          <a:lnTo>
                            <a:pt x="5" y="14"/>
                          </a:lnTo>
                          <a:lnTo>
                            <a:pt x="14" y="9"/>
                          </a:lnTo>
                          <a:lnTo>
                            <a:pt x="9" y="0"/>
                          </a:lnTo>
                          <a:lnTo>
                            <a:pt x="0" y="5"/>
                          </a:lnTo>
                          <a:close/>
                        </a:path>
                      </a:pathLst>
                    </a:custGeom>
                    <a:solidFill>
                      <a:srgbClr val="000000"/>
                    </a:solidFill>
                    <a:ln w="9525" cap="flat">
                      <a:solidFill>
                        <a:srgbClr val="000000"/>
                      </a:solidFill>
                      <a:prstDash val="solid"/>
                      <a:round/>
                      <a:headEnd/>
                      <a:tailEnd/>
                    </a:ln>
                  </p:spPr>
                  <p:txBody>
                    <a:bodyPr/>
                    <a:lstStyle/>
                    <a:p>
                      <a:endParaRPr lang="ru-RU"/>
                    </a:p>
                  </p:txBody>
                </p:sp>
                <p:sp>
                  <p:nvSpPr>
                    <p:cNvPr id="373" name="Freeform 47"/>
                    <p:cNvSpPr>
                      <a:spLocks/>
                    </p:cNvSpPr>
                    <p:nvPr/>
                  </p:nvSpPr>
                  <p:spPr bwMode="auto">
                    <a:xfrm>
                      <a:off x="4707" y="3806"/>
                      <a:ext cx="9" cy="19"/>
                    </a:xfrm>
                    <a:custGeom>
                      <a:avLst/>
                      <a:gdLst>
                        <a:gd name="T0" fmla="*/ 0 w 9"/>
                        <a:gd name="T1" fmla="*/ 9 h 19"/>
                        <a:gd name="T2" fmla="*/ 4 w 9"/>
                        <a:gd name="T3" fmla="*/ 19 h 19"/>
                        <a:gd name="T4" fmla="*/ 9 w 9"/>
                        <a:gd name="T5" fmla="*/ 9 h 19"/>
                        <a:gd name="T6" fmla="*/ 4 w 9"/>
                        <a:gd name="T7" fmla="*/ 0 h 19"/>
                        <a:gd name="T8" fmla="*/ 0 w 9"/>
                        <a:gd name="T9" fmla="*/ 9 h 19"/>
                      </a:gdLst>
                      <a:ahLst/>
                      <a:cxnLst>
                        <a:cxn ang="0">
                          <a:pos x="T0" y="T1"/>
                        </a:cxn>
                        <a:cxn ang="0">
                          <a:pos x="T2" y="T3"/>
                        </a:cxn>
                        <a:cxn ang="0">
                          <a:pos x="T4" y="T5"/>
                        </a:cxn>
                        <a:cxn ang="0">
                          <a:pos x="T6" y="T7"/>
                        </a:cxn>
                        <a:cxn ang="0">
                          <a:pos x="T8" y="T9"/>
                        </a:cxn>
                      </a:cxnLst>
                      <a:rect l="0" t="0" r="r" b="b"/>
                      <a:pathLst>
                        <a:path w="9" h="19">
                          <a:moveTo>
                            <a:pt x="0" y="9"/>
                          </a:moveTo>
                          <a:lnTo>
                            <a:pt x="4" y="19"/>
                          </a:lnTo>
                          <a:lnTo>
                            <a:pt x="9" y="9"/>
                          </a:lnTo>
                          <a:lnTo>
                            <a:pt x="4" y="0"/>
                          </a:lnTo>
                          <a:lnTo>
                            <a:pt x="0" y="9"/>
                          </a:lnTo>
                          <a:close/>
                        </a:path>
                      </a:pathLst>
                    </a:custGeom>
                    <a:solidFill>
                      <a:srgbClr val="000000"/>
                    </a:solidFill>
                    <a:ln w="9525" cap="flat">
                      <a:solidFill>
                        <a:srgbClr val="000000"/>
                      </a:solidFill>
                      <a:prstDash val="solid"/>
                      <a:round/>
                      <a:headEnd/>
                      <a:tailEnd/>
                    </a:ln>
                  </p:spPr>
                  <p:txBody>
                    <a:bodyPr/>
                    <a:lstStyle/>
                    <a:p>
                      <a:endParaRPr lang="ru-RU"/>
                    </a:p>
                  </p:txBody>
                </p:sp>
                <p:sp>
                  <p:nvSpPr>
                    <p:cNvPr id="374" name="Freeform 48"/>
                    <p:cNvSpPr>
                      <a:spLocks/>
                    </p:cNvSpPr>
                    <p:nvPr/>
                  </p:nvSpPr>
                  <p:spPr bwMode="auto">
                    <a:xfrm>
                      <a:off x="4721" y="3792"/>
                      <a:ext cx="9" cy="19"/>
                    </a:xfrm>
                    <a:custGeom>
                      <a:avLst/>
                      <a:gdLst>
                        <a:gd name="T0" fmla="*/ 0 w 9"/>
                        <a:gd name="T1" fmla="*/ 10 h 19"/>
                        <a:gd name="T2" fmla="*/ 4 w 9"/>
                        <a:gd name="T3" fmla="*/ 19 h 19"/>
                        <a:gd name="T4" fmla="*/ 9 w 9"/>
                        <a:gd name="T5" fmla="*/ 10 h 19"/>
                        <a:gd name="T6" fmla="*/ 4 w 9"/>
                        <a:gd name="T7" fmla="*/ 0 h 19"/>
                        <a:gd name="T8" fmla="*/ 0 w 9"/>
                        <a:gd name="T9" fmla="*/ 10 h 19"/>
                      </a:gdLst>
                      <a:ahLst/>
                      <a:cxnLst>
                        <a:cxn ang="0">
                          <a:pos x="T0" y="T1"/>
                        </a:cxn>
                        <a:cxn ang="0">
                          <a:pos x="T2" y="T3"/>
                        </a:cxn>
                        <a:cxn ang="0">
                          <a:pos x="T4" y="T5"/>
                        </a:cxn>
                        <a:cxn ang="0">
                          <a:pos x="T6" y="T7"/>
                        </a:cxn>
                        <a:cxn ang="0">
                          <a:pos x="T8" y="T9"/>
                        </a:cxn>
                      </a:cxnLst>
                      <a:rect l="0" t="0" r="r" b="b"/>
                      <a:pathLst>
                        <a:path w="9" h="19">
                          <a:moveTo>
                            <a:pt x="0" y="10"/>
                          </a:moveTo>
                          <a:lnTo>
                            <a:pt x="4" y="19"/>
                          </a:lnTo>
                          <a:lnTo>
                            <a:pt x="9" y="10"/>
                          </a:lnTo>
                          <a:lnTo>
                            <a:pt x="4" y="0"/>
                          </a:lnTo>
                          <a:lnTo>
                            <a:pt x="0" y="10"/>
                          </a:lnTo>
                          <a:close/>
                        </a:path>
                      </a:pathLst>
                    </a:custGeom>
                    <a:solidFill>
                      <a:srgbClr val="000000"/>
                    </a:solidFill>
                    <a:ln w="9525" cap="flat">
                      <a:solidFill>
                        <a:srgbClr val="000000"/>
                      </a:solidFill>
                      <a:prstDash val="solid"/>
                      <a:round/>
                      <a:headEnd/>
                      <a:tailEnd/>
                    </a:ln>
                  </p:spPr>
                  <p:txBody>
                    <a:bodyPr/>
                    <a:lstStyle/>
                    <a:p>
                      <a:endParaRPr lang="ru-RU"/>
                    </a:p>
                  </p:txBody>
                </p:sp>
              </p:grpSp>
              <p:grpSp>
                <p:nvGrpSpPr>
                  <p:cNvPr id="318" name="Group 49"/>
                  <p:cNvGrpSpPr>
                    <a:grpSpLocks/>
                  </p:cNvGrpSpPr>
                  <p:nvPr/>
                </p:nvGrpSpPr>
                <p:grpSpPr bwMode="auto">
                  <a:xfrm>
                    <a:off x="4670" y="3732"/>
                    <a:ext cx="102" cy="65"/>
                    <a:chOff x="4670" y="3732"/>
                    <a:chExt cx="102" cy="65"/>
                  </a:xfrm>
                </p:grpSpPr>
                <p:sp>
                  <p:nvSpPr>
                    <p:cNvPr id="359" name="Freeform 50"/>
                    <p:cNvSpPr>
                      <a:spLocks/>
                    </p:cNvSpPr>
                    <p:nvPr/>
                  </p:nvSpPr>
                  <p:spPr bwMode="auto">
                    <a:xfrm>
                      <a:off x="4725" y="3783"/>
                      <a:ext cx="14" cy="14"/>
                    </a:xfrm>
                    <a:custGeom>
                      <a:avLst/>
                      <a:gdLst>
                        <a:gd name="T0" fmla="*/ 10 w 14"/>
                        <a:gd name="T1" fmla="*/ 14 h 14"/>
                        <a:gd name="T2" fmla="*/ 14 w 14"/>
                        <a:gd name="T3" fmla="*/ 5 h 14"/>
                        <a:gd name="T4" fmla="*/ 5 w 14"/>
                        <a:gd name="T5" fmla="*/ 0 h 14"/>
                        <a:gd name="T6" fmla="*/ 0 w 14"/>
                        <a:gd name="T7" fmla="*/ 9 h 14"/>
                        <a:gd name="T8" fmla="*/ 10 w 14"/>
                        <a:gd name="T9" fmla="*/ 14 h 14"/>
                      </a:gdLst>
                      <a:ahLst/>
                      <a:cxnLst>
                        <a:cxn ang="0">
                          <a:pos x="T0" y="T1"/>
                        </a:cxn>
                        <a:cxn ang="0">
                          <a:pos x="T2" y="T3"/>
                        </a:cxn>
                        <a:cxn ang="0">
                          <a:pos x="T4" y="T5"/>
                        </a:cxn>
                        <a:cxn ang="0">
                          <a:pos x="T6" y="T7"/>
                        </a:cxn>
                        <a:cxn ang="0">
                          <a:pos x="T8" y="T9"/>
                        </a:cxn>
                      </a:cxnLst>
                      <a:rect l="0" t="0" r="r" b="b"/>
                      <a:pathLst>
                        <a:path w="14" h="14">
                          <a:moveTo>
                            <a:pt x="10" y="14"/>
                          </a:moveTo>
                          <a:lnTo>
                            <a:pt x="14" y="5"/>
                          </a:lnTo>
                          <a:lnTo>
                            <a:pt x="5" y="0"/>
                          </a:lnTo>
                          <a:lnTo>
                            <a:pt x="0" y="9"/>
                          </a:lnTo>
                          <a:lnTo>
                            <a:pt x="10" y="14"/>
                          </a:lnTo>
                          <a:close/>
                        </a:path>
                      </a:pathLst>
                    </a:custGeom>
                    <a:solidFill>
                      <a:srgbClr val="000000"/>
                    </a:solidFill>
                    <a:ln w="9525" cap="flat">
                      <a:solidFill>
                        <a:srgbClr val="000000"/>
                      </a:solidFill>
                      <a:prstDash val="solid"/>
                      <a:round/>
                      <a:headEnd/>
                      <a:tailEnd/>
                    </a:ln>
                  </p:spPr>
                  <p:txBody>
                    <a:bodyPr/>
                    <a:lstStyle/>
                    <a:p>
                      <a:endParaRPr lang="ru-RU"/>
                    </a:p>
                  </p:txBody>
                </p:sp>
                <p:sp>
                  <p:nvSpPr>
                    <p:cNvPr id="360" name="Freeform 51"/>
                    <p:cNvSpPr>
                      <a:spLocks/>
                    </p:cNvSpPr>
                    <p:nvPr/>
                  </p:nvSpPr>
                  <p:spPr bwMode="auto">
                    <a:xfrm>
                      <a:off x="4707" y="3774"/>
                      <a:ext cx="14" cy="14"/>
                    </a:xfrm>
                    <a:custGeom>
                      <a:avLst/>
                      <a:gdLst>
                        <a:gd name="T0" fmla="*/ 9 w 14"/>
                        <a:gd name="T1" fmla="*/ 14 h 14"/>
                        <a:gd name="T2" fmla="*/ 14 w 14"/>
                        <a:gd name="T3" fmla="*/ 4 h 14"/>
                        <a:gd name="T4" fmla="*/ 9 w 14"/>
                        <a:gd name="T5" fmla="*/ 0 h 14"/>
                        <a:gd name="T6" fmla="*/ 4 w 14"/>
                        <a:gd name="T7" fmla="*/ 0 h 14"/>
                        <a:gd name="T8" fmla="*/ 0 w 14"/>
                        <a:gd name="T9" fmla="*/ 9 h 14"/>
                        <a:gd name="T10" fmla="*/ 4 w 14"/>
                        <a:gd name="T11" fmla="*/ 9 h 14"/>
                        <a:gd name="T12" fmla="*/ 9 w 14"/>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14" h="14">
                          <a:moveTo>
                            <a:pt x="9" y="14"/>
                          </a:moveTo>
                          <a:lnTo>
                            <a:pt x="14" y="4"/>
                          </a:lnTo>
                          <a:lnTo>
                            <a:pt x="9" y="0"/>
                          </a:lnTo>
                          <a:lnTo>
                            <a:pt x="4" y="0"/>
                          </a:lnTo>
                          <a:lnTo>
                            <a:pt x="0" y="9"/>
                          </a:lnTo>
                          <a:lnTo>
                            <a:pt x="4" y="9"/>
                          </a:lnTo>
                          <a:lnTo>
                            <a:pt x="9" y="14"/>
                          </a:lnTo>
                          <a:close/>
                        </a:path>
                      </a:pathLst>
                    </a:custGeom>
                    <a:solidFill>
                      <a:srgbClr val="000000"/>
                    </a:solidFill>
                    <a:ln w="9525" cap="flat">
                      <a:solidFill>
                        <a:srgbClr val="000000"/>
                      </a:solidFill>
                      <a:prstDash val="solid"/>
                      <a:round/>
                      <a:headEnd/>
                      <a:tailEnd/>
                    </a:ln>
                  </p:spPr>
                  <p:txBody>
                    <a:bodyPr/>
                    <a:lstStyle/>
                    <a:p>
                      <a:endParaRPr lang="ru-RU"/>
                    </a:p>
                  </p:txBody>
                </p:sp>
                <p:sp>
                  <p:nvSpPr>
                    <p:cNvPr id="361" name="Freeform 52"/>
                    <p:cNvSpPr>
                      <a:spLocks/>
                    </p:cNvSpPr>
                    <p:nvPr/>
                  </p:nvSpPr>
                  <p:spPr bwMode="auto">
                    <a:xfrm>
                      <a:off x="4693" y="3760"/>
                      <a:ext cx="14" cy="18"/>
                    </a:xfrm>
                    <a:custGeom>
                      <a:avLst/>
                      <a:gdLst>
                        <a:gd name="T0" fmla="*/ 9 w 14"/>
                        <a:gd name="T1" fmla="*/ 18 h 18"/>
                        <a:gd name="T2" fmla="*/ 14 w 14"/>
                        <a:gd name="T3" fmla="*/ 9 h 18"/>
                        <a:gd name="T4" fmla="*/ 5 w 14"/>
                        <a:gd name="T5" fmla="*/ 0 h 18"/>
                        <a:gd name="T6" fmla="*/ 0 w 14"/>
                        <a:gd name="T7" fmla="*/ 9 h 18"/>
                        <a:gd name="T8" fmla="*/ 9 w 14"/>
                        <a:gd name="T9" fmla="*/ 18 h 18"/>
                      </a:gdLst>
                      <a:ahLst/>
                      <a:cxnLst>
                        <a:cxn ang="0">
                          <a:pos x="T0" y="T1"/>
                        </a:cxn>
                        <a:cxn ang="0">
                          <a:pos x="T2" y="T3"/>
                        </a:cxn>
                        <a:cxn ang="0">
                          <a:pos x="T4" y="T5"/>
                        </a:cxn>
                        <a:cxn ang="0">
                          <a:pos x="T6" y="T7"/>
                        </a:cxn>
                        <a:cxn ang="0">
                          <a:pos x="T8" y="T9"/>
                        </a:cxn>
                      </a:cxnLst>
                      <a:rect l="0" t="0" r="r" b="b"/>
                      <a:pathLst>
                        <a:path w="14" h="18">
                          <a:moveTo>
                            <a:pt x="9" y="18"/>
                          </a:moveTo>
                          <a:lnTo>
                            <a:pt x="14" y="9"/>
                          </a:lnTo>
                          <a:lnTo>
                            <a:pt x="5" y="0"/>
                          </a:lnTo>
                          <a:lnTo>
                            <a:pt x="0" y="9"/>
                          </a:lnTo>
                          <a:lnTo>
                            <a:pt x="9" y="18"/>
                          </a:lnTo>
                          <a:close/>
                        </a:path>
                      </a:pathLst>
                    </a:custGeom>
                    <a:solidFill>
                      <a:srgbClr val="000000"/>
                    </a:solidFill>
                    <a:ln w="9525" cap="flat">
                      <a:solidFill>
                        <a:srgbClr val="000000"/>
                      </a:solidFill>
                      <a:prstDash val="solid"/>
                      <a:round/>
                      <a:headEnd/>
                      <a:tailEnd/>
                    </a:ln>
                  </p:spPr>
                  <p:txBody>
                    <a:bodyPr/>
                    <a:lstStyle/>
                    <a:p>
                      <a:endParaRPr lang="ru-RU"/>
                    </a:p>
                  </p:txBody>
                </p:sp>
                <p:sp>
                  <p:nvSpPr>
                    <p:cNvPr id="362" name="Freeform 53"/>
                    <p:cNvSpPr>
                      <a:spLocks/>
                    </p:cNvSpPr>
                    <p:nvPr/>
                  </p:nvSpPr>
                  <p:spPr bwMode="auto">
                    <a:xfrm>
                      <a:off x="4679" y="3751"/>
                      <a:ext cx="14" cy="14"/>
                    </a:xfrm>
                    <a:custGeom>
                      <a:avLst/>
                      <a:gdLst>
                        <a:gd name="T0" fmla="*/ 9 w 14"/>
                        <a:gd name="T1" fmla="*/ 14 h 14"/>
                        <a:gd name="T2" fmla="*/ 14 w 14"/>
                        <a:gd name="T3" fmla="*/ 4 h 14"/>
                        <a:gd name="T4" fmla="*/ 5 w 14"/>
                        <a:gd name="T5" fmla="*/ 0 h 14"/>
                        <a:gd name="T6" fmla="*/ 0 w 14"/>
                        <a:gd name="T7" fmla="*/ 9 h 14"/>
                        <a:gd name="T8" fmla="*/ 9 w 14"/>
                        <a:gd name="T9" fmla="*/ 14 h 14"/>
                      </a:gdLst>
                      <a:ahLst/>
                      <a:cxnLst>
                        <a:cxn ang="0">
                          <a:pos x="T0" y="T1"/>
                        </a:cxn>
                        <a:cxn ang="0">
                          <a:pos x="T2" y="T3"/>
                        </a:cxn>
                        <a:cxn ang="0">
                          <a:pos x="T4" y="T5"/>
                        </a:cxn>
                        <a:cxn ang="0">
                          <a:pos x="T6" y="T7"/>
                        </a:cxn>
                        <a:cxn ang="0">
                          <a:pos x="T8" y="T9"/>
                        </a:cxn>
                      </a:cxnLst>
                      <a:rect l="0" t="0" r="r" b="b"/>
                      <a:pathLst>
                        <a:path w="14" h="14">
                          <a:moveTo>
                            <a:pt x="9" y="14"/>
                          </a:moveTo>
                          <a:lnTo>
                            <a:pt x="14" y="4"/>
                          </a:lnTo>
                          <a:lnTo>
                            <a:pt x="5" y="0"/>
                          </a:lnTo>
                          <a:lnTo>
                            <a:pt x="0" y="9"/>
                          </a:lnTo>
                          <a:lnTo>
                            <a:pt x="9" y="14"/>
                          </a:lnTo>
                          <a:close/>
                        </a:path>
                      </a:pathLst>
                    </a:custGeom>
                    <a:solidFill>
                      <a:srgbClr val="000000"/>
                    </a:solidFill>
                    <a:ln w="9525" cap="flat">
                      <a:solidFill>
                        <a:srgbClr val="000000"/>
                      </a:solidFill>
                      <a:prstDash val="solid"/>
                      <a:round/>
                      <a:headEnd/>
                      <a:tailEnd/>
                    </a:ln>
                  </p:spPr>
                  <p:txBody>
                    <a:bodyPr/>
                    <a:lstStyle/>
                    <a:p>
                      <a:endParaRPr lang="ru-RU"/>
                    </a:p>
                  </p:txBody>
                </p:sp>
                <p:sp>
                  <p:nvSpPr>
                    <p:cNvPr id="363" name="Freeform 54"/>
                    <p:cNvSpPr>
                      <a:spLocks/>
                    </p:cNvSpPr>
                    <p:nvPr/>
                  </p:nvSpPr>
                  <p:spPr bwMode="auto">
                    <a:xfrm>
                      <a:off x="4670" y="3737"/>
                      <a:ext cx="14" cy="9"/>
                    </a:xfrm>
                    <a:custGeom>
                      <a:avLst/>
                      <a:gdLst>
                        <a:gd name="T0" fmla="*/ 5 w 14"/>
                        <a:gd name="T1" fmla="*/ 9 h 9"/>
                        <a:gd name="T2" fmla="*/ 14 w 14"/>
                        <a:gd name="T3" fmla="*/ 9 h 9"/>
                        <a:gd name="T4" fmla="*/ 9 w 14"/>
                        <a:gd name="T5" fmla="*/ 4 h 9"/>
                        <a:gd name="T6" fmla="*/ 9 w 14"/>
                        <a:gd name="T7" fmla="*/ 0 h 9"/>
                        <a:gd name="T8" fmla="*/ 0 w 14"/>
                        <a:gd name="T9" fmla="*/ 0 h 9"/>
                        <a:gd name="T10" fmla="*/ 0 w 14"/>
                        <a:gd name="T11" fmla="*/ 4 h 9"/>
                        <a:gd name="T12" fmla="*/ 5 w 14"/>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14" h="9">
                          <a:moveTo>
                            <a:pt x="5" y="9"/>
                          </a:moveTo>
                          <a:lnTo>
                            <a:pt x="14" y="9"/>
                          </a:lnTo>
                          <a:lnTo>
                            <a:pt x="9" y="4"/>
                          </a:lnTo>
                          <a:lnTo>
                            <a:pt x="9" y="0"/>
                          </a:lnTo>
                          <a:lnTo>
                            <a:pt x="0" y="0"/>
                          </a:lnTo>
                          <a:lnTo>
                            <a:pt x="0" y="4"/>
                          </a:lnTo>
                          <a:lnTo>
                            <a:pt x="5" y="9"/>
                          </a:lnTo>
                          <a:close/>
                        </a:path>
                      </a:pathLst>
                    </a:custGeom>
                    <a:solidFill>
                      <a:srgbClr val="000000"/>
                    </a:solidFill>
                    <a:ln w="9525" cap="flat">
                      <a:solidFill>
                        <a:srgbClr val="000000"/>
                      </a:solidFill>
                      <a:prstDash val="solid"/>
                      <a:round/>
                      <a:headEnd/>
                      <a:tailEnd/>
                    </a:ln>
                  </p:spPr>
                  <p:txBody>
                    <a:bodyPr/>
                    <a:lstStyle/>
                    <a:p>
                      <a:endParaRPr lang="ru-RU"/>
                    </a:p>
                  </p:txBody>
                </p:sp>
                <p:sp>
                  <p:nvSpPr>
                    <p:cNvPr id="364" name="Rectangle 55"/>
                    <p:cNvSpPr>
                      <a:spLocks noChangeArrowheads="1"/>
                    </p:cNvSpPr>
                    <p:nvPr/>
                  </p:nvSpPr>
                  <p:spPr bwMode="auto">
                    <a:xfrm>
                      <a:off x="4684" y="3732"/>
                      <a:ext cx="9" cy="9"/>
                    </a:xfrm>
                    <a:prstGeom prst="rect">
                      <a:avLst/>
                    </a:prstGeom>
                    <a:solidFill>
                      <a:srgbClr val="000000"/>
                    </a:solidFill>
                    <a:ln w="9525">
                      <a:solidFill>
                        <a:srgbClr val="000000"/>
                      </a:solidFill>
                      <a:miter lim="800000"/>
                      <a:headEnd/>
                      <a:tailEnd/>
                    </a:ln>
                  </p:spPr>
                  <p:txBody>
                    <a:bodyPr/>
                    <a:lstStyle/>
                    <a:p>
                      <a:endParaRPr lang="ru-RU"/>
                    </a:p>
                  </p:txBody>
                </p:sp>
                <p:sp>
                  <p:nvSpPr>
                    <p:cNvPr id="365" name="Rectangle 56"/>
                    <p:cNvSpPr>
                      <a:spLocks noChangeArrowheads="1"/>
                    </p:cNvSpPr>
                    <p:nvPr/>
                  </p:nvSpPr>
                  <p:spPr bwMode="auto">
                    <a:xfrm>
                      <a:off x="4702" y="3732"/>
                      <a:ext cx="9" cy="9"/>
                    </a:xfrm>
                    <a:prstGeom prst="rect">
                      <a:avLst/>
                    </a:prstGeom>
                    <a:solidFill>
                      <a:srgbClr val="000000"/>
                    </a:solidFill>
                    <a:ln w="9525">
                      <a:solidFill>
                        <a:srgbClr val="000000"/>
                      </a:solidFill>
                      <a:miter lim="800000"/>
                      <a:headEnd/>
                      <a:tailEnd/>
                    </a:ln>
                  </p:spPr>
                  <p:txBody>
                    <a:bodyPr/>
                    <a:lstStyle/>
                    <a:p>
                      <a:endParaRPr lang="ru-RU"/>
                    </a:p>
                  </p:txBody>
                </p:sp>
                <p:sp>
                  <p:nvSpPr>
                    <p:cNvPr id="366" name="Freeform 57"/>
                    <p:cNvSpPr>
                      <a:spLocks/>
                    </p:cNvSpPr>
                    <p:nvPr/>
                  </p:nvSpPr>
                  <p:spPr bwMode="auto">
                    <a:xfrm>
                      <a:off x="4721" y="3732"/>
                      <a:ext cx="9" cy="9"/>
                    </a:xfrm>
                    <a:custGeom>
                      <a:avLst/>
                      <a:gdLst>
                        <a:gd name="T0" fmla="*/ 0 w 9"/>
                        <a:gd name="T1" fmla="*/ 0 h 9"/>
                        <a:gd name="T2" fmla="*/ 0 w 9"/>
                        <a:gd name="T3" fmla="*/ 9 h 9"/>
                        <a:gd name="T4" fmla="*/ 0 w 9"/>
                        <a:gd name="T5" fmla="*/ 9 h 9"/>
                        <a:gd name="T6" fmla="*/ 9 w 9"/>
                        <a:gd name="T7" fmla="*/ 9 h 9"/>
                        <a:gd name="T8" fmla="*/ 9 w 9"/>
                        <a:gd name="T9" fmla="*/ 0 h 9"/>
                        <a:gd name="T10" fmla="*/ 4 w 9"/>
                        <a:gd name="T11" fmla="*/ 0 h 9"/>
                        <a:gd name="T12" fmla="*/ 0 w 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0" y="0"/>
                          </a:moveTo>
                          <a:lnTo>
                            <a:pt x="0" y="9"/>
                          </a:lnTo>
                          <a:lnTo>
                            <a:pt x="0" y="9"/>
                          </a:lnTo>
                          <a:lnTo>
                            <a:pt x="9" y="9"/>
                          </a:lnTo>
                          <a:lnTo>
                            <a:pt x="9" y="0"/>
                          </a:lnTo>
                          <a:lnTo>
                            <a:pt x="4" y="0"/>
                          </a:lnTo>
                          <a:lnTo>
                            <a:pt x="0" y="0"/>
                          </a:lnTo>
                          <a:close/>
                        </a:path>
                      </a:pathLst>
                    </a:custGeom>
                    <a:solidFill>
                      <a:srgbClr val="000000"/>
                    </a:solidFill>
                    <a:ln w="9525" cap="flat">
                      <a:solidFill>
                        <a:srgbClr val="000000"/>
                      </a:solidFill>
                      <a:prstDash val="solid"/>
                      <a:round/>
                      <a:headEnd/>
                      <a:tailEnd/>
                    </a:ln>
                  </p:spPr>
                  <p:txBody>
                    <a:bodyPr/>
                    <a:lstStyle/>
                    <a:p>
                      <a:endParaRPr lang="ru-RU"/>
                    </a:p>
                  </p:txBody>
                </p:sp>
                <p:sp>
                  <p:nvSpPr>
                    <p:cNvPr id="367" name="Freeform 58"/>
                    <p:cNvSpPr>
                      <a:spLocks/>
                    </p:cNvSpPr>
                    <p:nvPr/>
                  </p:nvSpPr>
                  <p:spPr bwMode="auto">
                    <a:xfrm>
                      <a:off x="4739" y="3732"/>
                      <a:ext cx="14" cy="14"/>
                    </a:xfrm>
                    <a:custGeom>
                      <a:avLst/>
                      <a:gdLst>
                        <a:gd name="T0" fmla="*/ 5 w 14"/>
                        <a:gd name="T1" fmla="*/ 0 h 14"/>
                        <a:gd name="T2" fmla="*/ 0 w 14"/>
                        <a:gd name="T3" fmla="*/ 9 h 14"/>
                        <a:gd name="T4" fmla="*/ 9 w 14"/>
                        <a:gd name="T5" fmla="*/ 14 h 14"/>
                        <a:gd name="T6" fmla="*/ 14 w 14"/>
                        <a:gd name="T7" fmla="*/ 5 h 14"/>
                        <a:gd name="T8" fmla="*/ 5 w 14"/>
                        <a:gd name="T9" fmla="*/ 0 h 14"/>
                      </a:gdLst>
                      <a:ahLst/>
                      <a:cxnLst>
                        <a:cxn ang="0">
                          <a:pos x="T0" y="T1"/>
                        </a:cxn>
                        <a:cxn ang="0">
                          <a:pos x="T2" y="T3"/>
                        </a:cxn>
                        <a:cxn ang="0">
                          <a:pos x="T4" y="T5"/>
                        </a:cxn>
                        <a:cxn ang="0">
                          <a:pos x="T6" y="T7"/>
                        </a:cxn>
                        <a:cxn ang="0">
                          <a:pos x="T8" y="T9"/>
                        </a:cxn>
                      </a:cxnLst>
                      <a:rect l="0" t="0" r="r" b="b"/>
                      <a:pathLst>
                        <a:path w="14" h="14">
                          <a:moveTo>
                            <a:pt x="5" y="0"/>
                          </a:moveTo>
                          <a:lnTo>
                            <a:pt x="0" y="9"/>
                          </a:lnTo>
                          <a:lnTo>
                            <a:pt x="9" y="14"/>
                          </a:lnTo>
                          <a:lnTo>
                            <a:pt x="14" y="5"/>
                          </a:lnTo>
                          <a:lnTo>
                            <a:pt x="5" y="0"/>
                          </a:lnTo>
                          <a:close/>
                        </a:path>
                      </a:pathLst>
                    </a:custGeom>
                    <a:solidFill>
                      <a:srgbClr val="000000"/>
                    </a:solidFill>
                    <a:ln w="9525" cap="flat">
                      <a:solidFill>
                        <a:srgbClr val="000000"/>
                      </a:solidFill>
                      <a:prstDash val="solid"/>
                      <a:round/>
                      <a:headEnd/>
                      <a:tailEnd/>
                    </a:ln>
                  </p:spPr>
                  <p:txBody>
                    <a:bodyPr/>
                    <a:lstStyle/>
                    <a:p>
                      <a:endParaRPr lang="ru-RU"/>
                    </a:p>
                  </p:txBody>
                </p:sp>
                <p:sp>
                  <p:nvSpPr>
                    <p:cNvPr id="368" name="Freeform 59"/>
                    <p:cNvSpPr>
                      <a:spLocks/>
                    </p:cNvSpPr>
                    <p:nvPr/>
                  </p:nvSpPr>
                  <p:spPr bwMode="auto">
                    <a:xfrm>
                      <a:off x="4753" y="3741"/>
                      <a:ext cx="14" cy="14"/>
                    </a:xfrm>
                    <a:custGeom>
                      <a:avLst/>
                      <a:gdLst>
                        <a:gd name="T0" fmla="*/ 5 w 14"/>
                        <a:gd name="T1" fmla="*/ 0 h 14"/>
                        <a:gd name="T2" fmla="*/ 0 w 14"/>
                        <a:gd name="T3" fmla="*/ 10 h 14"/>
                        <a:gd name="T4" fmla="*/ 0 w 14"/>
                        <a:gd name="T5" fmla="*/ 10 h 14"/>
                        <a:gd name="T6" fmla="*/ 5 w 14"/>
                        <a:gd name="T7" fmla="*/ 5 h 14"/>
                        <a:gd name="T8" fmla="*/ 0 w 14"/>
                        <a:gd name="T9" fmla="*/ 5 h 14"/>
                        <a:gd name="T10" fmla="*/ 5 w 14"/>
                        <a:gd name="T11" fmla="*/ 14 h 14"/>
                        <a:gd name="T12" fmla="*/ 14 w 14"/>
                        <a:gd name="T13" fmla="*/ 10 h 14"/>
                        <a:gd name="T14" fmla="*/ 9 w 14"/>
                        <a:gd name="T15" fmla="*/ 5 h 14"/>
                        <a:gd name="T16" fmla="*/ 5 w 14"/>
                        <a:gd name="T1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5" y="0"/>
                          </a:moveTo>
                          <a:lnTo>
                            <a:pt x="0" y="10"/>
                          </a:lnTo>
                          <a:lnTo>
                            <a:pt x="0" y="10"/>
                          </a:lnTo>
                          <a:lnTo>
                            <a:pt x="5" y="5"/>
                          </a:lnTo>
                          <a:lnTo>
                            <a:pt x="0" y="5"/>
                          </a:lnTo>
                          <a:lnTo>
                            <a:pt x="5" y="14"/>
                          </a:lnTo>
                          <a:lnTo>
                            <a:pt x="14" y="10"/>
                          </a:lnTo>
                          <a:lnTo>
                            <a:pt x="9" y="5"/>
                          </a:lnTo>
                          <a:lnTo>
                            <a:pt x="5" y="0"/>
                          </a:lnTo>
                          <a:close/>
                        </a:path>
                      </a:pathLst>
                    </a:custGeom>
                    <a:solidFill>
                      <a:srgbClr val="000000"/>
                    </a:solidFill>
                    <a:ln w="9525" cap="flat">
                      <a:solidFill>
                        <a:srgbClr val="000000"/>
                      </a:solidFill>
                      <a:prstDash val="solid"/>
                      <a:round/>
                      <a:headEnd/>
                      <a:tailEnd/>
                    </a:ln>
                  </p:spPr>
                  <p:txBody>
                    <a:bodyPr/>
                    <a:lstStyle/>
                    <a:p>
                      <a:endParaRPr lang="ru-RU"/>
                    </a:p>
                  </p:txBody>
                </p:sp>
                <p:sp>
                  <p:nvSpPr>
                    <p:cNvPr id="369" name="Freeform 60"/>
                    <p:cNvSpPr>
                      <a:spLocks/>
                    </p:cNvSpPr>
                    <p:nvPr/>
                  </p:nvSpPr>
                  <p:spPr bwMode="auto">
                    <a:xfrm>
                      <a:off x="4762" y="3760"/>
                      <a:ext cx="10" cy="9"/>
                    </a:xfrm>
                    <a:custGeom>
                      <a:avLst/>
                      <a:gdLst>
                        <a:gd name="T0" fmla="*/ 10 w 10"/>
                        <a:gd name="T1" fmla="*/ 0 h 9"/>
                        <a:gd name="T2" fmla="*/ 0 w 10"/>
                        <a:gd name="T3" fmla="*/ 5 h 9"/>
                        <a:gd name="T4" fmla="*/ 0 w 10"/>
                        <a:gd name="T5" fmla="*/ 9 h 9"/>
                        <a:gd name="T6" fmla="*/ 10 w 10"/>
                        <a:gd name="T7" fmla="*/ 5 h 9"/>
                        <a:gd name="T8" fmla="*/ 10 w 10"/>
                        <a:gd name="T9" fmla="*/ 0 h 9"/>
                      </a:gdLst>
                      <a:ahLst/>
                      <a:cxnLst>
                        <a:cxn ang="0">
                          <a:pos x="T0" y="T1"/>
                        </a:cxn>
                        <a:cxn ang="0">
                          <a:pos x="T2" y="T3"/>
                        </a:cxn>
                        <a:cxn ang="0">
                          <a:pos x="T4" y="T5"/>
                        </a:cxn>
                        <a:cxn ang="0">
                          <a:pos x="T6" y="T7"/>
                        </a:cxn>
                        <a:cxn ang="0">
                          <a:pos x="T8" y="T9"/>
                        </a:cxn>
                      </a:cxnLst>
                      <a:rect l="0" t="0" r="r" b="b"/>
                      <a:pathLst>
                        <a:path w="10" h="9">
                          <a:moveTo>
                            <a:pt x="10" y="0"/>
                          </a:moveTo>
                          <a:lnTo>
                            <a:pt x="0" y="5"/>
                          </a:lnTo>
                          <a:lnTo>
                            <a:pt x="0" y="9"/>
                          </a:lnTo>
                          <a:lnTo>
                            <a:pt x="10" y="5"/>
                          </a:lnTo>
                          <a:lnTo>
                            <a:pt x="10" y="0"/>
                          </a:lnTo>
                          <a:close/>
                        </a:path>
                      </a:pathLst>
                    </a:custGeom>
                    <a:solidFill>
                      <a:srgbClr val="000000"/>
                    </a:solidFill>
                    <a:ln w="9525" cap="flat">
                      <a:solidFill>
                        <a:srgbClr val="000000"/>
                      </a:solidFill>
                      <a:prstDash val="solid"/>
                      <a:round/>
                      <a:headEnd/>
                      <a:tailEnd/>
                    </a:ln>
                  </p:spPr>
                  <p:txBody>
                    <a:bodyPr/>
                    <a:lstStyle/>
                    <a:p>
                      <a:endParaRPr lang="ru-RU"/>
                    </a:p>
                  </p:txBody>
                </p:sp>
              </p:grpSp>
              <p:grpSp>
                <p:nvGrpSpPr>
                  <p:cNvPr id="319" name="Group 61"/>
                  <p:cNvGrpSpPr>
                    <a:grpSpLocks/>
                  </p:cNvGrpSpPr>
                  <p:nvPr/>
                </p:nvGrpSpPr>
                <p:grpSpPr bwMode="auto">
                  <a:xfrm>
                    <a:off x="4707" y="3691"/>
                    <a:ext cx="97" cy="64"/>
                    <a:chOff x="4707" y="3691"/>
                    <a:chExt cx="97" cy="64"/>
                  </a:xfrm>
                </p:grpSpPr>
                <p:sp>
                  <p:nvSpPr>
                    <p:cNvPr id="349" name="Freeform 62"/>
                    <p:cNvSpPr>
                      <a:spLocks/>
                    </p:cNvSpPr>
                    <p:nvPr/>
                  </p:nvSpPr>
                  <p:spPr bwMode="auto">
                    <a:xfrm>
                      <a:off x="4758" y="3741"/>
                      <a:ext cx="14" cy="14"/>
                    </a:xfrm>
                    <a:custGeom>
                      <a:avLst/>
                      <a:gdLst>
                        <a:gd name="T0" fmla="*/ 9 w 14"/>
                        <a:gd name="T1" fmla="*/ 14 h 14"/>
                        <a:gd name="T2" fmla="*/ 14 w 14"/>
                        <a:gd name="T3" fmla="*/ 5 h 14"/>
                        <a:gd name="T4" fmla="*/ 4 w 14"/>
                        <a:gd name="T5" fmla="*/ 0 h 14"/>
                        <a:gd name="T6" fmla="*/ 0 w 14"/>
                        <a:gd name="T7" fmla="*/ 10 h 14"/>
                        <a:gd name="T8" fmla="*/ 9 w 14"/>
                        <a:gd name="T9" fmla="*/ 14 h 14"/>
                      </a:gdLst>
                      <a:ahLst/>
                      <a:cxnLst>
                        <a:cxn ang="0">
                          <a:pos x="T0" y="T1"/>
                        </a:cxn>
                        <a:cxn ang="0">
                          <a:pos x="T2" y="T3"/>
                        </a:cxn>
                        <a:cxn ang="0">
                          <a:pos x="T4" y="T5"/>
                        </a:cxn>
                        <a:cxn ang="0">
                          <a:pos x="T6" y="T7"/>
                        </a:cxn>
                        <a:cxn ang="0">
                          <a:pos x="T8" y="T9"/>
                        </a:cxn>
                      </a:cxnLst>
                      <a:rect l="0" t="0" r="r" b="b"/>
                      <a:pathLst>
                        <a:path w="14" h="14">
                          <a:moveTo>
                            <a:pt x="9" y="14"/>
                          </a:moveTo>
                          <a:lnTo>
                            <a:pt x="14" y="5"/>
                          </a:lnTo>
                          <a:lnTo>
                            <a:pt x="4" y="0"/>
                          </a:lnTo>
                          <a:lnTo>
                            <a:pt x="0" y="10"/>
                          </a:lnTo>
                          <a:lnTo>
                            <a:pt x="9" y="14"/>
                          </a:lnTo>
                          <a:close/>
                        </a:path>
                      </a:pathLst>
                    </a:custGeom>
                    <a:solidFill>
                      <a:srgbClr val="000000"/>
                    </a:solidFill>
                    <a:ln w="9525" cap="flat">
                      <a:solidFill>
                        <a:srgbClr val="000000"/>
                      </a:solidFill>
                      <a:prstDash val="solid"/>
                      <a:round/>
                      <a:headEnd/>
                      <a:tailEnd/>
                    </a:ln>
                  </p:spPr>
                  <p:txBody>
                    <a:bodyPr/>
                    <a:lstStyle/>
                    <a:p>
                      <a:endParaRPr lang="ru-RU"/>
                    </a:p>
                  </p:txBody>
                </p:sp>
                <p:sp>
                  <p:nvSpPr>
                    <p:cNvPr id="350" name="Freeform 63"/>
                    <p:cNvSpPr>
                      <a:spLocks/>
                    </p:cNvSpPr>
                    <p:nvPr/>
                  </p:nvSpPr>
                  <p:spPr bwMode="auto">
                    <a:xfrm>
                      <a:off x="4744" y="3732"/>
                      <a:ext cx="9" cy="14"/>
                    </a:xfrm>
                    <a:custGeom>
                      <a:avLst/>
                      <a:gdLst>
                        <a:gd name="T0" fmla="*/ 4 w 9"/>
                        <a:gd name="T1" fmla="*/ 14 h 14"/>
                        <a:gd name="T2" fmla="*/ 9 w 9"/>
                        <a:gd name="T3" fmla="*/ 5 h 14"/>
                        <a:gd name="T4" fmla="*/ 4 w 9"/>
                        <a:gd name="T5" fmla="*/ 0 h 14"/>
                        <a:gd name="T6" fmla="*/ 4 w 9"/>
                        <a:gd name="T7" fmla="*/ 0 h 14"/>
                        <a:gd name="T8" fmla="*/ 0 w 9"/>
                        <a:gd name="T9" fmla="*/ 9 h 14"/>
                        <a:gd name="T10" fmla="*/ 0 w 9"/>
                        <a:gd name="T11" fmla="*/ 9 h 14"/>
                        <a:gd name="T12" fmla="*/ 4 w 9"/>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9" h="14">
                          <a:moveTo>
                            <a:pt x="4" y="14"/>
                          </a:moveTo>
                          <a:lnTo>
                            <a:pt x="9" y="5"/>
                          </a:lnTo>
                          <a:lnTo>
                            <a:pt x="4" y="0"/>
                          </a:lnTo>
                          <a:lnTo>
                            <a:pt x="4" y="0"/>
                          </a:lnTo>
                          <a:lnTo>
                            <a:pt x="0" y="9"/>
                          </a:lnTo>
                          <a:lnTo>
                            <a:pt x="0" y="9"/>
                          </a:lnTo>
                          <a:lnTo>
                            <a:pt x="4" y="14"/>
                          </a:lnTo>
                          <a:close/>
                        </a:path>
                      </a:pathLst>
                    </a:custGeom>
                    <a:solidFill>
                      <a:srgbClr val="000000"/>
                    </a:solidFill>
                    <a:ln w="9525" cap="flat">
                      <a:solidFill>
                        <a:srgbClr val="000000"/>
                      </a:solidFill>
                      <a:prstDash val="solid"/>
                      <a:round/>
                      <a:headEnd/>
                      <a:tailEnd/>
                    </a:ln>
                  </p:spPr>
                  <p:txBody>
                    <a:bodyPr/>
                    <a:lstStyle/>
                    <a:p>
                      <a:endParaRPr lang="ru-RU"/>
                    </a:p>
                  </p:txBody>
                </p:sp>
                <p:sp>
                  <p:nvSpPr>
                    <p:cNvPr id="351" name="Freeform 64"/>
                    <p:cNvSpPr>
                      <a:spLocks/>
                    </p:cNvSpPr>
                    <p:nvPr/>
                  </p:nvSpPr>
                  <p:spPr bwMode="auto">
                    <a:xfrm>
                      <a:off x="4725" y="3718"/>
                      <a:ext cx="14" cy="14"/>
                    </a:xfrm>
                    <a:custGeom>
                      <a:avLst/>
                      <a:gdLst>
                        <a:gd name="T0" fmla="*/ 10 w 14"/>
                        <a:gd name="T1" fmla="*/ 14 h 14"/>
                        <a:gd name="T2" fmla="*/ 14 w 14"/>
                        <a:gd name="T3" fmla="*/ 5 h 14"/>
                        <a:gd name="T4" fmla="*/ 5 w 14"/>
                        <a:gd name="T5" fmla="*/ 0 h 14"/>
                        <a:gd name="T6" fmla="*/ 0 w 14"/>
                        <a:gd name="T7" fmla="*/ 10 h 14"/>
                        <a:gd name="T8" fmla="*/ 10 w 14"/>
                        <a:gd name="T9" fmla="*/ 14 h 14"/>
                      </a:gdLst>
                      <a:ahLst/>
                      <a:cxnLst>
                        <a:cxn ang="0">
                          <a:pos x="T0" y="T1"/>
                        </a:cxn>
                        <a:cxn ang="0">
                          <a:pos x="T2" y="T3"/>
                        </a:cxn>
                        <a:cxn ang="0">
                          <a:pos x="T4" y="T5"/>
                        </a:cxn>
                        <a:cxn ang="0">
                          <a:pos x="T6" y="T7"/>
                        </a:cxn>
                        <a:cxn ang="0">
                          <a:pos x="T8" y="T9"/>
                        </a:cxn>
                      </a:cxnLst>
                      <a:rect l="0" t="0" r="r" b="b"/>
                      <a:pathLst>
                        <a:path w="14" h="14">
                          <a:moveTo>
                            <a:pt x="10" y="14"/>
                          </a:moveTo>
                          <a:lnTo>
                            <a:pt x="14" y="5"/>
                          </a:lnTo>
                          <a:lnTo>
                            <a:pt x="5" y="0"/>
                          </a:lnTo>
                          <a:lnTo>
                            <a:pt x="0" y="10"/>
                          </a:lnTo>
                          <a:lnTo>
                            <a:pt x="10" y="14"/>
                          </a:lnTo>
                          <a:close/>
                        </a:path>
                      </a:pathLst>
                    </a:custGeom>
                    <a:solidFill>
                      <a:srgbClr val="000000"/>
                    </a:solidFill>
                    <a:ln w="9525" cap="flat">
                      <a:solidFill>
                        <a:srgbClr val="000000"/>
                      </a:solidFill>
                      <a:prstDash val="solid"/>
                      <a:round/>
                      <a:headEnd/>
                      <a:tailEnd/>
                    </a:ln>
                  </p:spPr>
                  <p:txBody>
                    <a:bodyPr/>
                    <a:lstStyle/>
                    <a:p>
                      <a:endParaRPr lang="ru-RU"/>
                    </a:p>
                  </p:txBody>
                </p:sp>
                <p:sp>
                  <p:nvSpPr>
                    <p:cNvPr id="352" name="Freeform 65"/>
                    <p:cNvSpPr>
                      <a:spLocks/>
                    </p:cNvSpPr>
                    <p:nvPr/>
                  </p:nvSpPr>
                  <p:spPr bwMode="auto">
                    <a:xfrm>
                      <a:off x="4711" y="3709"/>
                      <a:ext cx="14" cy="14"/>
                    </a:xfrm>
                    <a:custGeom>
                      <a:avLst/>
                      <a:gdLst>
                        <a:gd name="T0" fmla="*/ 10 w 14"/>
                        <a:gd name="T1" fmla="*/ 14 h 14"/>
                        <a:gd name="T2" fmla="*/ 14 w 14"/>
                        <a:gd name="T3" fmla="*/ 5 h 14"/>
                        <a:gd name="T4" fmla="*/ 10 w 14"/>
                        <a:gd name="T5" fmla="*/ 0 h 14"/>
                        <a:gd name="T6" fmla="*/ 5 w 14"/>
                        <a:gd name="T7" fmla="*/ 5 h 14"/>
                        <a:gd name="T8" fmla="*/ 10 w 14"/>
                        <a:gd name="T9" fmla="*/ 5 h 14"/>
                        <a:gd name="T10" fmla="*/ 10 w 14"/>
                        <a:gd name="T11" fmla="*/ 5 h 14"/>
                        <a:gd name="T12" fmla="*/ 0 w 14"/>
                        <a:gd name="T13" fmla="*/ 5 h 14"/>
                        <a:gd name="T14" fmla="*/ 0 w 14"/>
                        <a:gd name="T15" fmla="*/ 5 h 14"/>
                        <a:gd name="T16" fmla="*/ 5 w 14"/>
                        <a:gd name="T17" fmla="*/ 9 h 14"/>
                        <a:gd name="T18" fmla="*/ 10 w 14"/>
                        <a:gd name="T1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10" y="14"/>
                          </a:moveTo>
                          <a:lnTo>
                            <a:pt x="14" y="5"/>
                          </a:lnTo>
                          <a:lnTo>
                            <a:pt x="10" y="0"/>
                          </a:lnTo>
                          <a:lnTo>
                            <a:pt x="5" y="5"/>
                          </a:lnTo>
                          <a:lnTo>
                            <a:pt x="10" y="5"/>
                          </a:lnTo>
                          <a:lnTo>
                            <a:pt x="10" y="5"/>
                          </a:lnTo>
                          <a:lnTo>
                            <a:pt x="0" y="5"/>
                          </a:lnTo>
                          <a:lnTo>
                            <a:pt x="0" y="5"/>
                          </a:lnTo>
                          <a:lnTo>
                            <a:pt x="5" y="9"/>
                          </a:lnTo>
                          <a:lnTo>
                            <a:pt x="10" y="14"/>
                          </a:lnTo>
                          <a:close/>
                        </a:path>
                      </a:pathLst>
                    </a:custGeom>
                    <a:solidFill>
                      <a:srgbClr val="000000"/>
                    </a:solidFill>
                    <a:ln w="9525" cap="flat">
                      <a:solidFill>
                        <a:srgbClr val="000000"/>
                      </a:solidFill>
                      <a:prstDash val="solid"/>
                      <a:round/>
                      <a:headEnd/>
                      <a:tailEnd/>
                    </a:ln>
                  </p:spPr>
                  <p:txBody>
                    <a:bodyPr/>
                    <a:lstStyle/>
                    <a:p>
                      <a:endParaRPr lang="ru-RU"/>
                    </a:p>
                  </p:txBody>
                </p:sp>
                <p:sp>
                  <p:nvSpPr>
                    <p:cNvPr id="353" name="Freeform 66"/>
                    <p:cNvSpPr>
                      <a:spLocks/>
                    </p:cNvSpPr>
                    <p:nvPr/>
                  </p:nvSpPr>
                  <p:spPr bwMode="auto">
                    <a:xfrm>
                      <a:off x="4707" y="3695"/>
                      <a:ext cx="18" cy="10"/>
                    </a:xfrm>
                    <a:custGeom>
                      <a:avLst/>
                      <a:gdLst>
                        <a:gd name="T0" fmla="*/ 0 w 18"/>
                        <a:gd name="T1" fmla="*/ 10 h 10"/>
                        <a:gd name="T2" fmla="*/ 9 w 18"/>
                        <a:gd name="T3" fmla="*/ 10 h 10"/>
                        <a:gd name="T4" fmla="*/ 18 w 18"/>
                        <a:gd name="T5" fmla="*/ 5 h 10"/>
                        <a:gd name="T6" fmla="*/ 14 w 18"/>
                        <a:gd name="T7" fmla="*/ 5 h 10"/>
                        <a:gd name="T8" fmla="*/ 14 w 18"/>
                        <a:gd name="T9" fmla="*/ 10 h 10"/>
                        <a:gd name="T10" fmla="*/ 14 w 18"/>
                        <a:gd name="T11" fmla="*/ 10 h 10"/>
                        <a:gd name="T12" fmla="*/ 14 w 18"/>
                        <a:gd name="T13" fmla="*/ 0 h 10"/>
                        <a:gd name="T14" fmla="*/ 9 w 18"/>
                        <a:gd name="T15" fmla="*/ 0 h 10"/>
                        <a:gd name="T16" fmla="*/ 9 w 18"/>
                        <a:gd name="T17" fmla="*/ 5 h 10"/>
                        <a:gd name="T18" fmla="*/ 9 w 18"/>
                        <a:gd name="T19" fmla="*/ 5 h 10"/>
                        <a:gd name="T20" fmla="*/ 0 w 18"/>
                        <a:gd name="T2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0">
                          <a:moveTo>
                            <a:pt x="0" y="10"/>
                          </a:moveTo>
                          <a:lnTo>
                            <a:pt x="9" y="10"/>
                          </a:lnTo>
                          <a:lnTo>
                            <a:pt x="18" y="5"/>
                          </a:lnTo>
                          <a:lnTo>
                            <a:pt x="14" y="5"/>
                          </a:lnTo>
                          <a:lnTo>
                            <a:pt x="14" y="10"/>
                          </a:lnTo>
                          <a:lnTo>
                            <a:pt x="14" y="10"/>
                          </a:lnTo>
                          <a:lnTo>
                            <a:pt x="14" y="0"/>
                          </a:lnTo>
                          <a:lnTo>
                            <a:pt x="9" y="0"/>
                          </a:lnTo>
                          <a:lnTo>
                            <a:pt x="9" y="5"/>
                          </a:lnTo>
                          <a:lnTo>
                            <a:pt x="9" y="5"/>
                          </a:lnTo>
                          <a:lnTo>
                            <a:pt x="0" y="10"/>
                          </a:lnTo>
                          <a:close/>
                        </a:path>
                      </a:pathLst>
                    </a:custGeom>
                    <a:solidFill>
                      <a:srgbClr val="000000"/>
                    </a:solidFill>
                    <a:ln w="9525" cap="flat">
                      <a:solidFill>
                        <a:srgbClr val="000000"/>
                      </a:solidFill>
                      <a:prstDash val="solid"/>
                      <a:round/>
                      <a:headEnd/>
                      <a:tailEnd/>
                    </a:ln>
                  </p:spPr>
                  <p:txBody>
                    <a:bodyPr/>
                    <a:lstStyle/>
                    <a:p>
                      <a:endParaRPr lang="ru-RU"/>
                    </a:p>
                  </p:txBody>
                </p:sp>
                <p:sp>
                  <p:nvSpPr>
                    <p:cNvPr id="354" name="Freeform 67"/>
                    <p:cNvSpPr>
                      <a:spLocks/>
                    </p:cNvSpPr>
                    <p:nvPr/>
                  </p:nvSpPr>
                  <p:spPr bwMode="auto">
                    <a:xfrm>
                      <a:off x="4730" y="3691"/>
                      <a:ext cx="9" cy="14"/>
                    </a:xfrm>
                    <a:custGeom>
                      <a:avLst/>
                      <a:gdLst>
                        <a:gd name="T0" fmla="*/ 0 w 9"/>
                        <a:gd name="T1" fmla="*/ 4 h 14"/>
                        <a:gd name="T2" fmla="*/ 0 w 9"/>
                        <a:gd name="T3" fmla="*/ 14 h 14"/>
                        <a:gd name="T4" fmla="*/ 9 w 9"/>
                        <a:gd name="T5" fmla="*/ 9 h 14"/>
                        <a:gd name="T6" fmla="*/ 9 w 9"/>
                        <a:gd name="T7" fmla="*/ 4 h 14"/>
                        <a:gd name="T8" fmla="*/ 5 w 9"/>
                        <a:gd name="T9" fmla="*/ 9 h 14"/>
                        <a:gd name="T10" fmla="*/ 9 w 9"/>
                        <a:gd name="T11" fmla="*/ 9 h 14"/>
                        <a:gd name="T12" fmla="*/ 9 w 9"/>
                        <a:gd name="T13" fmla="*/ 0 h 14"/>
                        <a:gd name="T14" fmla="*/ 9 w 9"/>
                        <a:gd name="T15" fmla="*/ 0 h 14"/>
                        <a:gd name="T16" fmla="*/ 5 w 9"/>
                        <a:gd name="T17" fmla="*/ 0 h 14"/>
                        <a:gd name="T18" fmla="*/ 0 w 9"/>
                        <a:gd name="T1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4">
                          <a:moveTo>
                            <a:pt x="0" y="4"/>
                          </a:moveTo>
                          <a:lnTo>
                            <a:pt x="0" y="14"/>
                          </a:lnTo>
                          <a:lnTo>
                            <a:pt x="9" y="9"/>
                          </a:lnTo>
                          <a:lnTo>
                            <a:pt x="9" y="4"/>
                          </a:lnTo>
                          <a:lnTo>
                            <a:pt x="5" y="9"/>
                          </a:lnTo>
                          <a:lnTo>
                            <a:pt x="9" y="9"/>
                          </a:lnTo>
                          <a:lnTo>
                            <a:pt x="9" y="0"/>
                          </a:lnTo>
                          <a:lnTo>
                            <a:pt x="9" y="0"/>
                          </a:lnTo>
                          <a:lnTo>
                            <a:pt x="5" y="0"/>
                          </a:lnTo>
                          <a:lnTo>
                            <a:pt x="0" y="4"/>
                          </a:lnTo>
                          <a:close/>
                        </a:path>
                      </a:pathLst>
                    </a:custGeom>
                    <a:solidFill>
                      <a:srgbClr val="000000"/>
                    </a:solidFill>
                    <a:ln w="9525" cap="flat">
                      <a:solidFill>
                        <a:srgbClr val="000000"/>
                      </a:solidFill>
                      <a:prstDash val="solid"/>
                      <a:round/>
                      <a:headEnd/>
                      <a:tailEnd/>
                    </a:ln>
                  </p:spPr>
                  <p:txBody>
                    <a:bodyPr/>
                    <a:lstStyle/>
                    <a:p>
                      <a:endParaRPr lang="ru-RU"/>
                    </a:p>
                  </p:txBody>
                </p:sp>
                <p:sp>
                  <p:nvSpPr>
                    <p:cNvPr id="355" name="Rectangle 68"/>
                    <p:cNvSpPr>
                      <a:spLocks noChangeArrowheads="1"/>
                    </p:cNvSpPr>
                    <p:nvPr/>
                  </p:nvSpPr>
                  <p:spPr bwMode="auto">
                    <a:xfrm>
                      <a:off x="4748" y="3691"/>
                      <a:ext cx="10" cy="9"/>
                    </a:xfrm>
                    <a:prstGeom prst="rect">
                      <a:avLst/>
                    </a:prstGeom>
                    <a:solidFill>
                      <a:srgbClr val="000000"/>
                    </a:solidFill>
                    <a:ln w="9525">
                      <a:solidFill>
                        <a:srgbClr val="000000"/>
                      </a:solidFill>
                      <a:miter lim="800000"/>
                      <a:headEnd/>
                      <a:tailEnd/>
                    </a:ln>
                  </p:spPr>
                  <p:txBody>
                    <a:bodyPr/>
                    <a:lstStyle/>
                    <a:p>
                      <a:endParaRPr lang="ru-RU"/>
                    </a:p>
                  </p:txBody>
                </p:sp>
                <p:sp>
                  <p:nvSpPr>
                    <p:cNvPr id="356" name="Rectangle 69"/>
                    <p:cNvSpPr>
                      <a:spLocks noChangeArrowheads="1"/>
                    </p:cNvSpPr>
                    <p:nvPr/>
                  </p:nvSpPr>
                  <p:spPr bwMode="auto">
                    <a:xfrm>
                      <a:off x="4767" y="3695"/>
                      <a:ext cx="9" cy="10"/>
                    </a:xfrm>
                    <a:prstGeom prst="rect">
                      <a:avLst/>
                    </a:prstGeom>
                    <a:solidFill>
                      <a:srgbClr val="000000"/>
                    </a:solidFill>
                    <a:ln w="9525">
                      <a:solidFill>
                        <a:srgbClr val="000000"/>
                      </a:solidFill>
                      <a:miter lim="800000"/>
                      <a:headEnd/>
                      <a:tailEnd/>
                    </a:ln>
                  </p:spPr>
                  <p:txBody>
                    <a:bodyPr/>
                    <a:lstStyle/>
                    <a:p>
                      <a:endParaRPr lang="ru-RU"/>
                    </a:p>
                  </p:txBody>
                </p:sp>
                <p:sp>
                  <p:nvSpPr>
                    <p:cNvPr id="357" name="Freeform 70"/>
                    <p:cNvSpPr>
                      <a:spLocks/>
                    </p:cNvSpPr>
                    <p:nvPr/>
                  </p:nvSpPr>
                  <p:spPr bwMode="auto">
                    <a:xfrm>
                      <a:off x="4781" y="3695"/>
                      <a:ext cx="14" cy="19"/>
                    </a:xfrm>
                    <a:custGeom>
                      <a:avLst/>
                      <a:gdLst>
                        <a:gd name="T0" fmla="*/ 4 w 14"/>
                        <a:gd name="T1" fmla="*/ 0 h 19"/>
                        <a:gd name="T2" fmla="*/ 4 w 14"/>
                        <a:gd name="T3" fmla="*/ 10 h 19"/>
                        <a:gd name="T4" fmla="*/ 0 w 14"/>
                        <a:gd name="T5" fmla="*/ 14 h 19"/>
                        <a:gd name="T6" fmla="*/ 9 w 14"/>
                        <a:gd name="T7" fmla="*/ 19 h 19"/>
                        <a:gd name="T8" fmla="*/ 14 w 14"/>
                        <a:gd name="T9" fmla="*/ 10 h 19"/>
                        <a:gd name="T10" fmla="*/ 4 w 14"/>
                        <a:gd name="T11" fmla="*/ 5 h 19"/>
                        <a:gd name="T12" fmla="*/ 4 w 14"/>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4" h="19">
                          <a:moveTo>
                            <a:pt x="4" y="0"/>
                          </a:moveTo>
                          <a:lnTo>
                            <a:pt x="4" y="10"/>
                          </a:lnTo>
                          <a:lnTo>
                            <a:pt x="0" y="14"/>
                          </a:lnTo>
                          <a:lnTo>
                            <a:pt x="9" y="19"/>
                          </a:lnTo>
                          <a:lnTo>
                            <a:pt x="14" y="10"/>
                          </a:lnTo>
                          <a:lnTo>
                            <a:pt x="4" y="5"/>
                          </a:lnTo>
                          <a:lnTo>
                            <a:pt x="4" y="0"/>
                          </a:lnTo>
                          <a:close/>
                        </a:path>
                      </a:pathLst>
                    </a:custGeom>
                    <a:solidFill>
                      <a:srgbClr val="000000"/>
                    </a:solidFill>
                    <a:ln w="9525" cap="flat">
                      <a:solidFill>
                        <a:srgbClr val="000000"/>
                      </a:solidFill>
                      <a:prstDash val="solid"/>
                      <a:round/>
                      <a:headEnd/>
                      <a:tailEnd/>
                    </a:ln>
                  </p:spPr>
                  <p:txBody>
                    <a:bodyPr/>
                    <a:lstStyle/>
                    <a:p>
                      <a:endParaRPr lang="ru-RU"/>
                    </a:p>
                  </p:txBody>
                </p:sp>
                <p:sp>
                  <p:nvSpPr>
                    <p:cNvPr id="358" name="Freeform 71"/>
                    <p:cNvSpPr>
                      <a:spLocks/>
                    </p:cNvSpPr>
                    <p:nvPr/>
                  </p:nvSpPr>
                  <p:spPr bwMode="auto">
                    <a:xfrm>
                      <a:off x="4795" y="3709"/>
                      <a:ext cx="9" cy="19"/>
                    </a:xfrm>
                    <a:custGeom>
                      <a:avLst/>
                      <a:gdLst>
                        <a:gd name="T0" fmla="*/ 4 w 9"/>
                        <a:gd name="T1" fmla="*/ 0 h 19"/>
                        <a:gd name="T2" fmla="*/ 0 w 9"/>
                        <a:gd name="T3" fmla="*/ 9 h 19"/>
                        <a:gd name="T4" fmla="*/ 4 w 9"/>
                        <a:gd name="T5" fmla="*/ 19 h 19"/>
                        <a:gd name="T6" fmla="*/ 9 w 9"/>
                        <a:gd name="T7" fmla="*/ 9 h 19"/>
                        <a:gd name="T8" fmla="*/ 4 w 9"/>
                        <a:gd name="T9" fmla="*/ 0 h 19"/>
                      </a:gdLst>
                      <a:ahLst/>
                      <a:cxnLst>
                        <a:cxn ang="0">
                          <a:pos x="T0" y="T1"/>
                        </a:cxn>
                        <a:cxn ang="0">
                          <a:pos x="T2" y="T3"/>
                        </a:cxn>
                        <a:cxn ang="0">
                          <a:pos x="T4" y="T5"/>
                        </a:cxn>
                        <a:cxn ang="0">
                          <a:pos x="T6" y="T7"/>
                        </a:cxn>
                        <a:cxn ang="0">
                          <a:pos x="T8" y="T9"/>
                        </a:cxn>
                      </a:cxnLst>
                      <a:rect l="0" t="0" r="r" b="b"/>
                      <a:pathLst>
                        <a:path w="9" h="19">
                          <a:moveTo>
                            <a:pt x="4" y="0"/>
                          </a:moveTo>
                          <a:lnTo>
                            <a:pt x="0" y="9"/>
                          </a:lnTo>
                          <a:lnTo>
                            <a:pt x="4" y="19"/>
                          </a:lnTo>
                          <a:lnTo>
                            <a:pt x="9" y="9"/>
                          </a:lnTo>
                          <a:lnTo>
                            <a:pt x="4" y="0"/>
                          </a:lnTo>
                          <a:close/>
                        </a:path>
                      </a:pathLst>
                    </a:custGeom>
                    <a:solidFill>
                      <a:srgbClr val="000000"/>
                    </a:solidFill>
                    <a:ln w="9525" cap="flat">
                      <a:solidFill>
                        <a:srgbClr val="000000"/>
                      </a:solidFill>
                      <a:prstDash val="solid"/>
                      <a:round/>
                      <a:headEnd/>
                      <a:tailEnd/>
                    </a:ln>
                  </p:spPr>
                  <p:txBody>
                    <a:bodyPr/>
                    <a:lstStyle/>
                    <a:p>
                      <a:endParaRPr lang="ru-RU"/>
                    </a:p>
                  </p:txBody>
                </p:sp>
              </p:grpSp>
              <p:grpSp>
                <p:nvGrpSpPr>
                  <p:cNvPr id="320" name="Group 72"/>
                  <p:cNvGrpSpPr>
                    <a:grpSpLocks/>
                  </p:cNvGrpSpPr>
                  <p:nvPr/>
                </p:nvGrpSpPr>
                <p:grpSpPr bwMode="auto">
                  <a:xfrm>
                    <a:off x="4744" y="3654"/>
                    <a:ext cx="101" cy="64"/>
                    <a:chOff x="4744" y="3654"/>
                    <a:chExt cx="101" cy="64"/>
                  </a:xfrm>
                </p:grpSpPr>
                <p:sp>
                  <p:nvSpPr>
                    <p:cNvPr id="338" name="Freeform 73"/>
                    <p:cNvSpPr>
                      <a:spLocks/>
                    </p:cNvSpPr>
                    <p:nvPr/>
                  </p:nvSpPr>
                  <p:spPr bwMode="auto">
                    <a:xfrm>
                      <a:off x="4799" y="3705"/>
                      <a:ext cx="14" cy="13"/>
                    </a:xfrm>
                    <a:custGeom>
                      <a:avLst/>
                      <a:gdLst>
                        <a:gd name="T0" fmla="*/ 10 w 14"/>
                        <a:gd name="T1" fmla="*/ 13 h 13"/>
                        <a:gd name="T2" fmla="*/ 14 w 14"/>
                        <a:gd name="T3" fmla="*/ 4 h 13"/>
                        <a:gd name="T4" fmla="*/ 5 w 14"/>
                        <a:gd name="T5" fmla="*/ 0 h 13"/>
                        <a:gd name="T6" fmla="*/ 0 w 14"/>
                        <a:gd name="T7" fmla="*/ 9 h 13"/>
                        <a:gd name="T8" fmla="*/ 10 w 14"/>
                        <a:gd name="T9" fmla="*/ 13 h 13"/>
                      </a:gdLst>
                      <a:ahLst/>
                      <a:cxnLst>
                        <a:cxn ang="0">
                          <a:pos x="T0" y="T1"/>
                        </a:cxn>
                        <a:cxn ang="0">
                          <a:pos x="T2" y="T3"/>
                        </a:cxn>
                        <a:cxn ang="0">
                          <a:pos x="T4" y="T5"/>
                        </a:cxn>
                        <a:cxn ang="0">
                          <a:pos x="T6" y="T7"/>
                        </a:cxn>
                        <a:cxn ang="0">
                          <a:pos x="T8" y="T9"/>
                        </a:cxn>
                      </a:cxnLst>
                      <a:rect l="0" t="0" r="r" b="b"/>
                      <a:pathLst>
                        <a:path w="14" h="13">
                          <a:moveTo>
                            <a:pt x="10" y="13"/>
                          </a:moveTo>
                          <a:lnTo>
                            <a:pt x="14" y="4"/>
                          </a:lnTo>
                          <a:lnTo>
                            <a:pt x="5" y="0"/>
                          </a:lnTo>
                          <a:lnTo>
                            <a:pt x="0" y="9"/>
                          </a:lnTo>
                          <a:lnTo>
                            <a:pt x="10" y="13"/>
                          </a:lnTo>
                          <a:close/>
                        </a:path>
                      </a:pathLst>
                    </a:custGeom>
                    <a:solidFill>
                      <a:srgbClr val="000000"/>
                    </a:solidFill>
                    <a:ln w="9525" cap="flat">
                      <a:solidFill>
                        <a:srgbClr val="000000"/>
                      </a:solidFill>
                      <a:prstDash val="solid"/>
                      <a:round/>
                      <a:headEnd/>
                      <a:tailEnd/>
                    </a:ln>
                  </p:spPr>
                  <p:txBody>
                    <a:bodyPr/>
                    <a:lstStyle/>
                    <a:p>
                      <a:endParaRPr lang="ru-RU"/>
                    </a:p>
                  </p:txBody>
                </p:sp>
                <p:sp>
                  <p:nvSpPr>
                    <p:cNvPr id="339" name="Freeform 74"/>
                    <p:cNvSpPr>
                      <a:spLocks/>
                    </p:cNvSpPr>
                    <p:nvPr/>
                  </p:nvSpPr>
                  <p:spPr bwMode="auto">
                    <a:xfrm>
                      <a:off x="4781" y="3695"/>
                      <a:ext cx="14" cy="14"/>
                    </a:xfrm>
                    <a:custGeom>
                      <a:avLst/>
                      <a:gdLst>
                        <a:gd name="T0" fmla="*/ 9 w 14"/>
                        <a:gd name="T1" fmla="*/ 14 h 14"/>
                        <a:gd name="T2" fmla="*/ 14 w 14"/>
                        <a:gd name="T3" fmla="*/ 5 h 14"/>
                        <a:gd name="T4" fmla="*/ 9 w 14"/>
                        <a:gd name="T5" fmla="*/ 0 h 14"/>
                        <a:gd name="T6" fmla="*/ 4 w 14"/>
                        <a:gd name="T7" fmla="*/ 0 h 14"/>
                        <a:gd name="T8" fmla="*/ 0 w 14"/>
                        <a:gd name="T9" fmla="*/ 10 h 14"/>
                        <a:gd name="T10" fmla="*/ 4 w 14"/>
                        <a:gd name="T11" fmla="*/ 10 h 14"/>
                        <a:gd name="T12" fmla="*/ 9 w 14"/>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14" h="14">
                          <a:moveTo>
                            <a:pt x="9" y="14"/>
                          </a:moveTo>
                          <a:lnTo>
                            <a:pt x="14" y="5"/>
                          </a:lnTo>
                          <a:lnTo>
                            <a:pt x="9" y="0"/>
                          </a:lnTo>
                          <a:lnTo>
                            <a:pt x="4" y="0"/>
                          </a:lnTo>
                          <a:lnTo>
                            <a:pt x="0" y="10"/>
                          </a:lnTo>
                          <a:lnTo>
                            <a:pt x="4" y="10"/>
                          </a:lnTo>
                          <a:lnTo>
                            <a:pt x="9" y="14"/>
                          </a:lnTo>
                          <a:close/>
                        </a:path>
                      </a:pathLst>
                    </a:custGeom>
                    <a:solidFill>
                      <a:srgbClr val="000000"/>
                    </a:solidFill>
                    <a:ln w="9525" cap="flat">
                      <a:solidFill>
                        <a:srgbClr val="000000"/>
                      </a:solidFill>
                      <a:prstDash val="solid"/>
                      <a:round/>
                      <a:headEnd/>
                      <a:tailEnd/>
                    </a:ln>
                  </p:spPr>
                  <p:txBody>
                    <a:bodyPr/>
                    <a:lstStyle/>
                    <a:p>
                      <a:endParaRPr lang="ru-RU"/>
                    </a:p>
                  </p:txBody>
                </p:sp>
                <p:sp>
                  <p:nvSpPr>
                    <p:cNvPr id="340" name="Freeform 75"/>
                    <p:cNvSpPr>
                      <a:spLocks/>
                    </p:cNvSpPr>
                    <p:nvPr/>
                  </p:nvSpPr>
                  <p:spPr bwMode="auto">
                    <a:xfrm>
                      <a:off x="4767" y="3681"/>
                      <a:ext cx="14" cy="19"/>
                    </a:xfrm>
                    <a:custGeom>
                      <a:avLst/>
                      <a:gdLst>
                        <a:gd name="T0" fmla="*/ 9 w 14"/>
                        <a:gd name="T1" fmla="*/ 19 h 19"/>
                        <a:gd name="T2" fmla="*/ 14 w 14"/>
                        <a:gd name="T3" fmla="*/ 10 h 19"/>
                        <a:gd name="T4" fmla="*/ 5 w 14"/>
                        <a:gd name="T5" fmla="*/ 0 h 19"/>
                        <a:gd name="T6" fmla="*/ 0 w 14"/>
                        <a:gd name="T7" fmla="*/ 10 h 19"/>
                        <a:gd name="T8" fmla="*/ 9 w 14"/>
                        <a:gd name="T9" fmla="*/ 19 h 19"/>
                      </a:gdLst>
                      <a:ahLst/>
                      <a:cxnLst>
                        <a:cxn ang="0">
                          <a:pos x="T0" y="T1"/>
                        </a:cxn>
                        <a:cxn ang="0">
                          <a:pos x="T2" y="T3"/>
                        </a:cxn>
                        <a:cxn ang="0">
                          <a:pos x="T4" y="T5"/>
                        </a:cxn>
                        <a:cxn ang="0">
                          <a:pos x="T6" y="T7"/>
                        </a:cxn>
                        <a:cxn ang="0">
                          <a:pos x="T8" y="T9"/>
                        </a:cxn>
                      </a:cxnLst>
                      <a:rect l="0" t="0" r="r" b="b"/>
                      <a:pathLst>
                        <a:path w="14" h="19">
                          <a:moveTo>
                            <a:pt x="9" y="19"/>
                          </a:moveTo>
                          <a:lnTo>
                            <a:pt x="14" y="10"/>
                          </a:lnTo>
                          <a:lnTo>
                            <a:pt x="5" y="0"/>
                          </a:lnTo>
                          <a:lnTo>
                            <a:pt x="0" y="10"/>
                          </a:lnTo>
                          <a:lnTo>
                            <a:pt x="9" y="19"/>
                          </a:lnTo>
                          <a:close/>
                        </a:path>
                      </a:pathLst>
                    </a:custGeom>
                    <a:solidFill>
                      <a:srgbClr val="000000"/>
                    </a:solidFill>
                    <a:ln w="9525" cap="flat">
                      <a:solidFill>
                        <a:srgbClr val="000000"/>
                      </a:solidFill>
                      <a:prstDash val="solid"/>
                      <a:round/>
                      <a:headEnd/>
                      <a:tailEnd/>
                    </a:ln>
                  </p:spPr>
                  <p:txBody>
                    <a:bodyPr/>
                    <a:lstStyle/>
                    <a:p>
                      <a:endParaRPr lang="ru-RU"/>
                    </a:p>
                  </p:txBody>
                </p:sp>
                <p:sp>
                  <p:nvSpPr>
                    <p:cNvPr id="341" name="Freeform 76"/>
                    <p:cNvSpPr>
                      <a:spLocks/>
                    </p:cNvSpPr>
                    <p:nvPr/>
                  </p:nvSpPr>
                  <p:spPr bwMode="auto">
                    <a:xfrm>
                      <a:off x="4753" y="3672"/>
                      <a:ext cx="14" cy="14"/>
                    </a:xfrm>
                    <a:custGeom>
                      <a:avLst/>
                      <a:gdLst>
                        <a:gd name="T0" fmla="*/ 9 w 14"/>
                        <a:gd name="T1" fmla="*/ 14 h 14"/>
                        <a:gd name="T2" fmla="*/ 14 w 14"/>
                        <a:gd name="T3" fmla="*/ 5 h 14"/>
                        <a:gd name="T4" fmla="*/ 5 w 14"/>
                        <a:gd name="T5" fmla="*/ 0 h 14"/>
                        <a:gd name="T6" fmla="*/ 0 w 14"/>
                        <a:gd name="T7" fmla="*/ 9 h 14"/>
                        <a:gd name="T8" fmla="*/ 9 w 14"/>
                        <a:gd name="T9" fmla="*/ 14 h 14"/>
                      </a:gdLst>
                      <a:ahLst/>
                      <a:cxnLst>
                        <a:cxn ang="0">
                          <a:pos x="T0" y="T1"/>
                        </a:cxn>
                        <a:cxn ang="0">
                          <a:pos x="T2" y="T3"/>
                        </a:cxn>
                        <a:cxn ang="0">
                          <a:pos x="T4" y="T5"/>
                        </a:cxn>
                        <a:cxn ang="0">
                          <a:pos x="T6" y="T7"/>
                        </a:cxn>
                        <a:cxn ang="0">
                          <a:pos x="T8" y="T9"/>
                        </a:cxn>
                      </a:cxnLst>
                      <a:rect l="0" t="0" r="r" b="b"/>
                      <a:pathLst>
                        <a:path w="14" h="14">
                          <a:moveTo>
                            <a:pt x="9" y="14"/>
                          </a:moveTo>
                          <a:lnTo>
                            <a:pt x="14" y="5"/>
                          </a:lnTo>
                          <a:lnTo>
                            <a:pt x="5" y="0"/>
                          </a:lnTo>
                          <a:lnTo>
                            <a:pt x="0" y="9"/>
                          </a:lnTo>
                          <a:lnTo>
                            <a:pt x="9" y="14"/>
                          </a:lnTo>
                          <a:close/>
                        </a:path>
                      </a:pathLst>
                    </a:custGeom>
                    <a:solidFill>
                      <a:srgbClr val="000000"/>
                    </a:solidFill>
                    <a:ln w="9525" cap="flat">
                      <a:solidFill>
                        <a:srgbClr val="000000"/>
                      </a:solidFill>
                      <a:prstDash val="solid"/>
                      <a:round/>
                      <a:headEnd/>
                      <a:tailEnd/>
                    </a:ln>
                  </p:spPr>
                  <p:txBody>
                    <a:bodyPr/>
                    <a:lstStyle/>
                    <a:p>
                      <a:endParaRPr lang="ru-RU"/>
                    </a:p>
                  </p:txBody>
                </p:sp>
                <p:sp>
                  <p:nvSpPr>
                    <p:cNvPr id="342" name="Freeform 77"/>
                    <p:cNvSpPr>
                      <a:spLocks/>
                    </p:cNvSpPr>
                    <p:nvPr/>
                  </p:nvSpPr>
                  <p:spPr bwMode="auto">
                    <a:xfrm>
                      <a:off x="4744" y="3658"/>
                      <a:ext cx="14" cy="10"/>
                    </a:xfrm>
                    <a:custGeom>
                      <a:avLst/>
                      <a:gdLst>
                        <a:gd name="T0" fmla="*/ 4 w 14"/>
                        <a:gd name="T1" fmla="*/ 10 h 10"/>
                        <a:gd name="T2" fmla="*/ 14 w 14"/>
                        <a:gd name="T3" fmla="*/ 10 h 10"/>
                        <a:gd name="T4" fmla="*/ 9 w 14"/>
                        <a:gd name="T5" fmla="*/ 5 h 10"/>
                        <a:gd name="T6" fmla="*/ 9 w 14"/>
                        <a:gd name="T7" fmla="*/ 0 h 10"/>
                        <a:gd name="T8" fmla="*/ 0 w 14"/>
                        <a:gd name="T9" fmla="*/ 0 h 10"/>
                        <a:gd name="T10" fmla="*/ 0 w 14"/>
                        <a:gd name="T11" fmla="*/ 5 h 10"/>
                        <a:gd name="T12" fmla="*/ 4 w 14"/>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4" h="10">
                          <a:moveTo>
                            <a:pt x="4" y="10"/>
                          </a:moveTo>
                          <a:lnTo>
                            <a:pt x="14" y="10"/>
                          </a:lnTo>
                          <a:lnTo>
                            <a:pt x="9" y="5"/>
                          </a:lnTo>
                          <a:lnTo>
                            <a:pt x="9" y="0"/>
                          </a:lnTo>
                          <a:lnTo>
                            <a:pt x="0" y="0"/>
                          </a:lnTo>
                          <a:lnTo>
                            <a:pt x="0" y="5"/>
                          </a:lnTo>
                          <a:lnTo>
                            <a:pt x="4" y="10"/>
                          </a:lnTo>
                          <a:close/>
                        </a:path>
                      </a:pathLst>
                    </a:custGeom>
                    <a:solidFill>
                      <a:srgbClr val="000000"/>
                    </a:solidFill>
                    <a:ln w="9525" cap="flat">
                      <a:solidFill>
                        <a:srgbClr val="000000"/>
                      </a:solidFill>
                      <a:prstDash val="solid"/>
                      <a:round/>
                      <a:headEnd/>
                      <a:tailEnd/>
                    </a:ln>
                  </p:spPr>
                  <p:txBody>
                    <a:bodyPr/>
                    <a:lstStyle/>
                    <a:p>
                      <a:endParaRPr lang="ru-RU"/>
                    </a:p>
                  </p:txBody>
                </p:sp>
                <p:sp>
                  <p:nvSpPr>
                    <p:cNvPr id="343" name="Rectangle 78"/>
                    <p:cNvSpPr>
                      <a:spLocks noChangeArrowheads="1"/>
                    </p:cNvSpPr>
                    <p:nvPr/>
                  </p:nvSpPr>
                  <p:spPr bwMode="auto">
                    <a:xfrm>
                      <a:off x="4758" y="3654"/>
                      <a:ext cx="9" cy="9"/>
                    </a:xfrm>
                    <a:prstGeom prst="rect">
                      <a:avLst/>
                    </a:prstGeom>
                    <a:solidFill>
                      <a:srgbClr val="000000"/>
                    </a:solidFill>
                    <a:ln w="9525">
                      <a:solidFill>
                        <a:srgbClr val="000000"/>
                      </a:solidFill>
                      <a:miter lim="800000"/>
                      <a:headEnd/>
                      <a:tailEnd/>
                    </a:ln>
                  </p:spPr>
                  <p:txBody>
                    <a:bodyPr/>
                    <a:lstStyle/>
                    <a:p>
                      <a:endParaRPr lang="ru-RU"/>
                    </a:p>
                  </p:txBody>
                </p:sp>
                <p:sp>
                  <p:nvSpPr>
                    <p:cNvPr id="344" name="Rectangle 79"/>
                    <p:cNvSpPr>
                      <a:spLocks noChangeArrowheads="1"/>
                    </p:cNvSpPr>
                    <p:nvPr/>
                  </p:nvSpPr>
                  <p:spPr bwMode="auto">
                    <a:xfrm>
                      <a:off x="4776" y="3654"/>
                      <a:ext cx="9" cy="9"/>
                    </a:xfrm>
                    <a:prstGeom prst="rect">
                      <a:avLst/>
                    </a:prstGeom>
                    <a:solidFill>
                      <a:srgbClr val="000000"/>
                    </a:solidFill>
                    <a:ln w="9525">
                      <a:solidFill>
                        <a:srgbClr val="000000"/>
                      </a:solidFill>
                      <a:miter lim="800000"/>
                      <a:headEnd/>
                      <a:tailEnd/>
                    </a:ln>
                  </p:spPr>
                  <p:txBody>
                    <a:bodyPr/>
                    <a:lstStyle/>
                    <a:p>
                      <a:endParaRPr lang="ru-RU"/>
                    </a:p>
                  </p:txBody>
                </p:sp>
                <p:sp>
                  <p:nvSpPr>
                    <p:cNvPr id="345" name="Freeform 80"/>
                    <p:cNvSpPr>
                      <a:spLocks/>
                    </p:cNvSpPr>
                    <p:nvPr/>
                  </p:nvSpPr>
                  <p:spPr bwMode="auto">
                    <a:xfrm>
                      <a:off x="4795" y="3654"/>
                      <a:ext cx="9" cy="9"/>
                    </a:xfrm>
                    <a:custGeom>
                      <a:avLst/>
                      <a:gdLst>
                        <a:gd name="T0" fmla="*/ 0 w 9"/>
                        <a:gd name="T1" fmla="*/ 0 h 9"/>
                        <a:gd name="T2" fmla="*/ 0 w 9"/>
                        <a:gd name="T3" fmla="*/ 9 h 9"/>
                        <a:gd name="T4" fmla="*/ 0 w 9"/>
                        <a:gd name="T5" fmla="*/ 9 h 9"/>
                        <a:gd name="T6" fmla="*/ 9 w 9"/>
                        <a:gd name="T7" fmla="*/ 9 h 9"/>
                        <a:gd name="T8" fmla="*/ 9 w 9"/>
                        <a:gd name="T9" fmla="*/ 0 h 9"/>
                        <a:gd name="T10" fmla="*/ 4 w 9"/>
                        <a:gd name="T11" fmla="*/ 0 h 9"/>
                        <a:gd name="T12" fmla="*/ 0 w 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0" y="0"/>
                          </a:moveTo>
                          <a:lnTo>
                            <a:pt x="0" y="9"/>
                          </a:lnTo>
                          <a:lnTo>
                            <a:pt x="0" y="9"/>
                          </a:lnTo>
                          <a:lnTo>
                            <a:pt x="9" y="9"/>
                          </a:lnTo>
                          <a:lnTo>
                            <a:pt x="9" y="0"/>
                          </a:lnTo>
                          <a:lnTo>
                            <a:pt x="4" y="0"/>
                          </a:lnTo>
                          <a:lnTo>
                            <a:pt x="0" y="0"/>
                          </a:lnTo>
                          <a:close/>
                        </a:path>
                      </a:pathLst>
                    </a:custGeom>
                    <a:solidFill>
                      <a:srgbClr val="000000"/>
                    </a:solidFill>
                    <a:ln w="9525" cap="flat">
                      <a:solidFill>
                        <a:srgbClr val="000000"/>
                      </a:solidFill>
                      <a:prstDash val="solid"/>
                      <a:round/>
                      <a:headEnd/>
                      <a:tailEnd/>
                    </a:ln>
                  </p:spPr>
                  <p:txBody>
                    <a:bodyPr/>
                    <a:lstStyle/>
                    <a:p>
                      <a:endParaRPr lang="ru-RU"/>
                    </a:p>
                  </p:txBody>
                </p:sp>
                <p:sp>
                  <p:nvSpPr>
                    <p:cNvPr id="346" name="Freeform 81"/>
                    <p:cNvSpPr>
                      <a:spLocks/>
                    </p:cNvSpPr>
                    <p:nvPr/>
                  </p:nvSpPr>
                  <p:spPr bwMode="auto">
                    <a:xfrm>
                      <a:off x="4813" y="3654"/>
                      <a:ext cx="14" cy="14"/>
                    </a:xfrm>
                    <a:custGeom>
                      <a:avLst/>
                      <a:gdLst>
                        <a:gd name="T0" fmla="*/ 5 w 14"/>
                        <a:gd name="T1" fmla="*/ 0 h 14"/>
                        <a:gd name="T2" fmla="*/ 0 w 14"/>
                        <a:gd name="T3" fmla="*/ 9 h 14"/>
                        <a:gd name="T4" fmla="*/ 9 w 14"/>
                        <a:gd name="T5" fmla="*/ 14 h 14"/>
                        <a:gd name="T6" fmla="*/ 14 w 14"/>
                        <a:gd name="T7" fmla="*/ 4 h 14"/>
                        <a:gd name="T8" fmla="*/ 5 w 14"/>
                        <a:gd name="T9" fmla="*/ 0 h 14"/>
                      </a:gdLst>
                      <a:ahLst/>
                      <a:cxnLst>
                        <a:cxn ang="0">
                          <a:pos x="T0" y="T1"/>
                        </a:cxn>
                        <a:cxn ang="0">
                          <a:pos x="T2" y="T3"/>
                        </a:cxn>
                        <a:cxn ang="0">
                          <a:pos x="T4" y="T5"/>
                        </a:cxn>
                        <a:cxn ang="0">
                          <a:pos x="T6" y="T7"/>
                        </a:cxn>
                        <a:cxn ang="0">
                          <a:pos x="T8" y="T9"/>
                        </a:cxn>
                      </a:cxnLst>
                      <a:rect l="0" t="0" r="r" b="b"/>
                      <a:pathLst>
                        <a:path w="14" h="14">
                          <a:moveTo>
                            <a:pt x="5" y="0"/>
                          </a:moveTo>
                          <a:lnTo>
                            <a:pt x="0" y="9"/>
                          </a:lnTo>
                          <a:lnTo>
                            <a:pt x="9" y="14"/>
                          </a:lnTo>
                          <a:lnTo>
                            <a:pt x="14" y="4"/>
                          </a:lnTo>
                          <a:lnTo>
                            <a:pt x="5" y="0"/>
                          </a:lnTo>
                          <a:close/>
                        </a:path>
                      </a:pathLst>
                    </a:custGeom>
                    <a:solidFill>
                      <a:srgbClr val="000000"/>
                    </a:solidFill>
                    <a:ln w="9525" cap="flat">
                      <a:solidFill>
                        <a:srgbClr val="000000"/>
                      </a:solidFill>
                      <a:prstDash val="solid"/>
                      <a:round/>
                      <a:headEnd/>
                      <a:tailEnd/>
                    </a:ln>
                  </p:spPr>
                  <p:txBody>
                    <a:bodyPr/>
                    <a:lstStyle/>
                    <a:p>
                      <a:endParaRPr lang="ru-RU"/>
                    </a:p>
                  </p:txBody>
                </p:sp>
                <p:sp>
                  <p:nvSpPr>
                    <p:cNvPr id="347" name="Freeform 82"/>
                    <p:cNvSpPr>
                      <a:spLocks/>
                    </p:cNvSpPr>
                    <p:nvPr/>
                  </p:nvSpPr>
                  <p:spPr bwMode="auto">
                    <a:xfrm>
                      <a:off x="4827" y="3663"/>
                      <a:ext cx="14" cy="14"/>
                    </a:xfrm>
                    <a:custGeom>
                      <a:avLst/>
                      <a:gdLst>
                        <a:gd name="T0" fmla="*/ 5 w 14"/>
                        <a:gd name="T1" fmla="*/ 0 h 14"/>
                        <a:gd name="T2" fmla="*/ 0 w 14"/>
                        <a:gd name="T3" fmla="*/ 9 h 14"/>
                        <a:gd name="T4" fmla="*/ 0 w 14"/>
                        <a:gd name="T5" fmla="*/ 9 h 14"/>
                        <a:gd name="T6" fmla="*/ 5 w 14"/>
                        <a:gd name="T7" fmla="*/ 5 h 14"/>
                        <a:gd name="T8" fmla="*/ 0 w 14"/>
                        <a:gd name="T9" fmla="*/ 5 h 14"/>
                        <a:gd name="T10" fmla="*/ 5 w 14"/>
                        <a:gd name="T11" fmla="*/ 14 h 14"/>
                        <a:gd name="T12" fmla="*/ 14 w 14"/>
                        <a:gd name="T13" fmla="*/ 9 h 14"/>
                        <a:gd name="T14" fmla="*/ 9 w 14"/>
                        <a:gd name="T15" fmla="*/ 5 h 14"/>
                        <a:gd name="T16" fmla="*/ 5 w 14"/>
                        <a:gd name="T1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5" y="0"/>
                          </a:moveTo>
                          <a:lnTo>
                            <a:pt x="0" y="9"/>
                          </a:lnTo>
                          <a:lnTo>
                            <a:pt x="0" y="9"/>
                          </a:lnTo>
                          <a:lnTo>
                            <a:pt x="5" y="5"/>
                          </a:lnTo>
                          <a:lnTo>
                            <a:pt x="0" y="5"/>
                          </a:lnTo>
                          <a:lnTo>
                            <a:pt x="5" y="14"/>
                          </a:lnTo>
                          <a:lnTo>
                            <a:pt x="14" y="9"/>
                          </a:lnTo>
                          <a:lnTo>
                            <a:pt x="9" y="5"/>
                          </a:lnTo>
                          <a:lnTo>
                            <a:pt x="5" y="0"/>
                          </a:lnTo>
                          <a:close/>
                        </a:path>
                      </a:pathLst>
                    </a:custGeom>
                    <a:solidFill>
                      <a:srgbClr val="000000"/>
                    </a:solidFill>
                    <a:ln w="9525" cap="flat">
                      <a:solidFill>
                        <a:srgbClr val="000000"/>
                      </a:solidFill>
                      <a:prstDash val="solid"/>
                      <a:round/>
                      <a:headEnd/>
                      <a:tailEnd/>
                    </a:ln>
                  </p:spPr>
                  <p:txBody>
                    <a:bodyPr/>
                    <a:lstStyle/>
                    <a:p>
                      <a:endParaRPr lang="ru-RU"/>
                    </a:p>
                  </p:txBody>
                </p:sp>
                <p:sp>
                  <p:nvSpPr>
                    <p:cNvPr id="348" name="Freeform 83"/>
                    <p:cNvSpPr>
                      <a:spLocks/>
                    </p:cNvSpPr>
                    <p:nvPr/>
                  </p:nvSpPr>
                  <p:spPr bwMode="auto">
                    <a:xfrm>
                      <a:off x="4836" y="3681"/>
                      <a:ext cx="9" cy="10"/>
                    </a:xfrm>
                    <a:custGeom>
                      <a:avLst/>
                      <a:gdLst>
                        <a:gd name="T0" fmla="*/ 9 w 9"/>
                        <a:gd name="T1" fmla="*/ 0 h 10"/>
                        <a:gd name="T2" fmla="*/ 0 w 9"/>
                        <a:gd name="T3" fmla="*/ 5 h 10"/>
                        <a:gd name="T4" fmla="*/ 0 w 9"/>
                        <a:gd name="T5" fmla="*/ 10 h 10"/>
                        <a:gd name="T6" fmla="*/ 9 w 9"/>
                        <a:gd name="T7" fmla="*/ 5 h 10"/>
                        <a:gd name="T8" fmla="*/ 9 w 9"/>
                        <a:gd name="T9" fmla="*/ 0 h 10"/>
                      </a:gdLst>
                      <a:ahLst/>
                      <a:cxnLst>
                        <a:cxn ang="0">
                          <a:pos x="T0" y="T1"/>
                        </a:cxn>
                        <a:cxn ang="0">
                          <a:pos x="T2" y="T3"/>
                        </a:cxn>
                        <a:cxn ang="0">
                          <a:pos x="T4" y="T5"/>
                        </a:cxn>
                        <a:cxn ang="0">
                          <a:pos x="T6" y="T7"/>
                        </a:cxn>
                        <a:cxn ang="0">
                          <a:pos x="T8" y="T9"/>
                        </a:cxn>
                      </a:cxnLst>
                      <a:rect l="0" t="0" r="r" b="b"/>
                      <a:pathLst>
                        <a:path w="9" h="10">
                          <a:moveTo>
                            <a:pt x="9" y="0"/>
                          </a:moveTo>
                          <a:lnTo>
                            <a:pt x="0" y="5"/>
                          </a:lnTo>
                          <a:lnTo>
                            <a:pt x="0" y="10"/>
                          </a:lnTo>
                          <a:lnTo>
                            <a:pt x="9" y="5"/>
                          </a:lnTo>
                          <a:lnTo>
                            <a:pt x="9" y="0"/>
                          </a:lnTo>
                          <a:close/>
                        </a:path>
                      </a:pathLst>
                    </a:custGeom>
                    <a:solidFill>
                      <a:srgbClr val="000000"/>
                    </a:solidFill>
                    <a:ln w="9525" cap="flat">
                      <a:solidFill>
                        <a:srgbClr val="000000"/>
                      </a:solidFill>
                      <a:prstDash val="solid"/>
                      <a:round/>
                      <a:headEnd/>
                      <a:tailEnd/>
                    </a:ln>
                  </p:spPr>
                  <p:txBody>
                    <a:bodyPr/>
                    <a:lstStyle/>
                    <a:p>
                      <a:endParaRPr lang="ru-RU"/>
                    </a:p>
                  </p:txBody>
                </p:sp>
              </p:grpSp>
              <p:grpSp>
                <p:nvGrpSpPr>
                  <p:cNvPr id="321" name="Group 84"/>
                  <p:cNvGrpSpPr>
                    <a:grpSpLocks/>
                  </p:cNvGrpSpPr>
                  <p:nvPr/>
                </p:nvGrpSpPr>
                <p:grpSpPr bwMode="auto">
                  <a:xfrm>
                    <a:off x="4776" y="3617"/>
                    <a:ext cx="97" cy="69"/>
                    <a:chOff x="4776" y="3617"/>
                    <a:chExt cx="97" cy="69"/>
                  </a:xfrm>
                </p:grpSpPr>
                <p:sp>
                  <p:nvSpPr>
                    <p:cNvPr id="328" name="Freeform 85"/>
                    <p:cNvSpPr>
                      <a:spLocks/>
                    </p:cNvSpPr>
                    <p:nvPr/>
                  </p:nvSpPr>
                  <p:spPr bwMode="auto">
                    <a:xfrm>
                      <a:off x="4827" y="3672"/>
                      <a:ext cx="14" cy="14"/>
                    </a:xfrm>
                    <a:custGeom>
                      <a:avLst/>
                      <a:gdLst>
                        <a:gd name="T0" fmla="*/ 9 w 14"/>
                        <a:gd name="T1" fmla="*/ 14 h 14"/>
                        <a:gd name="T2" fmla="*/ 14 w 14"/>
                        <a:gd name="T3" fmla="*/ 5 h 14"/>
                        <a:gd name="T4" fmla="*/ 5 w 14"/>
                        <a:gd name="T5" fmla="*/ 0 h 14"/>
                        <a:gd name="T6" fmla="*/ 0 w 14"/>
                        <a:gd name="T7" fmla="*/ 9 h 14"/>
                        <a:gd name="T8" fmla="*/ 9 w 14"/>
                        <a:gd name="T9" fmla="*/ 14 h 14"/>
                      </a:gdLst>
                      <a:ahLst/>
                      <a:cxnLst>
                        <a:cxn ang="0">
                          <a:pos x="T0" y="T1"/>
                        </a:cxn>
                        <a:cxn ang="0">
                          <a:pos x="T2" y="T3"/>
                        </a:cxn>
                        <a:cxn ang="0">
                          <a:pos x="T4" y="T5"/>
                        </a:cxn>
                        <a:cxn ang="0">
                          <a:pos x="T6" y="T7"/>
                        </a:cxn>
                        <a:cxn ang="0">
                          <a:pos x="T8" y="T9"/>
                        </a:cxn>
                      </a:cxnLst>
                      <a:rect l="0" t="0" r="r" b="b"/>
                      <a:pathLst>
                        <a:path w="14" h="14">
                          <a:moveTo>
                            <a:pt x="9" y="14"/>
                          </a:moveTo>
                          <a:lnTo>
                            <a:pt x="14" y="5"/>
                          </a:lnTo>
                          <a:lnTo>
                            <a:pt x="5" y="0"/>
                          </a:lnTo>
                          <a:lnTo>
                            <a:pt x="0" y="9"/>
                          </a:lnTo>
                          <a:lnTo>
                            <a:pt x="9" y="14"/>
                          </a:lnTo>
                          <a:close/>
                        </a:path>
                      </a:pathLst>
                    </a:custGeom>
                    <a:solidFill>
                      <a:srgbClr val="000000"/>
                    </a:solidFill>
                    <a:ln w="9525" cap="flat">
                      <a:solidFill>
                        <a:srgbClr val="000000"/>
                      </a:solidFill>
                      <a:prstDash val="solid"/>
                      <a:round/>
                      <a:headEnd/>
                      <a:tailEnd/>
                    </a:ln>
                  </p:spPr>
                  <p:txBody>
                    <a:bodyPr/>
                    <a:lstStyle/>
                    <a:p>
                      <a:endParaRPr lang="ru-RU"/>
                    </a:p>
                  </p:txBody>
                </p:sp>
                <p:sp>
                  <p:nvSpPr>
                    <p:cNvPr id="329" name="Freeform 86"/>
                    <p:cNvSpPr>
                      <a:spLocks/>
                    </p:cNvSpPr>
                    <p:nvPr/>
                  </p:nvSpPr>
                  <p:spPr bwMode="auto">
                    <a:xfrm>
                      <a:off x="4813" y="3658"/>
                      <a:ext cx="9" cy="14"/>
                    </a:xfrm>
                    <a:custGeom>
                      <a:avLst/>
                      <a:gdLst>
                        <a:gd name="T0" fmla="*/ 5 w 9"/>
                        <a:gd name="T1" fmla="*/ 14 h 14"/>
                        <a:gd name="T2" fmla="*/ 9 w 9"/>
                        <a:gd name="T3" fmla="*/ 5 h 14"/>
                        <a:gd name="T4" fmla="*/ 5 w 9"/>
                        <a:gd name="T5" fmla="*/ 0 h 14"/>
                        <a:gd name="T6" fmla="*/ 5 w 9"/>
                        <a:gd name="T7" fmla="*/ 0 h 14"/>
                        <a:gd name="T8" fmla="*/ 0 w 9"/>
                        <a:gd name="T9" fmla="*/ 10 h 14"/>
                        <a:gd name="T10" fmla="*/ 0 w 9"/>
                        <a:gd name="T11" fmla="*/ 10 h 14"/>
                        <a:gd name="T12" fmla="*/ 5 w 9"/>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9" h="14">
                          <a:moveTo>
                            <a:pt x="5" y="14"/>
                          </a:moveTo>
                          <a:lnTo>
                            <a:pt x="9" y="5"/>
                          </a:lnTo>
                          <a:lnTo>
                            <a:pt x="5" y="0"/>
                          </a:lnTo>
                          <a:lnTo>
                            <a:pt x="5" y="0"/>
                          </a:lnTo>
                          <a:lnTo>
                            <a:pt x="0" y="10"/>
                          </a:lnTo>
                          <a:lnTo>
                            <a:pt x="0" y="10"/>
                          </a:lnTo>
                          <a:lnTo>
                            <a:pt x="5" y="14"/>
                          </a:lnTo>
                          <a:close/>
                        </a:path>
                      </a:pathLst>
                    </a:custGeom>
                    <a:solidFill>
                      <a:srgbClr val="000000"/>
                    </a:solidFill>
                    <a:ln w="9525" cap="flat">
                      <a:solidFill>
                        <a:srgbClr val="000000"/>
                      </a:solidFill>
                      <a:prstDash val="solid"/>
                      <a:round/>
                      <a:headEnd/>
                      <a:tailEnd/>
                    </a:ln>
                  </p:spPr>
                  <p:txBody>
                    <a:bodyPr/>
                    <a:lstStyle/>
                    <a:p>
                      <a:endParaRPr lang="ru-RU"/>
                    </a:p>
                  </p:txBody>
                </p:sp>
                <p:sp>
                  <p:nvSpPr>
                    <p:cNvPr id="330" name="Freeform 87"/>
                    <p:cNvSpPr>
                      <a:spLocks/>
                    </p:cNvSpPr>
                    <p:nvPr/>
                  </p:nvSpPr>
                  <p:spPr bwMode="auto">
                    <a:xfrm>
                      <a:off x="4799" y="3649"/>
                      <a:ext cx="10" cy="14"/>
                    </a:xfrm>
                    <a:custGeom>
                      <a:avLst/>
                      <a:gdLst>
                        <a:gd name="T0" fmla="*/ 5 w 10"/>
                        <a:gd name="T1" fmla="*/ 14 h 14"/>
                        <a:gd name="T2" fmla="*/ 10 w 10"/>
                        <a:gd name="T3" fmla="*/ 5 h 14"/>
                        <a:gd name="T4" fmla="*/ 5 w 10"/>
                        <a:gd name="T5" fmla="*/ 0 h 14"/>
                        <a:gd name="T6" fmla="*/ 0 w 10"/>
                        <a:gd name="T7" fmla="*/ 9 h 14"/>
                        <a:gd name="T8" fmla="*/ 5 w 10"/>
                        <a:gd name="T9" fmla="*/ 14 h 14"/>
                      </a:gdLst>
                      <a:ahLst/>
                      <a:cxnLst>
                        <a:cxn ang="0">
                          <a:pos x="T0" y="T1"/>
                        </a:cxn>
                        <a:cxn ang="0">
                          <a:pos x="T2" y="T3"/>
                        </a:cxn>
                        <a:cxn ang="0">
                          <a:pos x="T4" y="T5"/>
                        </a:cxn>
                        <a:cxn ang="0">
                          <a:pos x="T6" y="T7"/>
                        </a:cxn>
                        <a:cxn ang="0">
                          <a:pos x="T8" y="T9"/>
                        </a:cxn>
                      </a:cxnLst>
                      <a:rect l="0" t="0" r="r" b="b"/>
                      <a:pathLst>
                        <a:path w="10" h="14">
                          <a:moveTo>
                            <a:pt x="5" y="14"/>
                          </a:moveTo>
                          <a:lnTo>
                            <a:pt x="10" y="5"/>
                          </a:lnTo>
                          <a:lnTo>
                            <a:pt x="5" y="0"/>
                          </a:lnTo>
                          <a:lnTo>
                            <a:pt x="0" y="9"/>
                          </a:lnTo>
                          <a:lnTo>
                            <a:pt x="5" y="14"/>
                          </a:lnTo>
                          <a:close/>
                        </a:path>
                      </a:pathLst>
                    </a:custGeom>
                    <a:solidFill>
                      <a:srgbClr val="000000"/>
                    </a:solidFill>
                    <a:ln w="9525" cap="flat">
                      <a:solidFill>
                        <a:srgbClr val="000000"/>
                      </a:solidFill>
                      <a:prstDash val="solid"/>
                      <a:round/>
                      <a:headEnd/>
                      <a:tailEnd/>
                    </a:ln>
                  </p:spPr>
                  <p:txBody>
                    <a:bodyPr/>
                    <a:lstStyle/>
                    <a:p>
                      <a:endParaRPr lang="ru-RU"/>
                    </a:p>
                  </p:txBody>
                </p:sp>
                <p:sp>
                  <p:nvSpPr>
                    <p:cNvPr id="331" name="Freeform 88"/>
                    <p:cNvSpPr>
                      <a:spLocks/>
                    </p:cNvSpPr>
                    <p:nvPr/>
                  </p:nvSpPr>
                  <p:spPr bwMode="auto">
                    <a:xfrm>
                      <a:off x="4785" y="3635"/>
                      <a:ext cx="10" cy="14"/>
                    </a:xfrm>
                    <a:custGeom>
                      <a:avLst/>
                      <a:gdLst>
                        <a:gd name="T0" fmla="*/ 5 w 10"/>
                        <a:gd name="T1" fmla="*/ 14 h 14"/>
                        <a:gd name="T2" fmla="*/ 10 w 10"/>
                        <a:gd name="T3" fmla="*/ 5 h 14"/>
                        <a:gd name="T4" fmla="*/ 5 w 10"/>
                        <a:gd name="T5" fmla="*/ 0 h 14"/>
                        <a:gd name="T6" fmla="*/ 0 w 10"/>
                        <a:gd name="T7" fmla="*/ 9 h 14"/>
                        <a:gd name="T8" fmla="*/ 5 w 10"/>
                        <a:gd name="T9" fmla="*/ 14 h 14"/>
                      </a:gdLst>
                      <a:ahLst/>
                      <a:cxnLst>
                        <a:cxn ang="0">
                          <a:pos x="T0" y="T1"/>
                        </a:cxn>
                        <a:cxn ang="0">
                          <a:pos x="T2" y="T3"/>
                        </a:cxn>
                        <a:cxn ang="0">
                          <a:pos x="T4" y="T5"/>
                        </a:cxn>
                        <a:cxn ang="0">
                          <a:pos x="T6" y="T7"/>
                        </a:cxn>
                        <a:cxn ang="0">
                          <a:pos x="T8" y="T9"/>
                        </a:cxn>
                      </a:cxnLst>
                      <a:rect l="0" t="0" r="r" b="b"/>
                      <a:pathLst>
                        <a:path w="10" h="14">
                          <a:moveTo>
                            <a:pt x="5" y="14"/>
                          </a:moveTo>
                          <a:lnTo>
                            <a:pt x="10" y="5"/>
                          </a:lnTo>
                          <a:lnTo>
                            <a:pt x="5" y="0"/>
                          </a:lnTo>
                          <a:lnTo>
                            <a:pt x="0" y="9"/>
                          </a:lnTo>
                          <a:lnTo>
                            <a:pt x="5" y="14"/>
                          </a:lnTo>
                          <a:close/>
                        </a:path>
                      </a:pathLst>
                    </a:custGeom>
                    <a:solidFill>
                      <a:srgbClr val="000000"/>
                    </a:solidFill>
                    <a:ln w="9525" cap="flat">
                      <a:solidFill>
                        <a:srgbClr val="000000"/>
                      </a:solidFill>
                      <a:prstDash val="solid"/>
                      <a:round/>
                      <a:headEnd/>
                      <a:tailEnd/>
                    </a:ln>
                  </p:spPr>
                  <p:txBody>
                    <a:bodyPr/>
                    <a:lstStyle/>
                    <a:p>
                      <a:endParaRPr lang="ru-RU"/>
                    </a:p>
                  </p:txBody>
                </p:sp>
                <p:sp>
                  <p:nvSpPr>
                    <p:cNvPr id="332" name="Freeform 89"/>
                    <p:cNvSpPr>
                      <a:spLocks/>
                    </p:cNvSpPr>
                    <p:nvPr/>
                  </p:nvSpPr>
                  <p:spPr bwMode="auto">
                    <a:xfrm>
                      <a:off x="4776" y="3626"/>
                      <a:ext cx="14" cy="5"/>
                    </a:xfrm>
                    <a:custGeom>
                      <a:avLst/>
                      <a:gdLst>
                        <a:gd name="T0" fmla="*/ 0 w 14"/>
                        <a:gd name="T1" fmla="*/ 5 h 5"/>
                        <a:gd name="T2" fmla="*/ 9 w 14"/>
                        <a:gd name="T3" fmla="*/ 5 h 5"/>
                        <a:gd name="T4" fmla="*/ 9 w 14"/>
                        <a:gd name="T5" fmla="*/ 5 h 5"/>
                        <a:gd name="T6" fmla="*/ 14 w 14"/>
                        <a:gd name="T7" fmla="*/ 0 h 5"/>
                        <a:gd name="T8" fmla="*/ 5 w 14"/>
                        <a:gd name="T9" fmla="*/ 0 h 5"/>
                        <a:gd name="T10" fmla="*/ 0 w 14"/>
                        <a:gd name="T11" fmla="*/ 5 h 5"/>
                      </a:gdLst>
                      <a:ahLst/>
                      <a:cxnLst>
                        <a:cxn ang="0">
                          <a:pos x="T0" y="T1"/>
                        </a:cxn>
                        <a:cxn ang="0">
                          <a:pos x="T2" y="T3"/>
                        </a:cxn>
                        <a:cxn ang="0">
                          <a:pos x="T4" y="T5"/>
                        </a:cxn>
                        <a:cxn ang="0">
                          <a:pos x="T6" y="T7"/>
                        </a:cxn>
                        <a:cxn ang="0">
                          <a:pos x="T8" y="T9"/>
                        </a:cxn>
                        <a:cxn ang="0">
                          <a:pos x="T10" y="T11"/>
                        </a:cxn>
                      </a:cxnLst>
                      <a:rect l="0" t="0" r="r" b="b"/>
                      <a:pathLst>
                        <a:path w="14" h="5">
                          <a:moveTo>
                            <a:pt x="0" y="5"/>
                          </a:moveTo>
                          <a:lnTo>
                            <a:pt x="9" y="5"/>
                          </a:lnTo>
                          <a:lnTo>
                            <a:pt x="9" y="5"/>
                          </a:lnTo>
                          <a:lnTo>
                            <a:pt x="14" y="0"/>
                          </a:lnTo>
                          <a:lnTo>
                            <a:pt x="5" y="0"/>
                          </a:lnTo>
                          <a:lnTo>
                            <a:pt x="0" y="5"/>
                          </a:lnTo>
                          <a:close/>
                        </a:path>
                      </a:pathLst>
                    </a:custGeom>
                    <a:solidFill>
                      <a:srgbClr val="000000"/>
                    </a:solidFill>
                    <a:ln w="9525" cap="flat">
                      <a:solidFill>
                        <a:srgbClr val="000000"/>
                      </a:solidFill>
                      <a:prstDash val="solid"/>
                      <a:round/>
                      <a:headEnd/>
                      <a:tailEnd/>
                    </a:ln>
                  </p:spPr>
                  <p:txBody>
                    <a:bodyPr/>
                    <a:lstStyle/>
                    <a:p>
                      <a:endParaRPr lang="ru-RU"/>
                    </a:p>
                  </p:txBody>
                </p:sp>
                <p:sp>
                  <p:nvSpPr>
                    <p:cNvPr id="333" name="Freeform 90"/>
                    <p:cNvSpPr>
                      <a:spLocks/>
                    </p:cNvSpPr>
                    <p:nvPr/>
                  </p:nvSpPr>
                  <p:spPr bwMode="auto">
                    <a:xfrm>
                      <a:off x="4795" y="3617"/>
                      <a:ext cx="9" cy="14"/>
                    </a:xfrm>
                    <a:custGeom>
                      <a:avLst/>
                      <a:gdLst>
                        <a:gd name="T0" fmla="*/ 0 w 9"/>
                        <a:gd name="T1" fmla="*/ 4 h 14"/>
                        <a:gd name="T2" fmla="*/ 0 w 9"/>
                        <a:gd name="T3" fmla="*/ 14 h 14"/>
                        <a:gd name="T4" fmla="*/ 9 w 9"/>
                        <a:gd name="T5" fmla="*/ 9 h 14"/>
                        <a:gd name="T6" fmla="*/ 9 w 9"/>
                        <a:gd name="T7" fmla="*/ 0 h 14"/>
                        <a:gd name="T8" fmla="*/ 0 w 9"/>
                        <a:gd name="T9" fmla="*/ 4 h 14"/>
                      </a:gdLst>
                      <a:ahLst/>
                      <a:cxnLst>
                        <a:cxn ang="0">
                          <a:pos x="T0" y="T1"/>
                        </a:cxn>
                        <a:cxn ang="0">
                          <a:pos x="T2" y="T3"/>
                        </a:cxn>
                        <a:cxn ang="0">
                          <a:pos x="T4" y="T5"/>
                        </a:cxn>
                        <a:cxn ang="0">
                          <a:pos x="T6" y="T7"/>
                        </a:cxn>
                        <a:cxn ang="0">
                          <a:pos x="T8" y="T9"/>
                        </a:cxn>
                      </a:cxnLst>
                      <a:rect l="0" t="0" r="r" b="b"/>
                      <a:pathLst>
                        <a:path w="9" h="14">
                          <a:moveTo>
                            <a:pt x="0" y="4"/>
                          </a:moveTo>
                          <a:lnTo>
                            <a:pt x="0" y="14"/>
                          </a:lnTo>
                          <a:lnTo>
                            <a:pt x="9" y="9"/>
                          </a:lnTo>
                          <a:lnTo>
                            <a:pt x="9" y="0"/>
                          </a:lnTo>
                          <a:lnTo>
                            <a:pt x="0" y="4"/>
                          </a:lnTo>
                          <a:close/>
                        </a:path>
                      </a:pathLst>
                    </a:custGeom>
                    <a:solidFill>
                      <a:srgbClr val="000000"/>
                    </a:solidFill>
                    <a:ln w="9525" cap="flat">
                      <a:solidFill>
                        <a:srgbClr val="000000"/>
                      </a:solidFill>
                      <a:prstDash val="solid"/>
                      <a:round/>
                      <a:headEnd/>
                      <a:tailEnd/>
                    </a:ln>
                  </p:spPr>
                  <p:txBody>
                    <a:bodyPr/>
                    <a:lstStyle/>
                    <a:p>
                      <a:endParaRPr lang="ru-RU"/>
                    </a:p>
                  </p:txBody>
                </p:sp>
                <p:sp>
                  <p:nvSpPr>
                    <p:cNvPr id="334" name="Rectangle 91"/>
                    <p:cNvSpPr>
                      <a:spLocks noChangeArrowheads="1"/>
                    </p:cNvSpPr>
                    <p:nvPr/>
                  </p:nvSpPr>
                  <p:spPr bwMode="auto">
                    <a:xfrm>
                      <a:off x="4813" y="3617"/>
                      <a:ext cx="9" cy="9"/>
                    </a:xfrm>
                    <a:prstGeom prst="rect">
                      <a:avLst/>
                    </a:prstGeom>
                    <a:solidFill>
                      <a:srgbClr val="000000"/>
                    </a:solidFill>
                    <a:ln w="9525">
                      <a:solidFill>
                        <a:srgbClr val="000000"/>
                      </a:solidFill>
                      <a:miter lim="800000"/>
                      <a:headEnd/>
                      <a:tailEnd/>
                    </a:ln>
                  </p:spPr>
                  <p:txBody>
                    <a:bodyPr/>
                    <a:lstStyle/>
                    <a:p>
                      <a:endParaRPr lang="ru-RU"/>
                    </a:p>
                  </p:txBody>
                </p:sp>
                <p:sp>
                  <p:nvSpPr>
                    <p:cNvPr id="335" name="Rectangle 92"/>
                    <p:cNvSpPr>
                      <a:spLocks noChangeArrowheads="1"/>
                    </p:cNvSpPr>
                    <p:nvPr/>
                  </p:nvSpPr>
                  <p:spPr bwMode="auto">
                    <a:xfrm>
                      <a:off x="4832" y="3621"/>
                      <a:ext cx="9" cy="10"/>
                    </a:xfrm>
                    <a:prstGeom prst="rect">
                      <a:avLst/>
                    </a:prstGeom>
                    <a:solidFill>
                      <a:srgbClr val="000000"/>
                    </a:solidFill>
                    <a:ln w="9525">
                      <a:solidFill>
                        <a:srgbClr val="000000"/>
                      </a:solidFill>
                      <a:miter lim="800000"/>
                      <a:headEnd/>
                      <a:tailEnd/>
                    </a:ln>
                  </p:spPr>
                  <p:txBody>
                    <a:bodyPr/>
                    <a:lstStyle/>
                    <a:p>
                      <a:endParaRPr lang="ru-RU"/>
                    </a:p>
                  </p:txBody>
                </p:sp>
                <p:sp>
                  <p:nvSpPr>
                    <p:cNvPr id="336" name="Freeform 93"/>
                    <p:cNvSpPr>
                      <a:spLocks/>
                    </p:cNvSpPr>
                    <p:nvPr/>
                  </p:nvSpPr>
                  <p:spPr bwMode="auto">
                    <a:xfrm>
                      <a:off x="4845" y="3626"/>
                      <a:ext cx="14" cy="14"/>
                    </a:xfrm>
                    <a:custGeom>
                      <a:avLst/>
                      <a:gdLst>
                        <a:gd name="T0" fmla="*/ 5 w 14"/>
                        <a:gd name="T1" fmla="*/ 0 h 14"/>
                        <a:gd name="T2" fmla="*/ 0 w 14"/>
                        <a:gd name="T3" fmla="*/ 9 h 14"/>
                        <a:gd name="T4" fmla="*/ 10 w 14"/>
                        <a:gd name="T5" fmla="*/ 14 h 14"/>
                        <a:gd name="T6" fmla="*/ 14 w 14"/>
                        <a:gd name="T7" fmla="*/ 5 h 14"/>
                        <a:gd name="T8" fmla="*/ 5 w 14"/>
                        <a:gd name="T9" fmla="*/ 0 h 14"/>
                      </a:gdLst>
                      <a:ahLst/>
                      <a:cxnLst>
                        <a:cxn ang="0">
                          <a:pos x="T0" y="T1"/>
                        </a:cxn>
                        <a:cxn ang="0">
                          <a:pos x="T2" y="T3"/>
                        </a:cxn>
                        <a:cxn ang="0">
                          <a:pos x="T4" y="T5"/>
                        </a:cxn>
                        <a:cxn ang="0">
                          <a:pos x="T6" y="T7"/>
                        </a:cxn>
                        <a:cxn ang="0">
                          <a:pos x="T8" y="T9"/>
                        </a:cxn>
                      </a:cxnLst>
                      <a:rect l="0" t="0" r="r" b="b"/>
                      <a:pathLst>
                        <a:path w="14" h="14">
                          <a:moveTo>
                            <a:pt x="5" y="0"/>
                          </a:moveTo>
                          <a:lnTo>
                            <a:pt x="0" y="9"/>
                          </a:lnTo>
                          <a:lnTo>
                            <a:pt x="10" y="14"/>
                          </a:lnTo>
                          <a:lnTo>
                            <a:pt x="14" y="5"/>
                          </a:lnTo>
                          <a:lnTo>
                            <a:pt x="5" y="0"/>
                          </a:lnTo>
                          <a:close/>
                        </a:path>
                      </a:pathLst>
                    </a:custGeom>
                    <a:solidFill>
                      <a:srgbClr val="000000"/>
                    </a:solidFill>
                    <a:ln w="9525" cap="flat">
                      <a:solidFill>
                        <a:srgbClr val="000000"/>
                      </a:solidFill>
                      <a:prstDash val="solid"/>
                      <a:round/>
                      <a:headEnd/>
                      <a:tailEnd/>
                    </a:ln>
                  </p:spPr>
                  <p:txBody>
                    <a:bodyPr/>
                    <a:lstStyle/>
                    <a:p>
                      <a:endParaRPr lang="ru-RU"/>
                    </a:p>
                  </p:txBody>
                </p:sp>
                <p:sp>
                  <p:nvSpPr>
                    <p:cNvPr id="337" name="Freeform 94"/>
                    <p:cNvSpPr>
                      <a:spLocks/>
                    </p:cNvSpPr>
                    <p:nvPr/>
                  </p:nvSpPr>
                  <p:spPr bwMode="auto">
                    <a:xfrm>
                      <a:off x="4864" y="3635"/>
                      <a:ext cx="9" cy="14"/>
                    </a:xfrm>
                    <a:custGeom>
                      <a:avLst/>
                      <a:gdLst>
                        <a:gd name="T0" fmla="*/ 5 w 9"/>
                        <a:gd name="T1" fmla="*/ 0 h 14"/>
                        <a:gd name="T2" fmla="*/ 0 w 9"/>
                        <a:gd name="T3" fmla="*/ 9 h 14"/>
                        <a:gd name="T4" fmla="*/ 5 w 9"/>
                        <a:gd name="T5" fmla="*/ 14 h 14"/>
                        <a:gd name="T6" fmla="*/ 9 w 9"/>
                        <a:gd name="T7" fmla="*/ 5 h 14"/>
                        <a:gd name="T8" fmla="*/ 5 w 9"/>
                        <a:gd name="T9" fmla="*/ 0 h 14"/>
                      </a:gdLst>
                      <a:ahLst/>
                      <a:cxnLst>
                        <a:cxn ang="0">
                          <a:pos x="T0" y="T1"/>
                        </a:cxn>
                        <a:cxn ang="0">
                          <a:pos x="T2" y="T3"/>
                        </a:cxn>
                        <a:cxn ang="0">
                          <a:pos x="T4" y="T5"/>
                        </a:cxn>
                        <a:cxn ang="0">
                          <a:pos x="T6" y="T7"/>
                        </a:cxn>
                        <a:cxn ang="0">
                          <a:pos x="T8" y="T9"/>
                        </a:cxn>
                      </a:cxnLst>
                      <a:rect l="0" t="0" r="r" b="b"/>
                      <a:pathLst>
                        <a:path w="9" h="14">
                          <a:moveTo>
                            <a:pt x="5" y="0"/>
                          </a:moveTo>
                          <a:lnTo>
                            <a:pt x="0" y="9"/>
                          </a:lnTo>
                          <a:lnTo>
                            <a:pt x="5" y="14"/>
                          </a:lnTo>
                          <a:lnTo>
                            <a:pt x="9" y="5"/>
                          </a:lnTo>
                          <a:lnTo>
                            <a:pt x="5" y="0"/>
                          </a:lnTo>
                          <a:close/>
                        </a:path>
                      </a:pathLst>
                    </a:custGeom>
                    <a:solidFill>
                      <a:srgbClr val="000000"/>
                    </a:solidFill>
                    <a:ln w="9525" cap="flat">
                      <a:solidFill>
                        <a:srgbClr val="000000"/>
                      </a:solidFill>
                      <a:prstDash val="solid"/>
                      <a:round/>
                      <a:headEnd/>
                      <a:tailEnd/>
                    </a:ln>
                  </p:spPr>
                  <p:txBody>
                    <a:bodyPr/>
                    <a:lstStyle/>
                    <a:p>
                      <a:endParaRPr lang="ru-RU"/>
                    </a:p>
                  </p:txBody>
                </p:sp>
              </p:grpSp>
              <p:grpSp>
                <p:nvGrpSpPr>
                  <p:cNvPr id="322" name="Group 95"/>
                  <p:cNvGrpSpPr>
                    <a:grpSpLocks/>
                  </p:cNvGrpSpPr>
                  <p:nvPr/>
                </p:nvGrpSpPr>
                <p:grpSpPr bwMode="auto">
                  <a:xfrm>
                    <a:off x="4873" y="3566"/>
                    <a:ext cx="56" cy="74"/>
                    <a:chOff x="4873" y="3566"/>
                    <a:chExt cx="56" cy="74"/>
                  </a:xfrm>
                </p:grpSpPr>
                <p:sp>
                  <p:nvSpPr>
                    <p:cNvPr id="323" name="Freeform 96"/>
                    <p:cNvSpPr>
                      <a:spLocks/>
                    </p:cNvSpPr>
                    <p:nvPr/>
                  </p:nvSpPr>
                  <p:spPr bwMode="auto">
                    <a:xfrm>
                      <a:off x="4873" y="3621"/>
                      <a:ext cx="9" cy="19"/>
                    </a:xfrm>
                    <a:custGeom>
                      <a:avLst/>
                      <a:gdLst>
                        <a:gd name="T0" fmla="*/ 0 w 9"/>
                        <a:gd name="T1" fmla="*/ 10 h 19"/>
                        <a:gd name="T2" fmla="*/ 5 w 9"/>
                        <a:gd name="T3" fmla="*/ 19 h 19"/>
                        <a:gd name="T4" fmla="*/ 9 w 9"/>
                        <a:gd name="T5" fmla="*/ 10 h 19"/>
                        <a:gd name="T6" fmla="*/ 5 w 9"/>
                        <a:gd name="T7" fmla="*/ 0 h 19"/>
                        <a:gd name="T8" fmla="*/ 0 w 9"/>
                        <a:gd name="T9" fmla="*/ 10 h 19"/>
                      </a:gdLst>
                      <a:ahLst/>
                      <a:cxnLst>
                        <a:cxn ang="0">
                          <a:pos x="T0" y="T1"/>
                        </a:cxn>
                        <a:cxn ang="0">
                          <a:pos x="T2" y="T3"/>
                        </a:cxn>
                        <a:cxn ang="0">
                          <a:pos x="T4" y="T5"/>
                        </a:cxn>
                        <a:cxn ang="0">
                          <a:pos x="T6" y="T7"/>
                        </a:cxn>
                        <a:cxn ang="0">
                          <a:pos x="T8" y="T9"/>
                        </a:cxn>
                      </a:cxnLst>
                      <a:rect l="0" t="0" r="r" b="b"/>
                      <a:pathLst>
                        <a:path w="9" h="19">
                          <a:moveTo>
                            <a:pt x="0" y="10"/>
                          </a:moveTo>
                          <a:lnTo>
                            <a:pt x="5" y="19"/>
                          </a:lnTo>
                          <a:lnTo>
                            <a:pt x="9" y="10"/>
                          </a:lnTo>
                          <a:lnTo>
                            <a:pt x="5" y="0"/>
                          </a:lnTo>
                          <a:lnTo>
                            <a:pt x="0" y="10"/>
                          </a:lnTo>
                          <a:close/>
                        </a:path>
                      </a:pathLst>
                    </a:custGeom>
                    <a:solidFill>
                      <a:srgbClr val="000000"/>
                    </a:solidFill>
                    <a:ln w="9525" cap="flat">
                      <a:solidFill>
                        <a:srgbClr val="000000"/>
                      </a:solidFill>
                      <a:prstDash val="solid"/>
                      <a:round/>
                      <a:headEnd/>
                      <a:tailEnd/>
                    </a:ln>
                  </p:spPr>
                  <p:txBody>
                    <a:bodyPr/>
                    <a:lstStyle/>
                    <a:p>
                      <a:endParaRPr lang="ru-RU"/>
                    </a:p>
                  </p:txBody>
                </p:sp>
                <p:sp>
                  <p:nvSpPr>
                    <p:cNvPr id="324" name="Freeform 97"/>
                    <p:cNvSpPr>
                      <a:spLocks/>
                    </p:cNvSpPr>
                    <p:nvPr/>
                  </p:nvSpPr>
                  <p:spPr bwMode="auto">
                    <a:xfrm>
                      <a:off x="4882" y="3607"/>
                      <a:ext cx="10" cy="19"/>
                    </a:xfrm>
                    <a:custGeom>
                      <a:avLst/>
                      <a:gdLst>
                        <a:gd name="T0" fmla="*/ 0 w 10"/>
                        <a:gd name="T1" fmla="*/ 10 h 19"/>
                        <a:gd name="T2" fmla="*/ 5 w 10"/>
                        <a:gd name="T3" fmla="*/ 19 h 19"/>
                        <a:gd name="T4" fmla="*/ 10 w 10"/>
                        <a:gd name="T5" fmla="*/ 10 h 19"/>
                        <a:gd name="T6" fmla="*/ 5 w 10"/>
                        <a:gd name="T7" fmla="*/ 0 h 19"/>
                        <a:gd name="T8" fmla="*/ 0 w 10"/>
                        <a:gd name="T9" fmla="*/ 10 h 19"/>
                      </a:gdLst>
                      <a:ahLst/>
                      <a:cxnLst>
                        <a:cxn ang="0">
                          <a:pos x="T0" y="T1"/>
                        </a:cxn>
                        <a:cxn ang="0">
                          <a:pos x="T2" y="T3"/>
                        </a:cxn>
                        <a:cxn ang="0">
                          <a:pos x="T4" y="T5"/>
                        </a:cxn>
                        <a:cxn ang="0">
                          <a:pos x="T6" y="T7"/>
                        </a:cxn>
                        <a:cxn ang="0">
                          <a:pos x="T8" y="T9"/>
                        </a:cxn>
                      </a:cxnLst>
                      <a:rect l="0" t="0" r="r" b="b"/>
                      <a:pathLst>
                        <a:path w="10" h="19">
                          <a:moveTo>
                            <a:pt x="0" y="10"/>
                          </a:moveTo>
                          <a:lnTo>
                            <a:pt x="5" y="19"/>
                          </a:lnTo>
                          <a:lnTo>
                            <a:pt x="10" y="10"/>
                          </a:lnTo>
                          <a:lnTo>
                            <a:pt x="5" y="0"/>
                          </a:lnTo>
                          <a:lnTo>
                            <a:pt x="0" y="10"/>
                          </a:lnTo>
                          <a:close/>
                        </a:path>
                      </a:pathLst>
                    </a:custGeom>
                    <a:solidFill>
                      <a:srgbClr val="000000"/>
                    </a:solidFill>
                    <a:ln w="9525" cap="flat">
                      <a:solidFill>
                        <a:srgbClr val="000000"/>
                      </a:solidFill>
                      <a:prstDash val="solid"/>
                      <a:round/>
                      <a:headEnd/>
                      <a:tailEnd/>
                    </a:ln>
                  </p:spPr>
                  <p:txBody>
                    <a:bodyPr/>
                    <a:lstStyle/>
                    <a:p>
                      <a:endParaRPr lang="ru-RU"/>
                    </a:p>
                  </p:txBody>
                </p:sp>
                <p:sp>
                  <p:nvSpPr>
                    <p:cNvPr id="325" name="Freeform 98"/>
                    <p:cNvSpPr>
                      <a:spLocks/>
                    </p:cNvSpPr>
                    <p:nvPr/>
                  </p:nvSpPr>
                  <p:spPr bwMode="auto">
                    <a:xfrm>
                      <a:off x="4892" y="3594"/>
                      <a:ext cx="14" cy="18"/>
                    </a:xfrm>
                    <a:custGeom>
                      <a:avLst/>
                      <a:gdLst>
                        <a:gd name="T0" fmla="*/ 0 w 14"/>
                        <a:gd name="T1" fmla="*/ 9 h 18"/>
                        <a:gd name="T2" fmla="*/ 4 w 14"/>
                        <a:gd name="T3" fmla="*/ 18 h 18"/>
                        <a:gd name="T4" fmla="*/ 14 w 14"/>
                        <a:gd name="T5" fmla="*/ 9 h 18"/>
                        <a:gd name="T6" fmla="*/ 9 w 14"/>
                        <a:gd name="T7" fmla="*/ 0 h 18"/>
                        <a:gd name="T8" fmla="*/ 0 w 14"/>
                        <a:gd name="T9" fmla="*/ 9 h 18"/>
                      </a:gdLst>
                      <a:ahLst/>
                      <a:cxnLst>
                        <a:cxn ang="0">
                          <a:pos x="T0" y="T1"/>
                        </a:cxn>
                        <a:cxn ang="0">
                          <a:pos x="T2" y="T3"/>
                        </a:cxn>
                        <a:cxn ang="0">
                          <a:pos x="T4" y="T5"/>
                        </a:cxn>
                        <a:cxn ang="0">
                          <a:pos x="T6" y="T7"/>
                        </a:cxn>
                        <a:cxn ang="0">
                          <a:pos x="T8" y="T9"/>
                        </a:cxn>
                      </a:cxnLst>
                      <a:rect l="0" t="0" r="r" b="b"/>
                      <a:pathLst>
                        <a:path w="14" h="18">
                          <a:moveTo>
                            <a:pt x="0" y="9"/>
                          </a:moveTo>
                          <a:lnTo>
                            <a:pt x="4" y="18"/>
                          </a:lnTo>
                          <a:lnTo>
                            <a:pt x="14" y="9"/>
                          </a:lnTo>
                          <a:lnTo>
                            <a:pt x="9" y="0"/>
                          </a:lnTo>
                          <a:lnTo>
                            <a:pt x="0" y="9"/>
                          </a:lnTo>
                          <a:close/>
                        </a:path>
                      </a:pathLst>
                    </a:custGeom>
                    <a:solidFill>
                      <a:srgbClr val="000000"/>
                    </a:solidFill>
                    <a:ln w="9525" cap="flat">
                      <a:solidFill>
                        <a:srgbClr val="000000"/>
                      </a:solidFill>
                      <a:prstDash val="solid"/>
                      <a:round/>
                      <a:headEnd/>
                      <a:tailEnd/>
                    </a:ln>
                  </p:spPr>
                  <p:txBody>
                    <a:bodyPr/>
                    <a:lstStyle/>
                    <a:p>
                      <a:endParaRPr lang="ru-RU"/>
                    </a:p>
                  </p:txBody>
                </p:sp>
                <p:sp>
                  <p:nvSpPr>
                    <p:cNvPr id="326" name="Freeform 99"/>
                    <p:cNvSpPr>
                      <a:spLocks/>
                    </p:cNvSpPr>
                    <p:nvPr/>
                  </p:nvSpPr>
                  <p:spPr bwMode="auto">
                    <a:xfrm>
                      <a:off x="4906" y="3580"/>
                      <a:ext cx="9" cy="18"/>
                    </a:xfrm>
                    <a:custGeom>
                      <a:avLst/>
                      <a:gdLst>
                        <a:gd name="T0" fmla="*/ 0 w 9"/>
                        <a:gd name="T1" fmla="*/ 9 h 18"/>
                        <a:gd name="T2" fmla="*/ 4 w 9"/>
                        <a:gd name="T3" fmla="*/ 18 h 18"/>
                        <a:gd name="T4" fmla="*/ 9 w 9"/>
                        <a:gd name="T5" fmla="*/ 9 h 18"/>
                        <a:gd name="T6" fmla="*/ 4 w 9"/>
                        <a:gd name="T7" fmla="*/ 0 h 18"/>
                        <a:gd name="T8" fmla="*/ 0 w 9"/>
                        <a:gd name="T9" fmla="*/ 9 h 18"/>
                      </a:gdLst>
                      <a:ahLst/>
                      <a:cxnLst>
                        <a:cxn ang="0">
                          <a:pos x="T0" y="T1"/>
                        </a:cxn>
                        <a:cxn ang="0">
                          <a:pos x="T2" y="T3"/>
                        </a:cxn>
                        <a:cxn ang="0">
                          <a:pos x="T4" y="T5"/>
                        </a:cxn>
                        <a:cxn ang="0">
                          <a:pos x="T6" y="T7"/>
                        </a:cxn>
                        <a:cxn ang="0">
                          <a:pos x="T8" y="T9"/>
                        </a:cxn>
                      </a:cxnLst>
                      <a:rect l="0" t="0" r="r" b="b"/>
                      <a:pathLst>
                        <a:path w="9" h="18">
                          <a:moveTo>
                            <a:pt x="0" y="9"/>
                          </a:moveTo>
                          <a:lnTo>
                            <a:pt x="4" y="18"/>
                          </a:lnTo>
                          <a:lnTo>
                            <a:pt x="9" y="9"/>
                          </a:lnTo>
                          <a:lnTo>
                            <a:pt x="4" y="0"/>
                          </a:lnTo>
                          <a:lnTo>
                            <a:pt x="0" y="9"/>
                          </a:lnTo>
                          <a:close/>
                        </a:path>
                      </a:pathLst>
                    </a:custGeom>
                    <a:solidFill>
                      <a:srgbClr val="000000"/>
                    </a:solidFill>
                    <a:ln w="9525" cap="flat">
                      <a:solidFill>
                        <a:srgbClr val="000000"/>
                      </a:solidFill>
                      <a:prstDash val="solid"/>
                      <a:round/>
                      <a:headEnd/>
                      <a:tailEnd/>
                    </a:ln>
                  </p:spPr>
                  <p:txBody>
                    <a:bodyPr/>
                    <a:lstStyle/>
                    <a:p>
                      <a:endParaRPr lang="ru-RU"/>
                    </a:p>
                  </p:txBody>
                </p:sp>
                <p:sp>
                  <p:nvSpPr>
                    <p:cNvPr id="327" name="Freeform 100"/>
                    <p:cNvSpPr>
                      <a:spLocks/>
                    </p:cNvSpPr>
                    <p:nvPr/>
                  </p:nvSpPr>
                  <p:spPr bwMode="auto">
                    <a:xfrm>
                      <a:off x="4915" y="3566"/>
                      <a:ext cx="14" cy="18"/>
                    </a:xfrm>
                    <a:custGeom>
                      <a:avLst/>
                      <a:gdLst>
                        <a:gd name="T0" fmla="*/ 0 w 14"/>
                        <a:gd name="T1" fmla="*/ 9 h 18"/>
                        <a:gd name="T2" fmla="*/ 4 w 14"/>
                        <a:gd name="T3" fmla="*/ 18 h 18"/>
                        <a:gd name="T4" fmla="*/ 14 w 14"/>
                        <a:gd name="T5" fmla="*/ 9 h 18"/>
                        <a:gd name="T6" fmla="*/ 9 w 14"/>
                        <a:gd name="T7" fmla="*/ 0 h 18"/>
                        <a:gd name="T8" fmla="*/ 0 w 14"/>
                        <a:gd name="T9" fmla="*/ 9 h 18"/>
                      </a:gdLst>
                      <a:ahLst/>
                      <a:cxnLst>
                        <a:cxn ang="0">
                          <a:pos x="T0" y="T1"/>
                        </a:cxn>
                        <a:cxn ang="0">
                          <a:pos x="T2" y="T3"/>
                        </a:cxn>
                        <a:cxn ang="0">
                          <a:pos x="T4" y="T5"/>
                        </a:cxn>
                        <a:cxn ang="0">
                          <a:pos x="T6" y="T7"/>
                        </a:cxn>
                        <a:cxn ang="0">
                          <a:pos x="T8" y="T9"/>
                        </a:cxn>
                      </a:cxnLst>
                      <a:rect l="0" t="0" r="r" b="b"/>
                      <a:pathLst>
                        <a:path w="14" h="18">
                          <a:moveTo>
                            <a:pt x="0" y="9"/>
                          </a:moveTo>
                          <a:lnTo>
                            <a:pt x="4" y="18"/>
                          </a:lnTo>
                          <a:lnTo>
                            <a:pt x="14" y="9"/>
                          </a:lnTo>
                          <a:lnTo>
                            <a:pt x="9" y="0"/>
                          </a:lnTo>
                          <a:lnTo>
                            <a:pt x="0" y="9"/>
                          </a:lnTo>
                          <a:close/>
                        </a:path>
                      </a:pathLst>
                    </a:custGeom>
                    <a:solidFill>
                      <a:srgbClr val="000000"/>
                    </a:solidFill>
                    <a:ln w="9525" cap="flat">
                      <a:solidFill>
                        <a:srgbClr val="000000"/>
                      </a:solidFill>
                      <a:prstDash val="solid"/>
                      <a:round/>
                      <a:headEnd/>
                      <a:tailEnd/>
                    </a:ln>
                  </p:spPr>
                  <p:txBody>
                    <a:bodyPr/>
                    <a:lstStyle/>
                    <a:p>
                      <a:endParaRPr lang="ru-RU"/>
                    </a:p>
                  </p:txBody>
                </p:sp>
              </p:grpSp>
            </p:grpSp>
            <p:sp>
              <p:nvSpPr>
                <p:cNvPr id="254" name="Line 101"/>
                <p:cNvSpPr>
                  <a:spLocks noChangeShapeType="1"/>
                </p:cNvSpPr>
                <p:nvPr/>
              </p:nvSpPr>
              <p:spPr bwMode="auto">
                <a:xfrm>
                  <a:off x="7684467" y="3703216"/>
                  <a:ext cx="314325" cy="0"/>
                </a:xfrm>
                <a:prstGeom prst="line">
                  <a:avLst/>
                </a:prstGeom>
                <a:noFill/>
                <a:ln w="19050">
                  <a:solidFill>
                    <a:schemeClr val="tx1"/>
                  </a:solidFill>
                  <a:prstDash val="sysDot"/>
                  <a:round/>
                  <a:headEnd type="stealth" w="med" len="sm"/>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sp>
              <p:nvSpPr>
                <p:cNvPr id="255" name="Text Box 103"/>
                <p:cNvSpPr txBox="1">
                  <a:spLocks noChangeArrowheads="1"/>
                </p:cNvSpPr>
                <p:nvPr/>
              </p:nvSpPr>
              <p:spPr bwMode="auto">
                <a:xfrm>
                  <a:off x="7440135" y="3747666"/>
                  <a:ext cx="507710" cy="3541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lnSpc>
                      <a:spcPct val="90000"/>
                    </a:lnSpc>
                  </a:pPr>
                  <a:r>
                    <a:rPr lang="en-US" altLang="ru-RU" sz="1200" b="1" dirty="0">
                      <a:latin typeface="Arial" panose="020B0604020202020204" pitchFamily="34" charset="0"/>
                    </a:rPr>
                    <a:t>L</a:t>
                  </a:r>
                  <a:r>
                    <a:rPr lang="en-US" altLang="ru-RU" sz="800" b="1" dirty="0">
                      <a:latin typeface="Arial" panose="020B0604020202020204" pitchFamily="34" charset="0"/>
                    </a:rPr>
                    <a:t>m</a:t>
                  </a:r>
                  <a:endParaRPr lang="en-US" altLang="ru-RU" sz="1200" b="1" dirty="0">
                    <a:latin typeface="Arial" panose="020B0604020202020204" pitchFamily="34" charset="0"/>
                  </a:endParaRPr>
                </a:p>
              </p:txBody>
            </p:sp>
            <p:sp>
              <p:nvSpPr>
                <p:cNvPr id="256" name="Text Box 106"/>
                <p:cNvSpPr txBox="1">
                  <a:spLocks noChangeArrowheads="1"/>
                </p:cNvSpPr>
                <p:nvPr/>
              </p:nvSpPr>
              <p:spPr bwMode="auto">
                <a:xfrm>
                  <a:off x="7783861" y="4344567"/>
                  <a:ext cx="696566" cy="3541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lnSpc>
                      <a:spcPct val="90000"/>
                    </a:lnSpc>
                  </a:pPr>
                  <a:r>
                    <a:rPr lang="en-US" altLang="ru-RU" sz="1200" b="1">
                      <a:latin typeface="Arial" panose="020B0604020202020204" pitchFamily="34" charset="0"/>
                    </a:rPr>
                    <a:t>near</a:t>
                  </a:r>
                </a:p>
              </p:txBody>
            </p:sp>
            <p:sp>
              <p:nvSpPr>
                <p:cNvPr id="257" name="Text Box 107"/>
                <p:cNvSpPr txBox="1">
                  <a:spLocks noChangeArrowheads="1"/>
                </p:cNvSpPr>
                <p:nvPr/>
              </p:nvSpPr>
              <p:spPr bwMode="auto">
                <a:xfrm>
                  <a:off x="9005175" y="3038054"/>
                  <a:ext cx="520886" cy="3541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lnSpc>
                      <a:spcPct val="90000"/>
                    </a:lnSpc>
                  </a:pPr>
                  <a:r>
                    <a:rPr lang="en-US" altLang="ru-RU" sz="1200" b="1">
                      <a:latin typeface="Arial" panose="020B0604020202020204" pitchFamily="34" charset="0"/>
                    </a:rPr>
                    <a:t>far</a:t>
                  </a:r>
                </a:p>
              </p:txBody>
            </p:sp>
            <p:grpSp>
              <p:nvGrpSpPr>
                <p:cNvPr id="258" name="Group 108"/>
                <p:cNvGrpSpPr>
                  <a:grpSpLocks/>
                </p:cNvGrpSpPr>
                <p:nvPr/>
              </p:nvGrpSpPr>
              <p:grpSpPr bwMode="auto">
                <a:xfrm>
                  <a:off x="7343154" y="3380953"/>
                  <a:ext cx="411163" cy="469900"/>
                  <a:chOff x="4670" y="3566"/>
                  <a:chExt cx="259" cy="296"/>
                </a:xfrm>
              </p:grpSpPr>
              <p:grpSp>
                <p:nvGrpSpPr>
                  <p:cNvPr id="259" name="Group 109"/>
                  <p:cNvGrpSpPr>
                    <a:grpSpLocks/>
                  </p:cNvGrpSpPr>
                  <p:nvPr/>
                </p:nvGrpSpPr>
                <p:grpSpPr bwMode="auto">
                  <a:xfrm>
                    <a:off x="4670" y="3792"/>
                    <a:ext cx="60" cy="70"/>
                    <a:chOff x="4670" y="3792"/>
                    <a:chExt cx="60" cy="70"/>
                  </a:xfrm>
                </p:grpSpPr>
                <p:sp>
                  <p:nvSpPr>
                    <p:cNvPr id="312" name="Freeform 110"/>
                    <p:cNvSpPr>
                      <a:spLocks/>
                    </p:cNvSpPr>
                    <p:nvPr/>
                  </p:nvSpPr>
                  <p:spPr bwMode="auto">
                    <a:xfrm>
                      <a:off x="4670" y="3848"/>
                      <a:ext cx="9" cy="14"/>
                    </a:xfrm>
                    <a:custGeom>
                      <a:avLst/>
                      <a:gdLst>
                        <a:gd name="T0" fmla="*/ 0 w 9"/>
                        <a:gd name="T1" fmla="*/ 4 h 14"/>
                        <a:gd name="T2" fmla="*/ 5 w 9"/>
                        <a:gd name="T3" fmla="*/ 14 h 14"/>
                        <a:gd name="T4" fmla="*/ 9 w 9"/>
                        <a:gd name="T5" fmla="*/ 9 h 14"/>
                        <a:gd name="T6" fmla="*/ 5 w 9"/>
                        <a:gd name="T7" fmla="*/ 0 h 14"/>
                        <a:gd name="T8" fmla="*/ 0 w 9"/>
                        <a:gd name="T9" fmla="*/ 4 h 14"/>
                      </a:gdLst>
                      <a:ahLst/>
                      <a:cxnLst>
                        <a:cxn ang="0">
                          <a:pos x="T0" y="T1"/>
                        </a:cxn>
                        <a:cxn ang="0">
                          <a:pos x="T2" y="T3"/>
                        </a:cxn>
                        <a:cxn ang="0">
                          <a:pos x="T4" y="T5"/>
                        </a:cxn>
                        <a:cxn ang="0">
                          <a:pos x="T6" y="T7"/>
                        </a:cxn>
                        <a:cxn ang="0">
                          <a:pos x="T8" y="T9"/>
                        </a:cxn>
                      </a:cxnLst>
                      <a:rect l="0" t="0" r="r" b="b"/>
                      <a:pathLst>
                        <a:path w="9" h="14">
                          <a:moveTo>
                            <a:pt x="0" y="4"/>
                          </a:moveTo>
                          <a:lnTo>
                            <a:pt x="5" y="14"/>
                          </a:lnTo>
                          <a:lnTo>
                            <a:pt x="9" y="9"/>
                          </a:lnTo>
                          <a:lnTo>
                            <a:pt x="5" y="0"/>
                          </a:lnTo>
                          <a:lnTo>
                            <a:pt x="0" y="4"/>
                          </a:lnTo>
                          <a:close/>
                        </a:path>
                      </a:pathLst>
                    </a:custGeom>
                    <a:solidFill>
                      <a:srgbClr val="000000"/>
                    </a:solidFill>
                    <a:ln w="9525" cap="flat">
                      <a:solidFill>
                        <a:srgbClr val="000000"/>
                      </a:solidFill>
                      <a:prstDash val="solid"/>
                      <a:round/>
                      <a:headEnd/>
                      <a:tailEnd/>
                    </a:ln>
                  </p:spPr>
                  <p:txBody>
                    <a:bodyPr/>
                    <a:lstStyle/>
                    <a:p>
                      <a:endParaRPr lang="ru-RU"/>
                    </a:p>
                  </p:txBody>
                </p:sp>
                <p:sp>
                  <p:nvSpPr>
                    <p:cNvPr id="313" name="Freeform 111"/>
                    <p:cNvSpPr>
                      <a:spLocks/>
                    </p:cNvSpPr>
                    <p:nvPr/>
                  </p:nvSpPr>
                  <p:spPr bwMode="auto">
                    <a:xfrm>
                      <a:off x="4679" y="3834"/>
                      <a:ext cx="14" cy="14"/>
                    </a:xfrm>
                    <a:custGeom>
                      <a:avLst/>
                      <a:gdLst>
                        <a:gd name="T0" fmla="*/ 0 w 14"/>
                        <a:gd name="T1" fmla="*/ 5 h 14"/>
                        <a:gd name="T2" fmla="*/ 5 w 14"/>
                        <a:gd name="T3" fmla="*/ 14 h 14"/>
                        <a:gd name="T4" fmla="*/ 14 w 14"/>
                        <a:gd name="T5" fmla="*/ 9 h 14"/>
                        <a:gd name="T6" fmla="*/ 9 w 14"/>
                        <a:gd name="T7" fmla="*/ 0 h 14"/>
                        <a:gd name="T8" fmla="*/ 0 w 14"/>
                        <a:gd name="T9" fmla="*/ 5 h 14"/>
                      </a:gdLst>
                      <a:ahLst/>
                      <a:cxnLst>
                        <a:cxn ang="0">
                          <a:pos x="T0" y="T1"/>
                        </a:cxn>
                        <a:cxn ang="0">
                          <a:pos x="T2" y="T3"/>
                        </a:cxn>
                        <a:cxn ang="0">
                          <a:pos x="T4" y="T5"/>
                        </a:cxn>
                        <a:cxn ang="0">
                          <a:pos x="T6" y="T7"/>
                        </a:cxn>
                        <a:cxn ang="0">
                          <a:pos x="T8" y="T9"/>
                        </a:cxn>
                      </a:cxnLst>
                      <a:rect l="0" t="0" r="r" b="b"/>
                      <a:pathLst>
                        <a:path w="14" h="14">
                          <a:moveTo>
                            <a:pt x="0" y="5"/>
                          </a:moveTo>
                          <a:lnTo>
                            <a:pt x="5" y="14"/>
                          </a:lnTo>
                          <a:lnTo>
                            <a:pt x="14" y="9"/>
                          </a:lnTo>
                          <a:lnTo>
                            <a:pt x="9" y="0"/>
                          </a:lnTo>
                          <a:lnTo>
                            <a:pt x="0" y="5"/>
                          </a:lnTo>
                          <a:close/>
                        </a:path>
                      </a:pathLst>
                    </a:custGeom>
                    <a:solidFill>
                      <a:srgbClr val="000000"/>
                    </a:solidFill>
                    <a:ln w="9525" cap="flat">
                      <a:solidFill>
                        <a:srgbClr val="000000"/>
                      </a:solidFill>
                      <a:prstDash val="solid"/>
                      <a:round/>
                      <a:headEnd/>
                      <a:tailEnd/>
                    </a:ln>
                  </p:spPr>
                  <p:txBody>
                    <a:bodyPr/>
                    <a:lstStyle/>
                    <a:p>
                      <a:endParaRPr lang="ru-RU"/>
                    </a:p>
                  </p:txBody>
                </p:sp>
                <p:sp>
                  <p:nvSpPr>
                    <p:cNvPr id="314" name="Freeform 112"/>
                    <p:cNvSpPr>
                      <a:spLocks/>
                    </p:cNvSpPr>
                    <p:nvPr/>
                  </p:nvSpPr>
                  <p:spPr bwMode="auto">
                    <a:xfrm>
                      <a:off x="4693" y="3820"/>
                      <a:ext cx="14" cy="14"/>
                    </a:xfrm>
                    <a:custGeom>
                      <a:avLst/>
                      <a:gdLst>
                        <a:gd name="T0" fmla="*/ 0 w 14"/>
                        <a:gd name="T1" fmla="*/ 5 h 14"/>
                        <a:gd name="T2" fmla="*/ 5 w 14"/>
                        <a:gd name="T3" fmla="*/ 14 h 14"/>
                        <a:gd name="T4" fmla="*/ 14 w 14"/>
                        <a:gd name="T5" fmla="*/ 9 h 14"/>
                        <a:gd name="T6" fmla="*/ 9 w 14"/>
                        <a:gd name="T7" fmla="*/ 0 h 14"/>
                        <a:gd name="T8" fmla="*/ 0 w 14"/>
                        <a:gd name="T9" fmla="*/ 5 h 14"/>
                      </a:gdLst>
                      <a:ahLst/>
                      <a:cxnLst>
                        <a:cxn ang="0">
                          <a:pos x="T0" y="T1"/>
                        </a:cxn>
                        <a:cxn ang="0">
                          <a:pos x="T2" y="T3"/>
                        </a:cxn>
                        <a:cxn ang="0">
                          <a:pos x="T4" y="T5"/>
                        </a:cxn>
                        <a:cxn ang="0">
                          <a:pos x="T6" y="T7"/>
                        </a:cxn>
                        <a:cxn ang="0">
                          <a:pos x="T8" y="T9"/>
                        </a:cxn>
                      </a:cxnLst>
                      <a:rect l="0" t="0" r="r" b="b"/>
                      <a:pathLst>
                        <a:path w="14" h="14">
                          <a:moveTo>
                            <a:pt x="0" y="5"/>
                          </a:moveTo>
                          <a:lnTo>
                            <a:pt x="5" y="14"/>
                          </a:lnTo>
                          <a:lnTo>
                            <a:pt x="14" y="9"/>
                          </a:lnTo>
                          <a:lnTo>
                            <a:pt x="9" y="0"/>
                          </a:lnTo>
                          <a:lnTo>
                            <a:pt x="0" y="5"/>
                          </a:lnTo>
                          <a:close/>
                        </a:path>
                      </a:pathLst>
                    </a:custGeom>
                    <a:solidFill>
                      <a:srgbClr val="000000"/>
                    </a:solidFill>
                    <a:ln w="9525" cap="flat">
                      <a:solidFill>
                        <a:srgbClr val="000000"/>
                      </a:solidFill>
                      <a:prstDash val="solid"/>
                      <a:round/>
                      <a:headEnd/>
                      <a:tailEnd/>
                    </a:ln>
                  </p:spPr>
                  <p:txBody>
                    <a:bodyPr/>
                    <a:lstStyle/>
                    <a:p>
                      <a:endParaRPr lang="ru-RU"/>
                    </a:p>
                  </p:txBody>
                </p:sp>
                <p:sp>
                  <p:nvSpPr>
                    <p:cNvPr id="315" name="Freeform 113"/>
                    <p:cNvSpPr>
                      <a:spLocks/>
                    </p:cNvSpPr>
                    <p:nvPr/>
                  </p:nvSpPr>
                  <p:spPr bwMode="auto">
                    <a:xfrm>
                      <a:off x="4707" y="3806"/>
                      <a:ext cx="9" cy="19"/>
                    </a:xfrm>
                    <a:custGeom>
                      <a:avLst/>
                      <a:gdLst>
                        <a:gd name="T0" fmla="*/ 0 w 9"/>
                        <a:gd name="T1" fmla="*/ 9 h 19"/>
                        <a:gd name="T2" fmla="*/ 4 w 9"/>
                        <a:gd name="T3" fmla="*/ 19 h 19"/>
                        <a:gd name="T4" fmla="*/ 9 w 9"/>
                        <a:gd name="T5" fmla="*/ 9 h 19"/>
                        <a:gd name="T6" fmla="*/ 4 w 9"/>
                        <a:gd name="T7" fmla="*/ 0 h 19"/>
                        <a:gd name="T8" fmla="*/ 0 w 9"/>
                        <a:gd name="T9" fmla="*/ 9 h 19"/>
                      </a:gdLst>
                      <a:ahLst/>
                      <a:cxnLst>
                        <a:cxn ang="0">
                          <a:pos x="T0" y="T1"/>
                        </a:cxn>
                        <a:cxn ang="0">
                          <a:pos x="T2" y="T3"/>
                        </a:cxn>
                        <a:cxn ang="0">
                          <a:pos x="T4" y="T5"/>
                        </a:cxn>
                        <a:cxn ang="0">
                          <a:pos x="T6" y="T7"/>
                        </a:cxn>
                        <a:cxn ang="0">
                          <a:pos x="T8" y="T9"/>
                        </a:cxn>
                      </a:cxnLst>
                      <a:rect l="0" t="0" r="r" b="b"/>
                      <a:pathLst>
                        <a:path w="9" h="19">
                          <a:moveTo>
                            <a:pt x="0" y="9"/>
                          </a:moveTo>
                          <a:lnTo>
                            <a:pt x="4" y="19"/>
                          </a:lnTo>
                          <a:lnTo>
                            <a:pt x="9" y="9"/>
                          </a:lnTo>
                          <a:lnTo>
                            <a:pt x="4" y="0"/>
                          </a:lnTo>
                          <a:lnTo>
                            <a:pt x="0" y="9"/>
                          </a:lnTo>
                          <a:close/>
                        </a:path>
                      </a:pathLst>
                    </a:custGeom>
                    <a:solidFill>
                      <a:srgbClr val="000000"/>
                    </a:solidFill>
                    <a:ln w="9525" cap="flat">
                      <a:solidFill>
                        <a:srgbClr val="000000"/>
                      </a:solidFill>
                      <a:prstDash val="solid"/>
                      <a:round/>
                      <a:headEnd/>
                      <a:tailEnd/>
                    </a:ln>
                  </p:spPr>
                  <p:txBody>
                    <a:bodyPr/>
                    <a:lstStyle/>
                    <a:p>
                      <a:endParaRPr lang="ru-RU"/>
                    </a:p>
                  </p:txBody>
                </p:sp>
                <p:sp>
                  <p:nvSpPr>
                    <p:cNvPr id="316" name="Freeform 114"/>
                    <p:cNvSpPr>
                      <a:spLocks/>
                    </p:cNvSpPr>
                    <p:nvPr/>
                  </p:nvSpPr>
                  <p:spPr bwMode="auto">
                    <a:xfrm>
                      <a:off x="4721" y="3792"/>
                      <a:ext cx="9" cy="19"/>
                    </a:xfrm>
                    <a:custGeom>
                      <a:avLst/>
                      <a:gdLst>
                        <a:gd name="T0" fmla="*/ 0 w 9"/>
                        <a:gd name="T1" fmla="*/ 10 h 19"/>
                        <a:gd name="T2" fmla="*/ 4 w 9"/>
                        <a:gd name="T3" fmla="*/ 19 h 19"/>
                        <a:gd name="T4" fmla="*/ 9 w 9"/>
                        <a:gd name="T5" fmla="*/ 10 h 19"/>
                        <a:gd name="T6" fmla="*/ 4 w 9"/>
                        <a:gd name="T7" fmla="*/ 0 h 19"/>
                        <a:gd name="T8" fmla="*/ 0 w 9"/>
                        <a:gd name="T9" fmla="*/ 10 h 19"/>
                      </a:gdLst>
                      <a:ahLst/>
                      <a:cxnLst>
                        <a:cxn ang="0">
                          <a:pos x="T0" y="T1"/>
                        </a:cxn>
                        <a:cxn ang="0">
                          <a:pos x="T2" y="T3"/>
                        </a:cxn>
                        <a:cxn ang="0">
                          <a:pos x="T4" y="T5"/>
                        </a:cxn>
                        <a:cxn ang="0">
                          <a:pos x="T6" y="T7"/>
                        </a:cxn>
                        <a:cxn ang="0">
                          <a:pos x="T8" y="T9"/>
                        </a:cxn>
                      </a:cxnLst>
                      <a:rect l="0" t="0" r="r" b="b"/>
                      <a:pathLst>
                        <a:path w="9" h="19">
                          <a:moveTo>
                            <a:pt x="0" y="10"/>
                          </a:moveTo>
                          <a:lnTo>
                            <a:pt x="4" y="19"/>
                          </a:lnTo>
                          <a:lnTo>
                            <a:pt x="9" y="10"/>
                          </a:lnTo>
                          <a:lnTo>
                            <a:pt x="4" y="0"/>
                          </a:lnTo>
                          <a:lnTo>
                            <a:pt x="0" y="10"/>
                          </a:lnTo>
                          <a:close/>
                        </a:path>
                      </a:pathLst>
                    </a:custGeom>
                    <a:solidFill>
                      <a:srgbClr val="000000"/>
                    </a:solidFill>
                    <a:ln w="9525" cap="flat">
                      <a:solidFill>
                        <a:srgbClr val="000000"/>
                      </a:solidFill>
                      <a:prstDash val="solid"/>
                      <a:round/>
                      <a:headEnd/>
                      <a:tailEnd/>
                    </a:ln>
                  </p:spPr>
                  <p:txBody>
                    <a:bodyPr/>
                    <a:lstStyle/>
                    <a:p>
                      <a:endParaRPr lang="ru-RU"/>
                    </a:p>
                  </p:txBody>
                </p:sp>
              </p:grpSp>
              <p:grpSp>
                <p:nvGrpSpPr>
                  <p:cNvPr id="260" name="Group 115"/>
                  <p:cNvGrpSpPr>
                    <a:grpSpLocks/>
                  </p:cNvGrpSpPr>
                  <p:nvPr/>
                </p:nvGrpSpPr>
                <p:grpSpPr bwMode="auto">
                  <a:xfrm>
                    <a:off x="4670" y="3732"/>
                    <a:ext cx="102" cy="65"/>
                    <a:chOff x="4670" y="3732"/>
                    <a:chExt cx="102" cy="65"/>
                  </a:xfrm>
                </p:grpSpPr>
                <p:sp>
                  <p:nvSpPr>
                    <p:cNvPr id="301" name="Freeform 116"/>
                    <p:cNvSpPr>
                      <a:spLocks/>
                    </p:cNvSpPr>
                    <p:nvPr/>
                  </p:nvSpPr>
                  <p:spPr bwMode="auto">
                    <a:xfrm>
                      <a:off x="4725" y="3783"/>
                      <a:ext cx="14" cy="14"/>
                    </a:xfrm>
                    <a:custGeom>
                      <a:avLst/>
                      <a:gdLst>
                        <a:gd name="T0" fmla="*/ 10 w 14"/>
                        <a:gd name="T1" fmla="*/ 14 h 14"/>
                        <a:gd name="T2" fmla="*/ 14 w 14"/>
                        <a:gd name="T3" fmla="*/ 5 h 14"/>
                        <a:gd name="T4" fmla="*/ 5 w 14"/>
                        <a:gd name="T5" fmla="*/ 0 h 14"/>
                        <a:gd name="T6" fmla="*/ 0 w 14"/>
                        <a:gd name="T7" fmla="*/ 9 h 14"/>
                        <a:gd name="T8" fmla="*/ 10 w 14"/>
                        <a:gd name="T9" fmla="*/ 14 h 14"/>
                      </a:gdLst>
                      <a:ahLst/>
                      <a:cxnLst>
                        <a:cxn ang="0">
                          <a:pos x="T0" y="T1"/>
                        </a:cxn>
                        <a:cxn ang="0">
                          <a:pos x="T2" y="T3"/>
                        </a:cxn>
                        <a:cxn ang="0">
                          <a:pos x="T4" y="T5"/>
                        </a:cxn>
                        <a:cxn ang="0">
                          <a:pos x="T6" y="T7"/>
                        </a:cxn>
                        <a:cxn ang="0">
                          <a:pos x="T8" y="T9"/>
                        </a:cxn>
                      </a:cxnLst>
                      <a:rect l="0" t="0" r="r" b="b"/>
                      <a:pathLst>
                        <a:path w="14" h="14">
                          <a:moveTo>
                            <a:pt x="10" y="14"/>
                          </a:moveTo>
                          <a:lnTo>
                            <a:pt x="14" y="5"/>
                          </a:lnTo>
                          <a:lnTo>
                            <a:pt x="5" y="0"/>
                          </a:lnTo>
                          <a:lnTo>
                            <a:pt x="0" y="9"/>
                          </a:lnTo>
                          <a:lnTo>
                            <a:pt x="10" y="14"/>
                          </a:lnTo>
                          <a:close/>
                        </a:path>
                      </a:pathLst>
                    </a:custGeom>
                    <a:solidFill>
                      <a:srgbClr val="000000"/>
                    </a:solidFill>
                    <a:ln w="9525" cap="flat">
                      <a:solidFill>
                        <a:srgbClr val="000000"/>
                      </a:solidFill>
                      <a:prstDash val="solid"/>
                      <a:round/>
                      <a:headEnd/>
                      <a:tailEnd/>
                    </a:ln>
                  </p:spPr>
                  <p:txBody>
                    <a:bodyPr/>
                    <a:lstStyle/>
                    <a:p>
                      <a:endParaRPr lang="ru-RU"/>
                    </a:p>
                  </p:txBody>
                </p:sp>
                <p:sp>
                  <p:nvSpPr>
                    <p:cNvPr id="302" name="Freeform 117"/>
                    <p:cNvSpPr>
                      <a:spLocks/>
                    </p:cNvSpPr>
                    <p:nvPr/>
                  </p:nvSpPr>
                  <p:spPr bwMode="auto">
                    <a:xfrm>
                      <a:off x="4707" y="3774"/>
                      <a:ext cx="14" cy="14"/>
                    </a:xfrm>
                    <a:custGeom>
                      <a:avLst/>
                      <a:gdLst>
                        <a:gd name="T0" fmla="*/ 9 w 14"/>
                        <a:gd name="T1" fmla="*/ 14 h 14"/>
                        <a:gd name="T2" fmla="*/ 14 w 14"/>
                        <a:gd name="T3" fmla="*/ 4 h 14"/>
                        <a:gd name="T4" fmla="*/ 9 w 14"/>
                        <a:gd name="T5" fmla="*/ 0 h 14"/>
                        <a:gd name="T6" fmla="*/ 4 w 14"/>
                        <a:gd name="T7" fmla="*/ 0 h 14"/>
                        <a:gd name="T8" fmla="*/ 0 w 14"/>
                        <a:gd name="T9" fmla="*/ 9 h 14"/>
                        <a:gd name="T10" fmla="*/ 4 w 14"/>
                        <a:gd name="T11" fmla="*/ 9 h 14"/>
                        <a:gd name="T12" fmla="*/ 9 w 14"/>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14" h="14">
                          <a:moveTo>
                            <a:pt x="9" y="14"/>
                          </a:moveTo>
                          <a:lnTo>
                            <a:pt x="14" y="4"/>
                          </a:lnTo>
                          <a:lnTo>
                            <a:pt x="9" y="0"/>
                          </a:lnTo>
                          <a:lnTo>
                            <a:pt x="4" y="0"/>
                          </a:lnTo>
                          <a:lnTo>
                            <a:pt x="0" y="9"/>
                          </a:lnTo>
                          <a:lnTo>
                            <a:pt x="4" y="9"/>
                          </a:lnTo>
                          <a:lnTo>
                            <a:pt x="9" y="14"/>
                          </a:lnTo>
                          <a:close/>
                        </a:path>
                      </a:pathLst>
                    </a:custGeom>
                    <a:solidFill>
                      <a:srgbClr val="000000"/>
                    </a:solidFill>
                    <a:ln w="9525" cap="flat">
                      <a:solidFill>
                        <a:srgbClr val="000000"/>
                      </a:solidFill>
                      <a:prstDash val="solid"/>
                      <a:round/>
                      <a:headEnd/>
                      <a:tailEnd/>
                    </a:ln>
                  </p:spPr>
                  <p:txBody>
                    <a:bodyPr/>
                    <a:lstStyle/>
                    <a:p>
                      <a:endParaRPr lang="ru-RU"/>
                    </a:p>
                  </p:txBody>
                </p:sp>
                <p:sp>
                  <p:nvSpPr>
                    <p:cNvPr id="303" name="Freeform 118"/>
                    <p:cNvSpPr>
                      <a:spLocks/>
                    </p:cNvSpPr>
                    <p:nvPr/>
                  </p:nvSpPr>
                  <p:spPr bwMode="auto">
                    <a:xfrm>
                      <a:off x="4693" y="3760"/>
                      <a:ext cx="14" cy="18"/>
                    </a:xfrm>
                    <a:custGeom>
                      <a:avLst/>
                      <a:gdLst>
                        <a:gd name="T0" fmla="*/ 9 w 14"/>
                        <a:gd name="T1" fmla="*/ 18 h 18"/>
                        <a:gd name="T2" fmla="*/ 14 w 14"/>
                        <a:gd name="T3" fmla="*/ 9 h 18"/>
                        <a:gd name="T4" fmla="*/ 5 w 14"/>
                        <a:gd name="T5" fmla="*/ 0 h 18"/>
                        <a:gd name="T6" fmla="*/ 0 w 14"/>
                        <a:gd name="T7" fmla="*/ 9 h 18"/>
                        <a:gd name="T8" fmla="*/ 9 w 14"/>
                        <a:gd name="T9" fmla="*/ 18 h 18"/>
                      </a:gdLst>
                      <a:ahLst/>
                      <a:cxnLst>
                        <a:cxn ang="0">
                          <a:pos x="T0" y="T1"/>
                        </a:cxn>
                        <a:cxn ang="0">
                          <a:pos x="T2" y="T3"/>
                        </a:cxn>
                        <a:cxn ang="0">
                          <a:pos x="T4" y="T5"/>
                        </a:cxn>
                        <a:cxn ang="0">
                          <a:pos x="T6" y="T7"/>
                        </a:cxn>
                        <a:cxn ang="0">
                          <a:pos x="T8" y="T9"/>
                        </a:cxn>
                      </a:cxnLst>
                      <a:rect l="0" t="0" r="r" b="b"/>
                      <a:pathLst>
                        <a:path w="14" h="18">
                          <a:moveTo>
                            <a:pt x="9" y="18"/>
                          </a:moveTo>
                          <a:lnTo>
                            <a:pt x="14" y="9"/>
                          </a:lnTo>
                          <a:lnTo>
                            <a:pt x="5" y="0"/>
                          </a:lnTo>
                          <a:lnTo>
                            <a:pt x="0" y="9"/>
                          </a:lnTo>
                          <a:lnTo>
                            <a:pt x="9" y="18"/>
                          </a:lnTo>
                          <a:close/>
                        </a:path>
                      </a:pathLst>
                    </a:custGeom>
                    <a:solidFill>
                      <a:srgbClr val="000000"/>
                    </a:solidFill>
                    <a:ln w="9525" cap="flat">
                      <a:solidFill>
                        <a:srgbClr val="000000"/>
                      </a:solidFill>
                      <a:prstDash val="solid"/>
                      <a:round/>
                      <a:headEnd/>
                      <a:tailEnd/>
                    </a:ln>
                  </p:spPr>
                  <p:txBody>
                    <a:bodyPr/>
                    <a:lstStyle/>
                    <a:p>
                      <a:endParaRPr lang="ru-RU"/>
                    </a:p>
                  </p:txBody>
                </p:sp>
                <p:sp>
                  <p:nvSpPr>
                    <p:cNvPr id="304" name="Freeform 119"/>
                    <p:cNvSpPr>
                      <a:spLocks/>
                    </p:cNvSpPr>
                    <p:nvPr/>
                  </p:nvSpPr>
                  <p:spPr bwMode="auto">
                    <a:xfrm>
                      <a:off x="4679" y="3751"/>
                      <a:ext cx="14" cy="14"/>
                    </a:xfrm>
                    <a:custGeom>
                      <a:avLst/>
                      <a:gdLst>
                        <a:gd name="T0" fmla="*/ 9 w 14"/>
                        <a:gd name="T1" fmla="*/ 14 h 14"/>
                        <a:gd name="T2" fmla="*/ 14 w 14"/>
                        <a:gd name="T3" fmla="*/ 4 h 14"/>
                        <a:gd name="T4" fmla="*/ 5 w 14"/>
                        <a:gd name="T5" fmla="*/ 0 h 14"/>
                        <a:gd name="T6" fmla="*/ 0 w 14"/>
                        <a:gd name="T7" fmla="*/ 9 h 14"/>
                        <a:gd name="T8" fmla="*/ 9 w 14"/>
                        <a:gd name="T9" fmla="*/ 14 h 14"/>
                      </a:gdLst>
                      <a:ahLst/>
                      <a:cxnLst>
                        <a:cxn ang="0">
                          <a:pos x="T0" y="T1"/>
                        </a:cxn>
                        <a:cxn ang="0">
                          <a:pos x="T2" y="T3"/>
                        </a:cxn>
                        <a:cxn ang="0">
                          <a:pos x="T4" y="T5"/>
                        </a:cxn>
                        <a:cxn ang="0">
                          <a:pos x="T6" y="T7"/>
                        </a:cxn>
                        <a:cxn ang="0">
                          <a:pos x="T8" y="T9"/>
                        </a:cxn>
                      </a:cxnLst>
                      <a:rect l="0" t="0" r="r" b="b"/>
                      <a:pathLst>
                        <a:path w="14" h="14">
                          <a:moveTo>
                            <a:pt x="9" y="14"/>
                          </a:moveTo>
                          <a:lnTo>
                            <a:pt x="14" y="4"/>
                          </a:lnTo>
                          <a:lnTo>
                            <a:pt x="5" y="0"/>
                          </a:lnTo>
                          <a:lnTo>
                            <a:pt x="0" y="9"/>
                          </a:lnTo>
                          <a:lnTo>
                            <a:pt x="9" y="14"/>
                          </a:lnTo>
                          <a:close/>
                        </a:path>
                      </a:pathLst>
                    </a:custGeom>
                    <a:solidFill>
                      <a:srgbClr val="000000"/>
                    </a:solidFill>
                    <a:ln w="9525" cap="flat">
                      <a:solidFill>
                        <a:srgbClr val="000000"/>
                      </a:solidFill>
                      <a:prstDash val="solid"/>
                      <a:round/>
                      <a:headEnd/>
                      <a:tailEnd/>
                    </a:ln>
                  </p:spPr>
                  <p:txBody>
                    <a:bodyPr/>
                    <a:lstStyle/>
                    <a:p>
                      <a:endParaRPr lang="ru-RU"/>
                    </a:p>
                  </p:txBody>
                </p:sp>
                <p:sp>
                  <p:nvSpPr>
                    <p:cNvPr id="305" name="Freeform 120"/>
                    <p:cNvSpPr>
                      <a:spLocks/>
                    </p:cNvSpPr>
                    <p:nvPr/>
                  </p:nvSpPr>
                  <p:spPr bwMode="auto">
                    <a:xfrm>
                      <a:off x="4670" y="3737"/>
                      <a:ext cx="14" cy="9"/>
                    </a:xfrm>
                    <a:custGeom>
                      <a:avLst/>
                      <a:gdLst>
                        <a:gd name="T0" fmla="*/ 5 w 14"/>
                        <a:gd name="T1" fmla="*/ 9 h 9"/>
                        <a:gd name="T2" fmla="*/ 14 w 14"/>
                        <a:gd name="T3" fmla="*/ 9 h 9"/>
                        <a:gd name="T4" fmla="*/ 9 w 14"/>
                        <a:gd name="T5" fmla="*/ 4 h 9"/>
                        <a:gd name="T6" fmla="*/ 9 w 14"/>
                        <a:gd name="T7" fmla="*/ 0 h 9"/>
                        <a:gd name="T8" fmla="*/ 0 w 14"/>
                        <a:gd name="T9" fmla="*/ 0 h 9"/>
                        <a:gd name="T10" fmla="*/ 0 w 14"/>
                        <a:gd name="T11" fmla="*/ 4 h 9"/>
                        <a:gd name="T12" fmla="*/ 5 w 14"/>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14" h="9">
                          <a:moveTo>
                            <a:pt x="5" y="9"/>
                          </a:moveTo>
                          <a:lnTo>
                            <a:pt x="14" y="9"/>
                          </a:lnTo>
                          <a:lnTo>
                            <a:pt x="9" y="4"/>
                          </a:lnTo>
                          <a:lnTo>
                            <a:pt x="9" y="0"/>
                          </a:lnTo>
                          <a:lnTo>
                            <a:pt x="0" y="0"/>
                          </a:lnTo>
                          <a:lnTo>
                            <a:pt x="0" y="4"/>
                          </a:lnTo>
                          <a:lnTo>
                            <a:pt x="5" y="9"/>
                          </a:lnTo>
                          <a:close/>
                        </a:path>
                      </a:pathLst>
                    </a:custGeom>
                    <a:solidFill>
                      <a:srgbClr val="000000"/>
                    </a:solidFill>
                    <a:ln w="9525" cap="flat">
                      <a:solidFill>
                        <a:srgbClr val="000000"/>
                      </a:solidFill>
                      <a:prstDash val="solid"/>
                      <a:round/>
                      <a:headEnd/>
                      <a:tailEnd/>
                    </a:ln>
                  </p:spPr>
                  <p:txBody>
                    <a:bodyPr/>
                    <a:lstStyle/>
                    <a:p>
                      <a:endParaRPr lang="ru-RU"/>
                    </a:p>
                  </p:txBody>
                </p:sp>
                <p:sp>
                  <p:nvSpPr>
                    <p:cNvPr id="306" name="Rectangle 121"/>
                    <p:cNvSpPr>
                      <a:spLocks noChangeArrowheads="1"/>
                    </p:cNvSpPr>
                    <p:nvPr/>
                  </p:nvSpPr>
                  <p:spPr bwMode="auto">
                    <a:xfrm>
                      <a:off x="4684" y="3732"/>
                      <a:ext cx="9" cy="9"/>
                    </a:xfrm>
                    <a:prstGeom prst="rect">
                      <a:avLst/>
                    </a:prstGeom>
                    <a:solidFill>
                      <a:srgbClr val="000000"/>
                    </a:solidFill>
                    <a:ln w="9525">
                      <a:solidFill>
                        <a:srgbClr val="000000"/>
                      </a:solidFill>
                      <a:miter lim="800000"/>
                      <a:headEnd/>
                      <a:tailEnd/>
                    </a:ln>
                  </p:spPr>
                  <p:txBody>
                    <a:bodyPr/>
                    <a:lstStyle/>
                    <a:p>
                      <a:endParaRPr lang="ru-RU"/>
                    </a:p>
                  </p:txBody>
                </p:sp>
                <p:sp>
                  <p:nvSpPr>
                    <p:cNvPr id="307" name="Rectangle 122"/>
                    <p:cNvSpPr>
                      <a:spLocks noChangeArrowheads="1"/>
                    </p:cNvSpPr>
                    <p:nvPr/>
                  </p:nvSpPr>
                  <p:spPr bwMode="auto">
                    <a:xfrm>
                      <a:off x="4702" y="3732"/>
                      <a:ext cx="9" cy="9"/>
                    </a:xfrm>
                    <a:prstGeom prst="rect">
                      <a:avLst/>
                    </a:prstGeom>
                    <a:solidFill>
                      <a:srgbClr val="000000"/>
                    </a:solidFill>
                    <a:ln w="9525">
                      <a:solidFill>
                        <a:srgbClr val="000000"/>
                      </a:solidFill>
                      <a:miter lim="800000"/>
                      <a:headEnd/>
                      <a:tailEnd/>
                    </a:ln>
                  </p:spPr>
                  <p:txBody>
                    <a:bodyPr/>
                    <a:lstStyle/>
                    <a:p>
                      <a:endParaRPr lang="ru-RU"/>
                    </a:p>
                  </p:txBody>
                </p:sp>
                <p:sp>
                  <p:nvSpPr>
                    <p:cNvPr id="308" name="Freeform 123"/>
                    <p:cNvSpPr>
                      <a:spLocks/>
                    </p:cNvSpPr>
                    <p:nvPr/>
                  </p:nvSpPr>
                  <p:spPr bwMode="auto">
                    <a:xfrm>
                      <a:off x="4721" y="3732"/>
                      <a:ext cx="9" cy="9"/>
                    </a:xfrm>
                    <a:custGeom>
                      <a:avLst/>
                      <a:gdLst>
                        <a:gd name="T0" fmla="*/ 0 w 9"/>
                        <a:gd name="T1" fmla="*/ 0 h 9"/>
                        <a:gd name="T2" fmla="*/ 0 w 9"/>
                        <a:gd name="T3" fmla="*/ 9 h 9"/>
                        <a:gd name="T4" fmla="*/ 0 w 9"/>
                        <a:gd name="T5" fmla="*/ 9 h 9"/>
                        <a:gd name="T6" fmla="*/ 9 w 9"/>
                        <a:gd name="T7" fmla="*/ 9 h 9"/>
                        <a:gd name="T8" fmla="*/ 9 w 9"/>
                        <a:gd name="T9" fmla="*/ 0 h 9"/>
                        <a:gd name="T10" fmla="*/ 4 w 9"/>
                        <a:gd name="T11" fmla="*/ 0 h 9"/>
                        <a:gd name="T12" fmla="*/ 0 w 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0" y="0"/>
                          </a:moveTo>
                          <a:lnTo>
                            <a:pt x="0" y="9"/>
                          </a:lnTo>
                          <a:lnTo>
                            <a:pt x="0" y="9"/>
                          </a:lnTo>
                          <a:lnTo>
                            <a:pt x="9" y="9"/>
                          </a:lnTo>
                          <a:lnTo>
                            <a:pt x="9" y="0"/>
                          </a:lnTo>
                          <a:lnTo>
                            <a:pt x="4" y="0"/>
                          </a:lnTo>
                          <a:lnTo>
                            <a:pt x="0" y="0"/>
                          </a:lnTo>
                          <a:close/>
                        </a:path>
                      </a:pathLst>
                    </a:custGeom>
                    <a:solidFill>
                      <a:srgbClr val="000000"/>
                    </a:solidFill>
                    <a:ln w="9525" cap="flat">
                      <a:solidFill>
                        <a:srgbClr val="000000"/>
                      </a:solidFill>
                      <a:prstDash val="solid"/>
                      <a:round/>
                      <a:headEnd/>
                      <a:tailEnd/>
                    </a:ln>
                  </p:spPr>
                  <p:txBody>
                    <a:bodyPr/>
                    <a:lstStyle/>
                    <a:p>
                      <a:endParaRPr lang="ru-RU"/>
                    </a:p>
                  </p:txBody>
                </p:sp>
                <p:sp>
                  <p:nvSpPr>
                    <p:cNvPr id="309" name="Freeform 124"/>
                    <p:cNvSpPr>
                      <a:spLocks/>
                    </p:cNvSpPr>
                    <p:nvPr/>
                  </p:nvSpPr>
                  <p:spPr bwMode="auto">
                    <a:xfrm>
                      <a:off x="4739" y="3732"/>
                      <a:ext cx="14" cy="14"/>
                    </a:xfrm>
                    <a:custGeom>
                      <a:avLst/>
                      <a:gdLst>
                        <a:gd name="T0" fmla="*/ 5 w 14"/>
                        <a:gd name="T1" fmla="*/ 0 h 14"/>
                        <a:gd name="T2" fmla="*/ 0 w 14"/>
                        <a:gd name="T3" fmla="*/ 9 h 14"/>
                        <a:gd name="T4" fmla="*/ 9 w 14"/>
                        <a:gd name="T5" fmla="*/ 14 h 14"/>
                        <a:gd name="T6" fmla="*/ 14 w 14"/>
                        <a:gd name="T7" fmla="*/ 5 h 14"/>
                        <a:gd name="T8" fmla="*/ 5 w 14"/>
                        <a:gd name="T9" fmla="*/ 0 h 14"/>
                      </a:gdLst>
                      <a:ahLst/>
                      <a:cxnLst>
                        <a:cxn ang="0">
                          <a:pos x="T0" y="T1"/>
                        </a:cxn>
                        <a:cxn ang="0">
                          <a:pos x="T2" y="T3"/>
                        </a:cxn>
                        <a:cxn ang="0">
                          <a:pos x="T4" y="T5"/>
                        </a:cxn>
                        <a:cxn ang="0">
                          <a:pos x="T6" y="T7"/>
                        </a:cxn>
                        <a:cxn ang="0">
                          <a:pos x="T8" y="T9"/>
                        </a:cxn>
                      </a:cxnLst>
                      <a:rect l="0" t="0" r="r" b="b"/>
                      <a:pathLst>
                        <a:path w="14" h="14">
                          <a:moveTo>
                            <a:pt x="5" y="0"/>
                          </a:moveTo>
                          <a:lnTo>
                            <a:pt x="0" y="9"/>
                          </a:lnTo>
                          <a:lnTo>
                            <a:pt x="9" y="14"/>
                          </a:lnTo>
                          <a:lnTo>
                            <a:pt x="14" y="5"/>
                          </a:lnTo>
                          <a:lnTo>
                            <a:pt x="5" y="0"/>
                          </a:lnTo>
                          <a:close/>
                        </a:path>
                      </a:pathLst>
                    </a:custGeom>
                    <a:solidFill>
                      <a:srgbClr val="000000"/>
                    </a:solidFill>
                    <a:ln w="9525" cap="flat">
                      <a:solidFill>
                        <a:srgbClr val="000000"/>
                      </a:solidFill>
                      <a:prstDash val="solid"/>
                      <a:round/>
                      <a:headEnd/>
                      <a:tailEnd/>
                    </a:ln>
                  </p:spPr>
                  <p:txBody>
                    <a:bodyPr/>
                    <a:lstStyle/>
                    <a:p>
                      <a:endParaRPr lang="ru-RU"/>
                    </a:p>
                  </p:txBody>
                </p:sp>
                <p:sp>
                  <p:nvSpPr>
                    <p:cNvPr id="310" name="Freeform 125"/>
                    <p:cNvSpPr>
                      <a:spLocks/>
                    </p:cNvSpPr>
                    <p:nvPr/>
                  </p:nvSpPr>
                  <p:spPr bwMode="auto">
                    <a:xfrm>
                      <a:off x="4753" y="3741"/>
                      <a:ext cx="14" cy="14"/>
                    </a:xfrm>
                    <a:custGeom>
                      <a:avLst/>
                      <a:gdLst>
                        <a:gd name="T0" fmla="*/ 5 w 14"/>
                        <a:gd name="T1" fmla="*/ 0 h 14"/>
                        <a:gd name="T2" fmla="*/ 0 w 14"/>
                        <a:gd name="T3" fmla="*/ 10 h 14"/>
                        <a:gd name="T4" fmla="*/ 0 w 14"/>
                        <a:gd name="T5" fmla="*/ 10 h 14"/>
                        <a:gd name="T6" fmla="*/ 5 w 14"/>
                        <a:gd name="T7" fmla="*/ 5 h 14"/>
                        <a:gd name="T8" fmla="*/ 0 w 14"/>
                        <a:gd name="T9" fmla="*/ 5 h 14"/>
                        <a:gd name="T10" fmla="*/ 5 w 14"/>
                        <a:gd name="T11" fmla="*/ 14 h 14"/>
                        <a:gd name="T12" fmla="*/ 14 w 14"/>
                        <a:gd name="T13" fmla="*/ 10 h 14"/>
                        <a:gd name="T14" fmla="*/ 9 w 14"/>
                        <a:gd name="T15" fmla="*/ 5 h 14"/>
                        <a:gd name="T16" fmla="*/ 5 w 14"/>
                        <a:gd name="T1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5" y="0"/>
                          </a:moveTo>
                          <a:lnTo>
                            <a:pt x="0" y="10"/>
                          </a:lnTo>
                          <a:lnTo>
                            <a:pt x="0" y="10"/>
                          </a:lnTo>
                          <a:lnTo>
                            <a:pt x="5" y="5"/>
                          </a:lnTo>
                          <a:lnTo>
                            <a:pt x="0" y="5"/>
                          </a:lnTo>
                          <a:lnTo>
                            <a:pt x="5" y="14"/>
                          </a:lnTo>
                          <a:lnTo>
                            <a:pt x="14" y="10"/>
                          </a:lnTo>
                          <a:lnTo>
                            <a:pt x="9" y="5"/>
                          </a:lnTo>
                          <a:lnTo>
                            <a:pt x="5" y="0"/>
                          </a:lnTo>
                          <a:close/>
                        </a:path>
                      </a:pathLst>
                    </a:custGeom>
                    <a:solidFill>
                      <a:srgbClr val="000000"/>
                    </a:solidFill>
                    <a:ln w="9525" cap="flat">
                      <a:solidFill>
                        <a:srgbClr val="000000"/>
                      </a:solidFill>
                      <a:prstDash val="solid"/>
                      <a:round/>
                      <a:headEnd/>
                      <a:tailEnd/>
                    </a:ln>
                  </p:spPr>
                  <p:txBody>
                    <a:bodyPr/>
                    <a:lstStyle/>
                    <a:p>
                      <a:endParaRPr lang="ru-RU"/>
                    </a:p>
                  </p:txBody>
                </p:sp>
                <p:sp>
                  <p:nvSpPr>
                    <p:cNvPr id="311" name="Freeform 126"/>
                    <p:cNvSpPr>
                      <a:spLocks/>
                    </p:cNvSpPr>
                    <p:nvPr/>
                  </p:nvSpPr>
                  <p:spPr bwMode="auto">
                    <a:xfrm>
                      <a:off x="4762" y="3760"/>
                      <a:ext cx="10" cy="9"/>
                    </a:xfrm>
                    <a:custGeom>
                      <a:avLst/>
                      <a:gdLst>
                        <a:gd name="T0" fmla="*/ 10 w 10"/>
                        <a:gd name="T1" fmla="*/ 0 h 9"/>
                        <a:gd name="T2" fmla="*/ 0 w 10"/>
                        <a:gd name="T3" fmla="*/ 5 h 9"/>
                        <a:gd name="T4" fmla="*/ 0 w 10"/>
                        <a:gd name="T5" fmla="*/ 9 h 9"/>
                        <a:gd name="T6" fmla="*/ 10 w 10"/>
                        <a:gd name="T7" fmla="*/ 5 h 9"/>
                        <a:gd name="T8" fmla="*/ 10 w 10"/>
                        <a:gd name="T9" fmla="*/ 0 h 9"/>
                      </a:gdLst>
                      <a:ahLst/>
                      <a:cxnLst>
                        <a:cxn ang="0">
                          <a:pos x="T0" y="T1"/>
                        </a:cxn>
                        <a:cxn ang="0">
                          <a:pos x="T2" y="T3"/>
                        </a:cxn>
                        <a:cxn ang="0">
                          <a:pos x="T4" y="T5"/>
                        </a:cxn>
                        <a:cxn ang="0">
                          <a:pos x="T6" y="T7"/>
                        </a:cxn>
                        <a:cxn ang="0">
                          <a:pos x="T8" y="T9"/>
                        </a:cxn>
                      </a:cxnLst>
                      <a:rect l="0" t="0" r="r" b="b"/>
                      <a:pathLst>
                        <a:path w="10" h="9">
                          <a:moveTo>
                            <a:pt x="10" y="0"/>
                          </a:moveTo>
                          <a:lnTo>
                            <a:pt x="0" y="5"/>
                          </a:lnTo>
                          <a:lnTo>
                            <a:pt x="0" y="9"/>
                          </a:lnTo>
                          <a:lnTo>
                            <a:pt x="10" y="5"/>
                          </a:lnTo>
                          <a:lnTo>
                            <a:pt x="10" y="0"/>
                          </a:lnTo>
                          <a:close/>
                        </a:path>
                      </a:pathLst>
                    </a:custGeom>
                    <a:solidFill>
                      <a:srgbClr val="000000"/>
                    </a:solidFill>
                    <a:ln w="9525" cap="flat">
                      <a:solidFill>
                        <a:srgbClr val="000000"/>
                      </a:solidFill>
                      <a:prstDash val="solid"/>
                      <a:round/>
                      <a:headEnd/>
                      <a:tailEnd/>
                    </a:ln>
                  </p:spPr>
                  <p:txBody>
                    <a:bodyPr/>
                    <a:lstStyle/>
                    <a:p>
                      <a:endParaRPr lang="ru-RU"/>
                    </a:p>
                  </p:txBody>
                </p:sp>
              </p:grpSp>
              <p:grpSp>
                <p:nvGrpSpPr>
                  <p:cNvPr id="261" name="Group 127"/>
                  <p:cNvGrpSpPr>
                    <a:grpSpLocks/>
                  </p:cNvGrpSpPr>
                  <p:nvPr/>
                </p:nvGrpSpPr>
                <p:grpSpPr bwMode="auto">
                  <a:xfrm>
                    <a:off x="4707" y="3691"/>
                    <a:ext cx="97" cy="64"/>
                    <a:chOff x="4707" y="3691"/>
                    <a:chExt cx="97" cy="64"/>
                  </a:xfrm>
                </p:grpSpPr>
                <p:sp>
                  <p:nvSpPr>
                    <p:cNvPr id="291" name="Freeform 128"/>
                    <p:cNvSpPr>
                      <a:spLocks/>
                    </p:cNvSpPr>
                    <p:nvPr/>
                  </p:nvSpPr>
                  <p:spPr bwMode="auto">
                    <a:xfrm>
                      <a:off x="4758" y="3741"/>
                      <a:ext cx="14" cy="14"/>
                    </a:xfrm>
                    <a:custGeom>
                      <a:avLst/>
                      <a:gdLst>
                        <a:gd name="T0" fmla="*/ 9 w 14"/>
                        <a:gd name="T1" fmla="*/ 14 h 14"/>
                        <a:gd name="T2" fmla="*/ 14 w 14"/>
                        <a:gd name="T3" fmla="*/ 5 h 14"/>
                        <a:gd name="T4" fmla="*/ 4 w 14"/>
                        <a:gd name="T5" fmla="*/ 0 h 14"/>
                        <a:gd name="T6" fmla="*/ 0 w 14"/>
                        <a:gd name="T7" fmla="*/ 10 h 14"/>
                        <a:gd name="T8" fmla="*/ 9 w 14"/>
                        <a:gd name="T9" fmla="*/ 14 h 14"/>
                      </a:gdLst>
                      <a:ahLst/>
                      <a:cxnLst>
                        <a:cxn ang="0">
                          <a:pos x="T0" y="T1"/>
                        </a:cxn>
                        <a:cxn ang="0">
                          <a:pos x="T2" y="T3"/>
                        </a:cxn>
                        <a:cxn ang="0">
                          <a:pos x="T4" y="T5"/>
                        </a:cxn>
                        <a:cxn ang="0">
                          <a:pos x="T6" y="T7"/>
                        </a:cxn>
                        <a:cxn ang="0">
                          <a:pos x="T8" y="T9"/>
                        </a:cxn>
                      </a:cxnLst>
                      <a:rect l="0" t="0" r="r" b="b"/>
                      <a:pathLst>
                        <a:path w="14" h="14">
                          <a:moveTo>
                            <a:pt x="9" y="14"/>
                          </a:moveTo>
                          <a:lnTo>
                            <a:pt x="14" y="5"/>
                          </a:lnTo>
                          <a:lnTo>
                            <a:pt x="4" y="0"/>
                          </a:lnTo>
                          <a:lnTo>
                            <a:pt x="0" y="10"/>
                          </a:lnTo>
                          <a:lnTo>
                            <a:pt x="9" y="14"/>
                          </a:lnTo>
                          <a:close/>
                        </a:path>
                      </a:pathLst>
                    </a:custGeom>
                    <a:solidFill>
                      <a:srgbClr val="000000"/>
                    </a:solidFill>
                    <a:ln w="9525" cap="flat">
                      <a:solidFill>
                        <a:srgbClr val="000000"/>
                      </a:solidFill>
                      <a:prstDash val="solid"/>
                      <a:round/>
                      <a:headEnd/>
                      <a:tailEnd/>
                    </a:ln>
                  </p:spPr>
                  <p:txBody>
                    <a:bodyPr/>
                    <a:lstStyle/>
                    <a:p>
                      <a:endParaRPr lang="ru-RU"/>
                    </a:p>
                  </p:txBody>
                </p:sp>
                <p:sp>
                  <p:nvSpPr>
                    <p:cNvPr id="292" name="Freeform 129"/>
                    <p:cNvSpPr>
                      <a:spLocks/>
                    </p:cNvSpPr>
                    <p:nvPr/>
                  </p:nvSpPr>
                  <p:spPr bwMode="auto">
                    <a:xfrm>
                      <a:off x="4744" y="3732"/>
                      <a:ext cx="9" cy="14"/>
                    </a:xfrm>
                    <a:custGeom>
                      <a:avLst/>
                      <a:gdLst>
                        <a:gd name="T0" fmla="*/ 4 w 9"/>
                        <a:gd name="T1" fmla="*/ 14 h 14"/>
                        <a:gd name="T2" fmla="*/ 9 w 9"/>
                        <a:gd name="T3" fmla="*/ 5 h 14"/>
                        <a:gd name="T4" fmla="*/ 4 w 9"/>
                        <a:gd name="T5" fmla="*/ 0 h 14"/>
                        <a:gd name="T6" fmla="*/ 4 w 9"/>
                        <a:gd name="T7" fmla="*/ 0 h 14"/>
                        <a:gd name="T8" fmla="*/ 0 w 9"/>
                        <a:gd name="T9" fmla="*/ 9 h 14"/>
                        <a:gd name="T10" fmla="*/ 0 w 9"/>
                        <a:gd name="T11" fmla="*/ 9 h 14"/>
                        <a:gd name="T12" fmla="*/ 4 w 9"/>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9" h="14">
                          <a:moveTo>
                            <a:pt x="4" y="14"/>
                          </a:moveTo>
                          <a:lnTo>
                            <a:pt x="9" y="5"/>
                          </a:lnTo>
                          <a:lnTo>
                            <a:pt x="4" y="0"/>
                          </a:lnTo>
                          <a:lnTo>
                            <a:pt x="4" y="0"/>
                          </a:lnTo>
                          <a:lnTo>
                            <a:pt x="0" y="9"/>
                          </a:lnTo>
                          <a:lnTo>
                            <a:pt x="0" y="9"/>
                          </a:lnTo>
                          <a:lnTo>
                            <a:pt x="4" y="14"/>
                          </a:lnTo>
                          <a:close/>
                        </a:path>
                      </a:pathLst>
                    </a:custGeom>
                    <a:solidFill>
                      <a:srgbClr val="000000"/>
                    </a:solidFill>
                    <a:ln w="9525" cap="flat">
                      <a:solidFill>
                        <a:srgbClr val="000000"/>
                      </a:solidFill>
                      <a:prstDash val="solid"/>
                      <a:round/>
                      <a:headEnd/>
                      <a:tailEnd/>
                    </a:ln>
                  </p:spPr>
                  <p:txBody>
                    <a:bodyPr/>
                    <a:lstStyle/>
                    <a:p>
                      <a:endParaRPr lang="ru-RU"/>
                    </a:p>
                  </p:txBody>
                </p:sp>
                <p:sp>
                  <p:nvSpPr>
                    <p:cNvPr id="293" name="Freeform 130"/>
                    <p:cNvSpPr>
                      <a:spLocks/>
                    </p:cNvSpPr>
                    <p:nvPr/>
                  </p:nvSpPr>
                  <p:spPr bwMode="auto">
                    <a:xfrm>
                      <a:off x="4725" y="3718"/>
                      <a:ext cx="14" cy="14"/>
                    </a:xfrm>
                    <a:custGeom>
                      <a:avLst/>
                      <a:gdLst>
                        <a:gd name="T0" fmla="*/ 10 w 14"/>
                        <a:gd name="T1" fmla="*/ 14 h 14"/>
                        <a:gd name="T2" fmla="*/ 14 w 14"/>
                        <a:gd name="T3" fmla="*/ 5 h 14"/>
                        <a:gd name="T4" fmla="*/ 5 w 14"/>
                        <a:gd name="T5" fmla="*/ 0 h 14"/>
                        <a:gd name="T6" fmla="*/ 0 w 14"/>
                        <a:gd name="T7" fmla="*/ 10 h 14"/>
                        <a:gd name="T8" fmla="*/ 10 w 14"/>
                        <a:gd name="T9" fmla="*/ 14 h 14"/>
                      </a:gdLst>
                      <a:ahLst/>
                      <a:cxnLst>
                        <a:cxn ang="0">
                          <a:pos x="T0" y="T1"/>
                        </a:cxn>
                        <a:cxn ang="0">
                          <a:pos x="T2" y="T3"/>
                        </a:cxn>
                        <a:cxn ang="0">
                          <a:pos x="T4" y="T5"/>
                        </a:cxn>
                        <a:cxn ang="0">
                          <a:pos x="T6" y="T7"/>
                        </a:cxn>
                        <a:cxn ang="0">
                          <a:pos x="T8" y="T9"/>
                        </a:cxn>
                      </a:cxnLst>
                      <a:rect l="0" t="0" r="r" b="b"/>
                      <a:pathLst>
                        <a:path w="14" h="14">
                          <a:moveTo>
                            <a:pt x="10" y="14"/>
                          </a:moveTo>
                          <a:lnTo>
                            <a:pt x="14" y="5"/>
                          </a:lnTo>
                          <a:lnTo>
                            <a:pt x="5" y="0"/>
                          </a:lnTo>
                          <a:lnTo>
                            <a:pt x="0" y="10"/>
                          </a:lnTo>
                          <a:lnTo>
                            <a:pt x="10" y="14"/>
                          </a:lnTo>
                          <a:close/>
                        </a:path>
                      </a:pathLst>
                    </a:custGeom>
                    <a:solidFill>
                      <a:srgbClr val="000000"/>
                    </a:solidFill>
                    <a:ln w="9525" cap="flat">
                      <a:solidFill>
                        <a:srgbClr val="000000"/>
                      </a:solidFill>
                      <a:prstDash val="solid"/>
                      <a:round/>
                      <a:headEnd/>
                      <a:tailEnd/>
                    </a:ln>
                  </p:spPr>
                  <p:txBody>
                    <a:bodyPr/>
                    <a:lstStyle/>
                    <a:p>
                      <a:endParaRPr lang="ru-RU"/>
                    </a:p>
                  </p:txBody>
                </p:sp>
                <p:sp>
                  <p:nvSpPr>
                    <p:cNvPr id="294" name="Freeform 131"/>
                    <p:cNvSpPr>
                      <a:spLocks/>
                    </p:cNvSpPr>
                    <p:nvPr/>
                  </p:nvSpPr>
                  <p:spPr bwMode="auto">
                    <a:xfrm>
                      <a:off x="4711" y="3709"/>
                      <a:ext cx="14" cy="14"/>
                    </a:xfrm>
                    <a:custGeom>
                      <a:avLst/>
                      <a:gdLst>
                        <a:gd name="T0" fmla="*/ 10 w 14"/>
                        <a:gd name="T1" fmla="*/ 14 h 14"/>
                        <a:gd name="T2" fmla="*/ 14 w 14"/>
                        <a:gd name="T3" fmla="*/ 5 h 14"/>
                        <a:gd name="T4" fmla="*/ 10 w 14"/>
                        <a:gd name="T5" fmla="*/ 0 h 14"/>
                        <a:gd name="T6" fmla="*/ 5 w 14"/>
                        <a:gd name="T7" fmla="*/ 5 h 14"/>
                        <a:gd name="T8" fmla="*/ 10 w 14"/>
                        <a:gd name="T9" fmla="*/ 5 h 14"/>
                        <a:gd name="T10" fmla="*/ 10 w 14"/>
                        <a:gd name="T11" fmla="*/ 5 h 14"/>
                        <a:gd name="T12" fmla="*/ 0 w 14"/>
                        <a:gd name="T13" fmla="*/ 5 h 14"/>
                        <a:gd name="T14" fmla="*/ 0 w 14"/>
                        <a:gd name="T15" fmla="*/ 5 h 14"/>
                        <a:gd name="T16" fmla="*/ 5 w 14"/>
                        <a:gd name="T17" fmla="*/ 9 h 14"/>
                        <a:gd name="T18" fmla="*/ 10 w 14"/>
                        <a:gd name="T1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10" y="14"/>
                          </a:moveTo>
                          <a:lnTo>
                            <a:pt x="14" y="5"/>
                          </a:lnTo>
                          <a:lnTo>
                            <a:pt x="10" y="0"/>
                          </a:lnTo>
                          <a:lnTo>
                            <a:pt x="5" y="5"/>
                          </a:lnTo>
                          <a:lnTo>
                            <a:pt x="10" y="5"/>
                          </a:lnTo>
                          <a:lnTo>
                            <a:pt x="10" y="5"/>
                          </a:lnTo>
                          <a:lnTo>
                            <a:pt x="0" y="5"/>
                          </a:lnTo>
                          <a:lnTo>
                            <a:pt x="0" y="5"/>
                          </a:lnTo>
                          <a:lnTo>
                            <a:pt x="5" y="9"/>
                          </a:lnTo>
                          <a:lnTo>
                            <a:pt x="10" y="14"/>
                          </a:lnTo>
                          <a:close/>
                        </a:path>
                      </a:pathLst>
                    </a:custGeom>
                    <a:solidFill>
                      <a:srgbClr val="000000"/>
                    </a:solidFill>
                    <a:ln w="9525" cap="flat">
                      <a:solidFill>
                        <a:srgbClr val="000000"/>
                      </a:solidFill>
                      <a:prstDash val="solid"/>
                      <a:round/>
                      <a:headEnd/>
                      <a:tailEnd/>
                    </a:ln>
                  </p:spPr>
                  <p:txBody>
                    <a:bodyPr/>
                    <a:lstStyle/>
                    <a:p>
                      <a:endParaRPr lang="ru-RU"/>
                    </a:p>
                  </p:txBody>
                </p:sp>
                <p:sp>
                  <p:nvSpPr>
                    <p:cNvPr id="295" name="Freeform 132"/>
                    <p:cNvSpPr>
                      <a:spLocks/>
                    </p:cNvSpPr>
                    <p:nvPr/>
                  </p:nvSpPr>
                  <p:spPr bwMode="auto">
                    <a:xfrm>
                      <a:off x="4707" y="3695"/>
                      <a:ext cx="18" cy="10"/>
                    </a:xfrm>
                    <a:custGeom>
                      <a:avLst/>
                      <a:gdLst>
                        <a:gd name="T0" fmla="*/ 0 w 18"/>
                        <a:gd name="T1" fmla="*/ 10 h 10"/>
                        <a:gd name="T2" fmla="*/ 9 w 18"/>
                        <a:gd name="T3" fmla="*/ 10 h 10"/>
                        <a:gd name="T4" fmla="*/ 18 w 18"/>
                        <a:gd name="T5" fmla="*/ 5 h 10"/>
                        <a:gd name="T6" fmla="*/ 14 w 18"/>
                        <a:gd name="T7" fmla="*/ 5 h 10"/>
                        <a:gd name="T8" fmla="*/ 14 w 18"/>
                        <a:gd name="T9" fmla="*/ 10 h 10"/>
                        <a:gd name="T10" fmla="*/ 14 w 18"/>
                        <a:gd name="T11" fmla="*/ 10 h 10"/>
                        <a:gd name="T12" fmla="*/ 14 w 18"/>
                        <a:gd name="T13" fmla="*/ 0 h 10"/>
                        <a:gd name="T14" fmla="*/ 9 w 18"/>
                        <a:gd name="T15" fmla="*/ 0 h 10"/>
                        <a:gd name="T16" fmla="*/ 9 w 18"/>
                        <a:gd name="T17" fmla="*/ 5 h 10"/>
                        <a:gd name="T18" fmla="*/ 9 w 18"/>
                        <a:gd name="T19" fmla="*/ 5 h 10"/>
                        <a:gd name="T20" fmla="*/ 0 w 18"/>
                        <a:gd name="T2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0">
                          <a:moveTo>
                            <a:pt x="0" y="10"/>
                          </a:moveTo>
                          <a:lnTo>
                            <a:pt x="9" y="10"/>
                          </a:lnTo>
                          <a:lnTo>
                            <a:pt x="18" y="5"/>
                          </a:lnTo>
                          <a:lnTo>
                            <a:pt x="14" y="5"/>
                          </a:lnTo>
                          <a:lnTo>
                            <a:pt x="14" y="10"/>
                          </a:lnTo>
                          <a:lnTo>
                            <a:pt x="14" y="10"/>
                          </a:lnTo>
                          <a:lnTo>
                            <a:pt x="14" y="0"/>
                          </a:lnTo>
                          <a:lnTo>
                            <a:pt x="9" y="0"/>
                          </a:lnTo>
                          <a:lnTo>
                            <a:pt x="9" y="5"/>
                          </a:lnTo>
                          <a:lnTo>
                            <a:pt x="9" y="5"/>
                          </a:lnTo>
                          <a:lnTo>
                            <a:pt x="0" y="10"/>
                          </a:lnTo>
                          <a:close/>
                        </a:path>
                      </a:pathLst>
                    </a:custGeom>
                    <a:solidFill>
                      <a:srgbClr val="000000"/>
                    </a:solidFill>
                    <a:ln w="9525" cap="flat">
                      <a:solidFill>
                        <a:srgbClr val="000000"/>
                      </a:solidFill>
                      <a:prstDash val="solid"/>
                      <a:round/>
                      <a:headEnd/>
                      <a:tailEnd/>
                    </a:ln>
                  </p:spPr>
                  <p:txBody>
                    <a:bodyPr/>
                    <a:lstStyle/>
                    <a:p>
                      <a:endParaRPr lang="ru-RU"/>
                    </a:p>
                  </p:txBody>
                </p:sp>
                <p:sp>
                  <p:nvSpPr>
                    <p:cNvPr id="296" name="Freeform 133"/>
                    <p:cNvSpPr>
                      <a:spLocks/>
                    </p:cNvSpPr>
                    <p:nvPr/>
                  </p:nvSpPr>
                  <p:spPr bwMode="auto">
                    <a:xfrm>
                      <a:off x="4730" y="3691"/>
                      <a:ext cx="9" cy="14"/>
                    </a:xfrm>
                    <a:custGeom>
                      <a:avLst/>
                      <a:gdLst>
                        <a:gd name="T0" fmla="*/ 0 w 9"/>
                        <a:gd name="T1" fmla="*/ 4 h 14"/>
                        <a:gd name="T2" fmla="*/ 0 w 9"/>
                        <a:gd name="T3" fmla="*/ 14 h 14"/>
                        <a:gd name="T4" fmla="*/ 9 w 9"/>
                        <a:gd name="T5" fmla="*/ 9 h 14"/>
                        <a:gd name="T6" fmla="*/ 9 w 9"/>
                        <a:gd name="T7" fmla="*/ 4 h 14"/>
                        <a:gd name="T8" fmla="*/ 5 w 9"/>
                        <a:gd name="T9" fmla="*/ 9 h 14"/>
                        <a:gd name="T10" fmla="*/ 9 w 9"/>
                        <a:gd name="T11" fmla="*/ 9 h 14"/>
                        <a:gd name="T12" fmla="*/ 9 w 9"/>
                        <a:gd name="T13" fmla="*/ 0 h 14"/>
                        <a:gd name="T14" fmla="*/ 9 w 9"/>
                        <a:gd name="T15" fmla="*/ 0 h 14"/>
                        <a:gd name="T16" fmla="*/ 5 w 9"/>
                        <a:gd name="T17" fmla="*/ 0 h 14"/>
                        <a:gd name="T18" fmla="*/ 0 w 9"/>
                        <a:gd name="T1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4">
                          <a:moveTo>
                            <a:pt x="0" y="4"/>
                          </a:moveTo>
                          <a:lnTo>
                            <a:pt x="0" y="14"/>
                          </a:lnTo>
                          <a:lnTo>
                            <a:pt x="9" y="9"/>
                          </a:lnTo>
                          <a:lnTo>
                            <a:pt x="9" y="4"/>
                          </a:lnTo>
                          <a:lnTo>
                            <a:pt x="5" y="9"/>
                          </a:lnTo>
                          <a:lnTo>
                            <a:pt x="9" y="9"/>
                          </a:lnTo>
                          <a:lnTo>
                            <a:pt x="9" y="0"/>
                          </a:lnTo>
                          <a:lnTo>
                            <a:pt x="9" y="0"/>
                          </a:lnTo>
                          <a:lnTo>
                            <a:pt x="5" y="0"/>
                          </a:lnTo>
                          <a:lnTo>
                            <a:pt x="0" y="4"/>
                          </a:lnTo>
                          <a:close/>
                        </a:path>
                      </a:pathLst>
                    </a:custGeom>
                    <a:solidFill>
                      <a:srgbClr val="000000"/>
                    </a:solidFill>
                    <a:ln w="9525" cap="flat">
                      <a:solidFill>
                        <a:srgbClr val="000000"/>
                      </a:solidFill>
                      <a:prstDash val="solid"/>
                      <a:round/>
                      <a:headEnd/>
                      <a:tailEnd/>
                    </a:ln>
                  </p:spPr>
                  <p:txBody>
                    <a:bodyPr/>
                    <a:lstStyle/>
                    <a:p>
                      <a:endParaRPr lang="ru-RU"/>
                    </a:p>
                  </p:txBody>
                </p:sp>
                <p:sp>
                  <p:nvSpPr>
                    <p:cNvPr id="297" name="Rectangle 134"/>
                    <p:cNvSpPr>
                      <a:spLocks noChangeArrowheads="1"/>
                    </p:cNvSpPr>
                    <p:nvPr/>
                  </p:nvSpPr>
                  <p:spPr bwMode="auto">
                    <a:xfrm>
                      <a:off x="4748" y="3691"/>
                      <a:ext cx="10" cy="9"/>
                    </a:xfrm>
                    <a:prstGeom prst="rect">
                      <a:avLst/>
                    </a:prstGeom>
                    <a:solidFill>
                      <a:srgbClr val="000000"/>
                    </a:solidFill>
                    <a:ln w="9525">
                      <a:solidFill>
                        <a:srgbClr val="000000"/>
                      </a:solidFill>
                      <a:miter lim="800000"/>
                      <a:headEnd/>
                      <a:tailEnd/>
                    </a:ln>
                  </p:spPr>
                  <p:txBody>
                    <a:bodyPr/>
                    <a:lstStyle/>
                    <a:p>
                      <a:endParaRPr lang="ru-RU"/>
                    </a:p>
                  </p:txBody>
                </p:sp>
                <p:sp>
                  <p:nvSpPr>
                    <p:cNvPr id="298" name="Rectangle 135"/>
                    <p:cNvSpPr>
                      <a:spLocks noChangeArrowheads="1"/>
                    </p:cNvSpPr>
                    <p:nvPr/>
                  </p:nvSpPr>
                  <p:spPr bwMode="auto">
                    <a:xfrm>
                      <a:off x="4767" y="3695"/>
                      <a:ext cx="9" cy="10"/>
                    </a:xfrm>
                    <a:prstGeom prst="rect">
                      <a:avLst/>
                    </a:prstGeom>
                    <a:solidFill>
                      <a:srgbClr val="000000"/>
                    </a:solidFill>
                    <a:ln w="9525">
                      <a:solidFill>
                        <a:srgbClr val="000000"/>
                      </a:solidFill>
                      <a:miter lim="800000"/>
                      <a:headEnd/>
                      <a:tailEnd/>
                    </a:ln>
                  </p:spPr>
                  <p:txBody>
                    <a:bodyPr/>
                    <a:lstStyle/>
                    <a:p>
                      <a:endParaRPr lang="ru-RU"/>
                    </a:p>
                  </p:txBody>
                </p:sp>
                <p:sp>
                  <p:nvSpPr>
                    <p:cNvPr id="299" name="Freeform 136"/>
                    <p:cNvSpPr>
                      <a:spLocks/>
                    </p:cNvSpPr>
                    <p:nvPr/>
                  </p:nvSpPr>
                  <p:spPr bwMode="auto">
                    <a:xfrm>
                      <a:off x="4781" y="3695"/>
                      <a:ext cx="14" cy="19"/>
                    </a:xfrm>
                    <a:custGeom>
                      <a:avLst/>
                      <a:gdLst>
                        <a:gd name="T0" fmla="*/ 4 w 14"/>
                        <a:gd name="T1" fmla="*/ 0 h 19"/>
                        <a:gd name="T2" fmla="*/ 4 w 14"/>
                        <a:gd name="T3" fmla="*/ 10 h 19"/>
                        <a:gd name="T4" fmla="*/ 0 w 14"/>
                        <a:gd name="T5" fmla="*/ 14 h 19"/>
                        <a:gd name="T6" fmla="*/ 9 w 14"/>
                        <a:gd name="T7" fmla="*/ 19 h 19"/>
                        <a:gd name="T8" fmla="*/ 14 w 14"/>
                        <a:gd name="T9" fmla="*/ 10 h 19"/>
                        <a:gd name="T10" fmla="*/ 4 w 14"/>
                        <a:gd name="T11" fmla="*/ 5 h 19"/>
                        <a:gd name="T12" fmla="*/ 4 w 14"/>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4" h="19">
                          <a:moveTo>
                            <a:pt x="4" y="0"/>
                          </a:moveTo>
                          <a:lnTo>
                            <a:pt x="4" y="10"/>
                          </a:lnTo>
                          <a:lnTo>
                            <a:pt x="0" y="14"/>
                          </a:lnTo>
                          <a:lnTo>
                            <a:pt x="9" y="19"/>
                          </a:lnTo>
                          <a:lnTo>
                            <a:pt x="14" y="10"/>
                          </a:lnTo>
                          <a:lnTo>
                            <a:pt x="4" y="5"/>
                          </a:lnTo>
                          <a:lnTo>
                            <a:pt x="4" y="0"/>
                          </a:lnTo>
                          <a:close/>
                        </a:path>
                      </a:pathLst>
                    </a:custGeom>
                    <a:solidFill>
                      <a:srgbClr val="000000"/>
                    </a:solidFill>
                    <a:ln w="9525" cap="flat">
                      <a:solidFill>
                        <a:srgbClr val="000000"/>
                      </a:solidFill>
                      <a:prstDash val="solid"/>
                      <a:round/>
                      <a:headEnd/>
                      <a:tailEnd/>
                    </a:ln>
                  </p:spPr>
                  <p:txBody>
                    <a:bodyPr/>
                    <a:lstStyle/>
                    <a:p>
                      <a:endParaRPr lang="ru-RU"/>
                    </a:p>
                  </p:txBody>
                </p:sp>
                <p:sp>
                  <p:nvSpPr>
                    <p:cNvPr id="300" name="Freeform 137"/>
                    <p:cNvSpPr>
                      <a:spLocks/>
                    </p:cNvSpPr>
                    <p:nvPr/>
                  </p:nvSpPr>
                  <p:spPr bwMode="auto">
                    <a:xfrm>
                      <a:off x="4795" y="3709"/>
                      <a:ext cx="9" cy="19"/>
                    </a:xfrm>
                    <a:custGeom>
                      <a:avLst/>
                      <a:gdLst>
                        <a:gd name="T0" fmla="*/ 4 w 9"/>
                        <a:gd name="T1" fmla="*/ 0 h 19"/>
                        <a:gd name="T2" fmla="*/ 0 w 9"/>
                        <a:gd name="T3" fmla="*/ 9 h 19"/>
                        <a:gd name="T4" fmla="*/ 4 w 9"/>
                        <a:gd name="T5" fmla="*/ 19 h 19"/>
                        <a:gd name="T6" fmla="*/ 9 w 9"/>
                        <a:gd name="T7" fmla="*/ 9 h 19"/>
                        <a:gd name="T8" fmla="*/ 4 w 9"/>
                        <a:gd name="T9" fmla="*/ 0 h 19"/>
                      </a:gdLst>
                      <a:ahLst/>
                      <a:cxnLst>
                        <a:cxn ang="0">
                          <a:pos x="T0" y="T1"/>
                        </a:cxn>
                        <a:cxn ang="0">
                          <a:pos x="T2" y="T3"/>
                        </a:cxn>
                        <a:cxn ang="0">
                          <a:pos x="T4" y="T5"/>
                        </a:cxn>
                        <a:cxn ang="0">
                          <a:pos x="T6" y="T7"/>
                        </a:cxn>
                        <a:cxn ang="0">
                          <a:pos x="T8" y="T9"/>
                        </a:cxn>
                      </a:cxnLst>
                      <a:rect l="0" t="0" r="r" b="b"/>
                      <a:pathLst>
                        <a:path w="9" h="19">
                          <a:moveTo>
                            <a:pt x="4" y="0"/>
                          </a:moveTo>
                          <a:lnTo>
                            <a:pt x="0" y="9"/>
                          </a:lnTo>
                          <a:lnTo>
                            <a:pt x="4" y="19"/>
                          </a:lnTo>
                          <a:lnTo>
                            <a:pt x="9" y="9"/>
                          </a:lnTo>
                          <a:lnTo>
                            <a:pt x="4" y="0"/>
                          </a:lnTo>
                          <a:close/>
                        </a:path>
                      </a:pathLst>
                    </a:custGeom>
                    <a:solidFill>
                      <a:srgbClr val="000000"/>
                    </a:solidFill>
                    <a:ln w="9525" cap="flat">
                      <a:solidFill>
                        <a:srgbClr val="000000"/>
                      </a:solidFill>
                      <a:prstDash val="solid"/>
                      <a:round/>
                      <a:headEnd/>
                      <a:tailEnd/>
                    </a:ln>
                  </p:spPr>
                  <p:txBody>
                    <a:bodyPr/>
                    <a:lstStyle/>
                    <a:p>
                      <a:endParaRPr lang="ru-RU"/>
                    </a:p>
                  </p:txBody>
                </p:sp>
              </p:grpSp>
              <p:grpSp>
                <p:nvGrpSpPr>
                  <p:cNvPr id="262" name="Group 138"/>
                  <p:cNvGrpSpPr>
                    <a:grpSpLocks/>
                  </p:cNvGrpSpPr>
                  <p:nvPr/>
                </p:nvGrpSpPr>
                <p:grpSpPr bwMode="auto">
                  <a:xfrm>
                    <a:off x="4744" y="3654"/>
                    <a:ext cx="101" cy="64"/>
                    <a:chOff x="4744" y="3654"/>
                    <a:chExt cx="101" cy="64"/>
                  </a:xfrm>
                </p:grpSpPr>
                <p:sp>
                  <p:nvSpPr>
                    <p:cNvPr id="280" name="Freeform 139"/>
                    <p:cNvSpPr>
                      <a:spLocks/>
                    </p:cNvSpPr>
                    <p:nvPr/>
                  </p:nvSpPr>
                  <p:spPr bwMode="auto">
                    <a:xfrm>
                      <a:off x="4799" y="3705"/>
                      <a:ext cx="14" cy="13"/>
                    </a:xfrm>
                    <a:custGeom>
                      <a:avLst/>
                      <a:gdLst>
                        <a:gd name="T0" fmla="*/ 10 w 14"/>
                        <a:gd name="T1" fmla="*/ 13 h 13"/>
                        <a:gd name="T2" fmla="*/ 14 w 14"/>
                        <a:gd name="T3" fmla="*/ 4 h 13"/>
                        <a:gd name="T4" fmla="*/ 5 w 14"/>
                        <a:gd name="T5" fmla="*/ 0 h 13"/>
                        <a:gd name="T6" fmla="*/ 0 w 14"/>
                        <a:gd name="T7" fmla="*/ 9 h 13"/>
                        <a:gd name="T8" fmla="*/ 10 w 14"/>
                        <a:gd name="T9" fmla="*/ 13 h 13"/>
                      </a:gdLst>
                      <a:ahLst/>
                      <a:cxnLst>
                        <a:cxn ang="0">
                          <a:pos x="T0" y="T1"/>
                        </a:cxn>
                        <a:cxn ang="0">
                          <a:pos x="T2" y="T3"/>
                        </a:cxn>
                        <a:cxn ang="0">
                          <a:pos x="T4" y="T5"/>
                        </a:cxn>
                        <a:cxn ang="0">
                          <a:pos x="T6" y="T7"/>
                        </a:cxn>
                        <a:cxn ang="0">
                          <a:pos x="T8" y="T9"/>
                        </a:cxn>
                      </a:cxnLst>
                      <a:rect l="0" t="0" r="r" b="b"/>
                      <a:pathLst>
                        <a:path w="14" h="13">
                          <a:moveTo>
                            <a:pt x="10" y="13"/>
                          </a:moveTo>
                          <a:lnTo>
                            <a:pt x="14" y="4"/>
                          </a:lnTo>
                          <a:lnTo>
                            <a:pt x="5" y="0"/>
                          </a:lnTo>
                          <a:lnTo>
                            <a:pt x="0" y="9"/>
                          </a:lnTo>
                          <a:lnTo>
                            <a:pt x="10" y="13"/>
                          </a:lnTo>
                          <a:close/>
                        </a:path>
                      </a:pathLst>
                    </a:custGeom>
                    <a:solidFill>
                      <a:srgbClr val="000000"/>
                    </a:solidFill>
                    <a:ln w="9525" cap="flat">
                      <a:solidFill>
                        <a:srgbClr val="000000"/>
                      </a:solidFill>
                      <a:prstDash val="solid"/>
                      <a:round/>
                      <a:headEnd/>
                      <a:tailEnd/>
                    </a:ln>
                  </p:spPr>
                  <p:txBody>
                    <a:bodyPr/>
                    <a:lstStyle/>
                    <a:p>
                      <a:endParaRPr lang="ru-RU"/>
                    </a:p>
                  </p:txBody>
                </p:sp>
                <p:sp>
                  <p:nvSpPr>
                    <p:cNvPr id="281" name="Freeform 140"/>
                    <p:cNvSpPr>
                      <a:spLocks/>
                    </p:cNvSpPr>
                    <p:nvPr/>
                  </p:nvSpPr>
                  <p:spPr bwMode="auto">
                    <a:xfrm>
                      <a:off x="4781" y="3695"/>
                      <a:ext cx="14" cy="14"/>
                    </a:xfrm>
                    <a:custGeom>
                      <a:avLst/>
                      <a:gdLst>
                        <a:gd name="T0" fmla="*/ 9 w 14"/>
                        <a:gd name="T1" fmla="*/ 14 h 14"/>
                        <a:gd name="T2" fmla="*/ 14 w 14"/>
                        <a:gd name="T3" fmla="*/ 5 h 14"/>
                        <a:gd name="T4" fmla="*/ 9 w 14"/>
                        <a:gd name="T5" fmla="*/ 0 h 14"/>
                        <a:gd name="T6" fmla="*/ 4 w 14"/>
                        <a:gd name="T7" fmla="*/ 0 h 14"/>
                        <a:gd name="T8" fmla="*/ 0 w 14"/>
                        <a:gd name="T9" fmla="*/ 10 h 14"/>
                        <a:gd name="T10" fmla="*/ 4 w 14"/>
                        <a:gd name="T11" fmla="*/ 10 h 14"/>
                        <a:gd name="T12" fmla="*/ 9 w 14"/>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14" h="14">
                          <a:moveTo>
                            <a:pt x="9" y="14"/>
                          </a:moveTo>
                          <a:lnTo>
                            <a:pt x="14" y="5"/>
                          </a:lnTo>
                          <a:lnTo>
                            <a:pt x="9" y="0"/>
                          </a:lnTo>
                          <a:lnTo>
                            <a:pt x="4" y="0"/>
                          </a:lnTo>
                          <a:lnTo>
                            <a:pt x="0" y="10"/>
                          </a:lnTo>
                          <a:lnTo>
                            <a:pt x="4" y="10"/>
                          </a:lnTo>
                          <a:lnTo>
                            <a:pt x="9" y="14"/>
                          </a:lnTo>
                          <a:close/>
                        </a:path>
                      </a:pathLst>
                    </a:custGeom>
                    <a:solidFill>
                      <a:srgbClr val="000000"/>
                    </a:solidFill>
                    <a:ln w="9525" cap="flat">
                      <a:solidFill>
                        <a:srgbClr val="000000"/>
                      </a:solidFill>
                      <a:prstDash val="solid"/>
                      <a:round/>
                      <a:headEnd/>
                      <a:tailEnd/>
                    </a:ln>
                  </p:spPr>
                  <p:txBody>
                    <a:bodyPr/>
                    <a:lstStyle/>
                    <a:p>
                      <a:endParaRPr lang="ru-RU"/>
                    </a:p>
                  </p:txBody>
                </p:sp>
                <p:sp>
                  <p:nvSpPr>
                    <p:cNvPr id="282" name="Freeform 141"/>
                    <p:cNvSpPr>
                      <a:spLocks/>
                    </p:cNvSpPr>
                    <p:nvPr/>
                  </p:nvSpPr>
                  <p:spPr bwMode="auto">
                    <a:xfrm>
                      <a:off x="4767" y="3681"/>
                      <a:ext cx="14" cy="19"/>
                    </a:xfrm>
                    <a:custGeom>
                      <a:avLst/>
                      <a:gdLst>
                        <a:gd name="T0" fmla="*/ 9 w 14"/>
                        <a:gd name="T1" fmla="*/ 19 h 19"/>
                        <a:gd name="T2" fmla="*/ 14 w 14"/>
                        <a:gd name="T3" fmla="*/ 10 h 19"/>
                        <a:gd name="T4" fmla="*/ 5 w 14"/>
                        <a:gd name="T5" fmla="*/ 0 h 19"/>
                        <a:gd name="T6" fmla="*/ 0 w 14"/>
                        <a:gd name="T7" fmla="*/ 10 h 19"/>
                        <a:gd name="T8" fmla="*/ 9 w 14"/>
                        <a:gd name="T9" fmla="*/ 19 h 19"/>
                      </a:gdLst>
                      <a:ahLst/>
                      <a:cxnLst>
                        <a:cxn ang="0">
                          <a:pos x="T0" y="T1"/>
                        </a:cxn>
                        <a:cxn ang="0">
                          <a:pos x="T2" y="T3"/>
                        </a:cxn>
                        <a:cxn ang="0">
                          <a:pos x="T4" y="T5"/>
                        </a:cxn>
                        <a:cxn ang="0">
                          <a:pos x="T6" y="T7"/>
                        </a:cxn>
                        <a:cxn ang="0">
                          <a:pos x="T8" y="T9"/>
                        </a:cxn>
                      </a:cxnLst>
                      <a:rect l="0" t="0" r="r" b="b"/>
                      <a:pathLst>
                        <a:path w="14" h="19">
                          <a:moveTo>
                            <a:pt x="9" y="19"/>
                          </a:moveTo>
                          <a:lnTo>
                            <a:pt x="14" y="10"/>
                          </a:lnTo>
                          <a:lnTo>
                            <a:pt x="5" y="0"/>
                          </a:lnTo>
                          <a:lnTo>
                            <a:pt x="0" y="10"/>
                          </a:lnTo>
                          <a:lnTo>
                            <a:pt x="9" y="19"/>
                          </a:lnTo>
                          <a:close/>
                        </a:path>
                      </a:pathLst>
                    </a:custGeom>
                    <a:solidFill>
                      <a:srgbClr val="000000"/>
                    </a:solidFill>
                    <a:ln w="9525" cap="flat">
                      <a:solidFill>
                        <a:srgbClr val="000000"/>
                      </a:solidFill>
                      <a:prstDash val="solid"/>
                      <a:round/>
                      <a:headEnd/>
                      <a:tailEnd/>
                    </a:ln>
                  </p:spPr>
                  <p:txBody>
                    <a:bodyPr/>
                    <a:lstStyle/>
                    <a:p>
                      <a:endParaRPr lang="ru-RU"/>
                    </a:p>
                  </p:txBody>
                </p:sp>
                <p:sp>
                  <p:nvSpPr>
                    <p:cNvPr id="283" name="Freeform 142"/>
                    <p:cNvSpPr>
                      <a:spLocks/>
                    </p:cNvSpPr>
                    <p:nvPr/>
                  </p:nvSpPr>
                  <p:spPr bwMode="auto">
                    <a:xfrm>
                      <a:off x="4753" y="3672"/>
                      <a:ext cx="14" cy="14"/>
                    </a:xfrm>
                    <a:custGeom>
                      <a:avLst/>
                      <a:gdLst>
                        <a:gd name="T0" fmla="*/ 9 w 14"/>
                        <a:gd name="T1" fmla="*/ 14 h 14"/>
                        <a:gd name="T2" fmla="*/ 14 w 14"/>
                        <a:gd name="T3" fmla="*/ 5 h 14"/>
                        <a:gd name="T4" fmla="*/ 5 w 14"/>
                        <a:gd name="T5" fmla="*/ 0 h 14"/>
                        <a:gd name="T6" fmla="*/ 0 w 14"/>
                        <a:gd name="T7" fmla="*/ 9 h 14"/>
                        <a:gd name="T8" fmla="*/ 9 w 14"/>
                        <a:gd name="T9" fmla="*/ 14 h 14"/>
                      </a:gdLst>
                      <a:ahLst/>
                      <a:cxnLst>
                        <a:cxn ang="0">
                          <a:pos x="T0" y="T1"/>
                        </a:cxn>
                        <a:cxn ang="0">
                          <a:pos x="T2" y="T3"/>
                        </a:cxn>
                        <a:cxn ang="0">
                          <a:pos x="T4" y="T5"/>
                        </a:cxn>
                        <a:cxn ang="0">
                          <a:pos x="T6" y="T7"/>
                        </a:cxn>
                        <a:cxn ang="0">
                          <a:pos x="T8" y="T9"/>
                        </a:cxn>
                      </a:cxnLst>
                      <a:rect l="0" t="0" r="r" b="b"/>
                      <a:pathLst>
                        <a:path w="14" h="14">
                          <a:moveTo>
                            <a:pt x="9" y="14"/>
                          </a:moveTo>
                          <a:lnTo>
                            <a:pt x="14" y="5"/>
                          </a:lnTo>
                          <a:lnTo>
                            <a:pt x="5" y="0"/>
                          </a:lnTo>
                          <a:lnTo>
                            <a:pt x="0" y="9"/>
                          </a:lnTo>
                          <a:lnTo>
                            <a:pt x="9" y="14"/>
                          </a:lnTo>
                          <a:close/>
                        </a:path>
                      </a:pathLst>
                    </a:custGeom>
                    <a:solidFill>
                      <a:srgbClr val="000000"/>
                    </a:solidFill>
                    <a:ln w="9525" cap="flat">
                      <a:solidFill>
                        <a:srgbClr val="000000"/>
                      </a:solidFill>
                      <a:prstDash val="solid"/>
                      <a:round/>
                      <a:headEnd/>
                      <a:tailEnd/>
                    </a:ln>
                  </p:spPr>
                  <p:txBody>
                    <a:bodyPr/>
                    <a:lstStyle/>
                    <a:p>
                      <a:endParaRPr lang="ru-RU"/>
                    </a:p>
                  </p:txBody>
                </p:sp>
                <p:sp>
                  <p:nvSpPr>
                    <p:cNvPr id="284" name="Freeform 143"/>
                    <p:cNvSpPr>
                      <a:spLocks/>
                    </p:cNvSpPr>
                    <p:nvPr/>
                  </p:nvSpPr>
                  <p:spPr bwMode="auto">
                    <a:xfrm>
                      <a:off x="4744" y="3658"/>
                      <a:ext cx="14" cy="10"/>
                    </a:xfrm>
                    <a:custGeom>
                      <a:avLst/>
                      <a:gdLst>
                        <a:gd name="T0" fmla="*/ 4 w 14"/>
                        <a:gd name="T1" fmla="*/ 10 h 10"/>
                        <a:gd name="T2" fmla="*/ 14 w 14"/>
                        <a:gd name="T3" fmla="*/ 10 h 10"/>
                        <a:gd name="T4" fmla="*/ 9 w 14"/>
                        <a:gd name="T5" fmla="*/ 5 h 10"/>
                        <a:gd name="T6" fmla="*/ 9 w 14"/>
                        <a:gd name="T7" fmla="*/ 0 h 10"/>
                        <a:gd name="T8" fmla="*/ 0 w 14"/>
                        <a:gd name="T9" fmla="*/ 0 h 10"/>
                        <a:gd name="T10" fmla="*/ 0 w 14"/>
                        <a:gd name="T11" fmla="*/ 5 h 10"/>
                        <a:gd name="T12" fmla="*/ 4 w 14"/>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4" h="10">
                          <a:moveTo>
                            <a:pt x="4" y="10"/>
                          </a:moveTo>
                          <a:lnTo>
                            <a:pt x="14" y="10"/>
                          </a:lnTo>
                          <a:lnTo>
                            <a:pt x="9" y="5"/>
                          </a:lnTo>
                          <a:lnTo>
                            <a:pt x="9" y="0"/>
                          </a:lnTo>
                          <a:lnTo>
                            <a:pt x="0" y="0"/>
                          </a:lnTo>
                          <a:lnTo>
                            <a:pt x="0" y="5"/>
                          </a:lnTo>
                          <a:lnTo>
                            <a:pt x="4" y="10"/>
                          </a:lnTo>
                          <a:close/>
                        </a:path>
                      </a:pathLst>
                    </a:custGeom>
                    <a:solidFill>
                      <a:srgbClr val="000000"/>
                    </a:solidFill>
                    <a:ln w="9525" cap="flat">
                      <a:solidFill>
                        <a:srgbClr val="000000"/>
                      </a:solidFill>
                      <a:prstDash val="solid"/>
                      <a:round/>
                      <a:headEnd/>
                      <a:tailEnd/>
                    </a:ln>
                  </p:spPr>
                  <p:txBody>
                    <a:bodyPr/>
                    <a:lstStyle/>
                    <a:p>
                      <a:endParaRPr lang="ru-RU"/>
                    </a:p>
                  </p:txBody>
                </p:sp>
                <p:sp>
                  <p:nvSpPr>
                    <p:cNvPr id="285" name="Rectangle 144"/>
                    <p:cNvSpPr>
                      <a:spLocks noChangeArrowheads="1"/>
                    </p:cNvSpPr>
                    <p:nvPr/>
                  </p:nvSpPr>
                  <p:spPr bwMode="auto">
                    <a:xfrm>
                      <a:off x="4758" y="3654"/>
                      <a:ext cx="9" cy="9"/>
                    </a:xfrm>
                    <a:prstGeom prst="rect">
                      <a:avLst/>
                    </a:prstGeom>
                    <a:solidFill>
                      <a:srgbClr val="000000"/>
                    </a:solidFill>
                    <a:ln w="9525">
                      <a:solidFill>
                        <a:srgbClr val="000000"/>
                      </a:solidFill>
                      <a:miter lim="800000"/>
                      <a:headEnd/>
                      <a:tailEnd/>
                    </a:ln>
                  </p:spPr>
                  <p:txBody>
                    <a:bodyPr/>
                    <a:lstStyle/>
                    <a:p>
                      <a:endParaRPr lang="ru-RU"/>
                    </a:p>
                  </p:txBody>
                </p:sp>
                <p:sp>
                  <p:nvSpPr>
                    <p:cNvPr id="286" name="Rectangle 145"/>
                    <p:cNvSpPr>
                      <a:spLocks noChangeArrowheads="1"/>
                    </p:cNvSpPr>
                    <p:nvPr/>
                  </p:nvSpPr>
                  <p:spPr bwMode="auto">
                    <a:xfrm>
                      <a:off x="4776" y="3654"/>
                      <a:ext cx="9" cy="9"/>
                    </a:xfrm>
                    <a:prstGeom prst="rect">
                      <a:avLst/>
                    </a:prstGeom>
                    <a:solidFill>
                      <a:srgbClr val="000000"/>
                    </a:solidFill>
                    <a:ln w="9525">
                      <a:solidFill>
                        <a:srgbClr val="000000"/>
                      </a:solidFill>
                      <a:miter lim="800000"/>
                      <a:headEnd/>
                      <a:tailEnd/>
                    </a:ln>
                  </p:spPr>
                  <p:txBody>
                    <a:bodyPr/>
                    <a:lstStyle/>
                    <a:p>
                      <a:endParaRPr lang="ru-RU"/>
                    </a:p>
                  </p:txBody>
                </p:sp>
                <p:sp>
                  <p:nvSpPr>
                    <p:cNvPr id="287" name="Freeform 146"/>
                    <p:cNvSpPr>
                      <a:spLocks/>
                    </p:cNvSpPr>
                    <p:nvPr/>
                  </p:nvSpPr>
                  <p:spPr bwMode="auto">
                    <a:xfrm>
                      <a:off x="4795" y="3654"/>
                      <a:ext cx="9" cy="9"/>
                    </a:xfrm>
                    <a:custGeom>
                      <a:avLst/>
                      <a:gdLst>
                        <a:gd name="T0" fmla="*/ 0 w 9"/>
                        <a:gd name="T1" fmla="*/ 0 h 9"/>
                        <a:gd name="T2" fmla="*/ 0 w 9"/>
                        <a:gd name="T3" fmla="*/ 9 h 9"/>
                        <a:gd name="T4" fmla="*/ 0 w 9"/>
                        <a:gd name="T5" fmla="*/ 9 h 9"/>
                        <a:gd name="T6" fmla="*/ 9 w 9"/>
                        <a:gd name="T7" fmla="*/ 9 h 9"/>
                        <a:gd name="T8" fmla="*/ 9 w 9"/>
                        <a:gd name="T9" fmla="*/ 0 h 9"/>
                        <a:gd name="T10" fmla="*/ 4 w 9"/>
                        <a:gd name="T11" fmla="*/ 0 h 9"/>
                        <a:gd name="T12" fmla="*/ 0 w 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0" y="0"/>
                          </a:moveTo>
                          <a:lnTo>
                            <a:pt x="0" y="9"/>
                          </a:lnTo>
                          <a:lnTo>
                            <a:pt x="0" y="9"/>
                          </a:lnTo>
                          <a:lnTo>
                            <a:pt x="9" y="9"/>
                          </a:lnTo>
                          <a:lnTo>
                            <a:pt x="9" y="0"/>
                          </a:lnTo>
                          <a:lnTo>
                            <a:pt x="4" y="0"/>
                          </a:lnTo>
                          <a:lnTo>
                            <a:pt x="0" y="0"/>
                          </a:lnTo>
                          <a:close/>
                        </a:path>
                      </a:pathLst>
                    </a:custGeom>
                    <a:solidFill>
                      <a:srgbClr val="000000"/>
                    </a:solidFill>
                    <a:ln w="9525" cap="flat">
                      <a:solidFill>
                        <a:srgbClr val="000000"/>
                      </a:solidFill>
                      <a:prstDash val="solid"/>
                      <a:round/>
                      <a:headEnd/>
                      <a:tailEnd/>
                    </a:ln>
                  </p:spPr>
                  <p:txBody>
                    <a:bodyPr/>
                    <a:lstStyle/>
                    <a:p>
                      <a:endParaRPr lang="ru-RU"/>
                    </a:p>
                  </p:txBody>
                </p:sp>
                <p:sp>
                  <p:nvSpPr>
                    <p:cNvPr id="288" name="Freeform 147"/>
                    <p:cNvSpPr>
                      <a:spLocks/>
                    </p:cNvSpPr>
                    <p:nvPr/>
                  </p:nvSpPr>
                  <p:spPr bwMode="auto">
                    <a:xfrm>
                      <a:off x="4813" y="3654"/>
                      <a:ext cx="14" cy="14"/>
                    </a:xfrm>
                    <a:custGeom>
                      <a:avLst/>
                      <a:gdLst>
                        <a:gd name="T0" fmla="*/ 5 w 14"/>
                        <a:gd name="T1" fmla="*/ 0 h 14"/>
                        <a:gd name="T2" fmla="*/ 0 w 14"/>
                        <a:gd name="T3" fmla="*/ 9 h 14"/>
                        <a:gd name="T4" fmla="*/ 9 w 14"/>
                        <a:gd name="T5" fmla="*/ 14 h 14"/>
                        <a:gd name="T6" fmla="*/ 14 w 14"/>
                        <a:gd name="T7" fmla="*/ 4 h 14"/>
                        <a:gd name="T8" fmla="*/ 5 w 14"/>
                        <a:gd name="T9" fmla="*/ 0 h 14"/>
                      </a:gdLst>
                      <a:ahLst/>
                      <a:cxnLst>
                        <a:cxn ang="0">
                          <a:pos x="T0" y="T1"/>
                        </a:cxn>
                        <a:cxn ang="0">
                          <a:pos x="T2" y="T3"/>
                        </a:cxn>
                        <a:cxn ang="0">
                          <a:pos x="T4" y="T5"/>
                        </a:cxn>
                        <a:cxn ang="0">
                          <a:pos x="T6" y="T7"/>
                        </a:cxn>
                        <a:cxn ang="0">
                          <a:pos x="T8" y="T9"/>
                        </a:cxn>
                      </a:cxnLst>
                      <a:rect l="0" t="0" r="r" b="b"/>
                      <a:pathLst>
                        <a:path w="14" h="14">
                          <a:moveTo>
                            <a:pt x="5" y="0"/>
                          </a:moveTo>
                          <a:lnTo>
                            <a:pt x="0" y="9"/>
                          </a:lnTo>
                          <a:lnTo>
                            <a:pt x="9" y="14"/>
                          </a:lnTo>
                          <a:lnTo>
                            <a:pt x="14" y="4"/>
                          </a:lnTo>
                          <a:lnTo>
                            <a:pt x="5" y="0"/>
                          </a:lnTo>
                          <a:close/>
                        </a:path>
                      </a:pathLst>
                    </a:custGeom>
                    <a:solidFill>
                      <a:srgbClr val="000000"/>
                    </a:solidFill>
                    <a:ln w="9525" cap="flat">
                      <a:solidFill>
                        <a:srgbClr val="000000"/>
                      </a:solidFill>
                      <a:prstDash val="solid"/>
                      <a:round/>
                      <a:headEnd/>
                      <a:tailEnd/>
                    </a:ln>
                  </p:spPr>
                  <p:txBody>
                    <a:bodyPr/>
                    <a:lstStyle/>
                    <a:p>
                      <a:endParaRPr lang="ru-RU"/>
                    </a:p>
                  </p:txBody>
                </p:sp>
                <p:sp>
                  <p:nvSpPr>
                    <p:cNvPr id="289" name="Freeform 148"/>
                    <p:cNvSpPr>
                      <a:spLocks/>
                    </p:cNvSpPr>
                    <p:nvPr/>
                  </p:nvSpPr>
                  <p:spPr bwMode="auto">
                    <a:xfrm>
                      <a:off x="4827" y="3663"/>
                      <a:ext cx="14" cy="14"/>
                    </a:xfrm>
                    <a:custGeom>
                      <a:avLst/>
                      <a:gdLst>
                        <a:gd name="T0" fmla="*/ 5 w 14"/>
                        <a:gd name="T1" fmla="*/ 0 h 14"/>
                        <a:gd name="T2" fmla="*/ 0 w 14"/>
                        <a:gd name="T3" fmla="*/ 9 h 14"/>
                        <a:gd name="T4" fmla="*/ 0 w 14"/>
                        <a:gd name="T5" fmla="*/ 9 h 14"/>
                        <a:gd name="T6" fmla="*/ 5 w 14"/>
                        <a:gd name="T7" fmla="*/ 5 h 14"/>
                        <a:gd name="T8" fmla="*/ 0 w 14"/>
                        <a:gd name="T9" fmla="*/ 5 h 14"/>
                        <a:gd name="T10" fmla="*/ 5 w 14"/>
                        <a:gd name="T11" fmla="*/ 14 h 14"/>
                        <a:gd name="T12" fmla="*/ 14 w 14"/>
                        <a:gd name="T13" fmla="*/ 9 h 14"/>
                        <a:gd name="T14" fmla="*/ 9 w 14"/>
                        <a:gd name="T15" fmla="*/ 5 h 14"/>
                        <a:gd name="T16" fmla="*/ 5 w 14"/>
                        <a:gd name="T1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5" y="0"/>
                          </a:moveTo>
                          <a:lnTo>
                            <a:pt x="0" y="9"/>
                          </a:lnTo>
                          <a:lnTo>
                            <a:pt x="0" y="9"/>
                          </a:lnTo>
                          <a:lnTo>
                            <a:pt x="5" y="5"/>
                          </a:lnTo>
                          <a:lnTo>
                            <a:pt x="0" y="5"/>
                          </a:lnTo>
                          <a:lnTo>
                            <a:pt x="5" y="14"/>
                          </a:lnTo>
                          <a:lnTo>
                            <a:pt x="14" y="9"/>
                          </a:lnTo>
                          <a:lnTo>
                            <a:pt x="9" y="5"/>
                          </a:lnTo>
                          <a:lnTo>
                            <a:pt x="5" y="0"/>
                          </a:lnTo>
                          <a:close/>
                        </a:path>
                      </a:pathLst>
                    </a:custGeom>
                    <a:solidFill>
                      <a:srgbClr val="000000"/>
                    </a:solidFill>
                    <a:ln w="9525" cap="flat">
                      <a:solidFill>
                        <a:srgbClr val="000000"/>
                      </a:solidFill>
                      <a:prstDash val="solid"/>
                      <a:round/>
                      <a:headEnd/>
                      <a:tailEnd/>
                    </a:ln>
                  </p:spPr>
                  <p:txBody>
                    <a:bodyPr/>
                    <a:lstStyle/>
                    <a:p>
                      <a:endParaRPr lang="ru-RU"/>
                    </a:p>
                  </p:txBody>
                </p:sp>
                <p:sp>
                  <p:nvSpPr>
                    <p:cNvPr id="290" name="Freeform 149"/>
                    <p:cNvSpPr>
                      <a:spLocks/>
                    </p:cNvSpPr>
                    <p:nvPr/>
                  </p:nvSpPr>
                  <p:spPr bwMode="auto">
                    <a:xfrm>
                      <a:off x="4836" y="3681"/>
                      <a:ext cx="9" cy="10"/>
                    </a:xfrm>
                    <a:custGeom>
                      <a:avLst/>
                      <a:gdLst>
                        <a:gd name="T0" fmla="*/ 9 w 9"/>
                        <a:gd name="T1" fmla="*/ 0 h 10"/>
                        <a:gd name="T2" fmla="*/ 0 w 9"/>
                        <a:gd name="T3" fmla="*/ 5 h 10"/>
                        <a:gd name="T4" fmla="*/ 0 w 9"/>
                        <a:gd name="T5" fmla="*/ 10 h 10"/>
                        <a:gd name="T6" fmla="*/ 9 w 9"/>
                        <a:gd name="T7" fmla="*/ 5 h 10"/>
                        <a:gd name="T8" fmla="*/ 9 w 9"/>
                        <a:gd name="T9" fmla="*/ 0 h 10"/>
                      </a:gdLst>
                      <a:ahLst/>
                      <a:cxnLst>
                        <a:cxn ang="0">
                          <a:pos x="T0" y="T1"/>
                        </a:cxn>
                        <a:cxn ang="0">
                          <a:pos x="T2" y="T3"/>
                        </a:cxn>
                        <a:cxn ang="0">
                          <a:pos x="T4" y="T5"/>
                        </a:cxn>
                        <a:cxn ang="0">
                          <a:pos x="T6" y="T7"/>
                        </a:cxn>
                        <a:cxn ang="0">
                          <a:pos x="T8" y="T9"/>
                        </a:cxn>
                      </a:cxnLst>
                      <a:rect l="0" t="0" r="r" b="b"/>
                      <a:pathLst>
                        <a:path w="9" h="10">
                          <a:moveTo>
                            <a:pt x="9" y="0"/>
                          </a:moveTo>
                          <a:lnTo>
                            <a:pt x="0" y="5"/>
                          </a:lnTo>
                          <a:lnTo>
                            <a:pt x="0" y="10"/>
                          </a:lnTo>
                          <a:lnTo>
                            <a:pt x="9" y="5"/>
                          </a:lnTo>
                          <a:lnTo>
                            <a:pt x="9" y="0"/>
                          </a:lnTo>
                          <a:close/>
                        </a:path>
                      </a:pathLst>
                    </a:custGeom>
                    <a:solidFill>
                      <a:srgbClr val="000000"/>
                    </a:solidFill>
                    <a:ln w="9525" cap="flat">
                      <a:solidFill>
                        <a:srgbClr val="000000"/>
                      </a:solidFill>
                      <a:prstDash val="solid"/>
                      <a:round/>
                      <a:headEnd/>
                      <a:tailEnd/>
                    </a:ln>
                  </p:spPr>
                  <p:txBody>
                    <a:bodyPr/>
                    <a:lstStyle/>
                    <a:p>
                      <a:endParaRPr lang="ru-RU"/>
                    </a:p>
                  </p:txBody>
                </p:sp>
              </p:grpSp>
              <p:grpSp>
                <p:nvGrpSpPr>
                  <p:cNvPr id="263" name="Group 150"/>
                  <p:cNvGrpSpPr>
                    <a:grpSpLocks/>
                  </p:cNvGrpSpPr>
                  <p:nvPr/>
                </p:nvGrpSpPr>
                <p:grpSpPr bwMode="auto">
                  <a:xfrm>
                    <a:off x="4776" y="3617"/>
                    <a:ext cx="97" cy="69"/>
                    <a:chOff x="4776" y="3617"/>
                    <a:chExt cx="97" cy="69"/>
                  </a:xfrm>
                </p:grpSpPr>
                <p:sp>
                  <p:nvSpPr>
                    <p:cNvPr id="270" name="Freeform 151"/>
                    <p:cNvSpPr>
                      <a:spLocks/>
                    </p:cNvSpPr>
                    <p:nvPr/>
                  </p:nvSpPr>
                  <p:spPr bwMode="auto">
                    <a:xfrm>
                      <a:off x="4827" y="3672"/>
                      <a:ext cx="14" cy="14"/>
                    </a:xfrm>
                    <a:custGeom>
                      <a:avLst/>
                      <a:gdLst>
                        <a:gd name="T0" fmla="*/ 9 w 14"/>
                        <a:gd name="T1" fmla="*/ 14 h 14"/>
                        <a:gd name="T2" fmla="*/ 14 w 14"/>
                        <a:gd name="T3" fmla="*/ 5 h 14"/>
                        <a:gd name="T4" fmla="*/ 5 w 14"/>
                        <a:gd name="T5" fmla="*/ 0 h 14"/>
                        <a:gd name="T6" fmla="*/ 0 w 14"/>
                        <a:gd name="T7" fmla="*/ 9 h 14"/>
                        <a:gd name="T8" fmla="*/ 9 w 14"/>
                        <a:gd name="T9" fmla="*/ 14 h 14"/>
                      </a:gdLst>
                      <a:ahLst/>
                      <a:cxnLst>
                        <a:cxn ang="0">
                          <a:pos x="T0" y="T1"/>
                        </a:cxn>
                        <a:cxn ang="0">
                          <a:pos x="T2" y="T3"/>
                        </a:cxn>
                        <a:cxn ang="0">
                          <a:pos x="T4" y="T5"/>
                        </a:cxn>
                        <a:cxn ang="0">
                          <a:pos x="T6" y="T7"/>
                        </a:cxn>
                        <a:cxn ang="0">
                          <a:pos x="T8" y="T9"/>
                        </a:cxn>
                      </a:cxnLst>
                      <a:rect l="0" t="0" r="r" b="b"/>
                      <a:pathLst>
                        <a:path w="14" h="14">
                          <a:moveTo>
                            <a:pt x="9" y="14"/>
                          </a:moveTo>
                          <a:lnTo>
                            <a:pt x="14" y="5"/>
                          </a:lnTo>
                          <a:lnTo>
                            <a:pt x="5" y="0"/>
                          </a:lnTo>
                          <a:lnTo>
                            <a:pt x="0" y="9"/>
                          </a:lnTo>
                          <a:lnTo>
                            <a:pt x="9" y="14"/>
                          </a:lnTo>
                          <a:close/>
                        </a:path>
                      </a:pathLst>
                    </a:custGeom>
                    <a:solidFill>
                      <a:srgbClr val="000000"/>
                    </a:solidFill>
                    <a:ln w="9525" cap="flat">
                      <a:solidFill>
                        <a:srgbClr val="000000"/>
                      </a:solidFill>
                      <a:prstDash val="solid"/>
                      <a:round/>
                      <a:headEnd/>
                      <a:tailEnd/>
                    </a:ln>
                  </p:spPr>
                  <p:txBody>
                    <a:bodyPr/>
                    <a:lstStyle/>
                    <a:p>
                      <a:endParaRPr lang="ru-RU"/>
                    </a:p>
                  </p:txBody>
                </p:sp>
                <p:sp>
                  <p:nvSpPr>
                    <p:cNvPr id="271" name="Freeform 152"/>
                    <p:cNvSpPr>
                      <a:spLocks/>
                    </p:cNvSpPr>
                    <p:nvPr/>
                  </p:nvSpPr>
                  <p:spPr bwMode="auto">
                    <a:xfrm>
                      <a:off x="4813" y="3658"/>
                      <a:ext cx="9" cy="14"/>
                    </a:xfrm>
                    <a:custGeom>
                      <a:avLst/>
                      <a:gdLst>
                        <a:gd name="T0" fmla="*/ 5 w 9"/>
                        <a:gd name="T1" fmla="*/ 14 h 14"/>
                        <a:gd name="T2" fmla="*/ 9 w 9"/>
                        <a:gd name="T3" fmla="*/ 5 h 14"/>
                        <a:gd name="T4" fmla="*/ 5 w 9"/>
                        <a:gd name="T5" fmla="*/ 0 h 14"/>
                        <a:gd name="T6" fmla="*/ 5 w 9"/>
                        <a:gd name="T7" fmla="*/ 0 h 14"/>
                        <a:gd name="T8" fmla="*/ 0 w 9"/>
                        <a:gd name="T9" fmla="*/ 10 h 14"/>
                        <a:gd name="T10" fmla="*/ 0 w 9"/>
                        <a:gd name="T11" fmla="*/ 10 h 14"/>
                        <a:gd name="T12" fmla="*/ 5 w 9"/>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9" h="14">
                          <a:moveTo>
                            <a:pt x="5" y="14"/>
                          </a:moveTo>
                          <a:lnTo>
                            <a:pt x="9" y="5"/>
                          </a:lnTo>
                          <a:lnTo>
                            <a:pt x="5" y="0"/>
                          </a:lnTo>
                          <a:lnTo>
                            <a:pt x="5" y="0"/>
                          </a:lnTo>
                          <a:lnTo>
                            <a:pt x="0" y="10"/>
                          </a:lnTo>
                          <a:lnTo>
                            <a:pt x="0" y="10"/>
                          </a:lnTo>
                          <a:lnTo>
                            <a:pt x="5" y="14"/>
                          </a:lnTo>
                          <a:close/>
                        </a:path>
                      </a:pathLst>
                    </a:custGeom>
                    <a:solidFill>
                      <a:srgbClr val="000000"/>
                    </a:solidFill>
                    <a:ln w="9525" cap="flat">
                      <a:solidFill>
                        <a:srgbClr val="000000"/>
                      </a:solidFill>
                      <a:prstDash val="solid"/>
                      <a:round/>
                      <a:headEnd/>
                      <a:tailEnd/>
                    </a:ln>
                  </p:spPr>
                  <p:txBody>
                    <a:bodyPr/>
                    <a:lstStyle/>
                    <a:p>
                      <a:endParaRPr lang="ru-RU"/>
                    </a:p>
                  </p:txBody>
                </p:sp>
                <p:sp>
                  <p:nvSpPr>
                    <p:cNvPr id="272" name="Freeform 153"/>
                    <p:cNvSpPr>
                      <a:spLocks/>
                    </p:cNvSpPr>
                    <p:nvPr/>
                  </p:nvSpPr>
                  <p:spPr bwMode="auto">
                    <a:xfrm>
                      <a:off x="4799" y="3649"/>
                      <a:ext cx="10" cy="14"/>
                    </a:xfrm>
                    <a:custGeom>
                      <a:avLst/>
                      <a:gdLst>
                        <a:gd name="T0" fmla="*/ 5 w 10"/>
                        <a:gd name="T1" fmla="*/ 14 h 14"/>
                        <a:gd name="T2" fmla="*/ 10 w 10"/>
                        <a:gd name="T3" fmla="*/ 5 h 14"/>
                        <a:gd name="T4" fmla="*/ 5 w 10"/>
                        <a:gd name="T5" fmla="*/ 0 h 14"/>
                        <a:gd name="T6" fmla="*/ 0 w 10"/>
                        <a:gd name="T7" fmla="*/ 9 h 14"/>
                        <a:gd name="T8" fmla="*/ 5 w 10"/>
                        <a:gd name="T9" fmla="*/ 14 h 14"/>
                      </a:gdLst>
                      <a:ahLst/>
                      <a:cxnLst>
                        <a:cxn ang="0">
                          <a:pos x="T0" y="T1"/>
                        </a:cxn>
                        <a:cxn ang="0">
                          <a:pos x="T2" y="T3"/>
                        </a:cxn>
                        <a:cxn ang="0">
                          <a:pos x="T4" y="T5"/>
                        </a:cxn>
                        <a:cxn ang="0">
                          <a:pos x="T6" y="T7"/>
                        </a:cxn>
                        <a:cxn ang="0">
                          <a:pos x="T8" y="T9"/>
                        </a:cxn>
                      </a:cxnLst>
                      <a:rect l="0" t="0" r="r" b="b"/>
                      <a:pathLst>
                        <a:path w="10" h="14">
                          <a:moveTo>
                            <a:pt x="5" y="14"/>
                          </a:moveTo>
                          <a:lnTo>
                            <a:pt x="10" y="5"/>
                          </a:lnTo>
                          <a:lnTo>
                            <a:pt x="5" y="0"/>
                          </a:lnTo>
                          <a:lnTo>
                            <a:pt x="0" y="9"/>
                          </a:lnTo>
                          <a:lnTo>
                            <a:pt x="5" y="14"/>
                          </a:lnTo>
                          <a:close/>
                        </a:path>
                      </a:pathLst>
                    </a:custGeom>
                    <a:solidFill>
                      <a:srgbClr val="000000"/>
                    </a:solidFill>
                    <a:ln w="9525" cap="flat">
                      <a:solidFill>
                        <a:srgbClr val="000000"/>
                      </a:solidFill>
                      <a:prstDash val="solid"/>
                      <a:round/>
                      <a:headEnd/>
                      <a:tailEnd/>
                    </a:ln>
                  </p:spPr>
                  <p:txBody>
                    <a:bodyPr/>
                    <a:lstStyle/>
                    <a:p>
                      <a:endParaRPr lang="ru-RU"/>
                    </a:p>
                  </p:txBody>
                </p:sp>
                <p:sp>
                  <p:nvSpPr>
                    <p:cNvPr id="273" name="Freeform 154"/>
                    <p:cNvSpPr>
                      <a:spLocks/>
                    </p:cNvSpPr>
                    <p:nvPr/>
                  </p:nvSpPr>
                  <p:spPr bwMode="auto">
                    <a:xfrm>
                      <a:off x="4785" y="3635"/>
                      <a:ext cx="10" cy="14"/>
                    </a:xfrm>
                    <a:custGeom>
                      <a:avLst/>
                      <a:gdLst>
                        <a:gd name="T0" fmla="*/ 5 w 10"/>
                        <a:gd name="T1" fmla="*/ 14 h 14"/>
                        <a:gd name="T2" fmla="*/ 10 w 10"/>
                        <a:gd name="T3" fmla="*/ 5 h 14"/>
                        <a:gd name="T4" fmla="*/ 5 w 10"/>
                        <a:gd name="T5" fmla="*/ 0 h 14"/>
                        <a:gd name="T6" fmla="*/ 0 w 10"/>
                        <a:gd name="T7" fmla="*/ 9 h 14"/>
                        <a:gd name="T8" fmla="*/ 5 w 10"/>
                        <a:gd name="T9" fmla="*/ 14 h 14"/>
                      </a:gdLst>
                      <a:ahLst/>
                      <a:cxnLst>
                        <a:cxn ang="0">
                          <a:pos x="T0" y="T1"/>
                        </a:cxn>
                        <a:cxn ang="0">
                          <a:pos x="T2" y="T3"/>
                        </a:cxn>
                        <a:cxn ang="0">
                          <a:pos x="T4" y="T5"/>
                        </a:cxn>
                        <a:cxn ang="0">
                          <a:pos x="T6" y="T7"/>
                        </a:cxn>
                        <a:cxn ang="0">
                          <a:pos x="T8" y="T9"/>
                        </a:cxn>
                      </a:cxnLst>
                      <a:rect l="0" t="0" r="r" b="b"/>
                      <a:pathLst>
                        <a:path w="10" h="14">
                          <a:moveTo>
                            <a:pt x="5" y="14"/>
                          </a:moveTo>
                          <a:lnTo>
                            <a:pt x="10" y="5"/>
                          </a:lnTo>
                          <a:lnTo>
                            <a:pt x="5" y="0"/>
                          </a:lnTo>
                          <a:lnTo>
                            <a:pt x="0" y="9"/>
                          </a:lnTo>
                          <a:lnTo>
                            <a:pt x="5" y="14"/>
                          </a:lnTo>
                          <a:close/>
                        </a:path>
                      </a:pathLst>
                    </a:custGeom>
                    <a:solidFill>
                      <a:srgbClr val="000000"/>
                    </a:solidFill>
                    <a:ln w="9525" cap="flat">
                      <a:solidFill>
                        <a:srgbClr val="000000"/>
                      </a:solidFill>
                      <a:prstDash val="solid"/>
                      <a:round/>
                      <a:headEnd/>
                      <a:tailEnd/>
                    </a:ln>
                  </p:spPr>
                  <p:txBody>
                    <a:bodyPr/>
                    <a:lstStyle/>
                    <a:p>
                      <a:endParaRPr lang="ru-RU"/>
                    </a:p>
                  </p:txBody>
                </p:sp>
                <p:sp>
                  <p:nvSpPr>
                    <p:cNvPr id="274" name="Freeform 155"/>
                    <p:cNvSpPr>
                      <a:spLocks/>
                    </p:cNvSpPr>
                    <p:nvPr/>
                  </p:nvSpPr>
                  <p:spPr bwMode="auto">
                    <a:xfrm>
                      <a:off x="4776" y="3626"/>
                      <a:ext cx="14" cy="5"/>
                    </a:xfrm>
                    <a:custGeom>
                      <a:avLst/>
                      <a:gdLst>
                        <a:gd name="T0" fmla="*/ 0 w 14"/>
                        <a:gd name="T1" fmla="*/ 5 h 5"/>
                        <a:gd name="T2" fmla="*/ 9 w 14"/>
                        <a:gd name="T3" fmla="*/ 5 h 5"/>
                        <a:gd name="T4" fmla="*/ 9 w 14"/>
                        <a:gd name="T5" fmla="*/ 5 h 5"/>
                        <a:gd name="T6" fmla="*/ 14 w 14"/>
                        <a:gd name="T7" fmla="*/ 0 h 5"/>
                        <a:gd name="T8" fmla="*/ 5 w 14"/>
                        <a:gd name="T9" fmla="*/ 0 h 5"/>
                        <a:gd name="T10" fmla="*/ 0 w 14"/>
                        <a:gd name="T11" fmla="*/ 5 h 5"/>
                      </a:gdLst>
                      <a:ahLst/>
                      <a:cxnLst>
                        <a:cxn ang="0">
                          <a:pos x="T0" y="T1"/>
                        </a:cxn>
                        <a:cxn ang="0">
                          <a:pos x="T2" y="T3"/>
                        </a:cxn>
                        <a:cxn ang="0">
                          <a:pos x="T4" y="T5"/>
                        </a:cxn>
                        <a:cxn ang="0">
                          <a:pos x="T6" y="T7"/>
                        </a:cxn>
                        <a:cxn ang="0">
                          <a:pos x="T8" y="T9"/>
                        </a:cxn>
                        <a:cxn ang="0">
                          <a:pos x="T10" y="T11"/>
                        </a:cxn>
                      </a:cxnLst>
                      <a:rect l="0" t="0" r="r" b="b"/>
                      <a:pathLst>
                        <a:path w="14" h="5">
                          <a:moveTo>
                            <a:pt x="0" y="5"/>
                          </a:moveTo>
                          <a:lnTo>
                            <a:pt x="9" y="5"/>
                          </a:lnTo>
                          <a:lnTo>
                            <a:pt x="9" y="5"/>
                          </a:lnTo>
                          <a:lnTo>
                            <a:pt x="14" y="0"/>
                          </a:lnTo>
                          <a:lnTo>
                            <a:pt x="5" y="0"/>
                          </a:lnTo>
                          <a:lnTo>
                            <a:pt x="0" y="5"/>
                          </a:lnTo>
                          <a:close/>
                        </a:path>
                      </a:pathLst>
                    </a:custGeom>
                    <a:solidFill>
                      <a:srgbClr val="000000"/>
                    </a:solidFill>
                    <a:ln w="9525" cap="flat">
                      <a:solidFill>
                        <a:srgbClr val="000000"/>
                      </a:solidFill>
                      <a:prstDash val="solid"/>
                      <a:round/>
                      <a:headEnd/>
                      <a:tailEnd/>
                    </a:ln>
                  </p:spPr>
                  <p:txBody>
                    <a:bodyPr/>
                    <a:lstStyle/>
                    <a:p>
                      <a:endParaRPr lang="ru-RU"/>
                    </a:p>
                  </p:txBody>
                </p:sp>
                <p:sp>
                  <p:nvSpPr>
                    <p:cNvPr id="275" name="Freeform 156"/>
                    <p:cNvSpPr>
                      <a:spLocks/>
                    </p:cNvSpPr>
                    <p:nvPr/>
                  </p:nvSpPr>
                  <p:spPr bwMode="auto">
                    <a:xfrm>
                      <a:off x="4795" y="3617"/>
                      <a:ext cx="9" cy="14"/>
                    </a:xfrm>
                    <a:custGeom>
                      <a:avLst/>
                      <a:gdLst>
                        <a:gd name="T0" fmla="*/ 0 w 9"/>
                        <a:gd name="T1" fmla="*/ 4 h 14"/>
                        <a:gd name="T2" fmla="*/ 0 w 9"/>
                        <a:gd name="T3" fmla="*/ 14 h 14"/>
                        <a:gd name="T4" fmla="*/ 9 w 9"/>
                        <a:gd name="T5" fmla="*/ 9 h 14"/>
                        <a:gd name="T6" fmla="*/ 9 w 9"/>
                        <a:gd name="T7" fmla="*/ 0 h 14"/>
                        <a:gd name="T8" fmla="*/ 0 w 9"/>
                        <a:gd name="T9" fmla="*/ 4 h 14"/>
                      </a:gdLst>
                      <a:ahLst/>
                      <a:cxnLst>
                        <a:cxn ang="0">
                          <a:pos x="T0" y="T1"/>
                        </a:cxn>
                        <a:cxn ang="0">
                          <a:pos x="T2" y="T3"/>
                        </a:cxn>
                        <a:cxn ang="0">
                          <a:pos x="T4" y="T5"/>
                        </a:cxn>
                        <a:cxn ang="0">
                          <a:pos x="T6" y="T7"/>
                        </a:cxn>
                        <a:cxn ang="0">
                          <a:pos x="T8" y="T9"/>
                        </a:cxn>
                      </a:cxnLst>
                      <a:rect l="0" t="0" r="r" b="b"/>
                      <a:pathLst>
                        <a:path w="9" h="14">
                          <a:moveTo>
                            <a:pt x="0" y="4"/>
                          </a:moveTo>
                          <a:lnTo>
                            <a:pt x="0" y="14"/>
                          </a:lnTo>
                          <a:lnTo>
                            <a:pt x="9" y="9"/>
                          </a:lnTo>
                          <a:lnTo>
                            <a:pt x="9" y="0"/>
                          </a:lnTo>
                          <a:lnTo>
                            <a:pt x="0" y="4"/>
                          </a:lnTo>
                          <a:close/>
                        </a:path>
                      </a:pathLst>
                    </a:custGeom>
                    <a:solidFill>
                      <a:srgbClr val="000000"/>
                    </a:solidFill>
                    <a:ln w="9525" cap="flat">
                      <a:solidFill>
                        <a:srgbClr val="000000"/>
                      </a:solidFill>
                      <a:prstDash val="solid"/>
                      <a:round/>
                      <a:headEnd/>
                      <a:tailEnd/>
                    </a:ln>
                  </p:spPr>
                  <p:txBody>
                    <a:bodyPr/>
                    <a:lstStyle/>
                    <a:p>
                      <a:endParaRPr lang="ru-RU"/>
                    </a:p>
                  </p:txBody>
                </p:sp>
                <p:sp>
                  <p:nvSpPr>
                    <p:cNvPr id="276" name="Rectangle 157"/>
                    <p:cNvSpPr>
                      <a:spLocks noChangeArrowheads="1"/>
                    </p:cNvSpPr>
                    <p:nvPr/>
                  </p:nvSpPr>
                  <p:spPr bwMode="auto">
                    <a:xfrm>
                      <a:off x="4813" y="3617"/>
                      <a:ext cx="9" cy="9"/>
                    </a:xfrm>
                    <a:prstGeom prst="rect">
                      <a:avLst/>
                    </a:prstGeom>
                    <a:solidFill>
                      <a:srgbClr val="000000"/>
                    </a:solidFill>
                    <a:ln w="9525">
                      <a:solidFill>
                        <a:srgbClr val="000000"/>
                      </a:solidFill>
                      <a:miter lim="800000"/>
                      <a:headEnd/>
                      <a:tailEnd/>
                    </a:ln>
                  </p:spPr>
                  <p:txBody>
                    <a:bodyPr/>
                    <a:lstStyle/>
                    <a:p>
                      <a:endParaRPr lang="ru-RU"/>
                    </a:p>
                  </p:txBody>
                </p:sp>
                <p:sp>
                  <p:nvSpPr>
                    <p:cNvPr id="277" name="Rectangle 158"/>
                    <p:cNvSpPr>
                      <a:spLocks noChangeArrowheads="1"/>
                    </p:cNvSpPr>
                    <p:nvPr/>
                  </p:nvSpPr>
                  <p:spPr bwMode="auto">
                    <a:xfrm>
                      <a:off x="4832" y="3621"/>
                      <a:ext cx="9" cy="10"/>
                    </a:xfrm>
                    <a:prstGeom prst="rect">
                      <a:avLst/>
                    </a:prstGeom>
                    <a:solidFill>
                      <a:srgbClr val="000000"/>
                    </a:solidFill>
                    <a:ln w="9525">
                      <a:solidFill>
                        <a:srgbClr val="000000"/>
                      </a:solidFill>
                      <a:miter lim="800000"/>
                      <a:headEnd/>
                      <a:tailEnd/>
                    </a:ln>
                  </p:spPr>
                  <p:txBody>
                    <a:bodyPr/>
                    <a:lstStyle/>
                    <a:p>
                      <a:endParaRPr lang="ru-RU"/>
                    </a:p>
                  </p:txBody>
                </p:sp>
                <p:sp>
                  <p:nvSpPr>
                    <p:cNvPr id="278" name="Freeform 159"/>
                    <p:cNvSpPr>
                      <a:spLocks/>
                    </p:cNvSpPr>
                    <p:nvPr/>
                  </p:nvSpPr>
                  <p:spPr bwMode="auto">
                    <a:xfrm>
                      <a:off x="4845" y="3626"/>
                      <a:ext cx="14" cy="14"/>
                    </a:xfrm>
                    <a:custGeom>
                      <a:avLst/>
                      <a:gdLst>
                        <a:gd name="T0" fmla="*/ 5 w 14"/>
                        <a:gd name="T1" fmla="*/ 0 h 14"/>
                        <a:gd name="T2" fmla="*/ 0 w 14"/>
                        <a:gd name="T3" fmla="*/ 9 h 14"/>
                        <a:gd name="T4" fmla="*/ 10 w 14"/>
                        <a:gd name="T5" fmla="*/ 14 h 14"/>
                        <a:gd name="T6" fmla="*/ 14 w 14"/>
                        <a:gd name="T7" fmla="*/ 5 h 14"/>
                        <a:gd name="T8" fmla="*/ 5 w 14"/>
                        <a:gd name="T9" fmla="*/ 0 h 14"/>
                      </a:gdLst>
                      <a:ahLst/>
                      <a:cxnLst>
                        <a:cxn ang="0">
                          <a:pos x="T0" y="T1"/>
                        </a:cxn>
                        <a:cxn ang="0">
                          <a:pos x="T2" y="T3"/>
                        </a:cxn>
                        <a:cxn ang="0">
                          <a:pos x="T4" y="T5"/>
                        </a:cxn>
                        <a:cxn ang="0">
                          <a:pos x="T6" y="T7"/>
                        </a:cxn>
                        <a:cxn ang="0">
                          <a:pos x="T8" y="T9"/>
                        </a:cxn>
                      </a:cxnLst>
                      <a:rect l="0" t="0" r="r" b="b"/>
                      <a:pathLst>
                        <a:path w="14" h="14">
                          <a:moveTo>
                            <a:pt x="5" y="0"/>
                          </a:moveTo>
                          <a:lnTo>
                            <a:pt x="0" y="9"/>
                          </a:lnTo>
                          <a:lnTo>
                            <a:pt x="10" y="14"/>
                          </a:lnTo>
                          <a:lnTo>
                            <a:pt x="14" y="5"/>
                          </a:lnTo>
                          <a:lnTo>
                            <a:pt x="5" y="0"/>
                          </a:lnTo>
                          <a:close/>
                        </a:path>
                      </a:pathLst>
                    </a:custGeom>
                    <a:solidFill>
                      <a:srgbClr val="000000"/>
                    </a:solidFill>
                    <a:ln w="9525" cap="flat">
                      <a:solidFill>
                        <a:srgbClr val="000000"/>
                      </a:solidFill>
                      <a:prstDash val="solid"/>
                      <a:round/>
                      <a:headEnd/>
                      <a:tailEnd/>
                    </a:ln>
                  </p:spPr>
                  <p:txBody>
                    <a:bodyPr/>
                    <a:lstStyle/>
                    <a:p>
                      <a:endParaRPr lang="ru-RU"/>
                    </a:p>
                  </p:txBody>
                </p:sp>
                <p:sp>
                  <p:nvSpPr>
                    <p:cNvPr id="279" name="Freeform 160"/>
                    <p:cNvSpPr>
                      <a:spLocks/>
                    </p:cNvSpPr>
                    <p:nvPr/>
                  </p:nvSpPr>
                  <p:spPr bwMode="auto">
                    <a:xfrm>
                      <a:off x="4864" y="3635"/>
                      <a:ext cx="9" cy="14"/>
                    </a:xfrm>
                    <a:custGeom>
                      <a:avLst/>
                      <a:gdLst>
                        <a:gd name="T0" fmla="*/ 5 w 9"/>
                        <a:gd name="T1" fmla="*/ 0 h 14"/>
                        <a:gd name="T2" fmla="*/ 0 w 9"/>
                        <a:gd name="T3" fmla="*/ 9 h 14"/>
                        <a:gd name="T4" fmla="*/ 5 w 9"/>
                        <a:gd name="T5" fmla="*/ 14 h 14"/>
                        <a:gd name="T6" fmla="*/ 9 w 9"/>
                        <a:gd name="T7" fmla="*/ 5 h 14"/>
                        <a:gd name="T8" fmla="*/ 5 w 9"/>
                        <a:gd name="T9" fmla="*/ 0 h 14"/>
                      </a:gdLst>
                      <a:ahLst/>
                      <a:cxnLst>
                        <a:cxn ang="0">
                          <a:pos x="T0" y="T1"/>
                        </a:cxn>
                        <a:cxn ang="0">
                          <a:pos x="T2" y="T3"/>
                        </a:cxn>
                        <a:cxn ang="0">
                          <a:pos x="T4" y="T5"/>
                        </a:cxn>
                        <a:cxn ang="0">
                          <a:pos x="T6" y="T7"/>
                        </a:cxn>
                        <a:cxn ang="0">
                          <a:pos x="T8" y="T9"/>
                        </a:cxn>
                      </a:cxnLst>
                      <a:rect l="0" t="0" r="r" b="b"/>
                      <a:pathLst>
                        <a:path w="9" h="14">
                          <a:moveTo>
                            <a:pt x="5" y="0"/>
                          </a:moveTo>
                          <a:lnTo>
                            <a:pt x="0" y="9"/>
                          </a:lnTo>
                          <a:lnTo>
                            <a:pt x="5" y="14"/>
                          </a:lnTo>
                          <a:lnTo>
                            <a:pt x="9" y="5"/>
                          </a:lnTo>
                          <a:lnTo>
                            <a:pt x="5" y="0"/>
                          </a:lnTo>
                          <a:close/>
                        </a:path>
                      </a:pathLst>
                    </a:custGeom>
                    <a:solidFill>
                      <a:srgbClr val="000000"/>
                    </a:solidFill>
                    <a:ln w="9525" cap="flat">
                      <a:solidFill>
                        <a:srgbClr val="000000"/>
                      </a:solidFill>
                      <a:prstDash val="solid"/>
                      <a:round/>
                      <a:headEnd/>
                      <a:tailEnd/>
                    </a:ln>
                  </p:spPr>
                  <p:txBody>
                    <a:bodyPr/>
                    <a:lstStyle/>
                    <a:p>
                      <a:endParaRPr lang="ru-RU"/>
                    </a:p>
                  </p:txBody>
                </p:sp>
              </p:grpSp>
              <p:grpSp>
                <p:nvGrpSpPr>
                  <p:cNvPr id="264" name="Group 161"/>
                  <p:cNvGrpSpPr>
                    <a:grpSpLocks/>
                  </p:cNvGrpSpPr>
                  <p:nvPr/>
                </p:nvGrpSpPr>
                <p:grpSpPr bwMode="auto">
                  <a:xfrm>
                    <a:off x="4873" y="3566"/>
                    <a:ext cx="56" cy="74"/>
                    <a:chOff x="4873" y="3566"/>
                    <a:chExt cx="56" cy="74"/>
                  </a:xfrm>
                </p:grpSpPr>
                <p:sp>
                  <p:nvSpPr>
                    <p:cNvPr id="265" name="Freeform 162"/>
                    <p:cNvSpPr>
                      <a:spLocks/>
                    </p:cNvSpPr>
                    <p:nvPr/>
                  </p:nvSpPr>
                  <p:spPr bwMode="auto">
                    <a:xfrm>
                      <a:off x="4873" y="3621"/>
                      <a:ext cx="9" cy="19"/>
                    </a:xfrm>
                    <a:custGeom>
                      <a:avLst/>
                      <a:gdLst>
                        <a:gd name="T0" fmla="*/ 0 w 9"/>
                        <a:gd name="T1" fmla="*/ 10 h 19"/>
                        <a:gd name="T2" fmla="*/ 5 w 9"/>
                        <a:gd name="T3" fmla="*/ 19 h 19"/>
                        <a:gd name="T4" fmla="*/ 9 w 9"/>
                        <a:gd name="T5" fmla="*/ 10 h 19"/>
                        <a:gd name="T6" fmla="*/ 5 w 9"/>
                        <a:gd name="T7" fmla="*/ 0 h 19"/>
                        <a:gd name="T8" fmla="*/ 0 w 9"/>
                        <a:gd name="T9" fmla="*/ 10 h 19"/>
                      </a:gdLst>
                      <a:ahLst/>
                      <a:cxnLst>
                        <a:cxn ang="0">
                          <a:pos x="T0" y="T1"/>
                        </a:cxn>
                        <a:cxn ang="0">
                          <a:pos x="T2" y="T3"/>
                        </a:cxn>
                        <a:cxn ang="0">
                          <a:pos x="T4" y="T5"/>
                        </a:cxn>
                        <a:cxn ang="0">
                          <a:pos x="T6" y="T7"/>
                        </a:cxn>
                        <a:cxn ang="0">
                          <a:pos x="T8" y="T9"/>
                        </a:cxn>
                      </a:cxnLst>
                      <a:rect l="0" t="0" r="r" b="b"/>
                      <a:pathLst>
                        <a:path w="9" h="19">
                          <a:moveTo>
                            <a:pt x="0" y="10"/>
                          </a:moveTo>
                          <a:lnTo>
                            <a:pt x="5" y="19"/>
                          </a:lnTo>
                          <a:lnTo>
                            <a:pt x="9" y="10"/>
                          </a:lnTo>
                          <a:lnTo>
                            <a:pt x="5" y="0"/>
                          </a:lnTo>
                          <a:lnTo>
                            <a:pt x="0" y="10"/>
                          </a:lnTo>
                          <a:close/>
                        </a:path>
                      </a:pathLst>
                    </a:custGeom>
                    <a:solidFill>
                      <a:srgbClr val="000000"/>
                    </a:solidFill>
                    <a:ln w="9525" cap="flat">
                      <a:solidFill>
                        <a:srgbClr val="000000"/>
                      </a:solidFill>
                      <a:prstDash val="solid"/>
                      <a:round/>
                      <a:headEnd/>
                      <a:tailEnd/>
                    </a:ln>
                  </p:spPr>
                  <p:txBody>
                    <a:bodyPr/>
                    <a:lstStyle/>
                    <a:p>
                      <a:endParaRPr lang="ru-RU"/>
                    </a:p>
                  </p:txBody>
                </p:sp>
                <p:sp>
                  <p:nvSpPr>
                    <p:cNvPr id="266" name="Freeform 163"/>
                    <p:cNvSpPr>
                      <a:spLocks/>
                    </p:cNvSpPr>
                    <p:nvPr/>
                  </p:nvSpPr>
                  <p:spPr bwMode="auto">
                    <a:xfrm>
                      <a:off x="4882" y="3607"/>
                      <a:ext cx="10" cy="19"/>
                    </a:xfrm>
                    <a:custGeom>
                      <a:avLst/>
                      <a:gdLst>
                        <a:gd name="T0" fmla="*/ 0 w 10"/>
                        <a:gd name="T1" fmla="*/ 10 h 19"/>
                        <a:gd name="T2" fmla="*/ 5 w 10"/>
                        <a:gd name="T3" fmla="*/ 19 h 19"/>
                        <a:gd name="T4" fmla="*/ 10 w 10"/>
                        <a:gd name="T5" fmla="*/ 10 h 19"/>
                        <a:gd name="T6" fmla="*/ 5 w 10"/>
                        <a:gd name="T7" fmla="*/ 0 h 19"/>
                        <a:gd name="T8" fmla="*/ 0 w 10"/>
                        <a:gd name="T9" fmla="*/ 10 h 19"/>
                      </a:gdLst>
                      <a:ahLst/>
                      <a:cxnLst>
                        <a:cxn ang="0">
                          <a:pos x="T0" y="T1"/>
                        </a:cxn>
                        <a:cxn ang="0">
                          <a:pos x="T2" y="T3"/>
                        </a:cxn>
                        <a:cxn ang="0">
                          <a:pos x="T4" y="T5"/>
                        </a:cxn>
                        <a:cxn ang="0">
                          <a:pos x="T6" y="T7"/>
                        </a:cxn>
                        <a:cxn ang="0">
                          <a:pos x="T8" y="T9"/>
                        </a:cxn>
                      </a:cxnLst>
                      <a:rect l="0" t="0" r="r" b="b"/>
                      <a:pathLst>
                        <a:path w="10" h="19">
                          <a:moveTo>
                            <a:pt x="0" y="10"/>
                          </a:moveTo>
                          <a:lnTo>
                            <a:pt x="5" y="19"/>
                          </a:lnTo>
                          <a:lnTo>
                            <a:pt x="10" y="10"/>
                          </a:lnTo>
                          <a:lnTo>
                            <a:pt x="5" y="0"/>
                          </a:lnTo>
                          <a:lnTo>
                            <a:pt x="0" y="10"/>
                          </a:lnTo>
                          <a:close/>
                        </a:path>
                      </a:pathLst>
                    </a:custGeom>
                    <a:solidFill>
                      <a:srgbClr val="000000"/>
                    </a:solidFill>
                    <a:ln w="9525" cap="flat">
                      <a:solidFill>
                        <a:srgbClr val="000000"/>
                      </a:solidFill>
                      <a:prstDash val="solid"/>
                      <a:round/>
                      <a:headEnd/>
                      <a:tailEnd/>
                    </a:ln>
                  </p:spPr>
                  <p:txBody>
                    <a:bodyPr/>
                    <a:lstStyle/>
                    <a:p>
                      <a:endParaRPr lang="ru-RU"/>
                    </a:p>
                  </p:txBody>
                </p:sp>
                <p:sp>
                  <p:nvSpPr>
                    <p:cNvPr id="267" name="Freeform 164"/>
                    <p:cNvSpPr>
                      <a:spLocks/>
                    </p:cNvSpPr>
                    <p:nvPr/>
                  </p:nvSpPr>
                  <p:spPr bwMode="auto">
                    <a:xfrm>
                      <a:off x="4892" y="3594"/>
                      <a:ext cx="14" cy="18"/>
                    </a:xfrm>
                    <a:custGeom>
                      <a:avLst/>
                      <a:gdLst>
                        <a:gd name="T0" fmla="*/ 0 w 14"/>
                        <a:gd name="T1" fmla="*/ 9 h 18"/>
                        <a:gd name="T2" fmla="*/ 4 w 14"/>
                        <a:gd name="T3" fmla="*/ 18 h 18"/>
                        <a:gd name="T4" fmla="*/ 14 w 14"/>
                        <a:gd name="T5" fmla="*/ 9 h 18"/>
                        <a:gd name="T6" fmla="*/ 9 w 14"/>
                        <a:gd name="T7" fmla="*/ 0 h 18"/>
                        <a:gd name="T8" fmla="*/ 0 w 14"/>
                        <a:gd name="T9" fmla="*/ 9 h 18"/>
                      </a:gdLst>
                      <a:ahLst/>
                      <a:cxnLst>
                        <a:cxn ang="0">
                          <a:pos x="T0" y="T1"/>
                        </a:cxn>
                        <a:cxn ang="0">
                          <a:pos x="T2" y="T3"/>
                        </a:cxn>
                        <a:cxn ang="0">
                          <a:pos x="T4" y="T5"/>
                        </a:cxn>
                        <a:cxn ang="0">
                          <a:pos x="T6" y="T7"/>
                        </a:cxn>
                        <a:cxn ang="0">
                          <a:pos x="T8" y="T9"/>
                        </a:cxn>
                      </a:cxnLst>
                      <a:rect l="0" t="0" r="r" b="b"/>
                      <a:pathLst>
                        <a:path w="14" h="18">
                          <a:moveTo>
                            <a:pt x="0" y="9"/>
                          </a:moveTo>
                          <a:lnTo>
                            <a:pt x="4" y="18"/>
                          </a:lnTo>
                          <a:lnTo>
                            <a:pt x="14" y="9"/>
                          </a:lnTo>
                          <a:lnTo>
                            <a:pt x="9" y="0"/>
                          </a:lnTo>
                          <a:lnTo>
                            <a:pt x="0" y="9"/>
                          </a:lnTo>
                          <a:close/>
                        </a:path>
                      </a:pathLst>
                    </a:custGeom>
                    <a:solidFill>
                      <a:srgbClr val="000000"/>
                    </a:solidFill>
                    <a:ln w="9525" cap="flat">
                      <a:solidFill>
                        <a:srgbClr val="000000"/>
                      </a:solidFill>
                      <a:prstDash val="solid"/>
                      <a:round/>
                      <a:headEnd/>
                      <a:tailEnd/>
                    </a:ln>
                  </p:spPr>
                  <p:txBody>
                    <a:bodyPr/>
                    <a:lstStyle/>
                    <a:p>
                      <a:endParaRPr lang="ru-RU"/>
                    </a:p>
                  </p:txBody>
                </p:sp>
                <p:sp>
                  <p:nvSpPr>
                    <p:cNvPr id="268" name="Freeform 165"/>
                    <p:cNvSpPr>
                      <a:spLocks/>
                    </p:cNvSpPr>
                    <p:nvPr/>
                  </p:nvSpPr>
                  <p:spPr bwMode="auto">
                    <a:xfrm>
                      <a:off x="4906" y="3580"/>
                      <a:ext cx="9" cy="18"/>
                    </a:xfrm>
                    <a:custGeom>
                      <a:avLst/>
                      <a:gdLst>
                        <a:gd name="T0" fmla="*/ 0 w 9"/>
                        <a:gd name="T1" fmla="*/ 9 h 18"/>
                        <a:gd name="T2" fmla="*/ 4 w 9"/>
                        <a:gd name="T3" fmla="*/ 18 h 18"/>
                        <a:gd name="T4" fmla="*/ 9 w 9"/>
                        <a:gd name="T5" fmla="*/ 9 h 18"/>
                        <a:gd name="T6" fmla="*/ 4 w 9"/>
                        <a:gd name="T7" fmla="*/ 0 h 18"/>
                        <a:gd name="T8" fmla="*/ 0 w 9"/>
                        <a:gd name="T9" fmla="*/ 9 h 18"/>
                      </a:gdLst>
                      <a:ahLst/>
                      <a:cxnLst>
                        <a:cxn ang="0">
                          <a:pos x="T0" y="T1"/>
                        </a:cxn>
                        <a:cxn ang="0">
                          <a:pos x="T2" y="T3"/>
                        </a:cxn>
                        <a:cxn ang="0">
                          <a:pos x="T4" y="T5"/>
                        </a:cxn>
                        <a:cxn ang="0">
                          <a:pos x="T6" y="T7"/>
                        </a:cxn>
                        <a:cxn ang="0">
                          <a:pos x="T8" y="T9"/>
                        </a:cxn>
                      </a:cxnLst>
                      <a:rect l="0" t="0" r="r" b="b"/>
                      <a:pathLst>
                        <a:path w="9" h="18">
                          <a:moveTo>
                            <a:pt x="0" y="9"/>
                          </a:moveTo>
                          <a:lnTo>
                            <a:pt x="4" y="18"/>
                          </a:lnTo>
                          <a:lnTo>
                            <a:pt x="9" y="9"/>
                          </a:lnTo>
                          <a:lnTo>
                            <a:pt x="4" y="0"/>
                          </a:lnTo>
                          <a:lnTo>
                            <a:pt x="0" y="9"/>
                          </a:lnTo>
                          <a:close/>
                        </a:path>
                      </a:pathLst>
                    </a:custGeom>
                    <a:solidFill>
                      <a:srgbClr val="000000"/>
                    </a:solidFill>
                    <a:ln w="9525" cap="flat">
                      <a:solidFill>
                        <a:srgbClr val="000000"/>
                      </a:solidFill>
                      <a:prstDash val="solid"/>
                      <a:round/>
                      <a:headEnd/>
                      <a:tailEnd/>
                    </a:ln>
                  </p:spPr>
                  <p:txBody>
                    <a:bodyPr/>
                    <a:lstStyle/>
                    <a:p>
                      <a:endParaRPr lang="ru-RU"/>
                    </a:p>
                  </p:txBody>
                </p:sp>
                <p:sp>
                  <p:nvSpPr>
                    <p:cNvPr id="269" name="Freeform 166"/>
                    <p:cNvSpPr>
                      <a:spLocks/>
                    </p:cNvSpPr>
                    <p:nvPr/>
                  </p:nvSpPr>
                  <p:spPr bwMode="auto">
                    <a:xfrm>
                      <a:off x="4915" y="3566"/>
                      <a:ext cx="14" cy="18"/>
                    </a:xfrm>
                    <a:custGeom>
                      <a:avLst/>
                      <a:gdLst>
                        <a:gd name="T0" fmla="*/ 0 w 14"/>
                        <a:gd name="T1" fmla="*/ 9 h 18"/>
                        <a:gd name="T2" fmla="*/ 4 w 14"/>
                        <a:gd name="T3" fmla="*/ 18 h 18"/>
                        <a:gd name="T4" fmla="*/ 14 w 14"/>
                        <a:gd name="T5" fmla="*/ 9 h 18"/>
                        <a:gd name="T6" fmla="*/ 9 w 14"/>
                        <a:gd name="T7" fmla="*/ 0 h 18"/>
                        <a:gd name="T8" fmla="*/ 0 w 14"/>
                        <a:gd name="T9" fmla="*/ 9 h 18"/>
                      </a:gdLst>
                      <a:ahLst/>
                      <a:cxnLst>
                        <a:cxn ang="0">
                          <a:pos x="T0" y="T1"/>
                        </a:cxn>
                        <a:cxn ang="0">
                          <a:pos x="T2" y="T3"/>
                        </a:cxn>
                        <a:cxn ang="0">
                          <a:pos x="T4" y="T5"/>
                        </a:cxn>
                        <a:cxn ang="0">
                          <a:pos x="T6" y="T7"/>
                        </a:cxn>
                        <a:cxn ang="0">
                          <a:pos x="T8" y="T9"/>
                        </a:cxn>
                      </a:cxnLst>
                      <a:rect l="0" t="0" r="r" b="b"/>
                      <a:pathLst>
                        <a:path w="14" h="18">
                          <a:moveTo>
                            <a:pt x="0" y="9"/>
                          </a:moveTo>
                          <a:lnTo>
                            <a:pt x="4" y="18"/>
                          </a:lnTo>
                          <a:lnTo>
                            <a:pt x="14" y="9"/>
                          </a:lnTo>
                          <a:lnTo>
                            <a:pt x="9" y="0"/>
                          </a:lnTo>
                          <a:lnTo>
                            <a:pt x="0" y="9"/>
                          </a:lnTo>
                          <a:close/>
                        </a:path>
                      </a:pathLst>
                    </a:custGeom>
                    <a:solidFill>
                      <a:srgbClr val="000000"/>
                    </a:solidFill>
                    <a:ln w="9525" cap="flat">
                      <a:solidFill>
                        <a:srgbClr val="000000"/>
                      </a:solidFill>
                      <a:prstDash val="solid"/>
                      <a:round/>
                      <a:headEnd/>
                      <a:tailEnd/>
                    </a:ln>
                  </p:spPr>
                  <p:txBody>
                    <a:bodyPr/>
                    <a:lstStyle/>
                    <a:p>
                      <a:endParaRPr lang="ru-RU"/>
                    </a:p>
                  </p:txBody>
                </p:sp>
              </p:grpSp>
            </p:grpSp>
          </p:grpSp>
          <p:sp>
            <p:nvSpPr>
              <p:cNvPr id="236" name="Line 34"/>
              <p:cNvSpPr>
                <a:spLocks noChangeShapeType="1"/>
              </p:cNvSpPr>
              <p:nvPr/>
            </p:nvSpPr>
            <p:spPr bwMode="auto">
              <a:xfrm>
                <a:off x="9056105" y="3152800"/>
                <a:ext cx="0" cy="133266"/>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ru-RU"/>
              </a:p>
            </p:txBody>
          </p:sp>
        </p:grpSp>
        <p:grpSp>
          <p:nvGrpSpPr>
            <p:cNvPr id="209" name="Группа 208"/>
            <p:cNvGrpSpPr/>
            <p:nvPr/>
          </p:nvGrpSpPr>
          <p:grpSpPr>
            <a:xfrm>
              <a:off x="3646140" y="2582073"/>
              <a:ext cx="2771912" cy="2104679"/>
              <a:chOff x="6374264" y="862979"/>
              <a:chExt cx="3191254" cy="2423079"/>
            </a:xfrm>
          </p:grpSpPr>
          <p:grpSp>
            <p:nvGrpSpPr>
              <p:cNvPr id="210" name="Группа 209"/>
              <p:cNvGrpSpPr/>
              <p:nvPr/>
            </p:nvGrpSpPr>
            <p:grpSpPr>
              <a:xfrm>
                <a:off x="6374264" y="862979"/>
                <a:ext cx="3191254" cy="2423079"/>
                <a:chOff x="2249024" y="1517631"/>
                <a:chExt cx="4349978" cy="3116753"/>
              </a:xfrm>
            </p:grpSpPr>
            <p:sp>
              <p:nvSpPr>
                <p:cNvPr id="212" name="AutoShape 4"/>
                <p:cNvSpPr>
                  <a:spLocks noChangeArrowheads="1"/>
                </p:cNvSpPr>
                <p:nvPr/>
              </p:nvSpPr>
              <p:spPr bwMode="auto">
                <a:xfrm>
                  <a:off x="3479920" y="2567459"/>
                  <a:ext cx="1524000" cy="1366837"/>
                </a:xfrm>
                <a:prstGeom prst="cube">
                  <a:avLst>
                    <a:gd name="adj" fmla="val 92449"/>
                  </a:avLst>
                </a:prstGeom>
                <a:solidFill>
                  <a:srgbClr val="FFFFFF"/>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ru-RU"/>
                </a:p>
              </p:txBody>
            </p:sp>
            <p:sp>
              <p:nvSpPr>
                <p:cNvPr id="213" name="AutoShape 5"/>
                <p:cNvSpPr>
                  <a:spLocks noChangeArrowheads="1"/>
                </p:cNvSpPr>
                <p:nvPr/>
              </p:nvSpPr>
              <p:spPr bwMode="auto">
                <a:xfrm>
                  <a:off x="4318120" y="2567459"/>
                  <a:ext cx="1524000" cy="1366837"/>
                </a:xfrm>
                <a:prstGeom prst="cube">
                  <a:avLst>
                    <a:gd name="adj" fmla="val 92449"/>
                  </a:avLst>
                </a:prstGeom>
                <a:solidFill>
                  <a:srgbClr val="FFFFFF"/>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ru-RU"/>
                </a:p>
              </p:txBody>
            </p:sp>
            <p:sp>
              <p:nvSpPr>
                <p:cNvPr id="214" name="Line 6"/>
                <p:cNvSpPr>
                  <a:spLocks noChangeShapeType="1"/>
                </p:cNvSpPr>
                <p:nvPr/>
              </p:nvSpPr>
              <p:spPr bwMode="auto">
                <a:xfrm flipH="1">
                  <a:off x="3327520" y="3862859"/>
                  <a:ext cx="304800" cy="3048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ru-RU"/>
                </a:p>
              </p:txBody>
            </p:sp>
            <p:sp>
              <p:nvSpPr>
                <p:cNvPr id="215" name="Line 7"/>
                <p:cNvSpPr>
                  <a:spLocks noChangeShapeType="1"/>
                </p:cNvSpPr>
                <p:nvPr/>
              </p:nvSpPr>
              <p:spPr bwMode="auto">
                <a:xfrm flipH="1">
                  <a:off x="4165720" y="3862859"/>
                  <a:ext cx="304800" cy="3048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ru-RU"/>
                </a:p>
              </p:txBody>
            </p:sp>
            <p:pic>
              <p:nvPicPr>
                <p:cNvPr id="216" name="Picture 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22720" y="4015259"/>
                  <a:ext cx="4572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7"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60920" y="4015259"/>
                  <a:ext cx="4572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8" name="Text Box 11"/>
                <p:cNvSpPr txBox="1">
                  <a:spLocks noChangeArrowheads="1"/>
                </p:cNvSpPr>
                <p:nvPr/>
              </p:nvSpPr>
              <p:spPr bwMode="auto">
                <a:xfrm>
                  <a:off x="2769016" y="3917114"/>
                  <a:ext cx="509552" cy="332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lnSpc>
                      <a:spcPct val="90000"/>
                    </a:lnSpc>
                  </a:pPr>
                  <a:r>
                    <a:rPr lang="en-US" altLang="ru-RU" sz="1200" b="1" dirty="0">
                      <a:latin typeface="Arial" panose="020B0604020202020204" pitchFamily="34" charset="0"/>
                    </a:rPr>
                    <a:t>Zo</a:t>
                  </a:r>
                </a:p>
              </p:txBody>
            </p:sp>
            <p:sp>
              <p:nvSpPr>
                <p:cNvPr id="219" name="Line 12"/>
                <p:cNvSpPr>
                  <a:spLocks noChangeShapeType="1"/>
                </p:cNvSpPr>
                <p:nvPr/>
              </p:nvSpPr>
              <p:spPr bwMode="auto">
                <a:xfrm>
                  <a:off x="3872033" y="4451821"/>
                  <a:ext cx="0" cy="182563"/>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ru-RU"/>
                </a:p>
              </p:txBody>
            </p:sp>
            <p:sp>
              <p:nvSpPr>
                <p:cNvPr id="220" name="Text Box 13"/>
                <p:cNvSpPr txBox="1">
                  <a:spLocks noChangeArrowheads="1"/>
                </p:cNvSpPr>
                <p:nvPr/>
              </p:nvSpPr>
              <p:spPr bwMode="auto">
                <a:xfrm>
                  <a:off x="4018893" y="4258146"/>
                  <a:ext cx="509552" cy="332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lnSpc>
                      <a:spcPct val="90000"/>
                    </a:lnSpc>
                  </a:pPr>
                  <a:r>
                    <a:rPr lang="en-US" altLang="ru-RU" sz="1200" b="1">
                      <a:latin typeface="Arial" panose="020B0604020202020204" pitchFamily="34" charset="0"/>
                    </a:rPr>
                    <a:t>Zo</a:t>
                  </a:r>
                </a:p>
              </p:txBody>
            </p:sp>
            <p:pic>
              <p:nvPicPr>
                <p:cNvPr id="221" name="Picture 1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16708" y="2111846"/>
                  <a:ext cx="4572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2" name="Line 15"/>
                <p:cNvSpPr>
                  <a:spLocks noChangeShapeType="1"/>
                </p:cNvSpPr>
                <p:nvPr/>
              </p:nvSpPr>
              <p:spPr bwMode="auto">
                <a:xfrm>
                  <a:off x="6164383" y="2130896"/>
                  <a:ext cx="0" cy="182563"/>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ru-RU"/>
                </a:p>
              </p:txBody>
            </p:sp>
            <p:pic>
              <p:nvPicPr>
                <p:cNvPr id="223" name="Picture 1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65808" y="2122960"/>
                  <a:ext cx="457199"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4" name="Line 17"/>
                <p:cNvSpPr>
                  <a:spLocks noChangeShapeType="1"/>
                </p:cNvSpPr>
                <p:nvPr/>
              </p:nvSpPr>
              <p:spPr bwMode="auto">
                <a:xfrm>
                  <a:off x="5313483" y="2142009"/>
                  <a:ext cx="0" cy="18256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ru-RU"/>
                </a:p>
              </p:txBody>
            </p:sp>
            <p:sp>
              <p:nvSpPr>
                <p:cNvPr id="225" name="Text Box 18"/>
                <p:cNvSpPr txBox="1">
                  <a:spLocks noChangeArrowheads="1"/>
                </p:cNvSpPr>
                <p:nvPr/>
              </p:nvSpPr>
              <p:spPr bwMode="auto">
                <a:xfrm>
                  <a:off x="5863571" y="2353145"/>
                  <a:ext cx="509552" cy="332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lnSpc>
                      <a:spcPct val="90000"/>
                    </a:lnSpc>
                  </a:pPr>
                  <a:r>
                    <a:rPr lang="en-US" altLang="ru-RU" sz="1200" b="1">
                      <a:latin typeface="Arial" panose="020B0604020202020204" pitchFamily="34" charset="0"/>
                    </a:rPr>
                    <a:t>Zo</a:t>
                  </a:r>
                </a:p>
              </p:txBody>
            </p:sp>
            <p:sp>
              <p:nvSpPr>
                <p:cNvPr id="226" name="Text Box 19"/>
                <p:cNvSpPr txBox="1">
                  <a:spLocks noChangeArrowheads="1"/>
                </p:cNvSpPr>
                <p:nvPr/>
              </p:nvSpPr>
              <p:spPr bwMode="auto">
                <a:xfrm>
                  <a:off x="4596746" y="2100732"/>
                  <a:ext cx="509552" cy="332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lnSpc>
                      <a:spcPct val="90000"/>
                    </a:lnSpc>
                  </a:pPr>
                  <a:r>
                    <a:rPr lang="en-US" altLang="ru-RU" sz="1200" b="1">
                      <a:latin typeface="Arial" panose="020B0604020202020204" pitchFamily="34" charset="0"/>
                    </a:rPr>
                    <a:t>Zo</a:t>
                  </a:r>
                </a:p>
              </p:txBody>
            </p:sp>
            <p:sp>
              <p:nvSpPr>
                <p:cNvPr id="227" name="Line 20"/>
                <p:cNvSpPr>
                  <a:spLocks noChangeShapeType="1"/>
                </p:cNvSpPr>
                <p:nvPr/>
              </p:nvSpPr>
              <p:spPr bwMode="auto">
                <a:xfrm>
                  <a:off x="4292720" y="3345334"/>
                  <a:ext cx="21113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ru-RU"/>
                </a:p>
              </p:txBody>
            </p:sp>
            <p:sp>
              <p:nvSpPr>
                <p:cNvPr id="228" name="Line 21"/>
                <p:cNvSpPr>
                  <a:spLocks noChangeShapeType="1"/>
                </p:cNvSpPr>
                <p:nvPr/>
              </p:nvSpPr>
              <p:spPr bwMode="auto">
                <a:xfrm flipV="1">
                  <a:off x="4392733" y="3211984"/>
                  <a:ext cx="244475" cy="254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ru-RU"/>
                </a:p>
              </p:txBody>
            </p:sp>
            <p:sp>
              <p:nvSpPr>
                <p:cNvPr id="229" name="Line 22"/>
                <p:cNvSpPr>
                  <a:spLocks noChangeShapeType="1"/>
                </p:cNvSpPr>
                <p:nvPr/>
              </p:nvSpPr>
              <p:spPr bwMode="auto">
                <a:xfrm flipV="1">
                  <a:off x="4526083" y="3213571"/>
                  <a:ext cx="244475" cy="254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ru-RU"/>
                </a:p>
              </p:txBody>
            </p:sp>
            <p:sp>
              <p:nvSpPr>
                <p:cNvPr id="230" name="Line 23"/>
                <p:cNvSpPr>
                  <a:spLocks noChangeShapeType="1"/>
                </p:cNvSpPr>
                <p:nvPr/>
              </p:nvSpPr>
              <p:spPr bwMode="auto">
                <a:xfrm flipV="1">
                  <a:off x="4635620" y="3335809"/>
                  <a:ext cx="173038" cy="95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sp>
              <p:nvSpPr>
                <p:cNvPr id="231" name="Text Box 24"/>
                <p:cNvSpPr txBox="1">
                  <a:spLocks noChangeArrowheads="1"/>
                </p:cNvSpPr>
                <p:nvPr/>
              </p:nvSpPr>
              <p:spPr bwMode="auto">
                <a:xfrm>
                  <a:off x="2249024" y="1517631"/>
                  <a:ext cx="4349978" cy="50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lnSpc>
                      <a:spcPct val="90000"/>
                    </a:lnSpc>
                  </a:pPr>
                  <a:r>
                    <a:rPr lang="en-US" altLang="ru-RU" b="1" u="sng" dirty="0">
                      <a:latin typeface="Arial" panose="020B0604020202020204" pitchFamily="34" charset="0"/>
                    </a:rPr>
                    <a:t>Mutual Capacitance</a:t>
                  </a:r>
                  <a:r>
                    <a:rPr lang="en-US" altLang="ru-RU" b="1" dirty="0">
                      <a:latin typeface="Arial" panose="020B0604020202020204" pitchFamily="34" charset="0"/>
                    </a:rPr>
                    <a:t>, C</a:t>
                  </a:r>
                  <a:r>
                    <a:rPr lang="en-US" altLang="ru-RU" sz="1200" b="1" dirty="0">
                      <a:latin typeface="Arial" panose="020B0604020202020204" pitchFamily="34" charset="0"/>
                    </a:rPr>
                    <a:t>m</a:t>
                  </a:r>
                  <a:endParaRPr lang="en-US" altLang="ru-RU" sz="800" b="1" dirty="0">
                    <a:latin typeface="Arial" panose="020B0604020202020204" pitchFamily="34" charset="0"/>
                  </a:endParaRPr>
                </a:p>
              </p:txBody>
            </p:sp>
            <p:sp>
              <p:nvSpPr>
                <p:cNvPr id="232" name="Text Box 102"/>
                <p:cNvSpPr txBox="1">
                  <a:spLocks noChangeArrowheads="1"/>
                </p:cNvSpPr>
                <p:nvPr/>
              </p:nvSpPr>
              <p:spPr bwMode="auto">
                <a:xfrm>
                  <a:off x="4516566" y="2973861"/>
                  <a:ext cx="527032" cy="332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lnSpc>
                      <a:spcPct val="90000"/>
                    </a:lnSpc>
                  </a:pPr>
                  <a:r>
                    <a:rPr lang="en-US" altLang="ru-RU" sz="1200" b="1" dirty="0">
                      <a:latin typeface="Arial" panose="020B0604020202020204" pitchFamily="34" charset="0"/>
                    </a:rPr>
                    <a:t>C</a:t>
                  </a:r>
                  <a:r>
                    <a:rPr lang="en-US" altLang="ru-RU" sz="800" b="1" dirty="0">
                      <a:latin typeface="Arial" panose="020B0604020202020204" pitchFamily="34" charset="0"/>
                    </a:rPr>
                    <a:t>m</a:t>
                  </a:r>
                  <a:endParaRPr lang="en-US" altLang="ru-RU" sz="1200" b="1" dirty="0">
                    <a:latin typeface="Arial" panose="020B0604020202020204" pitchFamily="34" charset="0"/>
                  </a:endParaRPr>
                </a:p>
              </p:txBody>
            </p:sp>
            <p:sp>
              <p:nvSpPr>
                <p:cNvPr id="233" name="Text Box 104"/>
                <p:cNvSpPr txBox="1">
                  <a:spLocks noChangeArrowheads="1"/>
                </p:cNvSpPr>
                <p:nvPr/>
              </p:nvSpPr>
              <p:spPr bwMode="auto">
                <a:xfrm>
                  <a:off x="4424012" y="3975569"/>
                  <a:ext cx="693096" cy="332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lnSpc>
                      <a:spcPct val="90000"/>
                    </a:lnSpc>
                  </a:pPr>
                  <a:r>
                    <a:rPr lang="en-US" altLang="ru-RU" sz="1200" b="1">
                      <a:latin typeface="Arial" panose="020B0604020202020204" pitchFamily="34" charset="0"/>
                    </a:rPr>
                    <a:t>near</a:t>
                  </a:r>
                </a:p>
              </p:txBody>
            </p:sp>
            <p:sp>
              <p:nvSpPr>
                <p:cNvPr id="234" name="Text Box 105"/>
                <p:cNvSpPr txBox="1">
                  <a:spLocks noChangeArrowheads="1"/>
                </p:cNvSpPr>
                <p:nvPr/>
              </p:nvSpPr>
              <p:spPr bwMode="auto">
                <a:xfrm>
                  <a:off x="5756013" y="2678584"/>
                  <a:ext cx="518292" cy="332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lnSpc>
                      <a:spcPct val="90000"/>
                    </a:lnSpc>
                  </a:pPr>
                  <a:r>
                    <a:rPr lang="en-US" altLang="ru-RU" sz="1200" b="1">
                      <a:latin typeface="Arial" panose="020B0604020202020204" pitchFamily="34" charset="0"/>
                    </a:rPr>
                    <a:t>far</a:t>
                  </a:r>
                </a:p>
              </p:txBody>
            </p:sp>
          </p:grpSp>
          <p:sp>
            <p:nvSpPr>
              <p:cNvPr id="211" name="Line 34"/>
              <p:cNvSpPr>
                <a:spLocks noChangeShapeType="1"/>
              </p:cNvSpPr>
              <p:nvPr/>
            </p:nvSpPr>
            <p:spPr bwMode="auto">
              <a:xfrm>
                <a:off x="6953769" y="3152792"/>
                <a:ext cx="0" cy="133266"/>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ru-RU"/>
              </a:p>
            </p:txBody>
          </p:sp>
        </p:grpSp>
      </p:grpSp>
      <p:sp>
        <p:nvSpPr>
          <p:cNvPr id="375" name="Прямоугольник 374"/>
          <p:cNvSpPr/>
          <p:nvPr/>
        </p:nvSpPr>
        <p:spPr>
          <a:xfrm>
            <a:off x="8533397" y="2022503"/>
            <a:ext cx="1946696" cy="2308324"/>
          </a:xfrm>
          <a:prstGeom prst="rect">
            <a:avLst/>
          </a:prstGeom>
        </p:spPr>
        <p:txBody>
          <a:bodyPr wrap="square" anchor="t">
            <a:spAutoFit/>
          </a:bodyPr>
          <a:lstStyle/>
          <a:p>
            <a:r>
              <a:rPr lang="ru-RU" b="1" i="1" dirty="0">
                <a:solidFill>
                  <a:schemeClr val="tx2"/>
                </a:solidFill>
              </a:rPr>
              <a:t>ADA4960</a:t>
            </a:r>
            <a:endParaRPr lang="en-US" b="1" i="1" dirty="0">
              <a:solidFill>
                <a:schemeClr val="tx2"/>
              </a:solidFill>
            </a:endParaRPr>
          </a:p>
          <a:p>
            <a:r>
              <a:rPr lang="en-US" b="1" i="1" dirty="0">
                <a:solidFill>
                  <a:schemeClr val="tx2"/>
                </a:solidFill>
              </a:rPr>
              <a:t>ADA4937</a:t>
            </a:r>
          </a:p>
          <a:p>
            <a:endParaRPr lang="en-US" b="1" i="1" dirty="0">
              <a:solidFill>
                <a:schemeClr val="tx2"/>
              </a:solidFill>
            </a:endParaRPr>
          </a:p>
          <a:p>
            <a:endParaRPr lang="en-US" b="1" i="1" dirty="0">
              <a:solidFill>
                <a:schemeClr val="tx2"/>
              </a:solidFill>
            </a:endParaRPr>
          </a:p>
          <a:p>
            <a:r>
              <a:rPr lang="en-US" b="1" i="1" dirty="0">
                <a:solidFill>
                  <a:schemeClr val="tx2"/>
                </a:solidFill>
              </a:rPr>
              <a:t>Modeling in </a:t>
            </a:r>
            <a:r>
              <a:rPr lang="en-US" b="1" i="1" dirty="0" err="1">
                <a:solidFill>
                  <a:schemeClr val="tx2"/>
                </a:solidFill>
              </a:rPr>
              <a:t>Comsol</a:t>
            </a:r>
            <a:r>
              <a:rPr lang="en-US" b="1" i="1" dirty="0">
                <a:solidFill>
                  <a:schemeClr val="tx2"/>
                </a:solidFill>
              </a:rPr>
              <a:t> Multiphysics</a:t>
            </a:r>
          </a:p>
          <a:p>
            <a:endParaRPr lang="ru-RU" b="1" i="1" dirty="0">
              <a:solidFill>
                <a:schemeClr val="tx2"/>
              </a:solidFill>
            </a:endParaRPr>
          </a:p>
        </p:txBody>
      </p:sp>
      <p:sp>
        <p:nvSpPr>
          <p:cNvPr id="376" name="TextBox 375"/>
          <p:cNvSpPr txBox="1"/>
          <p:nvPr/>
        </p:nvSpPr>
        <p:spPr>
          <a:xfrm>
            <a:off x="10971214" y="6173688"/>
            <a:ext cx="829073" cy="424732"/>
          </a:xfrm>
          <a:prstGeom prst="rect">
            <a:avLst/>
          </a:prstGeom>
          <a:noFill/>
        </p:spPr>
        <p:txBody>
          <a:bodyPr wrap="none" rtlCol="0">
            <a:spAutoFit/>
          </a:bodyPr>
          <a:lstStyle/>
          <a:p>
            <a:pPr>
              <a:lnSpc>
                <a:spcPct val="90000"/>
              </a:lnSpc>
            </a:pPr>
            <a:r>
              <a:rPr lang="en-US" sz="2400" dirty="0"/>
              <a:t>7/14</a:t>
            </a:r>
            <a:endParaRPr lang="ru-RU" sz="2400" dirty="0"/>
          </a:p>
        </p:txBody>
      </p:sp>
      <p:sp>
        <p:nvSpPr>
          <p:cNvPr id="377" name="Прямоугольник 376"/>
          <p:cNvSpPr/>
          <p:nvPr/>
        </p:nvSpPr>
        <p:spPr>
          <a:xfrm>
            <a:off x="3430116" y="6564624"/>
            <a:ext cx="6264696" cy="461665"/>
          </a:xfrm>
          <a:prstGeom prst="rect">
            <a:avLst/>
          </a:prstGeom>
        </p:spPr>
        <p:txBody>
          <a:bodyPr wrap="square">
            <a:spAutoFit/>
          </a:bodyPr>
          <a:lstStyle/>
          <a:p>
            <a:r>
              <a:rPr lang="en-US" sz="1200" dirty="0">
                <a:solidFill>
                  <a:schemeClr val="tx2"/>
                </a:solidFill>
              </a:rPr>
              <a:t>Control and readout electronics of the time-of-flight system of the MPD, NEC’2017</a:t>
            </a:r>
            <a:br>
              <a:rPr lang="en-US" sz="1200" dirty="0">
                <a:solidFill>
                  <a:schemeClr val="tx2"/>
                </a:solidFill>
              </a:rPr>
            </a:br>
            <a:endParaRPr lang="ru-RU" sz="1200" dirty="0">
              <a:solidFill>
                <a:schemeClr val="tx2"/>
              </a:solidFill>
            </a:endParaRPr>
          </a:p>
        </p:txBody>
      </p:sp>
    </p:spTree>
    <p:extLst>
      <p:ext uri="{BB962C8B-B14F-4D97-AF65-F5344CB8AC3E}">
        <p14:creationId xmlns:p14="http://schemas.microsoft.com/office/powerpoint/2010/main" val="319092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1217614" y="274638"/>
            <a:ext cx="9753600" cy="905796"/>
          </a:xfrm>
        </p:spPr>
        <p:txBody>
          <a:bodyPr>
            <a:normAutofit fontScale="90000"/>
          </a:bodyPr>
          <a:lstStyle/>
          <a:p>
            <a:pPr algn="ctr"/>
            <a:r>
              <a:rPr lang="en-US" dirty="0"/>
              <a:t> Crosstalk in </a:t>
            </a:r>
            <a:r>
              <a:rPr lang="en-US" dirty="0" err="1"/>
              <a:t>mRpc</a:t>
            </a:r>
            <a:br>
              <a:rPr lang="ru-RU" dirty="0"/>
            </a:br>
            <a:r>
              <a:rPr lang="en-US" dirty="0"/>
              <a:t>obtained experimentally</a:t>
            </a:r>
            <a:endParaRPr lang="ru-RU" dirty="0"/>
          </a:p>
        </p:txBody>
      </p:sp>
      <p:grpSp>
        <p:nvGrpSpPr>
          <p:cNvPr id="5" name="Группа 4"/>
          <p:cNvGrpSpPr/>
          <p:nvPr/>
        </p:nvGrpSpPr>
        <p:grpSpPr>
          <a:xfrm>
            <a:off x="7456133" y="1133475"/>
            <a:ext cx="4652361" cy="3965308"/>
            <a:chOff x="7861319" y="634638"/>
            <a:chExt cx="4245731" cy="3758184"/>
          </a:xfrm>
        </p:grpSpPr>
        <p:pic>
          <p:nvPicPr>
            <p:cNvPr id="207" name="Рисунок 206"/>
            <p:cNvPicPr/>
            <p:nvPr/>
          </p:nvPicPr>
          <p:blipFill rotWithShape="1">
            <a:blip r:embed="rId3">
              <a:extLst>
                <a:ext uri="{BEBA8EAE-BF5A-486C-A8C5-ECC9F3942E4B}">
                  <a14:imgProps xmlns:a14="http://schemas.microsoft.com/office/drawing/2010/main">
                    <a14:imgLayer r:embed="rId4">
                      <a14:imgEffect>
                        <a14:backgroundRemoval t="20463" b="84352" l="37813" r="77813">
                          <a14:foregroundMark x1="53177" y1="24444" x2="53177" y2="24444"/>
                          <a14:foregroundMark x1="59167" y1="62222" x2="59167" y2="62222"/>
                          <a14:foregroundMark x1="52135" y1="73056" x2="52135" y2="73056"/>
                          <a14:foregroundMark x1="61615" y1="66204" x2="61615" y2="66204"/>
                          <a14:foregroundMark x1="65885" y1="65093" x2="65885" y2="65093"/>
                          <a14:foregroundMark x1="66510" y1="65463" x2="66510" y2="65463"/>
                          <a14:foregroundMark x1="59583" y1="60556" x2="59583" y2="60556"/>
                          <a14:foregroundMark x1="40781" y1="63704" x2="40781" y2="63704"/>
                          <a14:foregroundMark x1="53698" y1="55000" x2="53698" y2="55000"/>
                          <a14:foregroundMark x1="49271" y1="51296" x2="49271" y2="51296"/>
                          <a14:foregroundMark x1="49115" y1="51944" x2="49115" y2="51944"/>
                          <a14:foregroundMark x1="53281" y1="55093" x2="53281" y2="55093"/>
                          <a14:foregroundMark x1="47292" y1="55185" x2="47292" y2="55185"/>
                          <a14:foregroundMark x1="46615" y1="58704" x2="46615" y2="58704"/>
                          <a14:foregroundMark x1="50521" y1="61019" x2="50521" y2="61019"/>
                          <a14:foregroundMark x1="54167" y1="60648" x2="54167" y2="60648"/>
                          <a14:foregroundMark x1="75938" y1="68241" x2="75938" y2="68241"/>
                          <a14:foregroundMark x1="40365" y1="65463" x2="40365" y2="65463"/>
                          <a14:foregroundMark x1="41458" y1="66296" x2="41458" y2="66296"/>
                          <a14:foregroundMark x1="61823" y1="61574" x2="61823" y2="61574"/>
                          <a14:foregroundMark x1="70260" y1="80000" x2="70260" y2="80000"/>
                          <a14:foregroundMark x1="70573" y1="31574" x2="70573" y2="31574"/>
                          <a14:foregroundMark x1="63333" y1="60556" x2="63333" y2="60556"/>
                          <a14:backgroundMark x1="57552" y1="43981" x2="57552" y2="43981"/>
                          <a14:backgroundMark x1="43385" y1="68519" x2="43385" y2="68519"/>
                          <a14:backgroundMark x1="64844" y1="72963" x2="64844" y2="72963"/>
                          <a14:backgroundMark x1="66719" y1="72407" x2="66719" y2="72407"/>
                          <a14:backgroundMark x1="64375" y1="73056" x2="64375" y2="73056"/>
                          <a14:backgroundMark x1="58073" y1="46204" x2="58073" y2="46204"/>
                          <a14:backgroundMark x1="64688" y1="44722" x2="64688" y2="44722"/>
                          <a14:backgroundMark x1="68958" y1="41759" x2="68958" y2="41759"/>
                          <a14:backgroundMark x1="43490" y1="45370" x2="43490" y2="45370"/>
                        </a14:backgroundRemoval>
                      </a14:imgEffect>
                    </a14:imgLayer>
                  </a14:imgProps>
                </a:ext>
              </a:extLst>
            </a:blip>
            <a:srcRect l="33191" t="16819" r="18546" b="12486"/>
            <a:stretch/>
          </p:blipFill>
          <p:spPr bwMode="auto">
            <a:xfrm>
              <a:off x="7861319" y="663211"/>
              <a:ext cx="4245731" cy="3729611"/>
            </a:xfrm>
            <a:prstGeom prst="rect">
              <a:avLst/>
            </a:prstGeom>
            <a:ln>
              <a:noFill/>
            </a:ln>
            <a:extLst>
              <a:ext uri="{53640926-AAD7-44D8-BBD7-CCE9431645EC}">
                <a14:shadowObscured xmlns:a14="http://schemas.microsoft.com/office/drawing/2010/main"/>
              </a:ext>
            </a:extLst>
          </p:spPr>
        </p:pic>
        <p:sp>
          <p:nvSpPr>
            <p:cNvPr id="215" name="TextBox 214"/>
            <p:cNvSpPr txBox="1"/>
            <p:nvPr/>
          </p:nvSpPr>
          <p:spPr>
            <a:xfrm>
              <a:off x="8182644" y="1287021"/>
              <a:ext cx="396737" cy="323787"/>
            </a:xfrm>
            <a:prstGeom prst="rect">
              <a:avLst/>
            </a:prstGeom>
            <a:noFill/>
          </p:spPr>
          <p:txBody>
            <a:bodyPr wrap="none" rtlCol="0">
              <a:spAutoFit/>
            </a:bodyPr>
            <a:lstStyle/>
            <a:p>
              <a:pPr>
                <a:lnSpc>
                  <a:spcPct val="90000"/>
                </a:lnSpc>
              </a:pPr>
              <a:r>
                <a:rPr lang="en-US" b="1" i="1" dirty="0">
                  <a:solidFill>
                    <a:schemeClr val="tx2"/>
                  </a:solidFill>
                </a:rPr>
                <a:t>S2</a:t>
              </a:r>
              <a:endParaRPr lang="ru-RU" sz="2399" b="1" i="1" dirty="0">
                <a:solidFill>
                  <a:schemeClr val="tx2"/>
                </a:solidFill>
              </a:endParaRPr>
            </a:p>
          </p:txBody>
        </p:sp>
        <p:sp>
          <p:nvSpPr>
            <p:cNvPr id="216" name="TextBox 215"/>
            <p:cNvSpPr txBox="1"/>
            <p:nvPr/>
          </p:nvSpPr>
          <p:spPr>
            <a:xfrm>
              <a:off x="8702251" y="634638"/>
              <a:ext cx="396737" cy="323787"/>
            </a:xfrm>
            <a:prstGeom prst="rect">
              <a:avLst/>
            </a:prstGeom>
            <a:noFill/>
          </p:spPr>
          <p:txBody>
            <a:bodyPr wrap="none" rtlCol="0">
              <a:spAutoFit/>
            </a:bodyPr>
            <a:lstStyle/>
            <a:p>
              <a:pPr>
                <a:lnSpc>
                  <a:spcPct val="90000"/>
                </a:lnSpc>
              </a:pPr>
              <a:r>
                <a:rPr lang="en-US" b="1" i="1" dirty="0">
                  <a:solidFill>
                    <a:schemeClr val="tx2"/>
                  </a:solidFill>
                </a:rPr>
                <a:t>S3</a:t>
              </a:r>
              <a:endParaRPr lang="ru-RU" sz="2399" b="1" i="1" dirty="0">
                <a:solidFill>
                  <a:schemeClr val="tx2"/>
                </a:solidFill>
              </a:endParaRPr>
            </a:p>
          </p:txBody>
        </p:sp>
        <p:sp>
          <p:nvSpPr>
            <p:cNvPr id="217" name="TextBox 216"/>
            <p:cNvSpPr txBox="1"/>
            <p:nvPr/>
          </p:nvSpPr>
          <p:spPr>
            <a:xfrm>
              <a:off x="11043540" y="774192"/>
              <a:ext cx="396737" cy="323787"/>
            </a:xfrm>
            <a:prstGeom prst="rect">
              <a:avLst/>
            </a:prstGeom>
            <a:noFill/>
          </p:spPr>
          <p:txBody>
            <a:bodyPr wrap="none" rtlCol="0">
              <a:spAutoFit/>
            </a:bodyPr>
            <a:lstStyle/>
            <a:p>
              <a:pPr>
                <a:lnSpc>
                  <a:spcPct val="90000"/>
                </a:lnSpc>
              </a:pPr>
              <a:r>
                <a:rPr lang="en-US" b="1" i="1" dirty="0">
                  <a:solidFill>
                    <a:schemeClr val="tx2"/>
                  </a:solidFill>
                </a:rPr>
                <a:t>S4</a:t>
              </a:r>
              <a:endParaRPr lang="ru-RU" sz="2399" b="1" i="1" dirty="0">
                <a:solidFill>
                  <a:schemeClr val="tx2"/>
                </a:solidFill>
              </a:endParaRPr>
            </a:p>
          </p:txBody>
        </p:sp>
        <p:sp>
          <p:nvSpPr>
            <p:cNvPr id="218" name="TextBox 217"/>
            <p:cNvSpPr txBox="1"/>
            <p:nvPr/>
          </p:nvSpPr>
          <p:spPr>
            <a:xfrm>
              <a:off x="11140463" y="3971452"/>
              <a:ext cx="396737" cy="323787"/>
            </a:xfrm>
            <a:prstGeom prst="rect">
              <a:avLst/>
            </a:prstGeom>
            <a:noFill/>
          </p:spPr>
          <p:txBody>
            <a:bodyPr wrap="none" rtlCol="0">
              <a:spAutoFit/>
            </a:bodyPr>
            <a:lstStyle/>
            <a:p>
              <a:pPr>
                <a:lnSpc>
                  <a:spcPct val="90000"/>
                </a:lnSpc>
              </a:pPr>
              <a:r>
                <a:rPr lang="en-US" b="1" i="1" dirty="0">
                  <a:solidFill>
                    <a:schemeClr val="tx2"/>
                  </a:solidFill>
                </a:rPr>
                <a:t>S5</a:t>
              </a:r>
              <a:endParaRPr lang="ru-RU" sz="2399" b="1" i="1" dirty="0">
                <a:solidFill>
                  <a:schemeClr val="tx2"/>
                </a:solidFill>
              </a:endParaRPr>
            </a:p>
          </p:txBody>
        </p:sp>
        <p:sp>
          <p:nvSpPr>
            <p:cNvPr id="219" name="TextBox 218"/>
            <p:cNvSpPr txBox="1"/>
            <p:nvPr/>
          </p:nvSpPr>
          <p:spPr>
            <a:xfrm>
              <a:off x="8182644" y="3819028"/>
              <a:ext cx="396737" cy="323787"/>
            </a:xfrm>
            <a:prstGeom prst="rect">
              <a:avLst/>
            </a:prstGeom>
            <a:noFill/>
          </p:spPr>
          <p:txBody>
            <a:bodyPr wrap="none" rtlCol="0">
              <a:spAutoFit/>
            </a:bodyPr>
            <a:lstStyle/>
            <a:p>
              <a:pPr>
                <a:lnSpc>
                  <a:spcPct val="90000"/>
                </a:lnSpc>
              </a:pPr>
              <a:r>
                <a:rPr lang="en-US" b="1" i="1" dirty="0">
                  <a:solidFill>
                    <a:schemeClr val="tx2"/>
                  </a:solidFill>
                </a:rPr>
                <a:t>S6</a:t>
              </a:r>
              <a:endParaRPr lang="ru-RU" sz="2399" b="1" i="1" dirty="0">
                <a:solidFill>
                  <a:schemeClr val="tx2"/>
                </a:solidFill>
              </a:endParaRPr>
            </a:p>
          </p:txBody>
        </p:sp>
        <p:sp>
          <p:nvSpPr>
            <p:cNvPr id="220" name="TextBox 219"/>
            <p:cNvSpPr txBox="1"/>
            <p:nvPr/>
          </p:nvSpPr>
          <p:spPr>
            <a:xfrm>
              <a:off x="8182644" y="3349496"/>
              <a:ext cx="396737" cy="323787"/>
            </a:xfrm>
            <a:prstGeom prst="rect">
              <a:avLst/>
            </a:prstGeom>
            <a:noFill/>
          </p:spPr>
          <p:txBody>
            <a:bodyPr wrap="none" rtlCol="0">
              <a:spAutoFit/>
            </a:bodyPr>
            <a:lstStyle/>
            <a:p>
              <a:pPr>
                <a:lnSpc>
                  <a:spcPct val="90000"/>
                </a:lnSpc>
              </a:pPr>
              <a:r>
                <a:rPr lang="en-US" b="1" i="1" dirty="0">
                  <a:solidFill>
                    <a:schemeClr val="tx2"/>
                  </a:solidFill>
                </a:rPr>
                <a:t>S7</a:t>
              </a:r>
              <a:endParaRPr lang="ru-RU" sz="2399" b="1" i="1" dirty="0">
                <a:solidFill>
                  <a:schemeClr val="tx2"/>
                </a:solidFill>
              </a:endParaRPr>
            </a:p>
          </p:txBody>
        </p:sp>
        <p:sp>
          <p:nvSpPr>
            <p:cNvPr id="221" name="TextBox 220"/>
            <p:cNvSpPr txBox="1"/>
            <p:nvPr/>
          </p:nvSpPr>
          <p:spPr>
            <a:xfrm>
              <a:off x="11140463" y="3476855"/>
              <a:ext cx="396737" cy="323787"/>
            </a:xfrm>
            <a:prstGeom prst="rect">
              <a:avLst/>
            </a:prstGeom>
            <a:noFill/>
          </p:spPr>
          <p:txBody>
            <a:bodyPr wrap="none" rtlCol="0">
              <a:spAutoFit/>
            </a:bodyPr>
            <a:lstStyle/>
            <a:p>
              <a:pPr>
                <a:lnSpc>
                  <a:spcPct val="90000"/>
                </a:lnSpc>
              </a:pPr>
              <a:r>
                <a:rPr lang="en-US" b="1" i="1" dirty="0">
                  <a:solidFill>
                    <a:schemeClr val="tx2"/>
                  </a:solidFill>
                </a:rPr>
                <a:t>S8</a:t>
              </a:r>
              <a:endParaRPr lang="ru-RU" sz="2399" b="1" i="1" dirty="0">
                <a:solidFill>
                  <a:schemeClr val="tx2"/>
                </a:solidFill>
              </a:endParaRPr>
            </a:p>
          </p:txBody>
        </p:sp>
        <p:sp>
          <p:nvSpPr>
            <p:cNvPr id="222" name="TextBox 221"/>
            <p:cNvSpPr txBox="1"/>
            <p:nvPr/>
          </p:nvSpPr>
          <p:spPr>
            <a:xfrm>
              <a:off x="11045862" y="1511739"/>
              <a:ext cx="396737" cy="323787"/>
            </a:xfrm>
            <a:prstGeom prst="rect">
              <a:avLst/>
            </a:prstGeom>
            <a:noFill/>
          </p:spPr>
          <p:txBody>
            <a:bodyPr wrap="none" rtlCol="0">
              <a:spAutoFit/>
            </a:bodyPr>
            <a:lstStyle/>
            <a:p>
              <a:pPr>
                <a:lnSpc>
                  <a:spcPct val="90000"/>
                </a:lnSpc>
              </a:pPr>
              <a:r>
                <a:rPr lang="en-US" b="1" i="1" dirty="0">
                  <a:solidFill>
                    <a:schemeClr val="tx2"/>
                  </a:solidFill>
                </a:rPr>
                <a:t>S1</a:t>
              </a:r>
              <a:endParaRPr lang="ru-RU" sz="2399" b="1" i="1" dirty="0">
                <a:solidFill>
                  <a:schemeClr val="tx2"/>
                </a:solidFill>
              </a:endParaRPr>
            </a:p>
          </p:txBody>
        </p:sp>
        <p:sp>
          <p:nvSpPr>
            <p:cNvPr id="223" name="TextBox 222"/>
            <p:cNvSpPr txBox="1"/>
            <p:nvPr/>
          </p:nvSpPr>
          <p:spPr>
            <a:xfrm>
              <a:off x="9766820" y="2484431"/>
              <a:ext cx="396737" cy="323787"/>
            </a:xfrm>
            <a:prstGeom prst="rect">
              <a:avLst/>
            </a:prstGeom>
            <a:noFill/>
          </p:spPr>
          <p:txBody>
            <a:bodyPr wrap="none" rtlCol="0">
              <a:spAutoFit/>
            </a:bodyPr>
            <a:lstStyle/>
            <a:p>
              <a:pPr>
                <a:lnSpc>
                  <a:spcPct val="90000"/>
                </a:lnSpc>
              </a:pPr>
              <a:r>
                <a:rPr lang="en-US" b="1" i="1" dirty="0">
                  <a:solidFill>
                    <a:schemeClr val="tx2"/>
                  </a:solidFill>
                </a:rPr>
                <a:t>S9</a:t>
              </a:r>
              <a:endParaRPr lang="ru-RU" sz="2399" b="1" i="1" dirty="0">
                <a:solidFill>
                  <a:schemeClr val="tx2"/>
                </a:solidFill>
              </a:endParaRPr>
            </a:p>
          </p:txBody>
        </p:sp>
        <p:sp>
          <p:nvSpPr>
            <p:cNvPr id="224" name="TextBox 223"/>
            <p:cNvSpPr txBox="1"/>
            <p:nvPr/>
          </p:nvSpPr>
          <p:spPr>
            <a:xfrm rot="20986367">
              <a:off x="9733269" y="2789748"/>
              <a:ext cx="1612404" cy="402424"/>
            </a:xfrm>
            <a:prstGeom prst="rect">
              <a:avLst/>
            </a:prstGeom>
            <a:noFill/>
          </p:spPr>
          <p:txBody>
            <a:bodyPr wrap="none" rtlCol="0">
              <a:spAutoFit/>
            </a:bodyPr>
            <a:lstStyle/>
            <a:p>
              <a:pPr>
                <a:lnSpc>
                  <a:spcPct val="90000"/>
                </a:lnSpc>
              </a:pPr>
              <a:r>
                <a:rPr lang="en-US" sz="2399" b="1" i="1" dirty="0">
                  <a:solidFill>
                    <a:schemeClr val="tx2"/>
                  </a:solidFill>
                </a:rPr>
                <a:t>Strip MRPC</a:t>
              </a:r>
              <a:endParaRPr lang="ru-RU" sz="2399" b="1" i="1" dirty="0">
                <a:solidFill>
                  <a:schemeClr val="tx2"/>
                </a:solidFill>
              </a:endParaRPr>
            </a:p>
          </p:txBody>
        </p:sp>
      </p:grpSp>
      <p:pic>
        <p:nvPicPr>
          <p:cNvPr id="225" name="Picture 2" descr="D:\babkin\conference\2015-11_Warsaw_NICA_days\LHEP-emblema.png"/>
          <p:cNvPicPr>
            <a:picLocks noChangeAspect="1" noChangeArrowheads="1"/>
          </p:cNvPicPr>
          <p:nvPr/>
        </p:nvPicPr>
        <p:blipFill>
          <a:blip r:embed="rId5" cstate="print"/>
          <a:srcRect/>
          <a:stretch>
            <a:fillRect/>
          </a:stretch>
        </p:blipFill>
        <p:spPr bwMode="auto">
          <a:xfrm>
            <a:off x="211382" y="163758"/>
            <a:ext cx="1259632" cy="706705"/>
          </a:xfrm>
          <a:prstGeom prst="rect">
            <a:avLst/>
          </a:prstGeom>
          <a:noFill/>
        </p:spPr>
      </p:pic>
      <p:pic>
        <p:nvPicPr>
          <p:cNvPr id="226" name="Picture 3" descr="D:\babkin\conference\2015-11_Warsaw_NICA_days\NICA_emblema.png"/>
          <p:cNvPicPr>
            <a:picLocks noChangeAspect="1" noChangeArrowheads="1"/>
          </p:cNvPicPr>
          <p:nvPr/>
        </p:nvPicPr>
        <p:blipFill>
          <a:blip r:embed="rId6" cstate="print"/>
          <a:srcRect/>
          <a:stretch>
            <a:fillRect/>
          </a:stretch>
        </p:blipFill>
        <p:spPr bwMode="auto">
          <a:xfrm>
            <a:off x="10472318" y="95689"/>
            <a:ext cx="1547664" cy="767161"/>
          </a:xfrm>
          <a:prstGeom prst="rect">
            <a:avLst/>
          </a:prstGeom>
          <a:noFill/>
        </p:spPr>
      </p:pic>
      <p:grpSp>
        <p:nvGrpSpPr>
          <p:cNvPr id="3" name="Группа 2"/>
          <p:cNvGrpSpPr/>
          <p:nvPr/>
        </p:nvGrpSpPr>
        <p:grpSpPr>
          <a:xfrm>
            <a:off x="603037" y="1168750"/>
            <a:ext cx="6490627" cy="3331405"/>
            <a:chOff x="1257444" y="799398"/>
            <a:chExt cx="5285690" cy="2712955"/>
          </a:xfrm>
        </p:grpSpPr>
        <p:pic>
          <p:nvPicPr>
            <p:cNvPr id="4" name="Рисунок 3"/>
            <p:cNvPicPr>
              <a:picLocks noChangeAspect="1"/>
            </p:cNvPicPr>
            <p:nvPr/>
          </p:nvPicPr>
          <p:blipFill>
            <a:blip r:embed="rId7"/>
            <a:stretch>
              <a:fillRect/>
            </a:stretch>
          </p:blipFill>
          <p:spPr>
            <a:xfrm>
              <a:off x="1257444" y="799398"/>
              <a:ext cx="5285690" cy="27129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9" name="Рисунок 28"/>
            <p:cNvPicPr>
              <a:picLocks noChangeAspect="1"/>
            </p:cNvPicPr>
            <p:nvPr/>
          </p:nvPicPr>
          <p:blipFill rotWithShape="1">
            <a:blip r:embed="rId7"/>
            <a:srcRect l="38147" t="81000" r="56404" b="8608"/>
            <a:stretch/>
          </p:blipFill>
          <p:spPr>
            <a:xfrm>
              <a:off x="2664000" y="2996952"/>
              <a:ext cx="288032" cy="281890"/>
            </a:xfrm>
            <a:prstGeom prst="rect">
              <a:avLst/>
            </a:prstGeom>
            <a:ln w="38100" cap="sq">
              <a:noFill/>
              <a:prstDash val="solid"/>
              <a:miter lim="800000"/>
            </a:ln>
            <a:effectLst/>
          </p:spPr>
        </p:pic>
        <p:pic>
          <p:nvPicPr>
            <p:cNvPr id="30" name="Рисунок 29"/>
            <p:cNvPicPr>
              <a:picLocks noChangeAspect="1"/>
            </p:cNvPicPr>
            <p:nvPr/>
          </p:nvPicPr>
          <p:blipFill rotWithShape="1">
            <a:blip r:embed="rId7"/>
            <a:srcRect l="15123" t="81368" r="84012" b="7972"/>
            <a:stretch/>
          </p:blipFill>
          <p:spPr>
            <a:xfrm>
              <a:off x="2340000" y="3006000"/>
              <a:ext cx="45719" cy="289186"/>
            </a:xfrm>
            <a:prstGeom prst="rect">
              <a:avLst/>
            </a:prstGeom>
            <a:ln w="38100" cap="sq">
              <a:noFill/>
              <a:prstDash val="solid"/>
              <a:miter lim="800000"/>
            </a:ln>
            <a:effectLst/>
          </p:spPr>
        </p:pic>
      </p:grpSp>
      <p:sp>
        <p:nvSpPr>
          <p:cNvPr id="23" name="TextBox 22"/>
          <p:cNvSpPr txBox="1"/>
          <p:nvPr/>
        </p:nvSpPr>
        <p:spPr>
          <a:xfrm>
            <a:off x="10971214" y="6173688"/>
            <a:ext cx="829073" cy="424732"/>
          </a:xfrm>
          <a:prstGeom prst="rect">
            <a:avLst/>
          </a:prstGeom>
          <a:noFill/>
        </p:spPr>
        <p:txBody>
          <a:bodyPr wrap="none" rtlCol="0">
            <a:spAutoFit/>
          </a:bodyPr>
          <a:lstStyle/>
          <a:p>
            <a:pPr>
              <a:lnSpc>
                <a:spcPct val="90000"/>
              </a:lnSpc>
            </a:pPr>
            <a:r>
              <a:rPr lang="en-US" sz="2400" dirty="0"/>
              <a:t>8/14</a:t>
            </a:r>
            <a:endParaRPr lang="ru-RU" sz="2400" dirty="0"/>
          </a:p>
        </p:txBody>
      </p:sp>
      <p:sp>
        <p:nvSpPr>
          <p:cNvPr id="24" name="Прямоугольник 23"/>
          <p:cNvSpPr/>
          <p:nvPr/>
        </p:nvSpPr>
        <p:spPr>
          <a:xfrm>
            <a:off x="3430116" y="6564624"/>
            <a:ext cx="6264696" cy="461665"/>
          </a:xfrm>
          <a:prstGeom prst="rect">
            <a:avLst/>
          </a:prstGeom>
        </p:spPr>
        <p:txBody>
          <a:bodyPr wrap="square">
            <a:spAutoFit/>
          </a:bodyPr>
          <a:lstStyle/>
          <a:p>
            <a:r>
              <a:rPr lang="en-US" sz="1200" dirty="0">
                <a:solidFill>
                  <a:schemeClr val="tx2"/>
                </a:solidFill>
              </a:rPr>
              <a:t>Control and readout electronics of the time-of-flight system of the MPD, NEC’2017</a:t>
            </a:r>
            <a:br>
              <a:rPr lang="en-US" sz="1200" dirty="0">
                <a:solidFill>
                  <a:schemeClr val="tx2"/>
                </a:solidFill>
              </a:rPr>
            </a:br>
            <a:endParaRPr lang="ru-RU" sz="1200" dirty="0">
              <a:solidFill>
                <a:schemeClr val="tx2"/>
              </a:solidFill>
            </a:endParaRPr>
          </a:p>
        </p:txBody>
      </p:sp>
      <p:grpSp>
        <p:nvGrpSpPr>
          <p:cNvPr id="228" name="Группа 227"/>
          <p:cNvGrpSpPr/>
          <p:nvPr/>
        </p:nvGrpSpPr>
        <p:grpSpPr>
          <a:xfrm>
            <a:off x="1053852" y="4481947"/>
            <a:ext cx="9006613" cy="2036240"/>
            <a:chOff x="948274" y="4414447"/>
            <a:chExt cx="9006613" cy="2036240"/>
          </a:xfrm>
        </p:grpSpPr>
        <p:pic>
          <p:nvPicPr>
            <p:cNvPr id="11" name="Рисунок 10"/>
            <p:cNvPicPr>
              <a:picLocks noChangeAspect="1"/>
            </p:cNvPicPr>
            <p:nvPr/>
          </p:nvPicPr>
          <p:blipFill rotWithShape="1">
            <a:blip r:embed="rId8"/>
            <a:srcRect l="2386"/>
            <a:stretch/>
          </p:blipFill>
          <p:spPr>
            <a:xfrm>
              <a:off x="2640027" y="4414447"/>
              <a:ext cx="4903646" cy="20362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5" name="TextBox 24"/>
            <p:cNvSpPr txBox="1"/>
            <p:nvPr/>
          </p:nvSpPr>
          <p:spPr>
            <a:xfrm>
              <a:off x="948274" y="6173688"/>
              <a:ext cx="1045479" cy="276999"/>
            </a:xfrm>
            <a:prstGeom prst="rect">
              <a:avLst/>
            </a:prstGeom>
            <a:noFill/>
            <a:ln w="19050">
              <a:solidFill>
                <a:srgbClr val="FF0000"/>
              </a:solidFill>
            </a:ln>
          </p:spPr>
          <p:txBody>
            <a:bodyPr wrap="none" rtlCol="0">
              <a:spAutoFit/>
            </a:bodyPr>
            <a:lstStyle/>
            <a:p>
              <a:pPr algn="ctr"/>
              <a:r>
                <a:rPr lang="en-US" sz="1200" b="1" dirty="0">
                  <a:solidFill>
                    <a:srgbClr val="FF0000"/>
                  </a:solidFill>
                </a:rPr>
                <a:t>Termination</a:t>
              </a:r>
              <a:endParaRPr lang="ru-RU" sz="1200" b="1" dirty="0">
                <a:solidFill>
                  <a:srgbClr val="FF0000"/>
                </a:solidFill>
              </a:endParaRPr>
            </a:p>
          </p:txBody>
        </p:sp>
        <p:cxnSp>
          <p:nvCxnSpPr>
            <p:cNvPr id="26" name="Прямая со стрелкой 25"/>
            <p:cNvCxnSpPr>
              <a:stCxn id="25" idx="0"/>
            </p:cNvCxnSpPr>
            <p:nvPr/>
          </p:nvCxnSpPr>
          <p:spPr>
            <a:xfrm flipV="1">
              <a:off x="1471014" y="4778897"/>
              <a:ext cx="1303687" cy="139479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p:cNvCxnSpPr>
              <a:stCxn id="25" idx="0"/>
            </p:cNvCxnSpPr>
            <p:nvPr/>
          </p:nvCxnSpPr>
          <p:spPr>
            <a:xfrm flipV="1">
              <a:off x="1471014" y="5907015"/>
              <a:ext cx="1303687" cy="26667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8208896" y="4861188"/>
              <a:ext cx="1745991" cy="276999"/>
            </a:xfrm>
            <a:prstGeom prst="rect">
              <a:avLst/>
            </a:prstGeom>
            <a:noFill/>
            <a:ln w="19050">
              <a:solidFill>
                <a:srgbClr val="FF0000"/>
              </a:solidFill>
            </a:ln>
          </p:spPr>
          <p:txBody>
            <a:bodyPr wrap="none" rtlCol="0">
              <a:spAutoFit/>
            </a:bodyPr>
            <a:lstStyle/>
            <a:p>
              <a:pPr algn="ctr"/>
              <a:r>
                <a:rPr lang="en-US" sz="1200" b="1" dirty="0">
                  <a:solidFill>
                    <a:srgbClr val="FF0000"/>
                  </a:solidFill>
                </a:rPr>
                <a:t>Differential Amplifiers</a:t>
              </a:r>
            </a:p>
          </p:txBody>
        </p:sp>
        <p:cxnSp>
          <p:nvCxnSpPr>
            <p:cNvPr id="38" name="Прямая со стрелкой 37"/>
            <p:cNvCxnSpPr>
              <a:stCxn id="37" idx="1"/>
            </p:cNvCxnSpPr>
            <p:nvPr/>
          </p:nvCxnSpPr>
          <p:spPr>
            <a:xfrm flipH="1">
              <a:off x="6804702" y="4999688"/>
              <a:ext cx="1404194" cy="9174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8189947" y="5556841"/>
              <a:ext cx="566182" cy="276999"/>
            </a:xfrm>
            <a:prstGeom prst="rect">
              <a:avLst/>
            </a:prstGeom>
            <a:noFill/>
            <a:ln w="19050">
              <a:solidFill>
                <a:srgbClr val="FF0000"/>
              </a:solidFill>
            </a:ln>
          </p:spPr>
          <p:txBody>
            <a:bodyPr wrap="none" rtlCol="0">
              <a:spAutoFit/>
            </a:bodyPr>
            <a:lstStyle/>
            <a:p>
              <a:pPr algn="ctr"/>
              <a:r>
                <a:rPr lang="en-US" sz="1200" b="1" dirty="0">
                  <a:solidFill>
                    <a:srgbClr val="FF0000"/>
                  </a:solidFill>
                </a:rPr>
                <a:t>Strips</a:t>
              </a:r>
            </a:p>
          </p:txBody>
        </p:sp>
        <p:cxnSp>
          <p:nvCxnSpPr>
            <p:cNvPr id="42" name="Прямая со стрелкой 41"/>
            <p:cNvCxnSpPr>
              <a:stCxn id="41" idx="1"/>
            </p:cNvCxnSpPr>
            <p:nvPr/>
          </p:nvCxnSpPr>
          <p:spPr>
            <a:xfrm flipH="1" flipV="1">
              <a:off x="5302324" y="5197551"/>
              <a:ext cx="2887623" cy="49779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82961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4" name="Группа 53"/>
          <p:cNvGrpSpPr/>
          <p:nvPr/>
        </p:nvGrpSpPr>
        <p:grpSpPr>
          <a:xfrm>
            <a:off x="0" y="260648"/>
            <a:ext cx="11881320" cy="6246305"/>
            <a:chOff x="-12275" y="260648"/>
            <a:chExt cx="11881320" cy="6246305"/>
          </a:xfrm>
        </p:grpSpPr>
        <p:grpSp>
          <p:nvGrpSpPr>
            <p:cNvPr id="27" name="Группа 26"/>
            <p:cNvGrpSpPr/>
            <p:nvPr/>
          </p:nvGrpSpPr>
          <p:grpSpPr>
            <a:xfrm>
              <a:off x="-12275" y="260648"/>
              <a:ext cx="11881320" cy="6246305"/>
              <a:chOff x="0" y="280561"/>
              <a:chExt cx="11881320" cy="6246305"/>
            </a:xfrm>
          </p:grpSpPr>
          <p:pic>
            <p:nvPicPr>
              <p:cNvPr id="28" name="Рисунок 27"/>
              <p:cNvPicPr>
                <a:picLocks noChangeAspect="1"/>
              </p:cNvPicPr>
              <p:nvPr/>
            </p:nvPicPr>
            <p:blipFill rotWithShape="1">
              <a:blip r:embed="rId3" cstate="print">
                <a:extLst>
                  <a:ext uri="{28A0092B-C50C-407E-A947-70E740481C1C}">
                    <a14:useLocalDpi xmlns:a14="http://schemas.microsoft.com/office/drawing/2010/main" val="0"/>
                  </a:ext>
                </a:extLst>
              </a:blip>
              <a:srcRect l="1697" t="58401" r="50590" b="-3082"/>
              <a:stretch/>
            </p:blipFill>
            <p:spPr>
              <a:xfrm>
                <a:off x="0" y="3408802"/>
                <a:ext cx="11881320" cy="3118064"/>
              </a:xfrm>
              <a:prstGeom prst="rect">
                <a:avLst/>
              </a:prstGeom>
              <a:solidFill>
                <a:schemeClr val="bg1"/>
              </a:solidFill>
              <a:ln w="127000" cap="sq">
                <a:noFill/>
                <a:miter lim="800000"/>
              </a:ln>
              <a:effectLst/>
            </p:spPr>
          </p:pic>
          <p:pic>
            <p:nvPicPr>
              <p:cNvPr id="29" name="Рисунок 28"/>
              <p:cNvPicPr>
                <a:picLocks noChangeAspect="1"/>
              </p:cNvPicPr>
              <p:nvPr/>
            </p:nvPicPr>
            <p:blipFill rotWithShape="1">
              <a:blip r:embed="rId4" cstate="print">
                <a:extLst>
                  <a:ext uri="{28A0092B-C50C-407E-A947-70E740481C1C}">
                    <a14:useLocalDpi xmlns:a14="http://schemas.microsoft.com/office/drawing/2010/main" val="0"/>
                  </a:ext>
                </a:extLst>
              </a:blip>
              <a:srcRect l="1740" t="9281" r="50408" b="45837"/>
              <a:stretch/>
            </p:blipFill>
            <p:spPr>
              <a:xfrm>
                <a:off x="0" y="280561"/>
                <a:ext cx="11881320" cy="3134164"/>
              </a:xfrm>
              <a:prstGeom prst="rect">
                <a:avLst/>
              </a:prstGeom>
            </p:spPr>
          </p:pic>
          <p:grpSp>
            <p:nvGrpSpPr>
              <p:cNvPr id="30" name="Группа 29"/>
              <p:cNvGrpSpPr/>
              <p:nvPr/>
            </p:nvGrpSpPr>
            <p:grpSpPr>
              <a:xfrm>
                <a:off x="189756" y="3849492"/>
                <a:ext cx="10661659" cy="2664096"/>
                <a:chOff x="228055" y="2312191"/>
                <a:chExt cx="10661659" cy="2664096"/>
              </a:xfrm>
            </p:grpSpPr>
            <p:grpSp>
              <p:nvGrpSpPr>
                <p:cNvPr id="40" name="Группа 39"/>
                <p:cNvGrpSpPr/>
                <p:nvPr/>
              </p:nvGrpSpPr>
              <p:grpSpPr>
                <a:xfrm>
                  <a:off x="228055" y="2581345"/>
                  <a:ext cx="9764103" cy="2394942"/>
                  <a:chOff x="122741" y="2585366"/>
                  <a:chExt cx="9764103" cy="2394942"/>
                </a:xfrm>
              </p:grpSpPr>
              <p:sp>
                <p:nvSpPr>
                  <p:cNvPr id="44" name="TextBox 43"/>
                  <p:cNvSpPr txBox="1"/>
                  <p:nvPr/>
                </p:nvSpPr>
                <p:spPr>
                  <a:xfrm rot="16200000">
                    <a:off x="-318021" y="3060317"/>
                    <a:ext cx="1140056" cy="258532"/>
                  </a:xfrm>
                  <a:prstGeom prst="rect">
                    <a:avLst/>
                  </a:prstGeom>
                  <a:noFill/>
                </p:spPr>
                <p:txBody>
                  <a:bodyPr wrap="none" rtlCol="0">
                    <a:spAutoFit/>
                  </a:bodyPr>
                  <a:lstStyle/>
                  <a:p>
                    <a:pPr>
                      <a:lnSpc>
                        <a:spcPct val="90000"/>
                      </a:lnSpc>
                    </a:pPr>
                    <a:r>
                      <a:rPr lang="en-US" sz="1200" b="1" i="1" dirty="0">
                        <a:solidFill>
                          <a:schemeClr val="tx2"/>
                        </a:solidFill>
                      </a:rPr>
                      <a:t>Voltage(mV)</a:t>
                    </a:r>
                    <a:endParaRPr lang="ru-RU" sz="1600" b="1" i="1" dirty="0">
                      <a:solidFill>
                        <a:schemeClr val="tx2"/>
                      </a:solidFill>
                    </a:endParaRPr>
                  </a:p>
                </p:txBody>
              </p:sp>
              <p:sp>
                <p:nvSpPr>
                  <p:cNvPr id="45" name="TextBox 44"/>
                  <p:cNvSpPr txBox="1"/>
                  <p:nvPr/>
                </p:nvSpPr>
                <p:spPr>
                  <a:xfrm rot="16200000">
                    <a:off x="5799378" y="3026128"/>
                    <a:ext cx="1140056" cy="258532"/>
                  </a:xfrm>
                  <a:prstGeom prst="rect">
                    <a:avLst/>
                  </a:prstGeom>
                  <a:solidFill>
                    <a:schemeClr val="bg1"/>
                  </a:solidFill>
                </p:spPr>
                <p:txBody>
                  <a:bodyPr wrap="none" rtlCol="0">
                    <a:spAutoFit/>
                  </a:bodyPr>
                  <a:lstStyle/>
                  <a:p>
                    <a:pPr>
                      <a:lnSpc>
                        <a:spcPct val="90000"/>
                      </a:lnSpc>
                    </a:pPr>
                    <a:r>
                      <a:rPr lang="en-US" sz="1200" b="1" i="1" dirty="0">
                        <a:solidFill>
                          <a:schemeClr val="tx2"/>
                        </a:solidFill>
                      </a:rPr>
                      <a:t>Voltage(mV)</a:t>
                    </a:r>
                    <a:endParaRPr lang="ru-RU" sz="1600" b="1" i="1" dirty="0">
                      <a:solidFill>
                        <a:schemeClr val="tx2"/>
                      </a:solidFill>
                    </a:endParaRPr>
                  </a:p>
                </p:txBody>
              </p:sp>
              <p:sp>
                <p:nvSpPr>
                  <p:cNvPr id="46" name="TextBox 45"/>
                  <p:cNvSpPr txBox="1"/>
                  <p:nvPr/>
                </p:nvSpPr>
                <p:spPr>
                  <a:xfrm>
                    <a:off x="2566020" y="4721776"/>
                    <a:ext cx="803425" cy="258532"/>
                  </a:xfrm>
                  <a:prstGeom prst="rect">
                    <a:avLst/>
                  </a:prstGeom>
                  <a:noFill/>
                </p:spPr>
                <p:txBody>
                  <a:bodyPr wrap="none" rtlCol="0">
                    <a:spAutoFit/>
                  </a:bodyPr>
                  <a:lstStyle/>
                  <a:p>
                    <a:pPr>
                      <a:lnSpc>
                        <a:spcPct val="90000"/>
                      </a:lnSpc>
                    </a:pPr>
                    <a:r>
                      <a:rPr lang="en-US" sz="1200" b="1" i="1" dirty="0">
                        <a:solidFill>
                          <a:schemeClr val="tx2"/>
                        </a:solidFill>
                      </a:rPr>
                      <a:t>Time(ns)</a:t>
                    </a:r>
                    <a:endParaRPr lang="ru-RU" sz="1600" b="1" i="1" dirty="0">
                      <a:solidFill>
                        <a:schemeClr val="tx2"/>
                      </a:solidFill>
                    </a:endParaRPr>
                  </a:p>
                </p:txBody>
              </p:sp>
              <p:sp>
                <p:nvSpPr>
                  <p:cNvPr id="47" name="TextBox 46"/>
                  <p:cNvSpPr txBox="1"/>
                  <p:nvPr/>
                </p:nvSpPr>
                <p:spPr>
                  <a:xfrm>
                    <a:off x="9083419" y="4717440"/>
                    <a:ext cx="803425" cy="258532"/>
                  </a:xfrm>
                  <a:prstGeom prst="rect">
                    <a:avLst/>
                  </a:prstGeom>
                  <a:noFill/>
                </p:spPr>
                <p:txBody>
                  <a:bodyPr wrap="none" rtlCol="0">
                    <a:spAutoFit/>
                  </a:bodyPr>
                  <a:lstStyle/>
                  <a:p>
                    <a:pPr>
                      <a:lnSpc>
                        <a:spcPct val="90000"/>
                      </a:lnSpc>
                    </a:pPr>
                    <a:r>
                      <a:rPr lang="en-US" sz="1200" b="1" i="1" dirty="0">
                        <a:solidFill>
                          <a:schemeClr val="tx2"/>
                        </a:solidFill>
                      </a:rPr>
                      <a:t>Time(ns)</a:t>
                    </a:r>
                    <a:endParaRPr lang="ru-RU" sz="1600" b="1" i="1" dirty="0">
                      <a:solidFill>
                        <a:schemeClr val="tx2"/>
                      </a:solidFill>
                    </a:endParaRPr>
                  </a:p>
                </p:txBody>
              </p:sp>
            </p:grpSp>
            <p:sp>
              <p:nvSpPr>
                <p:cNvPr id="41" name="TextBox 40"/>
                <p:cNvSpPr txBox="1"/>
                <p:nvPr/>
              </p:nvSpPr>
              <p:spPr>
                <a:xfrm>
                  <a:off x="3983695" y="2312191"/>
                  <a:ext cx="925253" cy="313932"/>
                </a:xfrm>
                <a:prstGeom prst="rect">
                  <a:avLst/>
                </a:prstGeom>
                <a:noFill/>
              </p:spPr>
              <p:txBody>
                <a:bodyPr wrap="none" rtlCol="0">
                  <a:spAutoFit/>
                </a:bodyPr>
                <a:lstStyle/>
                <a:p>
                  <a:pPr>
                    <a:lnSpc>
                      <a:spcPct val="90000"/>
                    </a:lnSpc>
                  </a:pPr>
                  <a:r>
                    <a:rPr lang="ru-RU" sz="1600" b="1" i="1" dirty="0">
                      <a:solidFill>
                        <a:schemeClr val="tx2"/>
                      </a:solidFill>
                    </a:rPr>
                    <a:t>160 </a:t>
                  </a:r>
                  <a:r>
                    <a:rPr lang="en-US" sz="1600" b="1" i="1" dirty="0">
                      <a:solidFill>
                        <a:schemeClr val="tx2"/>
                      </a:solidFill>
                    </a:rPr>
                    <a:t>mV</a:t>
                  </a:r>
                  <a:endParaRPr lang="ru-RU" sz="2000" b="1" i="1" dirty="0">
                    <a:solidFill>
                      <a:schemeClr val="tx2"/>
                    </a:solidFill>
                  </a:endParaRPr>
                </a:p>
              </p:txBody>
            </p:sp>
            <p:sp>
              <p:nvSpPr>
                <p:cNvPr id="42" name="TextBox 41"/>
                <p:cNvSpPr txBox="1"/>
                <p:nvPr/>
              </p:nvSpPr>
              <p:spPr>
                <a:xfrm>
                  <a:off x="10079877" y="2312191"/>
                  <a:ext cx="809837" cy="313932"/>
                </a:xfrm>
                <a:prstGeom prst="rect">
                  <a:avLst/>
                </a:prstGeom>
                <a:noFill/>
              </p:spPr>
              <p:txBody>
                <a:bodyPr wrap="none" rtlCol="0">
                  <a:spAutoFit/>
                </a:bodyPr>
                <a:lstStyle/>
                <a:p>
                  <a:pPr>
                    <a:lnSpc>
                      <a:spcPct val="90000"/>
                    </a:lnSpc>
                  </a:pPr>
                  <a:r>
                    <a:rPr lang="en-US" sz="1600" b="1" i="1" dirty="0">
                      <a:solidFill>
                        <a:schemeClr val="tx2"/>
                      </a:solidFill>
                    </a:rPr>
                    <a:t>40</a:t>
                  </a:r>
                  <a:r>
                    <a:rPr lang="ru-RU" sz="1600" b="1" i="1" dirty="0">
                      <a:solidFill>
                        <a:schemeClr val="tx2"/>
                      </a:solidFill>
                    </a:rPr>
                    <a:t> </a:t>
                  </a:r>
                  <a:r>
                    <a:rPr lang="en-US" sz="1600" b="1" i="1" dirty="0">
                      <a:solidFill>
                        <a:schemeClr val="tx2"/>
                      </a:solidFill>
                    </a:rPr>
                    <a:t>mV</a:t>
                  </a:r>
                  <a:endParaRPr lang="ru-RU" sz="2000" b="1" i="1" dirty="0">
                    <a:solidFill>
                      <a:schemeClr val="tx2"/>
                    </a:solidFill>
                  </a:endParaRPr>
                </a:p>
              </p:txBody>
            </p:sp>
            <p:sp>
              <p:nvSpPr>
                <p:cNvPr id="43" name="TextBox 42"/>
                <p:cNvSpPr txBox="1"/>
                <p:nvPr/>
              </p:nvSpPr>
              <p:spPr>
                <a:xfrm>
                  <a:off x="7868173" y="2615908"/>
                  <a:ext cx="2902526" cy="867930"/>
                </a:xfrm>
                <a:prstGeom prst="rect">
                  <a:avLst/>
                </a:prstGeom>
                <a:noFill/>
              </p:spPr>
              <p:txBody>
                <a:bodyPr wrap="square" rtlCol="0">
                  <a:spAutoFit/>
                </a:bodyPr>
                <a:lstStyle/>
                <a:p>
                  <a:pPr>
                    <a:lnSpc>
                      <a:spcPct val="90000"/>
                    </a:lnSpc>
                  </a:pPr>
                  <a:r>
                    <a:rPr lang="ru-RU" sz="2800" b="1" i="1" dirty="0">
                      <a:solidFill>
                        <a:schemeClr val="tx2"/>
                      </a:solidFill>
                    </a:rPr>
                    <a:t>25% </a:t>
                  </a:r>
                  <a:r>
                    <a:rPr lang="en-US" sz="2800" b="1" i="1" dirty="0">
                      <a:solidFill>
                        <a:schemeClr val="tx2"/>
                      </a:solidFill>
                    </a:rPr>
                    <a:t>crosstalk from strip #3</a:t>
                  </a:r>
                  <a:endParaRPr lang="ru-RU" sz="2000" b="1" i="1" dirty="0">
                    <a:solidFill>
                      <a:schemeClr val="tx2"/>
                    </a:solidFill>
                  </a:endParaRPr>
                </a:p>
              </p:txBody>
            </p:sp>
          </p:grpSp>
          <p:grpSp>
            <p:nvGrpSpPr>
              <p:cNvPr id="31" name="Группа 30"/>
              <p:cNvGrpSpPr/>
              <p:nvPr/>
            </p:nvGrpSpPr>
            <p:grpSpPr>
              <a:xfrm>
                <a:off x="189756" y="696732"/>
                <a:ext cx="10661659" cy="2664096"/>
                <a:chOff x="228055" y="2312191"/>
                <a:chExt cx="10661659" cy="2664096"/>
              </a:xfrm>
            </p:grpSpPr>
            <p:grpSp>
              <p:nvGrpSpPr>
                <p:cNvPr id="32" name="Группа 31"/>
                <p:cNvGrpSpPr/>
                <p:nvPr/>
              </p:nvGrpSpPr>
              <p:grpSpPr>
                <a:xfrm>
                  <a:off x="228055" y="2581345"/>
                  <a:ext cx="9764103" cy="2394942"/>
                  <a:chOff x="122741" y="2585366"/>
                  <a:chExt cx="9764103" cy="2394942"/>
                </a:xfrm>
              </p:grpSpPr>
              <p:sp>
                <p:nvSpPr>
                  <p:cNvPr id="36" name="TextBox 35"/>
                  <p:cNvSpPr txBox="1"/>
                  <p:nvPr/>
                </p:nvSpPr>
                <p:spPr>
                  <a:xfrm rot="16200000">
                    <a:off x="-318021" y="3060317"/>
                    <a:ext cx="1140056" cy="258532"/>
                  </a:xfrm>
                  <a:prstGeom prst="rect">
                    <a:avLst/>
                  </a:prstGeom>
                  <a:noFill/>
                </p:spPr>
                <p:txBody>
                  <a:bodyPr wrap="none" rtlCol="0">
                    <a:spAutoFit/>
                  </a:bodyPr>
                  <a:lstStyle/>
                  <a:p>
                    <a:pPr>
                      <a:lnSpc>
                        <a:spcPct val="90000"/>
                      </a:lnSpc>
                    </a:pPr>
                    <a:r>
                      <a:rPr lang="en-US" sz="1200" b="1" i="1" dirty="0">
                        <a:solidFill>
                          <a:schemeClr val="tx2"/>
                        </a:solidFill>
                      </a:rPr>
                      <a:t>Voltage(mV)</a:t>
                    </a:r>
                    <a:endParaRPr lang="ru-RU" sz="1600" b="1" i="1" dirty="0">
                      <a:solidFill>
                        <a:schemeClr val="tx2"/>
                      </a:solidFill>
                    </a:endParaRPr>
                  </a:p>
                </p:txBody>
              </p:sp>
              <p:sp>
                <p:nvSpPr>
                  <p:cNvPr id="37" name="TextBox 36"/>
                  <p:cNvSpPr txBox="1"/>
                  <p:nvPr/>
                </p:nvSpPr>
                <p:spPr>
                  <a:xfrm rot="16200000">
                    <a:off x="5799378" y="3026128"/>
                    <a:ext cx="1140056" cy="258532"/>
                  </a:xfrm>
                  <a:prstGeom prst="rect">
                    <a:avLst/>
                  </a:prstGeom>
                  <a:solidFill>
                    <a:schemeClr val="bg1"/>
                  </a:solidFill>
                </p:spPr>
                <p:txBody>
                  <a:bodyPr wrap="none" rtlCol="0">
                    <a:spAutoFit/>
                  </a:bodyPr>
                  <a:lstStyle/>
                  <a:p>
                    <a:pPr>
                      <a:lnSpc>
                        <a:spcPct val="90000"/>
                      </a:lnSpc>
                    </a:pPr>
                    <a:r>
                      <a:rPr lang="en-US" sz="1200" b="1" i="1" dirty="0">
                        <a:solidFill>
                          <a:schemeClr val="tx2"/>
                        </a:solidFill>
                      </a:rPr>
                      <a:t>Voltage(mV)</a:t>
                    </a:r>
                    <a:endParaRPr lang="ru-RU" sz="1600" b="1" i="1" dirty="0">
                      <a:solidFill>
                        <a:schemeClr val="tx2"/>
                      </a:solidFill>
                    </a:endParaRPr>
                  </a:p>
                </p:txBody>
              </p:sp>
              <p:sp>
                <p:nvSpPr>
                  <p:cNvPr id="38" name="TextBox 37"/>
                  <p:cNvSpPr txBox="1"/>
                  <p:nvPr/>
                </p:nvSpPr>
                <p:spPr>
                  <a:xfrm>
                    <a:off x="2566020" y="4721776"/>
                    <a:ext cx="803425" cy="258532"/>
                  </a:xfrm>
                  <a:prstGeom prst="rect">
                    <a:avLst/>
                  </a:prstGeom>
                  <a:noFill/>
                </p:spPr>
                <p:txBody>
                  <a:bodyPr wrap="none" rtlCol="0">
                    <a:spAutoFit/>
                  </a:bodyPr>
                  <a:lstStyle/>
                  <a:p>
                    <a:pPr>
                      <a:lnSpc>
                        <a:spcPct val="90000"/>
                      </a:lnSpc>
                    </a:pPr>
                    <a:r>
                      <a:rPr lang="en-US" sz="1200" b="1" i="1" dirty="0">
                        <a:solidFill>
                          <a:schemeClr val="tx2"/>
                        </a:solidFill>
                      </a:rPr>
                      <a:t>Time(ns)</a:t>
                    </a:r>
                    <a:endParaRPr lang="ru-RU" sz="1600" b="1" i="1" dirty="0">
                      <a:solidFill>
                        <a:schemeClr val="tx2"/>
                      </a:solidFill>
                    </a:endParaRPr>
                  </a:p>
                </p:txBody>
              </p:sp>
              <p:sp>
                <p:nvSpPr>
                  <p:cNvPr id="39" name="TextBox 38"/>
                  <p:cNvSpPr txBox="1"/>
                  <p:nvPr/>
                </p:nvSpPr>
                <p:spPr>
                  <a:xfrm>
                    <a:off x="9083419" y="4717440"/>
                    <a:ext cx="803425" cy="258532"/>
                  </a:xfrm>
                  <a:prstGeom prst="rect">
                    <a:avLst/>
                  </a:prstGeom>
                  <a:noFill/>
                </p:spPr>
                <p:txBody>
                  <a:bodyPr wrap="none" rtlCol="0">
                    <a:spAutoFit/>
                  </a:bodyPr>
                  <a:lstStyle/>
                  <a:p>
                    <a:pPr>
                      <a:lnSpc>
                        <a:spcPct val="90000"/>
                      </a:lnSpc>
                    </a:pPr>
                    <a:r>
                      <a:rPr lang="en-US" sz="1200" b="1" i="1" dirty="0">
                        <a:solidFill>
                          <a:schemeClr val="tx2"/>
                        </a:solidFill>
                      </a:rPr>
                      <a:t>Time(ns)</a:t>
                    </a:r>
                    <a:endParaRPr lang="ru-RU" sz="1600" b="1" i="1" dirty="0">
                      <a:solidFill>
                        <a:schemeClr val="tx2"/>
                      </a:solidFill>
                    </a:endParaRPr>
                  </a:p>
                </p:txBody>
              </p:sp>
            </p:grpSp>
            <p:sp>
              <p:nvSpPr>
                <p:cNvPr id="33" name="TextBox 32"/>
                <p:cNvSpPr txBox="1"/>
                <p:nvPr/>
              </p:nvSpPr>
              <p:spPr>
                <a:xfrm>
                  <a:off x="3983695" y="2312191"/>
                  <a:ext cx="809837" cy="313932"/>
                </a:xfrm>
                <a:prstGeom prst="rect">
                  <a:avLst/>
                </a:prstGeom>
                <a:noFill/>
              </p:spPr>
              <p:txBody>
                <a:bodyPr wrap="none" rtlCol="0">
                  <a:spAutoFit/>
                </a:bodyPr>
                <a:lstStyle/>
                <a:p>
                  <a:pPr>
                    <a:lnSpc>
                      <a:spcPct val="90000"/>
                    </a:lnSpc>
                  </a:pPr>
                  <a:r>
                    <a:rPr lang="en-US" sz="1600" b="1" i="1" dirty="0">
                      <a:solidFill>
                        <a:schemeClr val="tx2"/>
                      </a:solidFill>
                    </a:rPr>
                    <a:t>20</a:t>
                  </a:r>
                  <a:r>
                    <a:rPr lang="ru-RU" sz="1600" b="1" i="1" dirty="0">
                      <a:solidFill>
                        <a:schemeClr val="tx2"/>
                      </a:solidFill>
                    </a:rPr>
                    <a:t> </a:t>
                  </a:r>
                  <a:r>
                    <a:rPr lang="en-US" sz="1600" b="1" i="1" dirty="0">
                      <a:solidFill>
                        <a:schemeClr val="tx2"/>
                      </a:solidFill>
                    </a:rPr>
                    <a:t>mV</a:t>
                  </a:r>
                  <a:endParaRPr lang="ru-RU" sz="2000" b="1" i="1" dirty="0">
                    <a:solidFill>
                      <a:schemeClr val="tx2"/>
                    </a:solidFill>
                  </a:endParaRPr>
                </a:p>
              </p:txBody>
            </p:sp>
            <p:sp>
              <p:nvSpPr>
                <p:cNvPr id="34" name="TextBox 33"/>
                <p:cNvSpPr txBox="1"/>
                <p:nvPr/>
              </p:nvSpPr>
              <p:spPr>
                <a:xfrm>
                  <a:off x="10079877" y="2312191"/>
                  <a:ext cx="809837" cy="313932"/>
                </a:xfrm>
                <a:prstGeom prst="rect">
                  <a:avLst/>
                </a:prstGeom>
                <a:noFill/>
              </p:spPr>
              <p:txBody>
                <a:bodyPr wrap="none" rtlCol="0">
                  <a:spAutoFit/>
                </a:bodyPr>
                <a:lstStyle/>
                <a:p>
                  <a:pPr>
                    <a:lnSpc>
                      <a:spcPct val="90000"/>
                    </a:lnSpc>
                  </a:pPr>
                  <a:r>
                    <a:rPr lang="en-US" sz="1600" b="1" i="1" dirty="0">
                      <a:solidFill>
                        <a:schemeClr val="tx2"/>
                      </a:solidFill>
                    </a:rPr>
                    <a:t>90</a:t>
                  </a:r>
                  <a:r>
                    <a:rPr lang="ru-RU" sz="1600" b="1" i="1" dirty="0">
                      <a:solidFill>
                        <a:schemeClr val="tx2"/>
                      </a:solidFill>
                    </a:rPr>
                    <a:t> </a:t>
                  </a:r>
                  <a:r>
                    <a:rPr lang="en-US" sz="1600" b="1" i="1" dirty="0">
                      <a:solidFill>
                        <a:schemeClr val="tx2"/>
                      </a:solidFill>
                    </a:rPr>
                    <a:t>mV</a:t>
                  </a:r>
                  <a:endParaRPr lang="ru-RU" sz="2000" b="1" i="1" dirty="0">
                    <a:solidFill>
                      <a:schemeClr val="tx2"/>
                    </a:solidFill>
                  </a:endParaRPr>
                </a:p>
              </p:txBody>
            </p:sp>
            <p:sp>
              <p:nvSpPr>
                <p:cNvPr id="35" name="TextBox 34"/>
                <p:cNvSpPr txBox="1"/>
                <p:nvPr/>
              </p:nvSpPr>
              <p:spPr>
                <a:xfrm>
                  <a:off x="1620892" y="2667544"/>
                  <a:ext cx="3199986" cy="867930"/>
                </a:xfrm>
                <a:prstGeom prst="rect">
                  <a:avLst/>
                </a:prstGeom>
                <a:noFill/>
              </p:spPr>
              <p:txBody>
                <a:bodyPr wrap="square" rtlCol="0">
                  <a:spAutoFit/>
                </a:bodyPr>
                <a:lstStyle/>
                <a:p>
                  <a:pPr>
                    <a:lnSpc>
                      <a:spcPct val="90000"/>
                    </a:lnSpc>
                  </a:pPr>
                  <a:r>
                    <a:rPr lang="ru-RU" sz="2800" b="1" i="1" dirty="0">
                      <a:solidFill>
                        <a:schemeClr val="tx2"/>
                      </a:solidFill>
                    </a:rPr>
                    <a:t>2</a:t>
                  </a:r>
                  <a:r>
                    <a:rPr lang="en-US" sz="2800" b="1" i="1" dirty="0">
                      <a:solidFill>
                        <a:schemeClr val="tx2"/>
                      </a:solidFill>
                    </a:rPr>
                    <a:t>2</a:t>
                  </a:r>
                  <a:r>
                    <a:rPr lang="ru-RU" sz="2800" b="1" i="1" dirty="0">
                      <a:solidFill>
                        <a:schemeClr val="tx2"/>
                      </a:solidFill>
                    </a:rPr>
                    <a:t>% </a:t>
                  </a:r>
                  <a:r>
                    <a:rPr lang="en-US" sz="2800" b="1" i="1" dirty="0">
                      <a:solidFill>
                        <a:schemeClr val="tx2"/>
                      </a:solidFill>
                    </a:rPr>
                    <a:t>crosstalk from strip #2</a:t>
                  </a:r>
                  <a:endParaRPr lang="ru-RU" sz="2000" b="1" i="1" dirty="0">
                    <a:solidFill>
                      <a:schemeClr val="tx2"/>
                    </a:solidFill>
                  </a:endParaRPr>
                </a:p>
              </p:txBody>
            </p:sp>
          </p:grpSp>
        </p:grpSp>
        <p:sp>
          <p:nvSpPr>
            <p:cNvPr id="50" name="TextBox 49"/>
            <p:cNvSpPr txBox="1"/>
            <p:nvPr/>
          </p:nvSpPr>
          <p:spPr>
            <a:xfrm>
              <a:off x="909560" y="434435"/>
              <a:ext cx="660758" cy="535531"/>
            </a:xfrm>
            <a:prstGeom prst="rect">
              <a:avLst/>
            </a:prstGeom>
            <a:noFill/>
          </p:spPr>
          <p:txBody>
            <a:bodyPr wrap="none" rtlCol="0">
              <a:spAutoFit/>
            </a:bodyPr>
            <a:lstStyle/>
            <a:p>
              <a:pPr>
                <a:lnSpc>
                  <a:spcPct val="90000"/>
                </a:lnSpc>
              </a:pPr>
              <a:r>
                <a:rPr lang="en-US" sz="3200" b="1" i="1" dirty="0">
                  <a:solidFill>
                    <a:schemeClr val="tx2"/>
                  </a:solidFill>
                </a:rPr>
                <a:t>#1</a:t>
              </a:r>
              <a:endParaRPr lang="ru-RU" sz="3600" b="1" i="1" dirty="0">
                <a:solidFill>
                  <a:schemeClr val="tx2"/>
                </a:solidFill>
              </a:endParaRPr>
            </a:p>
          </p:txBody>
        </p:sp>
        <p:sp>
          <p:nvSpPr>
            <p:cNvPr id="51" name="TextBox 50"/>
            <p:cNvSpPr txBox="1"/>
            <p:nvPr/>
          </p:nvSpPr>
          <p:spPr>
            <a:xfrm>
              <a:off x="7105761" y="434435"/>
              <a:ext cx="660758" cy="535531"/>
            </a:xfrm>
            <a:prstGeom prst="rect">
              <a:avLst/>
            </a:prstGeom>
            <a:noFill/>
          </p:spPr>
          <p:txBody>
            <a:bodyPr wrap="none" rtlCol="0">
              <a:spAutoFit/>
            </a:bodyPr>
            <a:lstStyle/>
            <a:p>
              <a:pPr>
                <a:lnSpc>
                  <a:spcPct val="90000"/>
                </a:lnSpc>
              </a:pPr>
              <a:r>
                <a:rPr lang="en-US" sz="3200" b="1" i="1" dirty="0">
                  <a:solidFill>
                    <a:schemeClr val="tx2"/>
                  </a:solidFill>
                </a:rPr>
                <a:t>#2</a:t>
              </a:r>
              <a:endParaRPr lang="ru-RU" sz="3200" b="1" i="1" dirty="0">
                <a:solidFill>
                  <a:schemeClr val="tx2"/>
                </a:solidFill>
              </a:endParaRPr>
            </a:p>
          </p:txBody>
        </p:sp>
        <p:sp>
          <p:nvSpPr>
            <p:cNvPr id="52" name="TextBox 51"/>
            <p:cNvSpPr txBox="1"/>
            <p:nvPr/>
          </p:nvSpPr>
          <p:spPr>
            <a:xfrm>
              <a:off x="909560" y="3562676"/>
              <a:ext cx="660758" cy="535531"/>
            </a:xfrm>
            <a:prstGeom prst="rect">
              <a:avLst/>
            </a:prstGeom>
            <a:noFill/>
          </p:spPr>
          <p:txBody>
            <a:bodyPr wrap="none" rtlCol="0">
              <a:spAutoFit/>
            </a:bodyPr>
            <a:lstStyle/>
            <a:p>
              <a:pPr>
                <a:lnSpc>
                  <a:spcPct val="90000"/>
                </a:lnSpc>
              </a:pPr>
              <a:r>
                <a:rPr lang="en-US" sz="3200" b="1" i="1" dirty="0">
                  <a:solidFill>
                    <a:schemeClr val="tx2"/>
                  </a:solidFill>
                </a:rPr>
                <a:t>#3</a:t>
              </a:r>
              <a:endParaRPr lang="ru-RU" sz="3200" b="1" i="1" dirty="0">
                <a:solidFill>
                  <a:schemeClr val="tx2"/>
                </a:solidFill>
              </a:endParaRPr>
            </a:p>
          </p:txBody>
        </p:sp>
        <p:sp>
          <p:nvSpPr>
            <p:cNvPr id="53" name="TextBox 52"/>
            <p:cNvSpPr txBox="1"/>
            <p:nvPr/>
          </p:nvSpPr>
          <p:spPr>
            <a:xfrm>
              <a:off x="7105761" y="3561435"/>
              <a:ext cx="660758" cy="535531"/>
            </a:xfrm>
            <a:prstGeom prst="rect">
              <a:avLst/>
            </a:prstGeom>
            <a:noFill/>
          </p:spPr>
          <p:txBody>
            <a:bodyPr wrap="none" rtlCol="0">
              <a:spAutoFit/>
            </a:bodyPr>
            <a:lstStyle/>
            <a:p>
              <a:pPr>
                <a:lnSpc>
                  <a:spcPct val="90000"/>
                </a:lnSpc>
              </a:pPr>
              <a:r>
                <a:rPr lang="en-US" sz="3200" b="1" i="1" dirty="0">
                  <a:solidFill>
                    <a:schemeClr val="tx2"/>
                  </a:solidFill>
                </a:rPr>
                <a:t>#4</a:t>
              </a:r>
              <a:endParaRPr lang="ru-RU" sz="3200" b="1" i="1" dirty="0">
                <a:solidFill>
                  <a:schemeClr val="tx2"/>
                </a:solidFill>
              </a:endParaRPr>
            </a:p>
          </p:txBody>
        </p:sp>
      </p:grpSp>
      <p:sp>
        <p:nvSpPr>
          <p:cNvPr id="55" name="Овал 54"/>
          <p:cNvSpPr/>
          <p:nvPr/>
        </p:nvSpPr>
        <p:spPr>
          <a:xfrm>
            <a:off x="2441617" y="1943398"/>
            <a:ext cx="936104" cy="936104"/>
          </a:xfrm>
          <a:prstGeom prst="ellipse">
            <a:avLst/>
          </a:prstGeom>
          <a:no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sz="2400"/>
          </a:p>
        </p:txBody>
      </p:sp>
      <p:sp>
        <p:nvSpPr>
          <p:cNvPr id="56" name="Овал 55"/>
          <p:cNvSpPr/>
          <p:nvPr/>
        </p:nvSpPr>
        <p:spPr>
          <a:xfrm>
            <a:off x="8586636" y="1155987"/>
            <a:ext cx="1127599" cy="1629810"/>
          </a:xfrm>
          <a:prstGeom prst="ellipse">
            <a:avLst/>
          </a:prstGeom>
          <a:no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sz="2400"/>
          </a:p>
        </p:txBody>
      </p:sp>
      <p:sp>
        <p:nvSpPr>
          <p:cNvPr id="57" name="Овал 56"/>
          <p:cNvSpPr/>
          <p:nvPr/>
        </p:nvSpPr>
        <p:spPr>
          <a:xfrm>
            <a:off x="8634228" y="5034640"/>
            <a:ext cx="1178555" cy="1178555"/>
          </a:xfrm>
          <a:prstGeom prst="ellipse">
            <a:avLst/>
          </a:prstGeom>
          <a:no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sz="2400"/>
          </a:p>
        </p:txBody>
      </p:sp>
      <p:sp>
        <p:nvSpPr>
          <p:cNvPr id="58" name="Овал 57"/>
          <p:cNvSpPr/>
          <p:nvPr/>
        </p:nvSpPr>
        <p:spPr>
          <a:xfrm>
            <a:off x="2459675" y="3442788"/>
            <a:ext cx="1094037" cy="2451003"/>
          </a:xfrm>
          <a:prstGeom prst="ellipse">
            <a:avLst/>
          </a:prstGeom>
          <a:no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sz="2400"/>
          </a:p>
        </p:txBody>
      </p:sp>
      <p:sp>
        <p:nvSpPr>
          <p:cNvPr id="48" name="TextBox 47"/>
          <p:cNvSpPr txBox="1"/>
          <p:nvPr/>
        </p:nvSpPr>
        <p:spPr>
          <a:xfrm>
            <a:off x="10971214" y="6173688"/>
            <a:ext cx="829073" cy="424732"/>
          </a:xfrm>
          <a:prstGeom prst="rect">
            <a:avLst/>
          </a:prstGeom>
          <a:noFill/>
        </p:spPr>
        <p:txBody>
          <a:bodyPr wrap="none" rtlCol="0">
            <a:spAutoFit/>
          </a:bodyPr>
          <a:lstStyle/>
          <a:p>
            <a:pPr>
              <a:lnSpc>
                <a:spcPct val="90000"/>
              </a:lnSpc>
            </a:pPr>
            <a:r>
              <a:rPr lang="en-US" sz="2400" dirty="0"/>
              <a:t>9/14</a:t>
            </a:r>
            <a:endParaRPr lang="ru-RU" sz="2400" dirty="0"/>
          </a:p>
        </p:txBody>
      </p:sp>
      <p:sp>
        <p:nvSpPr>
          <p:cNvPr id="49" name="Прямоугольник 48"/>
          <p:cNvSpPr/>
          <p:nvPr/>
        </p:nvSpPr>
        <p:spPr>
          <a:xfrm>
            <a:off x="3430116" y="6564624"/>
            <a:ext cx="6264696" cy="461665"/>
          </a:xfrm>
          <a:prstGeom prst="rect">
            <a:avLst/>
          </a:prstGeom>
        </p:spPr>
        <p:txBody>
          <a:bodyPr wrap="square">
            <a:spAutoFit/>
          </a:bodyPr>
          <a:lstStyle/>
          <a:p>
            <a:r>
              <a:rPr lang="en-US" sz="1200" dirty="0">
                <a:solidFill>
                  <a:schemeClr val="tx2"/>
                </a:solidFill>
              </a:rPr>
              <a:t>Control and readout electronics of the time-of-flight system of the MPD, NEC’2017</a:t>
            </a:r>
            <a:br>
              <a:rPr lang="en-US" sz="1200" dirty="0">
                <a:solidFill>
                  <a:schemeClr val="tx2"/>
                </a:solidFill>
              </a:rPr>
            </a:br>
            <a:endParaRPr lang="ru-RU" sz="1200" dirty="0">
              <a:solidFill>
                <a:schemeClr val="tx2"/>
              </a:solidFill>
            </a:endParaRPr>
          </a:p>
        </p:txBody>
      </p:sp>
    </p:spTree>
    <p:extLst>
      <p:ext uri="{BB962C8B-B14F-4D97-AF65-F5344CB8AC3E}">
        <p14:creationId xmlns:p14="http://schemas.microsoft.com/office/powerpoint/2010/main" val="3228320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ontinental_Europe_16x9">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ontinental_16x9">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254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theme>
</file>

<file path=ppt/theme/theme2.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ontinental_16x9">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ontinental_16x9">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1055E0B-DCD6-40AD-88CF-E1D4BA71E5E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Серия Карты мира, шаблон презентации Европа (широкоформатный)</Template>
  <TotalTime>0</TotalTime>
  <Words>776</Words>
  <Application>Microsoft Office PowerPoint</Application>
  <PresentationFormat>Custom</PresentationFormat>
  <Paragraphs>225</Paragraphs>
  <Slides>20</Slides>
  <Notes>17</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Continental_Europe_16x9</vt:lpstr>
      <vt:lpstr>Control and readout electronics of the time-of-flight system of the MPD </vt:lpstr>
      <vt:lpstr>Contents</vt:lpstr>
      <vt:lpstr>The MPD Time of Flight system design</vt:lpstr>
      <vt:lpstr>Triple-stack MRPC</vt:lpstr>
      <vt:lpstr>Cabling in The TOF modules</vt:lpstr>
      <vt:lpstr>FEE based on the NINO chips</vt:lpstr>
      <vt:lpstr>Differential Amplifier. modeling Crosstalk in mRpc</vt:lpstr>
      <vt:lpstr> Crosstalk in mRpc obtained experimentally</vt:lpstr>
      <vt:lpstr>PowerPoint Presentation</vt:lpstr>
      <vt:lpstr>The calculation of the efficiency MRPc</vt:lpstr>
      <vt:lpstr>Cosmic test setup</vt:lpstr>
      <vt:lpstr>Trigger system of test stand </vt:lpstr>
      <vt:lpstr>Testing of the Trigger system</vt:lpstr>
      <vt:lpstr>PowerPoint Presentation</vt:lpstr>
      <vt:lpstr>PowerPoint Presentation</vt:lpstr>
      <vt:lpstr>Control and readout electronics of the time-of-flight system of the MPD </vt:lpstr>
      <vt:lpstr>PowerPoint Presentation</vt:lpstr>
      <vt:lpstr>MRPC</vt:lpstr>
      <vt:lpstr>Scheme of analog</vt:lpstr>
      <vt:lpstr>Time of flight system of  multi-purpose detector</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Control and readout electronics of the time-of-flight system of the MPD </dc:title>
  <dc:creator/>
  <cp:keywords/>
  <cp:lastModifiedBy/>
  <cp:revision>5</cp:revision>
  <dcterms:created xsi:type="dcterms:W3CDTF">2017-06-02T11:58:11Z</dcterms:created>
  <dcterms:modified xsi:type="dcterms:W3CDTF">2017-09-28T08:43:21Z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TC028048779991</vt:lpwstr>
  </property>
</Properties>
</file>