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28" r:id="rId14"/>
  </p:sldMasterIdLst>
  <p:handoutMasterIdLst>
    <p:handoutMasterId r:id="rId48"/>
  </p:handoutMasterIdLst>
  <p:sldIdLst>
    <p:sldId id="304" r:id="rId15"/>
    <p:sldId id="337" r:id="rId16"/>
    <p:sldId id="297" r:id="rId17"/>
    <p:sldId id="314" r:id="rId18"/>
    <p:sldId id="313" r:id="rId19"/>
    <p:sldId id="315" r:id="rId20"/>
    <p:sldId id="316" r:id="rId21"/>
    <p:sldId id="317" r:id="rId22"/>
    <p:sldId id="318" r:id="rId23"/>
    <p:sldId id="319" r:id="rId24"/>
    <p:sldId id="262" r:id="rId25"/>
    <p:sldId id="263" r:id="rId26"/>
    <p:sldId id="321" r:id="rId27"/>
    <p:sldId id="322" r:id="rId28"/>
    <p:sldId id="323" r:id="rId29"/>
    <p:sldId id="324" r:id="rId30"/>
    <p:sldId id="290" r:id="rId31"/>
    <p:sldId id="346" r:id="rId32"/>
    <p:sldId id="274" r:id="rId33"/>
    <p:sldId id="343" r:id="rId34"/>
    <p:sldId id="344" r:id="rId35"/>
    <p:sldId id="336" r:id="rId36"/>
    <p:sldId id="275" r:id="rId37"/>
    <p:sldId id="277" r:id="rId38"/>
    <p:sldId id="347" r:id="rId39"/>
    <p:sldId id="348" r:id="rId40"/>
    <p:sldId id="269" r:id="rId41"/>
    <p:sldId id="349" r:id="rId42"/>
    <p:sldId id="326" r:id="rId43"/>
    <p:sldId id="345" r:id="rId44"/>
    <p:sldId id="329" r:id="rId45"/>
    <p:sldId id="325" r:id="rId46"/>
    <p:sldId id="328" r:id="rId4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20">
          <p15:clr>
            <a:srgbClr val="A4A3A4"/>
          </p15:clr>
        </p15:guide>
        <p15:guide id="2" pos="193">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FF00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8991" autoAdjust="0"/>
  </p:normalViewPr>
  <p:slideViewPr>
    <p:cSldViewPr snapToGrid="0">
      <p:cViewPr>
        <p:scale>
          <a:sx n="76" d="100"/>
          <a:sy n="76" d="100"/>
        </p:scale>
        <p:origin x="-1224" y="-18"/>
      </p:cViewPr>
      <p:guideLst>
        <p:guide orient="horz" pos="320"/>
        <p:guide pos="2877"/>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88D0DF-48D5-4684-8096-31748A7D21F7}" type="datetimeFigureOut">
              <a:rPr lang="ru-RU" smtClean="0"/>
              <a:pPr/>
              <a:t>29.09.2017</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32C423-004B-4D5F-AD3F-0D2C021461D8}" type="slidenum">
              <a:rPr lang="ru-RU" smtClean="0"/>
              <a:pPr/>
              <a:t>‹#›</a:t>
            </a:fld>
            <a:endParaRPr lang="ru-RU"/>
          </a:p>
        </p:txBody>
      </p:sp>
    </p:spTree>
    <p:extLst>
      <p:ext uri="{BB962C8B-B14F-4D97-AF65-F5344CB8AC3E}">
        <p14:creationId xmlns:p14="http://schemas.microsoft.com/office/powerpoint/2010/main" val="306112055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20BB889-9D34-4BBB-8EBF-7B432ADE08F0}" type="datetimeFigureOut">
              <a:rPr lang="ru-RU" smtClean="0"/>
              <a:pPr/>
              <a:t>29.09.2017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6087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0BB889-9D34-4BBB-8EBF-7B432ADE08F0}" type="datetimeFigureOut">
              <a:rPr lang="ru-RU" smtClean="0"/>
              <a:pPr/>
              <a:t>29.09.2017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3580041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3467747"/>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7305279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026208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68939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83584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48244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305359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659953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91646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2091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0BB889-9D34-4BBB-8EBF-7B432ADE08F0}" type="datetimeFigureOut">
              <a:rPr lang="ru-RU" smtClean="0"/>
              <a:pPr/>
              <a:t>29.09.2017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12270743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7139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1425796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7408419"/>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2509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669822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534158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865754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737496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754442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32448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2039183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004242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69243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196046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6437021"/>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62323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014415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479660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70072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287513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52475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6659565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144019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91088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38591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731669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09262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28082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71487"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3486150"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07148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558559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922882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90693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384492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310009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35033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105762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078042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853731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47126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083974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71487"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3486150"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55926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275530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2560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34347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66129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5727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01309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35019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6478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44161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3161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29254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094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0BB889-9D34-4BBB-8EBF-7B432ADE08F0}" type="datetimeFigureOut">
              <a:rPr lang="ru-RU" smtClean="0"/>
              <a:pPr/>
              <a:t>29.09.2017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3844265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6179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1851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5034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67188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6474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92769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55977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42285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9549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61426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pPr/>
              <a:t>29.09.2017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159550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74858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92584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62171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62846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5217682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3402340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55216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7409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93342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3196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71487"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3486150"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20BB889-9D34-4BBB-8EBF-7B432ADE08F0}" type="datetimeFigureOut">
              <a:rPr lang="ru-RU" smtClean="0"/>
              <a:pPr/>
              <a:t>29.09.2017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349083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92208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28272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7957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325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32819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7030235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8846729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35409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72701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6125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20BB889-9D34-4BBB-8EBF-7B432ADE08F0}" type="datetimeFigureOut">
              <a:rPr lang="ru-RU" smtClean="0"/>
              <a:pPr/>
              <a:t>29.09.2017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286000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00636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58836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18702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28860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388455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16057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9663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1356075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95505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2783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20BB889-9D34-4BBB-8EBF-7B432ADE08F0}" type="datetimeFigureOut">
              <a:rPr lang="ru-RU" smtClean="0"/>
              <a:pPr/>
              <a:t>29.09.2017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1304350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25174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47657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80170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513956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2550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96804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907830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0104598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1000712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36339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pPr/>
              <a:t>29.09.2017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374920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4651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28188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92886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84716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79263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87460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52335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5915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586833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892224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pPr/>
              <a:t>29.09.2017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6910129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96622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51854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58706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2479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915160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033620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639557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34896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941266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480086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pPr/>
              <a:t>29.09.2017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9341405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424010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335904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876899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794556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385678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871450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728763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7583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630839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0136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pPr/>
              <a:t>29.09.2017</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pPr/>
              <a:t>‹#›</a:t>
            </a:fld>
            <a:endParaRPr lang="ru-RU"/>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2997180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30772966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344520249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418415368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149322551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243015496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349130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4725942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2368235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31985799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24829584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32508106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42149422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solidFill>
                  <a:prstClr val="black">
                    <a:tint val="75000"/>
                  </a:prstClr>
                </a:solidFill>
              </a:rPr>
              <a:pPr/>
              <a:t>29.09.2017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a:effectLst/>
        </p:spPr>
      </p:pic>
    </p:spTree>
    <p:extLst>
      <p:ext uri="{BB962C8B-B14F-4D97-AF65-F5344CB8AC3E}">
        <p14:creationId xmlns:p14="http://schemas.microsoft.com/office/powerpoint/2010/main" val="251459495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WFormula.exe" TargetMode="Externa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quize.mp4" TargetMode="External"/><Relationship Id="rId2" Type="http://schemas.openxmlformats.org/officeDocument/2006/relationships/image" Target="../media/image22.png"/><Relationship Id="rId1" Type="http://schemas.openxmlformats.org/officeDocument/2006/relationships/slideLayout" Target="../slideLayouts/slideLayout1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23.xml"/><Relationship Id="rId6" Type="http://schemas.openxmlformats.org/officeDocument/2006/relationships/hyperlink" Target="ex1.exe"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lec_0015.mp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root.mp4"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labs.mp4"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vacuum.mp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Vacuum_test.mp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hyperlink" Target="builder.mp4"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v-labs.r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VLAB_jun2017.mp4"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4.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Заголовок 1"/>
          <p:cNvSpPr>
            <a:spLocks noGrp="1"/>
          </p:cNvSpPr>
          <p:nvPr>
            <p:ph type="ctrTitle"/>
          </p:nvPr>
        </p:nvSpPr>
        <p:spPr>
          <a:xfrm>
            <a:off x="307975" y="1521288"/>
            <a:ext cx="8550613" cy="5099989"/>
          </a:xfrm>
          <a:effectLst/>
        </p:spPr>
        <p:txBody>
          <a:bodyPr>
            <a:noAutofit/>
          </a:bodyPr>
          <a:lstStyle/>
          <a:p>
            <a:pPr>
              <a:lnSpc>
                <a:spcPct val="115000"/>
              </a:lnSpc>
              <a:spcAft>
                <a:spcPts val="1000"/>
              </a:spcAft>
            </a:pPr>
            <a:r>
              <a:rPr lang="ru-RU" sz="3000" b="1" spc="50" dirty="0">
                <a:ln w="11430"/>
                <a:solidFill>
                  <a:srgbClr val="002060"/>
                </a:solidFill>
                <a:latin typeface="Cambria" panose="02040503050406030204" pitchFamily="18" charset="0"/>
              </a:rPr>
              <a:t/>
            </a:r>
            <a:br>
              <a:rPr lang="ru-RU" sz="3000" b="1" spc="50" dirty="0">
                <a:ln w="11430"/>
                <a:solidFill>
                  <a:srgbClr val="002060"/>
                </a:solidFill>
                <a:latin typeface="Cambria" panose="02040503050406030204" pitchFamily="18" charset="0"/>
              </a:rPr>
            </a:br>
            <a:r>
              <a:rPr lang="en-US" sz="3000" spc="50" dirty="0">
                <a:ln w="11430"/>
                <a:solidFill>
                  <a:srgbClr val="002060"/>
                </a:solidFill>
                <a:latin typeface="Cambria" panose="02040503050406030204" pitchFamily="18" charset="0"/>
              </a:rPr>
              <a:t>Yuri </a:t>
            </a:r>
            <a:r>
              <a:rPr lang="en-US" sz="3000" spc="50" dirty="0" err="1">
                <a:ln w="11430"/>
                <a:solidFill>
                  <a:srgbClr val="002060"/>
                </a:solidFill>
                <a:latin typeface="Cambria" panose="02040503050406030204" pitchFamily="18" charset="0"/>
              </a:rPr>
              <a:t>Panebrattsev</a:t>
            </a:r>
            <a:r>
              <a:rPr lang="en-US" sz="3000" spc="50" dirty="0">
                <a:ln w="11430"/>
                <a:solidFill>
                  <a:srgbClr val="002060"/>
                </a:solidFill>
                <a:latin typeface="Cambria" panose="02040503050406030204" pitchFamily="18" charset="0"/>
              </a:rPr>
              <a:t/>
            </a:r>
            <a:br>
              <a:rPr lang="en-US" sz="3000" spc="50" dirty="0">
                <a:ln w="11430"/>
                <a:solidFill>
                  <a:srgbClr val="002060"/>
                </a:solidFill>
                <a:latin typeface="Cambria" panose="02040503050406030204" pitchFamily="18" charset="0"/>
              </a:rPr>
            </a:br>
            <a:r>
              <a:rPr lang="ru-RU" sz="4400" b="1" spc="50" dirty="0">
                <a:ln w="11430"/>
                <a:solidFill>
                  <a:srgbClr val="002060"/>
                </a:solidFill>
                <a:latin typeface="Cambria" panose="02040503050406030204" pitchFamily="18" charset="0"/>
              </a:rPr>
              <a:t/>
            </a:r>
            <a:br>
              <a:rPr lang="ru-RU" sz="4400" b="1" spc="50" dirty="0">
                <a:ln w="11430"/>
                <a:solidFill>
                  <a:srgbClr val="002060"/>
                </a:solidFill>
                <a:latin typeface="Cambria" panose="02040503050406030204" pitchFamily="18" charset="0"/>
              </a:rPr>
            </a:br>
            <a:r>
              <a:rPr lang="en-US" sz="4000" b="1" spc="50" dirty="0" smtClean="0">
                <a:ln w="11430"/>
                <a:solidFill>
                  <a:srgbClr val="002060"/>
                </a:solidFill>
                <a:latin typeface="Cambria" panose="02040503050406030204" pitchFamily="18" charset="0"/>
              </a:rPr>
              <a:t>“Interactive Platform of Nuclear Experiment Modeling” </a:t>
            </a:r>
            <a:r>
              <a:rPr lang="ru-RU" sz="2800" b="1" spc="50" dirty="0">
                <a:ln w="11430"/>
                <a:solidFill>
                  <a:srgbClr val="002060"/>
                </a:solidFill>
                <a:latin typeface="Cambria" panose="02040503050406030204" pitchFamily="18" charset="0"/>
              </a:rPr>
              <a:t/>
            </a:r>
            <a:br>
              <a:rPr lang="ru-RU" sz="2800" b="1" spc="50" dirty="0">
                <a:ln w="11430"/>
                <a:solidFill>
                  <a:srgbClr val="002060"/>
                </a:solidFill>
                <a:latin typeface="Cambria" panose="02040503050406030204" pitchFamily="18" charset="0"/>
              </a:rPr>
            </a:br>
            <a:r>
              <a:rPr lang="ru-RU" sz="1050" dirty="0">
                <a:latin typeface="Calibri"/>
                <a:ea typeface="Calibri"/>
                <a:cs typeface="Times New Roman"/>
              </a:rPr>
              <a:t/>
            </a:r>
            <a:br>
              <a:rPr lang="ru-RU" sz="1050" dirty="0">
                <a:latin typeface="Calibri"/>
                <a:ea typeface="Calibri"/>
                <a:cs typeface="Times New Roman"/>
              </a:rPr>
            </a:br>
            <a:r>
              <a:rPr lang="en-US" sz="1200" dirty="0">
                <a:solidFill>
                  <a:schemeClr val="accent5">
                    <a:lumMod val="50000"/>
                  </a:schemeClr>
                </a:solidFill>
                <a:latin typeface="Calibri"/>
                <a:ea typeface="Calibri"/>
                <a:cs typeface="Times New Roman"/>
              </a:rPr>
              <a:t/>
            </a:r>
            <a:br>
              <a:rPr lang="en-US" sz="1200" dirty="0">
                <a:solidFill>
                  <a:schemeClr val="accent5">
                    <a:lumMod val="50000"/>
                  </a:schemeClr>
                </a:solidFill>
                <a:latin typeface="Calibri"/>
                <a:ea typeface="Calibri"/>
                <a:cs typeface="Times New Roman"/>
              </a:rPr>
            </a:br>
            <a:r>
              <a:rPr lang="en-US" sz="1200" dirty="0">
                <a:solidFill>
                  <a:schemeClr val="accent5">
                    <a:lumMod val="50000"/>
                  </a:schemeClr>
                </a:solidFill>
                <a:latin typeface="Calibri"/>
                <a:ea typeface="Calibri"/>
                <a:cs typeface="Times New Roman"/>
              </a:rPr>
              <a:t/>
            </a:r>
            <a:br>
              <a:rPr lang="en-US" sz="1200" dirty="0">
                <a:solidFill>
                  <a:schemeClr val="accent5">
                    <a:lumMod val="50000"/>
                  </a:schemeClr>
                </a:solidFill>
                <a:latin typeface="Calibri"/>
                <a:ea typeface="Calibri"/>
                <a:cs typeface="Times New Roman"/>
              </a:rPr>
            </a:br>
            <a:r>
              <a:rPr lang="en-US" sz="1200" dirty="0">
                <a:solidFill>
                  <a:schemeClr val="accent5">
                    <a:lumMod val="50000"/>
                  </a:schemeClr>
                </a:solidFill>
                <a:latin typeface="Calibri"/>
                <a:ea typeface="Calibri"/>
                <a:cs typeface="Times New Roman"/>
              </a:rPr>
              <a:t/>
            </a:r>
            <a:br>
              <a:rPr lang="en-US" sz="1200" dirty="0">
                <a:solidFill>
                  <a:schemeClr val="accent5">
                    <a:lumMod val="50000"/>
                  </a:schemeClr>
                </a:solidFill>
                <a:latin typeface="Calibri"/>
                <a:ea typeface="Calibri"/>
                <a:cs typeface="Times New Roman"/>
              </a:rPr>
            </a:br>
            <a:r>
              <a:rPr lang="ru-RU" sz="1200" i="1" dirty="0">
                <a:solidFill>
                  <a:schemeClr val="accent5">
                    <a:lumMod val="50000"/>
                  </a:schemeClr>
                </a:solidFill>
                <a:latin typeface="Times New Roman"/>
                <a:ea typeface="Calibri"/>
                <a:cs typeface="Times New Roman"/>
              </a:rPr>
              <a:t/>
            </a:r>
            <a:br>
              <a:rPr lang="ru-RU" sz="1200" i="1" dirty="0">
                <a:solidFill>
                  <a:schemeClr val="accent5">
                    <a:lumMod val="50000"/>
                  </a:schemeClr>
                </a:solidFill>
                <a:latin typeface="Times New Roman"/>
                <a:ea typeface="Calibri"/>
                <a:cs typeface="Times New Roman"/>
              </a:rPr>
            </a:br>
            <a:r>
              <a:rPr lang="en-US" sz="1800" b="1" spc="50" dirty="0" smtClean="0">
                <a:ln w="11430"/>
                <a:solidFill>
                  <a:srgbClr val="002060"/>
                </a:solidFill>
                <a:latin typeface="Cambria" panose="02040503050406030204" pitchFamily="18" charset="0"/>
              </a:rPr>
              <a:t>XXVI International Symposium on Nuclear </a:t>
            </a:r>
            <a:r>
              <a:rPr lang="en-US" sz="1800" b="1" spc="50" dirty="0" err="1" smtClean="0">
                <a:ln w="11430"/>
                <a:solidFill>
                  <a:srgbClr val="002060"/>
                </a:solidFill>
                <a:latin typeface="Cambria" panose="02040503050406030204" pitchFamily="18" charset="0"/>
              </a:rPr>
              <a:t>Electronics&amp;Computing</a:t>
            </a:r>
            <a:r>
              <a:rPr lang="en-US" sz="1800" b="1" spc="50" dirty="0" smtClean="0">
                <a:ln w="11430"/>
                <a:solidFill>
                  <a:srgbClr val="002060"/>
                </a:solidFill>
                <a:latin typeface="Cambria" panose="02040503050406030204" pitchFamily="18" charset="0"/>
              </a:rPr>
              <a:t/>
            </a:r>
            <a:br>
              <a:rPr lang="en-US" sz="1800" b="1" spc="50" dirty="0" smtClean="0">
                <a:ln w="11430"/>
                <a:solidFill>
                  <a:srgbClr val="002060"/>
                </a:solidFill>
                <a:latin typeface="Cambria" panose="02040503050406030204" pitchFamily="18" charset="0"/>
              </a:rPr>
            </a:br>
            <a:r>
              <a:rPr lang="en-US" sz="1800" b="1" spc="50" dirty="0" err="1" smtClean="0">
                <a:ln w="11430"/>
                <a:solidFill>
                  <a:srgbClr val="002060"/>
                </a:solidFill>
                <a:latin typeface="Cambria" panose="02040503050406030204" pitchFamily="18" charset="0"/>
              </a:rPr>
              <a:t>Budva</a:t>
            </a:r>
            <a:r>
              <a:rPr lang="en-US" sz="1800" b="1" spc="50" dirty="0" smtClean="0">
                <a:ln w="11430"/>
                <a:solidFill>
                  <a:srgbClr val="002060"/>
                </a:solidFill>
                <a:latin typeface="Cambria" panose="02040503050406030204" pitchFamily="18" charset="0"/>
              </a:rPr>
              <a:t>, Montenegro, 25 - 29 September, 2017</a:t>
            </a:r>
            <a:endParaRPr lang="ru-RU" sz="1800" dirty="0">
              <a:latin typeface="Times New Roman"/>
              <a:ea typeface="Calibri"/>
              <a:cs typeface="Times New Roman"/>
            </a:endParaRPr>
          </a:p>
        </p:txBody>
      </p:sp>
      <p:pic>
        <p:nvPicPr>
          <p:cNvPr id="2050" name="Рисунок 2" descr="Картинки по запросу Stellenbosch University, South Africa logo"/>
          <p:cNvPicPr>
            <a:picLocks noChangeAspect="1" noChangeArrowheads="1"/>
          </p:cNvPicPr>
          <p:nvPr/>
        </p:nvPicPr>
        <p:blipFill>
          <a:blip r:embed="rId2" cstate="print"/>
          <a:srcRect/>
          <a:stretch>
            <a:fillRect/>
          </a:stretch>
        </p:blipFill>
        <p:spPr bwMode="auto">
          <a:xfrm>
            <a:off x="4934580" y="644635"/>
            <a:ext cx="1334279" cy="444058"/>
          </a:xfrm>
          <a:prstGeom prst="rect">
            <a:avLst/>
          </a:prstGeom>
          <a:noFill/>
          <a:ln>
            <a:noFill/>
          </a:ln>
        </p:spPr>
      </p:pic>
      <p:pic>
        <p:nvPicPr>
          <p:cNvPr id="2052" name="Рисунок 2" descr="C:\Users\291215-00\Desktop\Logo_JINR_eng.png"/>
          <p:cNvPicPr>
            <a:picLocks noChangeAspect="1" noChangeArrowheads="1"/>
          </p:cNvPicPr>
          <p:nvPr/>
        </p:nvPicPr>
        <p:blipFill>
          <a:blip r:embed="rId3" cstate="print"/>
          <a:srcRect/>
          <a:stretch>
            <a:fillRect/>
          </a:stretch>
        </p:blipFill>
        <p:spPr bwMode="auto">
          <a:xfrm>
            <a:off x="175098" y="439981"/>
            <a:ext cx="1039643" cy="814457"/>
          </a:xfrm>
          <a:prstGeom prst="rect">
            <a:avLst/>
          </a:prstGeom>
          <a:noFill/>
          <a:ln>
            <a:noFill/>
          </a:ln>
        </p:spPr>
      </p:pic>
      <p:pic>
        <p:nvPicPr>
          <p:cNvPr id="2053" name="Рисунок 3" descr="C:\Users\291215-00\Desktop\inter_gr_logo.png"/>
          <p:cNvPicPr>
            <a:picLocks noChangeAspect="1" noChangeArrowheads="1"/>
          </p:cNvPicPr>
          <p:nvPr/>
        </p:nvPicPr>
        <p:blipFill>
          <a:blip r:embed="rId4" cstate="print"/>
          <a:srcRect/>
          <a:stretch>
            <a:fillRect/>
          </a:stretch>
        </p:blipFill>
        <p:spPr bwMode="auto">
          <a:xfrm>
            <a:off x="1463300" y="632008"/>
            <a:ext cx="761844" cy="469312"/>
          </a:xfrm>
          <a:prstGeom prst="rect">
            <a:avLst/>
          </a:prstGeom>
          <a:noFill/>
          <a:ln>
            <a:noFill/>
          </a:ln>
        </p:spPr>
      </p:pic>
      <p:pic>
        <p:nvPicPr>
          <p:cNvPr id="2054" name="Рисунок 4" descr="C:\Users\291215-00\Desktop\логотип англ.png"/>
          <p:cNvPicPr>
            <a:picLocks noChangeAspect="1" noChangeArrowheads="1"/>
          </p:cNvPicPr>
          <p:nvPr/>
        </p:nvPicPr>
        <p:blipFill>
          <a:blip r:embed="rId5" cstate="print"/>
          <a:srcRect/>
          <a:stretch>
            <a:fillRect/>
          </a:stretch>
        </p:blipFill>
        <p:spPr bwMode="auto">
          <a:xfrm>
            <a:off x="6420138" y="558350"/>
            <a:ext cx="616629" cy="616629"/>
          </a:xfrm>
          <a:prstGeom prst="rect">
            <a:avLst/>
          </a:prstGeom>
          <a:noFill/>
          <a:ln>
            <a:noFill/>
          </a:ln>
        </p:spPr>
      </p:pic>
      <p:pic>
        <p:nvPicPr>
          <p:cNvPr id="2057" name="Picture 9" descr="Картинки по запросу UNISA  South Africa logo"/>
          <p:cNvPicPr>
            <a:picLocks noChangeAspect="1" noChangeArrowheads="1"/>
          </p:cNvPicPr>
          <p:nvPr/>
        </p:nvPicPr>
        <p:blipFill>
          <a:blip r:embed="rId6" cstate="print"/>
          <a:srcRect t="34868" b="34934"/>
          <a:stretch>
            <a:fillRect/>
          </a:stretch>
        </p:blipFill>
        <p:spPr bwMode="auto">
          <a:xfrm>
            <a:off x="7012943" y="655286"/>
            <a:ext cx="1906092" cy="383847"/>
          </a:xfrm>
          <a:prstGeom prst="rect">
            <a:avLst/>
          </a:prstGeom>
          <a:noFill/>
          <a:ln>
            <a:noFill/>
          </a:ln>
        </p:spPr>
      </p:pic>
      <p:pic>
        <p:nvPicPr>
          <p:cNvPr id="2" name="Picture 2" descr="E:\Pictures\LOGOs\39_small_1364544382.png"/>
          <p:cNvPicPr>
            <a:picLocks noChangeAspect="1" noChangeArrowheads="1"/>
          </p:cNvPicPr>
          <p:nvPr/>
        </p:nvPicPr>
        <p:blipFill>
          <a:blip r:embed="rId7" cstate="print"/>
          <a:srcRect/>
          <a:stretch>
            <a:fillRect/>
          </a:stretch>
        </p:blipFill>
        <p:spPr bwMode="auto">
          <a:xfrm>
            <a:off x="2532071" y="532481"/>
            <a:ext cx="448568" cy="668367"/>
          </a:xfrm>
          <a:prstGeom prst="rect">
            <a:avLst/>
          </a:prstGeom>
          <a:noFill/>
        </p:spPr>
      </p:pic>
      <p:sp>
        <p:nvSpPr>
          <p:cNvPr id="1030" name="AutoShape 6" descr="Institute for Nuclear Research and Nuclear Energy, Bulgarian Academy of Sciences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2" name="Picture 8" descr="http://www.inrne.bas.bg/images/logo/logo.png"/>
          <p:cNvPicPr>
            <a:picLocks noChangeAspect="1" noChangeArrowheads="1"/>
          </p:cNvPicPr>
          <p:nvPr/>
        </p:nvPicPr>
        <p:blipFill>
          <a:blip r:embed="rId8" cstate="print"/>
          <a:srcRect/>
          <a:stretch>
            <a:fillRect/>
          </a:stretch>
        </p:blipFill>
        <p:spPr bwMode="auto">
          <a:xfrm>
            <a:off x="3268110" y="637740"/>
            <a:ext cx="693708" cy="457848"/>
          </a:xfrm>
          <a:prstGeom prst="rect">
            <a:avLst/>
          </a:prstGeom>
          <a:noFill/>
        </p:spPr>
      </p:pic>
      <p:pic>
        <p:nvPicPr>
          <p:cNvPr id="1034" name="Picture 10" descr="Картинки по запросу Sofia University “St. Kliment Ohridski” logo"/>
          <p:cNvPicPr>
            <a:picLocks noChangeAspect="1" noChangeArrowheads="1"/>
          </p:cNvPicPr>
          <p:nvPr/>
        </p:nvPicPr>
        <p:blipFill>
          <a:blip r:embed="rId9" cstate="print"/>
          <a:srcRect/>
          <a:stretch>
            <a:fillRect/>
          </a:stretch>
        </p:blipFill>
        <p:spPr bwMode="auto">
          <a:xfrm>
            <a:off x="4142281" y="500172"/>
            <a:ext cx="611836" cy="732985"/>
          </a:xfrm>
          <a:prstGeom prst="rect">
            <a:avLst/>
          </a:prstGeom>
          <a:noFill/>
        </p:spPr>
      </p:pic>
    </p:spTree>
    <p:extLst>
      <p:ext uri="{BB962C8B-B14F-4D97-AF65-F5344CB8AC3E}">
        <p14:creationId xmlns:p14="http://schemas.microsoft.com/office/powerpoint/2010/main" val="890147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977" y="1685366"/>
            <a:ext cx="3922058" cy="4292265"/>
          </a:xfrm>
          <a:prstGeom prst="rect">
            <a:avLst/>
          </a:prstGeom>
          <a:noFill/>
        </p:spPr>
        <p:txBody>
          <a:bodyPr wrap="square" rtlCol="0">
            <a:spAutoFit/>
          </a:bodyPr>
          <a:lstStyle/>
          <a:p>
            <a:pPr>
              <a:lnSpc>
                <a:spcPts val="3000"/>
              </a:lnSpc>
            </a:pPr>
            <a:r>
              <a:rPr lang="en-US" sz="2200" dirty="0" smtClean="0">
                <a:solidFill>
                  <a:prstClr val="black"/>
                </a:solidFill>
                <a:latin typeface="Cambria" panose="02040503050406030204" pitchFamily="18" charset="0"/>
              </a:rPr>
              <a:t>1. Introduction</a:t>
            </a:r>
            <a:endParaRPr lang="en-US" sz="2200" dirty="0">
              <a:solidFill>
                <a:prstClr val="black"/>
              </a:solidFill>
              <a:latin typeface="Cambria" panose="02040503050406030204" pitchFamily="18" charset="0"/>
            </a:endParaRPr>
          </a:p>
          <a:p>
            <a:pPr>
              <a:lnSpc>
                <a:spcPts val="3000"/>
              </a:lnSpc>
            </a:pPr>
            <a:r>
              <a:rPr lang="en-US" sz="2200" dirty="0" smtClean="0">
                <a:solidFill>
                  <a:prstClr val="black"/>
                </a:solidFill>
                <a:latin typeface="Cambria" panose="02040503050406030204" pitchFamily="18" charset="0"/>
              </a:rPr>
              <a:t>2. Physics </a:t>
            </a:r>
            <a:r>
              <a:rPr lang="en-US" sz="2200" dirty="0">
                <a:solidFill>
                  <a:prstClr val="black"/>
                </a:solidFill>
                <a:latin typeface="Cambria" panose="02040503050406030204" pitchFamily="18" charset="0"/>
              </a:rPr>
              <a:t>of Binary Fission</a:t>
            </a:r>
          </a:p>
          <a:p>
            <a:pPr>
              <a:lnSpc>
                <a:spcPts val="3000"/>
              </a:lnSpc>
            </a:pPr>
            <a:r>
              <a:rPr lang="en-US" sz="2200" dirty="0" smtClean="0">
                <a:solidFill>
                  <a:prstClr val="black"/>
                </a:solidFill>
                <a:latin typeface="Cambria" panose="02040503050406030204" pitchFamily="18" charset="0"/>
              </a:rPr>
              <a:t>3. Methods </a:t>
            </a:r>
            <a:r>
              <a:rPr lang="en-US" sz="2200" dirty="0">
                <a:solidFill>
                  <a:prstClr val="black"/>
                </a:solidFill>
                <a:latin typeface="Cambria" panose="02040503050406030204" pitchFamily="18" charset="0"/>
              </a:rPr>
              <a:t>of Detection of Fission Fragments</a:t>
            </a:r>
          </a:p>
          <a:p>
            <a:pPr>
              <a:lnSpc>
                <a:spcPts val="3000"/>
              </a:lnSpc>
            </a:pPr>
            <a:r>
              <a:rPr lang="en-US" sz="2200" dirty="0" smtClean="0">
                <a:solidFill>
                  <a:prstClr val="black"/>
                </a:solidFill>
                <a:latin typeface="Cambria" panose="02040503050406030204" pitchFamily="18" charset="0"/>
              </a:rPr>
              <a:t>4. Energy </a:t>
            </a:r>
            <a:r>
              <a:rPr lang="en-US" sz="2200" dirty="0">
                <a:solidFill>
                  <a:prstClr val="black"/>
                </a:solidFill>
                <a:latin typeface="Cambria" panose="02040503050406030204" pitchFamily="18" charset="0"/>
              </a:rPr>
              <a:t>Measurements of Fission Fragments from Californium-252</a:t>
            </a:r>
          </a:p>
          <a:p>
            <a:pPr>
              <a:lnSpc>
                <a:spcPts val="3000"/>
              </a:lnSpc>
            </a:pPr>
            <a:r>
              <a:rPr lang="en-US" sz="2200" dirty="0" smtClean="0">
                <a:solidFill>
                  <a:prstClr val="black"/>
                </a:solidFill>
                <a:latin typeface="Cambria" panose="02040503050406030204" pitchFamily="18" charset="0"/>
              </a:rPr>
              <a:t>5. Time </a:t>
            </a:r>
            <a:r>
              <a:rPr lang="en-US" sz="2200" dirty="0">
                <a:solidFill>
                  <a:prstClr val="black"/>
                </a:solidFill>
                <a:latin typeface="Cambria" panose="02040503050406030204" pitchFamily="18" charset="0"/>
              </a:rPr>
              <a:t>Measurements of Fission Fragments</a:t>
            </a:r>
          </a:p>
          <a:p>
            <a:pPr>
              <a:lnSpc>
                <a:spcPts val="3000"/>
              </a:lnSpc>
            </a:pPr>
            <a:r>
              <a:rPr lang="en-US" sz="2200" dirty="0" smtClean="0">
                <a:solidFill>
                  <a:prstClr val="black"/>
                </a:solidFill>
                <a:latin typeface="Cambria" panose="02040503050406030204" pitchFamily="18" charset="0"/>
              </a:rPr>
              <a:t>6. Quiz</a:t>
            </a:r>
            <a:endParaRPr lang="en-US" sz="2200" dirty="0">
              <a:solidFill>
                <a:prstClr val="black"/>
              </a:solidFill>
              <a:latin typeface="Cambria" panose="02040503050406030204" pitchFamily="18" charset="0"/>
            </a:endParaRPr>
          </a:p>
          <a:p>
            <a:pPr>
              <a:lnSpc>
                <a:spcPts val="3000"/>
              </a:lnSpc>
            </a:pPr>
            <a:r>
              <a:rPr lang="en-US" sz="2200" dirty="0" smtClean="0">
                <a:solidFill>
                  <a:prstClr val="black"/>
                </a:solidFill>
                <a:latin typeface="Cambria" panose="02040503050406030204" pitchFamily="18" charset="0"/>
              </a:rPr>
              <a:t>7. Practicum</a:t>
            </a:r>
            <a:endParaRPr lang="en-US" sz="2200" dirty="0">
              <a:solidFill>
                <a:prstClr val="black"/>
              </a:solidFill>
              <a:latin typeface="Cambria" panose="02040503050406030204" pitchFamily="18" charset="0"/>
            </a:endParaRP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022" y="2261767"/>
            <a:ext cx="5446049" cy="2466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Заголовок 1"/>
          <p:cNvSpPr txBox="1">
            <a:spLocks/>
          </p:cNvSpPr>
          <p:nvPr/>
        </p:nvSpPr>
        <p:spPr>
          <a:xfrm>
            <a:off x="187258" y="800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Part 4: Nuclear Fission Experiment</a:t>
            </a:r>
          </a:p>
        </p:txBody>
      </p:sp>
    </p:spTree>
    <p:extLst>
      <p:ext uri="{BB962C8B-B14F-4D97-AF65-F5344CB8AC3E}">
        <p14:creationId xmlns:p14="http://schemas.microsoft.com/office/powerpoint/2010/main" val="3065050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977" y="1685366"/>
            <a:ext cx="3922058" cy="3170099"/>
          </a:xfrm>
          <a:prstGeom prst="rect">
            <a:avLst/>
          </a:prstGeom>
          <a:noFill/>
        </p:spPr>
        <p:txBody>
          <a:bodyPr wrap="square" rtlCol="0">
            <a:spAutoFit/>
          </a:bodyPr>
          <a:lstStyle/>
          <a:p>
            <a:pPr>
              <a:lnSpc>
                <a:spcPts val="3000"/>
              </a:lnSpc>
            </a:pPr>
            <a:r>
              <a:rPr lang="en-US" sz="2200" dirty="0">
                <a:latin typeface="Cambria" panose="02040503050406030204" pitchFamily="18" charset="0"/>
              </a:rPr>
              <a:t>1. Physical Motivation</a:t>
            </a:r>
          </a:p>
          <a:p>
            <a:pPr>
              <a:lnSpc>
                <a:spcPts val="3000"/>
              </a:lnSpc>
            </a:pPr>
            <a:r>
              <a:rPr lang="en-US" sz="2200" dirty="0">
                <a:latin typeface="Cambria" panose="02040503050406030204" pitchFamily="18" charset="0"/>
              </a:rPr>
              <a:t>2. LIS Setup</a:t>
            </a:r>
          </a:p>
          <a:p>
            <a:pPr>
              <a:lnSpc>
                <a:spcPts val="3000"/>
              </a:lnSpc>
            </a:pPr>
            <a:r>
              <a:rPr lang="en-US" sz="2200" dirty="0">
                <a:latin typeface="Cambria" panose="02040503050406030204" pitchFamily="18" charset="0"/>
              </a:rPr>
              <a:t>3. Electronics of the LIS Setup</a:t>
            </a:r>
          </a:p>
          <a:p>
            <a:pPr>
              <a:lnSpc>
                <a:spcPts val="3000"/>
              </a:lnSpc>
            </a:pPr>
            <a:r>
              <a:rPr lang="en-US" sz="2200" dirty="0">
                <a:latin typeface="Cambria" panose="02040503050406030204" pitchFamily="18" charset="0"/>
              </a:rPr>
              <a:t>4. Block Diagram and Data Acquisition System</a:t>
            </a:r>
          </a:p>
          <a:p>
            <a:pPr>
              <a:lnSpc>
                <a:spcPts val="3000"/>
              </a:lnSpc>
            </a:pPr>
            <a:r>
              <a:rPr lang="en-US" sz="2200" dirty="0">
                <a:latin typeface="Cambria" panose="02040503050406030204" pitchFamily="18" charset="0"/>
              </a:rPr>
              <a:t>5. CAMAC Practicum</a:t>
            </a:r>
          </a:p>
          <a:p>
            <a:pPr>
              <a:lnSpc>
                <a:spcPts val="3000"/>
              </a:lnSpc>
            </a:pPr>
            <a:r>
              <a:rPr lang="en-US" sz="2200" dirty="0">
                <a:latin typeface="Cambria" panose="02040503050406030204" pitchFamily="18" charset="0"/>
              </a:rPr>
              <a:t>6. PIN Diode Calibration </a:t>
            </a:r>
          </a:p>
          <a:p>
            <a:pPr>
              <a:lnSpc>
                <a:spcPts val="3000"/>
              </a:lnSpc>
            </a:pPr>
            <a:r>
              <a:rPr lang="en-US" sz="2200" dirty="0">
                <a:latin typeface="Cambria" panose="02040503050406030204" pitchFamily="18" charset="0"/>
              </a:rPr>
              <a:t>7. Time of Flight Calibration</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1294" y="1685366"/>
            <a:ext cx="3770204"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Заголовок 1"/>
          <p:cNvSpPr txBox="1">
            <a:spLocks/>
          </p:cNvSpPr>
          <p:nvPr/>
        </p:nvSpPr>
        <p:spPr>
          <a:xfrm>
            <a:off x="187258" y="3239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Part 5: Light </a:t>
            </a:r>
            <a:r>
              <a:rPr lang="en-US" sz="3600" b="1" spc="50" dirty="0">
                <a:ln w="11430"/>
                <a:solidFill>
                  <a:srgbClr val="002060"/>
                </a:solidFill>
                <a:latin typeface="Cambria" panose="02040503050406030204" pitchFamily="18" charset="0"/>
              </a:rPr>
              <a:t>Ions Spectrometer – Measurements</a:t>
            </a:r>
          </a:p>
        </p:txBody>
      </p:sp>
    </p:spTree>
    <p:extLst>
      <p:ext uri="{BB962C8B-B14F-4D97-AF65-F5344CB8AC3E}">
        <p14:creationId xmlns:p14="http://schemas.microsoft.com/office/powerpoint/2010/main" val="42851831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977" y="1685366"/>
            <a:ext cx="3922058" cy="3522824"/>
          </a:xfrm>
          <a:prstGeom prst="rect">
            <a:avLst/>
          </a:prstGeom>
          <a:noFill/>
        </p:spPr>
        <p:txBody>
          <a:bodyPr wrap="square" rtlCol="0">
            <a:spAutoFit/>
          </a:bodyPr>
          <a:lstStyle/>
          <a:p>
            <a:pPr>
              <a:lnSpc>
                <a:spcPts val="3000"/>
              </a:lnSpc>
            </a:pPr>
            <a:r>
              <a:rPr lang="en-US" sz="2200" dirty="0">
                <a:latin typeface="Cambria" panose="02040503050406030204" pitchFamily="18" charset="0"/>
              </a:rPr>
              <a:t>1. Introduction</a:t>
            </a:r>
          </a:p>
          <a:p>
            <a:pPr>
              <a:lnSpc>
                <a:spcPts val="3000"/>
              </a:lnSpc>
            </a:pPr>
            <a:r>
              <a:rPr lang="en-US" sz="2200" dirty="0">
                <a:latin typeface="Cambria" panose="02040503050406030204" pitchFamily="18" charset="0"/>
              </a:rPr>
              <a:t>2. Data Viewer</a:t>
            </a:r>
          </a:p>
          <a:p>
            <a:pPr>
              <a:lnSpc>
                <a:spcPts val="3000"/>
              </a:lnSpc>
            </a:pPr>
            <a:r>
              <a:rPr lang="en-US" sz="2200" dirty="0">
                <a:latin typeface="Cambria" panose="02040503050406030204" pitchFamily="18" charset="0"/>
              </a:rPr>
              <a:t>3. Preparation to Time Calibration</a:t>
            </a:r>
          </a:p>
          <a:p>
            <a:pPr>
              <a:lnSpc>
                <a:spcPts val="3000"/>
              </a:lnSpc>
            </a:pPr>
            <a:r>
              <a:rPr lang="en-US" sz="2200" dirty="0">
                <a:latin typeface="Cambria" panose="02040503050406030204" pitchFamily="18" charset="0"/>
              </a:rPr>
              <a:t>4. Time Calibration</a:t>
            </a:r>
          </a:p>
          <a:p>
            <a:pPr>
              <a:lnSpc>
                <a:spcPts val="3000"/>
              </a:lnSpc>
            </a:pPr>
            <a:r>
              <a:rPr lang="en-US" sz="2200" dirty="0">
                <a:latin typeface="Cambria" panose="02040503050406030204" pitchFamily="18" charset="0"/>
              </a:rPr>
              <a:t>5. Preparation to Energy Calibration</a:t>
            </a:r>
          </a:p>
          <a:p>
            <a:pPr>
              <a:lnSpc>
                <a:spcPts val="3000"/>
              </a:lnSpc>
            </a:pPr>
            <a:r>
              <a:rPr lang="en-US" sz="2200" dirty="0">
                <a:latin typeface="Cambria" panose="02040503050406030204" pitchFamily="18" charset="0"/>
              </a:rPr>
              <a:t>6. Energy Calibration</a:t>
            </a:r>
          </a:p>
          <a:p>
            <a:pPr>
              <a:lnSpc>
                <a:spcPts val="3000"/>
              </a:lnSpc>
            </a:pPr>
            <a:r>
              <a:rPr lang="en-US" sz="2200" dirty="0">
                <a:latin typeface="Cambria" panose="02040503050406030204" pitchFamily="18" charset="0"/>
              </a:rPr>
              <a:t>7. Mass Calculation</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6165" y="2435490"/>
            <a:ext cx="4437529" cy="1472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Заголовок 1"/>
          <p:cNvSpPr txBox="1">
            <a:spLocks/>
          </p:cNvSpPr>
          <p:nvPr/>
        </p:nvSpPr>
        <p:spPr>
          <a:xfrm>
            <a:off x="187258" y="77217"/>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Part 6: Light </a:t>
            </a:r>
            <a:r>
              <a:rPr lang="en-US" sz="3600" b="1" spc="50" dirty="0">
                <a:ln w="11430"/>
                <a:solidFill>
                  <a:srgbClr val="002060"/>
                </a:solidFill>
                <a:latin typeface="Cambria" panose="02040503050406030204" pitchFamily="18" charset="0"/>
              </a:rPr>
              <a:t>Ions Spectrometer – Data </a:t>
            </a:r>
            <a:r>
              <a:rPr lang="en-US" sz="3600" b="1" spc="50" dirty="0" smtClean="0">
                <a:ln w="11430"/>
                <a:solidFill>
                  <a:srgbClr val="002060"/>
                </a:solidFill>
                <a:latin typeface="Cambria" panose="02040503050406030204" pitchFamily="18" charset="0"/>
              </a:rPr>
              <a:t>Analysis</a:t>
            </a:r>
            <a:endParaRPr lang="en-US" sz="3600" b="1" spc="50" dirty="0">
              <a:ln w="11430"/>
              <a:solidFill>
                <a:srgbClr val="002060"/>
              </a:solidFill>
              <a:latin typeface="Cambria" panose="02040503050406030204" pitchFamily="18" charset="0"/>
            </a:endParaRPr>
          </a:p>
        </p:txBody>
      </p:sp>
    </p:spTree>
    <p:extLst>
      <p:ext uri="{BB962C8B-B14F-4D97-AF65-F5344CB8AC3E}">
        <p14:creationId xmlns:p14="http://schemas.microsoft.com/office/powerpoint/2010/main" val="1630373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315" y="1233858"/>
            <a:ext cx="4138065"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178" y="3835218"/>
            <a:ext cx="4158202"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2724" y="1233858"/>
            <a:ext cx="4291716"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095"/>
          <a:stretch/>
        </p:blipFill>
        <p:spPr bwMode="auto">
          <a:xfrm>
            <a:off x="4562724" y="3835218"/>
            <a:ext cx="4291716"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2639" y="2372166"/>
            <a:ext cx="4150817"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Заголовок 1"/>
          <p:cNvSpPr txBox="1">
            <a:spLocks/>
          </p:cNvSpPr>
          <p:nvPr/>
        </p:nvSpPr>
        <p:spPr>
          <a:xfrm>
            <a:off x="187258" y="800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Theory</a:t>
            </a:r>
          </a:p>
        </p:txBody>
      </p:sp>
    </p:spTree>
    <p:extLst>
      <p:ext uri="{BB962C8B-B14F-4D97-AF65-F5344CB8AC3E}">
        <p14:creationId xmlns:p14="http://schemas.microsoft.com/office/powerpoint/2010/main" val="229583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212" y="1058476"/>
            <a:ext cx="8764402" cy="5311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Заголовок 1"/>
          <p:cNvSpPr txBox="1">
            <a:spLocks/>
          </p:cNvSpPr>
          <p:nvPr/>
        </p:nvSpPr>
        <p:spPr>
          <a:xfrm>
            <a:off x="187258" y="9529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Theory</a:t>
            </a:r>
            <a:r>
              <a:rPr lang="ru-RU" sz="3600" b="1" spc="50" dirty="0" smtClean="0">
                <a:ln w="11430"/>
                <a:solidFill>
                  <a:srgbClr val="002060"/>
                </a:solidFill>
                <a:latin typeface="Cambria" panose="02040503050406030204" pitchFamily="18" charset="0"/>
              </a:rPr>
              <a:t>: </a:t>
            </a:r>
            <a:r>
              <a:rPr lang="en-US" sz="3600" b="1" spc="50" dirty="0" smtClean="0">
                <a:ln w="11430"/>
                <a:solidFill>
                  <a:srgbClr val="002060"/>
                </a:solidFill>
                <a:latin typeface="Cambria" panose="02040503050406030204" pitchFamily="18" charset="0"/>
              </a:rPr>
              <a:t>Interactive Formulas</a:t>
            </a:r>
          </a:p>
        </p:txBody>
      </p:sp>
    </p:spTree>
    <p:extLst>
      <p:ext uri="{BB962C8B-B14F-4D97-AF65-F5344CB8AC3E}">
        <p14:creationId xmlns:p14="http://schemas.microsoft.com/office/powerpoint/2010/main" val="2449682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615" y="3857483"/>
            <a:ext cx="4233122"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srcRect l="2035"/>
          <a:stretch>
            <a:fillRect/>
          </a:stretch>
        </p:blipFill>
        <p:spPr bwMode="auto">
          <a:xfrm>
            <a:off x="4812615" y="1213615"/>
            <a:ext cx="4206322" cy="2520000"/>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207" y="1213615"/>
            <a:ext cx="4304037"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487" y="3857483"/>
            <a:ext cx="4304037"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Заголовок 1"/>
          <p:cNvSpPr txBox="1">
            <a:spLocks/>
          </p:cNvSpPr>
          <p:nvPr/>
        </p:nvSpPr>
        <p:spPr>
          <a:xfrm>
            <a:off x="187258" y="800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Quizzes</a:t>
            </a:r>
          </a:p>
        </p:txBody>
      </p:sp>
      <p:pic>
        <p:nvPicPr>
          <p:cNvPr id="3076" name="Picture 4"/>
          <p:cNvPicPr>
            <a:picLocks noChangeAspect="1" noChangeArrowheads="1"/>
          </p:cNvPicPr>
          <p:nvPr/>
        </p:nvPicPr>
        <p:blipFill>
          <a:blip r:embed="rId6" cstate="print"/>
          <a:srcRect/>
          <a:stretch>
            <a:fillRect/>
          </a:stretch>
        </p:blipFill>
        <p:spPr bwMode="auto">
          <a:xfrm>
            <a:off x="3015114" y="2568646"/>
            <a:ext cx="3110598" cy="2520000"/>
          </a:xfrm>
          <a:prstGeom prst="rect">
            <a:avLst/>
          </a:prstGeom>
          <a:ln>
            <a:noFill/>
          </a:ln>
          <a:effectLst>
            <a:outerShdw blurRad="292100" dist="139700" dir="2700000" algn="tl" rotWithShape="0">
              <a:srgbClr val="333333">
                <a:alpha val="65000"/>
              </a:srgbClr>
            </a:outerShdw>
          </a:effectLst>
        </p:spPr>
      </p:pic>
      <p:sp>
        <p:nvSpPr>
          <p:cNvPr id="8" name="Прямоугольник 7">
            <a:hlinkClick r:id="rId7" action="ppaction://hlinkfile"/>
          </p:cNvPr>
          <p:cNvSpPr/>
          <p:nvPr/>
        </p:nvSpPr>
        <p:spPr>
          <a:xfrm>
            <a:off x="187258" y="1145512"/>
            <a:ext cx="8876355" cy="5436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02873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23" y="3737234"/>
            <a:ext cx="4180679" cy="23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494" y="1159635"/>
            <a:ext cx="4296094" cy="23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Заголовок 1"/>
          <p:cNvSpPr txBox="1">
            <a:spLocks/>
          </p:cNvSpPr>
          <p:nvPr/>
        </p:nvSpPr>
        <p:spPr>
          <a:xfrm>
            <a:off x="187258" y="800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Exercises</a:t>
            </a:r>
          </a:p>
        </p:txBody>
      </p:sp>
      <p:pic>
        <p:nvPicPr>
          <p:cNvPr id="1026" name="Picture 2"/>
          <p:cNvPicPr>
            <a:picLocks noChangeAspect="1" noChangeArrowheads="1"/>
          </p:cNvPicPr>
          <p:nvPr/>
        </p:nvPicPr>
        <p:blipFill>
          <a:blip r:embed="rId4" cstate="print"/>
          <a:srcRect/>
          <a:stretch>
            <a:fillRect/>
          </a:stretch>
        </p:blipFill>
        <p:spPr bwMode="auto">
          <a:xfrm>
            <a:off x="4836265" y="1180254"/>
            <a:ext cx="4045861" cy="234000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5" cstate="print"/>
          <a:srcRect/>
          <a:stretch>
            <a:fillRect/>
          </a:stretch>
        </p:blipFill>
        <p:spPr bwMode="auto">
          <a:xfrm>
            <a:off x="4836265" y="3738245"/>
            <a:ext cx="4099455" cy="2340000"/>
          </a:xfrm>
          <a:prstGeom prst="rect">
            <a:avLst/>
          </a:prstGeom>
          <a:ln>
            <a:noFill/>
          </a:ln>
          <a:effectLst>
            <a:outerShdw blurRad="292100" dist="139700" dir="2700000" algn="tl" rotWithShape="0">
              <a:srgbClr val="333333">
                <a:alpha val="65000"/>
              </a:srgbClr>
            </a:outerShdw>
          </a:effectLst>
        </p:spPr>
      </p:pic>
      <p:pic>
        <p:nvPicPr>
          <p:cNvPr id="14342" name="Picture 6">
            <a:hlinkClick r:id="rId6" action="ppaction://hlinkfil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5185" y="2568245"/>
            <a:ext cx="4160887" cy="23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841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187258" y="800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a:ln w="11430"/>
                <a:solidFill>
                  <a:srgbClr val="002060"/>
                </a:solidFill>
                <a:latin typeface="Cambria" panose="02040503050406030204" pitchFamily="18" charset="0"/>
              </a:rPr>
              <a:t>Video Lectures</a:t>
            </a:r>
          </a:p>
        </p:txBody>
      </p:sp>
      <p:pic>
        <p:nvPicPr>
          <p:cNvPr id="2050" name="Picture 2">
            <a:hlinkClick r:id="rId2" action="ppaction://hlinkfile"/>
          </p:cNvPr>
          <p:cNvPicPr>
            <a:picLocks noChangeAspect="1" noChangeArrowheads="1"/>
          </p:cNvPicPr>
          <p:nvPr/>
        </p:nvPicPr>
        <p:blipFill>
          <a:blip r:embed="rId3" cstate="print"/>
          <a:srcRect/>
          <a:stretch>
            <a:fillRect/>
          </a:stretch>
        </p:blipFill>
        <p:spPr bwMode="auto">
          <a:xfrm>
            <a:off x="591163" y="1350955"/>
            <a:ext cx="7958500" cy="4491038"/>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90215" y="6005928"/>
            <a:ext cx="8560395" cy="733534"/>
          </a:xfrm>
          <a:prstGeom prst="rect">
            <a:avLst/>
          </a:prstGeom>
          <a:noFill/>
        </p:spPr>
        <p:txBody>
          <a:bodyPr wrap="square" rtlCol="0">
            <a:spAutoFit/>
          </a:bodyPr>
          <a:lstStyle/>
          <a:p>
            <a:pPr algn="ctr">
              <a:lnSpc>
                <a:spcPts val="2500"/>
              </a:lnSpc>
            </a:pPr>
            <a:r>
              <a:rPr lang="en-US" sz="2200" b="1" i="1" dirty="0" err="1">
                <a:latin typeface="Cambria" panose="02040503050406030204" pitchFamily="18" charset="0"/>
              </a:rPr>
              <a:t>Vusi</a:t>
            </a:r>
            <a:r>
              <a:rPr lang="en-US" sz="2200" b="1" i="1" dirty="0">
                <a:latin typeface="Cambria" panose="02040503050406030204" pitchFamily="18" charset="0"/>
              </a:rPr>
              <a:t> </a:t>
            </a:r>
            <a:r>
              <a:rPr lang="en-US" sz="2200" b="1" i="1" dirty="0" err="1">
                <a:latin typeface="Cambria" panose="02040503050406030204" pitchFamily="18" charset="0"/>
              </a:rPr>
              <a:t>Daid</a:t>
            </a:r>
            <a:r>
              <a:rPr lang="en-US" sz="2200" b="1" i="1" dirty="0">
                <a:latin typeface="Cambria" panose="02040503050406030204" pitchFamily="18" charset="0"/>
              </a:rPr>
              <a:t> </a:t>
            </a:r>
            <a:r>
              <a:rPr lang="en-US" sz="2200" b="1" i="1" dirty="0" err="1">
                <a:latin typeface="Cambria" panose="02040503050406030204" pitchFamily="18" charset="0"/>
              </a:rPr>
              <a:t>Malaza</a:t>
            </a:r>
            <a:r>
              <a:rPr lang="en-US" sz="2200" i="1" dirty="0">
                <a:latin typeface="Cambria" panose="02040503050406030204" pitchFamily="18" charset="0"/>
              </a:rPr>
              <a:t>. Stellenbosch University, Faculty of Military Science, Military Academy, </a:t>
            </a:r>
            <a:r>
              <a:rPr lang="en-US" sz="2200" i="1" dirty="0" err="1">
                <a:latin typeface="Cambria" panose="02040503050406030204" pitchFamily="18" charset="0"/>
              </a:rPr>
              <a:t>Saldanha</a:t>
            </a:r>
            <a:r>
              <a:rPr lang="en-US" sz="2200" i="1" dirty="0">
                <a:latin typeface="Cambria" panose="02040503050406030204" pitchFamily="18" charset="0"/>
              </a:rPr>
              <a:t>, South Africa</a:t>
            </a:r>
          </a:p>
        </p:txBody>
      </p:sp>
    </p:spTree>
    <p:extLst>
      <p:ext uri="{BB962C8B-B14F-4D97-AF65-F5344CB8AC3E}">
        <p14:creationId xmlns:p14="http://schemas.microsoft.com/office/powerpoint/2010/main" val="3025006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снимок1.png"/>
          <p:cNvPicPr>
            <a:picLocks noChangeAspect="1"/>
          </p:cNvPicPr>
          <p:nvPr/>
        </p:nvPicPr>
        <p:blipFill>
          <a:blip r:embed="rId2" cstate="print"/>
          <a:srcRect/>
          <a:stretch>
            <a:fillRect/>
          </a:stretch>
        </p:blipFill>
        <p:spPr bwMode="auto">
          <a:xfrm>
            <a:off x="4572000" y="1559457"/>
            <a:ext cx="4299616"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971" y="1559457"/>
            <a:ext cx="3498698"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998" y="4162449"/>
            <a:ext cx="3403671" cy="2074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
          <a:stretch/>
        </p:blipFill>
        <p:spPr bwMode="auto">
          <a:xfrm>
            <a:off x="4572000" y="4212769"/>
            <a:ext cx="4299615" cy="2024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Заголовок 1"/>
          <p:cNvSpPr txBox="1">
            <a:spLocks/>
          </p:cNvSpPr>
          <p:nvPr/>
        </p:nvSpPr>
        <p:spPr>
          <a:xfrm>
            <a:off x="187258" y="77217"/>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a:ln w="11430"/>
                <a:solidFill>
                  <a:srgbClr val="002060"/>
                </a:solidFill>
                <a:latin typeface="Cambria" panose="02040503050406030204" pitchFamily="18" charset="0"/>
              </a:rPr>
              <a:t>Light Ions Spectrometer – Data Analysis</a:t>
            </a:r>
          </a:p>
        </p:txBody>
      </p:sp>
      <p:sp>
        <p:nvSpPr>
          <p:cNvPr id="2" name="Прямоугольник 1">
            <a:hlinkClick r:id="rId6" action="ppaction://hlinkfile"/>
          </p:cNvPr>
          <p:cNvSpPr/>
          <p:nvPr/>
        </p:nvSpPr>
        <p:spPr>
          <a:xfrm>
            <a:off x="187258" y="1145512"/>
            <a:ext cx="8876355" cy="5436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1520564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396" y="4099680"/>
            <a:ext cx="4034906" cy="19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9089" y="4099680"/>
            <a:ext cx="4037310" cy="19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096" y="1633722"/>
            <a:ext cx="4040160" cy="19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0566" y="1633722"/>
            <a:ext cx="4020412" cy="19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71837" y="2980903"/>
            <a:ext cx="4097458" cy="19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Заголовок 1"/>
          <p:cNvSpPr txBox="1">
            <a:spLocks/>
          </p:cNvSpPr>
          <p:nvPr/>
        </p:nvSpPr>
        <p:spPr>
          <a:xfrm>
            <a:off x="187258" y="800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a:ln w="11430"/>
                <a:solidFill>
                  <a:srgbClr val="002060"/>
                </a:solidFill>
                <a:latin typeface="Cambria" panose="02040503050406030204" pitchFamily="18" charset="0"/>
              </a:rPr>
              <a:t>Virtual Practicum</a:t>
            </a:r>
          </a:p>
        </p:txBody>
      </p:sp>
      <p:sp>
        <p:nvSpPr>
          <p:cNvPr id="8" name="Прямоугольник 7">
            <a:hlinkClick r:id="rId7" action="ppaction://hlinkfile"/>
          </p:cNvPr>
          <p:cNvSpPr/>
          <p:nvPr/>
        </p:nvSpPr>
        <p:spPr>
          <a:xfrm>
            <a:off x="187258" y="1145512"/>
            <a:ext cx="8876355" cy="5436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17457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Заголовок 1"/>
          <p:cNvSpPr>
            <a:spLocks noGrp="1"/>
          </p:cNvSpPr>
          <p:nvPr>
            <p:ph type="ctrTitle"/>
          </p:nvPr>
        </p:nvSpPr>
        <p:spPr>
          <a:xfrm>
            <a:off x="365140" y="2136344"/>
            <a:ext cx="8550613" cy="4614623"/>
          </a:xfrm>
          <a:effectLst/>
        </p:spPr>
        <p:txBody>
          <a:bodyPr>
            <a:noAutofit/>
          </a:bodyPr>
          <a:lstStyle/>
          <a:p>
            <a:pPr>
              <a:lnSpc>
                <a:spcPct val="115000"/>
              </a:lnSpc>
              <a:spcAft>
                <a:spcPts val="1000"/>
              </a:spcAft>
            </a:pPr>
            <a:r>
              <a:rPr lang="en-US" sz="2800" b="1" spc="50" dirty="0">
                <a:ln w="11430"/>
                <a:solidFill>
                  <a:srgbClr val="002060"/>
                </a:solidFill>
                <a:latin typeface="Cambria" panose="02040503050406030204" pitchFamily="18" charset="0"/>
              </a:rPr>
              <a:t/>
            </a:r>
            <a:br>
              <a:rPr lang="en-US" sz="2800" b="1" spc="50" dirty="0">
                <a:ln w="11430"/>
                <a:solidFill>
                  <a:srgbClr val="002060"/>
                </a:solidFill>
                <a:latin typeface="Cambria" panose="02040503050406030204" pitchFamily="18" charset="0"/>
              </a:rPr>
            </a:br>
            <a:r>
              <a:rPr lang="en-GB" sz="1800" dirty="0" err="1">
                <a:solidFill>
                  <a:schemeClr val="accent5">
                    <a:lumMod val="50000"/>
                  </a:schemeClr>
                </a:solidFill>
                <a:latin typeface="Times New Roman"/>
                <a:ea typeface="Calibri"/>
                <a:cs typeface="Times New Roman"/>
              </a:rPr>
              <a:t>Hejdar</a:t>
            </a:r>
            <a:r>
              <a:rPr lang="en-GB" sz="1800" dirty="0">
                <a:solidFill>
                  <a:schemeClr val="accent5">
                    <a:lumMod val="50000"/>
                  </a:schemeClr>
                </a:solidFill>
                <a:latin typeface="Times New Roman"/>
                <a:ea typeface="Calibri"/>
                <a:cs typeface="Times New Roman"/>
              </a:rPr>
              <a:t> Agakishiev</a:t>
            </a:r>
            <a:r>
              <a:rPr lang="en-GB" sz="1800" baseline="30000" dirty="0">
                <a:solidFill>
                  <a:schemeClr val="accent5">
                    <a:lumMod val="50000"/>
                  </a:schemeClr>
                </a:solidFill>
                <a:latin typeface="Times New Roman"/>
                <a:ea typeface="Calibri"/>
                <a:cs typeface="Times New Roman"/>
              </a:rPr>
              <a:t>1</a:t>
            </a:r>
            <a:r>
              <a:rPr lang="en-GB" sz="1800" dirty="0">
                <a:solidFill>
                  <a:schemeClr val="accent5">
                    <a:lumMod val="50000"/>
                  </a:schemeClr>
                </a:solidFill>
                <a:latin typeface="Times New Roman"/>
                <a:ea typeface="Calibri"/>
                <a:cs typeface="Times New Roman"/>
              </a:rPr>
              <a:t>, Victoria Belaga</a:t>
            </a:r>
            <a:r>
              <a:rPr lang="en-GB" sz="1800" baseline="30000" dirty="0">
                <a:solidFill>
                  <a:schemeClr val="accent5">
                    <a:lumMod val="50000"/>
                  </a:schemeClr>
                </a:solidFill>
                <a:latin typeface="Times New Roman"/>
                <a:ea typeface="Calibri"/>
                <a:cs typeface="Times New Roman"/>
              </a:rPr>
              <a:t>1,3</a:t>
            </a:r>
            <a:r>
              <a:rPr lang="en-GB" sz="1800" dirty="0">
                <a:solidFill>
                  <a:schemeClr val="accent5">
                    <a:lumMod val="50000"/>
                  </a:schemeClr>
                </a:solidFill>
                <a:latin typeface="Times New Roman"/>
                <a:ea typeface="Calibri"/>
                <a:cs typeface="Times New Roman"/>
              </a:rPr>
              <a:t>, Evgenii Dolgy</a:t>
            </a:r>
            <a:r>
              <a:rPr lang="en-GB" sz="1800" baseline="30000" dirty="0">
                <a:solidFill>
                  <a:schemeClr val="accent5">
                    <a:lumMod val="50000"/>
                  </a:schemeClr>
                </a:solidFill>
                <a:latin typeface="Times New Roman"/>
                <a:ea typeface="Calibri"/>
                <a:cs typeface="Times New Roman"/>
              </a:rPr>
              <a:t>2,3</a:t>
            </a:r>
            <a:r>
              <a:rPr lang="en-GB" sz="1800" dirty="0">
                <a:solidFill>
                  <a:schemeClr val="accent5">
                    <a:lumMod val="50000"/>
                  </a:schemeClr>
                </a:solidFill>
                <a:latin typeface="Times New Roman"/>
                <a:ea typeface="Calibri"/>
                <a:cs typeface="Times New Roman"/>
              </a:rPr>
              <a:t>, Vasil Gurev</a:t>
            </a:r>
            <a:r>
              <a:rPr lang="en-GB" sz="1800" baseline="30000" dirty="0">
                <a:solidFill>
                  <a:schemeClr val="accent5">
                    <a:lumMod val="50000"/>
                  </a:schemeClr>
                </a:solidFill>
                <a:latin typeface="Times New Roman"/>
                <a:ea typeface="Calibri"/>
                <a:cs typeface="Times New Roman"/>
              </a:rPr>
              <a:t>5</a:t>
            </a:r>
            <a:r>
              <a:rPr lang="en-GB" sz="1800" dirty="0">
                <a:solidFill>
                  <a:schemeClr val="accent5">
                    <a:lumMod val="50000"/>
                  </a:schemeClr>
                </a:solidFill>
                <a:latin typeface="Times New Roman"/>
                <a:ea typeface="Calibri"/>
                <a:cs typeface="Times New Roman"/>
              </a:rPr>
              <a:t>,</a:t>
            </a:r>
            <a:r>
              <a:rPr lang="en-GB" sz="1800" dirty="0">
                <a:solidFill>
                  <a:schemeClr val="accent5">
                    <a:lumMod val="50000"/>
                  </a:schemeClr>
                </a:solidFill>
                <a:latin typeface="Arial"/>
                <a:ea typeface="Calibri"/>
                <a:cs typeface="Times New Roman"/>
              </a:rPr>
              <a:t> </a:t>
            </a:r>
            <a:r>
              <a:rPr lang="en-GB" sz="1800" dirty="0">
                <a:solidFill>
                  <a:schemeClr val="accent5">
                    <a:lumMod val="50000"/>
                  </a:schemeClr>
                </a:solidFill>
                <a:latin typeface="Times New Roman"/>
                <a:ea typeface="Calibri"/>
                <a:cs typeface="Times New Roman"/>
              </a:rPr>
              <a:t>Dmitry Kamanin</a:t>
            </a:r>
            <a:r>
              <a:rPr lang="en-GB" sz="1800" baseline="30000" dirty="0">
                <a:solidFill>
                  <a:schemeClr val="accent5">
                    <a:lumMod val="50000"/>
                  </a:schemeClr>
                </a:solidFill>
                <a:latin typeface="Times New Roman"/>
                <a:ea typeface="Calibri"/>
                <a:cs typeface="Times New Roman"/>
              </a:rPr>
              <a:t>1</a:t>
            </a:r>
            <a:r>
              <a:rPr lang="en-GB" sz="1800" dirty="0">
                <a:solidFill>
                  <a:schemeClr val="accent5">
                    <a:lumMod val="50000"/>
                  </a:schemeClr>
                </a:solidFill>
                <a:latin typeface="Times New Roman"/>
                <a:ea typeface="Calibri"/>
                <a:cs typeface="Times New Roman"/>
              </a:rPr>
              <a:t>, </a:t>
            </a:r>
            <a:r>
              <a:rPr lang="en-GB" sz="1800" dirty="0" err="1">
                <a:solidFill>
                  <a:schemeClr val="accent5">
                    <a:lumMod val="50000"/>
                  </a:schemeClr>
                </a:solidFill>
                <a:latin typeface="Times New Roman"/>
                <a:ea typeface="Calibri"/>
                <a:cs typeface="Times New Roman"/>
              </a:rPr>
              <a:t>Ksenia</a:t>
            </a:r>
            <a:r>
              <a:rPr lang="en-GB" sz="1800" dirty="0">
                <a:solidFill>
                  <a:schemeClr val="accent5">
                    <a:lumMod val="50000"/>
                  </a:schemeClr>
                </a:solidFill>
                <a:latin typeface="Times New Roman"/>
                <a:ea typeface="Calibri"/>
                <a:cs typeface="Times New Roman"/>
              </a:rPr>
              <a:t> Klygina</a:t>
            </a:r>
            <a:r>
              <a:rPr lang="en-GB" sz="1800" baseline="30000" dirty="0">
                <a:solidFill>
                  <a:schemeClr val="accent5">
                    <a:lumMod val="50000"/>
                  </a:schemeClr>
                </a:solidFill>
                <a:latin typeface="Times New Roman"/>
                <a:ea typeface="Calibri"/>
                <a:cs typeface="Times New Roman"/>
              </a:rPr>
              <a:t>1</a:t>
            </a:r>
            <a:r>
              <a:rPr lang="en-GB" sz="1800" dirty="0">
                <a:solidFill>
                  <a:schemeClr val="accent5">
                    <a:lumMod val="50000"/>
                  </a:schemeClr>
                </a:solidFill>
                <a:latin typeface="Times New Roman"/>
                <a:ea typeface="Calibri"/>
                <a:cs typeface="Times New Roman"/>
              </a:rPr>
              <a:t>, Pavel Kochnev</a:t>
            </a:r>
            <a:r>
              <a:rPr lang="en-GB" sz="1800" baseline="30000" dirty="0">
                <a:solidFill>
                  <a:schemeClr val="accent5">
                    <a:lumMod val="50000"/>
                  </a:schemeClr>
                </a:solidFill>
                <a:latin typeface="Times New Roman"/>
                <a:ea typeface="Calibri"/>
                <a:cs typeface="Times New Roman"/>
              </a:rPr>
              <a:t>2,3</a:t>
            </a:r>
            <a:r>
              <a:rPr lang="en-GB" sz="1800" dirty="0">
                <a:solidFill>
                  <a:schemeClr val="accent5">
                    <a:lumMod val="50000"/>
                  </a:schemeClr>
                </a:solidFill>
                <a:latin typeface="Times New Roman"/>
                <a:ea typeface="Calibri"/>
                <a:cs typeface="Times New Roman"/>
              </a:rPr>
              <a:t>, </a:t>
            </a:r>
            <a:r>
              <a:rPr lang="en-US" sz="1800" dirty="0" err="1">
                <a:solidFill>
                  <a:schemeClr val="accent5">
                    <a:lumMod val="50000"/>
                  </a:schemeClr>
                </a:solidFill>
                <a:latin typeface="Times New Roman"/>
                <a:ea typeface="Calibri"/>
                <a:cs typeface="Times New Roman"/>
              </a:rPr>
              <a:t>Mantile</a:t>
            </a:r>
            <a:r>
              <a:rPr lang="en-US" sz="1800" dirty="0">
                <a:solidFill>
                  <a:schemeClr val="accent5">
                    <a:lumMod val="50000"/>
                  </a:schemeClr>
                </a:solidFill>
                <a:latin typeface="Times New Roman"/>
                <a:ea typeface="Calibri"/>
                <a:cs typeface="Times New Roman"/>
              </a:rPr>
              <a:t> Leslie </a:t>
            </a:r>
            <a:r>
              <a:rPr lang="en-US" sz="1800" dirty="0" err="1">
                <a:solidFill>
                  <a:schemeClr val="accent5">
                    <a:lumMod val="50000"/>
                  </a:schemeClr>
                </a:solidFill>
                <a:latin typeface="Times New Roman"/>
                <a:ea typeface="Calibri"/>
                <a:cs typeface="Times New Roman"/>
              </a:rPr>
              <a:t>Lekala</a:t>
            </a:r>
            <a:r>
              <a:rPr lang="en-GB" sz="1800" baseline="30000" dirty="0">
                <a:solidFill>
                  <a:schemeClr val="accent5">
                    <a:lumMod val="50000"/>
                  </a:schemeClr>
                </a:solidFill>
                <a:latin typeface="Times New Roman"/>
                <a:ea typeface="Calibri"/>
                <a:cs typeface="Times New Roman"/>
              </a:rPr>
              <a:t>8</a:t>
            </a:r>
            <a:r>
              <a:rPr lang="en-US" sz="1800" dirty="0">
                <a:solidFill>
                  <a:schemeClr val="accent5">
                    <a:lumMod val="50000"/>
                  </a:schemeClr>
                </a:solidFill>
                <a:latin typeface="Times New Roman"/>
                <a:ea typeface="Calibri"/>
                <a:cs typeface="Times New Roman"/>
              </a:rPr>
              <a:t>, </a:t>
            </a:r>
            <a:r>
              <a:rPr lang="en-GB" sz="1800" dirty="0" err="1">
                <a:solidFill>
                  <a:schemeClr val="accent5">
                    <a:lumMod val="50000"/>
                  </a:schemeClr>
                </a:solidFill>
                <a:latin typeface="Times New Roman"/>
                <a:ea typeface="Calibri"/>
                <a:cs typeface="Times New Roman"/>
              </a:rPr>
              <a:t>Vusi</a:t>
            </a:r>
            <a:r>
              <a:rPr lang="en-GB" sz="1800" dirty="0">
                <a:solidFill>
                  <a:schemeClr val="accent5">
                    <a:lumMod val="50000"/>
                  </a:schemeClr>
                </a:solidFill>
                <a:latin typeface="Times New Roman"/>
                <a:ea typeface="Calibri"/>
                <a:cs typeface="Times New Roman"/>
              </a:rPr>
              <a:t> D. Malaza</a:t>
            </a:r>
            <a:r>
              <a:rPr lang="en-GB" sz="1800" baseline="30000" dirty="0">
                <a:solidFill>
                  <a:schemeClr val="accent5">
                    <a:lumMod val="50000"/>
                  </a:schemeClr>
                </a:solidFill>
                <a:latin typeface="Times New Roman"/>
                <a:ea typeface="Calibri"/>
                <a:cs typeface="Times New Roman"/>
              </a:rPr>
              <a:t>6</a:t>
            </a:r>
            <a:r>
              <a:rPr lang="en-GB" sz="1800" dirty="0">
                <a:solidFill>
                  <a:schemeClr val="accent5">
                    <a:lumMod val="50000"/>
                  </a:schemeClr>
                </a:solidFill>
                <a:latin typeface="Times New Roman"/>
                <a:ea typeface="Calibri"/>
                <a:cs typeface="Times New Roman"/>
              </a:rPr>
              <a:t>, </a:t>
            </a:r>
            <a:r>
              <a:rPr lang="en-GB" sz="1800" dirty="0" smtClean="0">
                <a:solidFill>
                  <a:schemeClr val="accent5">
                    <a:lumMod val="50000"/>
                  </a:schemeClr>
                </a:solidFill>
                <a:latin typeface="Times New Roman"/>
                <a:ea typeface="Calibri"/>
                <a:cs typeface="Times New Roman"/>
              </a:rPr>
              <a:t>Noel</a:t>
            </a:r>
            <a:r>
              <a:rPr lang="ru-RU" sz="1800" dirty="0" smtClean="0">
                <a:solidFill>
                  <a:schemeClr val="accent5">
                    <a:lumMod val="50000"/>
                  </a:schemeClr>
                </a:solidFill>
                <a:latin typeface="Times New Roman"/>
                <a:ea typeface="Calibri"/>
                <a:cs typeface="Times New Roman"/>
              </a:rPr>
              <a:t> </a:t>
            </a:r>
            <a:r>
              <a:rPr lang="en-GB" sz="1800" dirty="0" smtClean="0">
                <a:solidFill>
                  <a:schemeClr val="accent5">
                    <a:lumMod val="50000"/>
                  </a:schemeClr>
                </a:solidFill>
                <a:latin typeface="Times New Roman"/>
                <a:ea typeface="Calibri"/>
                <a:cs typeface="Times New Roman"/>
              </a:rPr>
              <a:t>M.</a:t>
            </a:r>
            <a:r>
              <a:rPr lang="ru-RU" sz="1800" dirty="0" smtClean="0">
                <a:solidFill>
                  <a:schemeClr val="accent5">
                    <a:lumMod val="50000"/>
                  </a:schemeClr>
                </a:solidFill>
                <a:latin typeface="Times New Roman"/>
                <a:ea typeface="Calibri"/>
                <a:cs typeface="Times New Roman"/>
              </a:rPr>
              <a:t> </a:t>
            </a:r>
            <a:r>
              <a:rPr lang="en-GB" sz="1800" dirty="0" smtClean="0">
                <a:solidFill>
                  <a:schemeClr val="accent5">
                    <a:lumMod val="50000"/>
                  </a:schemeClr>
                </a:solidFill>
                <a:latin typeface="Times New Roman"/>
                <a:ea typeface="Calibri"/>
                <a:cs typeface="Times New Roman"/>
              </a:rPr>
              <a:t>Mkaza</a:t>
            </a:r>
            <a:r>
              <a:rPr lang="en-GB" sz="1800" baseline="30000" dirty="0" smtClean="0">
                <a:solidFill>
                  <a:schemeClr val="accent5">
                    <a:lumMod val="50000"/>
                  </a:schemeClr>
                </a:solidFill>
                <a:latin typeface="Times New Roman"/>
                <a:ea typeface="Calibri"/>
                <a:cs typeface="Times New Roman"/>
              </a:rPr>
              <a:t>6</a:t>
            </a:r>
            <a:r>
              <a:rPr lang="en-GB" sz="1800" dirty="0">
                <a:solidFill>
                  <a:schemeClr val="accent5">
                    <a:lumMod val="50000"/>
                  </a:schemeClr>
                </a:solidFill>
                <a:latin typeface="Times New Roman"/>
                <a:ea typeface="Calibri"/>
                <a:cs typeface="Times New Roman"/>
              </a:rPr>
              <a:t>, </a:t>
            </a:r>
            <a:r>
              <a:rPr lang="en-GB" sz="1800" dirty="0" smtClean="0">
                <a:solidFill>
                  <a:schemeClr val="accent5">
                    <a:lumMod val="50000"/>
                  </a:schemeClr>
                </a:solidFill>
                <a:latin typeface="Times New Roman"/>
                <a:ea typeface="Calibri"/>
                <a:cs typeface="Times New Roman"/>
              </a:rPr>
              <a:t>Andrey </a:t>
            </a:r>
            <a:r>
              <a:rPr lang="en-GB" sz="1800" dirty="0" err="1" smtClean="0">
                <a:solidFill>
                  <a:schemeClr val="accent5">
                    <a:lumMod val="50000"/>
                  </a:schemeClr>
                </a:solidFill>
                <a:latin typeface="Times New Roman"/>
                <a:ea typeface="Calibri"/>
                <a:cs typeface="Times New Roman"/>
              </a:rPr>
              <a:t>Olchak</a:t>
            </a:r>
            <a:r>
              <a:rPr lang="en-GB" sz="1800" baseline="30000" dirty="0" smtClean="0">
                <a:solidFill>
                  <a:schemeClr val="accent5">
                    <a:lumMod val="50000"/>
                  </a:schemeClr>
                </a:solidFill>
                <a:latin typeface="Times New Roman"/>
                <a:ea typeface="Calibri"/>
                <a:cs typeface="Times New Roman"/>
              </a:rPr>
              <a:t> 7</a:t>
            </a:r>
            <a:r>
              <a:rPr lang="en-GB" sz="1800" dirty="0" smtClean="0">
                <a:solidFill>
                  <a:schemeClr val="accent5">
                    <a:lumMod val="50000"/>
                  </a:schemeClr>
                </a:solidFill>
                <a:latin typeface="Times New Roman"/>
                <a:ea typeface="Calibri"/>
                <a:cs typeface="Times New Roman"/>
              </a:rPr>
              <a:t>,</a:t>
            </a:r>
            <a:r>
              <a:rPr lang="en-GB" sz="1800" baseline="30000" dirty="0" smtClean="0">
                <a:solidFill>
                  <a:schemeClr val="accent5">
                    <a:lumMod val="50000"/>
                  </a:schemeClr>
                </a:solidFill>
                <a:latin typeface="Times New Roman"/>
                <a:ea typeface="Calibri"/>
                <a:cs typeface="Times New Roman"/>
              </a:rPr>
              <a:t> </a:t>
            </a:r>
            <a:r>
              <a:rPr lang="en-GB" sz="1800" dirty="0" smtClean="0">
                <a:solidFill>
                  <a:schemeClr val="accent5">
                    <a:lumMod val="50000"/>
                  </a:schemeClr>
                </a:solidFill>
                <a:latin typeface="Times New Roman"/>
                <a:ea typeface="Calibri"/>
                <a:cs typeface="Times New Roman"/>
              </a:rPr>
              <a:t>Marina </a:t>
            </a:r>
            <a:r>
              <a:rPr lang="en-GB" sz="1800" dirty="0">
                <a:solidFill>
                  <a:schemeClr val="accent5">
                    <a:lumMod val="50000"/>
                  </a:schemeClr>
                </a:solidFill>
                <a:latin typeface="Times New Roman"/>
                <a:ea typeface="Calibri"/>
                <a:cs typeface="Times New Roman"/>
              </a:rPr>
              <a:t>Osmachko</a:t>
            </a:r>
            <a:r>
              <a:rPr lang="en-GB" sz="1800" baseline="30000" dirty="0">
                <a:solidFill>
                  <a:schemeClr val="accent5">
                    <a:lumMod val="50000"/>
                  </a:schemeClr>
                </a:solidFill>
                <a:latin typeface="Times New Roman"/>
                <a:ea typeface="Calibri"/>
                <a:cs typeface="Times New Roman"/>
              </a:rPr>
              <a:t>1</a:t>
            </a:r>
            <a:r>
              <a:rPr lang="en-GB" sz="1800" dirty="0">
                <a:solidFill>
                  <a:schemeClr val="accent5">
                    <a:lumMod val="50000"/>
                  </a:schemeClr>
                </a:solidFill>
                <a:latin typeface="Times New Roman"/>
                <a:ea typeface="Calibri"/>
                <a:cs typeface="Times New Roman"/>
              </a:rPr>
              <a:t>, </a:t>
            </a:r>
            <a:r>
              <a:rPr lang="en-GB" sz="1800" dirty="0" smtClean="0">
                <a:solidFill>
                  <a:schemeClr val="accent5">
                    <a:lumMod val="50000"/>
                  </a:schemeClr>
                </a:solidFill>
                <a:latin typeface="Times New Roman"/>
                <a:ea typeface="Calibri"/>
                <a:cs typeface="Times New Roman"/>
              </a:rPr>
              <a:t>Stanislav Pakuliak</a:t>
            </a:r>
            <a:r>
              <a:rPr lang="en-GB" sz="1800" baseline="30000" dirty="0" smtClean="0">
                <a:solidFill>
                  <a:schemeClr val="accent5">
                    <a:lumMod val="50000"/>
                  </a:schemeClr>
                </a:solidFill>
                <a:latin typeface="Times New Roman"/>
                <a:ea typeface="Calibri"/>
                <a:cs typeface="Times New Roman"/>
              </a:rPr>
              <a:t>1 </a:t>
            </a:r>
            <a:r>
              <a:rPr lang="en-GB" sz="1800" dirty="0">
                <a:solidFill>
                  <a:schemeClr val="accent5">
                    <a:lumMod val="50000"/>
                  </a:schemeClr>
                </a:solidFill>
                <a:latin typeface="Times New Roman"/>
                <a:ea typeface="Calibri"/>
                <a:cs typeface="Times New Roman"/>
              </a:rPr>
              <a:t>, Yuri Panebrattsev</a:t>
            </a:r>
            <a:r>
              <a:rPr lang="en-GB" sz="1800" baseline="30000" dirty="0">
                <a:solidFill>
                  <a:schemeClr val="accent5">
                    <a:lumMod val="50000"/>
                  </a:schemeClr>
                </a:solidFill>
                <a:latin typeface="Times New Roman"/>
                <a:ea typeface="Calibri"/>
                <a:cs typeface="Times New Roman"/>
              </a:rPr>
              <a:t>1,2</a:t>
            </a:r>
            <a:r>
              <a:rPr lang="en-GB" sz="1800" dirty="0">
                <a:solidFill>
                  <a:schemeClr val="accent5">
                    <a:lumMod val="50000"/>
                  </a:schemeClr>
                </a:solidFill>
                <a:latin typeface="Times New Roman"/>
                <a:ea typeface="Calibri"/>
                <a:cs typeface="Times New Roman"/>
              </a:rPr>
              <a:t>, Yuri </a:t>
            </a:r>
            <a:r>
              <a:rPr lang="en-US" sz="1800" dirty="0" err="1">
                <a:solidFill>
                  <a:schemeClr val="accent5">
                    <a:lumMod val="50000"/>
                  </a:schemeClr>
                </a:solidFill>
                <a:latin typeface="Times New Roman"/>
                <a:ea typeface="Calibri"/>
                <a:cs typeface="Times New Roman"/>
              </a:rPr>
              <a:t>Pyatkov</a:t>
            </a:r>
            <a:r>
              <a:rPr lang="en-GB" sz="1800" baseline="30000" dirty="0">
                <a:solidFill>
                  <a:schemeClr val="accent5">
                    <a:lumMod val="50000"/>
                  </a:schemeClr>
                </a:solidFill>
                <a:latin typeface="Times New Roman"/>
                <a:ea typeface="Calibri"/>
                <a:cs typeface="Times New Roman"/>
              </a:rPr>
              <a:t>7</a:t>
            </a:r>
            <a:r>
              <a:rPr lang="en-GB" sz="1800" dirty="0">
                <a:solidFill>
                  <a:schemeClr val="accent5">
                    <a:lumMod val="50000"/>
                  </a:schemeClr>
                </a:solidFill>
                <a:latin typeface="Times New Roman"/>
                <a:ea typeface="Calibri"/>
                <a:cs typeface="Times New Roman"/>
              </a:rPr>
              <a:t>,</a:t>
            </a:r>
            <a:r>
              <a:rPr lang="en-GB" sz="1800" dirty="0">
                <a:solidFill>
                  <a:schemeClr val="accent5">
                    <a:lumMod val="50000"/>
                  </a:schemeClr>
                </a:solidFill>
                <a:latin typeface="Arial"/>
                <a:ea typeface="Calibri"/>
                <a:cs typeface="Times New Roman"/>
              </a:rPr>
              <a:t> </a:t>
            </a:r>
            <a:r>
              <a:rPr lang="en-GB" sz="1800" dirty="0">
                <a:solidFill>
                  <a:schemeClr val="accent5">
                    <a:lumMod val="50000"/>
                  </a:schemeClr>
                </a:solidFill>
                <a:latin typeface="Times New Roman"/>
                <a:ea typeface="Calibri"/>
                <a:cs typeface="Times New Roman"/>
              </a:rPr>
              <a:t>Georgy Rainovsky</a:t>
            </a:r>
            <a:r>
              <a:rPr lang="en-GB" sz="1800" baseline="30000" dirty="0">
                <a:solidFill>
                  <a:schemeClr val="accent5">
                    <a:lumMod val="50000"/>
                  </a:schemeClr>
                </a:solidFill>
                <a:latin typeface="Times New Roman"/>
                <a:ea typeface="Calibri"/>
                <a:cs typeface="Times New Roman"/>
              </a:rPr>
              <a:t>5</a:t>
            </a:r>
            <a:r>
              <a:rPr lang="en-GB" sz="1800" dirty="0">
                <a:solidFill>
                  <a:schemeClr val="accent5">
                    <a:lumMod val="50000"/>
                  </a:schemeClr>
                </a:solidFill>
                <a:latin typeface="Times New Roman"/>
                <a:ea typeface="Calibri"/>
                <a:cs typeface="Times New Roman"/>
              </a:rPr>
              <a:t>, Pavel Semchukov</a:t>
            </a:r>
            <a:r>
              <a:rPr lang="en-GB" sz="1800" baseline="30000" dirty="0">
                <a:solidFill>
                  <a:schemeClr val="accent5">
                    <a:lumMod val="50000"/>
                  </a:schemeClr>
                </a:solidFill>
                <a:latin typeface="Times New Roman"/>
                <a:ea typeface="Calibri"/>
                <a:cs typeface="Times New Roman"/>
              </a:rPr>
              <a:t>1</a:t>
            </a:r>
            <a:r>
              <a:rPr lang="en-GB" sz="1800" dirty="0">
                <a:solidFill>
                  <a:schemeClr val="accent5">
                    <a:lumMod val="50000"/>
                  </a:schemeClr>
                </a:solidFill>
                <a:latin typeface="Times New Roman"/>
                <a:ea typeface="Calibri"/>
                <a:cs typeface="Times New Roman"/>
              </a:rPr>
              <a:t>, Alexander Strekalovsky</a:t>
            </a:r>
            <a:r>
              <a:rPr lang="en-GB" sz="1800" baseline="30000" dirty="0">
                <a:solidFill>
                  <a:schemeClr val="accent5">
                    <a:lumMod val="50000"/>
                  </a:schemeClr>
                </a:solidFill>
                <a:latin typeface="Times New Roman"/>
                <a:ea typeface="Calibri"/>
                <a:cs typeface="Times New Roman"/>
              </a:rPr>
              <a:t>1</a:t>
            </a:r>
            <a:r>
              <a:rPr lang="en-GB" sz="1800" dirty="0">
                <a:solidFill>
                  <a:schemeClr val="accent5">
                    <a:lumMod val="50000"/>
                  </a:schemeClr>
                </a:solidFill>
                <a:latin typeface="Times New Roman"/>
                <a:ea typeface="Calibri"/>
                <a:cs typeface="Times New Roman"/>
              </a:rPr>
              <a:t>,</a:t>
            </a:r>
            <a:r>
              <a:rPr lang="en-GB" sz="1800" dirty="0">
                <a:solidFill>
                  <a:schemeClr val="accent5">
                    <a:lumMod val="50000"/>
                  </a:schemeClr>
                </a:solidFill>
                <a:latin typeface="Calibri"/>
                <a:ea typeface="Calibri"/>
                <a:cs typeface="Times New Roman"/>
              </a:rPr>
              <a:t> </a:t>
            </a:r>
            <a:r>
              <a:rPr lang="en-GB" sz="1800" dirty="0" err="1" smtClean="0">
                <a:solidFill>
                  <a:schemeClr val="accent5">
                    <a:lumMod val="50000"/>
                  </a:schemeClr>
                </a:solidFill>
                <a:latin typeface="Times New Roman"/>
                <a:ea typeface="Calibri"/>
                <a:cs typeface="Times New Roman"/>
              </a:rPr>
              <a:t>Georgy</a:t>
            </a:r>
            <a:r>
              <a:rPr lang="en-GB" sz="1800" dirty="0" smtClean="0">
                <a:solidFill>
                  <a:schemeClr val="accent5">
                    <a:lumMod val="50000"/>
                  </a:schemeClr>
                </a:solidFill>
                <a:latin typeface="Times New Roman"/>
                <a:ea typeface="Calibri"/>
                <a:cs typeface="Times New Roman"/>
              </a:rPr>
              <a:t> Tikhomirov</a:t>
            </a:r>
            <a:r>
              <a:rPr lang="en-GB" sz="1800" baseline="30000" dirty="0" smtClean="0">
                <a:solidFill>
                  <a:schemeClr val="accent5">
                    <a:lumMod val="50000"/>
                  </a:schemeClr>
                </a:solidFill>
                <a:latin typeface="Times New Roman"/>
                <a:ea typeface="Calibri"/>
                <a:cs typeface="Times New Roman"/>
              </a:rPr>
              <a:t>7</a:t>
            </a:r>
            <a:r>
              <a:rPr lang="en-GB" sz="1800" dirty="0" smtClean="0">
                <a:solidFill>
                  <a:schemeClr val="accent5">
                    <a:lumMod val="50000"/>
                  </a:schemeClr>
                </a:solidFill>
                <a:latin typeface="Times New Roman"/>
                <a:ea typeface="Calibri"/>
                <a:cs typeface="Times New Roman"/>
              </a:rPr>
              <a:t>, Rumen </a:t>
            </a:r>
            <a:r>
              <a:rPr lang="en-GB" sz="1800" dirty="0">
                <a:solidFill>
                  <a:schemeClr val="accent5">
                    <a:lumMod val="50000"/>
                  </a:schemeClr>
                </a:solidFill>
                <a:latin typeface="Times New Roman"/>
                <a:ea typeface="Calibri"/>
                <a:cs typeface="Times New Roman"/>
              </a:rPr>
              <a:t>Tsenov</a:t>
            </a:r>
            <a:r>
              <a:rPr lang="en-GB" sz="1800" baseline="30000" dirty="0">
                <a:solidFill>
                  <a:schemeClr val="accent5">
                    <a:lumMod val="50000"/>
                  </a:schemeClr>
                </a:solidFill>
                <a:latin typeface="Times New Roman"/>
                <a:ea typeface="Calibri"/>
                <a:cs typeface="Times New Roman"/>
              </a:rPr>
              <a:t>1</a:t>
            </a:r>
            <a:r>
              <a:rPr lang="en-GB" sz="1800" dirty="0">
                <a:solidFill>
                  <a:schemeClr val="accent5">
                    <a:lumMod val="50000"/>
                  </a:schemeClr>
                </a:solidFill>
                <a:latin typeface="Times New Roman"/>
                <a:ea typeface="Calibri"/>
                <a:cs typeface="Times New Roman"/>
              </a:rPr>
              <a:t>, </a:t>
            </a:r>
            <a:r>
              <a:rPr lang="en-GB" sz="1800" dirty="0" smtClean="0">
                <a:solidFill>
                  <a:schemeClr val="accent5">
                    <a:lumMod val="50000"/>
                  </a:schemeClr>
                </a:solidFill>
                <a:latin typeface="Times New Roman"/>
                <a:ea typeface="Calibri"/>
                <a:cs typeface="Times New Roman"/>
              </a:rPr>
              <a:t>Ivan</a:t>
            </a:r>
            <a:r>
              <a:rPr lang="ru-RU" sz="1800" dirty="0" smtClean="0">
                <a:solidFill>
                  <a:schemeClr val="accent5">
                    <a:lumMod val="50000"/>
                  </a:schemeClr>
                </a:solidFill>
                <a:latin typeface="Times New Roman"/>
                <a:ea typeface="Calibri"/>
                <a:cs typeface="Times New Roman"/>
              </a:rPr>
              <a:t> </a:t>
            </a:r>
            <a:r>
              <a:rPr lang="en-GB" sz="1800" dirty="0" smtClean="0">
                <a:solidFill>
                  <a:schemeClr val="accent5">
                    <a:lumMod val="50000"/>
                  </a:schemeClr>
                </a:solidFill>
                <a:latin typeface="Times New Roman"/>
                <a:ea typeface="Calibri"/>
                <a:cs typeface="Times New Roman"/>
              </a:rPr>
              <a:t>Vankov</a:t>
            </a:r>
            <a:r>
              <a:rPr lang="en-GB" sz="1800" baseline="30000" dirty="0" smtClean="0">
                <a:solidFill>
                  <a:schemeClr val="accent5">
                    <a:lumMod val="50000"/>
                  </a:schemeClr>
                </a:solidFill>
                <a:latin typeface="Times New Roman"/>
                <a:ea typeface="Calibri"/>
                <a:cs typeface="Times New Roman"/>
              </a:rPr>
              <a:t>4</a:t>
            </a:r>
            <a:r>
              <a:rPr lang="en-GB" sz="1800" dirty="0">
                <a:solidFill>
                  <a:schemeClr val="accent5">
                    <a:lumMod val="50000"/>
                  </a:schemeClr>
                </a:solidFill>
                <a:latin typeface="Times New Roman"/>
                <a:ea typeface="Calibri"/>
                <a:cs typeface="Times New Roman"/>
              </a:rPr>
              <a:t>, </a:t>
            </a:r>
            <a:r>
              <a:rPr lang="en-GB" sz="1800" dirty="0" smtClean="0">
                <a:solidFill>
                  <a:schemeClr val="accent5">
                    <a:lumMod val="50000"/>
                  </a:schemeClr>
                </a:solidFill>
                <a:latin typeface="Times New Roman"/>
                <a:ea typeface="Calibri"/>
                <a:cs typeface="Times New Roman"/>
              </a:rPr>
              <a:t>Elena Vesna</a:t>
            </a:r>
            <a:r>
              <a:rPr lang="en-GB" sz="1800" baseline="30000" dirty="0" smtClean="0">
                <a:solidFill>
                  <a:schemeClr val="accent5">
                    <a:lumMod val="50000"/>
                  </a:schemeClr>
                </a:solidFill>
                <a:latin typeface="Times New Roman"/>
                <a:ea typeface="Calibri"/>
                <a:cs typeface="Times New Roman"/>
              </a:rPr>
              <a:t>7</a:t>
            </a:r>
            <a:r>
              <a:rPr lang="en-GB" sz="1800" dirty="0" smtClean="0">
                <a:solidFill>
                  <a:schemeClr val="accent5">
                    <a:lumMod val="50000"/>
                  </a:schemeClr>
                </a:solidFill>
                <a:latin typeface="Times New Roman"/>
                <a:ea typeface="Calibri"/>
                <a:cs typeface="Times New Roman"/>
              </a:rPr>
              <a:t>, Natalia</a:t>
            </a:r>
            <a:r>
              <a:rPr lang="ru-RU" sz="1800" dirty="0" smtClean="0">
                <a:solidFill>
                  <a:schemeClr val="accent5">
                    <a:lumMod val="50000"/>
                  </a:schemeClr>
                </a:solidFill>
                <a:latin typeface="Times New Roman"/>
                <a:ea typeface="Calibri"/>
                <a:cs typeface="Times New Roman"/>
              </a:rPr>
              <a:t> </a:t>
            </a:r>
            <a:r>
              <a:rPr lang="en-GB" sz="1800" dirty="0" smtClean="0">
                <a:solidFill>
                  <a:schemeClr val="accent5">
                    <a:lumMod val="50000"/>
                  </a:schemeClr>
                </a:solidFill>
                <a:latin typeface="Times New Roman"/>
                <a:ea typeface="Calibri"/>
                <a:cs typeface="Times New Roman"/>
              </a:rPr>
              <a:t>Vorontsova</a:t>
            </a:r>
            <a:r>
              <a:rPr lang="en-GB" sz="1800" baseline="30000" dirty="0" smtClean="0">
                <a:solidFill>
                  <a:schemeClr val="accent5">
                    <a:lumMod val="50000"/>
                  </a:schemeClr>
                </a:solidFill>
                <a:latin typeface="Times New Roman"/>
                <a:ea typeface="Calibri"/>
                <a:cs typeface="Times New Roman"/>
              </a:rPr>
              <a:t>1</a:t>
            </a:r>
            <a:r>
              <a:rPr lang="en-GB" sz="1800" dirty="0">
                <a:solidFill>
                  <a:schemeClr val="accent5">
                    <a:lumMod val="50000"/>
                  </a:schemeClr>
                </a:solidFill>
                <a:latin typeface="Times New Roman"/>
                <a:ea typeface="Calibri"/>
                <a:cs typeface="Times New Roman"/>
              </a:rPr>
              <a:t>, Shaun </a:t>
            </a:r>
            <a:r>
              <a:rPr lang="en-GB" sz="1800" dirty="0" smtClean="0">
                <a:solidFill>
                  <a:schemeClr val="accent5">
                    <a:lumMod val="50000"/>
                  </a:schemeClr>
                </a:solidFill>
                <a:latin typeface="Times New Roman"/>
                <a:ea typeface="Calibri"/>
                <a:cs typeface="Times New Roman"/>
              </a:rPr>
              <a:t>Wyngaardt</a:t>
            </a:r>
            <a:r>
              <a:rPr lang="en-GB" sz="1800" baseline="30000" dirty="0" smtClean="0">
                <a:solidFill>
                  <a:schemeClr val="accent5">
                    <a:lumMod val="50000"/>
                  </a:schemeClr>
                </a:solidFill>
                <a:latin typeface="Times New Roman"/>
                <a:ea typeface="Calibri"/>
                <a:cs typeface="Times New Roman"/>
              </a:rPr>
              <a:t>6</a:t>
            </a:r>
            <a:r>
              <a:rPr lang="en-GB" sz="1800" baseline="30000" dirty="0">
                <a:solidFill>
                  <a:schemeClr val="accent5">
                    <a:lumMod val="50000"/>
                  </a:schemeClr>
                </a:solidFill>
                <a:latin typeface="Times New Roman"/>
                <a:ea typeface="Calibri"/>
                <a:cs typeface="Times New Roman"/>
              </a:rPr>
              <a:t/>
            </a:r>
            <a:br>
              <a:rPr lang="en-GB" sz="1800" baseline="30000" dirty="0">
                <a:solidFill>
                  <a:schemeClr val="accent5">
                    <a:lumMod val="50000"/>
                  </a:schemeClr>
                </a:solidFill>
                <a:latin typeface="Times New Roman"/>
                <a:ea typeface="Calibri"/>
                <a:cs typeface="Times New Roman"/>
              </a:rPr>
            </a:br>
            <a:r>
              <a:rPr lang="en-GB" sz="1800" baseline="30000" dirty="0">
                <a:solidFill>
                  <a:schemeClr val="accent5">
                    <a:lumMod val="50000"/>
                  </a:schemeClr>
                </a:solidFill>
                <a:latin typeface="Times New Roman"/>
                <a:ea typeface="Calibri"/>
                <a:cs typeface="Times New Roman"/>
              </a:rPr>
              <a:t/>
            </a:r>
            <a:br>
              <a:rPr lang="en-GB" sz="1800" baseline="30000" dirty="0">
                <a:solidFill>
                  <a:schemeClr val="accent5">
                    <a:lumMod val="50000"/>
                  </a:schemeClr>
                </a:solidFill>
                <a:latin typeface="Times New Roman"/>
                <a:ea typeface="Calibri"/>
                <a:cs typeface="Times New Roman"/>
              </a:rPr>
            </a:br>
            <a:r>
              <a:rPr lang="en-GB" sz="1800" baseline="30000" dirty="0">
                <a:solidFill>
                  <a:schemeClr val="accent5">
                    <a:lumMod val="50000"/>
                  </a:schemeClr>
                </a:solidFill>
                <a:latin typeface="Times New Roman"/>
                <a:ea typeface="Calibri"/>
                <a:cs typeface="Times New Roman"/>
              </a:rPr>
              <a:t/>
            </a:r>
            <a:br>
              <a:rPr lang="en-GB" sz="1800" baseline="30000" dirty="0">
                <a:solidFill>
                  <a:schemeClr val="accent5">
                    <a:lumMod val="50000"/>
                  </a:schemeClr>
                </a:solidFill>
                <a:latin typeface="Times New Roman"/>
                <a:ea typeface="Calibri"/>
                <a:cs typeface="Times New Roman"/>
              </a:rPr>
            </a:br>
            <a:r>
              <a:rPr lang="en-GB" sz="1800" baseline="30000" dirty="0">
                <a:solidFill>
                  <a:schemeClr val="accent5">
                    <a:lumMod val="50000"/>
                  </a:schemeClr>
                </a:solidFill>
                <a:latin typeface="Times New Roman"/>
                <a:ea typeface="Calibri"/>
                <a:cs typeface="Times New Roman"/>
              </a:rPr>
              <a:t/>
            </a:r>
            <a:br>
              <a:rPr lang="en-GB" sz="1800" baseline="30000" dirty="0">
                <a:solidFill>
                  <a:schemeClr val="accent5">
                    <a:lumMod val="50000"/>
                  </a:schemeClr>
                </a:solidFill>
                <a:latin typeface="Times New Roman"/>
                <a:ea typeface="Calibri"/>
                <a:cs typeface="Times New Roman"/>
              </a:rPr>
            </a:br>
            <a:r>
              <a:rPr lang="ru-RU" sz="1050" i="1" baseline="30000" dirty="0">
                <a:solidFill>
                  <a:schemeClr val="accent5">
                    <a:lumMod val="50000"/>
                  </a:schemeClr>
                </a:solidFill>
                <a:latin typeface="Times New Roman"/>
                <a:ea typeface="Calibri"/>
                <a:cs typeface="Times New Roman"/>
              </a:rPr>
              <a:t/>
            </a:r>
            <a:br>
              <a:rPr lang="ru-RU" sz="1050" i="1" baseline="30000" dirty="0">
                <a:solidFill>
                  <a:schemeClr val="accent5">
                    <a:lumMod val="50000"/>
                  </a:schemeClr>
                </a:solidFill>
                <a:latin typeface="Times New Roman"/>
                <a:ea typeface="Calibri"/>
                <a:cs typeface="Times New Roman"/>
              </a:rPr>
            </a:br>
            <a:r>
              <a:rPr lang="ru-RU" sz="1200" dirty="0">
                <a:solidFill>
                  <a:schemeClr val="accent5">
                    <a:lumMod val="50000"/>
                  </a:schemeClr>
                </a:solidFill>
                <a:latin typeface="Calibri"/>
                <a:ea typeface="Calibri"/>
                <a:cs typeface="Times New Roman"/>
              </a:rPr>
              <a:t/>
            </a:r>
            <a:br>
              <a:rPr lang="ru-RU" sz="1200" dirty="0">
                <a:solidFill>
                  <a:schemeClr val="accent5">
                    <a:lumMod val="50000"/>
                  </a:schemeClr>
                </a:solidFill>
                <a:latin typeface="Calibri"/>
                <a:ea typeface="Calibri"/>
                <a:cs typeface="Times New Roman"/>
              </a:rPr>
            </a:br>
            <a:r>
              <a:rPr lang="en-US" sz="1200" dirty="0">
                <a:solidFill>
                  <a:schemeClr val="accent5">
                    <a:lumMod val="50000"/>
                  </a:schemeClr>
                </a:solidFill>
                <a:latin typeface="Calibri"/>
                <a:ea typeface="Calibri"/>
                <a:cs typeface="Times New Roman"/>
              </a:rPr>
              <a:t/>
            </a:r>
            <a:br>
              <a:rPr lang="en-US" sz="1200" dirty="0">
                <a:solidFill>
                  <a:schemeClr val="accent5">
                    <a:lumMod val="50000"/>
                  </a:schemeClr>
                </a:solidFill>
                <a:latin typeface="Calibri"/>
                <a:ea typeface="Calibri"/>
                <a:cs typeface="Times New Roman"/>
              </a:rPr>
            </a:br>
            <a:r>
              <a:rPr lang="en-US" sz="1200" dirty="0">
                <a:solidFill>
                  <a:schemeClr val="accent5">
                    <a:lumMod val="50000"/>
                  </a:schemeClr>
                </a:solidFill>
                <a:latin typeface="Calibri"/>
                <a:ea typeface="Calibri"/>
                <a:cs typeface="Times New Roman"/>
              </a:rPr>
              <a:t/>
            </a:r>
            <a:br>
              <a:rPr lang="en-US" sz="1200" dirty="0">
                <a:solidFill>
                  <a:schemeClr val="accent5">
                    <a:lumMod val="50000"/>
                  </a:schemeClr>
                </a:solidFill>
                <a:latin typeface="Calibri"/>
                <a:ea typeface="Calibri"/>
                <a:cs typeface="Times New Roman"/>
              </a:rPr>
            </a:br>
            <a:r>
              <a:rPr lang="en-US" sz="1200" dirty="0">
                <a:solidFill>
                  <a:schemeClr val="accent5">
                    <a:lumMod val="50000"/>
                  </a:schemeClr>
                </a:solidFill>
                <a:latin typeface="Calibri"/>
                <a:ea typeface="Calibri"/>
                <a:cs typeface="Times New Roman"/>
              </a:rPr>
              <a:t/>
            </a:r>
            <a:br>
              <a:rPr lang="en-US" sz="1200" dirty="0">
                <a:solidFill>
                  <a:schemeClr val="accent5">
                    <a:lumMod val="50000"/>
                  </a:schemeClr>
                </a:solidFill>
                <a:latin typeface="Calibri"/>
                <a:ea typeface="Calibri"/>
                <a:cs typeface="Times New Roman"/>
              </a:rPr>
            </a:br>
            <a:r>
              <a:rPr lang="en-US" sz="1200" dirty="0">
                <a:solidFill>
                  <a:schemeClr val="accent5">
                    <a:lumMod val="50000"/>
                  </a:schemeClr>
                </a:solidFill>
                <a:latin typeface="Calibri"/>
                <a:ea typeface="Calibri"/>
                <a:cs typeface="Times New Roman"/>
              </a:rPr>
              <a:t/>
            </a:r>
            <a:br>
              <a:rPr lang="en-US" sz="1200" dirty="0">
                <a:solidFill>
                  <a:schemeClr val="accent5">
                    <a:lumMod val="50000"/>
                  </a:schemeClr>
                </a:solidFill>
                <a:latin typeface="Calibri"/>
                <a:ea typeface="Calibri"/>
                <a:cs typeface="Times New Roman"/>
              </a:rPr>
            </a:br>
            <a:r>
              <a:rPr lang="en-US" sz="1200" dirty="0">
                <a:solidFill>
                  <a:schemeClr val="accent5">
                    <a:lumMod val="50000"/>
                  </a:schemeClr>
                </a:solidFill>
                <a:latin typeface="Calibri"/>
                <a:ea typeface="Calibri"/>
                <a:cs typeface="Times New Roman"/>
              </a:rPr>
              <a:t/>
            </a:r>
            <a:br>
              <a:rPr lang="en-US" sz="1200" dirty="0">
                <a:solidFill>
                  <a:schemeClr val="accent5">
                    <a:lumMod val="50000"/>
                  </a:schemeClr>
                </a:solidFill>
                <a:latin typeface="Calibri"/>
                <a:ea typeface="Calibri"/>
                <a:cs typeface="Times New Roman"/>
              </a:rPr>
            </a:br>
            <a:r>
              <a:rPr lang="en-US" sz="1200" dirty="0">
                <a:solidFill>
                  <a:schemeClr val="accent5">
                    <a:lumMod val="50000"/>
                  </a:schemeClr>
                </a:solidFill>
                <a:latin typeface="Calibri"/>
                <a:ea typeface="Calibri"/>
                <a:cs typeface="Times New Roman"/>
              </a:rPr>
              <a:t/>
            </a:r>
            <a:br>
              <a:rPr lang="en-US" sz="1200" dirty="0">
                <a:solidFill>
                  <a:schemeClr val="accent5">
                    <a:lumMod val="50000"/>
                  </a:schemeClr>
                </a:solidFill>
                <a:latin typeface="Calibri"/>
                <a:ea typeface="Calibri"/>
                <a:cs typeface="Times New Roman"/>
              </a:rPr>
            </a:br>
            <a:r>
              <a:rPr lang="en-US" sz="1200" dirty="0">
                <a:solidFill>
                  <a:schemeClr val="accent5">
                    <a:lumMod val="50000"/>
                  </a:schemeClr>
                </a:solidFill>
                <a:latin typeface="Calibri"/>
                <a:ea typeface="Calibri"/>
                <a:cs typeface="Times New Roman"/>
              </a:rPr>
              <a:t/>
            </a:r>
            <a:br>
              <a:rPr lang="en-US" sz="1200" dirty="0">
                <a:solidFill>
                  <a:schemeClr val="accent5">
                    <a:lumMod val="50000"/>
                  </a:schemeClr>
                </a:solidFill>
                <a:latin typeface="Calibri"/>
                <a:ea typeface="Calibri"/>
                <a:cs typeface="Times New Roman"/>
              </a:rPr>
            </a:br>
            <a:r>
              <a:rPr lang="ru-RU" sz="1050" i="1" dirty="0">
                <a:solidFill>
                  <a:schemeClr val="accent5">
                    <a:lumMod val="50000"/>
                  </a:schemeClr>
                </a:solidFill>
                <a:latin typeface="Times New Roman"/>
                <a:ea typeface="Calibri"/>
                <a:cs typeface="Times New Roman"/>
              </a:rPr>
              <a:t/>
            </a:r>
            <a:br>
              <a:rPr lang="ru-RU" sz="1050" i="1" dirty="0">
                <a:solidFill>
                  <a:schemeClr val="accent5">
                    <a:lumMod val="50000"/>
                  </a:schemeClr>
                </a:solidFill>
                <a:latin typeface="Times New Roman"/>
                <a:ea typeface="Calibri"/>
                <a:cs typeface="Times New Roman"/>
              </a:rPr>
            </a:br>
            <a:r>
              <a:rPr lang="en-US" sz="1050" b="1" spc="50" dirty="0">
                <a:ln w="11430"/>
                <a:solidFill>
                  <a:srgbClr val="002060"/>
                </a:solidFill>
                <a:latin typeface="Cambria" panose="02040503050406030204" pitchFamily="18" charset="0"/>
              </a:rPr>
              <a:t>International Conference NUCLEAR POWER FOR THE  PEOPLE</a:t>
            </a:r>
            <a:br>
              <a:rPr lang="en-US" sz="1050" b="1" spc="50" dirty="0">
                <a:ln w="11430"/>
                <a:solidFill>
                  <a:srgbClr val="002060"/>
                </a:solidFill>
                <a:latin typeface="Cambria" panose="02040503050406030204" pitchFamily="18" charset="0"/>
              </a:rPr>
            </a:br>
            <a:r>
              <a:rPr lang="en-US" sz="1050" b="1" spc="50" dirty="0">
                <a:ln w="11430"/>
                <a:solidFill>
                  <a:srgbClr val="002060"/>
                </a:solidFill>
                <a:latin typeface="Cambria" panose="02040503050406030204" pitchFamily="18" charset="0"/>
              </a:rPr>
              <a:t>Varna, Bulgaria, 11</a:t>
            </a:r>
            <a:r>
              <a:rPr lang="ru-RU" sz="1050" b="1" spc="50" dirty="0">
                <a:ln w="11430"/>
                <a:solidFill>
                  <a:srgbClr val="002060"/>
                </a:solidFill>
                <a:latin typeface="Cambria" panose="02040503050406030204" pitchFamily="18" charset="0"/>
              </a:rPr>
              <a:t>–</a:t>
            </a:r>
            <a:r>
              <a:rPr lang="en-US" sz="1050" b="1" spc="50" dirty="0">
                <a:ln w="11430"/>
                <a:solidFill>
                  <a:srgbClr val="002060"/>
                </a:solidFill>
                <a:latin typeface="Cambria" panose="02040503050406030204" pitchFamily="18" charset="0"/>
              </a:rPr>
              <a:t>14 September, 2017</a:t>
            </a:r>
            <a:endParaRPr lang="ru-RU" sz="1050" dirty="0">
              <a:latin typeface="Times New Roman"/>
              <a:ea typeface="Calibri"/>
              <a:cs typeface="Times New Roman"/>
            </a:endParaRPr>
          </a:p>
        </p:txBody>
      </p:sp>
      <p:pic>
        <p:nvPicPr>
          <p:cNvPr id="2050" name="Рисунок 2" descr="Картинки по запросу Stellenbosch University, South Africa logo"/>
          <p:cNvPicPr>
            <a:picLocks noChangeAspect="1" noChangeArrowheads="1"/>
          </p:cNvPicPr>
          <p:nvPr/>
        </p:nvPicPr>
        <p:blipFill>
          <a:blip r:embed="rId2" cstate="print"/>
          <a:srcRect/>
          <a:stretch>
            <a:fillRect/>
          </a:stretch>
        </p:blipFill>
        <p:spPr bwMode="auto">
          <a:xfrm>
            <a:off x="4934580" y="644635"/>
            <a:ext cx="1334279" cy="444058"/>
          </a:xfrm>
          <a:prstGeom prst="rect">
            <a:avLst/>
          </a:prstGeom>
          <a:noFill/>
          <a:ln>
            <a:noFill/>
          </a:ln>
        </p:spPr>
      </p:pic>
      <p:pic>
        <p:nvPicPr>
          <p:cNvPr id="2052" name="Рисунок 2" descr="C:\Users\291215-00\Desktop\Logo_JINR_eng.png"/>
          <p:cNvPicPr>
            <a:picLocks noChangeAspect="1" noChangeArrowheads="1"/>
          </p:cNvPicPr>
          <p:nvPr/>
        </p:nvPicPr>
        <p:blipFill>
          <a:blip r:embed="rId3" cstate="print"/>
          <a:srcRect/>
          <a:stretch>
            <a:fillRect/>
          </a:stretch>
        </p:blipFill>
        <p:spPr bwMode="auto">
          <a:xfrm>
            <a:off x="175098" y="439981"/>
            <a:ext cx="1039643" cy="814457"/>
          </a:xfrm>
          <a:prstGeom prst="rect">
            <a:avLst/>
          </a:prstGeom>
          <a:noFill/>
          <a:ln>
            <a:noFill/>
          </a:ln>
        </p:spPr>
      </p:pic>
      <p:pic>
        <p:nvPicPr>
          <p:cNvPr id="2053" name="Рисунок 3" descr="C:\Users\291215-00\Desktop\inter_gr_logo.png"/>
          <p:cNvPicPr>
            <a:picLocks noChangeAspect="1" noChangeArrowheads="1"/>
          </p:cNvPicPr>
          <p:nvPr/>
        </p:nvPicPr>
        <p:blipFill>
          <a:blip r:embed="rId4" cstate="print"/>
          <a:srcRect/>
          <a:stretch>
            <a:fillRect/>
          </a:stretch>
        </p:blipFill>
        <p:spPr bwMode="auto">
          <a:xfrm>
            <a:off x="1463300" y="632008"/>
            <a:ext cx="761844" cy="469312"/>
          </a:xfrm>
          <a:prstGeom prst="rect">
            <a:avLst/>
          </a:prstGeom>
          <a:noFill/>
          <a:ln>
            <a:noFill/>
          </a:ln>
        </p:spPr>
      </p:pic>
      <p:pic>
        <p:nvPicPr>
          <p:cNvPr id="2054" name="Рисунок 4" descr="C:\Users\291215-00\Desktop\логотип англ.png"/>
          <p:cNvPicPr>
            <a:picLocks noChangeAspect="1" noChangeArrowheads="1"/>
          </p:cNvPicPr>
          <p:nvPr/>
        </p:nvPicPr>
        <p:blipFill>
          <a:blip r:embed="rId5" cstate="print"/>
          <a:srcRect/>
          <a:stretch>
            <a:fillRect/>
          </a:stretch>
        </p:blipFill>
        <p:spPr bwMode="auto">
          <a:xfrm>
            <a:off x="6420138" y="558350"/>
            <a:ext cx="616629" cy="616629"/>
          </a:xfrm>
          <a:prstGeom prst="rect">
            <a:avLst/>
          </a:prstGeom>
          <a:noFill/>
          <a:ln>
            <a:noFill/>
          </a:ln>
        </p:spPr>
      </p:pic>
      <p:pic>
        <p:nvPicPr>
          <p:cNvPr id="2057" name="Picture 9" descr="Картинки по запросу UNISA  South Africa logo"/>
          <p:cNvPicPr>
            <a:picLocks noChangeAspect="1" noChangeArrowheads="1"/>
          </p:cNvPicPr>
          <p:nvPr/>
        </p:nvPicPr>
        <p:blipFill>
          <a:blip r:embed="rId6" cstate="print"/>
          <a:srcRect t="34868" b="34934"/>
          <a:stretch>
            <a:fillRect/>
          </a:stretch>
        </p:blipFill>
        <p:spPr bwMode="auto">
          <a:xfrm>
            <a:off x="7012943" y="655286"/>
            <a:ext cx="1906092" cy="383847"/>
          </a:xfrm>
          <a:prstGeom prst="rect">
            <a:avLst/>
          </a:prstGeom>
          <a:noFill/>
          <a:ln>
            <a:noFill/>
          </a:ln>
        </p:spPr>
      </p:pic>
      <p:pic>
        <p:nvPicPr>
          <p:cNvPr id="2" name="Picture 2" descr="E:\Pictures\LOGOs\39_small_1364544382.png"/>
          <p:cNvPicPr>
            <a:picLocks noChangeAspect="1" noChangeArrowheads="1"/>
          </p:cNvPicPr>
          <p:nvPr/>
        </p:nvPicPr>
        <p:blipFill>
          <a:blip r:embed="rId7" cstate="print"/>
          <a:srcRect/>
          <a:stretch>
            <a:fillRect/>
          </a:stretch>
        </p:blipFill>
        <p:spPr bwMode="auto">
          <a:xfrm>
            <a:off x="2532071" y="532481"/>
            <a:ext cx="448568" cy="668367"/>
          </a:xfrm>
          <a:prstGeom prst="rect">
            <a:avLst/>
          </a:prstGeom>
          <a:noFill/>
        </p:spPr>
      </p:pic>
      <p:sp>
        <p:nvSpPr>
          <p:cNvPr id="1030" name="AutoShape 6" descr="Institute for Nuclear Research and Nuclear Energy, Bulgarian Academy of Sciences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2" name="Picture 8" descr="http://www.inrne.bas.bg/images/logo/logo.png"/>
          <p:cNvPicPr>
            <a:picLocks noChangeAspect="1" noChangeArrowheads="1"/>
          </p:cNvPicPr>
          <p:nvPr/>
        </p:nvPicPr>
        <p:blipFill>
          <a:blip r:embed="rId8" cstate="print"/>
          <a:srcRect/>
          <a:stretch>
            <a:fillRect/>
          </a:stretch>
        </p:blipFill>
        <p:spPr bwMode="auto">
          <a:xfrm>
            <a:off x="3268110" y="637740"/>
            <a:ext cx="693708" cy="457848"/>
          </a:xfrm>
          <a:prstGeom prst="rect">
            <a:avLst/>
          </a:prstGeom>
          <a:noFill/>
        </p:spPr>
      </p:pic>
      <p:pic>
        <p:nvPicPr>
          <p:cNvPr id="1034" name="Picture 10" descr="Картинки по запросу Sofia University “St. Kliment Ohridski” logo"/>
          <p:cNvPicPr>
            <a:picLocks noChangeAspect="1" noChangeArrowheads="1"/>
          </p:cNvPicPr>
          <p:nvPr/>
        </p:nvPicPr>
        <p:blipFill>
          <a:blip r:embed="rId9" cstate="print"/>
          <a:srcRect/>
          <a:stretch>
            <a:fillRect/>
          </a:stretch>
        </p:blipFill>
        <p:spPr bwMode="auto">
          <a:xfrm>
            <a:off x="4142281" y="500172"/>
            <a:ext cx="611836" cy="732985"/>
          </a:xfrm>
          <a:prstGeom prst="rect">
            <a:avLst/>
          </a:prstGeom>
          <a:noFill/>
        </p:spPr>
      </p:pic>
      <p:sp>
        <p:nvSpPr>
          <p:cNvPr id="15" name="Прямоугольник 14"/>
          <p:cNvSpPr/>
          <p:nvPr/>
        </p:nvSpPr>
        <p:spPr>
          <a:xfrm>
            <a:off x="1214741" y="3658685"/>
            <a:ext cx="5889330" cy="2308324"/>
          </a:xfrm>
          <a:prstGeom prst="rect">
            <a:avLst/>
          </a:prstGeom>
        </p:spPr>
        <p:txBody>
          <a:bodyPr wrap="square">
            <a:spAutoFit/>
          </a:bodyPr>
          <a:lstStyle/>
          <a:p>
            <a:r>
              <a:rPr lang="en-GB" i="1" baseline="30000" dirty="0">
                <a:solidFill>
                  <a:schemeClr val="accent5">
                    <a:lumMod val="50000"/>
                  </a:schemeClr>
                </a:solidFill>
                <a:latin typeface="Times New Roman"/>
                <a:ea typeface="Calibri"/>
                <a:cs typeface="Times New Roman"/>
              </a:rPr>
              <a:t>1 </a:t>
            </a:r>
            <a:r>
              <a:rPr lang="en-GB" i="1" dirty="0">
                <a:solidFill>
                  <a:schemeClr val="accent5">
                    <a:lumMod val="50000"/>
                  </a:schemeClr>
                </a:solidFill>
                <a:latin typeface="Times New Roman"/>
                <a:ea typeface="Calibri"/>
                <a:cs typeface="Times New Roman"/>
              </a:rPr>
              <a:t>JINR, </a:t>
            </a:r>
            <a:r>
              <a:rPr lang="en-GB" i="1" dirty="0" err="1">
                <a:solidFill>
                  <a:schemeClr val="accent5">
                    <a:lumMod val="50000"/>
                  </a:schemeClr>
                </a:solidFill>
                <a:latin typeface="Times New Roman"/>
                <a:ea typeface="Calibri"/>
                <a:cs typeface="Times New Roman"/>
              </a:rPr>
              <a:t>Dubna</a:t>
            </a:r>
            <a:r>
              <a:rPr lang="en-GB" i="1" dirty="0">
                <a:solidFill>
                  <a:schemeClr val="accent5">
                    <a:lumMod val="50000"/>
                  </a:schemeClr>
                </a:solidFill>
                <a:latin typeface="Times New Roman"/>
                <a:ea typeface="Calibri"/>
                <a:cs typeface="Times New Roman"/>
              </a:rPr>
              <a:t>, Moscow region, Russia</a:t>
            </a:r>
            <a:r>
              <a:rPr lang="ru-RU" dirty="0">
                <a:solidFill>
                  <a:schemeClr val="accent5">
                    <a:lumMod val="50000"/>
                  </a:schemeClr>
                </a:solidFill>
                <a:latin typeface="Times New Roman"/>
                <a:ea typeface="Calibri"/>
                <a:cs typeface="Times New Roman"/>
              </a:rPr>
              <a:t/>
            </a:r>
            <a:br>
              <a:rPr lang="ru-RU" dirty="0">
                <a:solidFill>
                  <a:schemeClr val="accent5">
                    <a:lumMod val="50000"/>
                  </a:schemeClr>
                </a:solidFill>
                <a:latin typeface="Times New Roman"/>
                <a:ea typeface="Calibri"/>
                <a:cs typeface="Times New Roman"/>
              </a:rPr>
            </a:br>
            <a:r>
              <a:rPr lang="en-GB" i="1" baseline="30000" dirty="0">
                <a:solidFill>
                  <a:schemeClr val="accent5">
                    <a:lumMod val="50000"/>
                  </a:schemeClr>
                </a:solidFill>
                <a:latin typeface="Times New Roman"/>
                <a:ea typeface="Calibri"/>
                <a:cs typeface="Times New Roman"/>
              </a:rPr>
              <a:t>2</a:t>
            </a:r>
            <a:r>
              <a:rPr lang="en-GB" i="1" dirty="0">
                <a:solidFill>
                  <a:schemeClr val="accent5">
                    <a:lumMod val="50000"/>
                  </a:schemeClr>
                </a:solidFill>
                <a:latin typeface="Times New Roman"/>
                <a:ea typeface="Calibri"/>
                <a:cs typeface="Times New Roman"/>
              </a:rPr>
              <a:t> </a:t>
            </a:r>
            <a:r>
              <a:rPr lang="en-GB" i="1" dirty="0" err="1">
                <a:solidFill>
                  <a:schemeClr val="accent5">
                    <a:lumMod val="50000"/>
                  </a:schemeClr>
                </a:solidFill>
                <a:latin typeface="Times New Roman"/>
                <a:ea typeface="Calibri"/>
                <a:cs typeface="Times New Roman"/>
              </a:rPr>
              <a:t>InterGraphics</a:t>
            </a:r>
            <a:r>
              <a:rPr lang="en-GB" i="1" dirty="0">
                <a:solidFill>
                  <a:schemeClr val="accent5">
                    <a:lumMod val="50000"/>
                  </a:schemeClr>
                </a:solidFill>
                <a:latin typeface="Times New Roman"/>
                <a:ea typeface="Calibri"/>
                <a:cs typeface="Times New Roman"/>
              </a:rPr>
              <a:t> LLC, </a:t>
            </a:r>
            <a:r>
              <a:rPr lang="en-GB" i="1" dirty="0" err="1">
                <a:solidFill>
                  <a:schemeClr val="accent5">
                    <a:lumMod val="50000"/>
                  </a:schemeClr>
                </a:solidFill>
                <a:latin typeface="Times New Roman"/>
                <a:ea typeface="Calibri"/>
                <a:cs typeface="Times New Roman"/>
              </a:rPr>
              <a:t>Dubna</a:t>
            </a:r>
            <a:r>
              <a:rPr lang="en-GB" i="1" dirty="0">
                <a:solidFill>
                  <a:schemeClr val="accent5">
                    <a:lumMod val="50000"/>
                  </a:schemeClr>
                </a:solidFill>
                <a:latin typeface="Times New Roman"/>
                <a:ea typeface="Calibri"/>
                <a:cs typeface="Times New Roman"/>
              </a:rPr>
              <a:t>, Moscow region, Russia</a:t>
            </a:r>
            <a:r>
              <a:rPr lang="ru-RU" dirty="0">
                <a:solidFill>
                  <a:schemeClr val="accent5">
                    <a:lumMod val="50000"/>
                  </a:schemeClr>
                </a:solidFill>
                <a:latin typeface="Times New Roman"/>
                <a:ea typeface="Calibri"/>
                <a:cs typeface="Times New Roman"/>
              </a:rPr>
              <a:t/>
            </a:r>
            <a:br>
              <a:rPr lang="ru-RU" dirty="0">
                <a:solidFill>
                  <a:schemeClr val="accent5">
                    <a:lumMod val="50000"/>
                  </a:schemeClr>
                </a:solidFill>
                <a:latin typeface="Times New Roman"/>
                <a:ea typeface="Calibri"/>
                <a:cs typeface="Times New Roman"/>
              </a:rPr>
            </a:br>
            <a:r>
              <a:rPr lang="en-US" i="1" baseline="30000" dirty="0">
                <a:solidFill>
                  <a:schemeClr val="accent5">
                    <a:lumMod val="50000"/>
                  </a:schemeClr>
                </a:solidFill>
                <a:latin typeface="Times New Roman"/>
                <a:ea typeface="Calibri"/>
                <a:cs typeface="Times New Roman"/>
              </a:rPr>
              <a:t>3</a:t>
            </a:r>
            <a:r>
              <a:rPr lang="en-US" i="1" dirty="0">
                <a:solidFill>
                  <a:schemeClr val="accent5">
                    <a:lumMod val="50000"/>
                  </a:schemeClr>
                </a:solidFill>
                <a:latin typeface="Times New Roman"/>
                <a:ea typeface="Calibri"/>
                <a:cs typeface="Times New Roman"/>
              </a:rPr>
              <a:t> </a:t>
            </a:r>
            <a:r>
              <a:rPr lang="en-GB" i="1" dirty="0" err="1">
                <a:solidFill>
                  <a:schemeClr val="accent5">
                    <a:lumMod val="50000"/>
                  </a:schemeClr>
                </a:solidFill>
                <a:latin typeface="Times New Roman"/>
                <a:ea typeface="Calibri"/>
                <a:cs typeface="Times New Roman"/>
              </a:rPr>
              <a:t>Dubna</a:t>
            </a:r>
            <a:r>
              <a:rPr lang="en-GB" i="1" dirty="0">
                <a:solidFill>
                  <a:schemeClr val="accent5">
                    <a:lumMod val="50000"/>
                  </a:schemeClr>
                </a:solidFill>
                <a:latin typeface="Times New Roman"/>
                <a:ea typeface="Calibri"/>
                <a:cs typeface="Times New Roman"/>
              </a:rPr>
              <a:t> University</a:t>
            </a:r>
            <a:r>
              <a:rPr lang="en-US" i="1" dirty="0">
                <a:solidFill>
                  <a:schemeClr val="accent5">
                    <a:lumMod val="50000"/>
                  </a:schemeClr>
                </a:solidFill>
                <a:latin typeface="Times New Roman"/>
                <a:ea typeface="Calibri"/>
                <a:cs typeface="Times New Roman"/>
              </a:rPr>
              <a:t>, </a:t>
            </a:r>
            <a:r>
              <a:rPr lang="en-GB" i="1" dirty="0" err="1">
                <a:solidFill>
                  <a:schemeClr val="accent5">
                    <a:lumMod val="50000"/>
                  </a:schemeClr>
                </a:solidFill>
                <a:latin typeface="Times New Roman"/>
                <a:ea typeface="Calibri"/>
                <a:cs typeface="Times New Roman"/>
              </a:rPr>
              <a:t>Dubna</a:t>
            </a:r>
            <a:r>
              <a:rPr lang="en-GB" i="1" dirty="0">
                <a:solidFill>
                  <a:schemeClr val="accent5">
                    <a:lumMod val="50000"/>
                  </a:schemeClr>
                </a:solidFill>
                <a:latin typeface="Times New Roman"/>
                <a:ea typeface="Calibri"/>
                <a:cs typeface="Times New Roman"/>
              </a:rPr>
              <a:t>, Moscow region, Russia</a:t>
            </a:r>
            <a:r>
              <a:rPr lang="ru-RU" dirty="0">
                <a:solidFill>
                  <a:schemeClr val="accent5">
                    <a:lumMod val="50000"/>
                  </a:schemeClr>
                </a:solidFill>
                <a:latin typeface="Times New Roman"/>
                <a:ea typeface="Calibri"/>
                <a:cs typeface="Times New Roman"/>
              </a:rPr>
              <a:t/>
            </a:r>
            <a:br>
              <a:rPr lang="ru-RU" dirty="0">
                <a:solidFill>
                  <a:schemeClr val="accent5">
                    <a:lumMod val="50000"/>
                  </a:schemeClr>
                </a:solidFill>
                <a:latin typeface="Times New Roman"/>
                <a:ea typeface="Calibri"/>
                <a:cs typeface="Times New Roman"/>
              </a:rPr>
            </a:br>
            <a:r>
              <a:rPr lang="en-US" i="1" baseline="30000" dirty="0">
                <a:solidFill>
                  <a:schemeClr val="accent5">
                    <a:lumMod val="50000"/>
                  </a:schemeClr>
                </a:solidFill>
                <a:latin typeface="Times New Roman"/>
                <a:ea typeface="Calibri"/>
                <a:cs typeface="Times New Roman"/>
              </a:rPr>
              <a:t>4</a:t>
            </a:r>
            <a:r>
              <a:rPr lang="en-US" i="1" dirty="0">
                <a:solidFill>
                  <a:schemeClr val="accent5">
                    <a:lumMod val="50000"/>
                  </a:schemeClr>
                </a:solidFill>
                <a:latin typeface="Times New Roman"/>
                <a:ea typeface="Calibri"/>
                <a:cs typeface="Times New Roman"/>
              </a:rPr>
              <a:t> </a:t>
            </a:r>
            <a:r>
              <a:rPr lang="en-GB" i="1" dirty="0">
                <a:solidFill>
                  <a:schemeClr val="accent5">
                    <a:lumMod val="50000"/>
                  </a:schemeClr>
                </a:solidFill>
                <a:latin typeface="Times New Roman"/>
                <a:ea typeface="Calibri"/>
                <a:cs typeface="Times New Roman"/>
              </a:rPr>
              <a:t>INRNE, Sofia, Bulgaria</a:t>
            </a:r>
            <a:r>
              <a:rPr lang="ru-RU" dirty="0">
                <a:solidFill>
                  <a:schemeClr val="accent5">
                    <a:lumMod val="50000"/>
                  </a:schemeClr>
                </a:solidFill>
                <a:latin typeface="Times New Roman"/>
                <a:ea typeface="Calibri"/>
                <a:cs typeface="Times New Roman"/>
              </a:rPr>
              <a:t/>
            </a:r>
            <a:br>
              <a:rPr lang="ru-RU" dirty="0">
                <a:solidFill>
                  <a:schemeClr val="accent5">
                    <a:lumMod val="50000"/>
                  </a:schemeClr>
                </a:solidFill>
                <a:latin typeface="Times New Roman"/>
                <a:ea typeface="Calibri"/>
                <a:cs typeface="Times New Roman"/>
              </a:rPr>
            </a:br>
            <a:r>
              <a:rPr lang="en-US" i="1" baseline="30000" dirty="0">
                <a:solidFill>
                  <a:schemeClr val="accent5">
                    <a:lumMod val="50000"/>
                  </a:schemeClr>
                </a:solidFill>
                <a:latin typeface="Times New Roman"/>
                <a:ea typeface="Calibri"/>
                <a:cs typeface="Times New Roman"/>
              </a:rPr>
              <a:t>5</a:t>
            </a:r>
            <a:r>
              <a:rPr lang="en-US" i="1" dirty="0">
                <a:solidFill>
                  <a:schemeClr val="accent5">
                    <a:lumMod val="50000"/>
                  </a:schemeClr>
                </a:solidFill>
                <a:latin typeface="Times New Roman"/>
                <a:ea typeface="Calibri"/>
                <a:cs typeface="Times New Roman"/>
              </a:rPr>
              <a:t> </a:t>
            </a:r>
            <a:r>
              <a:rPr lang="en-GB" i="1" dirty="0">
                <a:solidFill>
                  <a:schemeClr val="accent5">
                    <a:lumMod val="50000"/>
                  </a:schemeClr>
                </a:solidFill>
                <a:latin typeface="Times New Roman"/>
                <a:ea typeface="Calibri"/>
                <a:cs typeface="Times New Roman"/>
              </a:rPr>
              <a:t>University of Sofia, Bulgaria</a:t>
            </a:r>
            <a:r>
              <a:rPr lang="ru-RU" dirty="0">
                <a:solidFill>
                  <a:schemeClr val="accent5">
                    <a:lumMod val="50000"/>
                  </a:schemeClr>
                </a:solidFill>
                <a:latin typeface="Times New Roman"/>
                <a:ea typeface="Calibri"/>
                <a:cs typeface="Times New Roman"/>
              </a:rPr>
              <a:t/>
            </a:r>
            <a:br>
              <a:rPr lang="ru-RU" dirty="0">
                <a:solidFill>
                  <a:schemeClr val="accent5">
                    <a:lumMod val="50000"/>
                  </a:schemeClr>
                </a:solidFill>
                <a:latin typeface="Times New Roman"/>
                <a:ea typeface="Calibri"/>
                <a:cs typeface="Times New Roman"/>
              </a:rPr>
            </a:br>
            <a:r>
              <a:rPr lang="en-US" i="1" baseline="30000" dirty="0">
                <a:solidFill>
                  <a:schemeClr val="accent5">
                    <a:lumMod val="50000"/>
                  </a:schemeClr>
                </a:solidFill>
                <a:latin typeface="Times New Roman"/>
                <a:ea typeface="Calibri"/>
                <a:cs typeface="Times New Roman"/>
              </a:rPr>
              <a:t>6</a:t>
            </a:r>
            <a:r>
              <a:rPr lang="en-US" i="1" dirty="0">
                <a:solidFill>
                  <a:schemeClr val="accent5">
                    <a:lumMod val="50000"/>
                  </a:schemeClr>
                </a:solidFill>
                <a:latin typeface="Times New Roman"/>
                <a:ea typeface="Calibri"/>
                <a:cs typeface="Times New Roman"/>
              </a:rPr>
              <a:t> </a:t>
            </a:r>
            <a:r>
              <a:rPr lang="en-GB" i="1" dirty="0">
                <a:solidFill>
                  <a:schemeClr val="accent5">
                    <a:lumMod val="50000"/>
                  </a:schemeClr>
                </a:solidFill>
                <a:latin typeface="Times New Roman"/>
                <a:ea typeface="Calibri"/>
                <a:cs typeface="Times New Roman"/>
              </a:rPr>
              <a:t>Stellenbosch University, RSA</a:t>
            </a:r>
            <a:r>
              <a:rPr lang="ru-RU" dirty="0">
                <a:solidFill>
                  <a:schemeClr val="accent5">
                    <a:lumMod val="50000"/>
                  </a:schemeClr>
                </a:solidFill>
                <a:latin typeface="Times New Roman"/>
                <a:ea typeface="Calibri"/>
                <a:cs typeface="Times New Roman"/>
              </a:rPr>
              <a:t/>
            </a:r>
            <a:br>
              <a:rPr lang="ru-RU" dirty="0">
                <a:solidFill>
                  <a:schemeClr val="accent5">
                    <a:lumMod val="50000"/>
                  </a:schemeClr>
                </a:solidFill>
                <a:latin typeface="Times New Roman"/>
                <a:ea typeface="Calibri"/>
                <a:cs typeface="Times New Roman"/>
              </a:rPr>
            </a:br>
            <a:r>
              <a:rPr lang="en-US" i="1" baseline="30000" dirty="0">
                <a:solidFill>
                  <a:schemeClr val="accent5">
                    <a:lumMod val="50000"/>
                  </a:schemeClr>
                </a:solidFill>
                <a:latin typeface="Times New Roman"/>
                <a:ea typeface="Calibri"/>
                <a:cs typeface="Times New Roman"/>
              </a:rPr>
              <a:t>7</a:t>
            </a:r>
            <a:r>
              <a:rPr lang="en-US" i="1" dirty="0">
                <a:solidFill>
                  <a:schemeClr val="accent5">
                    <a:lumMod val="50000"/>
                  </a:schemeClr>
                </a:solidFill>
                <a:latin typeface="Times New Roman"/>
                <a:ea typeface="Calibri"/>
                <a:cs typeface="Times New Roman"/>
              </a:rPr>
              <a:t> </a:t>
            </a:r>
            <a:r>
              <a:rPr lang="en-GB" i="1" dirty="0">
                <a:solidFill>
                  <a:schemeClr val="accent5">
                    <a:lumMod val="50000"/>
                  </a:schemeClr>
                </a:solidFill>
                <a:latin typeface="Times New Roman"/>
                <a:ea typeface="Calibri"/>
                <a:cs typeface="Times New Roman"/>
              </a:rPr>
              <a:t>NRNU MEPHI, Moscow, Russia</a:t>
            </a:r>
            <a:r>
              <a:rPr lang="ru-RU" dirty="0">
                <a:solidFill>
                  <a:schemeClr val="accent5">
                    <a:lumMod val="50000"/>
                  </a:schemeClr>
                </a:solidFill>
                <a:latin typeface="Times New Roman"/>
                <a:ea typeface="Calibri"/>
                <a:cs typeface="Times New Roman"/>
              </a:rPr>
              <a:t/>
            </a:r>
            <a:br>
              <a:rPr lang="ru-RU" dirty="0">
                <a:solidFill>
                  <a:schemeClr val="accent5">
                    <a:lumMod val="50000"/>
                  </a:schemeClr>
                </a:solidFill>
                <a:latin typeface="Times New Roman"/>
                <a:ea typeface="Calibri"/>
                <a:cs typeface="Times New Roman"/>
              </a:rPr>
            </a:br>
            <a:r>
              <a:rPr lang="en-US" i="1" baseline="30000" dirty="0">
                <a:solidFill>
                  <a:schemeClr val="accent5">
                    <a:lumMod val="50000"/>
                  </a:schemeClr>
                </a:solidFill>
                <a:latin typeface="Times New Roman"/>
                <a:ea typeface="Calibri"/>
                <a:cs typeface="Times New Roman"/>
              </a:rPr>
              <a:t>8</a:t>
            </a:r>
            <a:r>
              <a:rPr lang="en-US" i="1" dirty="0">
                <a:solidFill>
                  <a:schemeClr val="accent5">
                    <a:lumMod val="50000"/>
                  </a:schemeClr>
                </a:solidFill>
                <a:latin typeface="Times New Roman"/>
                <a:ea typeface="Calibri"/>
                <a:cs typeface="Times New Roman"/>
              </a:rPr>
              <a:t> </a:t>
            </a:r>
            <a:r>
              <a:rPr lang="en-GB" i="1" dirty="0">
                <a:solidFill>
                  <a:schemeClr val="accent5">
                    <a:lumMod val="50000"/>
                  </a:schemeClr>
                </a:solidFill>
                <a:latin typeface="Times New Roman"/>
                <a:ea typeface="Calibri"/>
                <a:cs typeface="Times New Roman"/>
              </a:rPr>
              <a:t>UNISA, RSA</a:t>
            </a:r>
            <a:endParaRPr lang="ru-RU" dirty="0"/>
          </a:p>
        </p:txBody>
      </p:sp>
      <p:sp>
        <p:nvSpPr>
          <p:cNvPr id="13" name="Заголовок 1">
            <a:extLst>
              <a:ext uri="{FF2B5EF4-FFF2-40B4-BE49-F238E27FC236}">
                <a16:creationId xmlns="" xmlns:a16="http://schemas.microsoft.com/office/drawing/2014/main" id="{3185B035-6B06-415D-9CF8-4E3353227060}"/>
              </a:ext>
            </a:extLst>
          </p:cNvPr>
          <p:cNvSpPr txBox="1">
            <a:spLocks/>
          </p:cNvSpPr>
          <p:nvPr/>
        </p:nvSpPr>
        <p:spPr>
          <a:xfrm>
            <a:off x="498584" y="937788"/>
            <a:ext cx="6366941"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000" b="1" spc="50" dirty="0">
                <a:ln w="11430"/>
                <a:solidFill>
                  <a:srgbClr val="002060"/>
                </a:solidFill>
                <a:latin typeface="Cambria" panose="02040503050406030204" pitchFamily="18" charset="0"/>
              </a:rPr>
              <a:t>Project Team</a:t>
            </a:r>
            <a:endParaRPr lang="ru-RU" sz="3000" b="1" spc="50" dirty="0">
              <a:ln w="11430"/>
              <a:solidFill>
                <a:srgbClr val="002060"/>
              </a:solidFill>
              <a:latin typeface="Cambria" panose="02040503050406030204" pitchFamily="18" charset="0"/>
            </a:endParaRPr>
          </a:p>
        </p:txBody>
      </p:sp>
    </p:spTree>
    <p:extLst>
      <p:ext uri="{BB962C8B-B14F-4D97-AF65-F5344CB8AC3E}">
        <p14:creationId xmlns:p14="http://schemas.microsoft.com/office/powerpoint/2010/main" val="1693832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p:cNvSpPr txBox="1">
            <a:spLocks/>
          </p:cNvSpPr>
          <p:nvPr/>
        </p:nvSpPr>
        <p:spPr>
          <a:xfrm>
            <a:off x="187258" y="800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Virtual Practicum</a:t>
            </a:r>
          </a:p>
        </p:txBody>
      </p:sp>
      <p:pic>
        <p:nvPicPr>
          <p:cNvPr id="1026" name="Picture 2">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902" y="1598723"/>
            <a:ext cx="8176671" cy="423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98814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p:cNvSpPr txBox="1">
            <a:spLocks/>
          </p:cNvSpPr>
          <p:nvPr/>
        </p:nvSpPr>
        <p:spPr>
          <a:xfrm>
            <a:off x="187258" y="800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Virtual Practicum</a:t>
            </a:r>
          </a:p>
        </p:txBody>
      </p:sp>
      <p:pic>
        <p:nvPicPr>
          <p:cNvPr id="2"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79" y="1816763"/>
            <a:ext cx="8771718" cy="4001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4983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p:cNvSpPr txBox="1">
            <a:spLocks/>
          </p:cNvSpPr>
          <p:nvPr/>
        </p:nvSpPr>
        <p:spPr>
          <a:xfrm>
            <a:off x="187258" y="800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a:ln w="11430"/>
                <a:solidFill>
                  <a:srgbClr val="002060"/>
                </a:solidFill>
                <a:latin typeface="Cambria" panose="02040503050406030204" pitchFamily="18" charset="0"/>
              </a:rPr>
              <a:t>Virtual Practicum</a:t>
            </a:r>
          </a:p>
        </p:txBody>
      </p:sp>
      <p:sp>
        <p:nvSpPr>
          <p:cNvPr id="8" name="TextBox 7"/>
          <p:cNvSpPr txBox="1"/>
          <p:nvPr/>
        </p:nvSpPr>
        <p:spPr>
          <a:xfrm>
            <a:off x="306388" y="1151963"/>
            <a:ext cx="8748556" cy="5093702"/>
          </a:xfrm>
          <a:prstGeom prst="rect">
            <a:avLst/>
          </a:prstGeom>
          <a:noFill/>
        </p:spPr>
        <p:txBody>
          <a:bodyPr wrap="square" rtlCol="0">
            <a:spAutoFit/>
          </a:bodyPr>
          <a:lstStyle/>
          <a:p>
            <a:pPr>
              <a:lnSpc>
                <a:spcPts val="3000"/>
              </a:lnSpc>
              <a:buFont typeface="Wingdings" pitchFamily="2" charset="2"/>
              <a:buChar char="§"/>
            </a:pPr>
            <a:r>
              <a:rPr lang="ru-RU" sz="2200" dirty="0" smtClean="0">
                <a:solidFill>
                  <a:prstClr val="black"/>
                </a:solidFill>
                <a:latin typeface="Cambria" panose="02040503050406030204" pitchFamily="18" charset="0"/>
              </a:rPr>
              <a:t>  </a:t>
            </a:r>
            <a:r>
              <a:rPr lang="en-US" sz="2200" dirty="0" smtClean="0">
                <a:solidFill>
                  <a:prstClr val="black"/>
                </a:solidFill>
                <a:latin typeface="Cambria" panose="02040503050406030204" pitchFamily="18" charset="0"/>
              </a:rPr>
              <a:t>Study of signals from pulse generator</a:t>
            </a:r>
          </a:p>
          <a:p>
            <a:pPr>
              <a:lnSpc>
                <a:spcPts val="3000"/>
              </a:lnSpc>
              <a:buFont typeface="Wingdings" pitchFamily="2" charset="2"/>
              <a:buChar char="§"/>
            </a:pPr>
            <a:r>
              <a:rPr lang="ru-RU" sz="2200" dirty="0" smtClean="0">
                <a:solidFill>
                  <a:prstClr val="black"/>
                </a:solidFill>
                <a:latin typeface="Cambria" panose="02040503050406030204" pitchFamily="18" charset="0"/>
              </a:rPr>
              <a:t>  </a:t>
            </a:r>
            <a:r>
              <a:rPr lang="en-US" sz="2200" dirty="0" smtClean="0">
                <a:solidFill>
                  <a:prstClr val="black"/>
                </a:solidFill>
                <a:latin typeface="Cambria" panose="02040503050406030204" pitchFamily="18" charset="0"/>
              </a:rPr>
              <a:t>Signal measurement using oscilloscope</a:t>
            </a:r>
          </a:p>
          <a:p>
            <a:pPr>
              <a:lnSpc>
                <a:spcPts val="3000"/>
              </a:lnSpc>
              <a:buFont typeface="Wingdings" pitchFamily="2" charset="2"/>
              <a:buChar char="§"/>
            </a:pPr>
            <a:r>
              <a:rPr lang="ru-RU" sz="2200" dirty="0" smtClean="0">
                <a:solidFill>
                  <a:prstClr val="black"/>
                </a:solidFill>
                <a:latin typeface="Cambria" panose="02040503050406030204" pitchFamily="18" charset="0"/>
              </a:rPr>
              <a:t>  </a:t>
            </a:r>
            <a:r>
              <a:rPr lang="en-US" sz="2200" dirty="0" smtClean="0">
                <a:solidFill>
                  <a:prstClr val="black"/>
                </a:solidFill>
                <a:latin typeface="Cambria" panose="02040503050406030204" pitchFamily="18" charset="0"/>
              </a:rPr>
              <a:t>Spectrum registration of scintillation detector with the </a:t>
            </a:r>
            <a:r>
              <a:rPr lang="en-US" sz="2200" dirty="0" err="1" smtClean="0">
                <a:solidFill>
                  <a:prstClr val="black"/>
                </a:solidFill>
                <a:latin typeface="Cambria" panose="02040503050406030204" pitchFamily="18" charset="0"/>
              </a:rPr>
              <a:t>NaI</a:t>
            </a:r>
            <a:r>
              <a:rPr lang="en-US" sz="2200" dirty="0" smtClean="0">
                <a:solidFill>
                  <a:prstClr val="black"/>
                </a:solidFill>
                <a:latin typeface="Cambria" panose="02040503050406030204" pitchFamily="18" charset="0"/>
              </a:rPr>
              <a:t> crystal</a:t>
            </a:r>
          </a:p>
          <a:p>
            <a:pPr>
              <a:lnSpc>
                <a:spcPts val="3000"/>
              </a:lnSpc>
              <a:buFont typeface="Wingdings" pitchFamily="2" charset="2"/>
              <a:buChar char="§"/>
            </a:pPr>
            <a:r>
              <a:rPr lang="ru-RU" sz="2200" dirty="0" smtClean="0">
                <a:solidFill>
                  <a:prstClr val="black"/>
                </a:solidFill>
                <a:latin typeface="Cambria" panose="02040503050406030204" pitchFamily="18" charset="0"/>
              </a:rPr>
              <a:t>  </a:t>
            </a:r>
            <a:r>
              <a:rPr lang="en-US" sz="2200" dirty="0" smtClean="0">
                <a:solidFill>
                  <a:prstClr val="black"/>
                </a:solidFill>
                <a:latin typeface="Cambria" panose="02040503050406030204" pitchFamily="18" charset="0"/>
              </a:rPr>
              <a:t>Energy calibration of PIN diode</a:t>
            </a:r>
          </a:p>
          <a:p>
            <a:pPr>
              <a:lnSpc>
                <a:spcPts val="3000"/>
              </a:lnSpc>
              <a:buFont typeface="Wingdings" pitchFamily="2" charset="2"/>
              <a:buChar char="§"/>
            </a:pPr>
            <a:r>
              <a:rPr lang="ru-RU" sz="2200" dirty="0" smtClean="0">
                <a:solidFill>
                  <a:prstClr val="black"/>
                </a:solidFill>
                <a:latin typeface="Cambria" panose="02040503050406030204" pitchFamily="18" charset="0"/>
              </a:rPr>
              <a:t>  </a:t>
            </a:r>
            <a:r>
              <a:rPr lang="en-US" sz="2200" dirty="0" smtClean="0">
                <a:solidFill>
                  <a:prstClr val="black"/>
                </a:solidFill>
                <a:latin typeface="Cambria" panose="02040503050406030204" pitchFamily="18" charset="0"/>
              </a:rPr>
              <a:t>Measurement of radiation energies and thickness of 252Cf-sourse</a:t>
            </a:r>
          </a:p>
          <a:p>
            <a:pPr>
              <a:lnSpc>
                <a:spcPts val="3000"/>
              </a:lnSpc>
              <a:buFont typeface="Wingdings" pitchFamily="2" charset="2"/>
              <a:buChar char="§"/>
            </a:pPr>
            <a:r>
              <a:rPr lang="ru-RU" sz="2200" dirty="0" smtClean="0">
                <a:solidFill>
                  <a:prstClr val="black"/>
                </a:solidFill>
                <a:latin typeface="Cambria" panose="02040503050406030204" pitchFamily="18" charset="0"/>
              </a:rPr>
              <a:t>  </a:t>
            </a:r>
            <a:r>
              <a:rPr lang="en-US" sz="2200" dirty="0" smtClean="0">
                <a:solidFill>
                  <a:prstClr val="black"/>
                </a:solidFill>
                <a:latin typeface="Cambria" panose="02040503050406030204" pitchFamily="18" charset="0"/>
              </a:rPr>
              <a:t>Calibration from the precision pulse generator</a:t>
            </a:r>
          </a:p>
          <a:p>
            <a:pPr>
              <a:lnSpc>
                <a:spcPts val="3000"/>
              </a:lnSpc>
              <a:buFont typeface="Wingdings" pitchFamily="2" charset="2"/>
              <a:buChar char="§"/>
            </a:pPr>
            <a:r>
              <a:rPr lang="ru-RU" sz="2200" dirty="0" smtClean="0">
                <a:solidFill>
                  <a:prstClr val="black"/>
                </a:solidFill>
                <a:latin typeface="Cambria" panose="02040503050406030204" pitchFamily="18" charset="0"/>
              </a:rPr>
              <a:t>  </a:t>
            </a:r>
            <a:r>
              <a:rPr lang="en-US" sz="2200" dirty="0" smtClean="0">
                <a:solidFill>
                  <a:prstClr val="black"/>
                </a:solidFill>
                <a:latin typeface="Cambria" panose="02040503050406030204" pitchFamily="18" charset="0"/>
              </a:rPr>
              <a:t>Time calibrator grading</a:t>
            </a:r>
          </a:p>
          <a:p>
            <a:pPr>
              <a:lnSpc>
                <a:spcPts val="3000"/>
              </a:lnSpc>
              <a:buFont typeface="Wingdings" pitchFamily="2" charset="2"/>
              <a:buChar char="§"/>
            </a:pPr>
            <a:r>
              <a:rPr lang="ru-RU" sz="2200" dirty="0" smtClean="0">
                <a:solidFill>
                  <a:prstClr val="black"/>
                </a:solidFill>
                <a:latin typeface="Cambria" panose="02040503050406030204" pitchFamily="18" charset="0"/>
              </a:rPr>
              <a:t>  </a:t>
            </a:r>
            <a:r>
              <a:rPr lang="en-US" sz="2200" dirty="0" smtClean="0">
                <a:solidFill>
                  <a:prstClr val="black"/>
                </a:solidFill>
                <a:latin typeface="Cambria" panose="02040503050406030204" pitchFamily="18" charset="0"/>
              </a:rPr>
              <a:t>Time coincidence counting from cosmic rays</a:t>
            </a:r>
          </a:p>
          <a:p>
            <a:pPr>
              <a:lnSpc>
                <a:spcPts val="3000"/>
              </a:lnSpc>
              <a:buFont typeface="Wingdings" pitchFamily="2" charset="2"/>
              <a:buChar char="§"/>
            </a:pPr>
            <a:r>
              <a:rPr lang="ru-RU" sz="2200" dirty="0" smtClean="0">
                <a:solidFill>
                  <a:prstClr val="black"/>
                </a:solidFill>
                <a:latin typeface="Cambria" panose="02040503050406030204" pitchFamily="18" charset="0"/>
              </a:rPr>
              <a:t>  </a:t>
            </a:r>
            <a:r>
              <a:rPr lang="en-US" sz="2200" dirty="0" smtClean="0">
                <a:solidFill>
                  <a:prstClr val="black"/>
                </a:solidFill>
                <a:latin typeface="Cambria" panose="02040503050406030204" pitchFamily="18" charset="0"/>
              </a:rPr>
              <a:t>Time coincidence counting from a pulse generator </a:t>
            </a:r>
          </a:p>
          <a:p>
            <a:pPr>
              <a:lnSpc>
                <a:spcPts val="3000"/>
              </a:lnSpc>
              <a:buFont typeface="Wingdings" pitchFamily="2" charset="2"/>
              <a:buChar char="§"/>
            </a:pPr>
            <a:r>
              <a:rPr lang="ru-RU" sz="2200" dirty="0" smtClean="0">
                <a:solidFill>
                  <a:prstClr val="black"/>
                </a:solidFill>
                <a:latin typeface="Cambria" panose="02040503050406030204" pitchFamily="18" charset="0"/>
              </a:rPr>
              <a:t>  </a:t>
            </a:r>
            <a:r>
              <a:rPr lang="en-US" sz="2200" dirty="0" smtClean="0">
                <a:solidFill>
                  <a:prstClr val="black"/>
                </a:solidFill>
                <a:latin typeface="Cambria" panose="02040503050406030204" pitchFamily="18" charset="0"/>
              </a:rPr>
              <a:t>Work with vacuum system for physical experiment</a:t>
            </a:r>
          </a:p>
          <a:p>
            <a:pPr>
              <a:lnSpc>
                <a:spcPts val="3000"/>
              </a:lnSpc>
              <a:buFont typeface="Wingdings" pitchFamily="2" charset="2"/>
              <a:buChar char="§"/>
            </a:pPr>
            <a:r>
              <a:rPr lang="en-US" sz="2200" dirty="0" smtClean="0">
                <a:solidFill>
                  <a:prstClr val="black"/>
                </a:solidFill>
                <a:latin typeface="Cambria" panose="02040503050406030204" pitchFamily="18" charset="0"/>
              </a:rPr>
              <a:t>  Assembling of the detector system of the time-of-flight and energy spectrometer</a:t>
            </a:r>
            <a:endParaRPr lang="ru-RU" sz="2200" dirty="0" smtClean="0">
              <a:solidFill>
                <a:prstClr val="black"/>
              </a:solidFill>
              <a:latin typeface="Cambria" panose="02040503050406030204" pitchFamily="18" charset="0"/>
            </a:endParaRPr>
          </a:p>
          <a:p>
            <a:pPr>
              <a:lnSpc>
                <a:spcPts val="3000"/>
              </a:lnSpc>
              <a:buFont typeface="Wingdings" pitchFamily="2" charset="2"/>
              <a:buChar char="§"/>
            </a:pPr>
            <a:r>
              <a:rPr lang="en-US" sz="2200" dirty="0" smtClean="0">
                <a:solidFill>
                  <a:prstClr val="black"/>
                </a:solidFill>
                <a:latin typeface="Cambria" panose="02040503050406030204" pitchFamily="18" charset="0"/>
              </a:rPr>
              <a:t>  Work with the CAMAC slave controller. Study of a register module</a:t>
            </a:r>
          </a:p>
        </p:txBody>
      </p:sp>
    </p:spTree>
    <p:extLst>
      <p:ext uri="{BB962C8B-B14F-4D97-AF65-F5344CB8AC3E}">
        <p14:creationId xmlns:p14="http://schemas.microsoft.com/office/powerpoint/2010/main" val="26497336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359" y="2155250"/>
            <a:ext cx="1574624"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954" y="2155250"/>
            <a:ext cx="1480936"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861" y="2155250"/>
            <a:ext cx="1485524"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8356" y="2155250"/>
            <a:ext cx="1486957"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4286" y="2155250"/>
            <a:ext cx="1544554"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610971" y="5919775"/>
            <a:ext cx="3922058" cy="412934"/>
          </a:xfrm>
          <a:prstGeom prst="rect">
            <a:avLst/>
          </a:prstGeom>
          <a:noFill/>
        </p:spPr>
        <p:txBody>
          <a:bodyPr wrap="square" rtlCol="0">
            <a:spAutoFit/>
          </a:bodyPr>
          <a:lstStyle/>
          <a:p>
            <a:pPr>
              <a:lnSpc>
                <a:spcPts val="2500"/>
              </a:lnSpc>
            </a:pPr>
            <a:r>
              <a:rPr lang="en-US" sz="2200" i="1" dirty="0">
                <a:latin typeface="Cambria" panose="02040503050406030204" pitchFamily="18" charset="0"/>
              </a:rPr>
              <a:t>Libraries of the Setup Builder</a:t>
            </a:r>
          </a:p>
        </p:txBody>
      </p:sp>
      <p:sp>
        <p:nvSpPr>
          <p:cNvPr id="11" name="Заголовок 1"/>
          <p:cNvSpPr txBox="1">
            <a:spLocks/>
          </p:cNvSpPr>
          <p:nvPr/>
        </p:nvSpPr>
        <p:spPr>
          <a:xfrm>
            <a:off x="187258" y="330429"/>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a:ln w="11430"/>
                <a:solidFill>
                  <a:srgbClr val="002060"/>
                </a:solidFill>
                <a:latin typeface="Cambria" panose="02040503050406030204" pitchFamily="18" charset="0"/>
              </a:rPr>
              <a:t>Interactive Environment for Nuclear Experiment Modeling</a:t>
            </a:r>
          </a:p>
        </p:txBody>
      </p:sp>
    </p:spTree>
    <p:extLst>
      <p:ext uri="{BB962C8B-B14F-4D97-AF65-F5344CB8AC3E}">
        <p14:creationId xmlns:p14="http://schemas.microsoft.com/office/powerpoint/2010/main" val="37949311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0971" y="6267640"/>
            <a:ext cx="3922058" cy="412934"/>
          </a:xfrm>
          <a:prstGeom prst="rect">
            <a:avLst/>
          </a:prstGeom>
          <a:noFill/>
        </p:spPr>
        <p:txBody>
          <a:bodyPr wrap="square" rtlCol="0">
            <a:spAutoFit/>
          </a:bodyPr>
          <a:lstStyle/>
          <a:p>
            <a:pPr>
              <a:lnSpc>
                <a:spcPts val="2500"/>
              </a:lnSpc>
            </a:pPr>
            <a:r>
              <a:rPr lang="en-US" sz="2200" i="1" dirty="0">
                <a:latin typeface="Cambria" panose="02040503050406030204" pitchFamily="18" charset="0"/>
              </a:rPr>
              <a:t>You can arrange your own setup</a:t>
            </a:r>
          </a:p>
        </p:txBody>
      </p:sp>
      <p:pic>
        <p:nvPicPr>
          <p:cNvPr id="1026" name="Picture 2" descr="E:\!2016\ЮАР 2016\Фото\Setup Builder_1.jpg"/>
          <p:cNvPicPr>
            <a:picLocks noChangeAspect="1" noChangeArrowheads="1"/>
          </p:cNvPicPr>
          <p:nvPr/>
        </p:nvPicPr>
        <p:blipFill>
          <a:blip r:embed="rId2" cstate="print"/>
          <a:srcRect l="458"/>
          <a:stretch>
            <a:fillRect/>
          </a:stretch>
        </p:blipFill>
        <p:spPr bwMode="auto">
          <a:xfrm>
            <a:off x="799381" y="2016929"/>
            <a:ext cx="7576898" cy="4187646"/>
          </a:xfrm>
          <a:prstGeom prst="rect">
            <a:avLst/>
          </a:prstGeom>
          <a:ln>
            <a:noFill/>
          </a:ln>
          <a:effectLst>
            <a:outerShdw blurRad="292100" dist="139700" dir="2700000" algn="tl" rotWithShape="0">
              <a:srgbClr val="333333">
                <a:alpha val="65000"/>
              </a:srgbClr>
            </a:outerShdw>
          </a:effectLst>
        </p:spPr>
      </p:pic>
      <p:sp>
        <p:nvSpPr>
          <p:cNvPr id="5" name="Заголовок 1"/>
          <p:cNvSpPr txBox="1">
            <a:spLocks/>
          </p:cNvSpPr>
          <p:nvPr/>
        </p:nvSpPr>
        <p:spPr>
          <a:xfrm>
            <a:off x="187258" y="330429"/>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a:ln w="11430"/>
                <a:solidFill>
                  <a:srgbClr val="002060"/>
                </a:solidFill>
                <a:latin typeface="Cambria" panose="02040503050406030204" pitchFamily="18" charset="0"/>
              </a:rPr>
              <a:t>Interactive Environment for Nuclear Experiment Modeling</a:t>
            </a:r>
          </a:p>
        </p:txBody>
      </p:sp>
      <p:sp>
        <p:nvSpPr>
          <p:cNvPr id="6" name="Прямоугольник 5">
            <a:hlinkClick r:id="rId3" action="ppaction://hlinkfile"/>
          </p:cNvPr>
          <p:cNvSpPr/>
          <p:nvPr/>
        </p:nvSpPr>
        <p:spPr>
          <a:xfrm>
            <a:off x="187258" y="1145512"/>
            <a:ext cx="8876355" cy="5436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31313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p:cNvSpPr txBox="1">
            <a:spLocks/>
          </p:cNvSpPr>
          <p:nvPr/>
        </p:nvSpPr>
        <p:spPr>
          <a:xfrm>
            <a:off x="197059" y="70682"/>
            <a:ext cx="927321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spc="50" dirty="0">
                <a:ln w="11430"/>
                <a:solidFill>
                  <a:srgbClr val="002060"/>
                </a:solidFill>
                <a:latin typeface="Cambria" panose="02040503050406030204" pitchFamily="18" charset="0"/>
              </a:rPr>
              <a:t>New Practicum Based on Modern Equipment</a:t>
            </a:r>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63" t="6944" r="9866" b="12104"/>
          <a:stretch/>
        </p:blipFill>
        <p:spPr bwMode="auto">
          <a:xfrm>
            <a:off x="4570413" y="4087538"/>
            <a:ext cx="4422353"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684918" y="1204681"/>
            <a:ext cx="4241372" cy="1938992"/>
          </a:xfrm>
          <a:prstGeom prst="rect">
            <a:avLst/>
          </a:prstGeom>
          <a:noFill/>
        </p:spPr>
        <p:txBody>
          <a:bodyPr wrap="square" rtlCol="0">
            <a:spAutoFit/>
          </a:bodyPr>
          <a:lstStyle/>
          <a:p>
            <a:r>
              <a:rPr lang="en-US" sz="3600" b="1" dirty="0">
                <a:solidFill>
                  <a:prstClr val="black"/>
                </a:solidFill>
                <a:latin typeface="Cambria" panose="02040503050406030204" pitchFamily="18" charset="0"/>
              </a:rPr>
              <a:t>               </a:t>
            </a:r>
          </a:p>
          <a:p>
            <a:pPr marL="457200" indent="-457200">
              <a:buFont typeface="Wingdings" panose="05000000000000000000" pitchFamily="2" charset="2"/>
              <a:buChar char="§"/>
            </a:pPr>
            <a:r>
              <a:rPr lang="en-US" sz="2800" dirty="0">
                <a:solidFill>
                  <a:prstClr val="black"/>
                </a:solidFill>
                <a:latin typeface="Cambria" panose="02040503050406030204" pitchFamily="18" charset="0"/>
              </a:rPr>
              <a:t>Alexander </a:t>
            </a:r>
            <a:r>
              <a:rPr lang="en-US" sz="2800" dirty="0" err="1">
                <a:solidFill>
                  <a:prstClr val="black"/>
                </a:solidFill>
                <a:latin typeface="Cambria" panose="02040503050406030204" pitchFamily="18" charset="0"/>
              </a:rPr>
              <a:t>Strekalovsky</a:t>
            </a:r>
            <a:endParaRPr lang="en-US" sz="2800" dirty="0">
              <a:solidFill>
                <a:prstClr val="black"/>
              </a:solidFill>
              <a:latin typeface="Cambria" panose="02040503050406030204" pitchFamily="18" charset="0"/>
            </a:endParaRPr>
          </a:p>
          <a:p>
            <a:pPr marL="457200" indent="-457200">
              <a:buFont typeface="Wingdings" panose="05000000000000000000" pitchFamily="2" charset="2"/>
              <a:buChar char="§"/>
            </a:pPr>
            <a:r>
              <a:rPr lang="en-US" sz="2800" dirty="0" err="1">
                <a:solidFill>
                  <a:prstClr val="black"/>
                </a:solidFill>
                <a:latin typeface="Cambria" panose="02040503050406030204" pitchFamily="18" charset="0"/>
              </a:rPr>
              <a:t>Thabiso</a:t>
            </a:r>
            <a:r>
              <a:rPr lang="en-US" sz="2800" dirty="0">
                <a:solidFill>
                  <a:prstClr val="black"/>
                </a:solidFill>
                <a:latin typeface="Cambria" panose="02040503050406030204" pitchFamily="18" charset="0"/>
              </a:rPr>
              <a:t> </a:t>
            </a:r>
            <a:r>
              <a:rPr lang="en-US" sz="2800" dirty="0" err="1">
                <a:solidFill>
                  <a:prstClr val="black"/>
                </a:solidFill>
                <a:latin typeface="Cambria" panose="02040503050406030204" pitchFamily="18" charset="0"/>
              </a:rPr>
              <a:t>Nkwashu</a:t>
            </a:r>
            <a:endParaRPr lang="en-US" sz="2800" dirty="0">
              <a:solidFill>
                <a:prstClr val="black"/>
              </a:solidFill>
              <a:latin typeface="Cambria" panose="02040503050406030204" pitchFamily="18" charset="0"/>
            </a:endParaRPr>
          </a:p>
          <a:p>
            <a:pPr marL="457200" indent="-457200">
              <a:buFont typeface="Wingdings" panose="05000000000000000000" pitchFamily="2" charset="2"/>
              <a:buChar char="§"/>
            </a:pPr>
            <a:r>
              <a:rPr lang="en-US" sz="2800" dirty="0" err="1">
                <a:solidFill>
                  <a:prstClr val="black"/>
                </a:solidFill>
                <a:latin typeface="Cambria" panose="02040503050406030204" pitchFamily="18" charset="0"/>
              </a:rPr>
              <a:t>Vusumzi</a:t>
            </a:r>
            <a:r>
              <a:rPr lang="en-US" sz="2800" dirty="0">
                <a:solidFill>
                  <a:prstClr val="black"/>
                </a:solidFill>
                <a:latin typeface="Cambria" panose="02040503050406030204" pitchFamily="18" charset="0"/>
              </a:rPr>
              <a:t> </a:t>
            </a:r>
            <a:r>
              <a:rPr lang="en-US" sz="2800" dirty="0" err="1">
                <a:solidFill>
                  <a:prstClr val="black"/>
                </a:solidFill>
                <a:latin typeface="Cambria" panose="02040503050406030204" pitchFamily="18" charset="0"/>
              </a:rPr>
              <a:t>Gosani</a:t>
            </a:r>
            <a:endParaRPr lang="en-US" sz="2800" dirty="0">
              <a:solidFill>
                <a:prstClr val="black"/>
              </a:solidFill>
              <a:latin typeface="Cambria" panose="02040503050406030204" pitchFamily="18" charset="0"/>
            </a:endParaRPr>
          </a:p>
        </p:txBody>
      </p:sp>
      <p:pic>
        <p:nvPicPr>
          <p:cNvPr id="2052" name="Picture 4" descr="G:\IMG_20170606_1017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99" y="4087538"/>
            <a:ext cx="336000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3" name="Picture 5" descr="G:\IMG_20170606_1249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799" y="1251465"/>
            <a:ext cx="336000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9611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684918" y="1348374"/>
            <a:ext cx="4241372" cy="1508105"/>
          </a:xfrm>
          <a:prstGeom prst="rect">
            <a:avLst/>
          </a:prstGeom>
          <a:noFill/>
        </p:spPr>
        <p:txBody>
          <a:bodyPr wrap="square" rtlCol="0">
            <a:spAutoFit/>
          </a:bodyPr>
          <a:lstStyle/>
          <a:p>
            <a:r>
              <a:rPr lang="en-US" sz="3600" b="1" dirty="0">
                <a:solidFill>
                  <a:prstClr val="black"/>
                </a:solidFill>
                <a:latin typeface="Cambria" panose="02040503050406030204" pitchFamily="18" charset="0"/>
              </a:rPr>
              <a:t>               </a:t>
            </a:r>
          </a:p>
          <a:p>
            <a:pPr marL="457200" indent="-457200">
              <a:buFont typeface="Wingdings" panose="05000000000000000000" pitchFamily="2" charset="2"/>
              <a:buChar char="§"/>
            </a:pPr>
            <a:r>
              <a:rPr lang="en-US" sz="2800" dirty="0" err="1">
                <a:solidFill>
                  <a:prstClr val="black"/>
                </a:solidFill>
                <a:latin typeface="Cambria" panose="02040503050406030204" pitchFamily="18" charset="0"/>
              </a:rPr>
              <a:t>Heidar</a:t>
            </a:r>
            <a:r>
              <a:rPr lang="en-US" sz="2800" dirty="0">
                <a:solidFill>
                  <a:prstClr val="black"/>
                </a:solidFill>
                <a:latin typeface="Cambria" panose="02040503050406030204" pitchFamily="18" charset="0"/>
              </a:rPr>
              <a:t>  </a:t>
            </a:r>
            <a:r>
              <a:rPr lang="en-US" sz="2800" dirty="0" err="1">
                <a:solidFill>
                  <a:prstClr val="black"/>
                </a:solidFill>
                <a:latin typeface="Cambria" panose="02040503050406030204" pitchFamily="18" charset="0"/>
              </a:rPr>
              <a:t>Agakishiev</a:t>
            </a:r>
            <a:endParaRPr lang="en-US" sz="2800" dirty="0">
              <a:solidFill>
                <a:prstClr val="black"/>
              </a:solidFill>
              <a:latin typeface="Cambria" panose="02040503050406030204" pitchFamily="18" charset="0"/>
            </a:endParaRPr>
          </a:p>
          <a:p>
            <a:pPr marL="457200" indent="-457200">
              <a:buFont typeface="Wingdings" panose="05000000000000000000" pitchFamily="2" charset="2"/>
              <a:buChar char="§"/>
            </a:pPr>
            <a:r>
              <a:rPr lang="en-US" sz="2800" dirty="0" err="1">
                <a:solidFill>
                  <a:prstClr val="black"/>
                </a:solidFill>
                <a:latin typeface="Cambria" panose="02040503050406030204" pitchFamily="18" charset="0"/>
              </a:rPr>
              <a:t>Kehinde</a:t>
            </a:r>
            <a:r>
              <a:rPr lang="en-US" sz="2800" dirty="0">
                <a:solidFill>
                  <a:prstClr val="black"/>
                </a:solidFill>
                <a:latin typeface="Cambria" panose="02040503050406030204" pitchFamily="18" charset="0"/>
              </a:rPr>
              <a:t> </a:t>
            </a:r>
            <a:r>
              <a:rPr lang="en-US" sz="2800" dirty="0" err="1">
                <a:solidFill>
                  <a:prstClr val="black"/>
                </a:solidFill>
                <a:latin typeface="Cambria" panose="02040503050406030204" pitchFamily="18" charset="0"/>
              </a:rPr>
              <a:t>Tomiwa</a:t>
            </a:r>
            <a:endParaRPr lang="en-US" sz="2800" dirty="0">
              <a:solidFill>
                <a:prstClr val="black"/>
              </a:solidFill>
              <a:latin typeface="Cambria" panose="02040503050406030204" pitchFamily="18"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494" r="12431"/>
          <a:stretch/>
        </p:blipFill>
        <p:spPr bwMode="auto">
          <a:xfrm>
            <a:off x="738777" y="1155497"/>
            <a:ext cx="336500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52" r="12652"/>
          <a:stretch/>
        </p:blipFill>
        <p:spPr bwMode="auto">
          <a:xfrm>
            <a:off x="755777" y="4066657"/>
            <a:ext cx="334800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52" r="12652"/>
          <a:stretch/>
        </p:blipFill>
        <p:spPr bwMode="auto">
          <a:xfrm>
            <a:off x="4990011" y="4066657"/>
            <a:ext cx="335250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Заголовок 1"/>
          <p:cNvSpPr txBox="1">
            <a:spLocks/>
          </p:cNvSpPr>
          <p:nvPr/>
        </p:nvSpPr>
        <p:spPr>
          <a:xfrm>
            <a:off x="197059" y="70682"/>
            <a:ext cx="927321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spc="50" dirty="0">
                <a:ln w="11430"/>
                <a:solidFill>
                  <a:srgbClr val="002060"/>
                </a:solidFill>
                <a:latin typeface="Cambria" panose="02040503050406030204" pitchFamily="18" charset="0"/>
              </a:rPr>
              <a:t>New Practicum Based on Modern Equipment</a:t>
            </a:r>
          </a:p>
        </p:txBody>
      </p:sp>
    </p:spTree>
    <p:extLst>
      <p:ext uri="{BB962C8B-B14F-4D97-AF65-F5344CB8AC3E}">
        <p14:creationId xmlns:p14="http://schemas.microsoft.com/office/powerpoint/2010/main" val="1065747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810536" y="2054666"/>
            <a:ext cx="3922058" cy="3298339"/>
          </a:xfrm>
          <a:prstGeom prst="rect">
            <a:avLst/>
          </a:prstGeom>
          <a:noFill/>
        </p:spPr>
        <p:txBody>
          <a:bodyPr wrap="square" rtlCol="0">
            <a:spAutoFit/>
          </a:bodyPr>
          <a:lstStyle/>
          <a:p>
            <a:pPr marL="457200" indent="-457200">
              <a:lnSpc>
                <a:spcPts val="2500"/>
              </a:lnSpc>
              <a:buAutoNum type="arabicPeriod"/>
            </a:pPr>
            <a:r>
              <a:rPr lang="en-US" sz="2200" dirty="0">
                <a:latin typeface="Cambria" panose="02040503050406030204" pitchFamily="18" charset="0"/>
              </a:rPr>
              <a:t>Access through the Internet.</a:t>
            </a:r>
          </a:p>
          <a:p>
            <a:pPr marL="457200" indent="-457200">
              <a:lnSpc>
                <a:spcPts val="2500"/>
              </a:lnSpc>
              <a:buAutoNum type="arabicPeriod"/>
            </a:pPr>
            <a:r>
              <a:rPr lang="en-US" sz="2200" dirty="0">
                <a:latin typeface="Cambria" panose="02040503050406030204" pitchFamily="18" charset="0"/>
              </a:rPr>
              <a:t>You can control the educational process as a tutor.</a:t>
            </a:r>
          </a:p>
          <a:p>
            <a:pPr marL="457200" indent="-457200">
              <a:lnSpc>
                <a:spcPts val="2500"/>
              </a:lnSpc>
              <a:buAutoNum type="arabicPeriod"/>
            </a:pPr>
            <a:r>
              <a:rPr lang="en-US" sz="2200" dirty="0">
                <a:latin typeface="Cambria" panose="02040503050406030204" pitchFamily="18" charset="0"/>
              </a:rPr>
              <a:t>You can see the progress of passing the course as a student.</a:t>
            </a:r>
          </a:p>
          <a:p>
            <a:pPr marL="457200" indent="-457200">
              <a:lnSpc>
                <a:spcPts val="2500"/>
              </a:lnSpc>
              <a:buAutoNum type="arabicPeriod"/>
            </a:pPr>
            <a:r>
              <a:rPr lang="en-US" sz="2200" dirty="0">
                <a:latin typeface="Cambria" panose="02040503050406030204" pitchFamily="18" charset="0"/>
              </a:rPr>
              <a:t>You can communicate with peers and tutors.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14" y="4010625"/>
            <a:ext cx="4413764" cy="2255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Заголовок 1"/>
          <p:cNvSpPr txBox="1">
            <a:spLocks/>
          </p:cNvSpPr>
          <p:nvPr/>
        </p:nvSpPr>
        <p:spPr>
          <a:xfrm>
            <a:off x="187258" y="800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a:ln w="11430"/>
                <a:solidFill>
                  <a:srgbClr val="002060"/>
                </a:solidFill>
                <a:latin typeface="Cambria" panose="02040503050406030204" pitchFamily="18" charset="0"/>
              </a:rPr>
              <a:t>Web-version of the Project</a:t>
            </a:r>
            <a:r>
              <a:rPr lang="ru-RU" sz="3600" b="1" spc="50" dirty="0">
                <a:ln w="11430"/>
                <a:solidFill>
                  <a:srgbClr val="002060"/>
                </a:solidFill>
                <a:latin typeface="Cambria" panose="02040503050406030204" pitchFamily="18" charset="0"/>
              </a:rPr>
              <a:t>. </a:t>
            </a:r>
            <a:r>
              <a:rPr lang="en-US" sz="3600" b="1" spc="50" dirty="0">
                <a:ln w="11430"/>
                <a:solidFill>
                  <a:srgbClr val="002060"/>
                </a:solidFill>
                <a:latin typeface="Cambria" panose="02040503050406030204" pitchFamily="18" charset="0"/>
              </a:rPr>
              <a:t>Advantages</a:t>
            </a:r>
            <a:endParaRPr lang="ru-RU" sz="3600" b="1" spc="50" dirty="0">
              <a:ln w="11430"/>
              <a:solidFill>
                <a:srgbClr val="002060"/>
              </a:solidFill>
              <a:latin typeface="Cambria" panose="02040503050406030204" pitchFamily="18" charset="0"/>
            </a:endParaRPr>
          </a:p>
        </p:txBody>
      </p:sp>
      <p:pic>
        <p:nvPicPr>
          <p:cNvPr id="6145" name="Picture 1" descr="E:\!2016\ЮАР 2016\moodlelogobig.png"/>
          <p:cNvPicPr>
            <a:picLocks noChangeAspect="1" noChangeArrowheads="1"/>
          </p:cNvPicPr>
          <p:nvPr/>
        </p:nvPicPr>
        <p:blipFill>
          <a:blip r:embed="rId3" cstate="print"/>
          <a:srcRect/>
          <a:stretch>
            <a:fillRect/>
          </a:stretch>
        </p:blipFill>
        <p:spPr bwMode="auto">
          <a:xfrm>
            <a:off x="7454349" y="5891960"/>
            <a:ext cx="1461052" cy="372732"/>
          </a:xfrm>
          <a:prstGeom prst="rect">
            <a:avLst/>
          </a:prstGeom>
          <a:ln>
            <a:noFill/>
          </a:ln>
          <a:effectLst>
            <a:outerShdw blurRad="292100" dist="139700" dir="2700000" algn="tl" rotWithShape="0">
              <a:srgbClr val="333333">
                <a:alpha val="65000"/>
              </a:srgbClr>
            </a:outerShdw>
          </a:effectLst>
        </p:spPr>
      </p:pic>
      <p:pic>
        <p:nvPicPr>
          <p:cNvPr id="2" name="Picture 2">
            <a:hlinkClick r:id="rId4"/>
          </p:cNvPr>
          <p:cNvPicPr>
            <a:picLocks noChangeAspect="1" noChangeArrowheads="1"/>
          </p:cNvPicPr>
          <p:nvPr/>
        </p:nvPicPr>
        <p:blipFill>
          <a:blip r:embed="rId5" cstate="print"/>
          <a:srcRect l="3266" r="6139"/>
          <a:stretch>
            <a:fillRect/>
          </a:stretch>
        </p:blipFill>
        <p:spPr bwMode="auto">
          <a:xfrm>
            <a:off x="159026" y="1371600"/>
            <a:ext cx="4411387" cy="2440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93042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439" y="1341453"/>
            <a:ext cx="3286280" cy="1800000"/>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rcRect l="729"/>
          <a:stretch>
            <a:fillRect/>
          </a:stretch>
        </p:blipFill>
        <p:spPr>
          <a:xfrm>
            <a:off x="4953342" y="1333812"/>
            <a:ext cx="3249334" cy="1800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466462" y="3147042"/>
            <a:ext cx="4278611" cy="640368"/>
          </a:xfrm>
          <a:prstGeom prst="rect">
            <a:avLst/>
          </a:prstGeom>
          <a:noFill/>
        </p:spPr>
        <p:txBody>
          <a:bodyPr wrap="square" rtlCol="0">
            <a:spAutoFit/>
          </a:bodyPr>
          <a:lstStyle/>
          <a:p>
            <a:pPr algn="ctr">
              <a:lnSpc>
                <a:spcPct val="115000"/>
              </a:lnSpc>
              <a:spcAft>
                <a:spcPts val="1000"/>
              </a:spcAft>
            </a:pPr>
            <a:r>
              <a:rPr lang="en-US" sz="1600" i="1" dirty="0">
                <a:solidFill>
                  <a:prstClr val="black"/>
                </a:solidFill>
                <a:latin typeface="Cambria"/>
                <a:ea typeface="Calibri"/>
                <a:cs typeface="Times New Roman"/>
              </a:rPr>
              <a:t>Software complex “Virtual Laboratory of Nuclear Fission”</a:t>
            </a:r>
            <a:endParaRPr lang="ru-RU" sz="1600" dirty="0">
              <a:solidFill>
                <a:prstClr val="black"/>
              </a:solidFill>
              <a:ea typeface="Calibri"/>
              <a:cs typeface="Times New Roman"/>
            </a:endParaRPr>
          </a:p>
        </p:txBody>
      </p:sp>
      <p:sp>
        <p:nvSpPr>
          <p:cNvPr id="15" name="TextBox 14"/>
          <p:cNvSpPr txBox="1"/>
          <p:nvPr/>
        </p:nvSpPr>
        <p:spPr>
          <a:xfrm>
            <a:off x="4570413" y="3147042"/>
            <a:ext cx="4278611" cy="640368"/>
          </a:xfrm>
          <a:prstGeom prst="rect">
            <a:avLst/>
          </a:prstGeom>
          <a:noFill/>
        </p:spPr>
        <p:txBody>
          <a:bodyPr wrap="square" rtlCol="0">
            <a:spAutoFit/>
          </a:bodyPr>
          <a:lstStyle/>
          <a:p>
            <a:pPr algn="ctr">
              <a:lnSpc>
                <a:spcPct val="115000"/>
              </a:lnSpc>
              <a:spcAft>
                <a:spcPts val="1000"/>
              </a:spcAft>
            </a:pPr>
            <a:r>
              <a:rPr lang="en-US" sz="1600" i="1" dirty="0">
                <a:solidFill>
                  <a:prstClr val="black"/>
                </a:solidFill>
                <a:latin typeface="Cambria"/>
                <a:ea typeface="Calibri"/>
                <a:cs typeface="Times New Roman"/>
              </a:rPr>
              <a:t>Interactive environment for nuclear experiment modeling (Setup Builder)</a:t>
            </a:r>
            <a:endParaRPr lang="ru-RU" sz="1600" dirty="0">
              <a:solidFill>
                <a:prstClr val="black"/>
              </a:solidFill>
              <a:ea typeface="Calibri"/>
              <a:cs typeface="Times New Roman"/>
            </a:endParaRPr>
          </a:p>
        </p:txBody>
      </p:sp>
      <p:sp>
        <p:nvSpPr>
          <p:cNvPr id="16" name="TextBox 15"/>
          <p:cNvSpPr txBox="1"/>
          <p:nvPr/>
        </p:nvSpPr>
        <p:spPr>
          <a:xfrm>
            <a:off x="4570413" y="6021067"/>
            <a:ext cx="4278611" cy="357214"/>
          </a:xfrm>
          <a:prstGeom prst="rect">
            <a:avLst/>
          </a:prstGeom>
          <a:noFill/>
        </p:spPr>
        <p:txBody>
          <a:bodyPr wrap="square" rtlCol="0">
            <a:spAutoFit/>
          </a:bodyPr>
          <a:lstStyle/>
          <a:p>
            <a:pPr algn="ctr">
              <a:lnSpc>
                <a:spcPct val="115000"/>
              </a:lnSpc>
              <a:spcAft>
                <a:spcPts val="1000"/>
              </a:spcAft>
            </a:pPr>
            <a:r>
              <a:rPr lang="en-US" sz="1600" i="1" dirty="0">
                <a:solidFill>
                  <a:prstClr val="black"/>
                </a:solidFill>
                <a:latin typeface="Cambria"/>
                <a:ea typeface="Calibri"/>
                <a:cs typeface="Times New Roman"/>
              </a:rPr>
              <a:t>Interactive web-version of the project</a:t>
            </a:r>
            <a:endParaRPr lang="ru-RU" sz="1600" dirty="0">
              <a:solidFill>
                <a:prstClr val="black"/>
              </a:solidFill>
              <a:ea typeface="Calibri"/>
              <a:cs typeface="Times New Roman"/>
            </a:endParaRPr>
          </a:p>
        </p:txBody>
      </p:sp>
      <p:sp>
        <p:nvSpPr>
          <p:cNvPr id="17" name="TextBox 16"/>
          <p:cNvSpPr txBox="1"/>
          <p:nvPr/>
        </p:nvSpPr>
        <p:spPr>
          <a:xfrm>
            <a:off x="625137" y="6021067"/>
            <a:ext cx="4278611" cy="658642"/>
          </a:xfrm>
          <a:prstGeom prst="rect">
            <a:avLst/>
          </a:prstGeom>
          <a:noFill/>
        </p:spPr>
        <p:txBody>
          <a:bodyPr wrap="square" rtlCol="0">
            <a:spAutoFit/>
          </a:bodyPr>
          <a:lstStyle/>
          <a:p>
            <a:pPr algn="ctr">
              <a:lnSpc>
                <a:spcPct val="115000"/>
              </a:lnSpc>
              <a:spcAft>
                <a:spcPts val="1000"/>
              </a:spcAft>
            </a:pPr>
            <a:r>
              <a:rPr lang="en-US" sz="1600" i="1" dirty="0">
                <a:solidFill>
                  <a:prstClr val="black"/>
                </a:solidFill>
                <a:latin typeface="Cambria"/>
                <a:ea typeface="Calibri"/>
                <a:cs typeface="Times New Roman"/>
              </a:rPr>
              <a:t>Hardware complex “Virtual Laboratory of Nuclear Fission”</a:t>
            </a:r>
            <a:r>
              <a:rPr lang="ru-RU" sz="1600" i="1" dirty="0">
                <a:solidFill>
                  <a:prstClr val="black"/>
                </a:solidFill>
                <a:latin typeface="Cambria"/>
                <a:ea typeface="Calibri"/>
                <a:cs typeface="Times New Roman"/>
              </a:rPr>
              <a:t> </a:t>
            </a:r>
            <a:r>
              <a:rPr lang="en-US" sz="1600" i="1" dirty="0">
                <a:solidFill>
                  <a:prstClr val="black"/>
                </a:solidFill>
                <a:latin typeface="Cambria"/>
                <a:ea typeface="Calibri"/>
                <a:cs typeface="Times New Roman"/>
              </a:rPr>
              <a:t> for student practices</a:t>
            </a:r>
            <a:endParaRPr lang="ru-RU" sz="1600" dirty="0">
              <a:solidFill>
                <a:prstClr val="black"/>
              </a:solidFill>
              <a:ea typeface="Calibri"/>
              <a:cs typeface="Times New Roman"/>
            </a:endParaRPr>
          </a:p>
        </p:txBody>
      </p:sp>
      <p:pic>
        <p:nvPicPr>
          <p:cNvPr id="2" name="Picture 2" descr="C:\Users\admin\AppData\Roaming\Skype\wildksu\media_messaging\media_cache_v3\^335BD57AF03F2211F454F24B40FE5FFD56F57D434591A9861F^pimgpsh_fullsize_dist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822" y="4103453"/>
            <a:ext cx="2655292"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Заголовок 1"/>
          <p:cNvSpPr txBox="1">
            <a:spLocks/>
          </p:cNvSpPr>
          <p:nvPr/>
        </p:nvSpPr>
        <p:spPr>
          <a:xfrm>
            <a:off x="187258" y="64149"/>
            <a:ext cx="871021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a:ln w="11430"/>
                <a:solidFill>
                  <a:srgbClr val="002060"/>
                </a:solidFill>
                <a:latin typeface="Cambria" panose="02040503050406030204" pitchFamily="18" charset="0"/>
              </a:rPr>
              <a:t>Virtual Laboratory of Nuclear Fission</a:t>
            </a:r>
            <a:endParaRPr lang="ru-RU" sz="3600" b="1" spc="50" dirty="0">
              <a:ln w="11430"/>
              <a:solidFill>
                <a:srgbClr val="002060"/>
              </a:solidFill>
              <a:latin typeface="Cambria" panose="02040503050406030204" pitchFamily="18" charset="0"/>
            </a:endParaRPr>
          </a:p>
        </p:txBody>
      </p:sp>
      <p:pic>
        <p:nvPicPr>
          <p:cNvPr id="18" name="Рисунок 17" descr="C:\Users\Dell\Downloads\P_20170606_155552_vHDR_Aut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13" y="4103453"/>
            <a:ext cx="3202206" cy="180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4749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947781" y="2030918"/>
            <a:ext cx="3997437" cy="3731055"/>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Прямоугольник 6"/>
          <p:cNvSpPr/>
          <p:nvPr/>
        </p:nvSpPr>
        <p:spPr>
          <a:xfrm>
            <a:off x="306389" y="2030919"/>
            <a:ext cx="4533968" cy="3731054"/>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Заголовок 1"/>
          <p:cNvSpPr txBox="1">
            <a:spLocks/>
          </p:cNvSpPr>
          <p:nvPr/>
        </p:nvSpPr>
        <p:spPr>
          <a:xfrm>
            <a:off x="180692" y="285936"/>
            <a:ext cx="8963308"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spc="50" dirty="0" smtClean="0">
                <a:ln w="11430"/>
                <a:solidFill>
                  <a:srgbClr val="002060"/>
                </a:solidFill>
                <a:latin typeface="Cambria" panose="02040503050406030204" pitchFamily="18" charset="0"/>
              </a:rPr>
              <a:t>Next step: Interactive </a:t>
            </a:r>
            <a:r>
              <a:rPr lang="en-US" sz="3200" b="1" spc="50" dirty="0">
                <a:ln w="11430"/>
                <a:solidFill>
                  <a:srgbClr val="002060"/>
                </a:solidFill>
                <a:latin typeface="Cambria" panose="02040503050406030204" pitchFamily="18" charset="0"/>
              </a:rPr>
              <a:t>educational </a:t>
            </a:r>
            <a:r>
              <a:rPr lang="en-US" sz="3200" b="1" spc="50" dirty="0" smtClean="0">
                <a:ln w="11430"/>
                <a:solidFill>
                  <a:srgbClr val="002060"/>
                </a:solidFill>
                <a:latin typeface="Cambria" panose="02040503050406030204" pitchFamily="18" charset="0"/>
              </a:rPr>
              <a:t>research </a:t>
            </a:r>
            <a:r>
              <a:rPr lang="en-US" sz="3200" b="1" spc="50" dirty="0">
                <a:ln w="11430"/>
                <a:solidFill>
                  <a:srgbClr val="002060"/>
                </a:solidFill>
                <a:latin typeface="Cambria" panose="02040503050406030204" pitchFamily="18" charset="0"/>
              </a:rPr>
              <a:t>laboratory of detectors and signal processing</a:t>
            </a:r>
          </a:p>
        </p:txBody>
      </p:sp>
      <p:sp>
        <p:nvSpPr>
          <p:cNvPr id="5" name="TextBox 4">
            <a:extLst>
              <a:ext uri="{FF2B5EF4-FFF2-40B4-BE49-F238E27FC236}">
                <a16:creationId xmlns="" xmlns:a16="http://schemas.microsoft.com/office/drawing/2014/main" id="{325AF837-3554-47A0-9B84-F729308FAE5A}"/>
              </a:ext>
            </a:extLst>
          </p:cNvPr>
          <p:cNvSpPr txBox="1"/>
          <p:nvPr/>
        </p:nvSpPr>
        <p:spPr>
          <a:xfrm>
            <a:off x="5177426" y="2030919"/>
            <a:ext cx="3687416" cy="3554819"/>
          </a:xfrm>
          <a:prstGeom prst="rect">
            <a:avLst/>
          </a:prstGeom>
          <a:noFill/>
        </p:spPr>
        <p:txBody>
          <a:bodyPr wrap="square" rtlCol="0">
            <a:spAutoFit/>
          </a:bodyPr>
          <a:lstStyle/>
          <a:p>
            <a:pPr algn="ctr">
              <a:lnSpc>
                <a:spcPts val="3000"/>
              </a:lnSpc>
            </a:pPr>
            <a:r>
              <a:rPr lang="en-US" sz="2100" b="1" dirty="0">
                <a:solidFill>
                  <a:prstClr val="black"/>
                </a:solidFill>
                <a:latin typeface="Cambria" panose="02040503050406030204" pitchFamily="18" charset="0"/>
              </a:rPr>
              <a:t>Section </a:t>
            </a:r>
            <a:r>
              <a:rPr lang="ru-RU" sz="2100" b="1" dirty="0">
                <a:solidFill>
                  <a:prstClr val="black"/>
                </a:solidFill>
                <a:latin typeface="Cambria" panose="02040503050406030204" pitchFamily="18" charset="0"/>
              </a:rPr>
              <a:t>«</a:t>
            </a:r>
            <a:r>
              <a:rPr lang="en-US" sz="2100" b="1" dirty="0">
                <a:solidFill>
                  <a:prstClr val="black"/>
                </a:solidFill>
                <a:latin typeface="Cambria" panose="02040503050406030204" pitchFamily="18" charset="0"/>
              </a:rPr>
              <a:t>Practicum</a:t>
            </a:r>
            <a:r>
              <a:rPr lang="ru-RU" sz="2100" b="1" dirty="0">
                <a:solidFill>
                  <a:prstClr val="black"/>
                </a:solidFill>
                <a:latin typeface="Cambria" panose="02040503050406030204" pitchFamily="18" charset="0"/>
              </a:rPr>
              <a:t>»</a:t>
            </a:r>
          </a:p>
          <a:p>
            <a:pPr>
              <a:lnSpc>
                <a:spcPts val="3000"/>
              </a:lnSpc>
            </a:pPr>
            <a:r>
              <a:rPr lang="en-US" sz="2100" dirty="0">
                <a:solidFill>
                  <a:prstClr val="black"/>
                </a:solidFill>
                <a:latin typeface="Cambria" panose="02040503050406030204" pitchFamily="18" charset="0"/>
              </a:rPr>
              <a:t>The set of research </a:t>
            </a:r>
            <a:r>
              <a:rPr lang="en-US" sz="2100" dirty="0" smtClean="0">
                <a:solidFill>
                  <a:prstClr val="black"/>
                </a:solidFill>
                <a:latin typeface="Cambria" panose="02040503050406030204" pitchFamily="18" charset="0"/>
              </a:rPr>
              <a:t>projects </a:t>
            </a:r>
            <a:endParaRPr lang="en-US" sz="2100" dirty="0">
              <a:solidFill>
                <a:prstClr val="black"/>
              </a:solidFill>
              <a:latin typeface="Cambria" panose="02040503050406030204" pitchFamily="18" charset="0"/>
            </a:endParaRPr>
          </a:p>
          <a:p>
            <a:pPr>
              <a:lnSpc>
                <a:spcPts val="3000"/>
              </a:lnSpc>
            </a:pPr>
            <a:r>
              <a:rPr lang="en-US" sz="2100" dirty="0">
                <a:solidFill>
                  <a:prstClr val="black"/>
                </a:solidFill>
                <a:latin typeface="Cambria" panose="02040503050406030204" pitchFamily="18" charset="0"/>
              </a:rPr>
              <a:t>connected with </a:t>
            </a:r>
            <a:r>
              <a:rPr lang="en-US" sz="2100" dirty="0" smtClean="0">
                <a:solidFill>
                  <a:prstClr val="black"/>
                </a:solidFill>
                <a:latin typeface="Cambria" panose="02040503050406030204" pitchFamily="18" charset="0"/>
              </a:rPr>
              <a:t>detectors and nuclear electronics, </a:t>
            </a:r>
            <a:r>
              <a:rPr lang="en-US" sz="2100" dirty="0">
                <a:solidFill>
                  <a:prstClr val="black"/>
                </a:solidFill>
                <a:latin typeface="Cambria" panose="02040503050406030204" pitchFamily="18" charset="0"/>
              </a:rPr>
              <a:t>design of detection systems in the </a:t>
            </a:r>
            <a:r>
              <a:rPr lang="en-US" sz="2100" b="1" dirty="0">
                <a:solidFill>
                  <a:prstClr val="black"/>
                </a:solidFill>
                <a:latin typeface="Cambria" panose="02040503050406030204" pitchFamily="18" charset="0"/>
              </a:rPr>
              <a:t>interactive environment for nuclear experiment modeling </a:t>
            </a:r>
            <a:r>
              <a:rPr lang="en-US" sz="2100" dirty="0">
                <a:solidFill>
                  <a:prstClr val="black"/>
                </a:solidFill>
                <a:latin typeface="Cambria" panose="02040503050406030204" pitchFamily="18" charset="0"/>
              </a:rPr>
              <a:t>using </a:t>
            </a:r>
            <a:r>
              <a:rPr lang="en-US" sz="2100" dirty="0" smtClean="0">
                <a:solidFill>
                  <a:prstClr val="black"/>
                </a:solidFill>
                <a:latin typeface="Cambria" panose="02040503050406030204" pitchFamily="18" charset="0"/>
              </a:rPr>
              <a:t>different types of modern detectors. </a:t>
            </a:r>
            <a:endParaRPr lang="ru-RU" sz="2100" b="1" dirty="0">
              <a:solidFill>
                <a:prstClr val="black"/>
              </a:solidFill>
              <a:latin typeface="Cambria" panose="02040503050406030204" pitchFamily="18" charset="0"/>
            </a:endParaRPr>
          </a:p>
        </p:txBody>
      </p:sp>
      <p:sp>
        <p:nvSpPr>
          <p:cNvPr id="6" name="TextBox 5">
            <a:extLst>
              <a:ext uri="{FF2B5EF4-FFF2-40B4-BE49-F238E27FC236}">
                <a16:creationId xmlns="" xmlns:a16="http://schemas.microsoft.com/office/drawing/2014/main" id="{82DA38B3-E461-484F-B2C5-6018EFFF52AB}"/>
              </a:ext>
            </a:extLst>
          </p:cNvPr>
          <p:cNvSpPr txBox="1"/>
          <p:nvPr/>
        </p:nvSpPr>
        <p:spPr>
          <a:xfrm>
            <a:off x="306388" y="2030110"/>
            <a:ext cx="4533968" cy="3554819"/>
          </a:xfrm>
          <a:prstGeom prst="rect">
            <a:avLst/>
          </a:prstGeom>
          <a:noFill/>
        </p:spPr>
        <p:txBody>
          <a:bodyPr wrap="square" rtlCol="0">
            <a:spAutoFit/>
          </a:bodyPr>
          <a:lstStyle/>
          <a:p>
            <a:pPr algn="ctr">
              <a:lnSpc>
                <a:spcPts val="3000"/>
              </a:lnSpc>
            </a:pPr>
            <a:r>
              <a:rPr lang="en-US" sz="2100" b="1" dirty="0">
                <a:solidFill>
                  <a:prstClr val="black"/>
                </a:solidFill>
                <a:latin typeface="Cambria" panose="02040503050406030204" pitchFamily="18" charset="0"/>
              </a:rPr>
              <a:t>Section </a:t>
            </a:r>
            <a:r>
              <a:rPr lang="ru-RU" sz="2100" b="1" dirty="0">
                <a:solidFill>
                  <a:prstClr val="black"/>
                </a:solidFill>
                <a:latin typeface="Cambria" panose="02040503050406030204" pitchFamily="18" charset="0"/>
              </a:rPr>
              <a:t>«</a:t>
            </a:r>
            <a:r>
              <a:rPr lang="en-US" sz="2100" b="1" dirty="0">
                <a:solidFill>
                  <a:prstClr val="black"/>
                </a:solidFill>
                <a:latin typeface="Cambria" panose="02040503050406030204" pitchFamily="18" charset="0"/>
              </a:rPr>
              <a:t>Education</a:t>
            </a:r>
            <a:r>
              <a:rPr lang="ru-RU" sz="2100" b="1" dirty="0">
                <a:solidFill>
                  <a:prstClr val="black"/>
                </a:solidFill>
                <a:latin typeface="Cambria" panose="02040503050406030204" pitchFamily="18" charset="0"/>
              </a:rPr>
              <a:t>»</a:t>
            </a:r>
          </a:p>
          <a:p>
            <a:pPr marL="457200" indent="-457200">
              <a:lnSpc>
                <a:spcPts val="3000"/>
              </a:lnSpc>
              <a:buFont typeface="+mj-lt"/>
              <a:buAutoNum type="arabicPeriod"/>
            </a:pPr>
            <a:r>
              <a:rPr lang="en-US" sz="2100" dirty="0" smtClean="0">
                <a:solidFill>
                  <a:prstClr val="black"/>
                </a:solidFill>
                <a:latin typeface="Cambria" panose="02040503050406030204" pitchFamily="18" charset="0"/>
              </a:rPr>
              <a:t>Radiation </a:t>
            </a:r>
            <a:r>
              <a:rPr lang="en-US" sz="2100" dirty="0">
                <a:solidFill>
                  <a:prstClr val="black"/>
                </a:solidFill>
                <a:latin typeface="Cambria" panose="02040503050406030204" pitchFamily="18" charset="0"/>
              </a:rPr>
              <a:t>sources </a:t>
            </a:r>
            <a:endParaRPr lang="ru-RU" sz="2100" dirty="0">
              <a:solidFill>
                <a:prstClr val="black"/>
              </a:solidFill>
              <a:latin typeface="Cambria" panose="02040503050406030204" pitchFamily="18" charset="0"/>
            </a:endParaRPr>
          </a:p>
          <a:p>
            <a:pPr marL="457200" indent="-457200">
              <a:lnSpc>
                <a:spcPts val="3000"/>
              </a:lnSpc>
              <a:buFont typeface="+mj-lt"/>
              <a:buAutoNum type="arabicPeriod"/>
            </a:pPr>
            <a:r>
              <a:rPr lang="en-US" sz="2100" dirty="0">
                <a:solidFill>
                  <a:prstClr val="black"/>
                </a:solidFill>
                <a:latin typeface="Cambria" panose="02040503050406030204" pitchFamily="18" charset="0"/>
              </a:rPr>
              <a:t>D</a:t>
            </a:r>
            <a:r>
              <a:rPr lang="en-US" sz="2100" dirty="0" smtClean="0">
                <a:solidFill>
                  <a:prstClr val="black"/>
                </a:solidFill>
                <a:latin typeface="Cambria" panose="02040503050406030204" pitchFamily="18" charset="0"/>
              </a:rPr>
              <a:t>etectors</a:t>
            </a:r>
            <a:endParaRPr lang="ru-RU" sz="2100" dirty="0">
              <a:solidFill>
                <a:prstClr val="black"/>
              </a:solidFill>
              <a:latin typeface="Cambria" panose="02040503050406030204" pitchFamily="18" charset="0"/>
            </a:endParaRPr>
          </a:p>
          <a:p>
            <a:pPr marL="457200" indent="-457200">
              <a:lnSpc>
                <a:spcPts val="3000"/>
              </a:lnSpc>
              <a:buFont typeface="+mj-lt"/>
              <a:buAutoNum type="arabicPeriod"/>
            </a:pPr>
            <a:r>
              <a:rPr lang="en-US" sz="2100" dirty="0" smtClean="0">
                <a:solidFill>
                  <a:prstClr val="black"/>
                </a:solidFill>
                <a:latin typeface="Cambria" panose="02040503050406030204" pitchFamily="18" charset="0"/>
              </a:rPr>
              <a:t>Modern </a:t>
            </a:r>
            <a:r>
              <a:rPr lang="en-US" sz="2100" dirty="0">
                <a:solidFill>
                  <a:prstClr val="black"/>
                </a:solidFill>
                <a:latin typeface="Cambria" panose="02040503050406030204" pitchFamily="18" charset="0"/>
              </a:rPr>
              <a:t>methods of signal </a:t>
            </a:r>
            <a:r>
              <a:rPr lang="en-US" sz="2100" dirty="0" smtClean="0">
                <a:solidFill>
                  <a:prstClr val="black"/>
                </a:solidFill>
                <a:latin typeface="Cambria" panose="02040503050406030204" pitchFamily="18" charset="0"/>
              </a:rPr>
              <a:t>measurements from detectors</a:t>
            </a:r>
          </a:p>
          <a:p>
            <a:pPr marL="457200" indent="-457200">
              <a:lnSpc>
                <a:spcPts val="3000"/>
              </a:lnSpc>
              <a:buFont typeface="+mj-lt"/>
              <a:buAutoNum type="arabicPeriod"/>
            </a:pPr>
            <a:r>
              <a:rPr lang="en-US" sz="2100" dirty="0" smtClean="0">
                <a:solidFill>
                  <a:prstClr val="black"/>
                </a:solidFill>
                <a:latin typeface="Cambria" panose="02040503050406030204" pitchFamily="18" charset="0"/>
              </a:rPr>
              <a:t>Methods </a:t>
            </a:r>
            <a:r>
              <a:rPr lang="en-US" sz="2100" dirty="0">
                <a:solidFill>
                  <a:prstClr val="black"/>
                </a:solidFill>
                <a:latin typeface="Cambria" panose="02040503050406030204" pitchFamily="18" charset="0"/>
              </a:rPr>
              <a:t>of signal processing</a:t>
            </a:r>
            <a:r>
              <a:rPr lang="ru-RU" sz="2100" dirty="0">
                <a:solidFill>
                  <a:prstClr val="black"/>
                </a:solidFill>
                <a:latin typeface="Cambria" panose="02040503050406030204" pitchFamily="18" charset="0"/>
              </a:rPr>
              <a:t>. </a:t>
            </a:r>
            <a:r>
              <a:rPr lang="en-US" sz="2100" dirty="0">
                <a:solidFill>
                  <a:prstClr val="black"/>
                </a:solidFill>
                <a:latin typeface="Cambria" panose="02040503050406030204" pitchFamily="18" charset="0"/>
              </a:rPr>
              <a:t>Basics of work with signals from modern digitizers</a:t>
            </a:r>
            <a:endParaRPr lang="ru-RU" sz="2100" dirty="0">
              <a:solidFill>
                <a:prstClr val="black"/>
              </a:solidFill>
              <a:latin typeface="Cambria" panose="02040503050406030204" pitchFamily="18" charset="0"/>
            </a:endParaRPr>
          </a:p>
          <a:p>
            <a:pPr marL="457200" indent="-457200">
              <a:lnSpc>
                <a:spcPts val="3000"/>
              </a:lnSpc>
              <a:buFont typeface="+mj-lt"/>
              <a:buAutoNum type="arabicPeriod"/>
            </a:pPr>
            <a:r>
              <a:rPr lang="en-US" sz="2100" dirty="0">
                <a:solidFill>
                  <a:prstClr val="black"/>
                </a:solidFill>
                <a:latin typeface="Cambria" panose="02040503050406030204" pitchFamily="18" charset="0"/>
              </a:rPr>
              <a:t>Analysis of signals and </a:t>
            </a:r>
            <a:r>
              <a:rPr lang="en-US" sz="2100" dirty="0" smtClean="0">
                <a:solidFill>
                  <a:prstClr val="black"/>
                </a:solidFill>
                <a:latin typeface="Cambria" panose="02040503050406030204" pitchFamily="18" charset="0"/>
              </a:rPr>
              <a:t>spectra</a:t>
            </a:r>
            <a:endParaRPr lang="ru-RU" sz="21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1100336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Заголовок 1"/>
          <p:cNvSpPr txBox="1">
            <a:spLocks/>
          </p:cNvSpPr>
          <p:nvPr/>
        </p:nvSpPr>
        <p:spPr>
          <a:xfrm>
            <a:off x="187258" y="64149"/>
            <a:ext cx="871021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a:ln w="11430"/>
                <a:solidFill>
                  <a:srgbClr val="002060"/>
                </a:solidFill>
                <a:latin typeface="Cambria" panose="02040503050406030204" pitchFamily="18" charset="0"/>
              </a:rPr>
              <a:t>Virtual Laboratory of Nuclear Fission</a:t>
            </a:r>
            <a:endParaRPr lang="ru-RU" sz="3600" b="1" spc="50" dirty="0">
              <a:ln w="11430"/>
              <a:solidFill>
                <a:srgbClr val="002060"/>
              </a:solidFill>
              <a:latin typeface="Cambria" panose="02040503050406030204" pitchFamily="18" charset="0"/>
            </a:endParaRPr>
          </a:p>
        </p:txBody>
      </p:sp>
      <p:sp>
        <p:nvSpPr>
          <p:cNvPr id="5" name="TextBox 4"/>
          <p:cNvSpPr txBox="1"/>
          <p:nvPr/>
        </p:nvSpPr>
        <p:spPr>
          <a:xfrm>
            <a:off x="246529" y="1413735"/>
            <a:ext cx="8650941" cy="1569660"/>
          </a:xfrm>
          <a:prstGeom prst="rect">
            <a:avLst/>
          </a:prstGeom>
          <a:noFill/>
        </p:spPr>
        <p:txBody>
          <a:bodyPr wrap="square" rtlCol="0">
            <a:spAutoFit/>
          </a:bodyPr>
          <a:lstStyle/>
          <a:p>
            <a:pPr algn="just"/>
            <a:r>
              <a:rPr lang="en-US" sz="2400" b="1" dirty="0">
                <a:latin typeface="Cambria" panose="02040503050406030204" pitchFamily="18" charset="0"/>
              </a:rPr>
              <a:t>The goal of the project </a:t>
            </a:r>
            <a:r>
              <a:rPr lang="en-US" sz="2400" dirty="0">
                <a:latin typeface="Cambria" panose="02040503050406030204" pitchFamily="18" charset="0"/>
              </a:rPr>
              <a:t>is to include current scientific data into the educational process, to conduct virtual and online laboratory research based on using modern scientific equipment and data obtained from the existing physical facilities. </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22942" r="15004" b="33723"/>
          <a:stretch/>
        </p:blipFill>
        <p:spPr>
          <a:xfrm flipH="1">
            <a:off x="1257368" y="3600496"/>
            <a:ext cx="6640927" cy="2417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5742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187258" y="8005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Project Evolution</a:t>
            </a:r>
            <a:endParaRPr lang="ru-RU" sz="3600" b="1" spc="50" dirty="0">
              <a:ln w="11430"/>
              <a:solidFill>
                <a:srgbClr val="002060"/>
              </a:solidFill>
              <a:latin typeface="Cambria" panose="02040503050406030204" pitchFamily="18" charset="0"/>
            </a:endParaRPr>
          </a:p>
        </p:txBody>
      </p:sp>
      <p:pic>
        <p:nvPicPr>
          <p:cNvPr id="2051" name="Picture 3">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04" y="1366462"/>
            <a:ext cx="8525468" cy="47955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5528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794" y="4018819"/>
            <a:ext cx="4278611" cy="621709"/>
          </a:xfrm>
          <a:prstGeom prst="rect">
            <a:avLst/>
          </a:prstGeom>
          <a:noFill/>
        </p:spPr>
        <p:txBody>
          <a:bodyPr wrap="square" rtlCol="0">
            <a:spAutoFit/>
          </a:bodyPr>
          <a:lstStyle/>
          <a:p>
            <a:pPr algn="ctr">
              <a:lnSpc>
                <a:spcPct val="115000"/>
              </a:lnSpc>
            </a:pPr>
            <a:r>
              <a:rPr lang="en-US" sz="1600" i="1" dirty="0">
                <a:solidFill>
                  <a:prstClr val="black"/>
                </a:solidFill>
                <a:latin typeface="Cambria"/>
                <a:ea typeface="Calibri"/>
                <a:cs typeface="Times New Roman"/>
              </a:rPr>
              <a:t>Virtual Laboratory of Nuclear Fission:</a:t>
            </a:r>
          </a:p>
          <a:p>
            <a:pPr algn="ctr"/>
            <a:r>
              <a:rPr lang="en-US" sz="1600" i="1" dirty="0">
                <a:solidFill>
                  <a:prstClr val="black"/>
                </a:solidFill>
                <a:latin typeface="Cambria"/>
                <a:ea typeface="Calibri"/>
                <a:cs typeface="Times New Roman"/>
              </a:rPr>
              <a:t>local  version</a:t>
            </a:r>
          </a:p>
        </p:txBody>
      </p:sp>
      <p:sp>
        <p:nvSpPr>
          <p:cNvPr id="15" name="TextBox 14"/>
          <p:cNvSpPr txBox="1"/>
          <p:nvPr/>
        </p:nvSpPr>
        <p:spPr>
          <a:xfrm>
            <a:off x="1268465" y="5428344"/>
            <a:ext cx="4278611" cy="658642"/>
          </a:xfrm>
          <a:prstGeom prst="rect">
            <a:avLst/>
          </a:prstGeom>
          <a:noFill/>
        </p:spPr>
        <p:txBody>
          <a:bodyPr wrap="square" rtlCol="0">
            <a:spAutoFit/>
          </a:bodyPr>
          <a:lstStyle/>
          <a:p>
            <a:pPr algn="ctr">
              <a:lnSpc>
                <a:spcPct val="115000"/>
              </a:lnSpc>
              <a:spcAft>
                <a:spcPts val="1000"/>
              </a:spcAft>
            </a:pPr>
            <a:r>
              <a:rPr lang="en-US" sz="1600" i="1" dirty="0">
                <a:solidFill>
                  <a:prstClr val="black"/>
                </a:solidFill>
                <a:latin typeface="Cambria"/>
                <a:ea typeface="Calibri"/>
                <a:cs typeface="Times New Roman"/>
              </a:rPr>
              <a:t>Interactive environment for nuclear experiment modeling</a:t>
            </a:r>
            <a:endParaRPr lang="ru-RU" sz="1600" dirty="0">
              <a:solidFill>
                <a:prstClr val="black"/>
              </a:solidFill>
              <a:ea typeface="Calibri"/>
              <a:cs typeface="Times New Roman"/>
            </a:endParaRPr>
          </a:p>
        </p:txBody>
      </p:sp>
      <p:sp>
        <p:nvSpPr>
          <p:cNvPr id="16" name="TextBox 15"/>
          <p:cNvSpPr txBox="1"/>
          <p:nvPr/>
        </p:nvSpPr>
        <p:spPr>
          <a:xfrm>
            <a:off x="5196118" y="4836543"/>
            <a:ext cx="2945182" cy="357214"/>
          </a:xfrm>
          <a:prstGeom prst="rect">
            <a:avLst/>
          </a:prstGeom>
          <a:noFill/>
        </p:spPr>
        <p:txBody>
          <a:bodyPr wrap="square" rtlCol="0">
            <a:spAutoFit/>
          </a:bodyPr>
          <a:lstStyle/>
          <a:p>
            <a:pPr algn="ctr">
              <a:lnSpc>
                <a:spcPct val="115000"/>
              </a:lnSpc>
              <a:spcAft>
                <a:spcPts val="1000"/>
              </a:spcAft>
            </a:pPr>
            <a:r>
              <a:rPr lang="en-US" sz="1600" i="1" dirty="0">
                <a:solidFill>
                  <a:prstClr val="black"/>
                </a:solidFill>
                <a:latin typeface="Cambria"/>
                <a:ea typeface="Calibri"/>
                <a:cs typeface="Times New Roman"/>
              </a:rPr>
              <a:t>Web-version of the project</a:t>
            </a:r>
            <a:endParaRPr lang="ru-RU" sz="1600" dirty="0">
              <a:solidFill>
                <a:prstClr val="black"/>
              </a:solidFill>
              <a:ea typeface="Calibri"/>
              <a:cs typeface="Times New Roman"/>
            </a:endParaRPr>
          </a:p>
        </p:txBody>
      </p:sp>
      <p:sp>
        <p:nvSpPr>
          <p:cNvPr id="12" name="Заголовок 1"/>
          <p:cNvSpPr txBox="1">
            <a:spLocks/>
          </p:cNvSpPr>
          <p:nvPr/>
        </p:nvSpPr>
        <p:spPr>
          <a:xfrm>
            <a:off x="187258" y="64149"/>
            <a:ext cx="871021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a:ln w="11430"/>
                <a:solidFill>
                  <a:srgbClr val="002060"/>
                </a:solidFill>
                <a:latin typeface="Cambria" panose="02040503050406030204" pitchFamily="18" charset="0"/>
              </a:rPr>
              <a:t>Virtual Laboratory Milestones</a:t>
            </a:r>
            <a:endParaRPr lang="ru-RU" sz="3600" b="1" spc="50" dirty="0">
              <a:ln w="11430"/>
              <a:solidFill>
                <a:srgbClr val="002060"/>
              </a:solidFill>
              <a:latin typeface="Cambria" panose="02040503050406030204" pitchFamily="18" charset="0"/>
            </a:endParaRPr>
          </a:p>
        </p:txBody>
      </p:sp>
      <p:pic>
        <p:nvPicPr>
          <p:cNvPr id="1026" name="Picture 2" descr="Картинки по запросу curved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097295" flipV="1">
            <a:off x="798303" y="2437896"/>
            <a:ext cx="6878532" cy="3570152"/>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2"/>
          <p:cNvSpPr>
            <a:spLocks noChangeAspect="1"/>
          </p:cNvSpPr>
          <p:nvPr/>
        </p:nvSpPr>
        <p:spPr>
          <a:xfrm>
            <a:off x="1663212" y="4755410"/>
            <a:ext cx="162560" cy="15748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 name="Овал 18"/>
          <p:cNvSpPr/>
          <p:nvPr/>
        </p:nvSpPr>
        <p:spPr>
          <a:xfrm>
            <a:off x="3229436" y="5161358"/>
            <a:ext cx="232228" cy="23420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 name="Овал 19"/>
          <p:cNvSpPr>
            <a:spLocks noChangeAspect="1"/>
          </p:cNvSpPr>
          <p:nvPr/>
        </p:nvSpPr>
        <p:spPr>
          <a:xfrm>
            <a:off x="4891322" y="4744453"/>
            <a:ext cx="278674" cy="2600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 name="Овал 20"/>
          <p:cNvSpPr>
            <a:spLocks noChangeAspect="1"/>
          </p:cNvSpPr>
          <p:nvPr/>
        </p:nvSpPr>
        <p:spPr>
          <a:xfrm>
            <a:off x="5704125" y="3615685"/>
            <a:ext cx="348342" cy="33067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TextBox 22"/>
          <p:cNvSpPr txBox="1"/>
          <p:nvPr/>
        </p:nvSpPr>
        <p:spPr>
          <a:xfrm>
            <a:off x="6208776" y="3594535"/>
            <a:ext cx="2557860" cy="923523"/>
          </a:xfrm>
          <a:prstGeom prst="rect">
            <a:avLst/>
          </a:prstGeom>
          <a:noFill/>
        </p:spPr>
        <p:txBody>
          <a:bodyPr wrap="square" rtlCol="0">
            <a:spAutoFit/>
          </a:bodyPr>
          <a:lstStyle/>
          <a:p>
            <a:pPr algn="ctr">
              <a:lnSpc>
                <a:spcPct val="115000"/>
              </a:lnSpc>
            </a:pPr>
            <a:r>
              <a:rPr lang="en-US" sz="1600" i="1" dirty="0">
                <a:solidFill>
                  <a:prstClr val="black"/>
                </a:solidFill>
                <a:latin typeface="Cambria"/>
                <a:ea typeface="Calibri"/>
                <a:cs typeface="Times New Roman"/>
              </a:rPr>
              <a:t>Similar platforms/models in any required </a:t>
            </a:r>
          </a:p>
          <a:p>
            <a:pPr algn="ctr">
              <a:lnSpc>
                <a:spcPct val="115000"/>
              </a:lnSpc>
            </a:pPr>
            <a:r>
              <a:rPr lang="en-US" sz="1600" i="1" dirty="0">
                <a:solidFill>
                  <a:prstClr val="black"/>
                </a:solidFill>
                <a:latin typeface="Cambria"/>
                <a:ea typeface="Calibri"/>
                <a:cs typeface="Times New Roman"/>
              </a:rPr>
              <a:t>research area</a:t>
            </a:r>
            <a:endParaRPr lang="ru-RU" sz="1600" dirty="0">
              <a:solidFill>
                <a:prstClr val="black"/>
              </a:solidFill>
              <a:ea typeface="Calibri"/>
              <a:cs typeface="Times New Roman"/>
            </a:endParaRPr>
          </a:p>
        </p:txBody>
      </p:sp>
      <p:sp>
        <p:nvSpPr>
          <p:cNvPr id="24" name="TextBox 23"/>
          <p:cNvSpPr txBox="1"/>
          <p:nvPr/>
        </p:nvSpPr>
        <p:spPr>
          <a:xfrm>
            <a:off x="6339610" y="1633102"/>
            <a:ext cx="2971309" cy="941796"/>
          </a:xfrm>
          <a:prstGeom prst="rect">
            <a:avLst/>
          </a:prstGeom>
          <a:noFill/>
        </p:spPr>
        <p:txBody>
          <a:bodyPr wrap="square" rtlCol="0">
            <a:spAutoFit/>
          </a:bodyPr>
          <a:lstStyle/>
          <a:p>
            <a:pPr algn="ctr">
              <a:lnSpc>
                <a:spcPct val="115000"/>
              </a:lnSpc>
              <a:spcAft>
                <a:spcPts val="1000"/>
              </a:spcAft>
            </a:pPr>
            <a:r>
              <a:rPr lang="en-US" sz="1600" i="1" dirty="0">
                <a:solidFill>
                  <a:prstClr val="black"/>
                </a:solidFill>
                <a:latin typeface="Cambria"/>
                <a:ea typeface="Calibri"/>
                <a:cs typeface="Times New Roman"/>
              </a:rPr>
              <a:t>Development of the Virtual Laboratory platform into the learning environment </a:t>
            </a:r>
            <a:endParaRPr lang="ru-RU" sz="1600" dirty="0">
              <a:solidFill>
                <a:prstClr val="black"/>
              </a:solidFill>
              <a:ea typeface="Calibri"/>
              <a:cs typeface="Times New Roman"/>
            </a:endParaRPr>
          </a:p>
        </p:txBody>
      </p:sp>
      <p:sp>
        <p:nvSpPr>
          <p:cNvPr id="25" name="Овал 24"/>
          <p:cNvSpPr>
            <a:spLocks noChangeAspect="1"/>
          </p:cNvSpPr>
          <p:nvPr/>
        </p:nvSpPr>
        <p:spPr>
          <a:xfrm>
            <a:off x="6016474" y="2137611"/>
            <a:ext cx="470958" cy="45104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2052" name="Picture 4"/>
          <p:cNvPicPr>
            <a:picLocks noChangeAspect="1" noChangeArrowheads="1"/>
          </p:cNvPicPr>
          <p:nvPr/>
        </p:nvPicPr>
        <p:blipFill>
          <a:blip r:embed="rId3" cstate="print"/>
          <a:srcRect/>
          <a:stretch>
            <a:fillRect/>
          </a:stretch>
        </p:blipFill>
        <p:spPr bwMode="auto">
          <a:xfrm>
            <a:off x="1613905" y="2467870"/>
            <a:ext cx="2763836" cy="564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31176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Заголовок 1"/>
          <p:cNvSpPr txBox="1">
            <a:spLocks/>
          </p:cNvSpPr>
          <p:nvPr/>
        </p:nvSpPr>
        <p:spPr>
          <a:xfrm>
            <a:off x="187258" y="75813"/>
            <a:ext cx="8829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a:ln w="11430"/>
                <a:solidFill>
                  <a:srgbClr val="002060"/>
                </a:solidFill>
                <a:latin typeface="Cambria" panose="02040503050406030204" pitchFamily="18" charset="0"/>
              </a:rPr>
              <a:t>Focus of the Project</a:t>
            </a:r>
            <a:endParaRPr lang="ru-RU" sz="3600" b="1" spc="50" dirty="0">
              <a:ln w="11430"/>
              <a:solidFill>
                <a:srgbClr val="002060"/>
              </a:solidFill>
              <a:latin typeface="Cambria" panose="02040503050406030204" pitchFamily="18" charset="0"/>
            </a:endParaRPr>
          </a:p>
        </p:txBody>
      </p:sp>
      <p:sp>
        <p:nvSpPr>
          <p:cNvPr id="5" name="TextBox 4"/>
          <p:cNvSpPr txBox="1"/>
          <p:nvPr/>
        </p:nvSpPr>
        <p:spPr>
          <a:xfrm>
            <a:off x="246529" y="1471071"/>
            <a:ext cx="8650941" cy="3724096"/>
          </a:xfrm>
          <a:prstGeom prst="rect">
            <a:avLst/>
          </a:prstGeom>
          <a:noFill/>
        </p:spPr>
        <p:txBody>
          <a:bodyPr wrap="square" rtlCol="0">
            <a:spAutoFit/>
          </a:bodyPr>
          <a:lstStyle/>
          <a:p>
            <a:pPr algn="just"/>
            <a:r>
              <a:rPr lang="en-US" sz="2800" b="1" dirty="0">
                <a:solidFill>
                  <a:prstClr val="black"/>
                </a:solidFill>
                <a:latin typeface="Cambria" panose="02040503050406030204" pitchFamily="18" charset="0"/>
              </a:rPr>
              <a:t>For each collaboration university </a:t>
            </a:r>
            <a:r>
              <a:rPr lang="en-US" sz="2800" b="1" dirty="0" smtClean="0">
                <a:solidFill>
                  <a:prstClr val="black"/>
                </a:solidFill>
                <a:latin typeface="Cambria" panose="02040503050406030204" pitchFamily="18" charset="0"/>
              </a:rPr>
              <a:t>we </a:t>
            </a:r>
            <a:r>
              <a:rPr lang="en-US" sz="2800" b="1" dirty="0">
                <a:solidFill>
                  <a:prstClr val="black"/>
                </a:solidFill>
                <a:latin typeface="Cambria" panose="02040503050406030204" pitchFamily="18" charset="0"/>
              </a:rPr>
              <a:t>should have a coordinator and the team of the project developers. </a:t>
            </a:r>
          </a:p>
          <a:p>
            <a:pPr algn="just"/>
            <a:endParaRPr lang="en-US" sz="2800" b="1" dirty="0">
              <a:solidFill>
                <a:prstClr val="black"/>
              </a:solidFill>
              <a:latin typeface="Cambria" panose="02040503050406030204" pitchFamily="18" charset="0"/>
            </a:endParaRPr>
          </a:p>
          <a:p>
            <a:pPr algn="just"/>
            <a:r>
              <a:rPr lang="en-US" sz="2800" dirty="0">
                <a:solidFill>
                  <a:prstClr val="black"/>
                </a:solidFill>
                <a:latin typeface="Cambria" panose="02040503050406030204" pitchFamily="18" charset="0"/>
              </a:rPr>
              <a:t>We are ready to organize different trainings in the Joint Institute for Nuclear Research.</a:t>
            </a:r>
          </a:p>
          <a:p>
            <a:pPr marL="342900" indent="-342900" algn="just">
              <a:buFont typeface="Wingdings" panose="05000000000000000000" pitchFamily="2" charset="2"/>
              <a:buChar char="§"/>
            </a:pPr>
            <a:endParaRPr lang="en-US" sz="2400" b="1" dirty="0">
              <a:solidFill>
                <a:prstClr val="black"/>
              </a:solidFill>
              <a:latin typeface="Cambria" panose="02040503050406030204" pitchFamily="18" charset="0"/>
            </a:endParaRPr>
          </a:p>
          <a:p>
            <a:pPr marL="342900" indent="-342900" algn="just">
              <a:buFont typeface="Wingdings" panose="05000000000000000000" pitchFamily="2" charset="2"/>
              <a:buChar char="§"/>
            </a:pPr>
            <a:endParaRPr lang="en-US" sz="2400" b="1" dirty="0">
              <a:solidFill>
                <a:prstClr val="black"/>
              </a:solidFill>
              <a:latin typeface="Cambria" panose="02040503050406030204" pitchFamily="18" charset="0"/>
            </a:endParaRPr>
          </a:p>
          <a:p>
            <a:pPr marL="342900" indent="-342900" algn="just">
              <a:buFont typeface="Wingdings" panose="05000000000000000000" pitchFamily="2" charset="2"/>
              <a:buChar char="§"/>
            </a:pPr>
            <a:endParaRPr lang="ru-RU" sz="2400" b="1" dirty="0">
              <a:solidFill>
                <a:prstClr val="black"/>
              </a:solidFill>
              <a:latin typeface="Cambria" panose="02040503050406030204" pitchFamily="18" charset="0"/>
            </a:endParaRPr>
          </a:p>
          <a:p>
            <a:pPr algn="just"/>
            <a:endParaRPr lang="en-US" sz="2400" dirty="0">
              <a:solidFill>
                <a:prstClr val="black"/>
              </a:solidFill>
              <a:latin typeface="Cambria" panose="02040503050406030204" pitchFamily="18"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681" y="4356048"/>
            <a:ext cx="2783999" cy="208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989"/>
          <a:stretch/>
        </p:blipFill>
        <p:spPr bwMode="auto">
          <a:xfrm>
            <a:off x="3123219" y="4356048"/>
            <a:ext cx="2848448" cy="208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D:\Student Practice september 2015\21 september 2015\Virtual_lab_all_materials\Photo1\P1050773.JPG"/>
          <p:cNvPicPr>
            <a:picLocks noChangeAspect="1" noChangeArrowheads="1"/>
          </p:cNvPicPr>
          <p:nvPr/>
        </p:nvPicPr>
        <p:blipFill>
          <a:blip r:embed="rId4" cstate="print"/>
          <a:srcRect/>
          <a:stretch>
            <a:fillRect/>
          </a:stretch>
        </p:blipFill>
        <p:spPr bwMode="auto">
          <a:xfrm>
            <a:off x="5999911" y="4356048"/>
            <a:ext cx="2848448" cy="208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143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65338" y="2792775"/>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spc="50" dirty="0">
                <a:ln w="11430"/>
                <a:solidFill>
                  <a:srgbClr val="002060"/>
                </a:solidFill>
                <a:latin typeface="Cambria" panose="02040503050406030204" pitchFamily="18" charset="0"/>
              </a:rPr>
              <a:t>Thank you!</a:t>
            </a:r>
            <a:endParaRPr lang="ru-RU" sz="5400" b="1" spc="50" dirty="0">
              <a:ln w="11430"/>
              <a:solidFill>
                <a:srgbClr val="002060"/>
              </a:solidFill>
              <a:latin typeface="Cambria" panose="02040503050406030204" pitchFamily="18" charset="0"/>
            </a:endParaRPr>
          </a:p>
        </p:txBody>
      </p:sp>
    </p:spTree>
    <p:extLst>
      <p:ext uri="{BB962C8B-B14F-4D97-AF65-F5344CB8AC3E}">
        <p14:creationId xmlns:p14="http://schemas.microsoft.com/office/powerpoint/2010/main" val="277961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Заголовок 1"/>
          <p:cNvSpPr txBox="1">
            <a:spLocks/>
          </p:cNvSpPr>
          <p:nvPr/>
        </p:nvSpPr>
        <p:spPr>
          <a:xfrm>
            <a:off x="187258" y="338469"/>
            <a:ext cx="8829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The project is comprised of </a:t>
            </a:r>
            <a:endParaRPr lang="ru-RU" sz="3600" b="1" spc="50" dirty="0" smtClean="0">
              <a:ln w="11430"/>
              <a:solidFill>
                <a:srgbClr val="002060"/>
              </a:solidFill>
              <a:latin typeface="Cambria" panose="02040503050406030204" pitchFamily="18" charset="0"/>
            </a:endParaRPr>
          </a:p>
          <a:p>
            <a:r>
              <a:rPr lang="en-US" sz="3600" b="1" spc="50" dirty="0" smtClean="0">
                <a:ln w="11430"/>
                <a:solidFill>
                  <a:srgbClr val="002060"/>
                </a:solidFill>
                <a:latin typeface="Cambria" panose="02040503050406030204" pitchFamily="18" charset="0"/>
              </a:rPr>
              <a:t>three educational levels: </a:t>
            </a:r>
            <a:endParaRPr lang="ru-RU" sz="3600" b="1" spc="50" dirty="0">
              <a:ln w="11430"/>
              <a:solidFill>
                <a:srgbClr val="002060"/>
              </a:solidFill>
              <a:latin typeface="Cambria" panose="02040503050406030204" pitchFamily="18" charset="0"/>
            </a:endParaRPr>
          </a:p>
        </p:txBody>
      </p:sp>
      <p:sp>
        <p:nvSpPr>
          <p:cNvPr id="5" name="TextBox 4"/>
          <p:cNvSpPr txBox="1"/>
          <p:nvPr/>
        </p:nvSpPr>
        <p:spPr>
          <a:xfrm>
            <a:off x="246529" y="1703295"/>
            <a:ext cx="8650941" cy="4893647"/>
          </a:xfrm>
          <a:prstGeom prst="rect">
            <a:avLst/>
          </a:prstGeom>
          <a:noFill/>
        </p:spPr>
        <p:txBody>
          <a:bodyPr wrap="square" rtlCol="0">
            <a:spAutoFit/>
          </a:bodyPr>
          <a:lstStyle/>
          <a:p>
            <a:pPr algn="just"/>
            <a:r>
              <a:rPr lang="en-US" sz="2400" b="1" dirty="0" smtClean="0">
                <a:solidFill>
                  <a:prstClr val="black"/>
                </a:solidFill>
                <a:latin typeface="Cambria" panose="02040503050406030204" pitchFamily="18" charset="0"/>
              </a:rPr>
              <a:t>Elementary level. </a:t>
            </a:r>
            <a:r>
              <a:rPr lang="en-US" sz="2400" dirty="0" smtClean="0">
                <a:solidFill>
                  <a:prstClr val="black"/>
                </a:solidFill>
                <a:latin typeface="Cambria" panose="02040503050406030204" pitchFamily="18" charset="0"/>
              </a:rPr>
              <a:t>A typical target group at this level are high school students, science teachers, undergraduate students and participants of summer practices.</a:t>
            </a:r>
            <a:endParaRPr lang="ru-RU" sz="2400" dirty="0" smtClean="0">
              <a:solidFill>
                <a:prstClr val="black"/>
              </a:solidFill>
              <a:latin typeface="Cambria" panose="02040503050406030204" pitchFamily="18" charset="0"/>
            </a:endParaRPr>
          </a:p>
          <a:p>
            <a:pPr algn="just"/>
            <a:endParaRPr lang="en-US" sz="2400" dirty="0" smtClean="0">
              <a:solidFill>
                <a:prstClr val="black"/>
              </a:solidFill>
              <a:latin typeface="Cambria" panose="02040503050406030204" pitchFamily="18" charset="0"/>
            </a:endParaRPr>
          </a:p>
          <a:p>
            <a:pPr algn="just"/>
            <a:r>
              <a:rPr lang="en-US" sz="2400" b="1" dirty="0" smtClean="0">
                <a:solidFill>
                  <a:prstClr val="black"/>
                </a:solidFill>
                <a:latin typeface="Cambria" panose="02040503050406030204" pitchFamily="18" charset="0"/>
              </a:rPr>
              <a:t>Basic level. </a:t>
            </a:r>
            <a:r>
              <a:rPr lang="en-US" sz="2400" dirty="0" smtClean="0">
                <a:solidFill>
                  <a:prstClr val="black"/>
                </a:solidFill>
                <a:latin typeface="Cambria" panose="02040503050406030204" pitchFamily="18" charset="0"/>
              </a:rPr>
              <a:t>The goal at this level is to study  various types of radiation detectors, nuclear electronics &amp; DAQ</a:t>
            </a:r>
            <a:r>
              <a:rPr lang="ru-RU" sz="2400" dirty="0" smtClean="0">
                <a:solidFill>
                  <a:prstClr val="black"/>
                </a:solidFill>
                <a:latin typeface="Cambria" panose="02040503050406030204" pitchFamily="18" charset="0"/>
              </a:rPr>
              <a:t> </a:t>
            </a:r>
            <a:r>
              <a:rPr lang="en-US" sz="2400" dirty="0" smtClean="0">
                <a:solidFill>
                  <a:prstClr val="black"/>
                </a:solidFill>
                <a:latin typeface="Cambria" panose="02040503050406030204" pitchFamily="18" charset="0"/>
              </a:rPr>
              <a:t>systems and some major methods of experimental data processing.</a:t>
            </a:r>
            <a:endParaRPr lang="ru-RU" sz="2400" dirty="0" smtClean="0">
              <a:solidFill>
                <a:prstClr val="black"/>
              </a:solidFill>
              <a:latin typeface="Cambria" panose="02040503050406030204" pitchFamily="18" charset="0"/>
            </a:endParaRPr>
          </a:p>
          <a:p>
            <a:pPr algn="just"/>
            <a:endParaRPr lang="en-US" sz="2400" dirty="0" smtClean="0">
              <a:solidFill>
                <a:prstClr val="black"/>
              </a:solidFill>
              <a:latin typeface="Cambria" panose="02040503050406030204" pitchFamily="18" charset="0"/>
            </a:endParaRPr>
          </a:p>
          <a:p>
            <a:pPr algn="just"/>
            <a:r>
              <a:rPr lang="en-US" sz="2400" b="1" dirty="0" smtClean="0">
                <a:solidFill>
                  <a:prstClr val="black"/>
                </a:solidFill>
                <a:latin typeface="Cambria" panose="02040503050406030204" pitchFamily="18" charset="0"/>
              </a:rPr>
              <a:t>Advanced level. </a:t>
            </a:r>
            <a:r>
              <a:rPr lang="en-US" sz="2400" dirty="0" smtClean="0">
                <a:solidFill>
                  <a:prstClr val="black"/>
                </a:solidFill>
                <a:latin typeface="Cambria" panose="02040503050406030204" pitchFamily="18" charset="0"/>
              </a:rPr>
              <a:t>A typical target group at this level are students who plan to prepare their bachelor and master theses based on the measurements at the LIS project. This level may be useful  as a training before independent work as experimentalists in nuclear physics.</a:t>
            </a:r>
            <a:endParaRPr lang="en-US" sz="24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1353329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Заголовок 1"/>
          <p:cNvSpPr txBox="1">
            <a:spLocks/>
          </p:cNvSpPr>
          <p:nvPr/>
        </p:nvSpPr>
        <p:spPr>
          <a:xfrm>
            <a:off x="187258" y="67525"/>
            <a:ext cx="8829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Input knowledge </a:t>
            </a:r>
            <a:endParaRPr lang="ru-RU" sz="3600" b="1" spc="50" dirty="0">
              <a:ln w="11430"/>
              <a:solidFill>
                <a:srgbClr val="002060"/>
              </a:solidFill>
              <a:latin typeface="Cambria" panose="02040503050406030204" pitchFamily="18" charset="0"/>
            </a:endParaRPr>
          </a:p>
        </p:txBody>
      </p:sp>
      <p:sp>
        <p:nvSpPr>
          <p:cNvPr id="5" name="TextBox 4"/>
          <p:cNvSpPr txBox="1"/>
          <p:nvPr/>
        </p:nvSpPr>
        <p:spPr>
          <a:xfrm>
            <a:off x="246529" y="1703295"/>
            <a:ext cx="8650941" cy="3108543"/>
          </a:xfrm>
          <a:prstGeom prst="rect">
            <a:avLst/>
          </a:prstGeom>
          <a:noFill/>
        </p:spPr>
        <p:txBody>
          <a:bodyPr wrap="square" rtlCol="0">
            <a:spAutoFit/>
          </a:bodyPr>
          <a:lstStyle/>
          <a:p>
            <a:pPr algn="just"/>
            <a:r>
              <a:rPr lang="en-US" sz="2800" b="1" dirty="0" smtClean="0">
                <a:solidFill>
                  <a:prstClr val="black"/>
                </a:solidFill>
                <a:latin typeface="Cambria" panose="02040503050406030204" pitchFamily="18" charset="0"/>
              </a:rPr>
              <a:t>Elementary level: </a:t>
            </a:r>
            <a:r>
              <a:rPr lang="en-US" sz="2800" dirty="0" smtClean="0">
                <a:solidFill>
                  <a:prstClr val="black"/>
                </a:solidFill>
                <a:latin typeface="Cambria" panose="02040503050406030204" pitchFamily="18" charset="0"/>
              </a:rPr>
              <a:t>high school physics</a:t>
            </a:r>
          </a:p>
          <a:p>
            <a:pPr algn="just"/>
            <a:endParaRPr lang="en-US" sz="2800" b="1" dirty="0" smtClean="0">
              <a:solidFill>
                <a:prstClr val="black"/>
              </a:solidFill>
              <a:latin typeface="Cambria" panose="02040503050406030204" pitchFamily="18" charset="0"/>
            </a:endParaRPr>
          </a:p>
          <a:p>
            <a:pPr algn="just"/>
            <a:r>
              <a:rPr lang="en-US" sz="2800" b="1" dirty="0" smtClean="0">
                <a:solidFill>
                  <a:prstClr val="black"/>
                </a:solidFill>
                <a:latin typeface="Cambria" panose="02040503050406030204" pitchFamily="18" charset="0"/>
              </a:rPr>
              <a:t>Basic level: </a:t>
            </a:r>
            <a:r>
              <a:rPr lang="en-US" sz="2800" dirty="0" smtClean="0">
                <a:solidFill>
                  <a:prstClr val="black"/>
                </a:solidFill>
                <a:latin typeface="Cambria" panose="02040503050406030204" pitchFamily="18" charset="0"/>
              </a:rPr>
              <a:t>university course on general physics; section “Nuclear Physics”</a:t>
            </a:r>
          </a:p>
          <a:p>
            <a:pPr algn="just"/>
            <a:endParaRPr lang="en-US" sz="2800" b="1" dirty="0" smtClean="0">
              <a:solidFill>
                <a:prstClr val="black"/>
              </a:solidFill>
              <a:latin typeface="Cambria" panose="02040503050406030204" pitchFamily="18" charset="0"/>
            </a:endParaRPr>
          </a:p>
          <a:p>
            <a:pPr algn="just"/>
            <a:r>
              <a:rPr lang="en-US" sz="2800" b="1" dirty="0" smtClean="0">
                <a:solidFill>
                  <a:prstClr val="black"/>
                </a:solidFill>
                <a:latin typeface="Cambria" panose="02040503050406030204" pitchFamily="18" charset="0"/>
              </a:rPr>
              <a:t>Advanced level: </a:t>
            </a:r>
            <a:r>
              <a:rPr lang="en-US" sz="2800" dirty="0" smtClean="0">
                <a:solidFill>
                  <a:prstClr val="black"/>
                </a:solidFill>
                <a:latin typeface="Cambria" panose="02040503050406030204" pitchFamily="18" charset="0"/>
              </a:rPr>
              <a:t>university courses “Quantum Physics” and “Nuclear Physics”</a:t>
            </a:r>
          </a:p>
        </p:txBody>
      </p:sp>
    </p:spTree>
    <p:extLst>
      <p:ext uri="{BB962C8B-B14F-4D97-AF65-F5344CB8AC3E}">
        <p14:creationId xmlns:p14="http://schemas.microsoft.com/office/powerpoint/2010/main" val="910389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Заголовок 1"/>
          <p:cNvSpPr txBox="1">
            <a:spLocks/>
          </p:cNvSpPr>
          <p:nvPr/>
        </p:nvSpPr>
        <p:spPr>
          <a:xfrm>
            <a:off x="187258" y="67525"/>
            <a:ext cx="8829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Project content</a:t>
            </a:r>
            <a:endParaRPr lang="ru-RU" sz="3600" b="1" spc="50" dirty="0">
              <a:ln w="11430"/>
              <a:solidFill>
                <a:srgbClr val="002060"/>
              </a:solidFill>
              <a:latin typeface="Cambria" panose="02040503050406030204" pitchFamily="18" charset="0"/>
            </a:endParaRPr>
          </a:p>
        </p:txBody>
      </p:sp>
      <p:sp>
        <p:nvSpPr>
          <p:cNvPr id="5" name="TextBox 4"/>
          <p:cNvSpPr txBox="1"/>
          <p:nvPr/>
        </p:nvSpPr>
        <p:spPr>
          <a:xfrm>
            <a:off x="244942" y="949752"/>
            <a:ext cx="8650941" cy="5909310"/>
          </a:xfrm>
          <a:prstGeom prst="rect">
            <a:avLst/>
          </a:prstGeom>
          <a:noFill/>
        </p:spPr>
        <p:txBody>
          <a:bodyPr wrap="square" rtlCol="0">
            <a:spAutoFit/>
          </a:bodyPr>
          <a:lstStyle/>
          <a:p>
            <a:pPr algn="just">
              <a:lnSpc>
                <a:spcPct val="150000"/>
              </a:lnSpc>
            </a:pPr>
            <a:r>
              <a:rPr lang="en-US" sz="2800" b="1" dirty="0" smtClean="0">
                <a:solidFill>
                  <a:prstClr val="black"/>
                </a:solidFill>
                <a:latin typeface="Cambria" panose="02040503050406030204" pitchFamily="18" charset="0"/>
              </a:rPr>
              <a:t>About: </a:t>
            </a:r>
            <a:r>
              <a:rPr lang="en-US" sz="2800" dirty="0" smtClean="0">
                <a:solidFill>
                  <a:prstClr val="black"/>
                </a:solidFill>
                <a:latin typeface="Cambria" panose="02040503050406030204" pitchFamily="18" charset="0"/>
              </a:rPr>
              <a:t>About Virtual Laboratory of Nuclear Fission</a:t>
            </a:r>
          </a:p>
          <a:p>
            <a:pPr algn="just">
              <a:lnSpc>
                <a:spcPct val="150000"/>
              </a:lnSpc>
            </a:pPr>
            <a:r>
              <a:rPr lang="en-US" sz="2800" b="1" dirty="0" smtClean="0">
                <a:solidFill>
                  <a:prstClr val="black"/>
                </a:solidFill>
                <a:latin typeface="Cambria" panose="02040503050406030204" pitchFamily="18" charset="0"/>
              </a:rPr>
              <a:t>Part 1: </a:t>
            </a:r>
            <a:r>
              <a:rPr lang="en-US" sz="2800" dirty="0" smtClean="0">
                <a:solidFill>
                  <a:prstClr val="black"/>
                </a:solidFill>
                <a:latin typeface="Cambria" panose="02040503050406030204" pitchFamily="18" charset="0"/>
              </a:rPr>
              <a:t>Some Concepts of Nuclear Physics</a:t>
            </a:r>
          </a:p>
          <a:p>
            <a:pPr algn="just">
              <a:lnSpc>
                <a:spcPct val="150000"/>
              </a:lnSpc>
            </a:pPr>
            <a:r>
              <a:rPr lang="en-US" sz="2800" b="1" dirty="0" smtClean="0">
                <a:solidFill>
                  <a:prstClr val="black"/>
                </a:solidFill>
                <a:latin typeface="Cambria" panose="02040503050406030204" pitchFamily="18" charset="0"/>
              </a:rPr>
              <a:t>Part 2: </a:t>
            </a:r>
            <a:r>
              <a:rPr lang="en-US" sz="2800" dirty="0" smtClean="0">
                <a:solidFill>
                  <a:prstClr val="black"/>
                </a:solidFill>
                <a:latin typeface="Cambria" panose="02040503050406030204" pitchFamily="18" charset="0"/>
              </a:rPr>
              <a:t>How to Measure Radioactivity</a:t>
            </a:r>
          </a:p>
          <a:p>
            <a:pPr algn="just">
              <a:lnSpc>
                <a:spcPct val="150000"/>
              </a:lnSpc>
            </a:pPr>
            <a:r>
              <a:rPr lang="en-US" sz="2800" b="1" dirty="0" smtClean="0">
                <a:solidFill>
                  <a:prstClr val="black"/>
                </a:solidFill>
                <a:latin typeface="Cambria" panose="02040503050406030204" pitchFamily="18" charset="0"/>
              </a:rPr>
              <a:t>Part 3: </a:t>
            </a:r>
            <a:r>
              <a:rPr lang="en-US" sz="2800" dirty="0" smtClean="0">
                <a:solidFill>
                  <a:prstClr val="black"/>
                </a:solidFill>
                <a:latin typeface="Cambria" panose="02040503050406030204" pitchFamily="18" charset="0"/>
              </a:rPr>
              <a:t>Theoretical Models of the Atomic Nucleus</a:t>
            </a:r>
          </a:p>
          <a:p>
            <a:pPr algn="just">
              <a:lnSpc>
                <a:spcPct val="150000"/>
              </a:lnSpc>
            </a:pPr>
            <a:r>
              <a:rPr lang="en-US" sz="2800" b="1" dirty="0" smtClean="0">
                <a:solidFill>
                  <a:prstClr val="black"/>
                </a:solidFill>
                <a:latin typeface="Cambria" panose="02040503050406030204" pitchFamily="18" charset="0"/>
              </a:rPr>
              <a:t>Part 4: </a:t>
            </a:r>
            <a:r>
              <a:rPr lang="en-US" sz="2800" dirty="0" smtClean="0">
                <a:solidFill>
                  <a:prstClr val="black"/>
                </a:solidFill>
                <a:latin typeface="Cambria" panose="02040503050406030204" pitchFamily="18" charset="0"/>
              </a:rPr>
              <a:t>How to Measure Nuclear Fission </a:t>
            </a:r>
          </a:p>
          <a:p>
            <a:pPr algn="just">
              <a:lnSpc>
                <a:spcPct val="150000"/>
              </a:lnSpc>
            </a:pPr>
            <a:r>
              <a:rPr lang="en-US" sz="2800" b="1" dirty="0" smtClean="0">
                <a:solidFill>
                  <a:prstClr val="black"/>
                </a:solidFill>
                <a:latin typeface="Cambria" panose="02040503050406030204" pitchFamily="18" charset="0"/>
              </a:rPr>
              <a:t>Part 5: </a:t>
            </a:r>
            <a:r>
              <a:rPr lang="en-US" sz="2800" dirty="0" smtClean="0">
                <a:solidFill>
                  <a:prstClr val="black"/>
                </a:solidFill>
                <a:latin typeface="Cambria" panose="02040503050406030204" pitchFamily="18" charset="0"/>
              </a:rPr>
              <a:t>Light Ions Spectrometer – Measurements </a:t>
            </a:r>
          </a:p>
          <a:p>
            <a:pPr algn="just">
              <a:lnSpc>
                <a:spcPct val="150000"/>
              </a:lnSpc>
            </a:pPr>
            <a:r>
              <a:rPr lang="en-US" sz="2800" b="1" dirty="0" smtClean="0">
                <a:solidFill>
                  <a:prstClr val="black"/>
                </a:solidFill>
                <a:latin typeface="Cambria" panose="02040503050406030204" pitchFamily="18" charset="0"/>
              </a:rPr>
              <a:t>Part 6: </a:t>
            </a:r>
            <a:r>
              <a:rPr lang="en-US" sz="2800" dirty="0" smtClean="0">
                <a:solidFill>
                  <a:prstClr val="black"/>
                </a:solidFill>
                <a:latin typeface="Cambria" panose="02040503050406030204" pitchFamily="18" charset="0"/>
              </a:rPr>
              <a:t>Light Ions Spectrometer – Data Analysis</a:t>
            </a:r>
          </a:p>
          <a:p>
            <a:pPr algn="ctr">
              <a:lnSpc>
                <a:spcPct val="150000"/>
              </a:lnSpc>
            </a:pPr>
            <a:r>
              <a:rPr lang="en-US" sz="2800" b="1" dirty="0" smtClean="0">
                <a:solidFill>
                  <a:prstClr val="black"/>
                </a:solidFill>
                <a:latin typeface="Cambria" panose="02040503050406030204" pitchFamily="18" charset="0"/>
              </a:rPr>
              <a:t>Interactive Environment for Nuclear Experiment Modeling</a:t>
            </a:r>
          </a:p>
        </p:txBody>
      </p:sp>
    </p:spTree>
    <p:extLst>
      <p:ext uri="{BB962C8B-B14F-4D97-AF65-F5344CB8AC3E}">
        <p14:creationId xmlns:p14="http://schemas.microsoft.com/office/powerpoint/2010/main" val="2778673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5" t="10614" r="25235" b="15643"/>
          <a:stretch/>
        </p:blipFill>
        <p:spPr bwMode="auto">
          <a:xfrm>
            <a:off x="3673947" y="1946806"/>
            <a:ext cx="5389373" cy="29807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9977" y="1685366"/>
            <a:ext cx="3922058" cy="4676986"/>
          </a:xfrm>
          <a:prstGeom prst="rect">
            <a:avLst/>
          </a:prstGeom>
          <a:noFill/>
        </p:spPr>
        <p:txBody>
          <a:bodyPr wrap="square" rtlCol="0">
            <a:spAutoFit/>
          </a:bodyPr>
          <a:lstStyle/>
          <a:p>
            <a:pPr>
              <a:lnSpc>
                <a:spcPts val="3000"/>
              </a:lnSpc>
            </a:pPr>
            <a:r>
              <a:rPr lang="en-US" sz="2200" dirty="0" smtClean="0">
                <a:solidFill>
                  <a:prstClr val="black"/>
                </a:solidFill>
                <a:latin typeface="Cambria" panose="02040503050406030204" pitchFamily="18" charset="0"/>
              </a:rPr>
              <a:t>1. World of the Atom</a:t>
            </a:r>
            <a:endParaRPr lang="en-US" sz="2200" dirty="0">
              <a:solidFill>
                <a:prstClr val="black"/>
              </a:solidFill>
              <a:latin typeface="Cambria" panose="02040503050406030204" pitchFamily="18" charset="0"/>
            </a:endParaRPr>
          </a:p>
          <a:p>
            <a:pPr>
              <a:lnSpc>
                <a:spcPts val="3000"/>
              </a:lnSpc>
            </a:pPr>
            <a:r>
              <a:rPr lang="en-US" sz="2200" dirty="0" smtClean="0">
                <a:solidFill>
                  <a:prstClr val="black"/>
                </a:solidFill>
                <a:latin typeface="Cambria" panose="02040503050406030204" pitchFamily="18" charset="0"/>
              </a:rPr>
              <a:t>2. Atomic Nucleus</a:t>
            </a:r>
            <a:endParaRPr lang="en-US" sz="2200" dirty="0">
              <a:solidFill>
                <a:prstClr val="black"/>
              </a:solidFill>
              <a:latin typeface="Cambria" panose="02040503050406030204" pitchFamily="18" charset="0"/>
            </a:endParaRPr>
          </a:p>
          <a:p>
            <a:pPr>
              <a:lnSpc>
                <a:spcPts val="3000"/>
              </a:lnSpc>
            </a:pPr>
            <a:r>
              <a:rPr lang="en-US" sz="2200" dirty="0" smtClean="0">
                <a:solidFill>
                  <a:prstClr val="black"/>
                </a:solidFill>
                <a:latin typeface="Cambria" panose="02040503050406030204" pitchFamily="18" charset="0"/>
              </a:rPr>
              <a:t>3. Mass and </a:t>
            </a:r>
            <a:r>
              <a:rPr lang="en-US" sz="2200" dirty="0">
                <a:solidFill>
                  <a:prstClr val="black"/>
                </a:solidFill>
                <a:latin typeface="Cambria" panose="02040503050406030204" pitchFamily="18" charset="0"/>
              </a:rPr>
              <a:t>Energy </a:t>
            </a:r>
            <a:endParaRPr lang="en-US" sz="2200" dirty="0" smtClean="0">
              <a:solidFill>
                <a:prstClr val="black"/>
              </a:solidFill>
              <a:latin typeface="Cambria" panose="02040503050406030204" pitchFamily="18" charset="0"/>
            </a:endParaRPr>
          </a:p>
          <a:p>
            <a:pPr>
              <a:lnSpc>
                <a:spcPts val="3000"/>
              </a:lnSpc>
            </a:pPr>
            <a:r>
              <a:rPr lang="en-US" sz="2200" dirty="0" smtClean="0">
                <a:solidFill>
                  <a:prstClr val="black"/>
                </a:solidFill>
                <a:latin typeface="Cambria" panose="02040503050406030204" pitchFamily="18" charset="0"/>
              </a:rPr>
              <a:t>4. Fusion </a:t>
            </a:r>
            <a:r>
              <a:rPr lang="en-US" sz="2200" dirty="0">
                <a:solidFill>
                  <a:prstClr val="black"/>
                </a:solidFill>
                <a:latin typeface="Cambria" panose="02040503050406030204" pitchFamily="18" charset="0"/>
              </a:rPr>
              <a:t>and Fission</a:t>
            </a:r>
          </a:p>
          <a:p>
            <a:pPr>
              <a:lnSpc>
                <a:spcPts val="3000"/>
              </a:lnSpc>
            </a:pPr>
            <a:r>
              <a:rPr lang="en-US" sz="2200" dirty="0" smtClean="0">
                <a:solidFill>
                  <a:prstClr val="black"/>
                </a:solidFill>
                <a:latin typeface="Cambria" panose="02040503050406030204" pitchFamily="18" charset="0"/>
              </a:rPr>
              <a:t>5. Radioactivity</a:t>
            </a:r>
            <a:r>
              <a:rPr lang="en-US" sz="2200" dirty="0">
                <a:solidFill>
                  <a:prstClr val="black"/>
                </a:solidFill>
                <a:latin typeface="Cambria" panose="02040503050406030204" pitchFamily="18" charset="0"/>
              </a:rPr>
              <a:t>:</a:t>
            </a:r>
          </a:p>
          <a:p>
            <a:pPr>
              <a:lnSpc>
                <a:spcPts val="3000"/>
              </a:lnSpc>
            </a:pPr>
            <a:r>
              <a:rPr lang="en-US" sz="2200" dirty="0" smtClean="0">
                <a:solidFill>
                  <a:prstClr val="black"/>
                </a:solidFill>
                <a:latin typeface="Cambria" panose="02040503050406030204" pitchFamily="18" charset="0"/>
              </a:rPr>
              <a:t>     – Alpha </a:t>
            </a:r>
            <a:r>
              <a:rPr lang="en-US" sz="2200" dirty="0">
                <a:solidFill>
                  <a:prstClr val="black"/>
                </a:solidFill>
                <a:latin typeface="Cambria" panose="02040503050406030204" pitchFamily="18" charset="0"/>
              </a:rPr>
              <a:t>Decay</a:t>
            </a:r>
          </a:p>
          <a:p>
            <a:pPr>
              <a:lnSpc>
                <a:spcPts val="3000"/>
              </a:lnSpc>
            </a:pPr>
            <a:r>
              <a:rPr lang="en-US" sz="2200" dirty="0" smtClean="0">
                <a:solidFill>
                  <a:prstClr val="black"/>
                </a:solidFill>
                <a:latin typeface="Cambria" panose="02040503050406030204" pitchFamily="18" charset="0"/>
              </a:rPr>
              <a:t>     – Beta  </a:t>
            </a:r>
            <a:r>
              <a:rPr lang="en-US" sz="2200" dirty="0">
                <a:solidFill>
                  <a:prstClr val="black"/>
                </a:solidFill>
                <a:latin typeface="Cambria" panose="02040503050406030204" pitchFamily="18" charset="0"/>
              </a:rPr>
              <a:t>Decay</a:t>
            </a:r>
          </a:p>
          <a:p>
            <a:pPr>
              <a:lnSpc>
                <a:spcPts val="3000"/>
              </a:lnSpc>
            </a:pPr>
            <a:r>
              <a:rPr lang="en-US" sz="2200" dirty="0" smtClean="0">
                <a:solidFill>
                  <a:prstClr val="black"/>
                </a:solidFill>
                <a:latin typeface="Cambria" panose="02040503050406030204" pitchFamily="18" charset="0"/>
              </a:rPr>
              <a:t>     – Gamma </a:t>
            </a:r>
            <a:r>
              <a:rPr lang="en-US" sz="2200" dirty="0">
                <a:solidFill>
                  <a:prstClr val="black"/>
                </a:solidFill>
                <a:latin typeface="Cambria" panose="02040503050406030204" pitchFamily="18" charset="0"/>
              </a:rPr>
              <a:t>Decay</a:t>
            </a:r>
          </a:p>
          <a:p>
            <a:pPr>
              <a:lnSpc>
                <a:spcPts val="3000"/>
              </a:lnSpc>
            </a:pPr>
            <a:r>
              <a:rPr lang="en-US" sz="2200" dirty="0" smtClean="0">
                <a:solidFill>
                  <a:prstClr val="black"/>
                </a:solidFill>
                <a:latin typeface="Cambria" panose="02040503050406030204" pitchFamily="18" charset="0"/>
              </a:rPr>
              <a:t>     – Spontaneous </a:t>
            </a:r>
            <a:r>
              <a:rPr lang="en-US" sz="2200" dirty="0">
                <a:solidFill>
                  <a:prstClr val="black"/>
                </a:solidFill>
                <a:latin typeface="Cambria" panose="02040503050406030204" pitchFamily="18" charset="0"/>
              </a:rPr>
              <a:t>Fission</a:t>
            </a:r>
          </a:p>
          <a:p>
            <a:pPr>
              <a:lnSpc>
                <a:spcPts val="3000"/>
              </a:lnSpc>
            </a:pPr>
            <a:r>
              <a:rPr lang="en-US" sz="2200" dirty="0" smtClean="0">
                <a:solidFill>
                  <a:prstClr val="black"/>
                </a:solidFill>
                <a:latin typeface="Cambria" panose="02040503050406030204" pitchFamily="18" charset="0"/>
              </a:rPr>
              <a:t>6. Radioactive </a:t>
            </a:r>
            <a:r>
              <a:rPr lang="en-US" sz="2200" dirty="0">
                <a:solidFill>
                  <a:prstClr val="black"/>
                </a:solidFill>
                <a:latin typeface="Cambria" panose="02040503050406030204" pitchFamily="18" charset="0"/>
              </a:rPr>
              <a:t>Decay Law</a:t>
            </a:r>
          </a:p>
          <a:p>
            <a:pPr>
              <a:lnSpc>
                <a:spcPts val="3000"/>
              </a:lnSpc>
            </a:pPr>
            <a:r>
              <a:rPr lang="en-US" sz="2200" dirty="0" smtClean="0">
                <a:solidFill>
                  <a:prstClr val="black"/>
                </a:solidFill>
                <a:latin typeface="Cambria" panose="02040503050406030204" pitchFamily="18" charset="0"/>
              </a:rPr>
              <a:t>7. Quiz</a:t>
            </a:r>
            <a:endParaRPr lang="en-US" sz="2200" dirty="0">
              <a:solidFill>
                <a:prstClr val="black"/>
              </a:solidFill>
              <a:latin typeface="Cambria" panose="02040503050406030204" pitchFamily="18" charset="0"/>
            </a:endParaRPr>
          </a:p>
          <a:p>
            <a:pPr>
              <a:lnSpc>
                <a:spcPts val="3000"/>
              </a:lnSpc>
            </a:pPr>
            <a:r>
              <a:rPr lang="en-US" sz="2200" dirty="0" smtClean="0">
                <a:solidFill>
                  <a:prstClr val="black"/>
                </a:solidFill>
                <a:latin typeface="Cambria" panose="02040503050406030204" pitchFamily="18" charset="0"/>
              </a:rPr>
              <a:t>8. Exercises</a:t>
            </a:r>
            <a:endParaRPr lang="en-US" sz="2200" dirty="0">
              <a:solidFill>
                <a:prstClr val="black"/>
              </a:solidFill>
              <a:latin typeface="Cambria" panose="02040503050406030204" pitchFamily="18" charset="0"/>
            </a:endParaRPr>
          </a:p>
        </p:txBody>
      </p:sp>
      <p:sp>
        <p:nvSpPr>
          <p:cNvPr id="6" name="Заголовок 1"/>
          <p:cNvSpPr txBox="1">
            <a:spLocks/>
          </p:cNvSpPr>
          <p:nvPr/>
        </p:nvSpPr>
        <p:spPr>
          <a:xfrm>
            <a:off x="187258" y="338469"/>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Part 1: Some Concepts of Nuclear Physics</a:t>
            </a:r>
          </a:p>
        </p:txBody>
      </p:sp>
    </p:spTree>
    <p:extLst>
      <p:ext uri="{BB962C8B-B14F-4D97-AF65-F5344CB8AC3E}">
        <p14:creationId xmlns:p14="http://schemas.microsoft.com/office/powerpoint/2010/main" val="1800659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9953" y="2039866"/>
            <a:ext cx="4671648" cy="2806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9977" y="1193197"/>
            <a:ext cx="3922058" cy="5446427"/>
          </a:xfrm>
          <a:prstGeom prst="rect">
            <a:avLst/>
          </a:prstGeom>
          <a:noFill/>
        </p:spPr>
        <p:txBody>
          <a:bodyPr wrap="square" rtlCol="0">
            <a:spAutoFit/>
          </a:bodyPr>
          <a:lstStyle/>
          <a:p>
            <a:pPr>
              <a:lnSpc>
                <a:spcPts val="3000"/>
              </a:lnSpc>
            </a:pPr>
            <a:r>
              <a:rPr lang="en-US" sz="2200" dirty="0" smtClean="0">
                <a:solidFill>
                  <a:prstClr val="black"/>
                </a:solidFill>
                <a:latin typeface="Cambria" panose="02040503050406030204" pitchFamily="18" charset="0"/>
              </a:rPr>
              <a:t>1. Introduction</a:t>
            </a:r>
            <a:endParaRPr lang="en-US" sz="2200" dirty="0">
              <a:solidFill>
                <a:prstClr val="black"/>
              </a:solidFill>
              <a:latin typeface="Cambria" panose="02040503050406030204" pitchFamily="18" charset="0"/>
            </a:endParaRPr>
          </a:p>
          <a:p>
            <a:pPr>
              <a:lnSpc>
                <a:spcPts val="3000"/>
              </a:lnSpc>
            </a:pPr>
            <a:r>
              <a:rPr lang="en-US" sz="2200" dirty="0" smtClean="0">
                <a:solidFill>
                  <a:prstClr val="black"/>
                </a:solidFill>
                <a:latin typeface="Cambria" panose="02040503050406030204" pitchFamily="18" charset="0"/>
              </a:rPr>
              <a:t>2. Radioactive </a:t>
            </a:r>
            <a:r>
              <a:rPr lang="en-US" sz="2200" dirty="0">
                <a:solidFill>
                  <a:prstClr val="black"/>
                </a:solidFill>
                <a:latin typeface="Cambria" panose="02040503050406030204" pitchFamily="18" charset="0"/>
              </a:rPr>
              <a:t>Sources</a:t>
            </a:r>
          </a:p>
          <a:p>
            <a:pPr>
              <a:lnSpc>
                <a:spcPts val="3000"/>
              </a:lnSpc>
            </a:pPr>
            <a:r>
              <a:rPr lang="en-US" sz="2200" dirty="0" smtClean="0">
                <a:solidFill>
                  <a:prstClr val="black"/>
                </a:solidFill>
                <a:latin typeface="Cambria" panose="02040503050406030204" pitchFamily="18" charset="0"/>
              </a:rPr>
              <a:t>3. Interaction </a:t>
            </a:r>
            <a:r>
              <a:rPr lang="en-US" sz="2200" dirty="0">
                <a:solidFill>
                  <a:prstClr val="black"/>
                </a:solidFill>
                <a:latin typeface="Cambria" panose="02040503050406030204" pitchFamily="18" charset="0"/>
              </a:rPr>
              <a:t>of Radiation with Matter</a:t>
            </a:r>
          </a:p>
          <a:p>
            <a:pPr>
              <a:lnSpc>
                <a:spcPts val="3000"/>
              </a:lnSpc>
            </a:pPr>
            <a:r>
              <a:rPr lang="en-US" sz="2200" dirty="0" smtClean="0">
                <a:solidFill>
                  <a:prstClr val="black"/>
                </a:solidFill>
                <a:latin typeface="Cambria" panose="02040503050406030204" pitchFamily="18" charset="0"/>
              </a:rPr>
              <a:t>4. Radiation </a:t>
            </a:r>
            <a:r>
              <a:rPr lang="en-US" sz="2200" dirty="0">
                <a:solidFill>
                  <a:prstClr val="black"/>
                </a:solidFill>
                <a:latin typeface="Cambria" panose="02040503050406030204" pitchFamily="18" charset="0"/>
              </a:rPr>
              <a:t>Detectors: </a:t>
            </a:r>
          </a:p>
          <a:p>
            <a:pPr>
              <a:lnSpc>
                <a:spcPts val="3000"/>
              </a:lnSpc>
            </a:pPr>
            <a:r>
              <a:rPr lang="en-US" sz="2200" dirty="0" smtClean="0">
                <a:solidFill>
                  <a:prstClr val="black"/>
                </a:solidFill>
                <a:latin typeface="Cambria" panose="02040503050406030204" pitchFamily="18" charset="0"/>
              </a:rPr>
              <a:t>     – Gas-Filled </a:t>
            </a:r>
            <a:r>
              <a:rPr lang="en-US" sz="2200" dirty="0">
                <a:solidFill>
                  <a:prstClr val="black"/>
                </a:solidFill>
                <a:latin typeface="Cambria" panose="02040503050406030204" pitchFamily="18" charset="0"/>
              </a:rPr>
              <a:t>Detectors</a:t>
            </a:r>
          </a:p>
          <a:p>
            <a:pPr>
              <a:lnSpc>
                <a:spcPts val="3000"/>
              </a:lnSpc>
            </a:pPr>
            <a:r>
              <a:rPr lang="en-US" sz="2200" dirty="0" smtClean="0">
                <a:solidFill>
                  <a:prstClr val="black"/>
                </a:solidFill>
                <a:latin typeface="Cambria" panose="02040503050406030204" pitchFamily="18" charset="0"/>
              </a:rPr>
              <a:t>     – Scintillation </a:t>
            </a:r>
            <a:r>
              <a:rPr lang="en-US" sz="2200" dirty="0">
                <a:solidFill>
                  <a:prstClr val="black"/>
                </a:solidFill>
                <a:latin typeface="Cambria" panose="02040503050406030204" pitchFamily="18" charset="0"/>
              </a:rPr>
              <a:t>Detectors</a:t>
            </a:r>
          </a:p>
          <a:p>
            <a:pPr>
              <a:lnSpc>
                <a:spcPts val="3000"/>
              </a:lnSpc>
            </a:pPr>
            <a:r>
              <a:rPr lang="en-US" sz="2200" dirty="0" smtClean="0">
                <a:solidFill>
                  <a:prstClr val="black"/>
                </a:solidFill>
                <a:latin typeface="Cambria" panose="02040503050406030204" pitchFamily="18" charset="0"/>
              </a:rPr>
              <a:t>     – PIN </a:t>
            </a:r>
            <a:r>
              <a:rPr lang="en-US" sz="2200" dirty="0">
                <a:solidFill>
                  <a:prstClr val="black"/>
                </a:solidFill>
                <a:latin typeface="Cambria" panose="02040503050406030204" pitchFamily="18" charset="0"/>
              </a:rPr>
              <a:t>Diodes</a:t>
            </a:r>
          </a:p>
          <a:p>
            <a:pPr>
              <a:lnSpc>
                <a:spcPts val="3000"/>
              </a:lnSpc>
            </a:pPr>
            <a:r>
              <a:rPr lang="en-US" sz="2200" dirty="0" smtClean="0">
                <a:solidFill>
                  <a:prstClr val="black"/>
                </a:solidFill>
                <a:latin typeface="Cambria" panose="02040503050406030204" pitchFamily="18" charset="0"/>
              </a:rPr>
              <a:t>     – Detectors </a:t>
            </a:r>
            <a:r>
              <a:rPr lang="en-US" sz="2200" dirty="0">
                <a:solidFill>
                  <a:prstClr val="black"/>
                </a:solidFill>
                <a:latin typeface="Cambria" panose="02040503050406030204" pitchFamily="18" charset="0"/>
              </a:rPr>
              <a:t>Based on </a:t>
            </a:r>
            <a:r>
              <a:rPr lang="en-US" sz="2200" dirty="0" smtClean="0">
                <a:solidFill>
                  <a:prstClr val="black"/>
                </a:solidFill>
                <a:latin typeface="Cambria" panose="02040503050406030204" pitchFamily="18" charset="0"/>
              </a:rPr>
              <a:t>    </a:t>
            </a:r>
          </a:p>
          <a:p>
            <a:pPr>
              <a:lnSpc>
                <a:spcPts val="3000"/>
              </a:lnSpc>
            </a:pPr>
            <a:r>
              <a:rPr lang="en-US" sz="2200" dirty="0">
                <a:solidFill>
                  <a:prstClr val="black"/>
                </a:solidFill>
                <a:latin typeface="Cambria" panose="02040503050406030204" pitchFamily="18" charset="0"/>
              </a:rPr>
              <a:t> </a:t>
            </a:r>
            <a:r>
              <a:rPr lang="en-US" sz="2200" dirty="0" smtClean="0">
                <a:solidFill>
                  <a:prstClr val="black"/>
                </a:solidFill>
                <a:latin typeface="Cambria" panose="02040503050406030204" pitchFamily="18" charset="0"/>
              </a:rPr>
              <a:t>    Microchannel </a:t>
            </a:r>
            <a:r>
              <a:rPr lang="en-US" sz="2200" dirty="0">
                <a:solidFill>
                  <a:prstClr val="black"/>
                </a:solidFill>
                <a:latin typeface="Cambria" panose="02040503050406030204" pitchFamily="18" charset="0"/>
              </a:rPr>
              <a:t>Plates</a:t>
            </a:r>
          </a:p>
          <a:p>
            <a:pPr>
              <a:lnSpc>
                <a:spcPts val="3000"/>
              </a:lnSpc>
            </a:pPr>
            <a:r>
              <a:rPr lang="en-US" sz="2200" dirty="0" smtClean="0">
                <a:solidFill>
                  <a:prstClr val="black"/>
                </a:solidFill>
                <a:latin typeface="Cambria" panose="02040503050406030204" pitchFamily="18" charset="0"/>
              </a:rPr>
              <a:t>5. Measurement </a:t>
            </a:r>
            <a:r>
              <a:rPr lang="en-US" sz="2200" dirty="0">
                <a:solidFill>
                  <a:prstClr val="black"/>
                </a:solidFill>
                <a:latin typeface="Cambria" panose="02040503050406030204" pitchFamily="18" charset="0"/>
              </a:rPr>
              <a:t>of Radioactivity </a:t>
            </a:r>
          </a:p>
          <a:p>
            <a:pPr>
              <a:lnSpc>
                <a:spcPts val="3000"/>
              </a:lnSpc>
            </a:pPr>
            <a:r>
              <a:rPr lang="en-US" sz="2200" dirty="0" smtClean="0">
                <a:solidFill>
                  <a:prstClr val="black"/>
                </a:solidFill>
                <a:latin typeface="Cambria" panose="02040503050406030204" pitchFamily="18" charset="0"/>
              </a:rPr>
              <a:t>6. Quiz</a:t>
            </a:r>
            <a:endParaRPr lang="en-US" sz="2200" dirty="0">
              <a:solidFill>
                <a:prstClr val="black"/>
              </a:solidFill>
              <a:latin typeface="Cambria" panose="02040503050406030204" pitchFamily="18" charset="0"/>
            </a:endParaRPr>
          </a:p>
          <a:p>
            <a:pPr>
              <a:lnSpc>
                <a:spcPts val="3000"/>
              </a:lnSpc>
            </a:pPr>
            <a:r>
              <a:rPr lang="en-US" sz="2200" dirty="0" smtClean="0">
                <a:solidFill>
                  <a:prstClr val="black"/>
                </a:solidFill>
                <a:latin typeface="Cambria" panose="02040503050406030204" pitchFamily="18" charset="0"/>
              </a:rPr>
              <a:t>7. Practicum</a:t>
            </a:r>
            <a:endParaRPr lang="en-US" sz="2200" dirty="0">
              <a:solidFill>
                <a:prstClr val="black"/>
              </a:solidFill>
              <a:latin typeface="Cambria" panose="02040503050406030204" pitchFamily="18" charset="0"/>
            </a:endParaRPr>
          </a:p>
        </p:txBody>
      </p:sp>
      <p:sp>
        <p:nvSpPr>
          <p:cNvPr id="5" name="Заголовок 1"/>
          <p:cNvSpPr txBox="1">
            <a:spLocks/>
          </p:cNvSpPr>
          <p:nvPr/>
        </p:nvSpPr>
        <p:spPr>
          <a:xfrm>
            <a:off x="187258" y="70116"/>
            <a:ext cx="8748020"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Part 2: How to Measure Radioactivity</a:t>
            </a:r>
          </a:p>
        </p:txBody>
      </p:sp>
    </p:spTree>
    <p:extLst>
      <p:ext uri="{BB962C8B-B14F-4D97-AF65-F5344CB8AC3E}">
        <p14:creationId xmlns:p14="http://schemas.microsoft.com/office/powerpoint/2010/main" val="2530097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1485" y="2278402"/>
            <a:ext cx="5117814" cy="3459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3846" y="1516403"/>
            <a:ext cx="3922058" cy="5221942"/>
          </a:xfrm>
          <a:prstGeom prst="rect">
            <a:avLst/>
          </a:prstGeom>
          <a:noFill/>
        </p:spPr>
        <p:txBody>
          <a:bodyPr wrap="square" rtlCol="0">
            <a:spAutoFit/>
          </a:bodyPr>
          <a:lstStyle/>
          <a:p>
            <a:pPr algn="just">
              <a:lnSpc>
                <a:spcPts val="2500"/>
              </a:lnSpc>
            </a:pPr>
            <a:r>
              <a:rPr lang="en-US" sz="2200" dirty="0" smtClean="0">
                <a:solidFill>
                  <a:prstClr val="black"/>
                </a:solidFill>
                <a:latin typeface="Cambria" panose="02040503050406030204" pitchFamily="18" charset="0"/>
              </a:rPr>
              <a:t>1. Introduction</a:t>
            </a:r>
            <a:endParaRPr lang="en-US" sz="2200" dirty="0">
              <a:solidFill>
                <a:prstClr val="black"/>
              </a:solidFill>
              <a:latin typeface="Cambria" panose="02040503050406030204" pitchFamily="18" charset="0"/>
            </a:endParaRPr>
          </a:p>
          <a:p>
            <a:pPr algn="just">
              <a:lnSpc>
                <a:spcPts val="2500"/>
              </a:lnSpc>
            </a:pPr>
            <a:r>
              <a:rPr lang="en-US" sz="2200" dirty="0" smtClean="0">
                <a:solidFill>
                  <a:prstClr val="black"/>
                </a:solidFill>
                <a:latin typeface="Cambria" panose="02040503050406030204" pitchFamily="18" charset="0"/>
              </a:rPr>
              <a:t>2. Nuclear </a:t>
            </a:r>
            <a:r>
              <a:rPr lang="en-US" sz="2200" dirty="0">
                <a:solidFill>
                  <a:prstClr val="black"/>
                </a:solidFill>
                <a:latin typeface="Cambria" panose="02040503050406030204" pitchFamily="18" charset="0"/>
              </a:rPr>
              <a:t>Models</a:t>
            </a:r>
          </a:p>
          <a:p>
            <a:pPr algn="just">
              <a:lnSpc>
                <a:spcPts val="2500"/>
              </a:lnSpc>
            </a:pPr>
            <a:r>
              <a:rPr lang="en-US" sz="2200" dirty="0" smtClean="0">
                <a:solidFill>
                  <a:prstClr val="black"/>
                </a:solidFill>
                <a:latin typeface="Cambria" panose="02040503050406030204" pitchFamily="18" charset="0"/>
              </a:rPr>
              <a:t>     – Liquid </a:t>
            </a:r>
            <a:r>
              <a:rPr lang="en-US" sz="2200" dirty="0">
                <a:solidFill>
                  <a:prstClr val="black"/>
                </a:solidFill>
                <a:latin typeface="Cambria" panose="02040503050406030204" pitchFamily="18" charset="0"/>
              </a:rPr>
              <a:t>Drop Model</a:t>
            </a:r>
          </a:p>
          <a:p>
            <a:pPr algn="just">
              <a:lnSpc>
                <a:spcPts val="2500"/>
              </a:lnSpc>
            </a:pPr>
            <a:r>
              <a:rPr lang="en-US" sz="2200" dirty="0" smtClean="0">
                <a:solidFill>
                  <a:prstClr val="black"/>
                </a:solidFill>
                <a:latin typeface="Cambria" panose="02040503050406030204" pitchFamily="18" charset="0"/>
              </a:rPr>
              <a:t>     – Fermi </a:t>
            </a:r>
            <a:r>
              <a:rPr lang="en-US" sz="2200" dirty="0">
                <a:solidFill>
                  <a:prstClr val="black"/>
                </a:solidFill>
                <a:latin typeface="Cambria" panose="02040503050406030204" pitchFamily="18" charset="0"/>
              </a:rPr>
              <a:t>Gas Model</a:t>
            </a:r>
          </a:p>
          <a:p>
            <a:pPr algn="just">
              <a:lnSpc>
                <a:spcPts val="2500"/>
              </a:lnSpc>
            </a:pPr>
            <a:r>
              <a:rPr lang="en-US" sz="2200" dirty="0" smtClean="0">
                <a:solidFill>
                  <a:prstClr val="black"/>
                </a:solidFill>
                <a:latin typeface="Cambria" panose="02040503050406030204" pitchFamily="18" charset="0"/>
              </a:rPr>
              <a:t>     – Shell </a:t>
            </a:r>
            <a:r>
              <a:rPr lang="en-US" sz="2200" dirty="0">
                <a:solidFill>
                  <a:prstClr val="black"/>
                </a:solidFill>
                <a:latin typeface="Cambria" panose="02040503050406030204" pitchFamily="18" charset="0"/>
              </a:rPr>
              <a:t>Model</a:t>
            </a:r>
          </a:p>
          <a:p>
            <a:pPr algn="just">
              <a:lnSpc>
                <a:spcPts val="2500"/>
              </a:lnSpc>
            </a:pPr>
            <a:r>
              <a:rPr lang="en-US" sz="2200" dirty="0" smtClean="0">
                <a:solidFill>
                  <a:prstClr val="black"/>
                </a:solidFill>
                <a:latin typeface="Cambria" panose="02040503050406030204" pitchFamily="18" charset="0"/>
              </a:rPr>
              <a:t>     – Collective </a:t>
            </a:r>
            <a:r>
              <a:rPr lang="en-US" sz="2200" dirty="0">
                <a:solidFill>
                  <a:prstClr val="black"/>
                </a:solidFill>
                <a:latin typeface="Cambria" panose="02040503050406030204" pitchFamily="18" charset="0"/>
              </a:rPr>
              <a:t>Model</a:t>
            </a:r>
          </a:p>
          <a:p>
            <a:pPr>
              <a:lnSpc>
                <a:spcPts val="2500"/>
              </a:lnSpc>
            </a:pPr>
            <a:r>
              <a:rPr lang="en-US" sz="2200" dirty="0" smtClean="0">
                <a:solidFill>
                  <a:prstClr val="black"/>
                </a:solidFill>
                <a:latin typeface="Cambria" panose="02040503050406030204" pitchFamily="18" charset="0"/>
              </a:rPr>
              <a:t>3. Quantum </a:t>
            </a:r>
            <a:r>
              <a:rPr lang="en-US" sz="2200" dirty="0">
                <a:solidFill>
                  <a:prstClr val="black"/>
                </a:solidFill>
                <a:latin typeface="Cambria" panose="02040503050406030204" pitchFamily="18" charset="0"/>
              </a:rPr>
              <a:t>Mechanics in Nuclei</a:t>
            </a:r>
          </a:p>
          <a:p>
            <a:pPr>
              <a:lnSpc>
                <a:spcPts val="2500"/>
              </a:lnSpc>
            </a:pPr>
            <a:r>
              <a:rPr lang="en-US" sz="2200" dirty="0" smtClean="0">
                <a:solidFill>
                  <a:prstClr val="black"/>
                </a:solidFill>
                <a:latin typeface="Cambria" panose="02040503050406030204" pitchFamily="18" charset="0"/>
              </a:rPr>
              <a:t>4. Fission </a:t>
            </a:r>
            <a:r>
              <a:rPr lang="en-US" sz="2200" dirty="0">
                <a:solidFill>
                  <a:prstClr val="black"/>
                </a:solidFill>
                <a:latin typeface="Cambria" panose="02040503050406030204" pitchFamily="18" charset="0"/>
              </a:rPr>
              <a:t>and Quantum Tunneling </a:t>
            </a:r>
          </a:p>
          <a:p>
            <a:pPr>
              <a:lnSpc>
                <a:spcPts val="2500"/>
              </a:lnSpc>
            </a:pPr>
            <a:r>
              <a:rPr lang="en-US" sz="2200" dirty="0" smtClean="0">
                <a:solidFill>
                  <a:prstClr val="black"/>
                </a:solidFill>
                <a:latin typeface="Cambria" panose="02040503050406030204" pitchFamily="18" charset="0"/>
              </a:rPr>
              <a:t>5. Basic </a:t>
            </a:r>
            <a:r>
              <a:rPr lang="en-US" sz="2200" dirty="0">
                <a:solidFill>
                  <a:prstClr val="black"/>
                </a:solidFill>
                <a:latin typeface="Cambria" panose="02040503050406030204" pitchFamily="18" charset="0"/>
              </a:rPr>
              <a:t>Regularities of Spontaneous Fission </a:t>
            </a:r>
            <a:endParaRPr lang="en-US" sz="2200" dirty="0" smtClean="0">
              <a:solidFill>
                <a:prstClr val="black"/>
              </a:solidFill>
              <a:latin typeface="Cambria" panose="02040503050406030204" pitchFamily="18" charset="0"/>
            </a:endParaRPr>
          </a:p>
          <a:p>
            <a:pPr>
              <a:lnSpc>
                <a:spcPts val="2500"/>
              </a:lnSpc>
            </a:pPr>
            <a:r>
              <a:rPr lang="en-US" sz="2200" dirty="0" smtClean="0">
                <a:solidFill>
                  <a:prstClr val="black"/>
                </a:solidFill>
                <a:latin typeface="Cambria" panose="02040503050406030204" pitchFamily="18" charset="0"/>
              </a:rPr>
              <a:t>6. Collinear </a:t>
            </a:r>
            <a:r>
              <a:rPr lang="en-US" sz="2200" dirty="0">
                <a:solidFill>
                  <a:prstClr val="black"/>
                </a:solidFill>
                <a:latin typeface="Cambria" panose="02040503050406030204" pitchFamily="18" charset="0"/>
              </a:rPr>
              <a:t>Cluster Tri-Partition (CCT)</a:t>
            </a:r>
          </a:p>
          <a:p>
            <a:pPr algn="just">
              <a:lnSpc>
                <a:spcPts val="2500"/>
              </a:lnSpc>
            </a:pPr>
            <a:r>
              <a:rPr lang="en-US" sz="2200" dirty="0" smtClean="0">
                <a:solidFill>
                  <a:prstClr val="black"/>
                </a:solidFill>
                <a:latin typeface="Cambria" panose="02040503050406030204" pitchFamily="18" charset="0"/>
              </a:rPr>
              <a:t>7. Quiz</a:t>
            </a:r>
            <a:endParaRPr lang="en-US" sz="2200" dirty="0">
              <a:solidFill>
                <a:prstClr val="black"/>
              </a:solidFill>
              <a:latin typeface="Cambria" panose="02040503050406030204" pitchFamily="18" charset="0"/>
            </a:endParaRPr>
          </a:p>
          <a:p>
            <a:pPr algn="just">
              <a:lnSpc>
                <a:spcPts val="2500"/>
              </a:lnSpc>
            </a:pPr>
            <a:r>
              <a:rPr lang="en-US" sz="2200" dirty="0" smtClean="0">
                <a:solidFill>
                  <a:prstClr val="black"/>
                </a:solidFill>
                <a:latin typeface="Cambria" panose="02040503050406030204" pitchFamily="18" charset="0"/>
              </a:rPr>
              <a:t>8. Exercises</a:t>
            </a:r>
            <a:endParaRPr lang="en-US" sz="2200" dirty="0">
              <a:solidFill>
                <a:prstClr val="black"/>
              </a:solidFill>
              <a:latin typeface="Cambria" panose="02040503050406030204" pitchFamily="18" charset="0"/>
            </a:endParaRPr>
          </a:p>
        </p:txBody>
      </p:sp>
      <p:sp>
        <p:nvSpPr>
          <p:cNvPr id="6" name="Заголовок 1"/>
          <p:cNvSpPr txBox="1">
            <a:spLocks/>
          </p:cNvSpPr>
          <p:nvPr/>
        </p:nvSpPr>
        <p:spPr>
          <a:xfrm>
            <a:off x="187258" y="338469"/>
            <a:ext cx="8956742" cy="1185924"/>
          </a:xfrm>
          <a:prstGeom prst="rect">
            <a:avLst/>
          </a:prstGeom>
          <a:noFill/>
          <a:ln>
            <a:noFill/>
          </a:ln>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spc="50" dirty="0" smtClean="0">
                <a:ln w="11430"/>
                <a:solidFill>
                  <a:srgbClr val="002060"/>
                </a:solidFill>
                <a:latin typeface="Cambria" panose="02040503050406030204" pitchFamily="18" charset="0"/>
              </a:rPr>
              <a:t>Part 3: Theoretical Models of the Atomic Nucleus</a:t>
            </a:r>
          </a:p>
        </p:txBody>
      </p:sp>
    </p:spTree>
    <p:extLst>
      <p:ext uri="{BB962C8B-B14F-4D97-AF65-F5344CB8AC3E}">
        <p14:creationId xmlns:p14="http://schemas.microsoft.com/office/powerpoint/2010/main" val="3396649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5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3465</TotalTime>
  <Words>960</Words>
  <Application>Microsoft Office PowerPoint</Application>
  <PresentationFormat>Экран (4:3)</PresentationFormat>
  <Paragraphs>163</Paragraphs>
  <Slides>33</Slides>
  <Notes>0</Notes>
  <HiddenSlides>0</HiddenSlides>
  <MMClips>0</MMClips>
  <ScaleCrop>false</ScaleCrop>
  <HeadingPairs>
    <vt:vector size="4" baseType="variant">
      <vt:variant>
        <vt:lpstr>Тема</vt:lpstr>
      </vt:variant>
      <vt:variant>
        <vt:i4>14</vt:i4>
      </vt:variant>
      <vt:variant>
        <vt:lpstr>Заголовки слайдов</vt:lpstr>
      </vt:variant>
      <vt:variant>
        <vt:i4>33</vt:i4>
      </vt:variant>
    </vt:vector>
  </HeadingPairs>
  <TitlesOfParts>
    <vt:vector size="47" baseType="lpstr">
      <vt:lpstr>Тема Office</vt:lpstr>
      <vt:lpstr>1_Тема Office</vt:lpstr>
      <vt:lpstr>2_Тема Office</vt:lpstr>
      <vt:lpstr>3_Тема Office</vt:lpstr>
      <vt:lpstr>4_Тема Office</vt:lpstr>
      <vt:lpstr>5_Тема Office</vt:lpstr>
      <vt:lpstr>6_Тема Office</vt:lpstr>
      <vt:lpstr>7_Тема Office</vt:lpstr>
      <vt:lpstr>8_Тема Office</vt:lpstr>
      <vt:lpstr>9_Тема Office</vt:lpstr>
      <vt:lpstr>10_Тема Office</vt:lpstr>
      <vt:lpstr>11_Тема Office</vt:lpstr>
      <vt:lpstr>12_Тема Office</vt:lpstr>
      <vt:lpstr>15_Тема Office</vt:lpstr>
      <vt:lpstr> Yuri Panebrattsev  “Interactive Platform of Nuclear Experiment Modeling”       XXVI International Symposium on Nuclear Electronics&amp;Computing Budva, Montenegro, 25 - 29 September, 2017</vt:lpstr>
      <vt:lpstr> Hejdar Agakishiev1, Victoria Belaga1,3, Evgenii Dolgy2,3, Vasil Gurev5, Dmitry Kamanin1, Ksenia Klygina1, Pavel Kochnev2,3, Mantile Leslie Lekala8, Vusi D. Malaza6, Noel M. Mkaza6, Andrey Olchak 7, Marina Osmachko1, Stanislav Pakuliak1 , Yuri Panebrattsev1,2, Yuri Pyatkov7, Georgy Rainovsky5, Pavel Semchukov1, Alexander Strekalovsky1, Georgy Tikhomirov7, Rumen Tsenov1, Ivan Vankov4, Elena Vesna7, Natalia Vorontsova1, Shaun Wyngaardt6              International Conference NUCLEAR POWER FOR THE  PEOPLE Varna, Bulgaria, 11–14 September, 2017</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Павел</dc:creator>
  <cp:lastModifiedBy>Yuri</cp:lastModifiedBy>
  <cp:revision>264</cp:revision>
  <dcterms:created xsi:type="dcterms:W3CDTF">2014-11-21T11:00:06Z</dcterms:created>
  <dcterms:modified xsi:type="dcterms:W3CDTF">2017-09-29T12:01:18Z</dcterms:modified>
</cp:coreProperties>
</file>