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6" r:id="rId4"/>
    <p:sldId id="260" r:id="rId5"/>
    <p:sldId id="261" r:id="rId6"/>
    <p:sldId id="259" r:id="rId7"/>
    <p:sldId id="262" r:id="rId8"/>
    <p:sldId id="265" r:id="rId9"/>
    <p:sldId id="266" r:id="rId10"/>
    <p:sldId id="267" r:id="rId11"/>
    <p:sldId id="268" r:id="rId12"/>
    <p:sldId id="264" r:id="rId13"/>
    <p:sldId id="273" r:id="rId14"/>
    <p:sldId id="274" r:id="rId15"/>
    <p:sldId id="275"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14" y="-122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F4C51-CF34-4317-872B-725886293E96}" type="datetimeFigureOut">
              <a:rPr lang="en-US" smtClean="0"/>
              <a:t>9/29/2017</a:t>
            </a:fld>
            <a:endParaRPr lang="en-US"/>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B61FB-6320-4D1A-A825-C37031FAE584}" type="slidenum">
              <a:rPr lang="en-US" smtClean="0"/>
              <a:t>‹#›</a:t>
            </a:fld>
            <a:endParaRPr lang="en-US"/>
          </a:p>
        </p:txBody>
      </p:sp>
    </p:spTree>
    <p:extLst>
      <p:ext uri="{BB962C8B-B14F-4D97-AF65-F5344CB8AC3E}">
        <p14:creationId xmlns:p14="http://schemas.microsoft.com/office/powerpoint/2010/main" val="1714540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B55B61FB-6320-4D1A-A825-C37031FAE584}" type="slidenum">
              <a:rPr lang="en-US" smtClean="0"/>
              <a:t>2</a:t>
            </a:fld>
            <a:endParaRPr lang="en-US"/>
          </a:p>
        </p:txBody>
      </p:sp>
    </p:spTree>
    <p:extLst>
      <p:ext uri="{BB962C8B-B14F-4D97-AF65-F5344CB8AC3E}">
        <p14:creationId xmlns:p14="http://schemas.microsoft.com/office/powerpoint/2010/main" val="1596390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354DC22-C8E2-430A-9FDD-059585EF36B5}" type="datetimeFigureOut">
              <a:rPr lang="ru-RU" smtClean="0"/>
              <a:t>29.09.2017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30AF13-21BC-47A1-97A4-114F3BB2A6DF}" type="slidenum">
              <a:rPr lang="ru-RU" smtClean="0"/>
              <a:t>‹#›</a:t>
            </a:fld>
            <a:endParaRPr lang="ru-RU"/>
          </a:p>
        </p:txBody>
      </p:sp>
    </p:spTree>
    <p:extLst>
      <p:ext uri="{BB962C8B-B14F-4D97-AF65-F5344CB8AC3E}">
        <p14:creationId xmlns:p14="http://schemas.microsoft.com/office/powerpoint/2010/main" val="413382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354DC22-C8E2-430A-9FDD-059585EF36B5}" type="datetimeFigureOut">
              <a:rPr lang="ru-RU" smtClean="0"/>
              <a:t>29.09.2017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30AF13-21BC-47A1-97A4-114F3BB2A6DF}" type="slidenum">
              <a:rPr lang="ru-RU" smtClean="0"/>
              <a:t>‹#›</a:t>
            </a:fld>
            <a:endParaRPr lang="ru-RU"/>
          </a:p>
        </p:txBody>
      </p:sp>
    </p:spTree>
    <p:extLst>
      <p:ext uri="{BB962C8B-B14F-4D97-AF65-F5344CB8AC3E}">
        <p14:creationId xmlns:p14="http://schemas.microsoft.com/office/powerpoint/2010/main" val="292092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354DC22-C8E2-430A-9FDD-059585EF36B5}" type="datetimeFigureOut">
              <a:rPr lang="ru-RU" smtClean="0"/>
              <a:t>29.09.2017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30AF13-21BC-47A1-97A4-114F3BB2A6DF}" type="slidenum">
              <a:rPr lang="ru-RU" smtClean="0"/>
              <a:t>‹#›</a:t>
            </a:fld>
            <a:endParaRPr lang="ru-RU"/>
          </a:p>
        </p:txBody>
      </p:sp>
    </p:spTree>
    <p:extLst>
      <p:ext uri="{BB962C8B-B14F-4D97-AF65-F5344CB8AC3E}">
        <p14:creationId xmlns:p14="http://schemas.microsoft.com/office/powerpoint/2010/main" val="358369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354DC22-C8E2-430A-9FDD-059585EF36B5}" type="datetimeFigureOut">
              <a:rPr lang="ru-RU" smtClean="0"/>
              <a:t>29.09.2017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30AF13-21BC-47A1-97A4-114F3BB2A6DF}" type="slidenum">
              <a:rPr lang="ru-RU" smtClean="0"/>
              <a:t>‹#›</a:t>
            </a:fld>
            <a:endParaRPr lang="ru-RU"/>
          </a:p>
        </p:txBody>
      </p:sp>
    </p:spTree>
    <p:extLst>
      <p:ext uri="{BB962C8B-B14F-4D97-AF65-F5344CB8AC3E}">
        <p14:creationId xmlns:p14="http://schemas.microsoft.com/office/powerpoint/2010/main" val="56836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354DC22-C8E2-430A-9FDD-059585EF36B5}" type="datetimeFigureOut">
              <a:rPr lang="ru-RU" smtClean="0"/>
              <a:t>29.09.2017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30AF13-21BC-47A1-97A4-114F3BB2A6DF}" type="slidenum">
              <a:rPr lang="ru-RU" smtClean="0"/>
              <a:t>‹#›</a:t>
            </a:fld>
            <a:endParaRPr lang="ru-RU"/>
          </a:p>
        </p:txBody>
      </p:sp>
    </p:spTree>
    <p:extLst>
      <p:ext uri="{BB962C8B-B14F-4D97-AF65-F5344CB8AC3E}">
        <p14:creationId xmlns:p14="http://schemas.microsoft.com/office/powerpoint/2010/main" val="418777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354DC22-C8E2-430A-9FDD-059585EF36B5}" type="datetimeFigureOut">
              <a:rPr lang="ru-RU" smtClean="0"/>
              <a:t>29.09.2017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30AF13-21BC-47A1-97A4-114F3BB2A6DF}" type="slidenum">
              <a:rPr lang="ru-RU" smtClean="0"/>
              <a:t>‹#›</a:t>
            </a:fld>
            <a:endParaRPr lang="ru-RU"/>
          </a:p>
        </p:txBody>
      </p:sp>
    </p:spTree>
    <p:extLst>
      <p:ext uri="{BB962C8B-B14F-4D97-AF65-F5344CB8AC3E}">
        <p14:creationId xmlns:p14="http://schemas.microsoft.com/office/powerpoint/2010/main" val="72550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354DC22-C8E2-430A-9FDD-059585EF36B5}" type="datetimeFigureOut">
              <a:rPr lang="ru-RU" smtClean="0"/>
              <a:t>29.09.2017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A30AF13-21BC-47A1-97A4-114F3BB2A6DF}" type="slidenum">
              <a:rPr lang="ru-RU" smtClean="0"/>
              <a:t>‹#›</a:t>
            </a:fld>
            <a:endParaRPr lang="ru-RU"/>
          </a:p>
        </p:txBody>
      </p:sp>
    </p:spTree>
    <p:extLst>
      <p:ext uri="{BB962C8B-B14F-4D97-AF65-F5344CB8AC3E}">
        <p14:creationId xmlns:p14="http://schemas.microsoft.com/office/powerpoint/2010/main" val="286069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354DC22-C8E2-430A-9FDD-059585EF36B5}" type="datetimeFigureOut">
              <a:rPr lang="ru-RU" smtClean="0"/>
              <a:t>29.09.2017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A30AF13-21BC-47A1-97A4-114F3BB2A6DF}" type="slidenum">
              <a:rPr lang="ru-RU" smtClean="0"/>
              <a:t>‹#›</a:t>
            </a:fld>
            <a:endParaRPr lang="ru-RU"/>
          </a:p>
        </p:txBody>
      </p:sp>
    </p:spTree>
    <p:extLst>
      <p:ext uri="{BB962C8B-B14F-4D97-AF65-F5344CB8AC3E}">
        <p14:creationId xmlns:p14="http://schemas.microsoft.com/office/powerpoint/2010/main" val="232374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354DC22-C8E2-430A-9FDD-059585EF36B5}" type="datetimeFigureOut">
              <a:rPr lang="ru-RU" smtClean="0"/>
              <a:t>29.09.2017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A30AF13-21BC-47A1-97A4-114F3BB2A6DF}" type="slidenum">
              <a:rPr lang="ru-RU" smtClean="0"/>
              <a:t>‹#›</a:t>
            </a:fld>
            <a:endParaRPr lang="ru-RU"/>
          </a:p>
        </p:txBody>
      </p:sp>
    </p:spTree>
    <p:extLst>
      <p:ext uri="{BB962C8B-B14F-4D97-AF65-F5344CB8AC3E}">
        <p14:creationId xmlns:p14="http://schemas.microsoft.com/office/powerpoint/2010/main" val="91349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354DC22-C8E2-430A-9FDD-059585EF36B5}" type="datetimeFigureOut">
              <a:rPr lang="ru-RU" smtClean="0"/>
              <a:t>29.09.2017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30AF13-21BC-47A1-97A4-114F3BB2A6DF}" type="slidenum">
              <a:rPr lang="ru-RU" smtClean="0"/>
              <a:t>‹#›</a:t>
            </a:fld>
            <a:endParaRPr lang="ru-RU"/>
          </a:p>
        </p:txBody>
      </p:sp>
    </p:spTree>
    <p:extLst>
      <p:ext uri="{BB962C8B-B14F-4D97-AF65-F5344CB8AC3E}">
        <p14:creationId xmlns:p14="http://schemas.microsoft.com/office/powerpoint/2010/main" val="63897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354DC22-C8E2-430A-9FDD-059585EF36B5}" type="datetimeFigureOut">
              <a:rPr lang="ru-RU" smtClean="0"/>
              <a:t>29.09.2017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30AF13-21BC-47A1-97A4-114F3BB2A6DF}" type="slidenum">
              <a:rPr lang="ru-RU" smtClean="0"/>
              <a:t>‹#›</a:t>
            </a:fld>
            <a:endParaRPr lang="ru-RU"/>
          </a:p>
        </p:txBody>
      </p:sp>
    </p:spTree>
    <p:extLst>
      <p:ext uri="{BB962C8B-B14F-4D97-AF65-F5344CB8AC3E}">
        <p14:creationId xmlns:p14="http://schemas.microsoft.com/office/powerpoint/2010/main" val="228395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2000">
              <a:schemeClr val="tx2">
                <a:lumMod val="20000"/>
                <a:lumOff val="80000"/>
              </a:schemeClr>
            </a:gs>
            <a:gs pos="2083">
              <a:schemeClr val="bg1"/>
            </a:gs>
            <a:gs pos="100000">
              <a:schemeClr val="tx2">
                <a:lumMod val="40000"/>
                <a:lumOff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4DC22-C8E2-430A-9FDD-059585EF36B5}" type="datetimeFigureOut">
              <a:rPr lang="ru-RU" smtClean="0"/>
              <a:t>29.09.2017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0AF13-21BC-47A1-97A4-114F3BB2A6DF}" type="slidenum">
              <a:rPr lang="ru-RU" smtClean="0"/>
              <a:t>‹#›</a:t>
            </a:fld>
            <a:endParaRPr lang="ru-RU"/>
          </a:p>
        </p:txBody>
      </p:sp>
    </p:spTree>
    <p:extLst>
      <p:ext uri="{BB962C8B-B14F-4D97-AF65-F5344CB8AC3E}">
        <p14:creationId xmlns:p14="http://schemas.microsoft.com/office/powerpoint/2010/main" val="2472477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9691" y="2121821"/>
            <a:ext cx="8304618" cy="2907755"/>
          </a:xfrm>
        </p:spPr>
        <p:txBody>
          <a:bodyPr>
            <a:normAutofit fontScale="90000"/>
          </a:bodyPr>
          <a:lstStyle/>
          <a:p>
            <a:r>
              <a:rPr lang="en-US" sz="4000" b="1" dirty="0">
                <a:latin typeface="Calibri Light" pitchFamily="34" charset="0"/>
              </a:rPr>
              <a:t>Online courses and new educational programs to support research priorities within the subject-matter of JINR projects on the basis of modern educational platforms</a:t>
            </a:r>
            <a:endParaRPr lang="ru-RU" dirty="0">
              <a:latin typeface="Calibri Light" pitchFamily="34" charset="0"/>
            </a:endParaRPr>
          </a:p>
        </p:txBody>
      </p:sp>
      <p:sp>
        <p:nvSpPr>
          <p:cNvPr id="3" name="Подзаголовок 2"/>
          <p:cNvSpPr>
            <a:spLocks noGrp="1"/>
          </p:cNvSpPr>
          <p:nvPr>
            <p:ph type="subTitle" idx="1"/>
          </p:nvPr>
        </p:nvSpPr>
        <p:spPr>
          <a:xfrm>
            <a:off x="2123728" y="6309320"/>
            <a:ext cx="5184576" cy="360040"/>
          </a:xfrm>
        </p:spPr>
        <p:txBody>
          <a:bodyPr>
            <a:noAutofit/>
          </a:bodyPr>
          <a:lstStyle/>
          <a:p>
            <a:r>
              <a:rPr lang="en-US" sz="1400" b="1" dirty="0">
                <a:solidFill>
                  <a:schemeClr val="tx1"/>
                </a:solidFill>
                <a:latin typeface="Calibri Light" pitchFamily="34" charset="0"/>
              </a:rPr>
              <a:t>25-29 September 2017, Montenegro, </a:t>
            </a:r>
            <a:r>
              <a:rPr lang="en-US" sz="1400" b="1" dirty="0" err="1">
                <a:solidFill>
                  <a:schemeClr val="tx1"/>
                </a:solidFill>
                <a:latin typeface="Calibri Light" pitchFamily="34" charset="0"/>
              </a:rPr>
              <a:t>Budva</a:t>
            </a:r>
            <a:r>
              <a:rPr lang="en-US" sz="1400" b="1" dirty="0">
                <a:solidFill>
                  <a:schemeClr val="tx1"/>
                </a:solidFill>
                <a:latin typeface="Calibri Light" pitchFamily="34" charset="0"/>
              </a:rPr>
              <a:t>, </a:t>
            </a:r>
            <a:r>
              <a:rPr lang="en-US" sz="1400" b="1" dirty="0" err="1">
                <a:solidFill>
                  <a:schemeClr val="tx1"/>
                </a:solidFill>
                <a:latin typeface="Calibri Light" pitchFamily="34" charset="0"/>
              </a:rPr>
              <a:t>Becici</a:t>
            </a:r>
            <a:endParaRPr lang="ru-RU" sz="1400" b="1" dirty="0">
              <a:solidFill>
                <a:schemeClr val="tx1"/>
              </a:solidFill>
              <a:latin typeface="Calibri Light"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637"/>
          <a:stretch/>
        </p:blipFill>
        <p:spPr bwMode="auto">
          <a:xfrm>
            <a:off x="-36512" y="-27384"/>
            <a:ext cx="6267654" cy="23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одзаголовок 2"/>
          <p:cNvSpPr txBox="1">
            <a:spLocks/>
          </p:cNvSpPr>
          <p:nvPr/>
        </p:nvSpPr>
        <p:spPr>
          <a:xfrm>
            <a:off x="421973" y="4849556"/>
            <a:ext cx="8470507" cy="13157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200" b="1" dirty="0">
                <a:solidFill>
                  <a:schemeClr val="tx1"/>
                </a:solidFill>
                <a:latin typeface="Calibri Light" pitchFamily="34" charset="0"/>
              </a:rPr>
              <a:t>V.V. </a:t>
            </a:r>
            <a:r>
              <a:rPr lang="en-US" sz="2200" b="1" dirty="0" err="1">
                <a:solidFill>
                  <a:schemeClr val="tx1"/>
                </a:solidFill>
                <a:latin typeface="Calibri Light" pitchFamily="34" charset="0"/>
              </a:rPr>
              <a:t>Belaga</a:t>
            </a:r>
            <a:r>
              <a:rPr lang="en-US" sz="2200" b="1" dirty="0">
                <a:solidFill>
                  <a:schemeClr val="tx1"/>
                </a:solidFill>
                <a:latin typeface="Calibri Light" pitchFamily="34" charset="0"/>
              </a:rPr>
              <a:t>, </a:t>
            </a:r>
            <a:r>
              <a:rPr lang="en-US" sz="2200" dirty="0">
                <a:solidFill>
                  <a:schemeClr val="tx1"/>
                </a:solidFill>
                <a:latin typeface="Calibri Light" pitchFamily="34" charset="0"/>
              </a:rPr>
              <a:t>I.A.</a:t>
            </a:r>
            <a:r>
              <a:rPr lang="ru-RU" sz="2200" dirty="0">
                <a:solidFill>
                  <a:schemeClr val="tx1"/>
                </a:solidFill>
                <a:latin typeface="Calibri Light" pitchFamily="34" charset="0"/>
              </a:rPr>
              <a:t> </a:t>
            </a:r>
            <a:r>
              <a:rPr lang="en-US" sz="2200" dirty="0" err="1">
                <a:solidFill>
                  <a:schemeClr val="tx1"/>
                </a:solidFill>
                <a:latin typeface="Calibri Light" pitchFamily="34" charset="0"/>
              </a:rPr>
              <a:t>Bulyakova</a:t>
            </a:r>
            <a:r>
              <a:rPr lang="en-US" sz="2200" dirty="0">
                <a:solidFill>
                  <a:schemeClr val="tx1"/>
                </a:solidFill>
                <a:latin typeface="Calibri Light" pitchFamily="34" charset="0"/>
              </a:rPr>
              <a:t>, E.V. </a:t>
            </a:r>
            <a:r>
              <a:rPr lang="en-US" sz="2200" dirty="0" err="1">
                <a:solidFill>
                  <a:schemeClr val="tx1"/>
                </a:solidFill>
                <a:latin typeface="Calibri Light" pitchFamily="34" charset="0"/>
              </a:rPr>
              <a:t>Gorbacheva</a:t>
            </a:r>
            <a:r>
              <a:rPr lang="en-US" sz="2200" dirty="0">
                <a:solidFill>
                  <a:schemeClr val="tx1"/>
                </a:solidFill>
                <a:latin typeface="Calibri Light" pitchFamily="34" charset="0"/>
              </a:rPr>
              <a:t>, K.V. </a:t>
            </a:r>
            <a:r>
              <a:rPr lang="en-US" sz="2200" dirty="0" err="1">
                <a:solidFill>
                  <a:schemeClr val="tx1"/>
                </a:solidFill>
                <a:latin typeface="Calibri Light" pitchFamily="34" charset="0"/>
              </a:rPr>
              <a:t>Klygina</a:t>
            </a:r>
            <a:r>
              <a:rPr lang="en-US" sz="2200" dirty="0">
                <a:solidFill>
                  <a:schemeClr val="tx1"/>
                </a:solidFill>
                <a:latin typeface="Calibri Light" pitchFamily="34" charset="0"/>
              </a:rPr>
              <a:t>, </a:t>
            </a:r>
            <a:endParaRPr lang="ru-RU" sz="2200" dirty="0">
              <a:solidFill>
                <a:schemeClr val="tx1"/>
              </a:solidFill>
              <a:latin typeface="Calibri Light" pitchFamily="34" charset="0"/>
            </a:endParaRPr>
          </a:p>
          <a:p>
            <a:r>
              <a:rPr lang="en-US" sz="2200" dirty="0">
                <a:solidFill>
                  <a:schemeClr val="tx1"/>
                </a:solidFill>
                <a:latin typeface="Calibri Light" pitchFamily="34" charset="0"/>
              </a:rPr>
              <a:t>A.O. </a:t>
            </a:r>
            <a:r>
              <a:rPr lang="en-US" sz="2200" dirty="0" err="1">
                <a:solidFill>
                  <a:schemeClr val="tx1"/>
                </a:solidFill>
                <a:latin typeface="Calibri Light" pitchFamily="34" charset="0"/>
              </a:rPr>
              <a:t>Komarova</a:t>
            </a:r>
            <a:r>
              <a:rPr lang="en-US" sz="2200" dirty="0">
                <a:solidFill>
                  <a:schemeClr val="tx1"/>
                </a:solidFill>
                <a:latin typeface="Calibri Light" pitchFamily="34" charset="0"/>
              </a:rPr>
              <a:t>, P.O. </a:t>
            </a:r>
            <a:r>
              <a:rPr lang="en-US" sz="2200" dirty="0" err="1">
                <a:solidFill>
                  <a:schemeClr val="tx1"/>
                </a:solidFill>
                <a:latin typeface="Calibri Light" pitchFamily="34" charset="0"/>
              </a:rPr>
              <a:t>Kochnev</a:t>
            </a:r>
            <a:r>
              <a:rPr lang="en-US" sz="2200" dirty="0">
                <a:solidFill>
                  <a:schemeClr val="tx1"/>
                </a:solidFill>
                <a:latin typeface="Calibri Light" pitchFamily="34" charset="0"/>
              </a:rPr>
              <a:t>, M.P. </a:t>
            </a:r>
            <a:r>
              <a:rPr lang="en-US" sz="2200" dirty="0" err="1">
                <a:solidFill>
                  <a:schemeClr val="tx1"/>
                </a:solidFill>
                <a:latin typeface="Calibri Light" pitchFamily="34" charset="0"/>
              </a:rPr>
              <a:t>Osmachko</a:t>
            </a:r>
            <a:r>
              <a:rPr lang="en-US" sz="2200" dirty="0">
                <a:solidFill>
                  <a:schemeClr val="tx1"/>
                </a:solidFill>
                <a:latin typeface="Calibri Light" pitchFamily="34" charset="0"/>
              </a:rPr>
              <a:t>, </a:t>
            </a:r>
            <a:r>
              <a:rPr lang="en-US" sz="2200" dirty="0" err="1">
                <a:solidFill>
                  <a:schemeClr val="tx1"/>
                </a:solidFill>
                <a:latin typeface="Calibri Light" pitchFamily="34" charset="0"/>
              </a:rPr>
              <a:t>Yu.A</a:t>
            </a:r>
            <a:r>
              <a:rPr lang="en-US" sz="2200" dirty="0">
                <a:solidFill>
                  <a:schemeClr val="tx1"/>
                </a:solidFill>
                <a:latin typeface="Calibri Light" pitchFamily="34" charset="0"/>
              </a:rPr>
              <a:t>. </a:t>
            </a:r>
            <a:r>
              <a:rPr lang="en-US" sz="2200" dirty="0" err="1">
                <a:solidFill>
                  <a:schemeClr val="tx1"/>
                </a:solidFill>
                <a:latin typeface="Calibri Light" pitchFamily="34" charset="0"/>
              </a:rPr>
              <a:t>Panebrattsev</a:t>
            </a:r>
            <a:r>
              <a:rPr lang="en-US" sz="2200" dirty="0">
                <a:solidFill>
                  <a:schemeClr val="tx1"/>
                </a:solidFill>
                <a:latin typeface="Calibri Light" pitchFamily="34" charset="0"/>
              </a:rPr>
              <a:t>, </a:t>
            </a:r>
            <a:r>
              <a:rPr lang="en-US" sz="2200" dirty="0" err="1">
                <a:solidFill>
                  <a:schemeClr val="tx1"/>
                </a:solidFill>
                <a:latin typeface="Calibri Light" pitchFamily="34" charset="0"/>
              </a:rPr>
              <a:t>Yu.E</a:t>
            </a:r>
            <a:r>
              <a:rPr lang="en-US" sz="2200" dirty="0">
                <a:solidFill>
                  <a:schemeClr val="tx1"/>
                </a:solidFill>
                <a:latin typeface="Calibri Light" pitchFamily="34" charset="0"/>
              </a:rPr>
              <a:t>. </a:t>
            </a:r>
            <a:r>
              <a:rPr lang="en-US" sz="2200" dirty="0" err="1">
                <a:solidFill>
                  <a:schemeClr val="tx1"/>
                </a:solidFill>
                <a:latin typeface="Calibri Light" pitchFamily="34" charset="0"/>
              </a:rPr>
              <a:t>Penionzhkevich</a:t>
            </a:r>
            <a:r>
              <a:rPr lang="en-US" sz="2200" dirty="0">
                <a:solidFill>
                  <a:schemeClr val="tx1"/>
                </a:solidFill>
                <a:latin typeface="Calibri Light" pitchFamily="34" charset="0"/>
              </a:rPr>
              <a:t>, N.E. </a:t>
            </a:r>
            <a:r>
              <a:rPr lang="en-US" sz="2200" dirty="0" err="1">
                <a:solidFill>
                  <a:schemeClr val="tx1"/>
                </a:solidFill>
                <a:latin typeface="Calibri Light" pitchFamily="34" charset="0"/>
              </a:rPr>
              <a:t>Sidorov</a:t>
            </a:r>
            <a:r>
              <a:rPr lang="en-US" sz="2200" dirty="0">
                <a:solidFill>
                  <a:schemeClr val="tx1"/>
                </a:solidFill>
                <a:latin typeface="Calibri Light" pitchFamily="34" charset="0"/>
              </a:rPr>
              <a:t>, N.I. </a:t>
            </a:r>
            <a:r>
              <a:rPr lang="en-US" sz="2200" dirty="0" err="1">
                <a:solidFill>
                  <a:schemeClr val="tx1"/>
                </a:solidFill>
                <a:latin typeface="Calibri Light" pitchFamily="34" charset="0"/>
              </a:rPr>
              <a:t>Vorontsova</a:t>
            </a:r>
            <a:endParaRPr lang="ru-RU" sz="2200" dirty="0">
              <a:solidFill>
                <a:schemeClr val="tx1"/>
              </a:solidFill>
              <a:latin typeface="Calibri Light" pitchFamily="34" charset="0"/>
            </a:endParaRPr>
          </a:p>
        </p:txBody>
      </p:sp>
    </p:spTree>
    <p:extLst>
      <p:ext uri="{BB962C8B-B14F-4D97-AF65-F5344CB8AC3E}">
        <p14:creationId xmlns:p14="http://schemas.microsoft.com/office/powerpoint/2010/main" val="369687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60648"/>
            <a:ext cx="7498080" cy="1008112"/>
          </a:xfrm>
        </p:spPr>
        <p:txBody>
          <a:bodyPr>
            <a:normAutofit fontScale="90000"/>
          </a:bodyPr>
          <a:lstStyle/>
          <a:p>
            <a:r>
              <a:rPr lang="en-US" dirty="0">
                <a:latin typeface="Calibri Light" pitchFamily="34" charset="0"/>
              </a:rPr>
              <a:t>IMS LTI — Learning Tools Interoperability </a:t>
            </a:r>
            <a:endParaRPr lang="ru-RU" dirty="0">
              <a:latin typeface="Calibri Light" pitchFamily="34" charset="0"/>
            </a:endParaRPr>
          </a:p>
        </p:txBody>
      </p:sp>
      <p:sp>
        <p:nvSpPr>
          <p:cNvPr id="3" name="Содержимое 2"/>
          <p:cNvSpPr>
            <a:spLocks noGrp="1"/>
          </p:cNvSpPr>
          <p:nvPr>
            <p:ph idx="1"/>
          </p:nvPr>
        </p:nvSpPr>
        <p:spPr>
          <a:xfrm>
            <a:off x="467544" y="1484784"/>
            <a:ext cx="8424936" cy="1621720"/>
          </a:xfrm>
        </p:spPr>
        <p:txBody>
          <a:bodyPr>
            <a:noAutofit/>
          </a:bodyPr>
          <a:lstStyle/>
          <a:p>
            <a:pPr marL="0" indent="0" algn="just">
              <a:buNone/>
            </a:pPr>
            <a:r>
              <a:rPr lang="en-US" sz="2200" dirty="0"/>
              <a:t>Specification developed by the international educational consortium IMS Global Learning Consortium, containing recommendations for the structure and rules for the development of external educational applications for their integration with various Learning Management Systems (LMS).</a:t>
            </a:r>
            <a:endParaRPr lang="ru-RU" sz="2200" dirty="0"/>
          </a:p>
        </p:txBody>
      </p:sp>
      <p:grpSp>
        <p:nvGrpSpPr>
          <p:cNvPr id="14" name="Группа 13"/>
          <p:cNvGrpSpPr/>
          <p:nvPr/>
        </p:nvGrpSpPr>
        <p:grpSpPr>
          <a:xfrm>
            <a:off x="1504459" y="3523463"/>
            <a:ext cx="6844327" cy="2666036"/>
            <a:chOff x="1259632" y="3645024"/>
            <a:chExt cx="6844327" cy="2519740"/>
          </a:xfrm>
        </p:grpSpPr>
        <p:sp>
          <p:nvSpPr>
            <p:cNvPr id="4" name="Скругленный прямоугольник 3"/>
            <p:cNvSpPr/>
            <p:nvPr/>
          </p:nvSpPr>
          <p:spPr>
            <a:xfrm>
              <a:off x="3563888" y="3645024"/>
              <a:ext cx="136815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LTI Tool</a:t>
              </a:r>
              <a:endParaRPr lang="ru-RU" b="1" dirty="0"/>
            </a:p>
          </p:txBody>
        </p:sp>
        <p:pic>
          <p:nvPicPr>
            <p:cNvPr id="5" name="Picture 2" descr="C:\Users\user\Documents\moodle-logo.png"/>
            <p:cNvPicPr>
              <a:picLocks noChangeAspect="1" noChangeArrowheads="1"/>
            </p:cNvPicPr>
            <p:nvPr/>
          </p:nvPicPr>
          <p:blipFill>
            <a:blip r:embed="rId2" cstate="print"/>
            <a:srcRect/>
            <a:stretch>
              <a:fillRect/>
            </a:stretch>
          </p:blipFill>
          <p:spPr bwMode="auto">
            <a:xfrm>
              <a:off x="6156176" y="3861048"/>
              <a:ext cx="1947783" cy="496903"/>
            </a:xfrm>
            <a:prstGeom prst="rect">
              <a:avLst/>
            </a:prstGeom>
            <a:noFill/>
          </p:spPr>
        </p:pic>
        <p:pic>
          <p:nvPicPr>
            <p:cNvPr id="6" name="Picture 3" descr="C:\Users\user\Documents\Canvas.png"/>
            <p:cNvPicPr>
              <a:picLocks noChangeAspect="1" noChangeArrowheads="1"/>
            </p:cNvPicPr>
            <p:nvPr/>
          </p:nvPicPr>
          <p:blipFill>
            <a:blip r:embed="rId3" cstate="print"/>
            <a:srcRect/>
            <a:stretch>
              <a:fillRect/>
            </a:stretch>
          </p:blipFill>
          <p:spPr bwMode="auto">
            <a:xfrm>
              <a:off x="1259632" y="5661248"/>
              <a:ext cx="2132254" cy="503516"/>
            </a:xfrm>
            <a:prstGeom prst="rect">
              <a:avLst/>
            </a:prstGeom>
            <a:noFill/>
          </p:spPr>
        </p:pic>
        <p:pic>
          <p:nvPicPr>
            <p:cNvPr id="7" name="Picture 4" descr="C:\Users\user\Documents\unnamed.png"/>
            <p:cNvPicPr>
              <a:picLocks noChangeAspect="1" noChangeArrowheads="1"/>
            </p:cNvPicPr>
            <p:nvPr/>
          </p:nvPicPr>
          <p:blipFill>
            <a:blip r:embed="rId4" cstate="print"/>
            <a:srcRect/>
            <a:stretch>
              <a:fillRect/>
            </a:stretch>
          </p:blipFill>
          <p:spPr bwMode="auto">
            <a:xfrm>
              <a:off x="1331640" y="3861048"/>
              <a:ext cx="805979" cy="805979"/>
            </a:xfrm>
            <a:prstGeom prst="rect">
              <a:avLst/>
            </a:prstGeom>
            <a:noFill/>
          </p:spPr>
        </p:pic>
        <p:pic>
          <p:nvPicPr>
            <p:cNvPr id="8" name="Picture 5" descr="C:\Users\user\Documents\logo.png"/>
            <p:cNvPicPr>
              <a:picLocks noChangeAspect="1" noChangeArrowheads="1"/>
            </p:cNvPicPr>
            <p:nvPr/>
          </p:nvPicPr>
          <p:blipFill>
            <a:blip r:embed="rId5" cstate="print"/>
            <a:srcRect/>
            <a:stretch>
              <a:fillRect/>
            </a:stretch>
          </p:blipFill>
          <p:spPr bwMode="auto">
            <a:xfrm>
              <a:off x="5796136" y="5445224"/>
              <a:ext cx="1080120" cy="655273"/>
            </a:xfrm>
            <a:prstGeom prst="rect">
              <a:avLst/>
            </a:prstGeom>
            <a:noFill/>
          </p:spPr>
        </p:pic>
        <p:sp>
          <p:nvSpPr>
            <p:cNvPr id="10" name="Двойная стрелка влево/вправо 9"/>
            <p:cNvSpPr/>
            <p:nvPr/>
          </p:nvSpPr>
          <p:spPr>
            <a:xfrm rot="18900000">
              <a:off x="2684129" y="5105525"/>
              <a:ext cx="1080120"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Двойная стрелка влево/вправо 10"/>
            <p:cNvSpPr/>
            <p:nvPr/>
          </p:nvSpPr>
          <p:spPr>
            <a:xfrm>
              <a:off x="4932040" y="4077072"/>
              <a:ext cx="1224136"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Двойная стрелка влево/вправо 11"/>
            <p:cNvSpPr/>
            <p:nvPr/>
          </p:nvSpPr>
          <p:spPr>
            <a:xfrm>
              <a:off x="2195736" y="4077072"/>
              <a:ext cx="1368152"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Двойная стрелка влево/вправо 12"/>
            <p:cNvSpPr/>
            <p:nvPr/>
          </p:nvSpPr>
          <p:spPr>
            <a:xfrm rot="2422627">
              <a:off x="4752676" y="5040699"/>
              <a:ext cx="1080120"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23676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1512168"/>
          </a:xfrm>
        </p:spPr>
        <p:txBody>
          <a:bodyPr>
            <a:noAutofit/>
          </a:bodyPr>
          <a:lstStyle/>
          <a:p>
            <a:pPr>
              <a:defRPr/>
            </a:pPr>
            <a:r>
              <a:rPr lang="en-US" sz="4000" dirty="0">
                <a:latin typeface="Calibri Light" pitchFamily="34" charset="0"/>
              </a:rPr>
              <a:t>IMS LTI specification support of Massive Open Online Courses </a:t>
            </a:r>
            <a:r>
              <a:rPr lang="en-US" sz="4000">
                <a:latin typeface="Calibri Light" pitchFamily="34" charset="0"/>
              </a:rPr>
              <a:t>(MOOC </a:t>
            </a:r>
            <a:r>
              <a:rPr lang="en-US" sz="4000" dirty="0">
                <a:latin typeface="Calibri Light" pitchFamily="34" charset="0"/>
              </a:rPr>
              <a:t>platforms</a:t>
            </a:r>
            <a:endParaRPr lang="ru-RU" dirty="0">
              <a:latin typeface="Calibri Light" pitchFamily="34" charset="0"/>
            </a:endParaRPr>
          </a:p>
        </p:txBody>
      </p:sp>
      <p:pic>
        <p:nvPicPr>
          <p:cNvPr id="20483" name="Picture 3" descr="C:\Users\user\Documents\edx.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436096" y="2099287"/>
            <a:ext cx="1440160" cy="1069309"/>
          </a:xfrm>
        </p:spPr>
      </p:pic>
      <p:pic>
        <p:nvPicPr>
          <p:cNvPr id="20484" name="Picture 2" descr="C:\Users\user\Documents\4b9a27f7ca854bbd9a245d55310bc7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001" y="2564904"/>
            <a:ext cx="26431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1"/>
          <p:cNvSpPr txBox="1">
            <a:spLocks/>
          </p:cNvSpPr>
          <p:nvPr/>
        </p:nvSpPr>
        <p:spPr>
          <a:xfrm>
            <a:off x="827584" y="3203863"/>
            <a:ext cx="7510463" cy="1143000"/>
          </a:xfrm>
          <a:prstGeom prst="rect">
            <a:avLst/>
          </a:prstGeom>
        </p:spPr>
        <p:txBody>
          <a:bodyPr anchor="ctr">
            <a:normAutofit/>
          </a:bodyPr>
          <a:lstStyle/>
          <a:p>
            <a:pPr algn="ctr" fontAlgn="auto">
              <a:spcAft>
                <a:spcPts val="0"/>
              </a:spcAft>
              <a:defRPr/>
            </a:pPr>
            <a:r>
              <a:rPr lang="en-US" sz="2800" b="1" dirty="0">
                <a:ea typeface="+mj-ea"/>
                <a:cs typeface="+mj-cs"/>
              </a:rPr>
              <a:t>LTI implementation libraries are available for:</a:t>
            </a:r>
            <a:endParaRPr lang="ru-RU" sz="2800" b="1" dirty="0">
              <a:ea typeface="+mj-ea"/>
              <a:cs typeface="+mj-cs"/>
            </a:endParaRPr>
          </a:p>
        </p:txBody>
      </p:sp>
      <p:pic>
        <p:nvPicPr>
          <p:cNvPr id="20486" name="Picture 2" descr="C:\Users\user\Documents\main-qimg-9c7723e302afb4d0063023eba3055e9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4368671"/>
            <a:ext cx="2281228" cy="107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 descr="C:\Users\user\Documents\nodej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8595" y="5774595"/>
            <a:ext cx="2859549" cy="87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4" descr="C:\Users\user\Documents\microsoft-net-logo-4D9DA1DB77-seeklogo.com.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4481241"/>
            <a:ext cx="1583507" cy="141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5" descr="C:\Users\user\Documents\java-logo-vecto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87624" y="4387049"/>
            <a:ext cx="1368152" cy="122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78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3"/>
          <a:stretch/>
        </p:blipFill>
        <p:spPr bwMode="auto">
          <a:xfrm>
            <a:off x="899592" y="620688"/>
            <a:ext cx="7498964" cy="618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192690" y="105826"/>
            <a:ext cx="6912768" cy="442854"/>
          </a:xfrm>
          <a:prstGeom prst="rect">
            <a:avLst/>
          </a:prstGeom>
        </p:spPr>
        <p:txBody>
          <a:bodyPr anchor="ctr">
            <a:normAutofit fontScale="92500" lnSpcReduction="20000"/>
          </a:bodyPr>
          <a:lstStyle/>
          <a:p>
            <a:pPr algn="ctr" fontAlgn="auto">
              <a:spcAft>
                <a:spcPts val="0"/>
              </a:spcAft>
              <a:defRPr/>
            </a:pPr>
            <a:r>
              <a:rPr lang="en-US" sz="2800" b="1" dirty="0">
                <a:ea typeface="+mj-ea"/>
                <a:cs typeface="+mj-cs"/>
              </a:rPr>
              <a:t>edu.jinr.ru</a:t>
            </a:r>
            <a:endParaRPr lang="ru-RU" sz="2800" b="1" dirty="0">
              <a:ea typeface="+mj-ea"/>
              <a:cs typeface="+mj-cs"/>
            </a:endParaRPr>
          </a:p>
        </p:txBody>
      </p:sp>
    </p:spTree>
    <p:extLst>
      <p:ext uri="{BB962C8B-B14F-4D97-AF65-F5344CB8AC3E}">
        <p14:creationId xmlns:p14="http://schemas.microsoft.com/office/powerpoint/2010/main" val="64837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0699"/>
            <a:ext cx="8229600" cy="1143000"/>
          </a:xfrm>
        </p:spPr>
        <p:txBody>
          <a:bodyPr>
            <a:noAutofit/>
          </a:bodyPr>
          <a:lstStyle/>
          <a:p>
            <a:pPr lvl="0"/>
            <a:r>
              <a:rPr lang="en-US" sz="3200" b="1" dirty="0">
                <a:latin typeface="Calibri Light" pitchFamily="34" charset="0"/>
              </a:rPr>
              <a:t>Subjects</a:t>
            </a:r>
            <a:r>
              <a:rPr lang="ru-RU" sz="3200" b="1" dirty="0">
                <a:latin typeface="Calibri Light" pitchFamily="34" charset="0"/>
              </a:rPr>
              <a:t> </a:t>
            </a:r>
            <a:r>
              <a:rPr lang="en-US" sz="3200" b="1" dirty="0">
                <a:latin typeface="Calibri Light" pitchFamily="34" charset="0"/>
              </a:rPr>
              <a:t>of online courses  </a:t>
            </a:r>
            <a:endParaRPr lang="ru-RU" sz="3200" b="1" dirty="0">
              <a:latin typeface="Calibri Light" pitchFamily="34" charset="0"/>
            </a:endParaRPr>
          </a:p>
        </p:txBody>
      </p:sp>
      <p:sp>
        <p:nvSpPr>
          <p:cNvPr id="3" name="Прямоугольник 2"/>
          <p:cNvSpPr/>
          <p:nvPr/>
        </p:nvSpPr>
        <p:spPr>
          <a:xfrm>
            <a:off x="561344" y="1847652"/>
            <a:ext cx="8136904" cy="2031325"/>
          </a:xfrm>
          <a:prstGeom prst="rect">
            <a:avLst/>
          </a:prstGeom>
        </p:spPr>
        <p:txBody>
          <a:bodyPr wrap="square">
            <a:spAutoFit/>
          </a:bodyPr>
          <a:lstStyle/>
          <a:p>
            <a:pPr marL="285750" lvl="0" indent="-285750">
              <a:buFont typeface="Arial" pitchFamily="34" charset="0"/>
              <a:buChar char="•"/>
            </a:pPr>
            <a:r>
              <a:rPr lang="en-US" dirty="0"/>
              <a:t>Study of condensed matter using neutrons</a:t>
            </a:r>
            <a:endParaRPr lang="ru-RU" dirty="0"/>
          </a:p>
          <a:p>
            <a:pPr marL="285750" lvl="0" indent="-285750">
              <a:buFont typeface="Arial" pitchFamily="34" charset="0"/>
              <a:buChar char="•"/>
            </a:pPr>
            <a:r>
              <a:rPr lang="en-US" dirty="0"/>
              <a:t>Neutrino physics. Deep-water experiment Baikal</a:t>
            </a:r>
            <a:endParaRPr lang="ru-RU" dirty="0"/>
          </a:p>
          <a:p>
            <a:pPr marL="285750" lvl="0" indent="-285750">
              <a:buFont typeface="Arial" pitchFamily="34" charset="0"/>
              <a:buChar char="•"/>
            </a:pPr>
            <a:r>
              <a:rPr lang="en-US" dirty="0"/>
              <a:t>Heavy ion physics. Exotic nuclei. Radioactive beams</a:t>
            </a:r>
            <a:endParaRPr lang="ru-RU" dirty="0"/>
          </a:p>
          <a:p>
            <a:pPr marL="285750" lvl="0" indent="-285750">
              <a:buFont typeface="Arial" pitchFamily="34" charset="0"/>
              <a:buChar char="•"/>
            </a:pPr>
            <a:r>
              <a:rPr lang="en-US" dirty="0"/>
              <a:t>Synthesis of new </a:t>
            </a:r>
            <a:r>
              <a:rPr lang="en-US" dirty="0" err="1"/>
              <a:t>superheavy</a:t>
            </a:r>
            <a:r>
              <a:rPr lang="en-US" dirty="0"/>
              <a:t> elements</a:t>
            </a:r>
            <a:endParaRPr lang="ru-RU" dirty="0"/>
          </a:p>
          <a:p>
            <a:pPr marL="285750" lvl="0" indent="-285750">
              <a:buFont typeface="Arial" pitchFamily="34" charset="0"/>
              <a:buChar char="•"/>
            </a:pPr>
            <a:r>
              <a:rPr lang="en-US" dirty="0"/>
              <a:t>Heavy ion accelerator complexes</a:t>
            </a:r>
            <a:endParaRPr lang="ru-RU" dirty="0"/>
          </a:p>
          <a:p>
            <a:pPr marL="285750" lvl="0" indent="-285750">
              <a:buFont typeface="Arial" pitchFamily="34" charset="0"/>
              <a:buChar char="•"/>
            </a:pPr>
            <a:r>
              <a:rPr lang="en-US" dirty="0"/>
              <a:t>Cryogenic technologies and their use in accelerating technics</a:t>
            </a:r>
            <a:endParaRPr lang="ru-RU" dirty="0"/>
          </a:p>
          <a:p>
            <a:pPr marL="285750" lvl="0" indent="-285750">
              <a:buFont typeface="Arial" pitchFamily="34" charset="0"/>
              <a:buChar char="•"/>
            </a:pPr>
            <a:r>
              <a:rPr lang="en-US" dirty="0"/>
              <a:t>Medical and applied physics with heavy ion</a:t>
            </a:r>
          </a:p>
        </p:txBody>
      </p:sp>
      <p:sp>
        <p:nvSpPr>
          <p:cNvPr id="4" name="Прямоугольник 3"/>
          <p:cNvSpPr/>
          <p:nvPr/>
        </p:nvSpPr>
        <p:spPr>
          <a:xfrm>
            <a:off x="561344" y="4725144"/>
            <a:ext cx="7322710" cy="1754326"/>
          </a:xfrm>
          <a:prstGeom prst="rect">
            <a:avLst/>
          </a:prstGeom>
        </p:spPr>
        <p:txBody>
          <a:bodyPr wrap="none">
            <a:spAutoFit/>
          </a:bodyPr>
          <a:lstStyle/>
          <a:p>
            <a:pPr marL="285750" lvl="0" indent="-285750">
              <a:buFont typeface="Arial" pitchFamily="34" charset="0"/>
              <a:buChar char="•"/>
            </a:pPr>
            <a:r>
              <a:rPr lang="en-US" dirty="0"/>
              <a:t>Distributed and cloud computing</a:t>
            </a:r>
          </a:p>
          <a:p>
            <a:pPr marL="285750" lvl="0" indent="-285750">
              <a:buFont typeface="Arial" pitchFamily="34" charset="0"/>
              <a:buChar char="•"/>
            </a:pPr>
            <a:r>
              <a:rPr lang="en-US" dirty="0"/>
              <a:t>Parallel and hybrid computing</a:t>
            </a:r>
          </a:p>
          <a:p>
            <a:pPr marL="285750" lvl="0" indent="-285750">
              <a:buFont typeface="Arial" pitchFamily="34" charset="0"/>
              <a:buChar char="•"/>
            </a:pPr>
            <a:r>
              <a:rPr lang="en-US" dirty="0"/>
              <a:t>Big Data analytics</a:t>
            </a:r>
          </a:p>
          <a:p>
            <a:pPr marL="285750" lvl="0" indent="-285750">
              <a:buFont typeface="Arial" pitchFamily="34" charset="0"/>
              <a:buChar char="•"/>
            </a:pPr>
            <a:r>
              <a:rPr lang="en-US" dirty="0"/>
              <a:t>Modern technologies of Big Data system engineering</a:t>
            </a:r>
            <a:endParaRPr lang="ru-RU" dirty="0"/>
          </a:p>
          <a:p>
            <a:pPr marL="285750" lvl="0" indent="-285750">
              <a:buFont typeface="Arial" pitchFamily="34" charset="0"/>
              <a:buChar char="•"/>
            </a:pPr>
            <a:r>
              <a:rPr lang="en-US" dirty="0"/>
              <a:t>Software engineering (in the development of Big Data systems)</a:t>
            </a:r>
            <a:endParaRPr lang="ru-RU" dirty="0"/>
          </a:p>
          <a:p>
            <a:pPr marL="285750" lvl="0" indent="-285750">
              <a:buFont typeface="Arial" pitchFamily="34" charset="0"/>
              <a:buChar char="•"/>
            </a:pPr>
            <a:r>
              <a:rPr lang="en-US" dirty="0"/>
              <a:t>Technologies of acquisition, storing and analyzing data in nuclear physics</a:t>
            </a:r>
            <a:r>
              <a:rPr lang="en-US" dirty="0">
                <a:solidFill>
                  <a:srgbClr val="FF0000"/>
                </a:solidFill>
              </a:rPr>
              <a:t> </a:t>
            </a:r>
            <a:endParaRPr lang="ru-RU" dirty="0">
              <a:solidFill>
                <a:srgbClr val="FF0000"/>
              </a:solidFill>
            </a:endParaRPr>
          </a:p>
        </p:txBody>
      </p:sp>
      <p:sp>
        <p:nvSpPr>
          <p:cNvPr id="5" name="Прямоугольник 4"/>
          <p:cNvSpPr/>
          <p:nvPr/>
        </p:nvSpPr>
        <p:spPr>
          <a:xfrm>
            <a:off x="561344" y="4310850"/>
            <a:ext cx="5184576" cy="400110"/>
          </a:xfrm>
          <a:prstGeom prst="rect">
            <a:avLst/>
          </a:prstGeom>
        </p:spPr>
        <p:txBody>
          <a:bodyPr wrap="square">
            <a:spAutoFit/>
          </a:bodyPr>
          <a:lstStyle/>
          <a:p>
            <a:r>
              <a:rPr lang="en-US" sz="2000" b="1" dirty="0"/>
              <a:t>Computing for MEGASCIENCE</a:t>
            </a:r>
          </a:p>
        </p:txBody>
      </p:sp>
      <p:sp>
        <p:nvSpPr>
          <p:cNvPr id="7" name="Прямоугольник 6"/>
          <p:cNvSpPr/>
          <p:nvPr/>
        </p:nvSpPr>
        <p:spPr>
          <a:xfrm>
            <a:off x="561344" y="1412776"/>
            <a:ext cx="5184576" cy="400110"/>
          </a:xfrm>
          <a:prstGeom prst="rect">
            <a:avLst/>
          </a:prstGeom>
        </p:spPr>
        <p:txBody>
          <a:bodyPr wrap="square">
            <a:spAutoFit/>
          </a:bodyPr>
          <a:lstStyle/>
          <a:p>
            <a:r>
              <a:rPr lang="en-US" sz="2000" b="1" dirty="0"/>
              <a:t>Fundamental and applied research</a:t>
            </a:r>
          </a:p>
        </p:txBody>
      </p:sp>
    </p:spTree>
    <p:extLst>
      <p:ext uri="{BB962C8B-B14F-4D97-AF65-F5344CB8AC3E}">
        <p14:creationId xmlns:p14="http://schemas.microsoft.com/office/powerpoint/2010/main" val="2304484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BC8E9A0-F2EB-425E-9B62-E72E6EA13306}"/>
              </a:ext>
            </a:extLst>
          </p:cNvPr>
          <p:cNvPicPr>
            <a:picLocks noChangeAspect="1"/>
          </p:cNvPicPr>
          <p:nvPr/>
        </p:nvPicPr>
        <p:blipFill rotWithShape="1">
          <a:blip r:embed="rId2"/>
          <a:srcRect b="6699"/>
          <a:stretch/>
        </p:blipFill>
        <p:spPr>
          <a:xfrm>
            <a:off x="251520" y="1412776"/>
            <a:ext cx="4752528" cy="2952328"/>
          </a:xfrm>
          <a:prstGeom prst="rect">
            <a:avLst/>
          </a:prstGeom>
        </p:spPr>
      </p:pic>
      <p:sp>
        <p:nvSpPr>
          <p:cNvPr id="8" name="Заголовок 1"/>
          <p:cNvSpPr txBox="1">
            <a:spLocks/>
          </p:cNvSpPr>
          <p:nvPr/>
        </p:nvSpPr>
        <p:spPr>
          <a:xfrm>
            <a:off x="457200" y="130699"/>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Calibri Light" pitchFamily="34" charset="0"/>
              </a:rPr>
              <a:t>Online courses within the subject-matter of </a:t>
            </a:r>
            <a:br>
              <a:rPr lang="en-US" sz="3200" b="1" dirty="0">
                <a:latin typeface="Calibri Light" pitchFamily="34" charset="0"/>
              </a:rPr>
            </a:br>
            <a:r>
              <a:rPr lang="en-US" sz="3200" b="1" dirty="0">
                <a:latin typeface="Calibri Light" pitchFamily="34" charset="0"/>
              </a:rPr>
              <a:t>JINR projects </a:t>
            </a:r>
            <a:endParaRPr lang="ru-RU" sz="3200" b="1" dirty="0">
              <a:latin typeface="Calibri Light" pitchFamily="34" charset="0"/>
            </a:endParaRPr>
          </a:p>
        </p:txBody>
      </p:sp>
      <p:sp>
        <p:nvSpPr>
          <p:cNvPr id="6" name="Прямоугольник 5"/>
          <p:cNvSpPr/>
          <p:nvPr/>
        </p:nvSpPr>
        <p:spPr>
          <a:xfrm>
            <a:off x="5951762" y="2020198"/>
            <a:ext cx="2735038" cy="646331"/>
          </a:xfrm>
          <a:prstGeom prst="rect">
            <a:avLst/>
          </a:prstGeom>
        </p:spPr>
        <p:txBody>
          <a:bodyPr wrap="square">
            <a:spAutoFit/>
          </a:bodyPr>
          <a:lstStyle/>
          <a:p>
            <a:r>
              <a:rPr lang="en-US" dirty="0"/>
              <a:t>Heavy-ion physics</a:t>
            </a:r>
            <a:endParaRPr lang="ru-RU" dirty="0"/>
          </a:p>
          <a:p>
            <a:r>
              <a:rPr lang="en-US" dirty="0" err="1"/>
              <a:t>Yu.E.Penionshkevich</a:t>
            </a:r>
            <a:r>
              <a:rPr lang="en-US" dirty="0"/>
              <a:t> </a:t>
            </a:r>
          </a:p>
        </p:txBody>
      </p:sp>
      <p:sp>
        <p:nvSpPr>
          <p:cNvPr id="9" name="Прямоугольник 8"/>
          <p:cNvSpPr/>
          <p:nvPr/>
        </p:nvSpPr>
        <p:spPr>
          <a:xfrm>
            <a:off x="539552" y="5147059"/>
            <a:ext cx="3663632" cy="923330"/>
          </a:xfrm>
          <a:prstGeom prst="rect">
            <a:avLst/>
          </a:prstGeom>
        </p:spPr>
        <p:txBody>
          <a:bodyPr wrap="none">
            <a:spAutoFit/>
          </a:bodyPr>
          <a:lstStyle/>
          <a:p>
            <a:r>
              <a:rPr lang="en-US" dirty="0"/>
              <a:t>Modern problems of system analysis </a:t>
            </a:r>
          </a:p>
          <a:p>
            <a:r>
              <a:rPr lang="en-US" dirty="0"/>
              <a:t>and management</a:t>
            </a:r>
          </a:p>
          <a:p>
            <a:r>
              <a:rPr lang="en-US" dirty="0" err="1"/>
              <a:t>E.N.Cheremisina</a:t>
            </a:r>
            <a:endParaRPr lang="ru-RU" dirty="0"/>
          </a:p>
        </p:txBody>
      </p:sp>
      <p:pic>
        <p:nvPicPr>
          <p:cNvPr id="8194" name="Picture 2" descr="C:\Users\Администратор\Downloads\чер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624" y="3924434"/>
            <a:ext cx="4550497" cy="284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35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457200" y="130699"/>
            <a:ext cx="8229600" cy="1143000"/>
          </a:xfrm>
        </p:spPr>
        <p:txBody>
          <a:bodyPr>
            <a:noAutofit/>
          </a:bodyPr>
          <a:lstStyle/>
          <a:p>
            <a:pPr lvl="0"/>
            <a:r>
              <a:rPr lang="en-US" sz="3200" b="1" dirty="0">
                <a:latin typeface="Calibri Light" pitchFamily="34" charset="0"/>
              </a:rPr>
              <a:t>Online courses within the subject-matter of </a:t>
            </a:r>
            <a:br>
              <a:rPr lang="en-US" sz="3200" b="1" dirty="0">
                <a:latin typeface="Calibri Light" pitchFamily="34" charset="0"/>
              </a:rPr>
            </a:br>
            <a:r>
              <a:rPr lang="en-US" sz="3200" b="1" dirty="0">
                <a:latin typeface="Calibri Light" pitchFamily="34" charset="0"/>
              </a:rPr>
              <a:t>JINR projects </a:t>
            </a:r>
            <a:endParaRPr lang="ru-RU" sz="3200" b="1" dirty="0">
              <a:latin typeface="Calibri Light" pitchFamily="34" charset="0"/>
            </a:endParaRPr>
          </a:p>
        </p:txBody>
      </p:sp>
      <p:sp>
        <p:nvSpPr>
          <p:cNvPr id="10" name="Прямоугольник 9"/>
          <p:cNvSpPr/>
          <p:nvPr/>
        </p:nvSpPr>
        <p:spPr>
          <a:xfrm>
            <a:off x="611560" y="5165809"/>
            <a:ext cx="3271665" cy="646331"/>
          </a:xfrm>
          <a:prstGeom prst="rect">
            <a:avLst/>
          </a:prstGeom>
        </p:spPr>
        <p:txBody>
          <a:bodyPr wrap="none">
            <a:spAutoFit/>
          </a:bodyPr>
          <a:lstStyle/>
          <a:p>
            <a:r>
              <a:rPr lang="en-US" dirty="0"/>
              <a:t>Virtual Lab of Nuclear Fission</a:t>
            </a:r>
          </a:p>
          <a:p>
            <a:r>
              <a:rPr lang="en-US" dirty="0"/>
              <a:t>Introduction from </a:t>
            </a:r>
            <a:r>
              <a:rPr lang="en-US" dirty="0" err="1"/>
              <a:t>Vusi</a:t>
            </a:r>
            <a:r>
              <a:rPr lang="en-US" dirty="0"/>
              <a:t> D. </a:t>
            </a:r>
            <a:r>
              <a:rPr lang="en-US" dirty="0" err="1"/>
              <a:t>Malaza</a:t>
            </a:r>
            <a:endParaRPr lang="ru-RU" dirty="0"/>
          </a:p>
        </p:txBody>
      </p:sp>
      <p:sp>
        <p:nvSpPr>
          <p:cNvPr id="12" name="Прямоугольник 11"/>
          <p:cNvSpPr/>
          <p:nvPr/>
        </p:nvSpPr>
        <p:spPr>
          <a:xfrm>
            <a:off x="6012160" y="2206327"/>
            <a:ext cx="2026580" cy="646331"/>
          </a:xfrm>
          <a:prstGeom prst="rect">
            <a:avLst/>
          </a:prstGeom>
        </p:spPr>
        <p:txBody>
          <a:bodyPr wrap="none">
            <a:spAutoFit/>
          </a:bodyPr>
          <a:lstStyle/>
          <a:p>
            <a:r>
              <a:rPr lang="en-US" dirty="0"/>
              <a:t>High Energy Physics</a:t>
            </a:r>
          </a:p>
          <a:p>
            <a:r>
              <a:rPr lang="en-US" dirty="0" err="1"/>
              <a:t>V.A.Nikitin</a:t>
            </a:r>
            <a:endParaRPr lang="ru-RU" dirty="0"/>
          </a:p>
        </p:txBody>
      </p:sp>
      <p:pic>
        <p:nvPicPr>
          <p:cNvPr id="10242" name="Picture 2" descr="D:\conferences\NEC2017\MOOC\lec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1422433"/>
            <a:ext cx="5112568" cy="2860449"/>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2880" y="3834312"/>
            <a:ext cx="4925528" cy="2830620"/>
          </a:xfrm>
          <a:prstGeom prst="rect">
            <a:avLst/>
          </a:prstGeom>
          <a:noFill/>
          <a:ln>
            <a:noFill/>
          </a:ln>
        </p:spPr>
      </p:pic>
    </p:spTree>
    <p:extLst>
      <p:ext uri="{BB962C8B-B14F-4D97-AF65-F5344CB8AC3E}">
        <p14:creationId xmlns:p14="http://schemas.microsoft.com/office/powerpoint/2010/main" val="925298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03848" y="3068960"/>
            <a:ext cx="3096344" cy="676672"/>
          </a:xfrm>
        </p:spPr>
        <p:txBody>
          <a:bodyPr>
            <a:noAutofit/>
          </a:bodyPr>
          <a:lstStyle/>
          <a:p>
            <a:pPr marL="0" indent="0">
              <a:buNone/>
            </a:pPr>
            <a:r>
              <a:rPr lang="en-US" sz="4400" b="1" dirty="0"/>
              <a:t>Thank You!</a:t>
            </a:r>
            <a:endParaRPr lang="ru-RU" sz="4400" b="1" dirty="0"/>
          </a:p>
        </p:txBody>
      </p:sp>
    </p:spTree>
    <p:extLst>
      <p:ext uri="{BB962C8B-B14F-4D97-AF65-F5344CB8AC3E}">
        <p14:creationId xmlns:p14="http://schemas.microsoft.com/office/powerpoint/2010/main" val="366561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229600" cy="1143000"/>
          </a:xfrm>
        </p:spPr>
        <p:txBody>
          <a:bodyPr>
            <a:normAutofit/>
          </a:bodyPr>
          <a:lstStyle/>
          <a:p>
            <a:r>
              <a:rPr lang="en-US" sz="4000" b="1" dirty="0">
                <a:latin typeface="Calibri Light" pitchFamily="34" charset="0"/>
              </a:rPr>
              <a:t>Project goals</a:t>
            </a:r>
            <a:endParaRPr lang="ru-RU" sz="4000" b="1" dirty="0">
              <a:latin typeface="Calibri Light" pitchFamily="34" charset="0"/>
            </a:endParaRPr>
          </a:p>
        </p:txBody>
      </p:sp>
      <p:sp>
        <p:nvSpPr>
          <p:cNvPr id="3" name="Объект 2"/>
          <p:cNvSpPr>
            <a:spLocks noGrp="1"/>
          </p:cNvSpPr>
          <p:nvPr>
            <p:ph idx="1"/>
          </p:nvPr>
        </p:nvSpPr>
        <p:spPr>
          <a:xfrm>
            <a:off x="395536" y="1484784"/>
            <a:ext cx="8435280" cy="4536504"/>
          </a:xfrm>
        </p:spPr>
        <p:txBody>
          <a:bodyPr>
            <a:normAutofit lnSpcReduction="10000"/>
          </a:bodyPr>
          <a:lstStyle/>
          <a:p>
            <a:pPr lvl="0"/>
            <a:r>
              <a:rPr lang="en-US" dirty="0"/>
              <a:t>Attract motivated students from Russia and JINR Member States to work at JINR</a:t>
            </a:r>
            <a:endParaRPr lang="ru-RU" dirty="0"/>
          </a:p>
          <a:p>
            <a:pPr lvl="0"/>
            <a:r>
              <a:rPr lang="en-US" dirty="0"/>
              <a:t>Use modern educational technologies to obtain skills needed for JINR research program</a:t>
            </a:r>
            <a:endParaRPr lang="ru-RU" dirty="0"/>
          </a:p>
          <a:p>
            <a:pPr lvl="0"/>
            <a:r>
              <a:rPr lang="en-US" dirty="0"/>
              <a:t>Implement the results obtained at JINR in the educational process in the Universities of JINR Member States </a:t>
            </a:r>
            <a:endParaRPr lang="ru-RU" dirty="0"/>
          </a:p>
          <a:p>
            <a:pPr lvl="0"/>
            <a:r>
              <a:rPr lang="en-US" dirty="0"/>
              <a:t>Develop educational content at the level of the leading research centers</a:t>
            </a:r>
            <a:endParaRPr lang="ru-RU" dirty="0"/>
          </a:p>
          <a:p>
            <a:pPr marL="0" indent="0">
              <a:buNone/>
            </a:pPr>
            <a:endParaRPr lang="ru-RU" dirty="0"/>
          </a:p>
        </p:txBody>
      </p:sp>
    </p:spTree>
    <p:extLst>
      <p:ext uri="{BB962C8B-B14F-4D97-AF65-F5344CB8AC3E}">
        <p14:creationId xmlns:p14="http://schemas.microsoft.com/office/powerpoint/2010/main" val="3595282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3"/>
          <a:stretch/>
        </p:blipFill>
        <p:spPr bwMode="auto">
          <a:xfrm>
            <a:off x="899592" y="620688"/>
            <a:ext cx="7498964" cy="618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192690" y="105826"/>
            <a:ext cx="6912768" cy="442854"/>
          </a:xfrm>
          <a:prstGeom prst="rect">
            <a:avLst/>
          </a:prstGeom>
        </p:spPr>
        <p:txBody>
          <a:bodyPr anchor="ctr">
            <a:normAutofit fontScale="92500" lnSpcReduction="20000"/>
          </a:bodyPr>
          <a:lstStyle/>
          <a:p>
            <a:pPr algn="ctr" fontAlgn="auto">
              <a:spcAft>
                <a:spcPts val="0"/>
              </a:spcAft>
              <a:defRPr/>
            </a:pPr>
            <a:r>
              <a:rPr lang="en-US" sz="2800" b="1" dirty="0">
                <a:ea typeface="+mj-ea"/>
                <a:cs typeface="+mj-cs"/>
              </a:rPr>
              <a:t>edu.jinr.ru</a:t>
            </a:r>
            <a:endParaRPr lang="ru-RU" sz="2800" b="1" dirty="0">
              <a:ea typeface="+mj-ea"/>
              <a:cs typeface="+mj-cs"/>
            </a:endParaRPr>
          </a:p>
        </p:txBody>
      </p:sp>
    </p:spTree>
    <p:extLst>
      <p:ext uri="{BB962C8B-B14F-4D97-AF65-F5344CB8AC3E}">
        <p14:creationId xmlns:p14="http://schemas.microsoft.com/office/powerpoint/2010/main" val="313685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143000"/>
          </a:xfrm>
        </p:spPr>
        <p:txBody>
          <a:bodyPr>
            <a:noAutofit/>
          </a:bodyPr>
          <a:lstStyle/>
          <a:p>
            <a:pPr lvl="0"/>
            <a:r>
              <a:rPr lang="en-US" sz="2800" b="1" dirty="0">
                <a:latin typeface="Calibri Light" pitchFamily="34" charset="0"/>
              </a:rPr>
              <a:t>Online courses and new educational programs within the subject-matter of JINR projects</a:t>
            </a:r>
            <a:endParaRPr lang="ru-RU" sz="2800" b="1" dirty="0">
              <a:latin typeface="Calibri Light" pitchFamily="34" charset="0"/>
            </a:endParaRPr>
          </a:p>
        </p:txBody>
      </p:sp>
      <p:pic>
        <p:nvPicPr>
          <p:cNvPr id="8195" name="Picture 3"/>
          <p:cNvPicPr>
            <a:picLocks noChangeAspect="1" noChangeArrowheads="1"/>
          </p:cNvPicPr>
          <p:nvPr/>
        </p:nvPicPr>
        <p:blipFill>
          <a:blip r:embed="rId2" cstate="print"/>
          <a:srcRect/>
          <a:stretch>
            <a:fillRect/>
          </a:stretch>
        </p:blipFill>
        <p:spPr bwMode="auto">
          <a:xfrm>
            <a:off x="1307511" y="1590660"/>
            <a:ext cx="6528978" cy="4896544"/>
          </a:xfrm>
          <a:prstGeom prst="rect">
            <a:avLst/>
          </a:prstGeom>
          <a:noFill/>
          <a:ln w="9525">
            <a:noFill/>
            <a:miter lim="800000"/>
            <a:headEnd/>
            <a:tailEnd/>
          </a:ln>
        </p:spPr>
      </p:pic>
    </p:spTree>
    <p:extLst>
      <p:ext uri="{BB962C8B-B14F-4D97-AF65-F5344CB8AC3E}">
        <p14:creationId xmlns:p14="http://schemas.microsoft.com/office/powerpoint/2010/main" val="291813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Двойная стрелка влево/вправо 5"/>
          <p:cNvSpPr/>
          <p:nvPr/>
        </p:nvSpPr>
        <p:spPr>
          <a:xfrm>
            <a:off x="3536457" y="3403353"/>
            <a:ext cx="1887350" cy="288032"/>
          </a:xfrm>
          <a:prstGeom prst="lef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679096" y="3463803"/>
            <a:ext cx="3312368" cy="707886"/>
          </a:xfrm>
          <a:prstGeom prst="rect">
            <a:avLst/>
          </a:prstGeom>
        </p:spPr>
        <p:txBody>
          <a:bodyPr wrap="square">
            <a:spAutoFit/>
          </a:bodyPr>
          <a:lstStyle/>
          <a:p>
            <a:r>
              <a:rPr lang="en-US" sz="2000" b="1" dirty="0"/>
              <a:t>Open informational educational environment</a:t>
            </a:r>
            <a:endParaRPr lang="ru-RU" sz="2000" b="1" dirty="0"/>
          </a:p>
        </p:txBody>
      </p:sp>
      <p:pic>
        <p:nvPicPr>
          <p:cNvPr id="15" name="Рисунок 14" descr="Картинки по запросу"/>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15616" y="1700808"/>
            <a:ext cx="1656184" cy="2232248"/>
          </a:xfrm>
          <a:prstGeom prst="rect">
            <a:avLst/>
          </a:prstGeom>
          <a:noFill/>
          <a:ln>
            <a:noFill/>
          </a:ln>
        </p:spPr>
      </p:pic>
      <p:pic>
        <p:nvPicPr>
          <p:cNvPr id="17412" name="Picture 4" descr="Картинки по запросу 3D men computers"/>
          <p:cNvPicPr>
            <a:picLocks noChangeAspect="1" noChangeArrowheads="1"/>
          </p:cNvPicPr>
          <p:nvPr/>
        </p:nvPicPr>
        <p:blipFill>
          <a:blip r:embed="rId3" cstate="print"/>
          <a:srcRect/>
          <a:stretch>
            <a:fillRect/>
          </a:stretch>
        </p:blipFill>
        <p:spPr bwMode="auto">
          <a:xfrm>
            <a:off x="827584" y="4149080"/>
            <a:ext cx="3168352" cy="2097254"/>
          </a:xfrm>
          <a:prstGeom prst="rect">
            <a:avLst/>
          </a:prstGeom>
          <a:noFill/>
        </p:spPr>
      </p:pic>
      <p:pic>
        <p:nvPicPr>
          <p:cNvPr id="17414" name="Picture 6" descr="Картинки по запросу 3D man computer"/>
          <p:cNvPicPr>
            <a:picLocks noChangeAspect="1" noChangeArrowheads="1"/>
          </p:cNvPicPr>
          <p:nvPr/>
        </p:nvPicPr>
        <p:blipFill>
          <a:blip r:embed="rId4" cstate="print"/>
          <a:srcRect/>
          <a:stretch>
            <a:fillRect/>
          </a:stretch>
        </p:blipFill>
        <p:spPr bwMode="auto">
          <a:xfrm flipH="1">
            <a:off x="6195648" y="4477627"/>
            <a:ext cx="1979495" cy="1440160"/>
          </a:xfrm>
          <a:prstGeom prst="rect">
            <a:avLst/>
          </a:prstGeom>
          <a:noFill/>
        </p:spPr>
      </p:pic>
      <p:sp>
        <p:nvSpPr>
          <p:cNvPr id="17418" name="AutoShape 10" descr="Картинки по запросу nic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22" name="Picture 14" descr="Картинки по запросу moocs"/>
          <p:cNvPicPr>
            <a:picLocks noChangeAspect="1" noChangeArrowheads="1"/>
          </p:cNvPicPr>
          <p:nvPr/>
        </p:nvPicPr>
        <p:blipFill>
          <a:blip r:embed="rId5" cstate="print"/>
          <a:srcRect/>
          <a:stretch>
            <a:fillRect/>
          </a:stretch>
        </p:blipFill>
        <p:spPr bwMode="auto">
          <a:xfrm>
            <a:off x="5865029" y="1700808"/>
            <a:ext cx="2853344" cy="1499137"/>
          </a:xfrm>
          <a:prstGeom prst="rect">
            <a:avLst/>
          </a:prstGeom>
          <a:noFill/>
        </p:spPr>
      </p:pic>
      <p:pic>
        <p:nvPicPr>
          <p:cNvPr id="17423" name="Picture 15"/>
          <p:cNvPicPr>
            <a:picLocks noChangeAspect="1" noChangeArrowheads="1"/>
          </p:cNvPicPr>
          <p:nvPr/>
        </p:nvPicPr>
        <p:blipFill>
          <a:blip r:embed="rId6" cstate="print"/>
          <a:srcRect/>
          <a:stretch>
            <a:fillRect/>
          </a:stretch>
        </p:blipFill>
        <p:spPr bwMode="auto">
          <a:xfrm>
            <a:off x="3347864" y="1700808"/>
            <a:ext cx="2201441" cy="1492395"/>
          </a:xfrm>
          <a:prstGeom prst="rect">
            <a:avLst/>
          </a:prstGeom>
          <a:noFill/>
          <a:ln w="9525">
            <a:noFill/>
            <a:miter lim="800000"/>
            <a:headEnd/>
            <a:tailEnd/>
          </a:ln>
        </p:spPr>
      </p:pic>
      <p:sp>
        <p:nvSpPr>
          <p:cNvPr id="12" name="TextBox 11"/>
          <p:cNvSpPr txBox="1"/>
          <p:nvPr/>
        </p:nvSpPr>
        <p:spPr>
          <a:xfrm>
            <a:off x="3612404" y="2368862"/>
            <a:ext cx="1704754" cy="646331"/>
          </a:xfrm>
          <a:prstGeom prst="rect">
            <a:avLst/>
          </a:prstGeom>
          <a:noFill/>
        </p:spPr>
        <p:txBody>
          <a:bodyPr wrap="square" rtlCol="0">
            <a:spAutoFit/>
          </a:bodyPr>
          <a:lstStyle/>
          <a:p>
            <a:pPr algn="ctr"/>
            <a:r>
              <a:rPr lang="en-US" b="1" dirty="0"/>
              <a:t>JINR</a:t>
            </a:r>
            <a:endParaRPr lang="ru-RU" b="1" dirty="0"/>
          </a:p>
          <a:p>
            <a:pPr algn="ctr"/>
            <a:r>
              <a:rPr lang="en-US" b="1" dirty="0"/>
              <a:t>certificate</a:t>
            </a:r>
            <a:endParaRPr lang="ru-RU" b="1" dirty="0"/>
          </a:p>
        </p:txBody>
      </p:sp>
      <p:sp>
        <p:nvSpPr>
          <p:cNvPr id="16" name="Заголовок 1"/>
          <p:cNvSpPr txBox="1">
            <a:spLocks/>
          </p:cNvSpPr>
          <p:nvPr/>
        </p:nvSpPr>
        <p:spPr>
          <a:xfrm>
            <a:off x="488773" y="1603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Calibri Light" pitchFamily="34" charset="0"/>
              </a:rPr>
              <a:t>Blended learning model</a:t>
            </a:r>
            <a:endParaRPr lang="ru-RU" sz="4000" dirty="0">
              <a:latin typeface="Calibri Light" pitchFamily="34" charset="0"/>
            </a:endParaRPr>
          </a:p>
        </p:txBody>
      </p:sp>
    </p:spTree>
    <p:extLst>
      <p:ext uri="{BB962C8B-B14F-4D97-AF65-F5344CB8AC3E}">
        <p14:creationId xmlns:p14="http://schemas.microsoft.com/office/powerpoint/2010/main" val="297039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356" y="188640"/>
            <a:ext cx="8507288" cy="1143000"/>
          </a:xfrm>
        </p:spPr>
        <p:txBody>
          <a:bodyPr>
            <a:normAutofit fontScale="90000"/>
          </a:bodyPr>
          <a:lstStyle/>
          <a:p>
            <a:pPr>
              <a:tabLst>
                <a:tab pos="1377950" algn="l"/>
              </a:tabLst>
            </a:pPr>
            <a:r>
              <a:rPr lang="en-US" dirty="0">
                <a:latin typeface="Calibri Light" pitchFamily="34" charset="0"/>
              </a:rPr>
              <a:t>Ability of online education within the subject-matter of JINR research program</a:t>
            </a:r>
            <a:endParaRPr lang="ru-RU" dirty="0">
              <a:latin typeface="Calibri Light" pitchFamily="34" charset="0"/>
            </a:endParaRPr>
          </a:p>
        </p:txBody>
      </p:sp>
      <p:sp>
        <p:nvSpPr>
          <p:cNvPr id="3" name="Объект 2"/>
          <p:cNvSpPr>
            <a:spLocks noGrp="1"/>
          </p:cNvSpPr>
          <p:nvPr>
            <p:ph idx="1"/>
          </p:nvPr>
        </p:nvSpPr>
        <p:spPr>
          <a:xfrm>
            <a:off x="323528" y="1600200"/>
            <a:ext cx="8686800" cy="5257800"/>
          </a:xfrm>
        </p:spPr>
        <p:txBody>
          <a:bodyPr>
            <a:normAutofit/>
          </a:bodyPr>
          <a:lstStyle/>
          <a:p>
            <a:r>
              <a:rPr lang="en-US" sz="2400" dirty="0"/>
              <a:t>Online-course related to certain theme/discipline</a:t>
            </a:r>
          </a:p>
          <a:p>
            <a:r>
              <a:rPr lang="en-US" sz="2400" dirty="0"/>
              <a:t>Specialization: series of related courses designed to help students master a specific topic</a:t>
            </a:r>
          </a:p>
          <a:p>
            <a:r>
              <a:rPr lang="en-US" sz="2400" dirty="0"/>
              <a:t>Online master program together with certain University from JINR Member State</a:t>
            </a:r>
          </a:p>
          <a:p>
            <a:r>
              <a:rPr lang="en-US" sz="2400" dirty="0"/>
              <a:t>Networked master program together with some Universities from JINR Member State</a:t>
            </a:r>
          </a:p>
          <a:p>
            <a:r>
              <a:rPr lang="en-US" sz="2400" dirty="0"/>
              <a:t>Virtual and remote labs</a:t>
            </a:r>
          </a:p>
          <a:p>
            <a:r>
              <a:rPr lang="en-US" sz="2400" dirty="0"/>
              <a:t>Online trainings </a:t>
            </a:r>
          </a:p>
          <a:p>
            <a:r>
              <a:rPr lang="en-US" sz="2400" dirty="0"/>
              <a:t>Networked science projects for students</a:t>
            </a:r>
          </a:p>
          <a:p>
            <a:r>
              <a:rPr lang="en-US" sz="2400" dirty="0"/>
              <a:t>Outreach programs</a:t>
            </a:r>
          </a:p>
          <a:p>
            <a:r>
              <a:rPr lang="en-US" sz="2400" dirty="0"/>
              <a:t>Interactive models of JINR Main Facilities</a:t>
            </a:r>
          </a:p>
        </p:txBody>
      </p:sp>
    </p:spTree>
    <p:extLst>
      <p:ext uri="{BB962C8B-B14F-4D97-AF65-F5344CB8AC3E}">
        <p14:creationId xmlns:p14="http://schemas.microsoft.com/office/powerpoint/2010/main" val="1756340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603" y="0"/>
            <a:ext cx="8229600" cy="1143000"/>
          </a:xfrm>
        </p:spPr>
        <p:txBody>
          <a:bodyPr/>
          <a:lstStyle/>
          <a:p>
            <a:r>
              <a:rPr lang="en-US" dirty="0">
                <a:latin typeface="Calibri Light" pitchFamily="34" charset="0"/>
              </a:rPr>
              <a:t>Modern educational platform</a:t>
            </a:r>
            <a:endParaRPr lang="ru-RU" dirty="0">
              <a:latin typeface="Calibri Light" pitchFamily="34" charset="0"/>
            </a:endParaRPr>
          </a:p>
        </p:txBody>
      </p:sp>
      <p:pic>
        <p:nvPicPr>
          <p:cNvPr id="9218" name="Picture 2" descr="D:\conferences\NEC2017\MOOC\LM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96752"/>
            <a:ext cx="8689767" cy="551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71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288" cy="778098"/>
          </a:xfrm>
        </p:spPr>
        <p:txBody>
          <a:bodyPr>
            <a:normAutofit/>
          </a:bodyPr>
          <a:lstStyle/>
          <a:p>
            <a:r>
              <a:rPr lang="en-US" sz="4000" dirty="0">
                <a:latin typeface="Calibri Light" pitchFamily="34" charset="0"/>
              </a:rPr>
              <a:t>LMS (Learning Management System)</a:t>
            </a:r>
            <a:endParaRPr lang="ru-RU" sz="4000" dirty="0">
              <a:latin typeface="Calibri Light" pitchFamily="34" charset="0"/>
            </a:endParaRPr>
          </a:p>
        </p:txBody>
      </p:sp>
      <p:pic>
        <p:nvPicPr>
          <p:cNvPr id="4" name="Picture 2" descr="C:\Users\user\Documents\moodle-logo.png"/>
          <p:cNvPicPr>
            <a:picLocks noChangeAspect="1" noChangeArrowheads="1"/>
          </p:cNvPicPr>
          <p:nvPr/>
        </p:nvPicPr>
        <p:blipFill>
          <a:blip r:embed="rId2" cstate="print"/>
          <a:srcRect/>
          <a:stretch>
            <a:fillRect/>
          </a:stretch>
        </p:blipFill>
        <p:spPr bwMode="auto">
          <a:xfrm>
            <a:off x="722059" y="1215308"/>
            <a:ext cx="1545685" cy="394323"/>
          </a:xfrm>
          <a:prstGeom prst="rect">
            <a:avLst/>
          </a:prstGeom>
          <a:noFill/>
        </p:spPr>
      </p:pic>
      <p:pic>
        <p:nvPicPr>
          <p:cNvPr id="5" name="Picture 3" descr="C:\Users\user\Documents\Canvas.png"/>
          <p:cNvPicPr>
            <a:picLocks noChangeAspect="1" noChangeArrowheads="1"/>
          </p:cNvPicPr>
          <p:nvPr/>
        </p:nvPicPr>
        <p:blipFill>
          <a:blip r:embed="rId3" cstate="print"/>
          <a:srcRect/>
          <a:stretch>
            <a:fillRect/>
          </a:stretch>
        </p:blipFill>
        <p:spPr bwMode="auto">
          <a:xfrm>
            <a:off x="5921996" y="1002756"/>
            <a:ext cx="1800200" cy="425104"/>
          </a:xfrm>
          <a:prstGeom prst="rect">
            <a:avLst/>
          </a:prstGeom>
          <a:noFill/>
        </p:spPr>
      </p:pic>
      <p:pic>
        <p:nvPicPr>
          <p:cNvPr id="7" name="Picture 5" descr="C:\Users\user\Documents\logo.png"/>
          <p:cNvPicPr>
            <a:picLocks noChangeAspect="1" noChangeArrowheads="1"/>
          </p:cNvPicPr>
          <p:nvPr/>
        </p:nvPicPr>
        <p:blipFill>
          <a:blip r:embed="rId4" cstate="print"/>
          <a:srcRect/>
          <a:stretch>
            <a:fillRect/>
          </a:stretch>
        </p:blipFill>
        <p:spPr bwMode="auto">
          <a:xfrm>
            <a:off x="7020272" y="1616824"/>
            <a:ext cx="975366" cy="591722"/>
          </a:xfrm>
          <a:prstGeom prst="rect">
            <a:avLst/>
          </a:prstGeom>
          <a:noFill/>
        </p:spPr>
      </p:pic>
      <p:grpSp>
        <p:nvGrpSpPr>
          <p:cNvPr id="8" name="Группа 7"/>
          <p:cNvGrpSpPr/>
          <p:nvPr/>
        </p:nvGrpSpPr>
        <p:grpSpPr>
          <a:xfrm>
            <a:off x="3776113" y="1186852"/>
            <a:ext cx="1591774" cy="1021694"/>
            <a:chOff x="4397249" y="1171310"/>
            <a:chExt cx="1735790" cy="1062203"/>
          </a:xfrm>
        </p:grpSpPr>
        <p:pic>
          <p:nvPicPr>
            <p:cNvPr id="6" name="Picture 4" descr="C:\Users\user\Documents\unnamed.png"/>
            <p:cNvPicPr>
              <a:picLocks noChangeAspect="1" noChangeArrowheads="1"/>
            </p:cNvPicPr>
            <p:nvPr/>
          </p:nvPicPr>
          <p:blipFill>
            <a:blip r:embed="rId5" cstate="print"/>
            <a:srcRect/>
            <a:stretch>
              <a:fillRect/>
            </a:stretch>
          </p:blipFill>
          <p:spPr bwMode="auto">
            <a:xfrm>
              <a:off x="4906217" y="1171310"/>
              <a:ext cx="717854" cy="717854"/>
            </a:xfrm>
            <a:prstGeom prst="rect">
              <a:avLst/>
            </a:prstGeom>
            <a:noFill/>
          </p:spPr>
        </p:pic>
        <p:pic>
          <p:nvPicPr>
            <p:cNvPr id="61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77261"/>
            <a:stretch/>
          </p:blipFill>
          <p:spPr bwMode="auto">
            <a:xfrm>
              <a:off x="4397249" y="1853700"/>
              <a:ext cx="1735790" cy="37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0292" y="1840724"/>
            <a:ext cx="1581175" cy="50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Заголовок 1"/>
          <p:cNvSpPr txBox="1">
            <a:spLocks/>
          </p:cNvSpPr>
          <p:nvPr/>
        </p:nvSpPr>
        <p:spPr>
          <a:xfrm>
            <a:off x="392195" y="2924944"/>
            <a:ext cx="8507288"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Calibri Light" pitchFamily="34" charset="0"/>
              </a:rPr>
              <a:t>Content Development Technologies</a:t>
            </a:r>
            <a:endParaRPr lang="ru-RU" sz="4000" dirty="0">
              <a:latin typeface="Calibri Light" pitchFamily="34" charset="0"/>
            </a:endParaRPr>
          </a:p>
        </p:txBody>
      </p:sp>
      <p:pic>
        <p:nvPicPr>
          <p:cNvPr id="12" name="Picture 5" descr="C:\Users\user\Documents\SVG_logo.svg.png"/>
          <p:cNvPicPr>
            <a:picLocks noChangeAspect="1" noChangeArrowheads="1"/>
          </p:cNvPicPr>
          <p:nvPr/>
        </p:nvPicPr>
        <p:blipFill>
          <a:blip r:embed="rId8" cstate="print"/>
          <a:srcRect/>
          <a:stretch>
            <a:fillRect/>
          </a:stretch>
        </p:blipFill>
        <p:spPr bwMode="auto">
          <a:xfrm>
            <a:off x="4355976" y="5445224"/>
            <a:ext cx="872052" cy="872052"/>
          </a:xfrm>
          <a:prstGeom prst="rect">
            <a:avLst/>
          </a:prstGeom>
          <a:noFill/>
        </p:spPr>
      </p:pic>
      <p:pic>
        <p:nvPicPr>
          <p:cNvPr id="13" name="Picture 4" descr="C:\Users\user\Documents\WebGL_1500.jpg"/>
          <p:cNvPicPr>
            <a:picLocks noChangeAspect="1" noChangeArrowheads="1"/>
          </p:cNvPicPr>
          <p:nvPr/>
        </p:nvPicPr>
        <p:blipFill>
          <a:blip r:embed="rId9" cstate="print"/>
          <a:srcRect/>
          <a:stretch>
            <a:fillRect/>
          </a:stretch>
        </p:blipFill>
        <p:spPr bwMode="auto">
          <a:xfrm>
            <a:off x="6172549" y="5082187"/>
            <a:ext cx="1695446" cy="839784"/>
          </a:xfrm>
          <a:prstGeom prst="rect">
            <a:avLst/>
          </a:prstGeom>
          <a:noFill/>
        </p:spPr>
      </p:pic>
      <p:pic>
        <p:nvPicPr>
          <p:cNvPr id="14" name="Picture 3" descr="C:\Users\user\Documents\Без названия (5).png"/>
          <p:cNvPicPr>
            <a:picLocks noChangeAspect="1" noChangeArrowheads="1"/>
          </p:cNvPicPr>
          <p:nvPr/>
        </p:nvPicPr>
        <p:blipFill>
          <a:blip r:embed="rId10" cstate="print"/>
          <a:srcRect/>
          <a:stretch>
            <a:fillRect/>
          </a:stretch>
        </p:blipFill>
        <p:spPr bwMode="auto">
          <a:xfrm>
            <a:off x="1835696" y="4922867"/>
            <a:ext cx="1081688" cy="1375210"/>
          </a:xfrm>
          <a:prstGeom prst="rect">
            <a:avLst/>
          </a:prstGeom>
          <a:noFill/>
        </p:spPr>
      </p:pic>
      <p:pic>
        <p:nvPicPr>
          <p:cNvPr id="15" name="Picture 3" descr="C:\Users\user\Documents\Без названия (1).png"/>
          <p:cNvPicPr>
            <a:picLocks noChangeAspect="1" noChangeArrowheads="1"/>
          </p:cNvPicPr>
          <p:nvPr/>
        </p:nvPicPr>
        <p:blipFill>
          <a:blip r:embed="rId11" cstate="print"/>
          <a:srcRect/>
          <a:stretch>
            <a:fillRect/>
          </a:stretch>
        </p:blipFill>
        <p:spPr bwMode="auto">
          <a:xfrm>
            <a:off x="3277687" y="4078795"/>
            <a:ext cx="2736304" cy="1064119"/>
          </a:xfrm>
          <a:prstGeom prst="rect">
            <a:avLst/>
          </a:prstGeom>
          <a:noFill/>
        </p:spPr>
      </p:pic>
    </p:spTree>
    <p:extLst>
      <p:ext uri="{BB962C8B-B14F-4D97-AF65-F5344CB8AC3E}">
        <p14:creationId xmlns:p14="http://schemas.microsoft.com/office/powerpoint/2010/main" val="3753868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126" y="404664"/>
            <a:ext cx="7571184" cy="1080120"/>
          </a:xfrm>
        </p:spPr>
        <p:txBody>
          <a:bodyPr>
            <a:noAutofit/>
          </a:bodyPr>
          <a:lstStyle/>
          <a:p>
            <a:r>
              <a:rPr lang="en-US" sz="4000" dirty="0">
                <a:latin typeface="Calibri Light" pitchFamily="34" charset="0"/>
              </a:rPr>
              <a:t>SCORM</a:t>
            </a:r>
            <a:r>
              <a:rPr lang="ru-RU" sz="4000" dirty="0">
                <a:latin typeface="Calibri Light" pitchFamily="34" charset="0"/>
              </a:rPr>
              <a:t>—</a:t>
            </a:r>
            <a:r>
              <a:rPr lang="en-US" sz="4000" dirty="0">
                <a:latin typeface="Calibri Light" pitchFamily="34" charset="0"/>
              </a:rPr>
              <a:t>Sharable Content Object Reference Model</a:t>
            </a:r>
            <a:endParaRPr lang="ru-RU" sz="4000" dirty="0">
              <a:latin typeface="Calibri Light" pitchFamily="34" charset="0"/>
            </a:endParaRPr>
          </a:p>
        </p:txBody>
      </p:sp>
      <p:sp>
        <p:nvSpPr>
          <p:cNvPr id="12" name="Содержимое 4"/>
          <p:cNvSpPr>
            <a:spLocks noGrp="1"/>
          </p:cNvSpPr>
          <p:nvPr>
            <p:ph idx="1"/>
          </p:nvPr>
        </p:nvSpPr>
        <p:spPr>
          <a:xfrm>
            <a:off x="383932" y="1772816"/>
            <a:ext cx="8568952" cy="1800200"/>
          </a:xfrm>
        </p:spPr>
        <p:txBody>
          <a:bodyPr>
            <a:normAutofit fontScale="92500" lnSpcReduction="20000"/>
          </a:bodyPr>
          <a:lstStyle/>
          <a:p>
            <a:pPr marL="0" indent="0" algn="just">
              <a:buNone/>
            </a:pPr>
            <a:r>
              <a:rPr lang="en-US" sz="2800" dirty="0"/>
              <a:t>An international standard defined the requirements for the organization of educational material and distant learning systems. The correspondence of online courses to the SCORM standard ensures compatibility of components and the possibility of their repeated use</a:t>
            </a:r>
            <a:r>
              <a:rPr lang="ru-RU" dirty="0"/>
              <a:t>.</a:t>
            </a:r>
          </a:p>
        </p:txBody>
      </p:sp>
      <p:grpSp>
        <p:nvGrpSpPr>
          <p:cNvPr id="11" name="Группа 10"/>
          <p:cNvGrpSpPr/>
          <p:nvPr/>
        </p:nvGrpSpPr>
        <p:grpSpPr>
          <a:xfrm>
            <a:off x="1994540" y="3832157"/>
            <a:ext cx="5824269" cy="2401288"/>
            <a:chOff x="611560" y="1700808"/>
            <a:chExt cx="7920880" cy="4320480"/>
          </a:xfrm>
        </p:grpSpPr>
        <p:sp>
          <p:nvSpPr>
            <p:cNvPr id="7" name="Скругленный прямоугольник 6"/>
            <p:cNvSpPr/>
            <p:nvPr/>
          </p:nvSpPr>
          <p:spPr>
            <a:xfrm>
              <a:off x="611560" y="1700808"/>
              <a:ext cx="7920880" cy="4320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p:nvGrpSpPr>
          <p:grpSpPr>
            <a:xfrm>
              <a:off x="4211960" y="2492896"/>
              <a:ext cx="4032448" cy="3024336"/>
              <a:chOff x="2843808" y="2492896"/>
              <a:chExt cx="4320480" cy="3024336"/>
            </a:xfrm>
          </p:grpSpPr>
          <p:sp>
            <p:nvSpPr>
              <p:cNvPr id="4" name="Скругленный прямоугольник 3"/>
              <p:cNvSpPr/>
              <p:nvPr/>
            </p:nvSpPr>
            <p:spPr>
              <a:xfrm>
                <a:off x="2843808" y="2492896"/>
                <a:ext cx="4320480" cy="30243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Скругленный прямоугольник 4"/>
              <p:cNvSpPr/>
              <p:nvPr/>
            </p:nvSpPr>
            <p:spPr>
              <a:xfrm>
                <a:off x="3203848" y="2780928"/>
                <a:ext cx="36004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SCORM API</a:t>
                </a:r>
                <a:endParaRPr lang="ru-RU" dirty="0"/>
              </a:p>
            </p:txBody>
          </p:sp>
          <p:sp>
            <p:nvSpPr>
              <p:cNvPr id="6" name="Скругленный прямоугольник 5"/>
              <p:cNvSpPr/>
              <p:nvPr/>
            </p:nvSpPr>
            <p:spPr>
              <a:xfrm>
                <a:off x="3203848" y="3789041"/>
                <a:ext cx="367240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Content</a:t>
                </a:r>
                <a:endParaRPr lang="ru-RU" dirty="0"/>
              </a:p>
            </p:txBody>
          </p:sp>
        </p:grpSp>
        <p:sp>
          <p:nvSpPr>
            <p:cNvPr id="9" name="Скругленный прямоугольник 8"/>
            <p:cNvSpPr/>
            <p:nvPr/>
          </p:nvSpPr>
          <p:spPr>
            <a:xfrm>
              <a:off x="3203848" y="1844824"/>
              <a:ext cx="252028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LMS</a:t>
              </a:r>
              <a:endParaRPr lang="ru-RU" dirty="0"/>
            </a:p>
          </p:txBody>
        </p:sp>
        <p:sp>
          <p:nvSpPr>
            <p:cNvPr id="10" name="Скругленный прямоугольник 9"/>
            <p:cNvSpPr/>
            <p:nvPr/>
          </p:nvSpPr>
          <p:spPr>
            <a:xfrm>
              <a:off x="827584" y="2636912"/>
              <a:ext cx="2664296" cy="28803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API object provided by LMS</a:t>
              </a:r>
              <a:endParaRPr lang="ru-RU" dirty="0"/>
            </a:p>
          </p:txBody>
        </p:sp>
        <p:sp>
          <p:nvSpPr>
            <p:cNvPr id="13" name="Двойная стрелка влево/вправо 12"/>
            <p:cNvSpPr/>
            <p:nvPr/>
          </p:nvSpPr>
          <p:spPr>
            <a:xfrm>
              <a:off x="3491880" y="3068960"/>
              <a:ext cx="1080120" cy="288032"/>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420475179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536</Words>
  <Application>Microsoft Office PowerPoint</Application>
  <PresentationFormat>Экран (4:3)</PresentationFormat>
  <Paragraphs>69</Paragraphs>
  <Slides>16</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Calibri Light</vt:lpstr>
      <vt:lpstr>Тема Office</vt:lpstr>
      <vt:lpstr>Online courses and new educational programs to support research priorities within the subject-matter of JINR projects on the basis of modern educational platforms</vt:lpstr>
      <vt:lpstr>Project goals</vt:lpstr>
      <vt:lpstr>Презентация PowerPoint</vt:lpstr>
      <vt:lpstr>Online courses and new educational programs within the subject-matter of JINR projects</vt:lpstr>
      <vt:lpstr>Презентация PowerPoint</vt:lpstr>
      <vt:lpstr>Ability of online education within the subject-matter of JINR research program</vt:lpstr>
      <vt:lpstr>Modern educational platform</vt:lpstr>
      <vt:lpstr>LMS (Learning Management System)</vt:lpstr>
      <vt:lpstr>SCORM—Sharable Content Object Reference Model</vt:lpstr>
      <vt:lpstr>IMS LTI — Learning Tools Interoperability </vt:lpstr>
      <vt:lpstr>IMS LTI specification support of Massive Open Online Courses (MOOC platforms</vt:lpstr>
      <vt:lpstr>Презентация PowerPoint</vt:lpstr>
      <vt:lpstr>Subjects of online courses  </vt:lpstr>
      <vt:lpstr>Презентация PowerPoint</vt:lpstr>
      <vt:lpstr>Online courses within the subject-matter of  JINR projects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courses and new educational programs to support research priorities within the subject-matter of JINR projects on the basis of modern educational platforms</dc:title>
  <dc:creator>Пользователь Windows</dc:creator>
  <cp:lastModifiedBy>Петр Сычев</cp:lastModifiedBy>
  <cp:revision>43</cp:revision>
  <dcterms:created xsi:type="dcterms:W3CDTF">2017-09-05T06:34:37Z</dcterms:created>
  <dcterms:modified xsi:type="dcterms:W3CDTF">2017-09-29T13:31:29Z</dcterms:modified>
</cp:coreProperties>
</file>