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76" r:id="rId3"/>
    <p:sldId id="378" r:id="rId4"/>
    <p:sldId id="379" r:id="rId5"/>
    <p:sldId id="380" r:id="rId6"/>
    <p:sldId id="308" r:id="rId7"/>
    <p:sldId id="309" r:id="rId8"/>
    <p:sldId id="377" r:id="rId9"/>
    <p:sldId id="357" r:id="rId10"/>
    <p:sldId id="366" r:id="rId11"/>
    <p:sldId id="381" r:id="rId12"/>
    <p:sldId id="339" r:id="rId13"/>
    <p:sldId id="384" r:id="rId14"/>
    <p:sldId id="324" r:id="rId15"/>
    <p:sldId id="383" r:id="rId16"/>
    <p:sldId id="385" r:id="rId17"/>
    <p:sldId id="345" r:id="rId18"/>
  </p:sldIdLst>
  <p:sldSz cx="9144000" cy="6858000" type="screen4x3"/>
  <p:notesSz cx="6718300" cy="98679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806"/>
    <a:srgbClr val="99DBEF"/>
    <a:srgbClr val="6666FF"/>
    <a:srgbClr val="4BD178"/>
    <a:srgbClr val="2AA653"/>
    <a:srgbClr val="BFF9C0"/>
    <a:srgbClr val="FEC7C6"/>
    <a:srgbClr val="42CE53"/>
    <a:srgbClr val="80D680"/>
    <a:srgbClr val="57C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6" autoAdjust="0"/>
    <p:restoredTop sz="94707" autoAdjust="0"/>
  </p:normalViewPr>
  <p:slideViewPr>
    <p:cSldViewPr snapToGrid="0">
      <p:cViewPr>
        <p:scale>
          <a:sx n="60" d="100"/>
          <a:sy n="60" d="100"/>
        </p:scale>
        <p:origin x="283" y="317"/>
      </p:cViewPr>
      <p:guideLst>
        <p:guide orient="horz" pos="2160"/>
        <p:guide pos="2880"/>
      </p:guideLst>
    </p:cSldViewPr>
  </p:slideViewPr>
  <p:outlineViewPr>
    <p:cViewPr>
      <p:scale>
        <a:sx n="33" d="100"/>
        <a:sy n="33" d="100"/>
      </p:scale>
      <p:origin x="0" y="5274"/>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BC777-1964-4F25-8684-882B774564A1}" type="doc">
      <dgm:prSet loTypeId="urn:microsoft.com/office/officeart/2005/8/layout/pyramid2" loCatId="pyramid" qsTypeId="urn:microsoft.com/office/officeart/2005/8/quickstyle/simple1" qsCatId="simple" csTypeId="urn:microsoft.com/office/officeart/2005/8/colors/colorful1#5" csCatId="colorful" phldr="1"/>
      <dgm:spPr/>
    </dgm:pt>
    <dgm:pt modelId="{199ED040-1681-442D-A46A-28633CDC1995}">
      <dgm:prSet custT="1"/>
      <dgm:spPr/>
      <dgm:t>
        <a:bodyPr/>
        <a:lstStyle/>
        <a:p>
          <a:pPr algn="l"/>
          <a:r>
            <a:rPr lang="en-US" altLang="ru-RU" sz="1800" b="1" dirty="0" smtClean="0">
              <a:effectLst>
                <a:outerShdw blurRad="38100" dist="38100" dir="2700000" algn="tl">
                  <a:srgbClr val="000000">
                    <a:alpha val="43137"/>
                  </a:srgbClr>
                </a:outerShdw>
              </a:effectLst>
              <a:latin typeface="Verdana" pitchFamily="34" charset="0"/>
            </a:rPr>
            <a:t>in dedicated training programs for the talented youth. </a:t>
          </a:r>
          <a:endParaRPr lang="ru-RU" sz="1800" b="1" dirty="0">
            <a:effectLst>
              <a:outerShdw blurRad="38100" dist="38100" dir="2700000" algn="tl">
                <a:srgbClr val="000000">
                  <a:alpha val="43137"/>
                </a:srgbClr>
              </a:outerShdw>
            </a:effectLst>
          </a:endParaRPr>
        </a:p>
      </dgm:t>
    </dgm:pt>
    <dgm:pt modelId="{1D8BDE3C-F38F-467A-A5EF-4E9D63A1DA5E}" type="parTrans" cxnId="{A75284BB-708F-404D-BD12-F03A42F41A93}">
      <dgm:prSet/>
      <dgm:spPr/>
      <dgm:t>
        <a:bodyPr/>
        <a:lstStyle/>
        <a:p>
          <a:endParaRPr lang="ru-RU"/>
        </a:p>
      </dgm:t>
    </dgm:pt>
    <dgm:pt modelId="{5F597321-4D44-4318-93C8-11DA5C3A2E5E}" type="sibTrans" cxnId="{A75284BB-708F-404D-BD12-F03A42F41A93}">
      <dgm:prSet/>
      <dgm:spPr/>
      <dgm:t>
        <a:bodyPr/>
        <a:lstStyle/>
        <a:p>
          <a:endParaRPr lang="ru-RU"/>
        </a:p>
      </dgm:t>
    </dgm:pt>
    <dgm:pt modelId="{D73D51B5-52E6-48A5-BF44-DF087C4C79D4}">
      <dgm:prSet custT="1"/>
      <dgm:spPr/>
      <dgm:t>
        <a:bodyPr/>
        <a:lstStyle/>
        <a:p>
          <a:pPr algn="l"/>
          <a:r>
            <a:rPr lang="en-US" altLang="ru-RU" sz="1800" b="1" dirty="0" smtClean="0">
              <a:effectLst>
                <a:outerShdw blurRad="38100" dist="38100" dir="2700000" algn="tl">
                  <a:srgbClr val="000000">
                    <a:alpha val="43137"/>
                  </a:srgbClr>
                </a:outerShdw>
              </a:effectLst>
              <a:latin typeface="Verdana" pitchFamily="34" charset="0"/>
            </a:rPr>
            <a:t>in scientific and applied research</a:t>
          </a:r>
          <a:r>
            <a:rPr lang="ru-RU" altLang="ru-RU" sz="1800" b="1" dirty="0" smtClean="0">
              <a:effectLst>
                <a:outerShdw blurRad="38100" dist="38100" dir="2700000" algn="tl">
                  <a:srgbClr val="000000">
                    <a:alpha val="43137"/>
                  </a:srgbClr>
                </a:outerShdw>
              </a:effectLst>
              <a:latin typeface="Verdana" pitchFamily="34" charset="0"/>
            </a:rPr>
            <a:t>;</a:t>
          </a:r>
        </a:p>
      </dgm:t>
    </dgm:pt>
    <dgm:pt modelId="{89608C3B-1B39-44ED-A49C-F7793221E193}" type="parTrans" cxnId="{63191D96-8C2C-4525-B3B8-725EC3A38D02}">
      <dgm:prSet/>
      <dgm:spPr/>
      <dgm:t>
        <a:bodyPr/>
        <a:lstStyle/>
        <a:p>
          <a:endParaRPr lang="ru-RU"/>
        </a:p>
      </dgm:t>
    </dgm:pt>
    <dgm:pt modelId="{9307EF6B-6CE1-44D1-A6EC-E94F12F56637}" type="sibTrans" cxnId="{63191D96-8C2C-4525-B3B8-725EC3A38D02}">
      <dgm:prSet/>
      <dgm:spPr/>
      <dgm:t>
        <a:bodyPr/>
        <a:lstStyle/>
        <a:p>
          <a:endParaRPr lang="ru-RU"/>
        </a:p>
      </dgm:t>
    </dgm:pt>
    <dgm:pt modelId="{BABF7E10-2A0B-4B7D-880B-7AA747B033A7}">
      <dgm:prSet custT="1"/>
      <dgm:spPr/>
      <dgm:t>
        <a:bodyPr/>
        <a:lstStyle/>
        <a:p>
          <a:pPr algn="l"/>
          <a:r>
            <a:rPr lang="en-US" sz="1800" b="1" dirty="0" smtClean="0">
              <a:effectLst>
                <a:outerShdw blurRad="38100" dist="38100" dir="2700000" algn="tl">
                  <a:srgbClr val="000000">
                    <a:alpha val="43137"/>
                  </a:srgbClr>
                </a:outerShdw>
              </a:effectLst>
              <a:latin typeface="Verdana" pitchFamily="34" charset="0"/>
            </a:rPr>
            <a:t>in technological entrepreneurship training</a:t>
          </a:r>
          <a:r>
            <a:rPr lang="ru-RU" sz="1800" b="1" dirty="0" smtClean="0">
              <a:effectLst>
                <a:outerShdw blurRad="38100" dist="38100" dir="2700000" algn="tl">
                  <a:srgbClr val="000000">
                    <a:alpha val="43137"/>
                  </a:srgbClr>
                </a:outerShdw>
              </a:effectLst>
              <a:latin typeface="Verdana" pitchFamily="34" charset="0"/>
            </a:rPr>
            <a:t>;</a:t>
          </a:r>
          <a:endParaRPr lang="ru-RU" sz="1800" b="1" dirty="0">
            <a:effectLst>
              <a:outerShdw blurRad="38100" dist="38100" dir="2700000" algn="tl">
                <a:srgbClr val="000000">
                  <a:alpha val="43137"/>
                </a:srgbClr>
              </a:outerShdw>
            </a:effectLst>
            <a:latin typeface="Verdana" pitchFamily="34" charset="0"/>
          </a:endParaRPr>
        </a:p>
      </dgm:t>
    </dgm:pt>
    <dgm:pt modelId="{57D483A8-0A15-44E7-A8B6-0B074320B9E2}" type="parTrans" cxnId="{580D2BE4-D7F0-49BC-B320-12E29DD180FE}">
      <dgm:prSet/>
      <dgm:spPr/>
      <dgm:t>
        <a:bodyPr/>
        <a:lstStyle/>
        <a:p>
          <a:endParaRPr lang="ru-RU"/>
        </a:p>
      </dgm:t>
    </dgm:pt>
    <dgm:pt modelId="{32E66BD7-59A1-47EB-B028-F9F81D34A7F3}" type="sibTrans" cxnId="{580D2BE4-D7F0-49BC-B320-12E29DD180FE}">
      <dgm:prSet/>
      <dgm:spPr/>
      <dgm:t>
        <a:bodyPr/>
        <a:lstStyle/>
        <a:p>
          <a:endParaRPr lang="ru-RU"/>
        </a:p>
      </dgm:t>
    </dgm:pt>
    <dgm:pt modelId="{E720F65F-97EC-424C-A542-0783C5B50F63}" type="pres">
      <dgm:prSet presAssocID="{5C4BC777-1964-4F25-8684-882B774564A1}" presName="compositeShape" presStyleCnt="0">
        <dgm:presLayoutVars>
          <dgm:dir/>
          <dgm:resizeHandles/>
        </dgm:presLayoutVars>
      </dgm:prSet>
      <dgm:spPr/>
    </dgm:pt>
    <dgm:pt modelId="{296B88C5-7BB0-4DFD-A3D6-A9986797F40D}" type="pres">
      <dgm:prSet presAssocID="{5C4BC777-1964-4F25-8684-882B774564A1}" presName="pyramid" presStyleLbl="node1" presStyleIdx="0" presStyleCnt="1" custFlipVert="1" custLinFactNeighborX="-22532" custLinFactNeighborY="214"/>
      <dgm:spPr/>
    </dgm:pt>
    <dgm:pt modelId="{2E90BDA8-E27B-4382-8175-BF287EEBB73D}" type="pres">
      <dgm:prSet presAssocID="{5C4BC777-1964-4F25-8684-882B774564A1}" presName="theList" presStyleCnt="0"/>
      <dgm:spPr/>
    </dgm:pt>
    <dgm:pt modelId="{0C863474-EDE4-4F87-B2E8-BA45559B06BC}" type="pres">
      <dgm:prSet presAssocID="{D73D51B5-52E6-48A5-BF44-DF087C4C79D4}" presName="aNode" presStyleLbl="fgAcc1" presStyleIdx="0" presStyleCnt="3" custScaleX="273898" custLinFactNeighborY="-58882">
        <dgm:presLayoutVars>
          <dgm:bulletEnabled val="1"/>
        </dgm:presLayoutVars>
      </dgm:prSet>
      <dgm:spPr/>
      <dgm:t>
        <a:bodyPr/>
        <a:lstStyle/>
        <a:p>
          <a:endParaRPr lang="ru-RU"/>
        </a:p>
      </dgm:t>
    </dgm:pt>
    <dgm:pt modelId="{16EF7172-8958-4D86-8054-D850B692C9B2}" type="pres">
      <dgm:prSet presAssocID="{D73D51B5-52E6-48A5-BF44-DF087C4C79D4}" presName="aSpace" presStyleCnt="0"/>
      <dgm:spPr/>
    </dgm:pt>
    <dgm:pt modelId="{AF3D9856-AD4F-43AE-8E30-AD4559A5F51C}" type="pres">
      <dgm:prSet presAssocID="{BABF7E10-2A0B-4B7D-880B-7AA747B033A7}" presName="aNode" presStyleLbl="fgAcc1" presStyleIdx="1" presStyleCnt="3" custScaleX="273898" custLinFactNeighborY="-58882">
        <dgm:presLayoutVars>
          <dgm:bulletEnabled val="1"/>
        </dgm:presLayoutVars>
      </dgm:prSet>
      <dgm:spPr/>
      <dgm:t>
        <a:bodyPr/>
        <a:lstStyle/>
        <a:p>
          <a:endParaRPr lang="ru-RU"/>
        </a:p>
      </dgm:t>
    </dgm:pt>
    <dgm:pt modelId="{EA429B3D-6242-45B5-8228-F67B1D5489A1}" type="pres">
      <dgm:prSet presAssocID="{BABF7E10-2A0B-4B7D-880B-7AA747B033A7}" presName="aSpace" presStyleCnt="0"/>
      <dgm:spPr/>
    </dgm:pt>
    <dgm:pt modelId="{73927FE0-D295-484B-8CAE-4F418FB5D4D5}" type="pres">
      <dgm:prSet presAssocID="{199ED040-1681-442D-A46A-28633CDC1995}" presName="aNode" presStyleLbl="fgAcc1" presStyleIdx="2" presStyleCnt="3" custScaleX="273898" custLinFactNeighborY="-58882">
        <dgm:presLayoutVars>
          <dgm:bulletEnabled val="1"/>
        </dgm:presLayoutVars>
      </dgm:prSet>
      <dgm:spPr/>
      <dgm:t>
        <a:bodyPr/>
        <a:lstStyle/>
        <a:p>
          <a:endParaRPr lang="ru-RU"/>
        </a:p>
      </dgm:t>
    </dgm:pt>
    <dgm:pt modelId="{717BE325-2807-4D7C-AB8B-DD17C77F4BF3}" type="pres">
      <dgm:prSet presAssocID="{199ED040-1681-442D-A46A-28633CDC1995}" presName="aSpace" presStyleCnt="0"/>
      <dgm:spPr/>
    </dgm:pt>
  </dgm:ptLst>
  <dgm:cxnLst>
    <dgm:cxn modelId="{63191D96-8C2C-4525-B3B8-725EC3A38D02}" srcId="{5C4BC777-1964-4F25-8684-882B774564A1}" destId="{D73D51B5-52E6-48A5-BF44-DF087C4C79D4}" srcOrd="0" destOrd="0" parTransId="{89608C3B-1B39-44ED-A49C-F7793221E193}" sibTransId="{9307EF6B-6CE1-44D1-A6EC-E94F12F56637}"/>
    <dgm:cxn modelId="{24248A05-E449-43A4-8C99-825225B081D5}" type="presOf" srcId="{D73D51B5-52E6-48A5-BF44-DF087C4C79D4}" destId="{0C863474-EDE4-4F87-B2E8-BA45559B06BC}" srcOrd="0" destOrd="0" presId="urn:microsoft.com/office/officeart/2005/8/layout/pyramid2"/>
    <dgm:cxn modelId="{580D2BE4-D7F0-49BC-B320-12E29DD180FE}" srcId="{5C4BC777-1964-4F25-8684-882B774564A1}" destId="{BABF7E10-2A0B-4B7D-880B-7AA747B033A7}" srcOrd="1" destOrd="0" parTransId="{57D483A8-0A15-44E7-A8B6-0B074320B9E2}" sibTransId="{32E66BD7-59A1-47EB-B028-F9F81D34A7F3}"/>
    <dgm:cxn modelId="{A75284BB-708F-404D-BD12-F03A42F41A93}" srcId="{5C4BC777-1964-4F25-8684-882B774564A1}" destId="{199ED040-1681-442D-A46A-28633CDC1995}" srcOrd="2" destOrd="0" parTransId="{1D8BDE3C-F38F-467A-A5EF-4E9D63A1DA5E}" sibTransId="{5F597321-4D44-4318-93C8-11DA5C3A2E5E}"/>
    <dgm:cxn modelId="{117168D8-EBE0-4996-B638-AB3C642D192E}" type="presOf" srcId="{199ED040-1681-442D-A46A-28633CDC1995}" destId="{73927FE0-D295-484B-8CAE-4F418FB5D4D5}" srcOrd="0" destOrd="0" presId="urn:microsoft.com/office/officeart/2005/8/layout/pyramid2"/>
    <dgm:cxn modelId="{93E0D352-6A4C-419B-B8CF-C48397C4B425}" type="presOf" srcId="{BABF7E10-2A0B-4B7D-880B-7AA747B033A7}" destId="{AF3D9856-AD4F-43AE-8E30-AD4559A5F51C}" srcOrd="0" destOrd="0" presId="urn:microsoft.com/office/officeart/2005/8/layout/pyramid2"/>
    <dgm:cxn modelId="{4744CB45-A417-48C5-8A89-978EE2AE1DDB}" type="presOf" srcId="{5C4BC777-1964-4F25-8684-882B774564A1}" destId="{E720F65F-97EC-424C-A542-0783C5B50F63}" srcOrd="0" destOrd="0" presId="urn:microsoft.com/office/officeart/2005/8/layout/pyramid2"/>
    <dgm:cxn modelId="{25806936-DB16-4CB2-96DC-959B99B4604C}" type="presParOf" srcId="{E720F65F-97EC-424C-A542-0783C5B50F63}" destId="{296B88C5-7BB0-4DFD-A3D6-A9986797F40D}" srcOrd="0" destOrd="0" presId="urn:microsoft.com/office/officeart/2005/8/layout/pyramid2"/>
    <dgm:cxn modelId="{4A2058AA-DF4A-4771-9F43-142E3BD81CFC}" type="presParOf" srcId="{E720F65F-97EC-424C-A542-0783C5B50F63}" destId="{2E90BDA8-E27B-4382-8175-BF287EEBB73D}" srcOrd="1" destOrd="0" presId="urn:microsoft.com/office/officeart/2005/8/layout/pyramid2"/>
    <dgm:cxn modelId="{2BD291D5-97CB-4CF4-A23F-A1DD14186590}" type="presParOf" srcId="{2E90BDA8-E27B-4382-8175-BF287EEBB73D}" destId="{0C863474-EDE4-4F87-B2E8-BA45559B06BC}" srcOrd="0" destOrd="0" presId="urn:microsoft.com/office/officeart/2005/8/layout/pyramid2"/>
    <dgm:cxn modelId="{C1F6528D-9443-4AB6-81D9-AD6A47C8378F}" type="presParOf" srcId="{2E90BDA8-E27B-4382-8175-BF287EEBB73D}" destId="{16EF7172-8958-4D86-8054-D850B692C9B2}" srcOrd="1" destOrd="0" presId="urn:microsoft.com/office/officeart/2005/8/layout/pyramid2"/>
    <dgm:cxn modelId="{7C26E5B9-53F9-4AE3-BCED-9771E8452373}" type="presParOf" srcId="{2E90BDA8-E27B-4382-8175-BF287EEBB73D}" destId="{AF3D9856-AD4F-43AE-8E30-AD4559A5F51C}" srcOrd="2" destOrd="0" presId="urn:microsoft.com/office/officeart/2005/8/layout/pyramid2"/>
    <dgm:cxn modelId="{276F33B4-4C7E-462A-929D-585A618AB1AE}" type="presParOf" srcId="{2E90BDA8-E27B-4382-8175-BF287EEBB73D}" destId="{EA429B3D-6242-45B5-8228-F67B1D5489A1}" srcOrd="3" destOrd="0" presId="urn:microsoft.com/office/officeart/2005/8/layout/pyramid2"/>
    <dgm:cxn modelId="{8BD7CF7B-183C-46FB-8EFF-8BBC3208B5EE}" type="presParOf" srcId="{2E90BDA8-E27B-4382-8175-BF287EEBB73D}" destId="{73927FE0-D295-484B-8CAE-4F418FB5D4D5}" srcOrd="4" destOrd="0" presId="urn:microsoft.com/office/officeart/2005/8/layout/pyramid2"/>
    <dgm:cxn modelId="{457BCF66-B404-4130-9F14-88677EFE0DF9}" type="presParOf" srcId="{2E90BDA8-E27B-4382-8175-BF287EEBB73D}" destId="{717BE325-2807-4D7C-AB8B-DD17C77F4BF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FA2B2-DDD9-4DA9-B0AE-ED5CAEEA691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15464327-85B3-48CB-A086-5E8452727F5A}">
      <dgm:prSet custT="1"/>
      <dgm:spPr/>
      <dgm:t>
        <a:bodyPr/>
        <a:lstStyle/>
        <a:p>
          <a:r>
            <a:rPr lang="en-US" sz="1200" dirty="0" smtClean="0"/>
            <a:t>cooperation with JINR within the execution of NICA megaprojects </a:t>
          </a:r>
          <a:endParaRPr lang="ru-RU" sz="1200" dirty="0"/>
        </a:p>
      </dgm:t>
    </dgm:pt>
    <dgm:pt modelId="{367E78E7-8312-4112-A5C2-6EAE33B86640}" type="parTrans" cxnId="{0FB8B202-4D46-4594-89A5-555210DC92C1}">
      <dgm:prSet/>
      <dgm:spPr/>
      <dgm:t>
        <a:bodyPr/>
        <a:lstStyle/>
        <a:p>
          <a:endParaRPr lang="ru-RU"/>
        </a:p>
      </dgm:t>
    </dgm:pt>
    <dgm:pt modelId="{CB84F122-D97D-48D8-8D48-979B341B564E}" type="sibTrans" cxnId="{0FB8B202-4D46-4594-89A5-555210DC92C1}">
      <dgm:prSet/>
      <dgm:spPr/>
      <dgm:t>
        <a:bodyPr/>
        <a:lstStyle/>
        <a:p>
          <a:endParaRPr lang="ru-RU"/>
        </a:p>
      </dgm:t>
    </dgm:pt>
    <dgm:pt modelId="{60B5050D-CEB0-44AF-87F8-7F8F27AA8201}">
      <dgm:prSet custT="1"/>
      <dgm:spPr/>
      <dgm:t>
        <a:bodyPr/>
        <a:lstStyle/>
        <a:p>
          <a:pPr>
            <a:lnSpc>
              <a:spcPct val="90000"/>
            </a:lnSpc>
            <a:spcAft>
              <a:spcPts val="0"/>
            </a:spcAft>
          </a:pPr>
          <a:r>
            <a:rPr lang="en-US" sz="1200" dirty="0" smtClean="0"/>
            <a:t>execution of a project for creation of an educational program for the space communications centers’ personnel training, ordered by the Russian Satellite Communication Company</a:t>
          </a:r>
          <a:endParaRPr lang="ru-RU" sz="1200" dirty="0"/>
        </a:p>
      </dgm:t>
    </dgm:pt>
    <dgm:pt modelId="{6108B43E-4B55-42B1-A981-FD02D1FB52C6}" type="parTrans" cxnId="{97A0AFC4-8718-438D-BEC3-00305976A002}">
      <dgm:prSet/>
      <dgm:spPr/>
      <dgm:t>
        <a:bodyPr/>
        <a:lstStyle/>
        <a:p>
          <a:endParaRPr lang="ru-RU"/>
        </a:p>
      </dgm:t>
    </dgm:pt>
    <dgm:pt modelId="{760F7186-7B48-4535-8CD4-E28A3EF30123}" type="sibTrans" cxnId="{97A0AFC4-8718-438D-BEC3-00305976A002}">
      <dgm:prSet/>
      <dgm:spPr/>
      <dgm:t>
        <a:bodyPr/>
        <a:lstStyle/>
        <a:p>
          <a:endParaRPr lang="ru-RU"/>
        </a:p>
      </dgm:t>
    </dgm:pt>
    <dgm:pt modelId="{F4CBC17F-7C72-4E18-9817-01DA05987C0A}">
      <dgm:prSet custT="1"/>
      <dgm:spPr/>
      <dgm:t>
        <a:bodyPr/>
        <a:lstStyle/>
        <a:p>
          <a:r>
            <a:rPr lang="en-US" sz="1200" b="1" dirty="0" smtClean="0">
              <a:solidFill>
                <a:srgbClr val="FF0000"/>
              </a:solidFill>
            </a:rPr>
            <a:t>technique of the use of electronic training packages in the blended learning model in the Master’s program at System Analysis and Management Institute of </a:t>
          </a:r>
          <a:r>
            <a:rPr lang="en-US" sz="1200" b="1" dirty="0" err="1" smtClean="0">
              <a:solidFill>
                <a:srgbClr val="FF0000"/>
              </a:solidFill>
            </a:rPr>
            <a:t>Dubna</a:t>
          </a:r>
          <a:r>
            <a:rPr lang="ru-RU" sz="1200" dirty="0" smtClean="0"/>
            <a:t>;</a:t>
          </a:r>
          <a:endParaRPr lang="ru-RU" sz="1200" dirty="0"/>
        </a:p>
      </dgm:t>
    </dgm:pt>
    <dgm:pt modelId="{180337F9-E414-461F-8F03-D9C31A712E5E}" type="parTrans" cxnId="{378AC41B-80D7-4999-B928-168A73004199}">
      <dgm:prSet/>
      <dgm:spPr/>
      <dgm:t>
        <a:bodyPr/>
        <a:lstStyle/>
        <a:p>
          <a:endParaRPr lang="ru-RU"/>
        </a:p>
      </dgm:t>
    </dgm:pt>
    <dgm:pt modelId="{D1E0B819-DB88-40A7-92CA-278A71333DDB}" type="sibTrans" cxnId="{378AC41B-80D7-4999-B928-168A73004199}">
      <dgm:prSet/>
      <dgm:spPr/>
      <dgm:t>
        <a:bodyPr/>
        <a:lstStyle/>
        <a:p>
          <a:endParaRPr lang="ru-RU"/>
        </a:p>
      </dgm:t>
    </dgm:pt>
    <dgm:pt modelId="{592BB7FF-5C42-43CD-BF59-41326556B14A}">
      <dgm:prSet custT="1"/>
      <dgm:spPr/>
      <dgm:t>
        <a:bodyPr/>
        <a:lstStyle/>
        <a:p>
          <a:r>
            <a:rPr lang="en-US" sz="1200" dirty="0" smtClean="0"/>
            <a:t>creation of an integrated system of handling the graduates of </a:t>
          </a:r>
          <a:r>
            <a:rPr lang="en-US" sz="1200" dirty="0" err="1" smtClean="0"/>
            <a:t>Dubna</a:t>
          </a:r>
          <a:r>
            <a:rPr lang="en-US" sz="1200" dirty="0" smtClean="0"/>
            <a:t> University</a:t>
          </a:r>
          <a:r>
            <a:rPr lang="ru-RU" sz="1200" dirty="0" smtClean="0"/>
            <a:t>;</a:t>
          </a:r>
          <a:endParaRPr lang="ru-RU" sz="1200" dirty="0"/>
        </a:p>
      </dgm:t>
    </dgm:pt>
    <dgm:pt modelId="{3044408B-175C-4218-B8B9-E26C6650C234}" type="parTrans" cxnId="{4F28771C-6DDF-4FC7-8757-688B7EA5E978}">
      <dgm:prSet/>
      <dgm:spPr/>
      <dgm:t>
        <a:bodyPr/>
        <a:lstStyle/>
        <a:p>
          <a:endParaRPr lang="ru-RU"/>
        </a:p>
      </dgm:t>
    </dgm:pt>
    <dgm:pt modelId="{A00310B0-DC5E-4717-B80F-9BE31AAB39E3}" type="sibTrans" cxnId="{4F28771C-6DDF-4FC7-8757-688B7EA5E978}">
      <dgm:prSet/>
      <dgm:spPr/>
      <dgm:t>
        <a:bodyPr/>
        <a:lstStyle/>
        <a:p>
          <a:endParaRPr lang="ru-RU"/>
        </a:p>
      </dgm:t>
    </dgm:pt>
    <dgm:pt modelId="{D4AE2C3A-4D17-4DA4-9CCC-C3FD1A16BA28}">
      <dgm:prSet custT="1"/>
      <dgm:spPr/>
      <dgm:t>
        <a:bodyPr/>
        <a:lstStyle/>
        <a:p>
          <a:r>
            <a:rPr lang="en-US" sz="1200" dirty="0" smtClean="0"/>
            <a:t>development prospects of</a:t>
          </a:r>
          <a:r>
            <a:rPr lang="ru-RU" sz="1200" dirty="0" smtClean="0"/>
            <a:t> </a:t>
          </a:r>
          <a:r>
            <a:rPr lang="en-US" sz="1200" dirty="0" err="1" smtClean="0"/>
            <a:t>Dubna</a:t>
          </a:r>
          <a:r>
            <a:rPr lang="en-US" sz="1200" dirty="0" smtClean="0"/>
            <a:t> University as a member of the medical technology cluster</a:t>
          </a:r>
          <a:r>
            <a:rPr lang="ru-RU" sz="1200" dirty="0" smtClean="0"/>
            <a:t>;</a:t>
          </a:r>
          <a:endParaRPr lang="ru-RU" sz="1200" dirty="0"/>
        </a:p>
      </dgm:t>
    </dgm:pt>
    <dgm:pt modelId="{B695C7A3-1EF1-48E7-828B-7117DBD3C203}" type="parTrans" cxnId="{67A37010-86EF-4C5D-B157-CD911D7530D4}">
      <dgm:prSet/>
      <dgm:spPr/>
      <dgm:t>
        <a:bodyPr/>
        <a:lstStyle/>
        <a:p>
          <a:endParaRPr lang="ru-RU"/>
        </a:p>
      </dgm:t>
    </dgm:pt>
    <dgm:pt modelId="{80A7C3F5-C5EF-4D02-8374-23F340BF30FD}" type="sibTrans" cxnId="{67A37010-86EF-4C5D-B157-CD911D7530D4}">
      <dgm:prSet/>
      <dgm:spPr/>
      <dgm:t>
        <a:bodyPr/>
        <a:lstStyle/>
        <a:p>
          <a:endParaRPr lang="ru-RU"/>
        </a:p>
      </dgm:t>
    </dgm:pt>
    <dgm:pt modelId="{E189F346-B237-4442-A794-B1E47B665ED8}">
      <dgm:prSet custT="1"/>
      <dgm:spPr/>
      <dgm:t>
        <a:bodyPr/>
        <a:lstStyle/>
        <a:p>
          <a:r>
            <a:rPr lang="en-US" sz="1200" dirty="0" smtClean="0"/>
            <a:t>scientific, training and methodological support of the design process of intellectual management systems</a:t>
          </a:r>
          <a:endParaRPr lang="ru-RU" sz="1200" dirty="0"/>
        </a:p>
      </dgm:t>
    </dgm:pt>
    <dgm:pt modelId="{4AAE2564-D56E-4A04-B370-8D0BBAB3F19D}" type="parTrans" cxnId="{5EFDEAF1-63EB-4905-A158-B6CFAA96ACFF}">
      <dgm:prSet/>
      <dgm:spPr/>
      <dgm:t>
        <a:bodyPr/>
        <a:lstStyle/>
        <a:p>
          <a:endParaRPr lang="ru-RU"/>
        </a:p>
      </dgm:t>
    </dgm:pt>
    <dgm:pt modelId="{ABF54AFF-9BDF-4324-8FA5-587E49D0C040}" type="sibTrans" cxnId="{5EFDEAF1-63EB-4905-A158-B6CFAA96ACFF}">
      <dgm:prSet/>
      <dgm:spPr/>
      <dgm:t>
        <a:bodyPr/>
        <a:lstStyle/>
        <a:p>
          <a:endParaRPr lang="ru-RU"/>
        </a:p>
      </dgm:t>
    </dgm:pt>
    <dgm:pt modelId="{A2D48370-EDDB-4A18-BA00-F6AE08BB360C}" type="pres">
      <dgm:prSet presAssocID="{03FFA2B2-DDD9-4DA9-B0AE-ED5CAEEA6913}" presName="compositeShape" presStyleCnt="0">
        <dgm:presLayoutVars>
          <dgm:dir/>
          <dgm:resizeHandles/>
        </dgm:presLayoutVars>
      </dgm:prSet>
      <dgm:spPr/>
      <dgm:t>
        <a:bodyPr/>
        <a:lstStyle/>
        <a:p>
          <a:endParaRPr lang="ru-RU"/>
        </a:p>
      </dgm:t>
    </dgm:pt>
    <dgm:pt modelId="{95D89506-E0D1-427A-85F6-FDD1724EE4EB}" type="pres">
      <dgm:prSet presAssocID="{03FFA2B2-DDD9-4DA9-B0AE-ED5CAEEA6913}" presName="pyramid" presStyleLbl="node1" presStyleIdx="0" presStyleCnt="1" custAng="10800000"/>
      <dgm:spPr>
        <a:solidFill>
          <a:srgbClr val="4BD178"/>
        </a:solidFill>
      </dgm:spPr>
    </dgm:pt>
    <dgm:pt modelId="{6A2A4AEF-AAC9-4EB0-8942-677C5026845B}" type="pres">
      <dgm:prSet presAssocID="{03FFA2B2-DDD9-4DA9-B0AE-ED5CAEEA6913}" presName="theList" presStyleCnt="0"/>
      <dgm:spPr/>
    </dgm:pt>
    <dgm:pt modelId="{77FCB717-6EC3-42CA-B839-21FA1D8A0E65}" type="pres">
      <dgm:prSet presAssocID="{15464327-85B3-48CB-A086-5E8452727F5A}" presName="aNode" presStyleLbl="fgAcc1" presStyleIdx="0" presStyleCnt="6" custScaleX="122137" custScaleY="185556" custLinFactY="-81776" custLinFactNeighborX="38576" custLinFactNeighborY="-100000">
        <dgm:presLayoutVars>
          <dgm:bulletEnabled val="1"/>
        </dgm:presLayoutVars>
      </dgm:prSet>
      <dgm:spPr/>
      <dgm:t>
        <a:bodyPr/>
        <a:lstStyle/>
        <a:p>
          <a:endParaRPr lang="ru-RU"/>
        </a:p>
      </dgm:t>
    </dgm:pt>
    <dgm:pt modelId="{DCE17BEF-778C-419E-BB9C-069787D96B80}" type="pres">
      <dgm:prSet presAssocID="{15464327-85B3-48CB-A086-5E8452727F5A}" presName="aSpace" presStyleCnt="0"/>
      <dgm:spPr/>
    </dgm:pt>
    <dgm:pt modelId="{2B75FDC9-4857-4FD5-A6C7-72076BD8413C}" type="pres">
      <dgm:prSet presAssocID="{60B5050D-CEB0-44AF-87F8-7F8F27AA8201}" presName="aNode" presStyleLbl="fgAcc1" presStyleIdx="1" presStyleCnt="6" custScaleX="122137" custScaleY="279406" custLinFactY="-57566" custLinFactNeighborX="38304" custLinFactNeighborY="-100000">
        <dgm:presLayoutVars>
          <dgm:bulletEnabled val="1"/>
        </dgm:presLayoutVars>
      </dgm:prSet>
      <dgm:spPr/>
      <dgm:t>
        <a:bodyPr/>
        <a:lstStyle/>
        <a:p>
          <a:endParaRPr lang="ru-RU"/>
        </a:p>
      </dgm:t>
    </dgm:pt>
    <dgm:pt modelId="{8B90BEF1-8ED8-4427-9BB7-4D1C11941652}" type="pres">
      <dgm:prSet presAssocID="{60B5050D-CEB0-44AF-87F8-7F8F27AA8201}" presName="aSpace" presStyleCnt="0"/>
      <dgm:spPr/>
    </dgm:pt>
    <dgm:pt modelId="{49AA9897-360E-4790-9E03-4415DF6CD08D}" type="pres">
      <dgm:prSet presAssocID="{F4CBC17F-7C72-4E18-9817-01DA05987C0A}" presName="aNode" presStyleLbl="fgAcc1" presStyleIdx="2" presStyleCnt="6" custScaleX="122137" custScaleY="265487" custLinFactY="-25358" custLinFactNeighborX="38304" custLinFactNeighborY="-100000">
        <dgm:presLayoutVars>
          <dgm:bulletEnabled val="1"/>
        </dgm:presLayoutVars>
      </dgm:prSet>
      <dgm:spPr/>
      <dgm:t>
        <a:bodyPr/>
        <a:lstStyle/>
        <a:p>
          <a:endParaRPr lang="ru-RU"/>
        </a:p>
      </dgm:t>
    </dgm:pt>
    <dgm:pt modelId="{86237355-5EBE-4698-8844-CBEA98D50ECC}" type="pres">
      <dgm:prSet presAssocID="{F4CBC17F-7C72-4E18-9817-01DA05987C0A}" presName="aSpace" presStyleCnt="0"/>
      <dgm:spPr/>
    </dgm:pt>
    <dgm:pt modelId="{961BF452-FC87-4C08-856C-4CB172486809}" type="pres">
      <dgm:prSet presAssocID="{592BB7FF-5C42-43CD-BF59-41326556B14A}" presName="aNode" presStyleLbl="fgAcc1" presStyleIdx="3" presStyleCnt="6" custScaleX="122137" custScaleY="185556" custLinFactY="-1256" custLinFactNeighborX="38032" custLinFactNeighborY="-100000">
        <dgm:presLayoutVars>
          <dgm:bulletEnabled val="1"/>
        </dgm:presLayoutVars>
      </dgm:prSet>
      <dgm:spPr/>
      <dgm:t>
        <a:bodyPr/>
        <a:lstStyle/>
        <a:p>
          <a:endParaRPr lang="ru-RU"/>
        </a:p>
      </dgm:t>
    </dgm:pt>
    <dgm:pt modelId="{0E0E5BF7-D91C-4892-B156-46CA2FCAE437}" type="pres">
      <dgm:prSet presAssocID="{592BB7FF-5C42-43CD-BF59-41326556B14A}" presName="aSpace" presStyleCnt="0"/>
      <dgm:spPr/>
    </dgm:pt>
    <dgm:pt modelId="{CCE40686-3D20-41DB-A8A8-39CDB0D185FC}" type="pres">
      <dgm:prSet presAssocID="{D4AE2C3A-4D17-4DA4-9CCC-C3FD1A16BA28}" presName="aNode" presStyleLbl="fgAcc1" presStyleIdx="4" presStyleCnt="6" custScaleX="122137" custScaleY="185556" custLinFactNeighborX="38032" custLinFactNeighborY="91625">
        <dgm:presLayoutVars>
          <dgm:bulletEnabled val="1"/>
        </dgm:presLayoutVars>
      </dgm:prSet>
      <dgm:spPr/>
      <dgm:t>
        <a:bodyPr/>
        <a:lstStyle/>
        <a:p>
          <a:endParaRPr lang="ru-RU"/>
        </a:p>
      </dgm:t>
    </dgm:pt>
    <dgm:pt modelId="{0E85E7F3-C161-4369-8CD9-EBA506FFB909}" type="pres">
      <dgm:prSet presAssocID="{D4AE2C3A-4D17-4DA4-9CCC-C3FD1A16BA28}" presName="aSpace" presStyleCnt="0"/>
      <dgm:spPr/>
    </dgm:pt>
    <dgm:pt modelId="{ABB55DB3-358D-4E80-BC4C-739B5FC8471E}" type="pres">
      <dgm:prSet presAssocID="{E189F346-B237-4442-A794-B1E47B665ED8}" presName="aNode" presStyleLbl="fgAcc1" presStyleIdx="5" presStyleCnt="6" custScaleX="122137" custScaleY="203430" custLinFactY="40853" custLinFactNeighborX="37760" custLinFactNeighborY="100000">
        <dgm:presLayoutVars>
          <dgm:bulletEnabled val="1"/>
        </dgm:presLayoutVars>
      </dgm:prSet>
      <dgm:spPr/>
      <dgm:t>
        <a:bodyPr/>
        <a:lstStyle/>
        <a:p>
          <a:endParaRPr lang="ru-RU"/>
        </a:p>
      </dgm:t>
    </dgm:pt>
    <dgm:pt modelId="{88576223-721E-4989-9D6F-D1E1122A2340}" type="pres">
      <dgm:prSet presAssocID="{E189F346-B237-4442-A794-B1E47B665ED8}" presName="aSpace" presStyleCnt="0"/>
      <dgm:spPr/>
    </dgm:pt>
  </dgm:ptLst>
  <dgm:cxnLst>
    <dgm:cxn modelId="{0FB8B202-4D46-4594-89A5-555210DC92C1}" srcId="{03FFA2B2-DDD9-4DA9-B0AE-ED5CAEEA6913}" destId="{15464327-85B3-48CB-A086-5E8452727F5A}" srcOrd="0" destOrd="0" parTransId="{367E78E7-8312-4112-A5C2-6EAE33B86640}" sibTransId="{CB84F122-D97D-48D8-8D48-979B341B564E}"/>
    <dgm:cxn modelId="{378AC41B-80D7-4999-B928-168A73004199}" srcId="{03FFA2B2-DDD9-4DA9-B0AE-ED5CAEEA6913}" destId="{F4CBC17F-7C72-4E18-9817-01DA05987C0A}" srcOrd="2" destOrd="0" parTransId="{180337F9-E414-461F-8F03-D9C31A712E5E}" sibTransId="{D1E0B819-DB88-40A7-92CA-278A71333DDB}"/>
    <dgm:cxn modelId="{4F28771C-6DDF-4FC7-8757-688B7EA5E978}" srcId="{03FFA2B2-DDD9-4DA9-B0AE-ED5CAEEA6913}" destId="{592BB7FF-5C42-43CD-BF59-41326556B14A}" srcOrd="3" destOrd="0" parTransId="{3044408B-175C-4218-B8B9-E26C6650C234}" sibTransId="{A00310B0-DC5E-4717-B80F-9BE31AAB39E3}"/>
    <dgm:cxn modelId="{67A37010-86EF-4C5D-B157-CD911D7530D4}" srcId="{03FFA2B2-DDD9-4DA9-B0AE-ED5CAEEA6913}" destId="{D4AE2C3A-4D17-4DA4-9CCC-C3FD1A16BA28}" srcOrd="4" destOrd="0" parTransId="{B695C7A3-1EF1-48E7-828B-7117DBD3C203}" sibTransId="{80A7C3F5-C5EF-4D02-8374-23F340BF30FD}"/>
    <dgm:cxn modelId="{97A0AFC4-8718-438D-BEC3-00305976A002}" srcId="{03FFA2B2-DDD9-4DA9-B0AE-ED5CAEEA6913}" destId="{60B5050D-CEB0-44AF-87F8-7F8F27AA8201}" srcOrd="1" destOrd="0" parTransId="{6108B43E-4B55-42B1-A981-FD02D1FB52C6}" sibTransId="{760F7186-7B48-4535-8CD4-E28A3EF30123}"/>
    <dgm:cxn modelId="{2CB28456-CC60-4769-9A22-C30202E54AE7}" type="presOf" srcId="{D4AE2C3A-4D17-4DA4-9CCC-C3FD1A16BA28}" destId="{CCE40686-3D20-41DB-A8A8-39CDB0D185FC}" srcOrd="0" destOrd="0" presId="urn:microsoft.com/office/officeart/2005/8/layout/pyramid2"/>
    <dgm:cxn modelId="{242A9C0D-96D3-4ECA-84D1-EE2DF68530AF}" type="presOf" srcId="{592BB7FF-5C42-43CD-BF59-41326556B14A}" destId="{961BF452-FC87-4C08-856C-4CB172486809}" srcOrd="0" destOrd="0" presId="urn:microsoft.com/office/officeart/2005/8/layout/pyramid2"/>
    <dgm:cxn modelId="{A7146F4D-DDFE-47BB-A293-5B2308515A2B}" type="presOf" srcId="{15464327-85B3-48CB-A086-5E8452727F5A}" destId="{77FCB717-6EC3-42CA-B839-21FA1D8A0E65}" srcOrd="0" destOrd="0" presId="urn:microsoft.com/office/officeart/2005/8/layout/pyramid2"/>
    <dgm:cxn modelId="{C1B8E175-323C-4990-A080-3804F1DFA865}" type="presOf" srcId="{F4CBC17F-7C72-4E18-9817-01DA05987C0A}" destId="{49AA9897-360E-4790-9E03-4415DF6CD08D}" srcOrd="0" destOrd="0" presId="urn:microsoft.com/office/officeart/2005/8/layout/pyramid2"/>
    <dgm:cxn modelId="{8F6AB116-0626-4116-8A21-7796B800F44E}" type="presOf" srcId="{03FFA2B2-DDD9-4DA9-B0AE-ED5CAEEA6913}" destId="{A2D48370-EDDB-4A18-BA00-F6AE08BB360C}" srcOrd="0" destOrd="0" presId="urn:microsoft.com/office/officeart/2005/8/layout/pyramid2"/>
    <dgm:cxn modelId="{5EFDEAF1-63EB-4905-A158-B6CFAA96ACFF}" srcId="{03FFA2B2-DDD9-4DA9-B0AE-ED5CAEEA6913}" destId="{E189F346-B237-4442-A794-B1E47B665ED8}" srcOrd="5" destOrd="0" parTransId="{4AAE2564-D56E-4A04-B370-8D0BBAB3F19D}" sibTransId="{ABF54AFF-9BDF-4324-8FA5-587E49D0C040}"/>
    <dgm:cxn modelId="{6727DCF1-4DC2-4462-84A7-51ED97E8FDDB}" type="presOf" srcId="{60B5050D-CEB0-44AF-87F8-7F8F27AA8201}" destId="{2B75FDC9-4857-4FD5-A6C7-72076BD8413C}" srcOrd="0" destOrd="0" presId="urn:microsoft.com/office/officeart/2005/8/layout/pyramid2"/>
    <dgm:cxn modelId="{5ECE4BF6-584B-4920-806B-603DAC1A2657}" type="presOf" srcId="{E189F346-B237-4442-A794-B1E47B665ED8}" destId="{ABB55DB3-358D-4E80-BC4C-739B5FC8471E}" srcOrd="0" destOrd="0" presId="urn:microsoft.com/office/officeart/2005/8/layout/pyramid2"/>
    <dgm:cxn modelId="{C5D7806C-F04F-4456-A8FC-46FA27635E9F}" type="presParOf" srcId="{A2D48370-EDDB-4A18-BA00-F6AE08BB360C}" destId="{95D89506-E0D1-427A-85F6-FDD1724EE4EB}" srcOrd="0" destOrd="0" presId="urn:microsoft.com/office/officeart/2005/8/layout/pyramid2"/>
    <dgm:cxn modelId="{DDE4F446-674E-45B3-8512-37C9463E85FB}" type="presParOf" srcId="{A2D48370-EDDB-4A18-BA00-F6AE08BB360C}" destId="{6A2A4AEF-AAC9-4EB0-8942-677C5026845B}" srcOrd="1" destOrd="0" presId="urn:microsoft.com/office/officeart/2005/8/layout/pyramid2"/>
    <dgm:cxn modelId="{F2C6157F-9344-4A15-8A63-E203813FE4B7}" type="presParOf" srcId="{6A2A4AEF-AAC9-4EB0-8942-677C5026845B}" destId="{77FCB717-6EC3-42CA-B839-21FA1D8A0E65}" srcOrd="0" destOrd="0" presId="urn:microsoft.com/office/officeart/2005/8/layout/pyramid2"/>
    <dgm:cxn modelId="{2F742004-6389-48D5-8FA2-D931D6ADA6BD}" type="presParOf" srcId="{6A2A4AEF-AAC9-4EB0-8942-677C5026845B}" destId="{DCE17BEF-778C-419E-BB9C-069787D96B80}" srcOrd="1" destOrd="0" presId="urn:microsoft.com/office/officeart/2005/8/layout/pyramid2"/>
    <dgm:cxn modelId="{EC50439A-CB9D-4887-9DA1-55CA8D02CBFD}" type="presParOf" srcId="{6A2A4AEF-AAC9-4EB0-8942-677C5026845B}" destId="{2B75FDC9-4857-4FD5-A6C7-72076BD8413C}" srcOrd="2" destOrd="0" presId="urn:microsoft.com/office/officeart/2005/8/layout/pyramid2"/>
    <dgm:cxn modelId="{DF16FED7-7EC0-4C1B-9948-567BE4C5A5F7}" type="presParOf" srcId="{6A2A4AEF-AAC9-4EB0-8942-677C5026845B}" destId="{8B90BEF1-8ED8-4427-9BB7-4D1C11941652}" srcOrd="3" destOrd="0" presId="urn:microsoft.com/office/officeart/2005/8/layout/pyramid2"/>
    <dgm:cxn modelId="{FBE0CBF5-8D35-4524-A078-C42018F0B26C}" type="presParOf" srcId="{6A2A4AEF-AAC9-4EB0-8942-677C5026845B}" destId="{49AA9897-360E-4790-9E03-4415DF6CD08D}" srcOrd="4" destOrd="0" presId="urn:microsoft.com/office/officeart/2005/8/layout/pyramid2"/>
    <dgm:cxn modelId="{6CED2E0C-EA91-46EE-9721-60487233EFB2}" type="presParOf" srcId="{6A2A4AEF-AAC9-4EB0-8942-677C5026845B}" destId="{86237355-5EBE-4698-8844-CBEA98D50ECC}" srcOrd="5" destOrd="0" presId="urn:microsoft.com/office/officeart/2005/8/layout/pyramid2"/>
    <dgm:cxn modelId="{9B21B425-4AAA-4D62-AE58-4F8828753EFD}" type="presParOf" srcId="{6A2A4AEF-AAC9-4EB0-8942-677C5026845B}" destId="{961BF452-FC87-4C08-856C-4CB172486809}" srcOrd="6" destOrd="0" presId="urn:microsoft.com/office/officeart/2005/8/layout/pyramid2"/>
    <dgm:cxn modelId="{B4148C79-8F6E-4862-8615-61F8B5E10741}" type="presParOf" srcId="{6A2A4AEF-AAC9-4EB0-8942-677C5026845B}" destId="{0E0E5BF7-D91C-4892-B156-46CA2FCAE437}" srcOrd="7" destOrd="0" presId="urn:microsoft.com/office/officeart/2005/8/layout/pyramid2"/>
    <dgm:cxn modelId="{B522E8D7-9A18-4048-9BF8-A565E14D380D}" type="presParOf" srcId="{6A2A4AEF-AAC9-4EB0-8942-677C5026845B}" destId="{CCE40686-3D20-41DB-A8A8-39CDB0D185FC}" srcOrd="8" destOrd="0" presId="urn:microsoft.com/office/officeart/2005/8/layout/pyramid2"/>
    <dgm:cxn modelId="{C390EF95-418E-4D9C-ADB5-94BF1FF83ABE}" type="presParOf" srcId="{6A2A4AEF-AAC9-4EB0-8942-677C5026845B}" destId="{0E85E7F3-C161-4369-8CD9-EBA506FFB909}" srcOrd="9" destOrd="0" presId="urn:microsoft.com/office/officeart/2005/8/layout/pyramid2"/>
    <dgm:cxn modelId="{555A6988-B7F0-4D69-82A6-216F5AEA7CC7}" type="presParOf" srcId="{6A2A4AEF-AAC9-4EB0-8942-677C5026845B}" destId="{ABB55DB3-358D-4E80-BC4C-739B5FC8471E}" srcOrd="10" destOrd="0" presId="urn:microsoft.com/office/officeart/2005/8/layout/pyramid2"/>
    <dgm:cxn modelId="{0B88EE2F-64DF-480A-AC84-B6A150D2FE75}" type="presParOf" srcId="{6A2A4AEF-AAC9-4EB0-8942-677C5026845B}" destId="{88576223-721E-4989-9D6F-D1E1122A2340}"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FA2B2-DDD9-4DA9-B0AE-ED5CAEEA6913}"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ru-RU"/>
        </a:p>
      </dgm:t>
    </dgm:pt>
    <dgm:pt modelId="{15464327-85B3-48CB-A086-5E8452727F5A}">
      <dgm:prSet custT="1"/>
      <dgm:spPr/>
      <dgm:t>
        <a:bodyPr/>
        <a:lstStyle/>
        <a:p>
          <a:r>
            <a:rPr lang="en-US" sz="1400" dirty="0" smtClean="0"/>
            <a:t>Creation of temporary teams to implement promising high-tech studies</a:t>
          </a:r>
          <a:endParaRPr lang="ru-RU" sz="1400" dirty="0"/>
        </a:p>
      </dgm:t>
    </dgm:pt>
    <dgm:pt modelId="{367E78E7-8312-4112-A5C2-6EAE33B86640}" type="parTrans" cxnId="{0FB8B202-4D46-4594-89A5-555210DC92C1}">
      <dgm:prSet/>
      <dgm:spPr/>
      <dgm:t>
        <a:bodyPr/>
        <a:lstStyle/>
        <a:p>
          <a:endParaRPr lang="ru-RU"/>
        </a:p>
      </dgm:t>
    </dgm:pt>
    <dgm:pt modelId="{CB84F122-D97D-48D8-8D48-979B341B564E}" type="sibTrans" cxnId="{0FB8B202-4D46-4594-89A5-555210DC92C1}">
      <dgm:prSet/>
      <dgm:spPr/>
      <dgm:t>
        <a:bodyPr/>
        <a:lstStyle/>
        <a:p>
          <a:endParaRPr lang="ru-RU"/>
        </a:p>
      </dgm:t>
    </dgm:pt>
    <dgm:pt modelId="{60B5050D-CEB0-44AF-87F8-7F8F27AA8201}">
      <dgm:prSet custT="1"/>
      <dgm:spPr/>
      <dgm:t>
        <a:bodyPr/>
        <a:lstStyle/>
        <a:p>
          <a:r>
            <a:rPr lang="en-US" sz="1400" dirty="0" smtClean="0"/>
            <a:t>Participation in design works for the companies that are residents of Special Economic Zone in </a:t>
          </a:r>
          <a:r>
            <a:rPr lang="en-US" sz="1400" dirty="0" err="1" smtClean="0"/>
            <a:t>Dubna</a:t>
          </a:r>
          <a:endParaRPr lang="ru-RU" sz="1400" dirty="0"/>
        </a:p>
      </dgm:t>
    </dgm:pt>
    <dgm:pt modelId="{6108B43E-4B55-42B1-A981-FD02D1FB52C6}" type="parTrans" cxnId="{97A0AFC4-8718-438D-BEC3-00305976A002}">
      <dgm:prSet/>
      <dgm:spPr/>
      <dgm:t>
        <a:bodyPr/>
        <a:lstStyle/>
        <a:p>
          <a:endParaRPr lang="ru-RU"/>
        </a:p>
      </dgm:t>
    </dgm:pt>
    <dgm:pt modelId="{760F7186-7B48-4535-8CD4-E28A3EF30123}" type="sibTrans" cxnId="{97A0AFC4-8718-438D-BEC3-00305976A002}">
      <dgm:prSet/>
      <dgm:spPr/>
      <dgm:t>
        <a:bodyPr/>
        <a:lstStyle/>
        <a:p>
          <a:endParaRPr lang="ru-RU"/>
        </a:p>
      </dgm:t>
    </dgm:pt>
    <dgm:pt modelId="{F4CBC17F-7C72-4E18-9817-01DA05987C0A}">
      <dgm:prSet custT="1"/>
      <dgm:spPr/>
      <dgm:t>
        <a:bodyPr/>
        <a:lstStyle/>
        <a:p>
          <a:r>
            <a:rPr lang="en-US" sz="1400" dirty="0" smtClean="0"/>
            <a:t>1C-based enterprise management system</a:t>
          </a:r>
          <a:endParaRPr lang="ru-RU" sz="1400" dirty="0"/>
        </a:p>
      </dgm:t>
    </dgm:pt>
    <dgm:pt modelId="{180337F9-E414-461F-8F03-D9C31A712E5E}" type="parTrans" cxnId="{378AC41B-80D7-4999-B928-168A73004199}">
      <dgm:prSet/>
      <dgm:spPr/>
      <dgm:t>
        <a:bodyPr/>
        <a:lstStyle/>
        <a:p>
          <a:endParaRPr lang="ru-RU"/>
        </a:p>
      </dgm:t>
    </dgm:pt>
    <dgm:pt modelId="{D1E0B819-DB88-40A7-92CA-278A71333DDB}" type="sibTrans" cxnId="{378AC41B-80D7-4999-B928-168A73004199}">
      <dgm:prSet/>
      <dgm:spPr/>
      <dgm:t>
        <a:bodyPr/>
        <a:lstStyle/>
        <a:p>
          <a:endParaRPr lang="ru-RU"/>
        </a:p>
      </dgm:t>
    </dgm:pt>
    <dgm:pt modelId="{E189F346-B237-4442-A794-B1E47B665ED8}">
      <dgm:prSet custT="1"/>
      <dgm:spPr/>
      <dgm:t>
        <a:bodyPr/>
        <a:lstStyle/>
        <a:p>
          <a:r>
            <a:rPr lang="en-US" sz="1400" dirty="0" smtClean="0"/>
            <a:t>Scientific, training and methodological support of the design process of intellectual management systems</a:t>
          </a:r>
          <a:endParaRPr lang="ru-RU" sz="1400" dirty="0"/>
        </a:p>
      </dgm:t>
    </dgm:pt>
    <dgm:pt modelId="{4AAE2564-D56E-4A04-B370-8D0BBAB3F19D}" type="parTrans" cxnId="{5EFDEAF1-63EB-4905-A158-B6CFAA96ACFF}">
      <dgm:prSet/>
      <dgm:spPr/>
      <dgm:t>
        <a:bodyPr/>
        <a:lstStyle/>
        <a:p>
          <a:endParaRPr lang="ru-RU"/>
        </a:p>
      </dgm:t>
    </dgm:pt>
    <dgm:pt modelId="{ABF54AFF-9BDF-4324-8FA5-587E49D0C040}" type="sibTrans" cxnId="{5EFDEAF1-63EB-4905-A158-B6CFAA96ACFF}">
      <dgm:prSet/>
      <dgm:spPr/>
      <dgm:t>
        <a:bodyPr/>
        <a:lstStyle/>
        <a:p>
          <a:endParaRPr lang="ru-RU"/>
        </a:p>
      </dgm:t>
    </dgm:pt>
    <dgm:pt modelId="{1C575135-216C-462F-9CA9-B5E62759432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Business analytics and Big Data. Entrepreneurial risks</a:t>
          </a:r>
          <a:endParaRPr lang="ru-RU" sz="1400" dirty="0"/>
        </a:p>
      </dgm:t>
    </dgm:pt>
    <dgm:pt modelId="{FAE566D0-A9B5-4EBB-829B-3F71243E75C8}" type="parTrans" cxnId="{DCE871B3-763C-4330-9187-071960054A9E}">
      <dgm:prSet/>
      <dgm:spPr/>
      <dgm:t>
        <a:bodyPr/>
        <a:lstStyle/>
        <a:p>
          <a:endParaRPr lang="ru-RU"/>
        </a:p>
      </dgm:t>
    </dgm:pt>
    <dgm:pt modelId="{EA6EF9CD-B4D2-4557-A7A9-56213222DB6A}" type="sibTrans" cxnId="{DCE871B3-763C-4330-9187-071960054A9E}">
      <dgm:prSet/>
      <dgm:spPr/>
      <dgm:t>
        <a:bodyPr/>
        <a:lstStyle/>
        <a:p>
          <a:endParaRPr lang="ru-RU"/>
        </a:p>
      </dgm:t>
    </dgm:pt>
    <dgm:pt modelId="{A2D48370-EDDB-4A18-BA00-F6AE08BB360C}" type="pres">
      <dgm:prSet presAssocID="{03FFA2B2-DDD9-4DA9-B0AE-ED5CAEEA6913}" presName="compositeShape" presStyleCnt="0">
        <dgm:presLayoutVars>
          <dgm:dir/>
          <dgm:resizeHandles/>
        </dgm:presLayoutVars>
      </dgm:prSet>
      <dgm:spPr/>
      <dgm:t>
        <a:bodyPr/>
        <a:lstStyle/>
        <a:p>
          <a:endParaRPr lang="ru-RU"/>
        </a:p>
      </dgm:t>
    </dgm:pt>
    <dgm:pt modelId="{95D89506-E0D1-427A-85F6-FDD1724EE4EB}" type="pres">
      <dgm:prSet presAssocID="{03FFA2B2-DDD9-4DA9-B0AE-ED5CAEEA6913}" presName="pyramid" presStyleLbl="node1" presStyleIdx="0" presStyleCnt="1" custAng="10800000"/>
      <dgm:spPr/>
    </dgm:pt>
    <dgm:pt modelId="{6A2A4AEF-AAC9-4EB0-8942-677C5026845B}" type="pres">
      <dgm:prSet presAssocID="{03FFA2B2-DDD9-4DA9-B0AE-ED5CAEEA6913}" presName="theList" presStyleCnt="0"/>
      <dgm:spPr/>
    </dgm:pt>
    <dgm:pt modelId="{77FCB717-6EC3-42CA-B839-21FA1D8A0E65}" type="pres">
      <dgm:prSet presAssocID="{15464327-85B3-48CB-A086-5E8452727F5A}" presName="aNode" presStyleLbl="fgAcc1" presStyleIdx="0" presStyleCnt="5" custScaleX="122137" custScaleY="344675" custLinFactY="-81776" custLinFactNeighborX="38576" custLinFactNeighborY="-100000">
        <dgm:presLayoutVars>
          <dgm:bulletEnabled val="1"/>
        </dgm:presLayoutVars>
      </dgm:prSet>
      <dgm:spPr/>
      <dgm:t>
        <a:bodyPr/>
        <a:lstStyle/>
        <a:p>
          <a:endParaRPr lang="ru-RU"/>
        </a:p>
      </dgm:t>
    </dgm:pt>
    <dgm:pt modelId="{DCE17BEF-778C-419E-BB9C-069787D96B80}" type="pres">
      <dgm:prSet presAssocID="{15464327-85B3-48CB-A086-5E8452727F5A}" presName="aSpace" presStyleCnt="0"/>
      <dgm:spPr/>
    </dgm:pt>
    <dgm:pt modelId="{2B75FDC9-4857-4FD5-A6C7-72076BD8413C}" type="pres">
      <dgm:prSet presAssocID="{60B5050D-CEB0-44AF-87F8-7F8F27AA8201}" presName="aNode" presStyleLbl="fgAcc1" presStyleIdx="1" presStyleCnt="5" custScaleX="122137" custScaleY="279406" custLinFactY="-57566" custLinFactNeighborX="38304" custLinFactNeighborY="-100000">
        <dgm:presLayoutVars>
          <dgm:bulletEnabled val="1"/>
        </dgm:presLayoutVars>
      </dgm:prSet>
      <dgm:spPr/>
      <dgm:t>
        <a:bodyPr/>
        <a:lstStyle/>
        <a:p>
          <a:endParaRPr lang="ru-RU"/>
        </a:p>
      </dgm:t>
    </dgm:pt>
    <dgm:pt modelId="{8B90BEF1-8ED8-4427-9BB7-4D1C11941652}" type="pres">
      <dgm:prSet presAssocID="{60B5050D-CEB0-44AF-87F8-7F8F27AA8201}" presName="aSpace" presStyleCnt="0"/>
      <dgm:spPr/>
    </dgm:pt>
    <dgm:pt modelId="{49AA9897-360E-4790-9E03-4415DF6CD08D}" type="pres">
      <dgm:prSet presAssocID="{F4CBC17F-7C72-4E18-9817-01DA05987C0A}" presName="aNode" presStyleLbl="fgAcc1" presStyleIdx="2" presStyleCnt="5" custScaleX="122137" custScaleY="265487" custLinFactY="-25358" custLinFactNeighborX="38304" custLinFactNeighborY="-100000">
        <dgm:presLayoutVars>
          <dgm:bulletEnabled val="1"/>
        </dgm:presLayoutVars>
      </dgm:prSet>
      <dgm:spPr/>
      <dgm:t>
        <a:bodyPr/>
        <a:lstStyle/>
        <a:p>
          <a:endParaRPr lang="ru-RU"/>
        </a:p>
      </dgm:t>
    </dgm:pt>
    <dgm:pt modelId="{86237355-5EBE-4698-8844-CBEA98D50ECC}" type="pres">
      <dgm:prSet presAssocID="{F4CBC17F-7C72-4E18-9817-01DA05987C0A}" presName="aSpace" presStyleCnt="0"/>
      <dgm:spPr/>
    </dgm:pt>
    <dgm:pt modelId="{5AAAE872-6553-4991-BC90-DF33120C66A2}" type="pres">
      <dgm:prSet presAssocID="{1C575135-216C-462F-9CA9-B5E627594328}" presName="aNode" presStyleLbl="fgAcc1" presStyleIdx="3" presStyleCnt="5" custScaleX="122472" custScaleY="252029" custLinFactNeighborX="39467" custLinFactNeighborY="-72951">
        <dgm:presLayoutVars>
          <dgm:bulletEnabled val="1"/>
        </dgm:presLayoutVars>
      </dgm:prSet>
      <dgm:spPr/>
      <dgm:t>
        <a:bodyPr/>
        <a:lstStyle/>
        <a:p>
          <a:endParaRPr lang="ru-RU"/>
        </a:p>
      </dgm:t>
    </dgm:pt>
    <dgm:pt modelId="{5AC44147-6995-4D0D-B120-5D51F5D56B22}" type="pres">
      <dgm:prSet presAssocID="{1C575135-216C-462F-9CA9-B5E627594328}" presName="aSpace" presStyleCnt="0"/>
      <dgm:spPr/>
    </dgm:pt>
    <dgm:pt modelId="{ABB55DB3-358D-4E80-BC4C-739B5FC8471E}" type="pres">
      <dgm:prSet presAssocID="{E189F346-B237-4442-A794-B1E47B665ED8}" presName="aNode" presStyleLbl="fgAcc1" presStyleIdx="4" presStyleCnt="5" custScaleX="122137" custScaleY="415462" custLinFactY="40853" custLinFactNeighborX="37760" custLinFactNeighborY="100000">
        <dgm:presLayoutVars>
          <dgm:bulletEnabled val="1"/>
        </dgm:presLayoutVars>
      </dgm:prSet>
      <dgm:spPr/>
      <dgm:t>
        <a:bodyPr/>
        <a:lstStyle/>
        <a:p>
          <a:endParaRPr lang="ru-RU"/>
        </a:p>
      </dgm:t>
    </dgm:pt>
    <dgm:pt modelId="{88576223-721E-4989-9D6F-D1E1122A2340}" type="pres">
      <dgm:prSet presAssocID="{E189F346-B237-4442-A794-B1E47B665ED8}" presName="aSpace" presStyleCnt="0"/>
      <dgm:spPr/>
    </dgm:pt>
  </dgm:ptLst>
  <dgm:cxnLst>
    <dgm:cxn modelId="{0FB8B202-4D46-4594-89A5-555210DC92C1}" srcId="{03FFA2B2-DDD9-4DA9-B0AE-ED5CAEEA6913}" destId="{15464327-85B3-48CB-A086-5E8452727F5A}" srcOrd="0" destOrd="0" parTransId="{367E78E7-8312-4112-A5C2-6EAE33B86640}" sibTransId="{CB84F122-D97D-48D8-8D48-979B341B564E}"/>
    <dgm:cxn modelId="{F2B8249E-3FF0-4FA7-9489-105764410FE7}" type="presOf" srcId="{60B5050D-CEB0-44AF-87F8-7F8F27AA8201}" destId="{2B75FDC9-4857-4FD5-A6C7-72076BD8413C}" srcOrd="0" destOrd="0" presId="urn:microsoft.com/office/officeart/2005/8/layout/pyramid2"/>
    <dgm:cxn modelId="{378AC41B-80D7-4999-B928-168A73004199}" srcId="{03FFA2B2-DDD9-4DA9-B0AE-ED5CAEEA6913}" destId="{F4CBC17F-7C72-4E18-9817-01DA05987C0A}" srcOrd="2" destOrd="0" parTransId="{180337F9-E414-461F-8F03-D9C31A712E5E}" sibTransId="{D1E0B819-DB88-40A7-92CA-278A71333DDB}"/>
    <dgm:cxn modelId="{97A0AFC4-8718-438D-BEC3-00305976A002}" srcId="{03FFA2B2-DDD9-4DA9-B0AE-ED5CAEEA6913}" destId="{60B5050D-CEB0-44AF-87F8-7F8F27AA8201}" srcOrd="1" destOrd="0" parTransId="{6108B43E-4B55-42B1-A981-FD02D1FB52C6}" sibTransId="{760F7186-7B48-4535-8CD4-E28A3EF30123}"/>
    <dgm:cxn modelId="{D54F9E29-CF18-4912-9839-F76B6F58AB71}" type="presOf" srcId="{1C575135-216C-462F-9CA9-B5E627594328}" destId="{5AAAE872-6553-4991-BC90-DF33120C66A2}" srcOrd="0" destOrd="0" presId="urn:microsoft.com/office/officeart/2005/8/layout/pyramid2"/>
    <dgm:cxn modelId="{B80532C1-41AE-4810-9204-7C41A446F0D4}" type="presOf" srcId="{E189F346-B237-4442-A794-B1E47B665ED8}" destId="{ABB55DB3-358D-4E80-BC4C-739B5FC8471E}" srcOrd="0" destOrd="0" presId="urn:microsoft.com/office/officeart/2005/8/layout/pyramid2"/>
    <dgm:cxn modelId="{0A087D66-7EFE-4E1E-B6B8-DF75D831FD36}" type="presOf" srcId="{F4CBC17F-7C72-4E18-9817-01DA05987C0A}" destId="{49AA9897-360E-4790-9E03-4415DF6CD08D}" srcOrd="0" destOrd="0" presId="urn:microsoft.com/office/officeart/2005/8/layout/pyramid2"/>
    <dgm:cxn modelId="{7295315A-F2FC-4BDD-82B5-AE6154C606E4}" type="presOf" srcId="{15464327-85B3-48CB-A086-5E8452727F5A}" destId="{77FCB717-6EC3-42CA-B839-21FA1D8A0E65}" srcOrd="0" destOrd="0" presId="urn:microsoft.com/office/officeart/2005/8/layout/pyramid2"/>
    <dgm:cxn modelId="{DCE871B3-763C-4330-9187-071960054A9E}" srcId="{03FFA2B2-DDD9-4DA9-B0AE-ED5CAEEA6913}" destId="{1C575135-216C-462F-9CA9-B5E627594328}" srcOrd="3" destOrd="0" parTransId="{FAE566D0-A9B5-4EBB-829B-3F71243E75C8}" sibTransId="{EA6EF9CD-B4D2-4557-A7A9-56213222DB6A}"/>
    <dgm:cxn modelId="{5EFDEAF1-63EB-4905-A158-B6CFAA96ACFF}" srcId="{03FFA2B2-DDD9-4DA9-B0AE-ED5CAEEA6913}" destId="{E189F346-B237-4442-A794-B1E47B665ED8}" srcOrd="4" destOrd="0" parTransId="{4AAE2564-D56E-4A04-B370-8D0BBAB3F19D}" sibTransId="{ABF54AFF-9BDF-4324-8FA5-587E49D0C040}"/>
    <dgm:cxn modelId="{AF6CEE43-31C2-4287-AE03-63CDF4893382}" type="presOf" srcId="{03FFA2B2-DDD9-4DA9-B0AE-ED5CAEEA6913}" destId="{A2D48370-EDDB-4A18-BA00-F6AE08BB360C}" srcOrd="0" destOrd="0" presId="urn:microsoft.com/office/officeart/2005/8/layout/pyramid2"/>
    <dgm:cxn modelId="{AD87F75E-C39E-4D3C-AD83-789DFB5A6F27}" type="presParOf" srcId="{A2D48370-EDDB-4A18-BA00-F6AE08BB360C}" destId="{95D89506-E0D1-427A-85F6-FDD1724EE4EB}" srcOrd="0" destOrd="0" presId="urn:microsoft.com/office/officeart/2005/8/layout/pyramid2"/>
    <dgm:cxn modelId="{49560FC2-F988-43B9-851C-1EBE60DD044D}" type="presParOf" srcId="{A2D48370-EDDB-4A18-BA00-F6AE08BB360C}" destId="{6A2A4AEF-AAC9-4EB0-8942-677C5026845B}" srcOrd="1" destOrd="0" presId="urn:microsoft.com/office/officeart/2005/8/layout/pyramid2"/>
    <dgm:cxn modelId="{95C7D066-2EDE-47FA-A919-B69D2598CADD}" type="presParOf" srcId="{6A2A4AEF-AAC9-4EB0-8942-677C5026845B}" destId="{77FCB717-6EC3-42CA-B839-21FA1D8A0E65}" srcOrd="0" destOrd="0" presId="urn:microsoft.com/office/officeart/2005/8/layout/pyramid2"/>
    <dgm:cxn modelId="{719D2DA8-3859-421B-87BE-F97439A461DC}" type="presParOf" srcId="{6A2A4AEF-AAC9-4EB0-8942-677C5026845B}" destId="{DCE17BEF-778C-419E-BB9C-069787D96B80}" srcOrd="1" destOrd="0" presId="urn:microsoft.com/office/officeart/2005/8/layout/pyramid2"/>
    <dgm:cxn modelId="{B05D5FA7-9AEA-4520-9839-CA43050B3B30}" type="presParOf" srcId="{6A2A4AEF-AAC9-4EB0-8942-677C5026845B}" destId="{2B75FDC9-4857-4FD5-A6C7-72076BD8413C}" srcOrd="2" destOrd="0" presId="urn:microsoft.com/office/officeart/2005/8/layout/pyramid2"/>
    <dgm:cxn modelId="{559D0B9A-6AA5-4B03-B04F-6F6DC098D386}" type="presParOf" srcId="{6A2A4AEF-AAC9-4EB0-8942-677C5026845B}" destId="{8B90BEF1-8ED8-4427-9BB7-4D1C11941652}" srcOrd="3" destOrd="0" presId="urn:microsoft.com/office/officeart/2005/8/layout/pyramid2"/>
    <dgm:cxn modelId="{BC3272E5-5955-4AD0-9626-865FBBE51E73}" type="presParOf" srcId="{6A2A4AEF-AAC9-4EB0-8942-677C5026845B}" destId="{49AA9897-360E-4790-9E03-4415DF6CD08D}" srcOrd="4" destOrd="0" presId="urn:microsoft.com/office/officeart/2005/8/layout/pyramid2"/>
    <dgm:cxn modelId="{235E5E01-8846-4149-BDC9-A66D301DC009}" type="presParOf" srcId="{6A2A4AEF-AAC9-4EB0-8942-677C5026845B}" destId="{86237355-5EBE-4698-8844-CBEA98D50ECC}" srcOrd="5" destOrd="0" presId="urn:microsoft.com/office/officeart/2005/8/layout/pyramid2"/>
    <dgm:cxn modelId="{A78CA5CC-780C-4D9F-910B-4FA631A85A6B}" type="presParOf" srcId="{6A2A4AEF-AAC9-4EB0-8942-677C5026845B}" destId="{5AAAE872-6553-4991-BC90-DF33120C66A2}" srcOrd="6" destOrd="0" presId="urn:microsoft.com/office/officeart/2005/8/layout/pyramid2"/>
    <dgm:cxn modelId="{5C217B5B-4AE2-4DEE-BF82-8D26BD714D4D}" type="presParOf" srcId="{6A2A4AEF-AAC9-4EB0-8942-677C5026845B}" destId="{5AC44147-6995-4D0D-B120-5D51F5D56B22}" srcOrd="7" destOrd="0" presId="urn:microsoft.com/office/officeart/2005/8/layout/pyramid2"/>
    <dgm:cxn modelId="{A6B2648C-B9DA-4559-AA71-F5B950A77B37}" type="presParOf" srcId="{6A2A4AEF-AAC9-4EB0-8942-677C5026845B}" destId="{ABB55DB3-358D-4E80-BC4C-739B5FC8471E}" srcOrd="8" destOrd="0" presId="urn:microsoft.com/office/officeart/2005/8/layout/pyramid2"/>
    <dgm:cxn modelId="{A9D3F57A-7C9F-4B87-91FF-583B3DF46329}" type="presParOf" srcId="{6A2A4AEF-AAC9-4EB0-8942-677C5026845B}" destId="{88576223-721E-4989-9D6F-D1E1122A2340}"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FFA2B2-DDD9-4DA9-B0AE-ED5CAEEA6913}"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ru-RU"/>
        </a:p>
      </dgm:t>
    </dgm:pt>
    <dgm:pt modelId="{15464327-85B3-48CB-A086-5E8452727F5A}">
      <dgm:prSet custT="1"/>
      <dgm:spPr/>
      <dgm:t>
        <a:bodyPr/>
        <a:lstStyle/>
        <a:p>
          <a:r>
            <a:rPr lang="en-US" sz="1400" dirty="0" smtClean="0"/>
            <a:t>Supplementary educational programs</a:t>
          </a:r>
          <a:endParaRPr lang="ru-RU" sz="1400" dirty="0"/>
        </a:p>
      </dgm:t>
    </dgm:pt>
    <dgm:pt modelId="{367E78E7-8312-4112-A5C2-6EAE33B86640}" type="parTrans" cxnId="{0FB8B202-4D46-4594-89A5-555210DC92C1}">
      <dgm:prSet/>
      <dgm:spPr/>
      <dgm:t>
        <a:bodyPr/>
        <a:lstStyle/>
        <a:p>
          <a:endParaRPr lang="ru-RU"/>
        </a:p>
      </dgm:t>
    </dgm:pt>
    <dgm:pt modelId="{CB84F122-D97D-48D8-8D48-979B341B564E}" type="sibTrans" cxnId="{0FB8B202-4D46-4594-89A5-555210DC92C1}">
      <dgm:prSet/>
      <dgm:spPr/>
      <dgm:t>
        <a:bodyPr/>
        <a:lstStyle/>
        <a:p>
          <a:endParaRPr lang="ru-RU"/>
        </a:p>
      </dgm:t>
    </dgm:pt>
    <dgm:pt modelId="{60B5050D-CEB0-44AF-87F8-7F8F27AA8201}">
      <dgm:prSet custT="1"/>
      <dgm:spPr/>
      <dgm:t>
        <a:bodyPr/>
        <a:lstStyle/>
        <a:p>
          <a:r>
            <a:rPr lang="en-US" sz="1400" dirty="0" smtClean="0"/>
            <a:t>Undertaking internships at the platforms of the leading companies and scientific research centers, including the foreign </a:t>
          </a:r>
          <a:r>
            <a:rPr lang="en-US" sz="1400" dirty="0" smtClean="0"/>
            <a:t>ones</a:t>
          </a:r>
          <a:r>
            <a:rPr lang="ru-RU" sz="1400" dirty="0" smtClean="0"/>
            <a:t>;</a:t>
          </a:r>
          <a:endParaRPr lang="ru-RU" sz="1400" dirty="0"/>
        </a:p>
      </dgm:t>
    </dgm:pt>
    <dgm:pt modelId="{6108B43E-4B55-42B1-A981-FD02D1FB52C6}" type="parTrans" cxnId="{97A0AFC4-8718-438D-BEC3-00305976A002}">
      <dgm:prSet/>
      <dgm:spPr/>
      <dgm:t>
        <a:bodyPr/>
        <a:lstStyle/>
        <a:p>
          <a:endParaRPr lang="ru-RU"/>
        </a:p>
      </dgm:t>
    </dgm:pt>
    <dgm:pt modelId="{760F7186-7B48-4535-8CD4-E28A3EF30123}" type="sibTrans" cxnId="{97A0AFC4-8718-438D-BEC3-00305976A002}">
      <dgm:prSet/>
      <dgm:spPr/>
      <dgm:t>
        <a:bodyPr/>
        <a:lstStyle/>
        <a:p>
          <a:endParaRPr lang="ru-RU"/>
        </a:p>
      </dgm:t>
    </dgm:pt>
    <dgm:pt modelId="{F4CBC17F-7C72-4E18-9817-01DA05987C0A}">
      <dgm:prSet custT="1"/>
      <dgm:spPr/>
      <dgm:t>
        <a:bodyPr/>
        <a:lstStyle/>
        <a:p>
          <a:r>
            <a:rPr lang="en-US" sz="1400" dirty="0" smtClean="0"/>
            <a:t>Engagement of leading specialists, academicians and similar </a:t>
          </a:r>
          <a:r>
            <a:rPr lang="ru-RU" sz="1400" dirty="0" smtClean="0"/>
            <a:t>(</a:t>
          </a:r>
          <a:r>
            <a:rPr lang="en-US" sz="1400" dirty="0" smtClean="0"/>
            <a:t>visiting professors</a:t>
          </a:r>
          <a:r>
            <a:rPr lang="ru-RU" sz="1400" dirty="0" smtClean="0"/>
            <a:t>);</a:t>
          </a:r>
          <a:endParaRPr lang="ru-RU" sz="1400" dirty="0"/>
        </a:p>
      </dgm:t>
    </dgm:pt>
    <dgm:pt modelId="{180337F9-E414-461F-8F03-D9C31A712E5E}" type="parTrans" cxnId="{378AC41B-80D7-4999-B928-168A73004199}">
      <dgm:prSet/>
      <dgm:spPr/>
      <dgm:t>
        <a:bodyPr/>
        <a:lstStyle/>
        <a:p>
          <a:endParaRPr lang="ru-RU"/>
        </a:p>
      </dgm:t>
    </dgm:pt>
    <dgm:pt modelId="{D1E0B819-DB88-40A7-92CA-278A71333DDB}" type="sibTrans" cxnId="{378AC41B-80D7-4999-B928-168A73004199}">
      <dgm:prSet/>
      <dgm:spPr/>
      <dgm:t>
        <a:bodyPr/>
        <a:lstStyle/>
        <a:p>
          <a:endParaRPr lang="ru-RU"/>
        </a:p>
      </dgm:t>
    </dgm:pt>
    <dgm:pt modelId="{592BB7FF-5C42-43CD-BF59-41326556B14A}">
      <dgm:prSet custT="1"/>
      <dgm:spPr/>
      <dgm:t>
        <a:bodyPr/>
        <a:lstStyle/>
        <a:p>
          <a:r>
            <a:rPr lang="en-US" sz="1400" dirty="0" smtClean="0"/>
            <a:t>Assistance in startup opening and </a:t>
          </a:r>
          <a:r>
            <a:rPr lang="en-US" sz="1400" dirty="0" smtClean="0"/>
            <a:t>promotion</a:t>
          </a:r>
          <a:r>
            <a:rPr lang="ru-RU" sz="1400" dirty="0" smtClean="0"/>
            <a:t>;</a:t>
          </a:r>
          <a:endParaRPr lang="ru-RU" sz="1400" dirty="0"/>
        </a:p>
      </dgm:t>
    </dgm:pt>
    <dgm:pt modelId="{3044408B-175C-4218-B8B9-E26C6650C234}" type="parTrans" cxnId="{4F28771C-6DDF-4FC7-8757-688B7EA5E978}">
      <dgm:prSet/>
      <dgm:spPr/>
      <dgm:t>
        <a:bodyPr/>
        <a:lstStyle/>
        <a:p>
          <a:endParaRPr lang="ru-RU"/>
        </a:p>
      </dgm:t>
    </dgm:pt>
    <dgm:pt modelId="{A00310B0-DC5E-4717-B80F-9BE31AAB39E3}" type="sibTrans" cxnId="{4F28771C-6DDF-4FC7-8757-688B7EA5E978}">
      <dgm:prSet/>
      <dgm:spPr/>
      <dgm:t>
        <a:bodyPr/>
        <a:lstStyle/>
        <a:p>
          <a:endParaRPr lang="ru-RU"/>
        </a:p>
      </dgm:t>
    </dgm:pt>
    <dgm:pt modelId="{A2D48370-EDDB-4A18-BA00-F6AE08BB360C}" type="pres">
      <dgm:prSet presAssocID="{03FFA2B2-DDD9-4DA9-B0AE-ED5CAEEA6913}" presName="compositeShape" presStyleCnt="0">
        <dgm:presLayoutVars>
          <dgm:dir/>
          <dgm:resizeHandles/>
        </dgm:presLayoutVars>
      </dgm:prSet>
      <dgm:spPr/>
      <dgm:t>
        <a:bodyPr/>
        <a:lstStyle/>
        <a:p>
          <a:endParaRPr lang="ru-RU"/>
        </a:p>
      </dgm:t>
    </dgm:pt>
    <dgm:pt modelId="{95D89506-E0D1-427A-85F6-FDD1724EE4EB}" type="pres">
      <dgm:prSet presAssocID="{03FFA2B2-DDD9-4DA9-B0AE-ED5CAEEA6913}" presName="pyramid" presStyleLbl="node1" presStyleIdx="0" presStyleCnt="1" custAng="10800000"/>
      <dgm:spPr>
        <a:solidFill>
          <a:srgbClr val="6666FF"/>
        </a:solidFill>
      </dgm:spPr>
    </dgm:pt>
    <dgm:pt modelId="{6A2A4AEF-AAC9-4EB0-8942-677C5026845B}" type="pres">
      <dgm:prSet presAssocID="{03FFA2B2-DDD9-4DA9-B0AE-ED5CAEEA6913}" presName="theList" presStyleCnt="0"/>
      <dgm:spPr/>
    </dgm:pt>
    <dgm:pt modelId="{77FCB717-6EC3-42CA-B839-21FA1D8A0E65}" type="pres">
      <dgm:prSet presAssocID="{15464327-85B3-48CB-A086-5E8452727F5A}" presName="aNode" presStyleLbl="fgAcc1" presStyleIdx="0" presStyleCnt="4" custScaleX="122137" custScaleY="185556" custLinFactY="-81776" custLinFactNeighborX="38576" custLinFactNeighborY="-100000">
        <dgm:presLayoutVars>
          <dgm:bulletEnabled val="1"/>
        </dgm:presLayoutVars>
      </dgm:prSet>
      <dgm:spPr/>
      <dgm:t>
        <a:bodyPr/>
        <a:lstStyle/>
        <a:p>
          <a:endParaRPr lang="ru-RU"/>
        </a:p>
      </dgm:t>
    </dgm:pt>
    <dgm:pt modelId="{DCE17BEF-778C-419E-BB9C-069787D96B80}" type="pres">
      <dgm:prSet presAssocID="{15464327-85B3-48CB-A086-5E8452727F5A}" presName="aSpace" presStyleCnt="0"/>
      <dgm:spPr/>
    </dgm:pt>
    <dgm:pt modelId="{2B75FDC9-4857-4FD5-A6C7-72076BD8413C}" type="pres">
      <dgm:prSet presAssocID="{60B5050D-CEB0-44AF-87F8-7F8F27AA8201}" presName="aNode" presStyleLbl="fgAcc1" presStyleIdx="1" presStyleCnt="4" custScaleX="122137" custScaleY="279406" custLinFactY="-57566" custLinFactNeighborX="38304" custLinFactNeighborY="-100000">
        <dgm:presLayoutVars>
          <dgm:bulletEnabled val="1"/>
        </dgm:presLayoutVars>
      </dgm:prSet>
      <dgm:spPr/>
      <dgm:t>
        <a:bodyPr/>
        <a:lstStyle/>
        <a:p>
          <a:endParaRPr lang="ru-RU"/>
        </a:p>
      </dgm:t>
    </dgm:pt>
    <dgm:pt modelId="{8B90BEF1-8ED8-4427-9BB7-4D1C11941652}" type="pres">
      <dgm:prSet presAssocID="{60B5050D-CEB0-44AF-87F8-7F8F27AA8201}" presName="aSpace" presStyleCnt="0"/>
      <dgm:spPr/>
    </dgm:pt>
    <dgm:pt modelId="{49AA9897-360E-4790-9E03-4415DF6CD08D}" type="pres">
      <dgm:prSet presAssocID="{F4CBC17F-7C72-4E18-9817-01DA05987C0A}" presName="aNode" presStyleLbl="fgAcc1" presStyleIdx="2" presStyleCnt="4" custScaleX="122137" custScaleY="265487" custLinFactY="-25358" custLinFactNeighborX="38304" custLinFactNeighborY="-100000">
        <dgm:presLayoutVars>
          <dgm:bulletEnabled val="1"/>
        </dgm:presLayoutVars>
      </dgm:prSet>
      <dgm:spPr/>
      <dgm:t>
        <a:bodyPr/>
        <a:lstStyle/>
        <a:p>
          <a:endParaRPr lang="ru-RU"/>
        </a:p>
      </dgm:t>
    </dgm:pt>
    <dgm:pt modelId="{86237355-5EBE-4698-8844-CBEA98D50ECC}" type="pres">
      <dgm:prSet presAssocID="{F4CBC17F-7C72-4E18-9817-01DA05987C0A}" presName="aSpace" presStyleCnt="0"/>
      <dgm:spPr/>
    </dgm:pt>
    <dgm:pt modelId="{961BF452-FC87-4C08-856C-4CB172486809}" type="pres">
      <dgm:prSet presAssocID="{592BB7FF-5C42-43CD-BF59-41326556B14A}" presName="aNode" presStyleLbl="fgAcc1" presStyleIdx="3" presStyleCnt="4" custScaleX="122137" custScaleY="185556" custLinFactY="-1256" custLinFactNeighborX="38032" custLinFactNeighborY="-100000">
        <dgm:presLayoutVars>
          <dgm:bulletEnabled val="1"/>
        </dgm:presLayoutVars>
      </dgm:prSet>
      <dgm:spPr/>
      <dgm:t>
        <a:bodyPr/>
        <a:lstStyle/>
        <a:p>
          <a:endParaRPr lang="ru-RU"/>
        </a:p>
      </dgm:t>
    </dgm:pt>
    <dgm:pt modelId="{0E0E5BF7-D91C-4892-B156-46CA2FCAE437}" type="pres">
      <dgm:prSet presAssocID="{592BB7FF-5C42-43CD-BF59-41326556B14A}" presName="aSpace" presStyleCnt="0"/>
      <dgm:spPr/>
    </dgm:pt>
  </dgm:ptLst>
  <dgm:cxnLst>
    <dgm:cxn modelId="{0FB8B202-4D46-4594-89A5-555210DC92C1}" srcId="{03FFA2B2-DDD9-4DA9-B0AE-ED5CAEEA6913}" destId="{15464327-85B3-48CB-A086-5E8452727F5A}" srcOrd="0" destOrd="0" parTransId="{367E78E7-8312-4112-A5C2-6EAE33B86640}" sibTransId="{CB84F122-D97D-48D8-8D48-979B341B564E}"/>
    <dgm:cxn modelId="{378AC41B-80D7-4999-B928-168A73004199}" srcId="{03FFA2B2-DDD9-4DA9-B0AE-ED5CAEEA6913}" destId="{F4CBC17F-7C72-4E18-9817-01DA05987C0A}" srcOrd="2" destOrd="0" parTransId="{180337F9-E414-461F-8F03-D9C31A712E5E}" sibTransId="{D1E0B819-DB88-40A7-92CA-278A71333DDB}"/>
    <dgm:cxn modelId="{4F28771C-6DDF-4FC7-8757-688B7EA5E978}" srcId="{03FFA2B2-DDD9-4DA9-B0AE-ED5CAEEA6913}" destId="{592BB7FF-5C42-43CD-BF59-41326556B14A}" srcOrd="3" destOrd="0" parTransId="{3044408B-175C-4218-B8B9-E26C6650C234}" sibTransId="{A00310B0-DC5E-4717-B80F-9BE31AAB39E3}"/>
    <dgm:cxn modelId="{97A0AFC4-8718-438D-BEC3-00305976A002}" srcId="{03FFA2B2-DDD9-4DA9-B0AE-ED5CAEEA6913}" destId="{60B5050D-CEB0-44AF-87F8-7F8F27AA8201}" srcOrd="1" destOrd="0" parTransId="{6108B43E-4B55-42B1-A981-FD02D1FB52C6}" sibTransId="{760F7186-7B48-4535-8CD4-E28A3EF30123}"/>
    <dgm:cxn modelId="{0B694F37-AA19-457C-A2F3-38C333182BA2}" type="presOf" srcId="{03FFA2B2-DDD9-4DA9-B0AE-ED5CAEEA6913}" destId="{A2D48370-EDDB-4A18-BA00-F6AE08BB360C}" srcOrd="0" destOrd="0" presId="urn:microsoft.com/office/officeart/2005/8/layout/pyramid2"/>
    <dgm:cxn modelId="{8AF8E040-985B-4EDB-A088-C1DC71575016}" type="presOf" srcId="{15464327-85B3-48CB-A086-5E8452727F5A}" destId="{77FCB717-6EC3-42CA-B839-21FA1D8A0E65}" srcOrd="0" destOrd="0" presId="urn:microsoft.com/office/officeart/2005/8/layout/pyramid2"/>
    <dgm:cxn modelId="{30F0F015-9667-4A50-ABF0-84557A72750F}" type="presOf" srcId="{60B5050D-CEB0-44AF-87F8-7F8F27AA8201}" destId="{2B75FDC9-4857-4FD5-A6C7-72076BD8413C}" srcOrd="0" destOrd="0" presId="urn:microsoft.com/office/officeart/2005/8/layout/pyramid2"/>
    <dgm:cxn modelId="{7C947396-47C2-4AF2-89DC-DA74423A0A76}" type="presOf" srcId="{592BB7FF-5C42-43CD-BF59-41326556B14A}" destId="{961BF452-FC87-4C08-856C-4CB172486809}" srcOrd="0" destOrd="0" presId="urn:microsoft.com/office/officeart/2005/8/layout/pyramid2"/>
    <dgm:cxn modelId="{A54A1FB1-6B41-4C0C-BDFE-0FDE1505CF41}" type="presOf" srcId="{F4CBC17F-7C72-4E18-9817-01DA05987C0A}" destId="{49AA9897-360E-4790-9E03-4415DF6CD08D}" srcOrd="0" destOrd="0" presId="urn:microsoft.com/office/officeart/2005/8/layout/pyramid2"/>
    <dgm:cxn modelId="{CED4F599-27CA-4A35-85D1-D4BD490138EE}" type="presParOf" srcId="{A2D48370-EDDB-4A18-BA00-F6AE08BB360C}" destId="{95D89506-E0D1-427A-85F6-FDD1724EE4EB}" srcOrd="0" destOrd="0" presId="urn:microsoft.com/office/officeart/2005/8/layout/pyramid2"/>
    <dgm:cxn modelId="{694F9274-986F-499F-B6B7-94F1F5C8AE55}" type="presParOf" srcId="{A2D48370-EDDB-4A18-BA00-F6AE08BB360C}" destId="{6A2A4AEF-AAC9-4EB0-8942-677C5026845B}" srcOrd="1" destOrd="0" presId="urn:microsoft.com/office/officeart/2005/8/layout/pyramid2"/>
    <dgm:cxn modelId="{7B84BB65-BDC7-479B-B1EB-D018FF561800}" type="presParOf" srcId="{6A2A4AEF-AAC9-4EB0-8942-677C5026845B}" destId="{77FCB717-6EC3-42CA-B839-21FA1D8A0E65}" srcOrd="0" destOrd="0" presId="urn:microsoft.com/office/officeart/2005/8/layout/pyramid2"/>
    <dgm:cxn modelId="{41D19FCD-BDFE-49CD-8DD3-19CB42304ACF}" type="presParOf" srcId="{6A2A4AEF-AAC9-4EB0-8942-677C5026845B}" destId="{DCE17BEF-778C-419E-BB9C-069787D96B80}" srcOrd="1" destOrd="0" presId="urn:microsoft.com/office/officeart/2005/8/layout/pyramid2"/>
    <dgm:cxn modelId="{E423650C-6862-4D86-9AF2-2133107DC75F}" type="presParOf" srcId="{6A2A4AEF-AAC9-4EB0-8942-677C5026845B}" destId="{2B75FDC9-4857-4FD5-A6C7-72076BD8413C}" srcOrd="2" destOrd="0" presId="urn:microsoft.com/office/officeart/2005/8/layout/pyramid2"/>
    <dgm:cxn modelId="{1F689627-FCC8-4B92-BB39-D2C5C4A2A5DD}" type="presParOf" srcId="{6A2A4AEF-AAC9-4EB0-8942-677C5026845B}" destId="{8B90BEF1-8ED8-4427-9BB7-4D1C11941652}" srcOrd="3" destOrd="0" presId="urn:microsoft.com/office/officeart/2005/8/layout/pyramid2"/>
    <dgm:cxn modelId="{D0D444AD-E359-468B-8772-6CEDFB9706B5}" type="presParOf" srcId="{6A2A4AEF-AAC9-4EB0-8942-677C5026845B}" destId="{49AA9897-360E-4790-9E03-4415DF6CD08D}" srcOrd="4" destOrd="0" presId="urn:microsoft.com/office/officeart/2005/8/layout/pyramid2"/>
    <dgm:cxn modelId="{5C469820-F5B6-494A-B475-EF34E5340A66}" type="presParOf" srcId="{6A2A4AEF-AAC9-4EB0-8942-677C5026845B}" destId="{86237355-5EBE-4698-8844-CBEA98D50ECC}" srcOrd="5" destOrd="0" presId="urn:microsoft.com/office/officeart/2005/8/layout/pyramid2"/>
    <dgm:cxn modelId="{1C36E04A-B2D7-4A41-96EE-56A4328263CC}" type="presParOf" srcId="{6A2A4AEF-AAC9-4EB0-8942-677C5026845B}" destId="{961BF452-FC87-4C08-856C-4CB172486809}" srcOrd="6" destOrd="0" presId="urn:microsoft.com/office/officeart/2005/8/layout/pyramid2"/>
    <dgm:cxn modelId="{02B46AE4-9294-47E9-B2F8-B5A3A40C4C80}" type="presParOf" srcId="{6A2A4AEF-AAC9-4EB0-8942-677C5026845B}" destId="{0E0E5BF7-D91C-4892-B156-46CA2FCAE43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DB0EF7D-3EEE-4D20-866E-7B40F714B9F6}" type="doc">
      <dgm:prSet loTypeId="urn:microsoft.com/office/officeart/2005/8/layout/pyramid2" loCatId="pyramid" qsTypeId="urn:microsoft.com/office/officeart/2005/8/quickstyle/3d4" qsCatId="3D" csTypeId="urn:microsoft.com/office/officeart/2005/8/colors/colorful5" csCatId="colorful" phldr="1"/>
      <dgm:spPr/>
    </dgm:pt>
    <dgm:pt modelId="{4A246197-18A3-4B6B-8602-53DD624ACDF8}">
      <dgm:prSet phldrT="[Текст]" custT="1"/>
      <dgm:spPr/>
      <dgm:t>
        <a:bodyPr/>
        <a:lstStyle/>
        <a:p>
          <a:r>
            <a:rPr lang="en-US" sz="1600" dirty="0" smtClean="0"/>
            <a:t>Specialized department of geo informatics</a:t>
          </a:r>
          <a:r>
            <a:rPr lang="ru-RU" sz="1600" dirty="0" smtClean="0"/>
            <a:t>.</a:t>
          </a:r>
        </a:p>
        <a:p>
          <a:r>
            <a:rPr lang="en-US" sz="1600" dirty="0" smtClean="0"/>
            <a:t>National Research Institute of Geo Systems</a:t>
          </a:r>
          <a:endParaRPr lang="ru-RU" sz="1600" dirty="0"/>
        </a:p>
      </dgm:t>
    </dgm:pt>
    <dgm:pt modelId="{07C3C668-5C57-408C-BE35-7EF7D5BDC23D}" type="parTrans" cxnId="{BE1752EF-1C5C-4700-BF1E-7939FDC6BDF0}">
      <dgm:prSet/>
      <dgm:spPr/>
      <dgm:t>
        <a:bodyPr/>
        <a:lstStyle/>
        <a:p>
          <a:endParaRPr lang="ru-RU"/>
        </a:p>
      </dgm:t>
    </dgm:pt>
    <dgm:pt modelId="{47D13BEF-B9F7-4E51-9EC2-39B1D9948579}" type="sibTrans" cxnId="{BE1752EF-1C5C-4700-BF1E-7939FDC6BDF0}">
      <dgm:prSet/>
      <dgm:spPr/>
      <dgm:t>
        <a:bodyPr/>
        <a:lstStyle/>
        <a:p>
          <a:endParaRPr lang="ru-RU"/>
        </a:p>
      </dgm:t>
    </dgm:pt>
    <dgm:pt modelId="{BBA4A661-D458-4983-81A6-59DC3314AEF4}">
      <dgm:prSet phldrT="[Текст]" custT="1"/>
      <dgm:spPr/>
      <dgm:t>
        <a:bodyPr/>
        <a:lstStyle/>
        <a:p>
          <a:r>
            <a:rPr lang="en-US" sz="1600" dirty="0" smtClean="0"/>
            <a:t>Specialized department of distributed information computation systems</a:t>
          </a:r>
          <a:r>
            <a:rPr lang="ru-RU" sz="1600" dirty="0" smtClean="0"/>
            <a:t>.</a:t>
          </a:r>
        </a:p>
        <a:p>
          <a:r>
            <a:rPr lang="en-US" sz="1600" dirty="0" smtClean="0"/>
            <a:t>LIT of JINR</a:t>
          </a:r>
          <a:endParaRPr lang="ru-RU" sz="1600" dirty="0"/>
        </a:p>
      </dgm:t>
    </dgm:pt>
    <dgm:pt modelId="{F944BABD-4909-4E6F-BAEE-BE469CAAA2CC}" type="parTrans" cxnId="{1473E56E-A908-4327-AE54-2023E9B12262}">
      <dgm:prSet/>
      <dgm:spPr/>
      <dgm:t>
        <a:bodyPr/>
        <a:lstStyle/>
        <a:p>
          <a:endParaRPr lang="ru-RU"/>
        </a:p>
      </dgm:t>
    </dgm:pt>
    <dgm:pt modelId="{D1322B6D-5C89-4B7A-AB91-2AAC62732FFD}" type="sibTrans" cxnId="{1473E56E-A908-4327-AE54-2023E9B12262}">
      <dgm:prSet/>
      <dgm:spPr/>
      <dgm:t>
        <a:bodyPr/>
        <a:lstStyle/>
        <a:p>
          <a:endParaRPr lang="ru-RU"/>
        </a:p>
      </dgm:t>
    </dgm:pt>
    <dgm:pt modelId="{0D561A2B-A232-45A9-8312-5B03D3330F9F}">
      <dgm:prSet phldrT="[Текст]" custT="1"/>
      <dgm:spPr/>
      <dgm:t>
        <a:bodyPr/>
        <a:lstStyle/>
        <a:p>
          <a:r>
            <a:rPr lang="en-US" sz="1600" dirty="0" smtClean="0"/>
            <a:t>Specialized department of personal electronics</a:t>
          </a:r>
          <a:r>
            <a:rPr lang="ru-RU" sz="1600" dirty="0" smtClean="0"/>
            <a:t>.</a:t>
          </a:r>
        </a:p>
        <a:p>
          <a:r>
            <a:rPr lang="en-US" sz="1600" dirty="0" smtClean="0"/>
            <a:t>LCE of JINR</a:t>
          </a:r>
          <a:endParaRPr lang="ru-RU" sz="1600" dirty="0"/>
        </a:p>
      </dgm:t>
    </dgm:pt>
    <dgm:pt modelId="{6A8DB1C3-8DE8-4409-8FD6-CDCC631951B0}" type="parTrans" cxnId="{C9686658-8126-4EAB-902B-649FE7939EB3}">
      <dgm:prSet/>
      <dgm:spPr/>
      <dgm:t>
        <a:bodyPr/>
        <a:lstStyle/>
        <a:p>
          <a:endParaRPr lang="ru-RU"/>
        </a:p>
      </dgm:t>
    </dgm:pt>
    <dgm:pt modelId="{1F28B814-15F8-4670-9230-60C3E218AAA9}" type="sibTrans" cxnId="{C9686658-8126-4EAB-902B-649FE7939EB3}">
      <dgm:prSet/>
      <dgm:spPr/>
      <dgm:t>
        <a:bodyPr/>
        <a:lstStyle/>
        <a:p>
          <a:endParaRPr lang="ru-RU"/>
        </a:p>
      </dgm:t>
    </dgm:pt>
    <dgm:pt modelId="{16EE0EF3-5B69-4516-8B31-3FCF0788D291}" type="pres">
      <dgm:prSet presAssocID="{7DB0EF7D-3EEE-4D20-866E-7B40F714B9F6}" presName="compositeShape" presStyleCnt="0">
        <dgm:presLayoutVars>
          <dgm:dir/>
          <dgm:resizeHandles/>
        </dgm:presLayoutVars>
      </dgm:prSet>
      <dgm:spPr/>
    </dgm:pt>
    <dgm:pt modelId="{06DEFB44-F205-4BE0-831B-C877A06E9490}" type="pres">
      <dgm:prSet presAssocID="{7DB0EF7D-3EEE-4D20-866E-7B40F714B9F6}" presName="pyramid" presStyleLbl="node1" presStyleIdx="0" presStyleCnt="1" custFlipVert="1" custScaleY="92355" custLinFactNeighborX="203" custLinFactNeighborY="2031"/>
      <dgm:spPr>
        <a:solidFill>
          <a:srgbClr val="6666FF"/>
        </a:solidFill>
      </dgm:spPr>
    </dgm:pt>
    <dgm:pt modelId="{BD9904A8-2980-4113-8F44-22416BF1C2D8}" type="pres">
      <dgm:prSet presAssocID="{7DB0EF7D-3EEE-4D20-866E-7B40F714B9F6}" presName="theList" presStyleCnt="0"/>
      <dgm:spPr/>
    </dgm:pt>
    <dgm:pt modelId="{AB3E2588-414D-41EF-BCF6-DA19C27A34D5}" type="pres">
      <dgm:prSet presAssocID="{4A246197-18A3-4B6B-8602-53DD624ACDF8}" presName="aNode" presStyleLbl="fgAcc1" presStyleIdx="0" presStyleCnt="3" custScaleX="66224" custScaleY="114431" custLinFactNeighborX="19809" custLinFactNeighborY="-85191">
        <dgm:presLayoutVars>
          <dgm:bulletEnabled val="1"/>
        </dgm:presLayoutVars>
      </dgm:prSet>
      <dgm:spPr/>
      <dgm:t>
        <a:bodyPr/>
        <a:lstStyle/>
        <a:p>
          <a:endParaRPr lang="ru-RU"/>
        </a:p>
      </dgm:t>
    </dgm:pt>
    <dgm:pt modelId="{1F7059E8-EB90-4F89-ABD0-1C9B262BF72A}" type="pres">
      <dgm:prSet presAssocID="{4A246197-18A3-4B6B-8602-53DD624ACDF8}" presName="aSpace" presStyleCnt="0"/>
      <dgm:spPr/>
    </dgm:pt>
    <dgm:pt modelId="{5F19935B-3D6D-43CA-B781-AAA6456941BC}" type="pres">
      <dgm:prSet presAssocID="{BBA4A661-D458-4983-81A6-59DC3314AEF4}" presName="aNode" presStyleLbl="fgAcc1" presStyleIdx="1" presStyleCnt="3" custScaleX="65030" custScaleY="151477" custLinFactNeighborX="19809" custLinFactNeighborY="-85191">
        <dgm:presLayoutVars>
          <dgm:bulletEnabled val="1"/>
        </dgm:presLayoutVars>
      </dgm:prSet>
      <dgm:spPr/>
      <dgm:t>
        <a:bodyPr/>
        <a:lstStyle/>
        <a:p>
          <a:endParaRPr lang="ru-RU"/>
        </a:p>
      </dgm:t>
    </dgm:pt>
    <dgm:pt modelId="{77765A6F-2AB4-4656-9FB7-082A9DBD4F2B}" type="pres">
      <dgm:prSet presAssocID="{BBA4A661-D458-4983-81A6-59DC3314AEF4}" presName="aSpace" presStyleCnt="0"/>
      <dgm:spPr/>
    </dgm:pt>
    <dgm:pt modelId="{73AEA0AD-EB30-4461-9D4A-30B580D04186}" type="pres">
      <dgm:prSet presAssocID="{0D561A2B-A232-45A9-8312-5B03D3330F9F}" presName="aNode" presStyleLbl="fgAcc1" presStyleIdx="2" presStyleCnt="3" custScaleX="65729" custScaleY="114431" custLinFactNeighborX="19809" custLinFactNeighborY="-85191">
        <dgm:presLayoutVars>
          <dgm:bulletEnabled val="1"/>
        </dgm:presLayoutVars>
      </dgm:prSet>
      <dgm:spPr/>
      <dgm:t>
        <a:bodyPr/>
        <a:lstStyle/>
        <a:p>
          <a:endParaRPr lang="ru-RU"/>
        </a:p>
      </dgm:t>
    </dgm:pt>
    <dgm:pt modelId="{9B156CEA-5201-48F5-85D2-4B129DAB65D8}" type="pres">
      <dgm:prSet presAssocID="{0D561A2B-A232-45A9-8312-5B03D3330F9F}" presName="aSpace" presStyleCnt="0"/>
      <dgm:spPr/>
    </dgm:pt>
  </dgm:ptLst>
  <dgm:cxnLst>
    <dgm:cxn modelId="{8B467D4B-4BB9-404D-99D2-ADB33F521803}" type="presOf" srcId="{BBA4A661-D458-4983-81A6-59DC3314AEF4}" destId="{5F19935B-3D6D-43CA-B781-AAA6456941BC}" srcOrd="0" destOrd="0" presId="urn:microsoft.com/office/officeart/2005/8/layout/pyramid2"/>
    <dgm:cxn modelId="{1473E56E-A908-4327-AE54-2023E9B12262}" srcId="{7DB0EF7D-3EEE-4D20-866E-7B40F714B9F6}" destId="{BBA4A661-D458-4983-81A6-59DC3314AEF4}" srcOrd="1" destOrd="0" parTransId="{F944BABD-4909-4E6F-BAEE-BE469CAAA2CC}" sibTransId="{D1322B6D-5C89-4B7A-AB91-2AAC62732FFD}"/>
    <dgm:cxn modelId="{C9686658-8126-4EAB-902B-649FE7939EB3}" srcId="{7DB0EF7D-3EEE-4D20-866E-7B40F714B9F6}" destId="{0D561A2B-A232-45A9-8312-5B03D3330F9F}" srcOrd="2" destOrd="0" parTransId="{6A8DB1C3-8DE8-4409-8FD6-CDCC631951B0}" sibTransId="{1F28B814-15F8-4670-9230-60C3E218AAA9}"/>
    <dgm:cxn modelId="{F9C6D079-D099-46FC-9C57-33DA14872C5D}" type="presOf" srcId="{4A246197-18A3-4B6B-8602-53DD624ACDF8}" destId="{AB3E2588-414D-41EF-BCF6-DA19C27A34D5}" srcOrd="0" destOrd="0" presId="urn:microsoft.com/office/officeart/2005/8/layout/pyramid2"/>
    <dgm:cxn modelId="{44820348-FEAF-4197-B2A3-51D87CB175E7}" type="presOf" srcId="{7DB0EF7D-3EEE-4D20-866E-7B40F714B9F6}" destId="{16EE0EF3-5B69-4516-8B31-3FCF0788D291}" srcOrd="0" destOrd="0" presId="urn:microsoft.com/office/officeart/2005/8/layout/pyramid2"/>
    <dgm:cxn modelId="{5B00D571-12AC-4E89-BACF-01A33843FDD6}" type="presOf" srcId="{0D561A2B-A232-45A9-8312-5B03D3330F9F}" destId="{73AEA0AD-EB30-4461-9D4A-30B580D04186}" srcOrd="0" destOrd="0" presId="urn:microsoft.com/office/officeart/2005/8/layout/pyramid2"/>
    <dgm:cxn modelId="{BE1752EF-1C5C-4700-BF1E-7939FDC6BDF0}" srcId="{7DB0EF7D-3EEE-4D20-866E-7B40F714B9F6}" destId="{4A246197-18A3-4B6B-8602-53DD624ACDF8}" srcOrd="0" destOrd="0" parTransId="{07C3C668-5C57-408C-BE35-7EF7D5BDC23D}" sibTransId="{47D13BEF-B9F7-4E51-9EC2-39B1D9948579}"/>
    <dgm:cxn modelId="{5C2946AF-5CBF-464D-8777-886AE57CA6CF}" type="presParOf" srcId="{16EE0EF3-5B69-4516-8B31-3FCF0788D291}" destId="{06DEFB44-F205-4BE0-831B-C877A06E9490}" srcOrd="0" destOrd="0" presId="urn:microsoft.com/office/officeart/2005/8/layout/pyramid2"/>
    <dgm:cxn modelId="{A6FF3DA4-7867-4842-84FA-D7CD18098449}" type="presParOf" srcId="{16EE0EF3-5B69-4516-8B31-3FCF0788D291}" destId="{BD9904A8-2980-4113-8F44-22416BF1C2D8}" srcOrd="1" destOrd="0" presId="urn:microsoft.com/office/officeart/2005/8/layout/pyramid2"/>
    <dgm:cxn modelId="{7B553EF4-DE8D-47BC-BFF8-16BC60E8669E}" type="presParOf" srcId="{BD9904A8-2980-4113-8F44-22416BF1C2D8}" destId="{AB3E2588-414D-41EF-BCF6-DA19C27A34D5}" srcOrd="0" destOrd="0" presId="urn:microsoft.com/office/officeart/2005/8/layout/pyramid2"/>
    <dgm:cxn modelId="{84AA1B16-F7CB-4514-9947-8A50FDB1F4F0}" type="presParOf" srcId="{BD9904A8-2980-4113-8F44-22416BF1C2D8}" destId="{1F7059E8-EB90-4F89-ABD0-1C9B262BF72A}" srcOrd="1" destOrd="0" presId="urn:microsoft.com/office/officeart/2005/8/layout/pyramid2"/>
    <dgm:cxn modelId="{CE0029E0-1D2C-44D8-B36E-620434C44485}" type="presParOf" srcId="{BD9904A8-2980-4113-8F44-22416BF1C2D8}" destId="{5F19935B-3D6D-43CA-B781-AAA6456941BC}" srcOrd="2" destOrd="0" presId="urn:microsoft.com/office/officeart/2005/8/layout/pyramid2"/>
    <dgm:cxn modelId="{C7B9E5B8-C964-4C15-80DA-68FCD613ACD8}" type="presParOf" srcId="{BD9904A8-2980-4113-8F44-22416BF1C2D8}" destId="{77765A6F-2AB4-4656-9FB7-082A9DBD4F2B}" srcOrd="3" destOrd="0" presId="urn:microsoft.com/office/officeart/2005/8/layout/pyramid2"/>
    <dgm:cxn modelId="{95E0E781-C19F-4808-88CD-BD17CC866E98}" type="presParOf" srcId="{BD9904A8-2980-4113-8F44-22416BF1C2D8}" destId="{73AEA0AD-EB30-4461-9D4A-30B580D04186}" srcOrd="4" destOrd="0" presId="urn:microsoft.com/office/officeart/2005/8/layout/pyramid2"/>
    <dgm:cxn modelId="{7CAEAE94-38C8-473F-BBDA-590A94C679FD}" type="presParOf" srcId="{BD9904A8-2980-4113-8F44-22416BF1C2D8}" destId="{9B156CEA-5201-48F5-85D2-4B129DAB65D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D3752D-A0A8-4B1F-8EFB-196BAADFE88C}" type="doc">
      <dgm:prSet loTypeId="urn:microsoft.com/office/officeart/2005/8/layout/pyramid4" loCatId="relationship" qsTypeId="urn:microsoft.com/office/officeart/2005/8/quickstyle/simple1" qsCatId="simple" csTypeId="urn:microsoft.com/office/officeart/2005/8/colors/colorful1#1" csCatId="colorful" phldr="1"/>
      <dgm:spPr/>
      <dgm:t>
        <a:bodyPr/>
        <a:lstStyle/>
        <a:p>
          <a:endParaRPr lang="ru-RU"/>
        </a:p>
      </dgm:t>
    </dgm:pt>
    <dgm:pt modelId="{3AEA3DCA-6426-4017-8D39-B0E49E84E023}">
      <dgm:prSet phldrT="[Текст]" custT="1"/>
      <dgm:spPr/>
      <dgm:t>
        <a:bodyPr/>
        <a:lstStyle/>
        <a:p>
          <a:r>
            <a:rPr lang="en-US" sz="1400" b="0" dirty="0" smtClean="0">
              <a:solidFill>
                <a:schemeClr val="tx1"/>
              </a:solidFill>
            </a:rPr>
            <a:t>Digital designing based on the cloud services</a:t>
          </a:r>
        </a:p>
        <a:p>
          <a:endParaRPr lang="ru-RU" sz="1400" b="0" dirty="0">
            <a:solidFill>
              <a:schemeClr val="tx1"/>
            </a:solidFill>
          </a:endParaRPr>
        </a:p>
      </dgm:t>
    </dgm:pt>
    <dgm:pt modelId="{BB0B9B88-67FC-41E1-9819-893E96802AB0}" type="parTrans" cxnId="{84C70BCB-214E-45C6-A0F4-B9513B8D9F1B}">
      <dgm:prSet/>
      <dgm:spPr/>
      <dgm:t>
        <a:bodyPr/>
        <a:lstStyle/>
        <a:p>
          <a:endParaRPr lang="ru-RU"/>
        </a:p>
      </dgm:t>
    </dgm:pt>
    <dgm:pt modelId="{8CA5CBE8-9E55-41A9-8521-6086A441DDDA}" type="sibTrans" cxnId="{84C70BCB-214E-45C6-A0F4-B9513B8D9F1B}">
      <dgm:prSet/>
      <dgm:spPr/>
      <dgm:t>
        <a:bodyPr/>
        <a:lstStyle/>
        <a:p>
          <a:endParaRPr lang="ru-RU"/>
        </a:p>
      </dgm:t>
    </dgm:pt>
    <dgm:pt modelId="{45C15AE7-2F0A-4A9A-A574-D9AEF8DCC021}">
      <dgm:prSet phldrT="[Текст]" custT="1"/>
      <dgm:spPr/>
      <dgm:t>
        <a:bodyPr/>
        <a:lstStyle/>
        <a:p>
          <a:r>
            <a:rPr lang="en-US" sz="1400" b="1" dirty="0" smtClean="0">
              <a:solidFill>
                <a:schemeClr val="tx1"/>
              </a:solidFill>
            </a:rPr>
            <a:t>Big Data</a:t>
          </a:r>
          <a:r>
            <a:rPr lang="en-US" sz="1400" dirty="0" smtClean="0">
              <a:solidFill>
                <a:schemeClr val="tx1"/>
              </a:solidFill>
            </a:rPr>
            <a:t> </a:t>
          </a:r>
        </a:p>
        <a:p>
          <a:r>
            <a:rPr lang="en-US" sz="1400" dirty="0" smtClean="0">
              <a:solidFill>
                <a:schemeClr val="tx1"/>
              </a:solidFill>
            </a:rPr>
            <a:t>of digital services of Moscow Region companies</a:t>
          </a:r>
        </a:p>
        <a:p>
          <a:endParaRPr lang="en-US" sz="1400" dirty="0" smtClean="0">
            <a:solidFill>
              <a:schemeClr val="tx1"/>
            </a:solidFill>
          </a:endParaRPr>
        </a:p>
        <a:p>
          <a:endParaRPr lang="ru-RU" sz="1400" dirty="0">
            <a:solidFill>
              <a:schemeClr val="tx1"/>
            </a:solidFill>
          </a:endParaRPr>
        </a:p>
      </dgm:t>
    </dgm:pt>
    <dgm:pt modelId="{6BF44E61-B0EF-4B49-8E40-A3E406DBC01B}" type="parTrans" cxnId="{B4C25402-C1BA-4826-9199-38B783B682B2}">
      <dgm:prSet/>
      <dgm:spPr/>
      <dgm:t>
        <a:bodyPr/>
        <a:lstStyle/>
        <a:p>
          <a:endParaRPr lang="ru-RU"/>
        </a:p>
      </dgm:t>
    </dgm:pt>
    <dgm:pt modelId="{1829CB75-E803-4F75-9258-8BC0ACDCCB7F}" type="sibTrans" cxnId="{B4C25402-C1BA-4826-9199-38B783B682B2}">
      <dgm:prSet/>
      <dgm:spPr/>
      <dgm:t>
        <a:bodyPr/>
        <a:lstStyle/>
        <a:p>
          <a:endParaRPr lang="ru-RU"/>
        </a:p>
      </dgm:t>
    </dgm:pt>
    <dgm:pt modelId="{23F9E9CD-C3A8-4E57-AF6E-C2A3CD3C7691}">
      <dgm:prSet phldrT="[Текст]" custT="1"/>
      <dgm:spPr/>
      <dgm:t>
        <a:bodyPr/>
        <a:lstStyle/>
        <a:p>
          <a:endParaRPr lang="en-US" sz="1400" dirty="0" smtClean="0">
            <a:solidFill>
              <a:schemeClr val="tx1"/>
            </a:solidFill>
          </a:endParaRPr>
        </a:p>
        <a:p>
          <a:endParaRPr lang="ru-RU" sz="1400" dirty="0" smtClean="0">
            <a:solidFill>
              <a:schemeClr val="tx1"/>
            </a:solidFill>
          </a:endParaRPr>
        </a:p>
        <a:p>
          <a:r>
            <a:rPr lang="en-US" sz="1400" dirty="0" smtClean="0">
              <a:solidFill>
                <a:schemeClr val="tx1"/>
              </a:solidFill>
            </a:rPr>
            <a:t>Digital economy of the Northern Moscow Area</a:t>
          </a:r>
          <a:endParaRPr lang="ru-RU" sz="1400" dirty="0">
            <a:solidFill>
              <a:schemeClr val="tx1"/>
            </a:solidFill>
          </a:endParaRPr>
        </a:p>
      </dgm:t>
    </dgm:pt>
    <dgm:pt modelId="{D4D35307-C93D-47D9-8BC8-D74B152DCE2D}" type="parTrans" cxnId="{58BBED49-85AE-4E30-BE39-D7C4703EB38D}">
      <dgm:prSet/>
      <dgm:spPr/>
      <dgm:t>
        <a:bodyPr/>
        <a:lstStyle/>
        <a:p>
          <a:endParaRPr lang="ru-RU"/>
        </a:p>
      </dgm:t>
    </dgm:pt>
    <dgm:pt modelId="{14E5BAA2-EAAA-4E17-99CC-138E64000431}" type="sibTrans" cxnId="{58BBED49-85AE-4E30-BE39-D7C4703EB38D}">
      <dgm:prSet/>
      <dgm:spPr/>
      <dgm:t>
        <a:bodyPr/>
        <a:lstStyle/>
        <a:p>
          <a:endParaRPr lang="ru-RU"/>
        </a:p>
      </dgm:t>
    </dgm:pt>
    <dgm:pt modelId="{2F60BEB5-4524-4097-99D5-7BFA66DAD8F8}">
      <dgm:prSet phldrT="[Текст]" custT="1"/>
      <dgm:spPr/>
      <dgm:t>
        <a:bodyPr/>
        <a:lstStyle/>
        <a:p>
          <a:r>
            <a:rPr lang="en-US" sz="1400" b="1" dirty="0" smtClean="0">
              <a:solidFill>
                <a:schemeClr val="tx1"/>
              </a:solidFill>
            </a:rPr>
            <a:t>IT logistics </a:t>
          </a:r>
          <a:r>
            <a:rPr lang="en-US" sz="1400" b="0" dirty="0" smtClean="0">
              <a:solidFill>
                <a:schemeClr val="tx1"/>
              </a:solidFill>
            </a:rPr>
            <a:t>with a digital quality background</a:t>
          </a:r>
        </a:p>
        <a:p>
          <a:endParaRPr lang="en-US" sz="1400" b="0" dirty="0" smtClean="0">
            <a:solidFill>
              <a:schemeClr val="tx1"/>
            </a:solidFill>
          </a:endParaRPr>
        </a:p>
        <a:p>
          <a:endParaRPr lang="ru-RU" sz="1400" dirty="0">
            <a:solidFill>
              <a:schemeClr val="tx1"/>
            </a:solidFill>
          </a:endParaRPr>
        </a:p>
      </dgm:t>
    </dgm:pt>
    <dgm:pt modelId="{3A485977-2DA5-4CE6-8814-52867CB5F084}" type="parTrans" cxnId="{DC9740A1-DDBB-415B-A616-D32B8F3ACCBD}">
      <dgm:prSet/>
      <dgm:spPr/>
      <dgm:t>
        <a:bodyPr/>
        <a:lstStyle/>
        <a:p>
          <a:endParaRPr lang="ru-RU"/>
        </a:p>
      </dgm:t>
    </dgm:pt>
    <dgm:pt modelId="{5F68DAF6-7163-4044-80F3-74DB51EAB077}" type="sibTrans" cxnId="{DC9740A1-DDBB-415B-A616-D32B8F3ACCBD}">
      <dgm:prSet/>
      <dgm:spPr/>
      <dgm:t>
        <a:bodyPr/>
        <a:lstStyle/>
        <a:p>
          <a:endParaRPr lang="ru-RU"/>
        </a:p>
      </dgm:t>
    </dgm:pt>
    <dgm:pt modelId="{107712BF-3104-425D-B6DC-9CDD9AE25293}" type="pres">
      <dgm:prSet presAssocID="{1CD3752D-A0A8-4B1F-8EFB-196BAADFE88C}" presName="compositeShape" presStyleCnt="0">
        <dgm:presLayoutVars>
          <dgm:chMax val="9"/>
          <dgm:dir/>
          <dgm:resizeHandles val="exact"/>
        </dgm:presLayoutVars>
      </dgm:prSet>
      <dgm:spPr/>
      <dgm:t>
        <a:bodyPr/>
        <a:lstStyle/>
        <a:p>
          <a:endParaRPr lang="ru-RU"/>
        </a:p>
      </dgm:t>
    </dgm:pt>
    <dgm:pt modelId="{F6F365B2-4EF6-4C95-926A-3E1CE53686A8}" type="pres">
      <dgm:prSet presAssocID="{1CD3752D-A0A8-4B1F-8EFB-196BAADFE88C}" presName="triangle1" presStyleLbl="node1" presStyleIdx="0" presStyleCnt="4">
        <dgm:presLayoutVars>
          <dgm:bulletEnabled val="1"/>
        </dgm:presLayoutVars>
      </dgm:prSet>
      <dgm:spPr/>
      <dgm:t>
        <a:bodyPr/>
        <a:lstStyle/>
        <a:p>
          <a:endParaRPr lang="ru-RU"/>
        </a:p>
      </dgm:t>
    </dgm:pt>
    <dgm:pt modelId="{9EF9379E-E9CB-4D68-A01B-77F4B20FF417}" type="pres">
      <dgm:prSet presAssocID="{1CD3752D-A0A8-4B1F-8EFB-196BAADFE88C}" presName="triangle2" presStyleLbl="node1" presStyleIdx="1" presStyleCnt="4">
        <dgm:presLayoutVars>
          <dgm:bulletEnabled val="1"/>
        </dgm:presLayoutVars>
      </dgm:prSet>
      <dgm:spPr/>
      <dgm:t>
        <a:bodyPr/>
        <a:lstStyle/>
        <a:p>
          <a:endParaRPr lang="ru-RU"/>
        </a:p>
      </dgm:t>
    </dgm:pt>
    <dgm:pt modelId="{9B26311D-A47A-48BA-BE47-A9C0D5718F52}" type="pres">
      <dgm:prSet presAssocID="{1CD3752D-A0A8-4B1F-8EFB-196BAADFE88C}" presName="triangle3" presStyleLbl="node1" presStyleIdx="2" presStyleCnt="4" custLinFactNeighborY="15698">
        <dgm:presLayoutVars>
          <dgm:bulletEnabled val="1"/>
        </dgm:presLayoutVars>
      </dgm:prSet>
      <dgm:spPr/>
      <dgm:t>
        <a:bodyPr/>
        <a:lstStyle/>
        <a:p>
          <a:endParaRPr lang="ru-RU"/>
        </a:p>
      </dgm:t>
    </dgm:pt>
    <dgm:pt modelId="{A69A36D3-6B94-4192-BC79-D0B8C25FC7DD}" type="pres">
      <dgm:prSet presAssocID="{1CD3752D-A0A8-4B1F-8EFB-196BAADFE88C}" presName="triangle4" presStyleLbl="node1" presStyleIdx="3" presStyleCnt="4" custScaleX="107435" custScaleY="100145" custLinFactNeighborX="-625" custLinFactNeighborY="1875">
        <dgm:presLayoutVars>
          <dgm:bulletEnabled val="1"/>
        </dgm:presLayoutVars>
      </dgm:prSet>
      <dgm:spPr/>
      <dgm:t>
        <a:bodyPr/>
        <a:lstStyle/>
        <a:p>
          <a:endParaRPr lang="ru-RU"/>
        </a:p>
      </dgm:t>
    </dgm:pt>
  </dgm:ptLst>
  <dgm:cxnLst>
    <dgm:cxn modelId="{63A3283E-FBDF-4324-8609-BBE5B422A0F8}" type="presOf" srcId="{23F9E9CD-C3A8-4E57-AF6E-C2A3CD3C7691}" destId="{9B26311D-A47A-48BA-BE47-A9C0D5718F52}" srcOrd="0" destOrd="0" presId="urn:microsoft.com/office/officeart/2005/8/layout/pyramid4"/>
    <dgm:cxn modelId="{ABB06C40-4F4C-42F0-BF90-DCEC9BC3A248}" type="presOf" srcId="{1CD3752D-A0A8-4B1F-8EFB-196BAADFE88C}" destId="{107712BF-3104-425D-B6DC-9CDD9AE25293}" srcOrd="0" destOrd="0" presId="urn:microsoft.com/office/officeart/2005/8/layout/pyramid4"/>
    <dgm:cxn modelId="{05836BD8-EBD7-4AAE-8791-30D9EFFD15A1}" type="presOf" srcId="{45C15AE7-2F0A-4A9A-A574-D9AEF8DCC021}" destId="{9EF9379E-E9CB-4D68-A01B-77F4B20FF417}" srcOrd="0" destOrd="0" presId="urn:microsoft.com/office/officeart/2005/8/layout/pyramid4"/>
    <dgm:cxn modelId="{DC9740A1-DDBB-415B-A616-D32B8F3ACCBD}" srcId="{1CD3752D-A0A8-4B1F-8EFB-196BAADFE88C}" destId="{2F60BEB5-4524-4097-99D5-7BFA66DAD8F8}" srcOrd="3" destOrd="0" parTransId="{3A485977-2DA5-4CE6-8814-52867CB5F084}" sibTransId="{5F68DAF6-7163-4044-80F3-74DB51EAB077}"/>
    <dgm:cxn modelId="{58BBED49-85AE-4E30-BE39-D7C4703EB38D}" srcId="{1CD3752D-A0A8-4B1F-8EFB-196BAADFE88C}" destId="{23F9E9CD-C3A8-4E57-AF6E-C2A3CD3C7691}" srcOrd="2" destOrd="0" parTransId="{D4D35307-C93D-47D9-8BC8-D74B152DCE2D}" sibTransId="{14E5BAA2-EAAA-4E17-99CC-138E64000431}"/>
    <dgm:cxn modelId="{84C70BCB-214E-45C6-A0F4-B9513B8D9F1B}" srcId="{1CD3752D-A0A8-4B1F-8EFB-196BAADFE88C}" destId="{3AEA3DCA-6426-4017-8D39-B0E49E84E023}" srcOrd="0" destOrd="0" parTransId="{BB0B9B88-67FC-41E1-9819-893E96802AB0}" sibTransId="{8CA5CBE8-9E55-41A9-8521-6086A441DDDA}"/>
    <dgm:cxn modelId="{D7319709-CA45-40AF-9D6F-A9321404C936}" type="presOf" srcId="{2F60BEB5-4524-4097-99D5-7BFA66DAD8F8}" destId="{A69A36D3-6B94-4192-BC79-D0B8C25FC7DD}" srcOrd="0" destOrd="0" presId="urn:microsoft.com/office/officeart/2005/8/layout/pyramid4"/>
    <dgm:cxn modelId="{822EECF2-733A-48E7-A02E-CC929C41F69F}" type="presOf" srcId="{3AEA3DCA-6426-4017-8D39-B0E49E84E023}" destId="{F6F365B2-4EF6-4C95-926A-3E1CE53686A8}" srcOrd="0" destOrd="0" presId="urn:microsoft.com/office/officeart/2005/8/layout/pyramid4"/>
    <dgm:cxn modelId="{B4C25402-C1BA-4826-9199-38B783B682B2}" srcId="{1CD3752D-A0A8-4B1F-8EFB-196BAADFE88C}" destId="{45C15AE7-2F0A-4A9A-A574-D9AEF8DCC021}" srcOrd="1" destOrd="0" parTransId="{6BF44E61-B0EF-4B49-8E40-A3E406DBC01B}" sibTransId="{1829CB75-E803-4F75-9258-8BC0ACDCCB7F}"/>
    <dgm:cxn modelId="{A1DA8C55-0360-4599-BAED-EC78203B01ED}" type="presParOf" srcId="{107712BF-3104-425D-B6DC-9CDD9AE25293}" destId="{F6F365B2-4EF6-4C95-926A-3E1CE53686A8}" srcOrd="0" destOrd="0" presId="urn:microsoft.com/office/officeart/2005/8/layout/pyramid4"/>
    <dgm:cxn modelId="{592333D8-E09D-408B-B07B-75FB74C284A0}" type="presParOf" srcId="{107712BF-3104-425D-B6DC-9CDD9AE25293}" destId="{9EF9379E-E9CB-4D68-A01B-77F4B20FF417}" srcOrd="1" destOrd="0" presId="urn:microsoft.com/office/officeart/2005/8/layout/pyramid4"/>
    <dgm:cxn modelId="{EAD6A152-F1A1-49E7-8170-CDCD8925D052}" type="presParOf" srcId="{107712BF-3104-425D-B6DC-9CDD9AE25293}" destId="{9B26311D-A47A-48BA-BE47-A9C0D5718F52}" srcOrd="2" destOrd="0" presId="urn:microsoft.com/office/officeart/2005/8/layout/pyramid4"/>
    <dgm:cxn modelId="{8A4D3169-768D-4281-91A5-F7EE8484DFD0}" type="presParOf" srcId="{107712BF-3104-425D-B6DC-9CDD9AE25293}" destId="{A69A36D3-6B94-4192-BC79-D0B8C25FC7DD}"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B88C5-7BB0-4DFD-A3D6-A9986797F40D}">
      <dsp:nvSpPr>
        <dsp:cNvPr id="0" name=""/>
        <dsp:cNvSpPr/>
      </dsp:nvSpPr>
      <dsp:spPr>
        <a:xfrm flipV="1">
          <a:off x="62494" y="0"/>
          <a:ext cx="4064000" cy="40640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63474-EDE4-4F87-B2E8-BA45559B06BC}">
      <dsp:nvSpPr>
        <dsp:cNvPr id="0" name=""/>
        <dsp:cNvSpPr/>
      </dsp:nvSpPr>
      <dsp:spPr>
        <a:xfrm>
          <a:off x="713350" y="337775"/>
          <a:ext cx="7235289" cy="96202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ru-RU" sz="1800" b="1" kern="1200" dirty="0" smtClean="0">
              <a:effectLst>
                <a:outerShdw blurRad="38100" dist="38100" dir="2700000" algn="tl">
                  <a:srgbClr val="000000">
                    <a:alpha val="43137"/>
                  </a:srgbClr>
                </a:outerShdw>
              </a:effectLst>
              <a:latin typeface="Verdana" pitchFamily="34" charset="0"/>
            </a:rPr>
            <a:t>in scientific and applied research</a:t>
          </a:r>
          <a:r>
            <a:rPr lang="ru-RU" altLang="ru-RU" sz="1800" b="1" kern="1200" dirty="0" smtClean="0">
              <a:effectLst>
                <a:outerShdw blurRad="38100" dist="38100" dir="2700000" algn="tl">
                  <a:srgbClr val="000000">
                    <a:alpha val="43137"/>
                  </a:srgbClr>
                </a:outerShdw>
              </a:effectLst>
              <a:latin typeface="Verdana" pitchFamily="34" charset="0"/>
            </a:rPr>
            <a:t>;</a:t>
          </a:r>
        </a:p>
      </dsp:txBody>
      <dsp:txXfrm>
        <a:off x="760312" y="384737"/>
        <a:ext cx="7141365" cy="868101"/>
      </dsp:txXfrm>
    </dsp:sp>
    <dsp:sp modelId="{AF3D9856-AD4F-43AE-8E30-AD4559A5F51C}">
      <dsp:nvSpPr>
        <dsp:cNvPr id="0" name=""/>
        <dsp:cNvSpPr/>
      </dsp:nvSpPr>
      <dsp:spPr>
        <a:xfrm>
          <a:off x="713350" y="1420053"/>
          <a:ext cx="7235289" cy="962025"/>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Verdana" pitchFamily="34" charset="0"/>
            </a:rPr>
            <a:t>in technological entrepreneurship training</a:t>
          </a:r>
          <a:r>
            <a:rPr lang="ru-RU" sz="1800" b="1" kern="1200" dirty="0" smtClean="0">
              <a:effectLst>
                <a:outerShdw blurRad="38100" dist="38100" dir="2700000" algn="tl">
                  <a:srgbClr val="000000">
                    <a:alpha val="43137"/>
                  </a:srgbClr>
                </a:outerShdw>
              </a:effectLst>
              <a:latin typeface="Verdana" pitchFamily="34" charset="0"/>
            </a:rPr>
            <a:t>;</a:t>
          </a:r>
          <a:endParaRPr lang="ru-RU" sz="1800" b="1" kern="1200" dirty="0">
            <a:effectLst>
              <a:outerShdw blurRad="38100" dist="38100" dir="2700000" algn="tl">
                <a:srgbClr val="000000">
                  <a:alpha val="43137"/>
                </a:srgbClr>
              </a:outerShdw>
            </a:effectLst>
            <a:latin typeface="Verdana" pitchFamily="34" charset="0"/>
          </a:endParaRPr>
        </a:p>
      </dsp:txBody>
      <dsp:txXfrm>
        <a:off x="760312" y="1467015"/>
        <a:ext cx="7141365" cy="868101"/>
      </dsp:txXfrm>
    </dsp:sp>
    <dsp:sp modelId="{73927FE0-D295-484B-8CAE-4F418FB5D4D5}">
      <dsp:nvSpPr>
        <dsp:cNvPr id="0" name=""/>
        <dsp:cNvSpPr/>
      </dsp:nvSpPr>
      <dsp:spPr>
        <a:xfrm>
          <a:off x="713350" y="2502331"/>
          <a:ext cx="7235289" cy="962025"/>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ru-RU" sz="1800" b="1" kern="1200" dirty="0" smtClean="0">
              <a:effectLst>
                <a:outerShdw blurRad="38100" dist="38100" dir="2700000" algn="tl">
                  <a:srgbClr val="000000">
                    <a:alpha val="43137"/>
                  </a:srgbClr>
                </a:outerShdw>
              </a:effectLst>
              <a:latin typeface="Verdana" pitchFamily="34" charset="0"/>
            </a:rPr>
            <a:t>in dedicated training programs for the talented youth. </a:t>
          </a:r>
          <a:endParaRPr lang="ru-RU" sz="1800" b="1" kern="1200" dirty="0">
            <a:effectLst>
              <a:outerShdw blurRad="38100" dist="38100" dir="2700000" algn="tl">
                <a:srgbClr val="000000">
                  <a:alpha val="43137"/>
                </a:srgbClr>
              </a:outerShdw>
            </a:effectLst>
          </a:endParaRPr>
        </a:p>
      </dsp:txBody>
      <dsp:txXfrm>
        <a:off x="760312" y="2549293"/>
        <a:ext cx="7141365" cy="86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89506-E0D1-427A-85F6-FDD1724EE4EB}">
      <dsp:nvSpPr>
        <dsp:cNvPr id="0" name=""/>
        <dsp:cNvSpPr/>
      </dsp:nvSpPr>
      <dsp:spPr>
        <a:xfrm rot="10800000">
          <a:off x="202651" y="0"/>
          <a:ext cx="4929842" cy="4929842"/>
        </a:xfrm>
        <a:prstGeom prst="triangle">
          <a:avLst/>
        </a:prstGeom>
        <a:solidFill>
          <a:srgbClr val="4BD1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FCB717-6EC3-42CA-B839-21FA1D8A0E65}">
      <dsp:nvSpPr>
        <dsp:cNvPr id="0" name=""/>
        <dsp:cNvSpPr/>
      </dsp:nvSpPr>
      <dsp:spPr>
        <a:xfrm>
          <a:off x="2515545" y="225920"/>
          <a:ext cx="3913754" cy="52973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cooperation with JINR within the execution of NICA megaprojects </a:t>
          </a:r>
          <a:endParaRPr lang="ru-RU" sz="1200" kern="1200" dirty="0"/>
        </a:p>
      </dsp:txBody>
      <dsp:txXfrm>
        <a:off x="2541405" y="251780"/>
        <a:ext cx="3862034" cy="478019"/>
      </dsp:txXfrm>
    </dsp:sp>
    <dsp:sp modelId="{2B75FDC9-4857-4FD5-A6C7-72076BD8413C}">
      <dsp:nvSpPr>
        <dsp:cNvPr id="0" name=""/>
        <dsp:cNvSpPr/>
      </dsp:nvSpPr>
      <dsp:spPr>
        <a:xfrm>
          <a:off x="2515545" y="860463"/>
          <a:ext cx="3913754" cy="79767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en-US" sz="1200" kern="1200" dirty="0" smtClean="0"/>
            <a:t>execution of a project for creation of an educational program for the space communications centers’ personnel training, ordered by the Russian Satellite Communication Company</a:t>
          </a:r>
          <a:endParaRPr lang="ru-RU" sz="1200" kern="1200" dirty="0"/>
        </a:p>
      </dsp:txBody>
      <dsp:txXfrm>
        <a:off x="2554484" y="899402"/>
        <a:ext cx="3835876" cy="719792"/>
      </dsp:txXfrm>
    </dsp:sp>
    <dsp:sp modelId="{49AA9897-360E-4790-9E03-4415DF6CD08D}">
      <dsp:nvSpPr>
        <dsp:cNvPr id="0" name=""/>
        <dsp:cNvSpPr/>
      </dsp:nvSpPr>
      <dsp:spPr>
        <a:xfrm>
          <a:off x="2515545" y="1785769"/>
          <a:ext cx="3913754" cy="7579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0000"/>
              </a:solidFill>
            </a:rPr>
            <a:t>technique of the use of electronic training packages in the blended learning model in the Master’s program at System Analysis and Management Institute of </a:t>
          </a:r>
          <a:r>
            <a:rPr lang="en-US" sz="1200" b="1" kern="1200" dirty="0" err="1" smtClean="0">
              <a:solidFill>
                <a:srgbClr val="FF0000"/>
              </a:solidFill>
            </a:rPr>
            <a:t>Dubna</a:t>
          </a:r>
          <a:r>
            <a:rPr lang="ru-RU" sz="1200" kern="1200" dirty="0" smtClean="0"/>
            <a:t>;</a:t>
          </a:r>
          <a:endParaRPr lang="ru-RU" sz="1200" kern="1200" dirty="0"/>
        </a:p>
      </dsp:txBody>
      <dsp:txXfrm>
        <a:off x="2552544" y="1822768"/>
        <a:ext cx="3839756" cy="683935"/>
      </dsp:txXfrm>
    </dsp:sp>
    <dsp:sp modelId="{961BF452-FC87-4C08-856C-4CB172486809}">
      <dsp:nvSpPr>
        <dsp:cNvPr id="0" name=""/>
        <dsp:cNvSpPr/>
      </dsp:nvSpPr>
      <dsp:spPr>
        <a:xfrm>
          <a:off x="2515545" y="2648197"/>
          <a:ext cx="3913754" cy="52973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creation of an integrated system of handling the graduates of </a:t>
          </a:r>
          <a:r>
            <a:rPr lang="en-US" sz="1200" kern="1200" dirty="0" err="1" smtClean="0"/>
            <a:t>Dubna</a:t>
          </a:r>
          <a:r>
            <a:rPr lang="en-US" sz="1200" kern="1200" dirty="0" smtClean="0"/>
            <a:t> University</a:t>
          </a:r>
          <a:r>
            <a:rPr lang="ru-RU" sz="1200" kern="1200" dirty="0" smtClean="0"/>
            <a:t>;</a:t>
          </a:r>
          <a:endParaRPr lang="ru-RU" sz="1200" kern="1200" dirty="0"/>
        </a:p>
      </dsp:txBody>
      <dsp:txXfrm>
        <a:off x="2541405" y="2674057"/>
        <a:ext cx="3862034" cy="478019"/>
      </dsp:txXfrm>
    </dsp:sp>
    <dsp:sp modelId="{CCE40686-3D20-41DB-A8A8-39CDB0D185FC}">
      <dsp:nvSpPr>
        <dsp:cNvPr id="0" name=""/>
        <dsp:cNvSpPr/>
      </dsp:nvSpPr>
      <dsp:spPr>
        <a:xfrm>
          <a:off x="2515545" y="3285592"/>
          <a:ext cx="3913754" cy="52973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development prospects of</a:t>
          </a:r>
          <a:r>
            <a:rPr lang="ru-RU" sz="1200" kern="1200" dirty="0" smtClean="0"/>
            <a:t> </a:t>
          </a:r>
          <a:r>
            <a:rPr lang="en-US" sz="1200" kern="1200" dirty="0" err="1" smtClean="0"/>
            <a:t>Dubna</a:t>
          </a:r>
          <a:r>
            <a:rPr lang="en-US" sz="1200" kern="1200" dirty="0" smtClean="0"/>
            <a:t> University as a member of the medical technology cluster</a:t>
          </a:r>
          <a:r>
            <a:rPr lang="ru-RU" sz="1200" kern="1200" dirty="0" smtClean="0"/>
            <a:t>;</a:t>
          </a:r>
          <a:endParaRPr lang="ru-RU" sz="1200" kern="1200" dirty="0"/>
        </a:p>
      </dsp:txBody>
      <dsp:txXfrm>
        <a:off x="2541405" y="3311452"/>
        <a:ext cx="3862034" cy="478019"/>
      </dsp:txXfrm>
    </dsp:sp>
    <dsp:sp modelId="{ABB55DB3-358D-4E80-BC4C-739B5FC8471E}">
      <dsp:nvSpPr>
        <dsp:cNvPr id="0" name=""/>
        <dsp:cNvSpPr/>
      </dsp:nvSpPr>
      <dsp:spPr>
        <a:xfrm>
          <a:off x="2515545" y="3970637"/>
          <a:ext cx="3913754" cy="58076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scientific, training and methodological support of the design process of intellectual management systems</a:t>
          </a:r>
          <a:endParaRPr lang="ru-RU" sz="1200" kern="1200" dirty="0"/>
        </a:p>
      </dsp:txBody>
      <dsp:txXfrm>
        <a:off x="2543896" y="3998988"/>
        <a:ext cx="3857052" cy="524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89506-E0D1-427A-85F6-FDD1724EE4EB}">
      <dsp:nvSpPr>
        <dsp:cNvPr id="0" name=""/>
        <dsp:cNvSpPr/>
      </dsp:nvSpPr>
      <dsp:spPr>
        <a:xfrm rot="10800000">
          <a:off x="1480127" y="0"/>
          <a:ext cx="4929842" cy="4929842"/>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FCB717-6EC3-42CA-B839-21FA1D8A0E65}">
      <dsp:nvSpPr>
        <dsp:cNvPr id="0" name=""/>
        <dsp:cNvSpPr/>
      </dsp:nvSpPr>
      <dsp:spPr>
        <a:xfrm>
          <a:off x="4826498" y="264786"/>
          <a:ext cx="3913754" cy="83881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Creation of temporary teams to implement promising high-tech studies</a:t>
          </a:r>
          <a:endParaRPr lang="ru-RU" sz="1400" kern="1200" dirty="0"/>
        </a:p>
      </dsp:txBody>
      <dsp:txXfrm>
        <a:off x="4867445" y="305733"/>
        <a:ext cx="3831860" cy="756916"/>
      </dsp:txXfrm>
    </dsp:sp>
    <dsp:sp modelId="{2B75FDC9-4857-4FD5-A6C7-72076BD8413C}">
      <dsp:nvSpPr>
        <dsp:cNvPr id="0" name=""/>
        <dsp:cNvSpPr/>
      </dsp:nvSpPr>
      <dsp:spPr>
        <a:xfrm>
          <a:off x="4817782" y="1192935"/>
          <a:ext cx="3913754" cy="679970"/>
        </a:xfrm>
        <a:prstGeom prst="roundRect">
          <a:avLst/>
        </a:prstGeom>
        <a:solidFill>
          <a:schemeClr val="lt1">
            <a:alpha val="90000"/>
            <a:hueOff val="0"/>
            <a:satOff val="0"/>
            <a:lumOff val="0"/>
            <a:alphaOff val="0"/>
          </a:schemeClr>
        </a:solidFill>
        <a:ln w="25400" cap="flat" cmpd="sng" algn="ctr">
          <a:solidFill>
            <a:schemeClr val="accent5">
              <a:hueOff val="-759918"/>
              <a:satOff val="803"/>
              <a:lumOff val="-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Participation in design works for the companies that are residents of Special Economic Zone in </a:t>
          </a:r>
          <a:r>
            <a:rPr lang="en-US" sz="1400" kern="1200" dirty="0" err="1" smtClean="0"/>
            <a:t>Dubna</a:t>
          </a:r>
          <a:endParaRPr lang="ru-RU" sz="1400" kern="1200" dirty="0"/>
        </a:p>
      </dsp:txBody>
      <dsp:txXfrm>
        <a:off x="4850975" y="1226128"/>
        <a:ext cx="3847368" cy="613584"/>
      </dsp:txXfrm>
    </dsp:sp>
    <dsp:sp modelId="{49AA9897-360E-4790-9E03-4415DF6CD08D}">
      <dsp:nvSpPr>
        <dsp:cNvPr id="0" name=""/>
        <dsp:cNvSpPr/>
      </dsp:nvSpPr>
      <dsp:spPr>
        <a:xfrm>
          <a:off x="4817782" y="1981708"/>
          <a:ext cx="3913754" cy="646096"/>
        </a:xfrm>
        <a:prstGeom prst="roundRect">
          <a:avLst/>
        </a:prstGeom>
        <a:solidFill>
          <a:schemeClr val="lt1">
            <a:alpha val="90000"/>
            <a:hueOff val="0"/>
            <a:satOff val="0"/>
            <a:lumOff val="0"/>
            <a:alphaOff val="0"/>
          </a:schemeClr>
        </a:solidFill>
        <a:ln w="25400" cap="flat" cmpd="sng" algn="ctr">
          <a:solidFill>
            <a:schemeClr val="accent5">
              <a:hueOff val="-1519836"/>
              <a:satOff val="1607"/>
              <a:lumOff val="-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1C-based enterprise management system</a:t>
          </a:r>
          <a:endParaRPr lang="ru-RU" sz="1400" kern="1200" dirty="0"/>
        </a:p>
      </dsp:txBody>
      <dsp:txXfrm>
        <a:off x="4849322" y="2013248"/>
        <a:ext cx="3850674" cy="583016"/>
      </dsp:txXfrm>
    </dsp:sp>
    <dsp:sp modelId="{5AAAE872-6553-4991-BC90-DF33120C66A2}">
      <dsp:nvSpPr>
        <dsp:cNvPr id="0" name=""/>
        <dsp:cNvSpPr/>
      </dsp:nvSpPr>
      <dsp:spPr>
        <a:xfrm>
          <a:off x="4849682" y="2728165"/>
          <a:ext cx="3924489" cy="613344"/>
        </a:xfrm>
        <a:prstGeom prst="roundRect">
          <a:avLst/>
        </a:prstGeom>
        <a:solidFill>
          <a:schemeClr val="lt1">
            <a:alpha val="90000"/>
            <a:hueOff val="0"/>
            <a:satOff val="0"/>
            <a:lumOff val="0"/>
            <a:alphaOff val="0"/>
          </a:schemeClr>
        </a:solidFill>
        <a:ln w="25400" cap="flat" cmpd="sng" algn="ctr">
          <a:solidFill>
            <a:schemeClr val="accent5">
              <a:hueOff val="-2279754"/>
              <a:satOff val="2410"/>
              <a:lumOff val="-4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smtClean="0"/>
            <a:t>Business analytics and Big Data. Entrepreneurial risks</a:t>
          </a:r>
          <a:endParaRPr lang="ru-RU" sz="1400" kern="1200" dirty="0"/>
        </a:p>
      </dsp:txBody>
      <dsp:txXfrm>
        <a:off x="4879623" y="2758106"/>
        <a:ext cx="3864607" cy="553462"/>
      </dsp:txXfrm>
    </dsp:sp>
    <dsp:sp modelId="{ABB55DB3-358D-4E80-BC4C-739B5FC8471E}">
      <dsp:nvSpPr>
        <dsp:cNvPr id="0" name=""/>
        <dsp:cNvSpPr/>
      </dsp:nvSpPr>
      <dsp:spPr>
        <a:xfrm>
          <a:off x="4800350" y="3523964"/>
          <a:ext cx="3913754" cy="1011079"/>
        </a:xfrm>
        <a:prstGeom prst="roundRect">
          <a:avLst/>
        </a:prstGeom>
        <a:solidFill>
          <a:schemeClr val="lt1">
            <a:alpha val="90000"/>
            <a:hueOff val="0"/>
            <a:satOff val="0"/>
            <a:lumOff val="0"/>
            <a:alphaOff val="0"/>
          </a:schemeClr>
        </a:solidFill>
        <a:ln w="25400" cap="flat" cmpd="sng" algn="ctr">
          <a:solidFill>
            <a:schemeClr val="accent5">
              <a:hueOff val="-3039673"/>
              <a:satOff val="3213"/>
              <a:lumOff val="-5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Scientific, training and methodological support of the design process of intellectual management systems</a:t>
          </a:r>
          <a:endParaRPr lang="ru-RU" sz="1400" kern="1200" dirty="0"/>
        </a:p>
      </dsp:txBody>
      <dsp:txXfrm>
        <a:off x="4849707" y="3573321"/>
        <a:ext cx="3815040" cy="912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89506-E0D1-427A-85F6-FDD1724EE4EB}">
      <dsp:nvSpPr>
        <dsp:cNvPr id="0" name=""/>
        <dsp:cNvSpPr/>
      </dsp:nvSpPr>
      <dsp:spPr>
        <a:xfrm rot="10800000">
          <a:off x="1738204" y="0"/>
          <a:ext cx="4511832" cy="4511832"/>
        </a:xfrm>
        <a:prstGeom prst="triangle">
          <a:avLst/>
        </a:prstGeom>
        <a:solidFill>
          <a:srgbClr val="66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FCB717-6EC3-42CA-B839-21FA1D8A0E65}">
      <dsp:nvSpPr>
        <dsp:cNvPr id="0" name=""/>
        <dsp:cNvSpPr/>
      </dsp:nvSpPr>
      <dsp:spPr>
        <a:xfrm>
          <a:off x="4800830" y="98995"/>
          <a:ext cx="3581900" cy="693304"/>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Supplementary educational programs</a:t>
          </a:r>
          <a:endParaRPr lang="ru-RU" sz="1400" kern="1200" dirty="0"/>
        </a:p>
      </dsp:txBody>
      <dsp:txXfrm>
        <a:off x="4834674" y="132839"/>
        <a:ext cx="3514212" cy="625616"/>
      </dsp:txXfrm>
    </dsp:sp>
    <dsp:sp modelId="{2B75FDC9-4857-4FD5-A6C7-72076BD8413C}">
      <dsp:nvSpPr>
        <dsp:cNvPr id="0" name=""/>
        <dsp:cNvSpPr/>
      </dsp:nvSpPr>
      <dsp:spPr>
        <a:xfrm>
          <a:off x="4792853" y="929461"/>
          <a:ext cx="3581900" cy="1043961"/>
        </a:xfrm>
        <a:prstGeom prst="roundRect">
          <a:avLst/>
        </a:prstGeom>
        <a:solidFill>
          <a:schemeClr val="lt1">
            <a:alpha val="90000"/>
            <a:hueOff val="0"/>
            <a:satOff val="0"/>
            <a:lumOff val="0"/>
            <a:alphaOff val="0"/>
          </a:schemeClr>
        </a:solidFill>
        <a:ln w="25400" cap="flat" cmpd="sng" algn="ctr">
          <a:solidFill>
            <a:schemeClr val="accent5">
              <a:hueOff val="-1013224"/>
              <a:satOff val="1071"/>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Undertaking internships at the platforms of the leading companies and scientific research centers, including the foreign </a:t>
          </a:r>
          <a:r>
            <a:rPr lang="en-US" sz="1400" kern="1200" dirty="0" smtClean="0"/>
            <a:t>ones</a:t>
          </a:r>
          <a:r>
            <a:rPr lang="ru-RU" sz="1400" kern="1200" dirty="0" smtClean="0"/>
            <a:t>;</a:t>
          </a:r>
          <a:endParaRPr lang="ru-RU" sz="1400" kern="1200" dirty="0"/>
        </a:p>
      </dsp:txBody>
      <dsp:txXfrm>
        <a:off x="4843815" y="980423"/>
        <a:ext cx="3479976" cy="942037"/>
      </dsp:txXfrm>
    </dsp:sp>
    <dsp:sp modelId="{49AA9897-360E-4790-9E03-4415DF6CD08D}">
      <dsp:nvSpPr>
        <dsp:cNvPr id="0" name=""/>
        <dsp:cNvSpPr/>
      </dsp:nvSpPr>
      <dsp:spPr>
        <a:xfrm>
          <a:off x="4792853" y="2140468"/>
          <a:ext cx="3581900" cy="991955"/>
        </a:xfrm>
        <a:prstGeom prst="roundRect">
          <a:avLst/>
        </a:prstGeom>
        <a:solidFill>
          <a:schemeClr val="lt1">
            <a:alpha val="90000"/>
            <a:hueOff val="0"/>
            <a:satOff val="0"/>
            <a:lumOff val="0"/>
            <a:alphaOff val="0"/>
          </a:schemeClr>
        </a:solidFill>
        <a:ln w="25400" cap="flat" cmpd="sng" algn="ctr">
          <a:solidFill>
            <a:schemeClr val="accent5">
              <a:hueOff val="-2026448"/>
              <a:satOff val="2142"/>
              <a:lumOff val="-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Engagement of leading specialists, academicians and similar </a:t>
          </a:r>
          <a:r>
            <a:rPr lang="ru-RU" sz="1400" kern="1200" dirty="0" smtClean="0"/>
            <a:t>(</a:t>
          </a:r>
          <a:r>
            <a:rPr lang="en-US" sz="1400" kern="1200" dirty="0" smtClean="0"/>
            <a:t>visiting professors</a:t>
          </a:r>
          <a:r>
            <a:rPr lang="ru-RU" sz="1400" kern="1200" dirty="0" smtClean="0"/>
            <a:t>);</a:t>
          </a:r>
          <a:endParaRPr lang="ru-RU" sz="1400" kern="1200" dirty="0"/>
        </a:p>
      </dsp:txBody>
      <dsp:txXfrm>
        <a:off x="4841276" y="2188891"/>
        <a:ext cx="3485054" cy="895109"/>
      </dsp:txXfrm>
    </dsp:sp>
    <dsp:sp modelId="{961BF452-FC87-4C08-856C-4CB172486809}">
      <dsp:nvSpPr>
        <dsp:cNvPr id="0" name=""/>
        <dsp:cNvSpPr/>
      </dsp:nvSpPr>
      <dsp:spPr>
        <a:xfrm>
          <a:off x="4784876" y="3269181"/>
          <a:ext cx="3581900" cy="693304"/>
        </a:xfrm>
        <a:prstGeom prst="roundRect">
          <a:avLst/>
        </a:prstGeom>
        <a:solidFill>
          <a:schemeClr val="lt1">
            <a:alpha val="90000"/>
            <a:hueOff val="0"/>
            <a:satOff val="0"/>
            <a:lumOff val="0"/>
            <a:alphaOff val="0"/>
          </a:schemeClr>
        </a:solidFill>
        <a:ln w="25400" cap="flat" cmpd="sng" algn="ctr">
          <a:solidFill>
            <a:schemeClr val="accent5">
              <a:hueOff val="-3039673"/>
              <a:satOff val="3213"/>
              <a:lumOff val="-5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Assistance in startup opening and </a:t>
          </a:r>
          <a:r>
            <a:rPr lang="en-US" sz="1400" kern="1200" dirty="0" smtClean="0"/>
            <a:t>promotion</a:t>
          </a:r>
          <a:r>
            <a:rPr lang="ru-RU" sz="1400" kern="1200" dirty="0" smtClean="0"/>
            <a:t>;</a:t>
          </a:r>
          <a:endParaRPr lang="ru-RU" sz="1400" kern="1200" dirty="0"/>
        </a:p>
      </dsp:txBody>
      <dsp:txXfrm>
        <a:off x="4818720" y="3303025"/>
        <a:ext cx="3514212" cy="625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EFB44-F205-4BE0-831B-C877A06E9490}">
      <dsp:nvSpPr>
        <dsp:cNvPr id="0" name=""/>
        <dsp:cNvSpPr/>
      </dsp:nvSpPr>
      <dsp:spPr>
        <a:xfrm flipV="1">
          <a:off x="1207366" y="342307"/>
          <a:ext cx="5847907" cy="5400834"/>
        </a:xfrm>
        <a:prstGeom prst="triangle">
          <a:avLst/>
        </a:prstGeom>
        <a:solidFill>
          <a:srgbClr val="66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B3E2588-414D-41EF-BCF6-DA19C27A34D5}">
      <dsp:nvSpPr>
        <dsp:cNvPr id="0" name=""/>
        <dsp:cNvSpPr/>
      </dsp:nvSpPr>
      <dsp:spPr>
        <a:xfrm>
          <a:off x="5514353" y="466267"/>
          <a:ext cx="2517266" cy="1280855"/>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Specialized department of geo informatics</a:t>
          </a:r>
          <a:r>
            <a:rPr lang="ru-RU" sz="1600" kern="1200" dirty="0" smtClean="0"/>
            <a:t>.</a:t>
          </a:r>
        </a:p>
        <a:p>
          <a:pPr lvl="0" algn="ctr" defTabSz="711200">
            <a:lnSpc>
              <a:spcPct val="90000"/>
            </a:lnSpc>
            <a:spcBef>
              <a:spcPct val="0"/>
            </a:spcBef>
            <a:spcAft>
              <a:spcPct val="35000"/>
            </a:spcAft>
          </a:pPr>
          <a:r>
            <a:rPr lang="en-US" sz="1600" kern="1200" dirty="0" smtClean="0"/>
            <a:t>National Research Institute of Geo Systems</a:t>
          </a:r>
          <a:endParaRPr lang="ru-RU" sz="1600" kern="1200" dirty="0"/>
        </a:p>
      </dsp:txBody>
      <dsp:txXfrm>
        <a:off x="5576879" y="528793"/>
        <a:ext cx="2392214" cy="1155803"/>
      </dsp:txXfrm>
    </dsp:sp>
    <dsp:sp modelId="{5F19935B-3D6D-43CA-B781-AAA6456941BC}">
      <dsp:nvSpPr>
        <dsp:cNvPr id="0" name=""/>
        <dsp:cNvSpPr/>
      </dsp:nvSpPr>
      <dsp:spPr>
        <a:xfrm>
          <a:off x="5537046" y="1887039"/>
          <a:ext cx="2471881" cy="1695521"/>
        </a:xfrm>
        <a:prstGeom prst="roundRect">
          <a:avLst/>
        </a:prstGeom>
        <a:solidFill>
          <a:schemeClr val="lt1">
            <a:alpha val="90000"/>
            <a:hueOff val="0"/>
            <a:satOff val="0"/>
            <a:lumOff val="0"/>
            <a:alphaOff val="0"/>
          </a:schemeClr>
        </a:solidFill>
        <a:ln w="9525" cap="flat" cmpd="sng" algn="ctr">
          <a:solidFill>
            <a:schemeClr val="accent5">
              <a:hueOff val="-1519836"/>
              <a:satOff val="1607"/>
              <a:lumOff val="-29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Specialized department of distributed information computation systems</a:t>
          </a:r>
          <a:r>
            <a:rPr lang="ru-RU" sz="1600" kern="1200" dirty="0" smtClean="0"/>
            <a:t>.</a:t>
          </a:r>
        </a:p>
        <a:p>
          <a:pPr lvl="0" algn="ctr" defTabSz="711200">
            <a:lnSpc>
              <a:spcPct val="90000"/>
            </a:lnSpc>
            <a:spcBef>
              <a:spcPct val="0"/>
            </a:spcBef>
            <a:spcAft>
              <a:spcPct val="35000"/>
            </a:spcAft>
          </a:pPr>
          <a:r>
            <a:rPr lang="en-US" sz="1600" kern="1200" dirty="0" smtClean="0"/>
            <a:t>LIT of JINR</a:t>
          </a:r>
          <a:endParaRPr lang="ru-RU" sz="1600" kern="1200" dirty="0"/>
        </a:p>
      </dsp:txBody>
      <dsp:txXfrm>
        <a:off x="5619815" y="1969808"/>
        <a:ext cx="2306343" cy="1529983"/>
      </dsp:txXfrm>
    </dsp:sp>
    <dsp:sp modelId="{73AEA0AD-EB30-4461-9D4A-30B580D04186}">
      <dsp:nvSpPr>
        <dsp:cNvPr id="0" name=""/>
        <dsp:cNvSpPr/>
      </dsp:nvSpPr>
      <dsp:spPr>
        <a:xfrm>
          <a:off x="5523761" y="3722476"/>
          <a:ext cx="2498451" cy="1280855"/>
        </a:xfrm>
        <a:prstGeom prst="roundRect">
          <a:avLst/>
        </a:prstGeom>
        <a:solidFill>
          <a:schemeClr val="lt1">
            <a:alpha val="90000"/>
            <a:hueOff val="0"/>
            <a:satOff val="0"/>
            <a:lumOff val="0"/>
            <a:alphaOff val="0"/>
          </a:schemeClr>
        </a:solidFill>
        <a:ln w="9525" cap="flat" cmpd="sng" algn="ctr">
          <a:solidFill>
            <a:schemeClr val="accent5">
              <a:hueOff val="-3039673"/>
              <a:satOff val="3213"/>
              <a:lumOff val="-58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Specialized department of personal electronics</a:t>
          </a:r>
          <a:r>
            <a:rPr lang="ru-RU" sz="1600" kern="1200" dirty="0" smtClean="0"/>
            <a:t>.</a:t>
          </a:r>
        </a:p>
        <a:p>
          <a:pPr lvl="0" algn="ctr" defTabSz="711200">
            <a:lnSpc>
              <a:spcPct val="90000"/>
            </a:lnSpc>
            <a:spcBef>
              <a:spcPct val="0"/>
            </a:spcBef>
            <a:spcAft>
              <a:spcPct val="35000"/>
            </a:spcAft>
          </a:pPr>
          <a:r>
            <a:rPr lang="en-US" sz="1600" kern="1200" dirty="0" smtClean="0"/>
            <a:t>LCE of JINR</a:t>
          </a:r>
          <a:endParaRPr lang="ru-RU" sz="1600" kern="1200" dirty="0"/>
        </a:p>
      </dsp:txBody>
      <dsp:txXfrm>
        <a:off x="5586287" y="3785002"/>
        <a:ext cx="2373399" cy="1155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365B2-4EF6-4C95-926A-3E1CE53686A8}">
      <dsp:nvSpPr>
        <dsp:cNvPr id="0" name=""/>
        <dsp:cNvSpPr/>
      </dsp:nvSpPr>
      <dsp:spPr>
        <a:xfrm>
          <a:off x="1994230" y="-736"/>
          <a:ext cx="2032000" cy="20320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Digital designing based on the cloud services</a:t>
          </a:r>
        </a:p>
        <a:p>
          <a:pPr lvl="0" algn="ctr" defTabSz="622300">
            <a:lnSpc>
              <a:spcPct val="90000"/>
            </a:lnSpc>
            <a:spcBef>
              <a:spcPct val="0"/>
            </a:spcBef>
            <a:spcAft>
              <a:spcPct val="35000"/>
            </a:spcAft>
          </a:pPr>
          <a:endParaRPr lang="ru-RU" sz="1400" b="0" kern="1200" dirty="0">
            <a:solidFill>
              <a:schemeClr val="tx1"/>
            </a:solidFill>
          </a:endParaRPr>
        </a:p>
      </dsp:txBody>
      <dsp:txXfrm>
        <a:off x="2502230" y="1015264"/>
        <a:ext cx="1016000" cy="1016000"/>
      </dsp:txXfrm>
    </dsp:sp>
    <dsp:sp modelId="{9EF9379E-E9CB-4D68-A01B-77F4B20FF417}">
      <dsp:nvSpPr>
        <dsp:cNvPr id="0" name=""/>
        <dsp:cNvSpPr/>
      </dsp:nvSpPr>
      <dsp:spPr>
        <a:xfrm>
          <a:off x="978230" y="2031263"/>
          <a:ext cx="2032000" cy="2032000"/>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Big Data</a:t>
          </a:r>
          <a:r>
            <a:rPr lang="en-US" sz="1400" kern="1200" dirty="0" smtClean="0">
              <a:solidFill>
                <a:schemeClr val="tx1"/>
              </a:solidFill>
            </a:rPr>
            <a:t> </a:t>
          </a:r>
        </a:p>
        <a:p>
          <a:pPr lvl="0" algn="ctr" defTabSz="622300">
            <a:lnSpc>
              <a:spcPct val="90000"/>
            </a:lnSpc>
            <a:spcBef>
              <a:spcPct val="0"/>
            </a:spcBef>
            <a:spcAft>
              <a:spcPct val="35000"/>
            </a:spcAft>
          </a:pPr>
          <a:r>
            <a:rPr lang="en-US" sz="1400" kern="1200" dirty="0" smtClean="0">
              <a:solidFill>
                <a:schemeClr val="tx1"/>
              </a:solidFill>
            </a:rPr>
            <a:t>of digital services of Moscow Region companies</a:t>
          </a:r>
        </a:p>
        <a:p>
          <a:pPr lvl="0" algn="ctr" defTabSz="622300">
            <a:lnSpc>
              <a:spcPct val="90000"/>
            </a:lnSpc>
            <a:spcBef>
              <a:spcPct val="0"/>
            </a:spcBef>
            <a:spcAft>
              <a:spcPct val="35000"/>
            </a:spcAft>
          </a:pPr>
          <a:endParaRPr lang="en-US" sz="1400" kern="1200" dirty="0" smtClean="0">
            <a:solidFill>
              <a:schemeClr val="tx1"/>
            </a:solidFill>
          </a:endParaRPr>
        </a:p>
        <a:p>
          <a:pPr lvl="0" algn="ctr" defTabSz="622300">
            <a:lnSpc>
              <a:spcPct val="90000"/>
            </a:lnSpc>
            <a:spcBef>
              <a:spcPct val="0"/>
            </a:spcBef>
            <a:spcAft>
              <a:spcPct val="35000"/>
            </a:spcAft>
          </a:pPr>
          <a:endParaRPr lang="ru-RU" sz="1400" kern="1200" dirty="0">
            <a:solidFill>
              <a:schemeClr val="tx1"/>
            </a:solidFill>
          </a:endParaRPr>
        </a:p>
      </dsp:txBody>
      <dsp:txXfrm>
        <a:off x="1486230" y="3047263"/>
        <a:ext cx="1016000" cy="1016000"/>
      </dsp:txXfrm>
    </dsp:sp>
    <dsp:sp modelId="{9B26311D-A47A-48BA-BE47-A9C0D5718F52}">
      <dsp:nvSpPr>
        <dsp:cNvPr id="0" name=""/>
        <dsp:cNvSpPr/>
      </dsp:nvSpPr>
      <dsp:spPr>
        <a:xfrm rot="10800000">
          <a:off x="1994230" y="2031999"/>
          <a:ext cx="2032000" cy="2032000"/>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smtClean="0">
            <a:solidFill>
              <a:schemeClr val="tx1"/>
            </a:solidFill>
          </a:endParaRPr>
        </a:p>
        <a:p>
          <a:pPr lvl="0" algn="ctr" defTabSz="622300">
            <a:lnSpc>
              <a:spcPct val="90000"/>
            </a:lnSpc>
            <a:spcBef>
              <a:spcPct val="0"/>
            </a:spcBef>
            <a:spcAft>
              <a:spcPct val="35000"/>
            </a:spcAft>
          </a:pPr>
          <a:endParaRPr lang="ru-RU" sz="1400" kern="1200" dirty="0" smtClean="0">
            <a:solidFill>
              <a:schemeClr val="tx1"/>
            </a:solidFill>
          </a:endParaRPr>
        </a:p>
        <a:p>
          <a:pPr lvl="0" algn="ctr" defTabSz="622300">
            <a:lnSpc>
              <a:spcPct val="90000"/>
            </a:lnSpc>
            <a:spcBef>
              <a:spcPct val="0"/>
            </a:spcBef>
            <a:spcAft>
              <a:spcPct val="35000"/>
            </a:spcAft>
          </a:pPr>
          <a:r>
            <a:rPr lang="en-US" sz="1400" kern="1200" dirty="0" smtClean="0">
              <a:solidFill>
                <a:schemeClr val="tx1"/>
              </a:solidFill>
            </a:rPr>
            <a:t>Digital economy of the Northern Moscow Area</a:t>
          </a:r>
          <a:endParaRPr lang="ru-RU" sz="1400" kern="1200" dirty="0">
            <a:solidFill>
              <a:schemeClr val="tx1"/>
            </a:solidFill>
          </a:endParaRPr>
        </a:p>
      </dsp:txBody>
      <dsp:txXfrm rot="10800000">
        <a:off x="2502230" y="2031999"/>
        <a:ext cx="1016000" cy="1016000"/>
      </dsp:txXfrm>
    </dsp:sp>
    <dsp:sp modelId="{A69A36D3-6B94-4192-BC79-D0B8C25FC7DD}">
      <dsp:nvSpPr>
        <dsp:cNvPr id="0" name=""/>
        <dsp:cNvSpPr/>
      </dsp:nvSpPr>
      <dsp:spPr>
        <a:xfrm>
          <a:off x="2921990" y="2029790"/>
          <a:ext cx="2183079" cy="2034946"/>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IT logistics </a:t>
          </a:r>
          <a:r>
            <a:rPr lang="en-US" sz="1400" b="0" kern="1200" dirty="0" smtClean="0">
              <a:solidFill>
                <a:schemeClr val="tx1"/>
              </a:solidFill>
            </a:rPr>
            <a:t>with a digital quality background</a:t>
          </a:r>
        </a:p>
        <a:p>
          <a:pPr lvl="0" algn="ctr" defTabSz="622300">
            <a:lnSpc>
              <a:spcPct val="90000"/>
            </a:lnSpc>
            <a:spcBef>
              <a:spcPct val="0"/>
            </a:spcBef>
            <a:spcAft>
              <a:spcPct val="35000"/>
            </a:spcAft>
          </a:pPr>
          <a:endParaRPr lang="en-US" sz="1400" b="0" kern="1200" dirty="0" smtClean="0">
            <a:solidFill>
              <a:schemeClr val="tx1"/>
            </a:solidFill>
          </a:endParaRPr>
        </a:p>
        <a:p>
          <a:pPr lvl="0" algn="ctr" defTabSz="622300">
            <a:lnSpc>
              <a:spcPct val="90000"/>
            </a:lnSpc>
            <a:spcBef>
              <a:spcPct val="0"/>
            </a:spcBef>
            <a:spcAft>
              <a:spcPct val="35000"/>
            </a:spcAft>
          </a:pPr>
          <a:endParaRPr lang="ru-RU" sz="1400" kern="1200" dirty="0">
            <a:solidFill>
              <a:schemeClr val="tx1"/>
            </a:solidFill>
          </a:endParaRPr>
        </a:p>
      </dsp:txBody>
      <dsp:txXfrm>
        <a:off x="3467760" y="3047263"/>
        <a:ext cx="1091539" cy="10174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1263" cy="49339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05482" y="0"/>
            <a:ext cx="2911263" cy="493395"/>
          </a:xfrm>
          <a:prstGeom prst="rect">
            <a:avLst/>
          </a:prstGeom>
        </p:spPr>
        <p:txBody>
          <a:bodyPr vert="horz" lIns="91440" tIns="45720" rIns="91440" bIns="45720" rtlCol="0"/>
          <a:lstStyle>
            <a:lvl1pPr algn="r">
              <a:defRPr sz="1200"/>
            </a:lvl1pPr>
          </a:lstStyle>
          <a:p>
            <a:fld id="{88FB077A-6FA0-4B95-A6F3-AEEC52E645E0}" type="datetimeFigureOut">
              <a:rPr lang="ru-RU" smtClean="0"/>
              <a:pPr/>
              <a:t>19.09.2017</a:t>
            </a:fld>
            <a:endParaRPr lang="ru-RU"/>
          </a:p>
        </p:txBody>
      </p:sp>
      <p:sp>
        <p:nvSpPr>
          <p:cNvPr id="4" name="Образ слайда 3"/>
          <p:cNvSpPr>
            <a:spLocks noGrp="1" noRot="1" noChangeAspect="1"/>
          </p:cNvSpPr>
          <p:nvPr>
            <p:ph type="sldImg" idx="2"/>
          </p:nvPr>
        </p:nvSpPr>
        <p:spPr>
          <a:xfrm>
            <a:off x="892175" y="739775"/>
            <a:ext cx="4933950"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1830" y="4687253"/>
            <a:ext cx="5374640" cy="444055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2792"/>
            <a:ext cx="2911263" cy="49339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05482" y="9372792"/>
            <a:ext cx="2911263" cy="493395"/>
          </a:xfrm>
          <a:prstGeom prst="rect">
            <a:avLst/>
          </a:prstGeom>
        </p:spPr>
        <p:txBody>
          <a:bodyPr vert="horz" lIns="91440" tIns="45720" rIns="91440" bIns="45720" rtlCol="0" anchor="b"/>
          <a:lstStyle>
            <a:lvl1pPr algn="r">
              <a:defRPr sz="1200"/>
            </a:lvl1pPr>
          </a:lstStyle>
          <a:p>
            <a:fld id="{958B2811-C5EF-41A4-B1AF-D72C2B6C224F}" type="slidenum">
              <a:rPr lang="ru-RU" smtClean="0"/>
              <a:pPr/>
              <a:t>‹#›</a:t>
            </a:fld>
            <a:endParaRPr lang="ru-RU"/>
          </a:p>
        </p:txBody>
      </p:sp>
    </p:spTree>
    <p:extLst>
      <p:ext uri="{BB962C8B-B14F-4D97-AF65-F5344CB8AC3E}">
        <p14:creationId xmlns:p14="http://schemas.microsoft.com/office/powerpoint/2010/main" val="83064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0146" y="3486150"/>
            <a:ext cx="3429030" cy="1609725"/>
          </a:xfrm>
        </p:spPr>
        <p:txBody>
          <a:bodyPr anchor="ctr">
            <a:norm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hasCustomPrompt="1"/>
          </p:nvPr>
        </p:nvSpPr>
        <p:spPr>
          <a:xfrm>
            <a:off x="1381126" y="590550"/>
            <a:ext cx="6772274" cy="2828925"/>
          </a:xfrm>
        </p:spPr>
        <p:txBody>
          <a:bodyPr anchor="ctr">
            <a:normAutofit/>
          </a:bodyPr>
          <a:lstStyle>
            <a:lvl1pPr marL="0" indent="0">
              <a:buNone/>
              <a:tabLst/>
              <a:defRPr sz="2800" b="1">
                <a:solidFill>
                  <a:schemeClr val="accent2">
                    <a:lumMod val="75000"/>
                  </a:schemeClr>
                </a:solidFill>
              </a:defRPr>
            </a:lvl1pPr>
          </a:lstStyle>
          <a:p>
            <a:pPr lvl="0"/>
            <a:r>
              <a:rPr lang="ru-RU" dirty="0" smtClean="0"/>
              <a:t>ОБРАЗЕЦ ЗАГОЛОВКА</a:t>
            </a:r>
            <a:endParaRPr lang="ru-RU"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2"/>
          </p:nvPr>
        </p:nvSpPr>
        <p:spPr/>
        <p:txBody>
          <a:bodyPr/>
          <a:lstStyle/>
          <a:p>
            <a:fld id="{B6AE321D-5C8E-47BA-AA52-C91DBBE393DD}"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038225"/>
            <a:ext cx="6019800" cy="5087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2"/>
          </p:nvPr>
        </p:nvSpPr>
        <p:spPr/>
        <p:txBody>
          <a:bodyPr/>
          <a:lstStyle/>
          <a:p>
            <a:fld id="{B6AE321D-5C8E-47BA-AA52-C91DBBE393DD}"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2"/>
          </p:nvPr>
        </p:nvSpPr>
        <p:spPr/>
        <p:txBody>
          <a:bodyPr/>
          <a:lstStyle/>
          <a:p>
            <a:fld id="{B6AE321D-5C8E-47BA-AA52-C91DBBE393DD}" type="slidenum">
              <a:rPr lang="ru-RU" smtClean="0"/>
              <a:pPr/>
              <a:t>‹#›</a:t>
            </a:fld>
            <a:endParaRPr lang="ru-RU"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1057275"/>
            <a:ext cx="7772400" cy="33496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Номер слайда 5"/>
          <p:cNvSpPr>
            <a:spLocks noGrp="1"/>
          </p:cNvSpPr>
          <p:nvPr>
            <p:ph type="sldNum" sz="quarter" idx="12"/>
          </p:nvPr>
        </p:nvSpPr>
        <p:spPr/>
        <p:txBody>
          <a:bodyPr/>
          <a:lstStyle/>
          <a:p>
            <a:fld id="{B6AE321D-5C8E-47BA-AA52-C91DBBE393DD}"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lang="ru-RU" sz="2000" kern="1200" dirty="0" smtClean="0">
                <a:solidFill>
                  <a:schemeClr val="tx1"/>
                </a:solidFill>
                <a:latin typeface="Arial" pitchFamily="34" charset="0"/>
                <a:ea typeface="+mn-ea"/>
                <a:cs typeface="Arial" pitchFamily="34" charset="0"/>
              </a:defRPr>
            </a:lvl1pPr>
            <a:lvl2pPr>
              <a:defRPr lang="ru-RU" sz="1800" kern="1200" dirty="0" smtClean="0">
                <a:solidFill>
                  <a:schemeClr val="tx1">
                    <a:lumMod val="75000"/>
                    <a:lumOff val="25000"/>
                  </a:schemeClr>
                </a:solidFill>
                <a:latin typeface="Arial" pitchFamily="34" charset="0"/>
                <a:ea typeface="+mn-ea"/>
                <a:cs typeface="Arial" pitchFamily="34" charset="0"/>
              </a:defRPr>
            </a:lvl2pPr>
            <a:lvl3pPr>
              <a:defRPr lang="ru-RU" sz="1600" kern="1200" dirty="0" smtClean="0">
                <a:solidFill>
                  <a:schemeClr val="tx1">
                    <a:lumMod val="65000"/>
                    <a:lumOff val="35000"/>
                  </a:schemeClr>
                </a:solidFill>
                <a:latin typeface="Arial" pitchFamily="34" charset="0"/>
                <a:ea typeface="+mn-ea"/>
                <a:cs typeface="Arial" pitchFamily="34" charset="0"/>
              </a:defRPr>
            </a:lvl3pPr>
            <a:lvl4pPr>
              <a:defRPr lang="ru-RU" sz="1400" kern="1200" dirty="0" smtClean="0">
                <a:solidFill>
                  <a:schemeClr val="tx1">
                    <a:lumMod val="65000"/>
                    <a:lumOff val="35000"/>
                  </a:schemeClr>
                </a:solidFill>
                <a:latin typeface="Arial" pitchFamily="34" charset="0"/>
                <a:ea typeface="+mn-ea"/>
                <a:cs typeface="Arial" pitchFamily="34" charset="0"/>
              </a:defRPr>
            </a:lvl4pPr>
            <a:lvl5pPr>
              <a:defRPr lang="ru-RU" sz="1400" kern="1200" dirty="0" smtClean="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6"/>
          <p:cNvSpPr>
            <a:spLocks noGrp="1"/>
          </p:cNvSpPr>
          <p:nvPr>
            <p:ph type="sldNum" sz="quarter" idx="12"/>
          </p:nvPr>
        </p:nvSpPr>
        <p:spPr/>
        <p:txBody>
          <a:bodyPr/>
          <a:lstStyle/>
          <a:p>
            <a:fld id="{B6AE321D-5C8E-47BA-AA52-C91DBBE393DD}"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Номер слайда 8"/>
          <p:cNvSpPr>
            <a:spLocks noGrp="1"/>
          </p:cNvSpPr>
          <p:nvPr>
            <p:ph type="sldNum" sz="quarter" idx="12"/>
          </p:nvPr>
        </p:nvSpPr>
        <p:spPr/>
        <p:txBody>
          <a:bodyPr/>
          <a:lstStyle/>
          <a:p>
            <a:fld id="{B6AE321D-5C8E-47BA-AA52-C91DBBE393DD}"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B6AE321D-5C8E-47BA-AA52-C91DBBE393DD}"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6AE321D-5C8E-47BA-AA52-C91DBBE393DD}"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6533"/>
            <a:ext cx="3008313" cy="101959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2010191"/>
            <a:ext cx="3008313"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Номер слайда 6"/>
          <p:cNvSpPr>
            <a:spLocks noGrp="1"/>
          </p:cNvSpPr>
          <p:nvPr>
            <p:ph type="sldNum" sz="quarter" idx="12"/>
          </p:nvPr>
        </p:nvSpPr>
        <p:spPr/>
        <p:txBody>
          <a:bodyPr/>
          <a:lstStyle/>
          <a:p>
            <a:fld id="{B6AE321D-5C8E-47BA-AA52-C91DBBE393DD}"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800600"/>
            <a:ext cx="8610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333375" y="612775"/>
            <a:ext cx="85534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304800" y="5367338"/>
            <a:ext cx="8610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Номер слайда 6"/>
          <p:cNvSpPr>
            <a:spLocks noGrp="1"/>
          </p:cNvSpPr>
          <p:nvPr>
            <p:ph type="sldNum" sz="quarter" idx="12"/>
          </p:nvPr>
        </p:nvSpPr>
        <p:spPr/>
        <p:txBody>
          <a:bodyPr/>
          <a:lstStyle/>
          <a:p>
            <a:fld id="{B6AE321D-5C8E-47BA-AA52-C91DBBE393DD}"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887590"/>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076326"/>
            <a:ext cx="8458200" cy="50498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8643535" y="6446706"/>
            <a:ext cx="462895" cy="365125"/>
          </a:xfrm>
          <a:prstGeom prst="rect">
            <a:avLst/>
          </a:prstGeom>
        </p:spPr>
        <p:txBody>
          <a:bodyPr vert="horz" lIns="91440" tIns="45720" rIns="91440" bIns="45720" rtlCol="0" anchor="ctr"/>
          <a:lstStyle>
            <a:lvl1pPr algn="ctr">
              <a:defRPr sz="1000" b="0">
                <a:solidFill>
                  <a:schemeClr val="tx1">
                    <a:lumMod val="85000"/>
                    <a:lumOff val="15000"/>
                  </a:schemeClr>
                </a:solidFill>
                <a:latin typeface="Arial" pitchFamily="34" charset="0"/>
                <a:cs typeface="Arial" pitchFamily="34" charset="0"/>
              </a:defRPr>
            </a:lvl1pPr>
          </a:lstStyle>
          <a:p>
            <a:fld id="{B6AE321D-5C8E-47BA-AA52-C91DBBE393DD}" type="slidenum">
              <a:rPr lang="ru-RU" smtClean="0"/>
              <a:pPr/>
              <a:t>‹#›</a:t>
            </a:fld>
            <a:endParaRPr lang="ru-RU" dirty="0"/>
          </a:p>
        </p:txBody>
      </p:sp>
      <p:pic>
        <p:nvPicPr>
          <p:cNvPr id="7" name="Рисунок 6" descr="logo.jpg"/>
          <p:cNvPicPr>
            <a:picLocks noChangeAspect="1"/>
          </p:cNvPicPr>
          <p:nvPr/>
        </p:nvPicPr>
        <p:blipFill>
          <a:blip r:embed="rId14" cstate="email"/>
          <a:stretch>
            <a:fillRect/>
          </a:stretch>
        </p:blipFill>
        <p:spPr>
          <a:xfrm>
            <a:off x="207818" y="6234795"/>
            <a:ext cx="1795634" cy="4565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hdr="0" ftr="0" dt="0"/>
  <p:txStyles>
    <p:titleStyle>
      <a:lvl1pPr algn="l" defTabSz="914400" rtl="0" eaLnBrk="1" latinLnBrk="0" hangingPunct="1">
        <a:spcBef>
          <a:spcPct val="0"/>
        </a:spcBef>
        <a:buNone/>
        <a:defRPr sz="2800" b="1" kern="1200">
          <a:solidFill>
            <a:schemeClr val="accent2">
              <a:lumMod val="75000"/>
            </a:schemeClr>
          </a:solidFill>
          <a:effectLst/>
          <a:latin typeface="Arial" pitchFamily="34" charset="0"/>
          <a:ea typeface="+mj-ea"/>
          <a:cs typeface="Arial" pitchFamily="34" charset="0"/>
        </a:defRPr>
      </a:lvl1pPr>
    </p:titleStyle>
    <p:bodyStyle>
      <a:lvl1pPr marL="179388" indent="-179388" algn="l" defTabSz="914400" rtl="0" eaLnBrk="1" latinLnBrk="0" hangingPunct="1">
        <a:spcBef>
          <a:spcPct val="20000"/>
        </a:spcBef>
        <a:buClr>
          <a:schemeClr val="accent2">
            <a:lumMod val="75000"/>
          </a:schemeClr>
        </a:buClr>
        <a:buSzPct val="80000"/>
        <a:buFont typeface="Wingdings" pitchFamily="2" charset="2"/>
        <a:buChar char="§"/>
        <a:tabLst>
          <a:tab pos="179388" algn="l"/>
        </a:tabLst>
        <a:defRPr sz="2200" kern="1200">
          <a:solidFill>
            <a:schemeClr val="tx1"/>
          </a:solidFill>
          <a:latin typeface="Arial" pitchFamily="34" charset="0"/>
          <a:ea typeface="+mn-ea"/>
          <a:cs typeface="Arial" pitchFamily="34" charset="0"/>
        </a:defRPr>
      </a:lvl1pPr>
      <a:lvl2pPr marL="538163" indent="-273050" algn="l" defTabSz="914400" rtl="0" eaLnBrk="1" latinLnBrk="0" hangingPunct="1">
        <a:spcBef>
          <a:spcPct val="20000"/>
        </a:spcBef>
        <a:buClr>
          <a:schemeClr val="accent2">
            <a:lumMod val="75000"/>
          </a:schemeClr>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717550" indent="-179388" algn="l" defTabSz="914400" rtl="0" eaLnBrk="1" latinLnBrk="0" hangingPunct="1">
        <a:spcBef>
          <a:spcPct val="20000"/>
        </a:spcBef>
        <a:buClr>
          <a:schemeClr val="accent2">
            <a:lumMod val="75000"/>
          </a:schemeClr>
        </a:buClr>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3pPr>
      <a:lvl4pPr marL="896938" indent="-179388" algn="l" defTabSz="914400" rtl="0" eaLnBrk="1" latinLnBrk="0" hangingPunct="1">
        <a:spcBef>
          <a:spcPct val="20000"/>
        </a:spcBef>
        <a:buFont typeface="Arial" pitchFamily="34" charset="0"/>
        <a:buChar char="–"/>
        <a:defRPr sz="1400" kern="1200">
          <a:solidFill>
            <a:schemeClr val="tx1">
              <a:lumMod val="65000"/>
              <a:lumOff val="35000"/>
            </a:schemeClr>
          </a:solidFill>
          <a:latin typeface="Arial" pitchFamily="34" charset="0"/>
          <a:ea typeface="+mn-ea"/>
          <a:cs typeface="Arial" pitchFamily="34" charset="0"/>
        </a:defRPr>
      </a:lvl4pPr>
      <a:lvl5pPr marL="1076325" indent="-273050" algn="l" defTabSz="914400" rtl="0" eaLnBrk="1" latinLnBrk="0" hangingPunct="1">
        <a:spcBef>
          <a:spcPct val="20000"/>
        </a:spcBef>
        <a:buFont typeface="Arial" pitchFamily="34" charset="0"/>
        <a:buChar char="»"/>
        <a:defRPr sz="12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png"/><Relationship Id="rId2" Type="http://schemas.openxmlformats.org/officeDocument/2006/relationships/image" Target="../media/image16.jpeg"/><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png"/><Relationship Id="rId22"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5.xml"/><Relationship Id="rId7" Type="http://schemas.openxmlformats.org/officeDocument/2006/relationships/image" Target="../media/image4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39468" y="574765"/>
            <a:ext cx="7173793"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Adaptive strategy of personnel training for digital economy objectives in State University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Dubna</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1673847" y="58140"/>
            <a:ext cx="7058343" cy="307777"/>
          </a:xfrm>
          <a:prstGeom prst="rect">
            <a:avLst/>
          </a:prstGeom>
          <a:noFill/>
        </p:spPr>
        <p:txBody>
          <a:bodyPr wrap="none" lIns="91440" tIns="45720" rIns="91440" bIns="45720">
            <a:spAutoFit/>
          </a:bodyPr>
          <a:lstStyle/>
          <a:p>
            <a:pPr algn="ctr"/>
            <a:r>
              <a:rPr lang="en-US"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State-Funded Educational Institution of Higher Education State University </a:t>
            </a:r>
            <a:r>
              <a:rPr lang="en-US" sz="1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Dubna</a:t>
            </a:r>
            <a:endParaRPr lang="ru-RU" sz="1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t="10673"/>
          <a:stretch/>
        </p:blipFill>
        <p:spPr>
          <a:xfrm>
            <a:off x="6844166" y="365917"/>
            <a:ext cx="2204445" cy="1939265"/>
          </a:xfrm>
          <a:prstGeom prst="rect">
            <a:avLst/>
          </a:prstGeom>
        </p:spPr>
      </p:pic>
      <p:sp>
        <p:nvSpPr>
          <p:cNvPr id="3" name="Подзаголовок 2"/>
          <p:cNvSpPr>
            <a:spLocks noGrp="1"/>
          </p:cNvSpPr>
          <p:nvPr>
            <p:ph type="subTitle" idx="1"/>
          </p:nvPr>
        </p:nvSpPr>
        <p:spPr>
          <a:xfrm>
            <a:off x="1469814" y="4034790"/>
            <a:ext cx="3429030" cy="1609725"/>
          </a:xfrm>
        </p:spPr>
        <p:txBody>
          <a:bodyPr/>
          <a:lstStyle/>
          <a:p>
            <a:r>
              <a:rPr lang="en-US" dirty="0" smtClean="0"/>
              <a:t>Professor E.N. </a:t>
            </a:r>
            <a:r>
              <a:rPr lang="en-US" dirty="0" err="1" smtClean="0"/>
              <a:t>Cheremisina</a:t>
            </a:r>
            <a:endParaRPr lang="ru-RU" dirty="0" smtClean="0"/>
          </a:p>
          <a:p>
            <a:r>
              <a:rPr lang="en-US" dirty="0" smtClean="0"/>
              <a:t>Associate professor V.V. </a:t>
            </a:r>
            <a:r>
              <a:rPr lang="en-US" dirty="0" err="1" smtClean="0"/>
              <a:t>Belaga</a:t>
            </a:r>
            <a:endParaRPr lang="ru-RU" dirty="0" smtClean="0"/>
          </a:p>
          <a:p>
            <a:r>
              <a:rPr lang="en-US" dirty="0" smtClean="0"/>
              <a:t>Associate professor O.A. </a:t>
            </a:r>
            <a:r>
              <a:rPr lang="en-US" dirty="0" err="1" smtClean="0"/>
              <a:t>Kreider</a:t>
            </a:r>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57175" y="6162675"/>
            <a:ext cx="1885950"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19" name="Rectangle 2"/>
          <p:cNvSpPr>
            <a:spLocks noChangeArrowheads="1"/>
          </p:cNvSpPr>
          <p:nvPr/>
        </p:nvSpPr>
        <p:spPr bwMode="auto">
          <a:xfrm>
            <a:off x="539011" y="1314450"/>
            <a:ext cx="7412069" cy="5876925"/>
          </a:xfrm>
          <a:prstGeom prst="rect">
            <a:avLst/>
          </a:prstGeom>
          <a:noFill/>
          <a:ln w="9525">
            <a:noFill/>
            <a:miter lim="800000"/>
            <a:headEnd/>
            <a:tailEnd/>
          </a:ln>
        </p:spPr>
        <p:txBody>
          <a:bodyPr wrap="none" anchor="ctr"/>
          <a:lstStyle/>
          <a:p>
            <a:endParaRPr lang="ru-RU"/>
          </a:p>
        </p:txBody>
      </p:sp>
      <p:sp>
        <p:nvSpPr>
          <p:cNvPr id="9222" name="AutoShape 9"/>
          <p:cNvSpPr>
            <a:spLocks noChangeArrowheads="1"/>
          </p:cNvSpPr>
          <p:nvPr/>
        </p:nvSpPr>
        <p:spPr bwMode="gray">
          <a:xfrm>
            <a:off x="5846763" y="1314450"/>
            <a:ext cx="2649537" cy="282575"/>
          </a:xfrm>
          <a:prstGeom prst="roundRect">
            <a:avLst>
              <a:gd name="adj" fmla="val 50000"/>
            </a:avLst>
          </a:prstGeom>
          <a:noFill/>
          <a:ln w="9525">
            <a:noFill/>
            <a:round/>
            <a:headEnd/>
            <a:tailEnd/>
          </a:ln>
        </p:spPr>
        <p:txBody>
          <a:bodyPr wrap="none" anchor="ctr"/>
          <a:lstStyle/>
          <a:p>
            <a:endParaRPr lang="ru-RU"/>
          </a:p>
        </p:txBody>
      </p:sp>
      <p:sp>
        <p:nvSpPr>
          <p:cNvPr id="9228" name="Rectangle 2"/>
          <p:cNvSpPr>
            <a:spLocks noChangeArrowheads="1"/>
          </p:cNvSpPr>
          <p:nvPr/>
        </p:nvSpPr>
        <p:spPr bwMode="white">
          <a:xfrm>
            <a:off x="1547813" y="188913"/>
            <a:ext cx="7235825" cy="563562"/>
          </a:xfrm>
          <a:prstGeom prst="rect">
            <a:avLst/>
          </a:prstGeom>
          <a:noFill/>
          <a:ln w="9525">
            <a:noFill/>
            <a:miter lim="800000"/>
            <a:headEnd/>
            <a:tailEnd/>
          </a:ln>
        </p:spPr>
        <p:txBody>
          <a:bodyPr anchor="ctr"/>
          <a:lstStyle/>
          <a:p>
            <a:pPr algn="r"/>
            <a:endParaRPr lang="en-US" sz="3200">
              <a:solidFill>
                <a:schemeClr val="bg1"/>
              </a:solidFill>
            </a:endParaRPr>
          </a:p>
        </p:txBody>
      </p:sp>
      <p:sp>
        <p:nvSpPr>
          <p:cNvPr id="9220" name="AutoShape 5"/>
          <p:cNvSpPr>
            <a:spLocks noChangeArrowheads="1"/>
          </p:cNvSpPr>
          <p:nvPr/>
        </p:nvSpPr>
        <p:spPr bwMode="gray">
          <a:xfrm>
            <a:off x="560225" y="1973457"/>
            <a:ext cx="2600506" cy="282575"/>
          </a:xfrm>
          <a:prstGeom prst="roundRect">
            <a:avLst>
              <a:gd name="adj" fmla="val 50000"/>
            </a:avLst>
          </a:prstGeom>
          <a:noFill/>
          <a:ln w="9525">
            <a:noFill/>
            <a:round/>
            <a:headEnd/>
            <a:tailEnd/>
          </a:ln>
        </p:spPr>
        <p:txBody>
          <a:bodyPr wrap="none" anchor="ctr"/>
          <a:lstStyle/>
          <a:p>
            <a:endParaRPr lang="ru-RU" sz="2800"/>
          </a:p>
        </p:txBody>
      </p:sp>
      <p:sp>
        <p:nvSpPr>
          <p:cNvPr id="9225" name="AutoShape 17"/>
          <p:cNvSpPr>
            <a:spLocks noChangeArrowheads="1"/>
          </p:cNvSpPr>
          <p:nvPr/>
        </p:nvSpPr>
        <p:spPr bwMode="gray">
          <a:xfrm>
            <a:off x="214280" y="1833194"/>
            <a:ext cx="1649484" cy="319087"/>
          </a:xfrm>
          <a:prstGeom prst="roundRect">
            <a:avLst>
              <a:gd name="adj" fmla="val 50000"/>
            </a:avLst>
          </a:prstGeom>
          <a:noFill/>
          <a:ln w="9525">
            <a:noFill/>
            <a:round/>
            <a:headEnd/>
            <a:tailEnd/>
          </a:ln>
        </p:spPr>
        <p:txBody>
          <a:bodyPr wrap="none" anchor="ctr"/>
          <a:lstStyle/>
          <a:p>
            <a:endParaRPr lang="ru-RU"/>
          </a:p>
        </p:txBody>
      </p:sp>
      <p:sp>
        <p:nvSpPr>
          <p:cNvPr id="37" name="Заголовок 4"/>
          <p:cNvSpPr txBox="1">
            <a:spLocks/>
          </p:cNvSpPr>
          <p:nvPr/>
        </p:nvSpPr>
        <p:spPr>
          <a:xfrm>
            <a:off x="1432330" y="215721"/>
            <a:ext cx="6662057" cy="887590"/>
          </a:xfrm>
          <a:prstGeom prst="rect">
            <a:avLst/>
          </a:prstGeom>
        </p:spPr>
        <p:txBody>
          <a:bodyPr>
            <a:normAutofit fontScale="6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2800" b="1" kern="1200">
                <a:solidFill>
                  <a:schemeClr val="accent2">
                    <a:lumMod val="75000"/>
                  </a:schemeClr>
                </a:solidFill>
                <a:effectLst/>
                <a:latin typeface="Arial" pitchFamily="34" charset="0"/>
                <a:ea typeface="+mj-ea"/>
                <a:cs typeface="Arial" pitchFamily="34" charset="0"/>
              </a:defRPr>
            </a:lvl1pPr>
          </a:lstStyle>
          <a:p>
            <a:pPr algn="ct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Master’s Degree programs and employers</a:t>
            </a:r>
            <a:endParaRPr lang="ru-RU"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 name="Picture 108" descr="http://im6-tub-ru.yandex.net/i?id=238423770-04-72&amp;n=21"/>
          <p:cNvPicPr>
            <a:picLocks noChangeAspect="1" noChangeArrowheads="1"/>
          </p:cNvPicPr>
          <p:nvPr/>
        </p:nvPicPr>
        <p:blipFill>
          <a:blip r:embed="rId2" cstate="email"/>
          <a:srcRect/>
          <a:stretch>
            <a:fillRect/>
          </a:stretch>
        </p:blipFill>
        <p:spPr bwMode="auto">
          <a:xfrm>
            <a:off x="8148335" y="839199"/>
            <a:ext cx="750777" cy="679401"/>
          </a:xfrm>
          <a:prstGeom prst="rect">
            <a:avLst/>
          </a:prstGeom>
          <a:noFill/>
          <a:ln w="9525">
            <a:noFill/>
            <a:miter lim="800000"/>
            <a:headEnd/>
            <a:tailEnd/>
          </a:ln>
        </p:spPr>
      </p:pic>
      <p:pic>
        <p:nvPicPr>
          <p:cNvPr id="15" name="Picture 12" descr="http://dubna-oez.ru/images/data/gallery/7_big_1292171128_3513_resize.png"/>
          <p:cNvPicPr>
            <a:picLocks noChangeAspect="1" noChangeArrowheads="1"/>
          </p:cNvPicPr>
          <p:nvPr/>
        </p:nvPicPr>
        <p:blipFill>
          <a:blip r:embed="rId3" cstate="email"/>
          <a:srcRect/>
          <a:stretch>
            <a:fillRect/>
          </a:stretch>
        </p:blipFill>
        <p:spPr bwMode="auto">
          <a:xfrm>
            <a:off x="162555" y="4035671"/>
            <a:ext cx="911484" cy="273069"/>
          </a:xfrm>
          <a:prstGeom prst="rect">
            <a:avLst/>
          </a:prstGeom>
          <a:noFill/>
          <a:ln w="9525">
            <a:noFill/>
            <a:miter lim="800000"/>
            <a:headEnd/>
            <a:tailEnd/>
          </a:ln>
        </p:spPr>
      </p:pic>
      <p:grpSp>
        <p:nvGrpSpPr>
          <p:cNvPr id="16" name="Группа 29"/>
          <p:cNvGrpSpPr>
            <a:grpSpLocks/>
          </p:cNvGrpSpPr>
          <p:nvPr/>
        </p:nvGrpSpPr>
        <p:grpSpPr bwMode="auto">
          <a:xfrm>
            <a:off x="7358661" y="2834002"/>
            <a:ext cx="1834300" cy="543589"/>
            <a:chOff x="467544" y="2276872"/>
            <a:chExt cx="2376264" cy="709047"/>
          </a:xfrm>
        </p:grpSpPr>
        <p:pic>
          <p:nvPicPr>
            <p:cNvPr id="17" name="Picture 28" descr="http://dubna-oez.ru/images/data/gallery/7_big_1292174707_5438_resize.png"/>
            <p:cNvPicPr>
              <a:picLocks noChangeAspect="1" noChangeArrowheads="1"/>
            </p:cNvPicPr>
            <p:nvPr/>
          </p:nvPicPr>
          <p:blipFill>
            <a:blip r:embed="rId4" cstate="email"/>
            <a:srcRect/>
            <a:stretch>
              <a:fillRect/>
            </a:stretch>
          </p:blipFill>
          <p:spPr bwMode="auto">
            <a:xfrm>
              <a:off x="1043608" y="2276872"/>
              <a:ext cx="1263774" cy="436576"/>
            </a:xfrm>
            <a:prstGeom prst="rect">
              <a:avLst/>
            </a:prstGeom>
            <a:noFill/>
            <a:ln w="9525">
              <a:noFill/>
              <a:miter lim="800000"/>
              <a:headEnd/>
              <a:tailEnd/>
            </a:ln>
          </p:spPr>
        </p:pic>
        <p:sp>
          <p:nvSpPr>
            <p:cNvPr id="18" name="TextBox 28"/>
            <p:cNvSpPr txBox="1">
              <a:spLocks noChangeArrowheads="1"/>
            </p:cNvSpPr>
            <p:nvPr/>
          </p:nvSpPr>
          <p:spPr bwMode="auto">
            <a:xfrm>
              <a:off x="467544" y="2708920"/>
              <a:ext cx="2376264" cy="276999"/>
            </a:xfrm>
            <a:prstGeom prst="rect">
              <a:avLst/>
            </a:prstGeom>
            <a:noFill/>
            <a:ln w="9525">
              <a:noFill/>
              <a:miter lim="800000"/>
              <a:headEnd/>
              <a:tailEnd/>
            </a:ln>
          </p:spPr>
          <p:txBody>
            <a:bodyPr>
              <a:spAutoFit/>
            </a:bodyPr>
            <a:lstStyle/>
            <a:p>
              <a:pPr algn="ctr"/>
              <a:r>
                <a:rPr lang="ru-RU" sz="1200" b="1" dirty="0">
                  <a:solidFill>
                    <a:srgbClr val="339933"/>
                  </a:solidFill>
                </a:rPr>
                <a:t>«</a:t>
              </a:r>
              <a:r>
                <a:rPr lang="ru-RU" sz="1200" b="1" dirty="0" err="1">
                  <a:solidFill>
                    <a:srgbClr val="339933"/>
                  </a:solidFill>
                </a:rPr>
                <a:t>Риэл</a:t>
              </a:r>
              <a:r>
                <a:rPr lang="ru-RU" sz="1200" b="1" dirty="0">
                  <a:solidFill>
                    <a:srgbClr val="339933"/>
                  </a:solidFill>
                </a:rPr>
                <a:t> </a:t>
              </a:r>
              <a:r>
                <a:rPr lang="ru-RU" sz="1200" b="1" dirty="0" err="1">
                  <a:solidFill>
                    <a:srgbClr val="339933"/>
                  </a:solidFill>
                </a:rPr>
                <a:t>Гео</a:t>
              </a:r>
              <a:r>
                <a:rPr lang="ru-RU" sz="1200" b="1" dirty="0">
                  <a:solidFill>
                    <a:srgbClr val="339933"/>
                  </a:solidFill>
                </a:rPr>
                <a:t> </a:t>
              </a:r>
              <a:r>
                <a:rPr lang="ru-RU" sz="1200" b="1" dirty="0" err="1">
                  <a:solidFill>
                    <a:srgbClr val="339933"/>
                  </a:solidFill>
                </a:rPr>
                <a:t>Проджект</a:t>
              </a:r>
              <a:r>
                <a:rPr lang="ru-RU" sz="1200" b="1" dirty="0">
                  <a:solidFill>
                    <a:srgbClr val="339933"/>
                  </a:solidFill>
                </a:rPr>
                <a:t>»</a:t>
              </a:r>
              <a:endParaRPr lang="ru-RU" sz="1200" dirty="0">
                <a:solidFill>
                  <a:srgbClr val="339933"/>
                </a:solidFill>
              </a:endParaRPr>
            </a:p>
          </p:txBody>
        </p:sp>
      </p:grpSp>
      <p:pic>
        <p:nvPicPr>
          <p:cNvPr id="19" name="Picture 4" descr="http://dubna-oez.ru/images/data/gallery/7_small_1295533536.jpg"/>
          <p:cNvPicPr>
            <a:picLocks noChangeAspect="1" noChangeArrowheads="1"/>
          </p:cNvPicPr>
          <p:nvPr/>
        </p:nvPicPr>
        <p:blipFill>
          <a:blip r:embed="rId5" cstate="email"/>
          <a:srcRect/>
          <a:stretch>
            <a:fillRect/>
          </a:stretch>
        </p:blipFill>
        <p:spPr bwMode="auto">
          <a:xfrm>
            <a:off x="129163" y="3281585"/>
            <a:ext cx="978269" cy="301795"/>
          </a:xfrm>
          <a:prstGeom prst="rect">
            <a:avLst/>
          </a:prstGeom>
          <a:noFill/>
          <a:ln w="9525">
            <a:noFill/>
            <a:miter lim="800000"/>
            <a:headEnd/>
            <a:tailEnd/>
          </a:ln>
        </p:spPr>
      </p:pic>
      <p:pic>
        <p:nvPicPr>
          <p:cNvPr id="20" name="Picture 98" descr="http://im0-tub-ru.yandex.net/i?id=126788864-19-72&amp;n=21"/>
          <p:cNvPicPr>
            <a:picLocks noChangeAspect="1" noChangeArrowheads="1"/>
          </p:cNvPicPr>
          <p:nvPr/>
        </p:nvPicPr>
        <p:blipFill>
          <a:blip r:embed="rId6" cstate="email"/>
          <a:srcRect/>
          <a:stretch>
            <a:fillRect/>
          </a:stretch>
        </p:blipFill>
        <p:spPr bwMode="auto">
          <a:xfrm>
            <a:off x="8127279" y="2304685"/>
            <a:ext cx="853115" cy="450310"/>
          </a:xfrm>
          <a:prstGeom prst="rect">
            <a:avLst/>
          </a:prstGeom>
          <a:noFill/>
          <a:ln w="9525">
            <a:noFill/>
            <a:miter lim="800000"/>
            <a:headEnd/>
            <a:tailEnd/>
          </a:ln>
        </p:spPr>
      </p:pic>
      <p:pic>
        <p:nvPicPr>
          <p:cNvPr id="21" name="Picture 104" descr="http://im0-tub-ru.yandex.net/i?id=546152346-10-72&amp;n=21"/>
          <p:cNvPicPr>
            <a:picLocks noChangeAspect="1" noChangeArrowheads="1"/>
          </p:cNvPicPr>
          <p:nvPr/>
        </p:nvPicPr>
        <p:blipFill>
          <a:blip r:embed="rId7" cstate="email"/>
          <a:srcRect/>
          <a:stretch>
            <a:fillRect/>
          </a:stretch>
        </p:blipFill>
        <p:spPr bwMode="auto">
          <a:xfrm>
            <a:off x="8094387" y="3534451"/>
            <a:ext cx="834840" cy="512443"/>
          </a:xfrm>
          <a:prstGeom prst="rect">
            <a:avLst/>
          </a:prstGeom>
          <a:noFill/>
          <a:ln w="9525">
            <a:noFill/>
            <a:miter lim="800000"/>
            <a:headEnd/>
            <a:tailEnd/>
          </a:ln>
        </p:spPr>
      </p:pic>
      <p:pic>
        <p:nvPicPr>
          <p:cNvPr id="22" name="Picture 36" descr="&amp;Kcy;&amp;acy;&amp;rcy;&amp;tcy;&amp;icy;&amp;ncy;&amp;kcy;&amp;icy;"/>
          <p:cNvPicPr>
            <a:picLocks noChangeAspect="1" noChangeArrowheads="1"/>
          </p:cNvPicPr>
          <p:nvPr/>
        </p:nvPicPr>
        <p:blipFill>
          <a:blip r:embed="rId8" cstate="email"/>
          <a:srcRect/>
          <a:stretch>
            <a:fillRect/>
          </a:stretch>
        </p:blipFill>
        <p:spPr bwMode="auto">
          <a:xfrm>
            <a:off x="8006790" y="4372927"/>
            <a:ext cx="1033869" cy="441117"/>
          </a:xfrm>
          <a:prstGeom prst="rect">
            <a:avLst/>
          </a:prstGeom>
          <a:noFill/>
          <a:ln w="9525">
            <a:noFill/>
            <a:miter lim="800000"/>
            <a:headEnd/>
            <a:tailEnd/>
          </a:ln>
        </p:spPr>
      </p:pic>
      <p:pic>
        <p:nvPicPr>
          <p:cNvPr id="23" name="Picture 110" descr="http://im8-tub-ru.yandex.net/i?id=593613330-38-72&amp;n=21"/>
          <p:cNvPicPr>
            <a:picLocks noChangeAspect="1" noChangeArrowheads="1"/>
          </p:cNvPicPr>
          <p:nvPr/>
        </p:nvPicPr>
        <p:blipFill>
          <a:blip r:embed="rId9" cstate="email"/>
          <a:srcRect/>
          <a:stretch>
            <a:fillRect/>
          </a:stretch>
        </p:blipFill>
        <p:spPr bwMode="auto">
          <a:xfrm>
            <a:off x="8057789" y="1605324"/>
            <a:ext cx="931870" cy="626788"/>
          </a:xfrm>
          <a:prstGeom prst="rect">
            <a:avLst/>
          </a:prstGeom>
          <a:noFill/>
          <a:ln w="9525">
            <a:noFill/>
            <a:miter lim="800000"/>
            <a:headEnd/>
            <a:tailEnd/>
          </a:ln>
        </p:spPr>
      </p:pic>
      <p:pic>
        <p:nvPicPr>
          <p:cNvPr id="24" name="Picture 96" descr="http://im0-tub-ru.yandex.net/i?id=589015123-39-72&amp;n=21"/>
          <p:cNvPicPr>
            <a:picLocks noChangeAspect="1" noChangeArrowheads="1"/>
          </p:cNvPicPr>
          <p:nvPr/>
        </p:nvPicPr>
        <p:blipFill>
          <a:blip r:embed="rId10" cstate="email"/>
          <a:srcRect/>
          <a:stretch>
            <a:fillRect/>
          </a:stretch>
        </p:blipFill>
        <p:spPr bwMode="auto">
          <a:xfrm>
            <a:off x="7717865" y="4891053"/>
            <a:ext cx="1322794" cy="302353"/>
          </a:xfrm>
          <a:prstGeom prst="rect">
            <a:avLst/>
          </a:prstGeom>
          <a:noFill/>
          <a:ln w="9525">
            <a:noFill/>
            <a:miter lim="800000"/>
            <a:headEnd/>
            <a:tailEnd/>
          </a:ln>
        </p:spPr>
      </p:pic>
      <p:pic>
        <p:nvPicPr>
          <p:cNvPr id="25" name="Picture 100" descr="http://im4-tub-ru.yandex.net/i?id=566860584-44-72&amp;n=21"/>
          <p:cNvPicPr>
            <a:picLocks noChangeAspect="1" noChangeArrowheads="1"/>
          </p:cNvPicPr>
          <p:nvPr/>
        </p:nvPicPr>
        <p:blipFill>
          <a:blip r:embed="rId11" cstate="email"/>
          <a:srcRect/>
          <a:stretch>
            <a:fillRect/>
          </a:stretch>
        </p:blipFill>
        <p:spPr bwMode="auto">
          <a:xfrm>
            <a:off x="82024" y="2114744"/>
            <a:ext cx="1206476" cy="453324"/>
          </a:xfrm>
          <a:prstGeom prst="rect">
            <a:avLst/>
          </a:prstGeom>
          <a:noFill/>
          <a:ln w="9525">
            <a:noFill/>
            <a:miter lim="800000"/>
            <a:headEnd/>
            <a:tailEnd/>
          </a:ln>
        </p:spPr>
      </p:pic>
      <p:grpSp>
        <p:nvGrpSpPr>
          <p:cNvPr id="26" name="Группа 114"/>
          <p:cNvGrpSpPr>
            <a:grpSpLocks/>
          </p:cNvGrpSpPr>
          <p:nvPr/>
        </p:nvGrpSpPr>
        <p:grpSpPr bwMode="auto">
          <a:xfrm>
            <a:off x="8142869" y="5193406"/>
            <a:ext cx="967563" cy="785117"/>
            <a:chOff x="1979211" y="4293096"/>
            <a:chExt cx="1512669" cy="1431153"/>
          </a:xfrm>
        </p:grpSpPr>
        <p:pic>
          <p:nvPicPr>
            <p:cNvPr id="27" name="Picture 116" descr="http://im0-tub-ru.yandex.net/i?id=143860863-35-72&amp;n=21"/>
            <p:cNvPicPr>
              <a:picLocks noChangeAspect="1" noChangeArrowheads="1"/>
            </p:cNvPicPr>
            <p:nvPr/>
          </p:nvPicPr>
          <p:blipFill>
            <a:blip r:embed="rId12" cstate="email"/>
            <a:srcRect/>
            <a:stretch>
              <a:fillRect/>
            </a:stretch>
          </p:blipFill>
          <p:spPr bwMode="auto">
            <a:xfrm>
              <a:off x="2178684" y="4293096"/>
              <a:ext cx="1169180" cy="1060736"/>
            </a:xfrm>
            <a:prstGeom prst="rect">
              <a:avLst/>
            </a:prstGeom>
            <a:noFill/>
            <a:ln w="9525">
              <a:noFill/>
              <a:miter lim="800000"/>
              <a:headEnd/>
              <a:tailEnd/>
            </a:ln>
          </p:spPr>
        </p:pic>
        <p:sp>
          <p:nvSpPr>
            <p:cNvPr id="28" name="TextBox 113"/>
            <p:cNvSpPr txBox="1">
              <a:spLocks noChangeArrowheads="1"/>
            </p:cNvSpPr>
            <p:nvPr/>
          </p:nvSpPr>
          <p:spPr bwMode="auto">
            <a:xfrm>
              <a:off x="1979211" y="5359578"/>
              <a:ext cx="1512669" cy="364671"/>
            </a:xfrm>
            <a:prstGeom prst="rect">
              <a:avLst/>
            </a:prstGeom>
            <a:noFill/>
            <a:ln w="9525">
              <a:noFill/>
              <a:miter lim="800000"/>
              <a:headEnd/>
              <a:tailEnd/>
            </a:ln>
          </p:spPr>
          <p:txBody>
            <a:bodyPr wrap="square">
              <a:spAutoFit/>
            </a:bodyPr>
            <a:lstStyle/>
            <a:p>
              <a:pPr algn="ctr"/>
              <a:r>
                <a:rPr lang="ru-RU" sz="700" b="1" dirty="0" err="1"/>
                <a:t>ВНИИгеосистем</a:t>
              </a:r>
              <a:endParaRPr lang="ru-RU" sz="700" b="1" dirty="0"/>
            </a:p>
          </p:txBody>
        </p:sp>
      </p:grpSp>
      <p:pic>
        <p:nvPicPr>
          <p:cNvPr id="29" name="Picture 6" descr="http://dubna-oez.ru/images/data/gallery/7_small_1300699207.jpg"/>
          <p:cNvPicPr>
            <a:picLocks noChangeAspect="1" noChangeArrowheads="1"/>
          </p:cNvPicPr>
          <p:nvPr/>
        </p:nvPicPr>
        <p:blipFill>
          <a:blip r:embed="rId13" cstate="email"/>
          <a:srcRect/>
          <a:stretch>
            <a:fillRect/>
          </a:stretch>
        </p:blipFill>
        <p:spPr bwMode="auto">
          <a:xfrm>
            <a:off x="8312380" y="6090900"/>
            <a:ext cx="628539" cy="615968"/>
          </a:xfrm>
          <a:prstGeom prst="rect">
            <a:avLst/>
          </a:prstGeom>
          <a:noFill/>
          <a:ln w="9525">
            <a:noFill/>
            <a:miter lim="800000"/>
            <a:headEnd/>
            <a:tailEnd/>
          </a:ln>
        </p:spPr>
      </p:pic>
      <p:pic>
        <p:nvPicPr>
          <p:cNvPr id="30" name="Picture 10" descr="http://dubna-oez.ru/images/data/gallery/7_big_1292167760_3679_resize.png"/>
          <p:cNvPicPr>
            <a:picLocks noChangeAspect="1" noChangeArrowheads="1"/>
          </p:cNvPicPr>
          <p:nvPr/>
        </p:nvPicPr>
        <p:blipFill>
          <a:blip r:embed="rId14" cstate="email"/>
          <a:srcRect/>
          <a:stretch>
            <a:fillRect/>
          </a:stretch>
        </p:blipFill>
        <p:spPr bwMode="auto">
          <a:xfrm>
            <a:off x="137373" y="5230233"/>
            <a:ext cx="803275" cy="489091"/>
          </a:xfrm>
          <a:prstGeom prst="rect">
            <a:avLst/>
          </a:prstGeom>
          <a:noFill/>
          <a:ln w="9525">
            <a:noFill/>
            <a:miter lim="800000"/>
            <a:headEnd/>
            <a:tailEnd/>
          </a:ln>
        </p:spPr>
      </p:pic>
      <p:pic>
        <p:nvPicPr>
          <p:cNvPr id="31" name="Picture 22" descr="http://dubna-oez.ru/images/data/gallery/916_small_1313393291.png"/>
          <p:cNvPicPr>
            <a:picLocks noChangeAspect="1" noChangeArrowheads="1"/>
          </p:cNvPicPr>
          <p:nvPr/>
        </p:nvPicPr>
        <p:blipFill>
          <a:blip r:embed="rId15" cstate="email"/>
          <a:srcRect/>
          <a:stretch>
            <a:fillRect/>
          </a:stretch>
        </p:blipFill>
        <p:spPr bwMode="auto">
          <a:xfrm>
            <a:off x="57414" y="1496353"/>
            <a:ext cx="1566863" cy="522287"/>
          </a:xfrm>
          <a:prstGeom prst="rect">
            <a:avLst/>
          </a:prstGeom>
          <a:noFill/>
          <a:ln w="9525">
            <a:noFill/>
            <a:miter lim="800000"/>
            <a:headEnd/>
            <a:tailEnd/>
          </a:ln>
        </p:spPr>
      </p:pic>
      <p:pic>
        <p:nvPicPr>
          <p:cNvPr id="34" name="Picture 102" descr="http://im2-tub-ru.yandex.net/i?id=537769102-21-72&amp;n=21"/>
          <p:cNvPicPr>
            <a:picLocks noChangeAspect="1" noChangeArrowheads="1"/>
          </p:cNvPicPr>
          <p:nvPr/>
        </p:nvPicPr>
        <p:blipFill>
          <a:blip r:embed="rId16" cstate="email"/>
          <a:srcRect/>
          <a:stretch>
            <a:fillRect/>
          </a:stretch>
        </p:blipFill>
        <p:spPr bwMode="auto">
          <a:xfrm>
            <a:off x="147188" y="4327987"/>
            <a:ext cx="658141" cy="837515"/>
          </a:xfrm>
          <a:prstGeom prst="rect">
            <a:avLst/>
          </a:prstGeom>
          <a:noFill/>
          <a:ln w="9525">
            <a:noFill/>
            <a:miter lim="800000"/>
            <a:headEnd/>
            <a:tailEnd/>
          </a:ln>
        </p:spPr>
      </p:pic>
      <p:pic>
        <p:nvPicPr>
          <p:cNvPr id="32" name="Picture 24" descr="http://dubna-oez.ru/images/data/gallery/7_small_1351155663.png"/>
          <p:cNvPicPr>
            <a:picLocks noChangeAspect="1" noChangeArrowheads="1"/>
          </p:cNvPicPr>
          <p:nvPr/>
        </p:nvPicPr>
        <p:blipFill>
          <a:blip r:embed="rId17" cstate="email"/>
          <a:srcRect/>
          <a:stretch>
            <a:fillRect/>
          </a:stretch>
        </p:blipFill>
        <p:spPr bwMode="auto">
          <a:xfrm>
            <a:off x="147188" y="3588609"/>
            <a:ext cx="1001270" cy="427815"/>
          </a:xfrm>
          <a:prstGeom prst="rect">
            <a:avLst/>
          </a:prstGeom>
          <a:noFill/>
          <a:ln w="9525">
            <a:noFill/>
            <a:miter lim="800000"/>
            <a:headEnd/>
            <a:tailEnd/>
          </a:ln>
        </p:spPr>
      </p:pic>
      <p:pic>
        <p:nvPicPr>
          <p:cNvPr id="33" name="Picture 30" descr="http://dubna-oez.ru/images/data/gallery/7_small_1301647825.png"/>
          <p:cNvPicPr>
            <a:picLocks noChangeAspect="1" noChangeArrowheads="1"/>
          </p:cNvPicPr>
          <p:nvPr/>
        </p:nvPicPr>
        <p:blipFill>
          <a:blip r:embed="rId18" cstate="email"/>
          <a:srcRect/>
          <a:stretch>
            <a:fillRect/>
          </a:stretch>
        </p:blipFill>
        <p:spPr bwMode="auto">
          <a:xfrm>
            <a:off x="7776767" y="5544242"/>
            <a:ext cx="668007" cy="561126"/>
          </a:xfrm>
          <a:prstGeom prst="rect">
            <a:avLst/>
          </a:prstGeom>
          <a:noFill/>
          <a:ln w="9525">
            <a:noFill/>
            <a:miter lim="800000"/>
            <a:headEnd/>
            <a:tailEnd/>
          </a:ln>
        </p:spPr>
      </p:pic>
      <p:pic>
        <p:nvPicPr>
          <p:cNvPr id="35" name="Picture 112" descr="http://im2-tub-ru.yandex.net/i?id=299262363-43-72&amp;n=21"/>
          <p:cNvPicPr>
            <a:picLocks noChangeAspect="1" noChangeArrowheads="1"/>
          </p:cNvPicPr>
          <p:nvPr/>
        </p:nvPicPr>
        <p:blipFill>
          <a:blip r:embed="rId19" cstate="email"/>
          <a:srcRect/>
          <a:stretch>
            <a:fillRect/>
          </a:stretch>
        </p:blipFill>
        <p:spPr bwMode="auto">
          <a:xfrm>
            <a:off x="129163" y="898149"/>
            <a:ext cx="606277" cy="606277"/>
          </a:xfrm>
          <a:prstGeom prst="rect">
            <a:avLst/>
          </a:prstGeom>
          <a:noFill/>
          <a:ln w="9525">
            <a:noFill/>
            <a:miter lim="800000"/>
            <a:headEnd/>
            <a:tailEnd/>
          </a:ln>
        </p:spPr>
      </p:pic>
      <p:pic>
        <p:nvPicPr>
          <p:cNvPr id="36" name="Picture 32" descr="&amp;Kcy;&amp;acy;&amp;rcy;&amp;tcy;&amp;icy;&amp;ncy;&amp;kcy;&amp;icy;"/>
          <p:cNvPicPr>
            <a:picLocks noChangeAspect="1" noChangeArrowheads="1"/>
          </p:cNvPicPr>
          <p:nvPr/>
        </p:nvPicPr>
        <p:blipFill>
          <a:blip r:embed="rId20" cstate="email"/>
          <a:srcRect/>
          <a:stretch>
            <a:fillRect/>
          </a:stretch>
        </p:blipFill>
        <p:spPr bwMode="auto">
          <a:xfrm>
            <a:off x="7979176" y="4009137"/>
            <a:ext cx="965040" cy="389233"/>
          </a:xfrm>
          <a:prstGeom prst="rect">
            <a:avLst/>
          </a:prstGeom>
          <a:noFill/>
          <a:ln w="9525">
            <a:noFill/>
            <a:miter lim="800000"/>
            <a:headEnd/>
            <a:tailEnd/>
          </a:ln>
        </p:spPr>
      </p:pic>
      <p:pic>
        <p:nvPicPr>
          <p:cNvPr id="38" name="Picture 34" descr="http://im6-tub-ru.yandex.net/i?id=143984234-00-72&amp;n=21"/>
          <p:cNvPicPr>
            <a:picLocks noChangeAspect="1" noChangeArrowheads="1"/>
          </p:cNvPicPr>
          <p:nvPr/>
        </p:nvPicPr>
        <p:blipFill>
          <a:blip r:embed="rId21" cstate="email"/>
          <a:srcRect/>
          <a:stretch>
            <a:fillRect/>
          </a:stretch>
        </p:blipFill>
        <p:spPr bwMode="auto">
          <a:xfrm>
            <a:off x="157916" y="2603221"/>
            <a:ext cx="599004" cy="599004"/>
          </a:xfrm>
          <a:prstGeom prst="rect">
            <a:avLst/>
          </a:prstGeom>
          <a:noFill/>
          <a:ln w="9525">
            <a:noFill/>
            <a:miter lim="800000"/>
            <a:headEnd/>
            <a:tailEnd/>
          </a:ln>
        </p:spPr>
      </p:pic>
      <p:grpSp>
        <p:nvGrpSpPr>
          <p:cNvPr id="39" name="Группа 38"/>
          <p:cNvGrpSpPr/>
          <p:nvPr/>
        </p:nvGrpSpPr>
        <p:grpSpPr>
          <a:xfrm>
            <a:off x="1608658" y="1365321"/>
            <a:ext cx="5926685" cy="1897973"/>
            <a:chOff x="1999807" y="353105"/>
            <a:chExt cx="5926685" cy="1897973"/>
          </a:xfrm>
        </p:grpSpPr>
        <p:sp>
          <p:nvSpPr>
            <p:cNvPr id="40" name="Скругленный прямоугольник 39"/>
            <p:cNvSpPr/>
            <p:nvPr/>
          </p:nvSpPr>
          <p:spPr>
            <a:xfrm>
              <a:off x="1999807" y="353105"/>
              <a:ext cx="5926685" cy="1897973"/>
            </a:xfrm>
            <a:prstGeom prst="roundRect">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41" name="Скругленный прямоугольник 4"/>
            <p:cNvSpPr/>
            <p:nvPr/>
          </p:nvSpPr>
          <p:spPr>
            <a:xfrm>
              <a:off x="2092458" y="445756"/>
              <a:ext cx="5741383" cy="17126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solidFill>
                    <a:srgbClr val="00B050"/>
                  </a:solidFill>
                  <a:latin typeface="Times New Roman" panose="02020603050405020304" pitchFamily="18" charset="0"/>
                  <a:cs typeface="Times New Roman" panose="02020603050405020304" pitchFamily="18" charset="0"/>
                </a:rPr>
                <a:t>“System analysis and management”</a:t>
              </a:r>
              <a:endParaRPr lang="ru-RU" sz="1200" b="1" i="1" kern="1200" dirty="0" smtClean="0">
                <a:solidFill>
                  <a:srgbClr val="00B050"/>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“Theory and mathematical methods of system analysis and management in engineering systems”</a:t>
              </a:r>
              <a:endParaRPr lang="ru-RU" sz="1200" b="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“System analysis of design engineering solutions”</a:t>
              </a:r>
              <a:endParaRPr lang="ru-RU" sz="1200" b="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“Cognitive computations and business analytics”</a:t>
              </a:r>
              <a:endParaRPr lang="ru-RU" sz="1200" b="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“Intelligent systems of Big Data processing’</a:t>
              </a:r>
              <a:endParaRPr lang="ru-RU" sz="1200" b="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“Geo informational technologies in decision-making”</a:t>
              </a:r>
              <a:endParaRPr lang="ru-RU" sz="1200" b="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“System analysis and management of sustainable development of complex systems”</a:t>
              </a:r>
              <a:endParaRPr lang="ru-RU" sz="1200" b="1" kern="1200" dirty="0">
                <a:latin typeface="Times New Roman" panose="02020603050405020304" pitchFamily="18" charset="0"/>
                <a:cs typeface="Times New Roman" panose="02020603050405020304" pitchFamily="18" charset="0"/>
              </a:endParaRPr>
            </a:p>
          </p:txBody>
        </p:sp>
      </p:grpSp>
      <p:grpSp>
        <p:nvGrpSpPr>
          <p:cNvPr id="45" name="Группа 44"/>
          <p:cNvGrpSpPr/>
          <p:nvPr/>
        </p:nvGrpSpPr>
        <p:grpSpPr>
          <a:xfrm>
            <a:off x="1620362" y="4190570"/>
            <a:ext cx="5903275" cy="681933"/>
            <a:chOff x="2023217" y="2337054"/>
            <a:chExt cx="5903275" cy="681933"/>
          </a:xfrm>
        </p:grpSpPr>
        <p:sp>
          <p:nvSpPr>
            <p:cNvPr id="46" name="Скругленный прямоугольник 45"/>
            <p:cNvSpPr/>
            <p:nvPr/>
          </p:nvSpPr>
          <p:spPr>
            <a:xfrm>
              <a:off x="2023217" y="2337054"/>
              <a:ext cx="5903275" cy="681933"/>
            </a:xfrm>
            <a:prstGeom prst="roundRect">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47" name="Скругленный прямоугольник 4"/>
            <p:cNvSpPr/>
            <p:nvPr/>
          </p:nvSpPr>
          <p:spPr>
            <a:xfrm>
              <a:off x="2056506" y="2370343"/>
              <a:ext cx="5836697" cy="6153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solidFill>
                    <a:srgbClr val="00B050"/>
                  </a:solidFill>
                  <a:latin typeface="Times New Roman" panose="02020603050405020304" pitchFamily="18" charset="0"/>
                  <a:cs typeface="Times New Roman" panose="02020603050405020304" pitchFamily="18" charset="0"/>
                </a:rPr>
                <a:t>“Applied informatics”</a:t>
              </a:r>
              <a:endParaRPr lang="ru-RU" sz="1200" b="1" i="1" kern="1200" dirty="0" smtClean="0">
                <a:solidFill>
                  <a:srgbClr val="00B050"/>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“Corporate management systems”</a:t>
              </a:r>
              <a:endParaRPr lang="ru-RU" sz="1200" b="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“Applied informatics in </a:t>
              </a:r>
              <a:r>
                <a:rPr lang="en-US" sz="1200" b="1" kern="1200" dirty="0" smtClean="0">
                  <a:latin typeface="Times New Roman" panose="02020603050405020304" pitchFamily="18" charset="0"/>
                  <a:cs typeface="Times New Roman" panose="02020603050405020304" pitchFamily="18" charset="0"/>
                </a:rPr>
                <a:t>economics</a:t>
              </a:r>
              <a:r>
                <a:rPr lang="en-US" sz="1200" b="1" kern="1200" dirty="0" smtClean="0">
                  <a:latin typeface="Times New Roman" panose="02020603050405020304" pitchFamily="18" charset="0"/>
                  <a:cs typeface="Times New Roman" panose="02020603050405020304" pitchFamily="18" charset="0"/>
                </a:rPr>
                <a:t>”</a:t>
              </a:r>
              <a:endParaRPr lang="ru-RU" sz="1200" b="1" kern="1200" dirty="0" smtClean="0">
                <a:latin typeface="Times New Roman" panose="02020603050405020304" pitchFamily="18" charset="0"/>
                <a:cs typeface="Times New Roman" panose="02020603050405020304" pitchFamily="18" charset="0"/>
              </a:endParaRPr>
            </a:p>
          </p:txBody>
        </p:sp>
      </p:grpSp>
      <p:grpSp>
        <p:nvGrpSpPr>
          <p:cNvPr id="48" name="Группа 47"/>
          <p:cNvGrpSpPr/>
          <p:nvPr/>
        </p:nvGrpSpPr>
        <p:grpSpPr>
          <a:xfrm>
            <a:off x="1608834" y="3434590"/>
            <a:ext cx="5926332" cy="564211"/>
            <a:chOff x="2000160" y="3169022"/>
            <a:chExt cx="5926332" cy="564211"/>
          </a:xfrm>
        </p:grpSpPr>
        <p:sp>
          <p:nvSpPr>
            <p:cNvPr id="49" name="Скругленный прямоугольник 48"/>
            <p:cNvSpPr/>
            <p:nvPr/>
          </p:nvSpPr>
          <p:spPr>
            <a:xfrm>
              <a:off x="2000160" y="3169022"/>
              <a:ext cx="5926332" cy="564211"/>
            </a:xfrm>
            <a:prstGeom prst="roundRect">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50" name="Скругленный прямоугольник 4"/>
            <p:cNvSpPr/>
            <p:nvPr/>
          </p:nvSpPr>
          <p:spPr>
            <a:xfrm>
              <a:off x="2027703" y="3196565"/>
              <a:ext cx="5871246" cy="509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solidFill>
                    <a:srgbClr val="00B050"/>
                  </a:solidFill>
                  <a:latin typeface="Times New Roman" panose="02020603050405020304" pitchFamily="18" charset="0"/>
                  <a:cs typeface="Times New Roman" panose="02020603050405020304" pitchFamily="18" charset="0"/>
                </a:rPr>
                <a:t>“Management”</a:t>
              </a:r>
              <a:endParaRPr lang="ru-RU" sz="1200" b="1" i="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“Project management of sustainable development”</a:t>
              </a:r>
              <a:endParaRPr lang="ru-RU" sz="1200" b="1" kern="1200" dirty="0" smtClean="0">
                <a:latin typeface="Times New Roman" panose="02020603050405020304" pitchFamily="18" charset="0"/>
                <a:cs typeface="Times New Roman" panose="02020603050405020304" pitchFamily="18" charset="0"/>
              </a:endParaRPr>
            </a:p>
          </p:txBody>
        </p:sp>
      </p:grpSp>
      <p:grpSp>
        <p:nvGrpSpPr>
          <p:cNvPr id="51" name="Группа 50"/>
          <p:cNvGrpSpPr/>
          <p:nvPr/>
        </p:nvGrpSpPr>
        <p:grpSpPr>
          <a:xfrm>
            <a:off x="1646402" y="5064272"/>
            <a:ext cx="5888764" cy="814360"/>
            <a:chOff x="2037728" y="3842545"/>
            <a:chExt cx="5888764" cy="814360"/>
          </a:xfrm>
        </p:grpSpPr>
        <p:sp>
          <p:nvSpPr>
            <p:cNvPr id="52" name="Скругленный прямоугольник 51"/>
            <p:cNvSpPr/>
            <p:nvPr/>
          </p:nvSpPr>
          <p:spPr>
            <a:xfrm>
              <a:off x="2037728" y="3842545"/>
              <a:ext cx="5888764" cy="814360"/>
            </a:xfrm>
            <a:prstGeom prst="roundRect">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53" name="Скругленный прямоугольник 4"/>
            <p:cNvSpPr/>
            <p:nvPr/>
          </p:nvSpPr>
          <p:spPr>
            <a:xfrm>
              <a:off x="2077482" y="3882299"/>
              <a:ext cx="5809256" cy="7348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solidFill>
                    <a:srgbClr val="00B050"/>
                  </a:solidFill>
                  <a:latin typeface="Times New Roman" panose="02020603050405020304" pitchFamily="18" charset="0"/>
                  <a:cs typeface="Times New Roman" panose="02020603050405020304" pitchFamily="18" charset="0"/>
                </a:rPr>
                <a:t>“Designing and technology of electronic means”</a:t>
              </a:r>
              <a:r>
                <a:rPr lang="ru-RU" sz="1200" i="1" kern="1200" dirty="0" smtClean="0">
                  <a:solidFill>
                    <a:srgbClr val="00B050"/>
                  </a:solidFill>
                  <a:latin typeface="Times New Roman" panose="02020603050405020304" pitchFamily="18" charset="0"/>
                  <a:cs typeface="Times New Roman" panose="02020603050405020304" pitchFamily="18" charset="0"/>
                </a:rPr>
                <a:t> </a:t>
              </a:r>
            </a:p>
            <a:p>
              <a:pPr lvl="0" algn="ctr" defTabSz="533400">
                <a:lnSpc>
                  <a:spcPct val="90000"/>
                </a:lnSpc>
                <a:spcBef>
                  <a:spcPct val="0"/>
                </a:spcBef>
                <a:spcAft>
                  <a:spcPct val="35000"/>
                </a:spcAft>
              </a:pPr>
              <a:r>
                <a:rPr lang="en-US" sz="1200" b="1" i="0" kern="1200" dirty="0" smtClean="0">
                  <a:latin typeface="Times New Roman" panose="02020603050405020304" pitchFamily="18" charset="0"/>
                  <a:cs typeface="Times New Roman" panose="02020603050405020304" pitchFamily="18" charset="0"/>
                </a:rPr>
                <a:t>“Information technologies of designing electronic means”</a:t>
              </a:r>
              <a:endParaRPr lang="ru-RU" sz="1200" b="1" kern="1200" dirty="0">
                <a:latin typeface="Times New Roman" panose="02020603050405020304" pitchFamily="18" charset="0"/>
                <a:cs typeface="Times New Roman" panose="02020603050405020304" pitchFamily="18" charset="0"/>
              </a:endParaRPr>
            </a:p>
          </p:txBody>
        </p:sp>
      </p:grpSp>
      <p:grpSp>
        <p:nvGrpSpPr>
          <p:cNvPr id="54" name="Группа 53"/>
          <p:cNvGrpSpPr/>
          <p:nvPr/>
        </p:nvGrpSpPr>
        <p:grpSpPr>
          <a:xfrm>
            <a:off x="1597305" y="6042858"/>
            <a:ext cx="5987640" cy="564211"/>
            <a:chOff x="1911309" y="3141479"/>
            <a:chExt cx="5987640" cy="564211"/>
          </a:xfrm>
        </p:grpSpPr>
        <p:sp>
          <p:nvSpPr>
            <p:cNvPr id="55" name="Скругленный прямоугольник 54"/>
            <p:cNvSpPr/>
            <p:nvPr/>
          </p:nvSpPr>
          <p:spPr>
            <a:xfrm>
              <a:off x="1911309" y="3141479"/>
              <a:ext cx="5926332" cy="564211"/>
            </a:xfrm>
            <a:prstGeom prst="roundRect">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56" name="Скругленный прямоугольник 4"/>
            <p:cNvSpPr/>
            <p:nvPr/>
          </p:nvSpPr>
          <p:spPr>
            <a:xfrm>
              <a:off x="2027703" y="3196565"/>
              <a:ext cx="5871246" cy="509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solidFill>
                    <a:srgbClr val="00B050"/>
                  </a:solidFill>
                  <a:latin typeface="Times New Roman" panose="02020603050405020304" pitchFamily="18" charset="0"/>
                  <a:cs typeface="Times New Roman" panose="02020603050405020304" pitchFamily="18" charset="0"/>
                </a:rPr>
                <a:t>“Applied mathematics and informatics”</a:t>
              </a:r>
              <a:endParaRPr lang="ru-RU" sz="1200" b="1" i="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“Mathematical modeling”</a:t>
              </a:r>
              <a:endParaRPr lang="ru-RU" sz="1200" b="1" kern="1200" dirty="0" smtClean="0">
                <a:latin typeface="Times New Roman" panose="02020603050405020304" pitchFamily="18" charset="0"/>
                <a:cs typeface="Times New Roman" panose="02020603050405020304" pitchFamily="18" charset="0"/>
              </a:endParaRPr>
            </a:p>
          </p:txBody>
        </p:sp>
      </p:grpSp>
      <p:pic>
        <p:nvPicPr>
          <p:cNvPr id="58" name="Picture 20" descr="http://dubna-oez.ru/images/data/gallery/7_small_1296456386.jpg"/>
          <p:cNvPicPr>
            <a:picLocks noChangeAspect="1" noChangeArrowheads="1"/>
          </p:cNvPicPr>
          <p:nvPr/>
        </p:nvPicPr>
        <p:blipFill>
          <a:blip r:embed="rId22" cstate="email"/>
          <a:srcRect/>
          <a:stretch>
            <a:fillRect/>
          </a:stretch>
        </p:blipFill>
        <p:spPr bwMode="auto">
          <a:xfrm>
            <a:off x="153402" y="5772930"/>
            <a:ext cx="948170" cy="495448"/>
          </a:xfrm>
          <a:prstGeom prst="rect">
            <a:avLst/>
          </a:prstGeom>
          <a:noFill/>
          <a:ln w="9525">
            <a:noFill/>
            <a:miter lim="800000"/>
            <a:headEnd/>
            <a:tailEnd/>
          </a:ln>
        </p:spPr>
      </p:pic>
      <p:pic>
        <p:nvPicPr>
          <p:cNvPr id="59" name="Picture 26" descr="http://dubna-oez.ru/images/data/gallery/7_small_1320308941.gif"/>
          <p:cNvPicPr>
            <a:picLocks noChangeAspect="1" noChangeArrowheads="1"/>
          </p:cNvPicPr>
          <p:nvPr/>
        </p:nvPicPr>
        <p:blipFill>
          <a:blip r:embed="rId23" cstate="email"/>
          <a:srcRect/>
          <a:stretch>
            <a:fillRect/>
          </a:stretch>
        </p:blipFill>
        <p:spPr bwMode="auto">
          <a:xfrm>
            <a:off x="165761" y="6308173"/>
            <a:ext cx="1182318" cy="374229"/>
          </a:xfrm>
          <a:prstGeom prst="rect">
            <a:avLst/>
          </a:prstGeom>
          <a:noFill/>
          <a:ln w="9525">
            <a:noFill/>
            <a:miter lim="800000"/>
            <a:headEnd/>
            <a:tailEnd/>
          </a:ln>
        </p:spPr>
      </p:pic>
    </p:spTree>
    <p:extLst>
      <p:ext uri="{BB962C8B-B14F-4D97-AF65-F5344CB8AC3E}">
        <p14:creationId xmlns:p14="http://schemas.microsoft.com/office/powerpoint/2010/main" val="745386428"/>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p:cNvSpPr/>
          <p:nvPr/>
        </p:nvSpPr>
        <p:spPr>
          <a:xfrm>
            <a:off x="257175" y="6162675"/>
            <a:ext cx="1885950"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28" name="Rectangle 2"/>
          <p:cNvSpPr>
            <a:spLocks noChangeArrowheads="1"/>
          </p:cNvSpPr>
          <p:nvPr/>
        </p:nvSpPr>
        <p:spPr bwMode="white">
          <a:xfrm>
            <a:off x="1547813" y="188913"/>
            <a:ext cx="7235825" cy="563562"/>
          </a:xfrm>
          <a:prstGeom prst="rect">
            <a:avLst/>
          </a:prstGeom>
          <a:noFill/>
          <a:ln w="9525">
            <a:noFill/>
            <a:miter lim="800000"/>
            <a:headEnd/>
            <a:tailEnd/>
          </a:ln>
        </p:spPr>
        <p:txBody>
          <a:bodyPr anchor="ctr"/>
          <a:lstStyle/>
          <a:p>
            <a:pPr algn="r"/>
            <a:endParaRPr lang="en-US" sz="3200">
              <a:solidFill>
                <a:schemeClr val="bg1"/>
              </a:solidFill>
            </a:endParaRPr>
          </a:p>
        </p:txBody>
      </p:sp>
      <p:sp>
        <p:nvSpPr>
          <p:cNvPr id="9229" name="WordArt 18"/>
          <p:cNvSpPr>
            <a:spLocks noChangeArrowheads="1" noChangeShapeType="1" noTextEdit="1"/>
          </p:cNvSpPr>
          <p:nvPr/>
        </p:nvSpPr>
        <p:spPr bwMode="auto">
          <a:xfrm>
            <a:off x="1701209" y="106544"/>
            <a:ext cx="7263404" cy="433174"/>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5">
                    <a:lumMod val="75000"/>
                  </a:schemeClr>
                </a:solidFill>
                <a:effectLst>
                  <a:outerShdw blurRad="50800" dist="39000" dir="5460000" algn="tl">
                    <a:srgbClr val="000000">
                      <a:alpha val="38000"/>
                    </a:srgbClr>
                  </a:outerShdw>
                </a:effectLst>
              </a:rPr>
              <a:t>Intelligent technologies in education</a:t>
            </a:r>
            <a:endParaRPr lang="ru-RU" sz="3600" b="1" kern="10" dirty="0">
              <a:ln w="11430"/>
              <a:solidFill>
                <a:schemeClr val="accent5">
                  <a:lumMod val="75000"/>
                </a:schemeClr>
              </a:solidFill>
              <a:effectLst>
                <a:outerShdw blurRad="50800" dist="39000" dir="5460000" algn="tl">
                  <a:srgbClr val="000000">
                    <a:alpha val="38000"/>
                  </a:srgbClr>
                </a:outerShdw>
              </a:effectLst>
              <a:latin typeface="Impact"/>
            </a:endParaRPr>
          </a:p>
        </p:txBody>
      </p:sp>
      <p:sp>
        <p:nvSpPr>
          <p:cNvPr id="13" name="Прямоугольник 12"/>
          <p:cNvSpPr/>
          <p:nvPr/>
        </p:nvSpPr>
        <p:spPr>
          <a:xfrm>
            <a:off x="421775" y="595758"/>
            <a:ext cx="8542837" cy="830997"/>
          </a:xfrm>
          <a:prstGeom prst="rect">
            <a:avLst/>
          </a:prstGeom>
        </p:spPr>
        <p:txBody>
          <a:bodyPr wrap="square">
            <a:spAutoFit/>
          </a:bodyPr>
          <a:lstStyle/>
          <a:p>
            <a:pPr algn="just"/>
            <a:r>
              <a:rPr lang="en-US" sz="1600" dirty="0" smtClean="0"/>
              <a:t>The objective is to create and develop an electronic educational environment that allows forming and transferring knowledge in promising technological areas together with the leading enterprises.</a:t>
            </a:r>
            <a:endParaRPr lang="ru-RU" sz="1600"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0800" y="1363636"/>
            <a:ext cx="6303703" cy="3360763"/>
          </a:xfrm>
          <a:prstGeom prst="rect">
            <a:avLst/>
          </a:prstGeom>
          <a:noFill/>
        </p:spPr>
      </p:pic>
      <p:sp>
        <p:nvSpPr>
          <p:cNvPr id="12" name="Скругленный прямоугольник 11"/>
          <p:cNvSpPr/>
          <p:nvPr/>
        </p:nvSpPr>
        <p:spPr>
          <a:xfrm>
            <a:off x="243840" y="4937150"/>
            <a:ext cx="8615680" cy="1736646"/>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dirty="0" smtClean="0"/>
              <a:t>The elements of the educational environment of knowledge management are</a:t>
            </a:r>
            <a:r>
              <a:rPr lang="ru-RU" sz="1600" dirty="0" smtClean="0"/>
              <a:t>:</a:t>
            </a:r>
          </a:p>
          <a:p>
            <a:pPr marL="285750" indent="-285750">
              <a:buFont typeface="Arial" panose="020B0604020202020204" pitchFamily="34" charset="0"/>
              <a:buChar char="•"/>
            </a:pPr>
            <a:r>
              <a:rPr lang="en-US" sz="1600" dirty="0" smtClean="0"/>
              <a:t>knowledge domains that contain information of practical importance by professional activity spheres</a:t>
            </a:r>
            <a:r>
              <a:rPr lang="ru-RU" sz="1600" dirty="0" smtClean="0"/>
              <a:t>;</a:t>
            </a:r>
          </a:p>
          <a:p>
            <a:pPr marL="285750" indent="-285750">
              <a:buFont typeface="Arial" panose="020B0604020202020204" pitchFamily="34" charset="0"/>
              <a:buChar char="•"/>
            </a:pPr>
            <a:r>
              <a:rPr lang="en-US" sz="1600" dirty="0" smtClean="0"/>
              <a:t>packages of professional tasks in promising technological areas formed together with the employers</a:t>
            </a:r>
            <a:r>
              <a:rPr lang="ru-RU" sz="1600" dirty="0" smtClean="0"/>
              <a:t>;</a:t>
            </a:r>
          </a:p>
          <a:p>
            <a:pPr marL="285750" indent="-285750">
              <a:buFont typeface="Arial" panose="020B0604020202020204" pitchFamily="34" charset="0"/>
              <a:buChar char="•"/>
            </a:pPr>
            <a:r>
              <a:rPr lang="en-US" sz="1600" dirty="0" smtClean="0"/>
              <a:t>a virtual experiment platform based on cloud </a:t>
            </a:r>
            <a:r>
              <a:rPr lang="en-US" sz="1600" dirty="0" smtClean="0"/>
              <a:t>technologies</a:t>
            </a:r>
            <a:r>
              <a:rPr lang="ru-RU" sz="1600" dirty="0" smtClean="0"/>
              <a:t>;</a:t>
            </a:r>
            <a:endParaRPr lang="ru-RU" sz="1600" dirty="0" smtClean="0"/>
          </a:p>
        </p:txBody>
      </p:sp>
    </p:spTree>
    <p:extLst>
      <p:ext uri="{BB962C8B-B14F-4D97-AF65-F5344CB8AC3E}">
        <p14:creationId xmlns:p14="http://schemas.microsoft.com/office/powerpoint/2010/main" val="1346669714"/>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5182" y="6092456"/>
            <a:ext cx="1754372" cy="637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11" name="Text Box 6"/>
          <p:cNvSpPr txBox="1">
            <a:spLocks noChangeArrowheads="1"/>
          </p:cNvSpPr>
          <p:nvPr/>
        </p:nvSpPr>
        <p:spPr bwMode="auto">
          <a:xfrm>
            <a:off x="1499190" y="85064"/>
            <a:ext cx="7474688" cy="58477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7030A0"/>
                </a:solidFill>
                <a:effectLst>
                  <a:outerShdw blurRad="50800" dist="39000" dir="5460000" algn="tl">
                    <a:srgbClr val="000000">
                      <a:alpha val="38000"/>
                    </a:srgbClr>
                  </a:outerShdw>
                </a:effectLst>
              </a:rPr>
              <a:t>Cloud technologies</a:t>
            </a:r>
            <a:endParaRPr lang="ru-RU" sz="3200" b="1" dirty="0">
              <a:ln w="11430"/>
              <a:solidFill>
                <a:srgbClr val="7030A0"/>
              </a:solidFill>
              <a:effectLst>
                <a:outerShdw blurRad="50800" dist="39000" dir="5460000" algn="tl">
                  <a:srgbClr val="000000">
                    <a:alpha val="38000"/>
                  </a:srgbClr>
                </a:outerShdw>
              </a:effectLst>
            </a:endParaRPr>
          </a:p>
        </p:txBody>
      </p:sp>
      <p:sp>
        <p:nvSpPr>
          <p:cNvPr id="7" name="Rectangle 4"/>
          <p:cNvSpPr>
            <a:spLocks noChangeArrowheads="1"/>
          </p:cNvSpPr>
          <p:nvPr/>
        </p:nvSpPr>
        <p:spPr bwMode="auto">
          <a:xfrm>
            <a:off x="1499190" y="2385373"/>
            <a:ext cx="5248893" cy="523220"/>
          </a:xfrm>
          <a:prstGeom prst="rect">
            <a:avLst/>
          </a:prstGeom>
          <a:noFill/>
          <a:ln w="9525">
            <a:noFill/>
            <a:miter lim="800000"/>
            <a:headEnd/>
            <a:tailEnd/>
          </a:ln>
        </p:spPr>
        <p:txBody>
          <a:bodyPr wrap="square">
            <a:spAutoFit/>
          </a:bodyPr>
          <a:lstStyle/>
          <a:p>
            <a:pPr algn="just">
              <a:buFont typeface="Arial" pitchFamily="34" charset="0"/>
              <a:buChar char="•"/>
            </a:pPr>
            <a:endParaRPr lang="ru-RU" sz="1400" dirty="0" smtClean="0"/>
          </a:p>
          <a:p>
            <a:pPr algn="just"/>
            <a:endParaRPr lang="ru-RU" sz="1400" b="0" dirty="0"/>
          </a:p>
        </p:txBody>
      </p:sp>
      <p:sp>
        <p:nvSpPr>
          <p:cNvPr id="11" name="TextBox 10"/>
          <p:cNvSpPr txBox="1"/>
          <p:nvPr/>
        </p:nvSpPr>
        <p:spPr>
          <a:xfrm>
            <a:off x="240618" y="781346"/>
            <a:ext cx="5455332" cy="272415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ru-RU" sz="1400" dirty="0" smtClean="0"/>
              <a:t>	</a:t>
            </a:r>
            <a:r>
              <a:rPr lang="en-US" sz="1400" dirty="0" smtClean="0"/>
              <a:t>A hardware &amp; software system was created to complete the tasks of uninterrupted access to the corporate information and applications, which gives a reduction of administrative system costs and reduction of expenditures for the infrastructure maintenance.</a:t>
            </a:r>
            <a:r>
              <a:rPr lang="ru-RU" sz="1400" dirty="0" smtClean="0"/>
              <a:t> </a:t>
            </a:r>
          </a:p>
          <a:p>
            <a:pPr algn="just"/>
            <a:r>
              <a:rPr lang="ru-RU" sz="1400" dirty="0" smtClean="0"/>
              <a:t>	</a:t>
            </a:r>
            <a:r>
              <a:rPr lang="en-US" sz="1400" dirty="0" smtClean="0"/>
              <a:t>Introduction of the center of cloud technologies assumes a serviced infrastructure for 300 workplaces. “Complexity” level of the operations performed at the workplaces is medium, i.e. standard, office-type. Every workplace is functioning under the control of an MS Windows 7 Pro OS.</a:t>
            </a:r>
            <a:r>
              <a:rPr lang="ru-RU" sz="1400" dirty="0"/>
              <a:t> </a:t>
            </a:r>
          </a:p>
        </p:txBody>
      </p:sp>
      <p:pic>
        <p:nvPicPr>
          <p:cNvPr id="4098" name="Picture 2" descr="Картинки по запросу облачные технолог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318" y="781346"/>
            <a:ext cx="3104343" cy="199564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Группа 14"/>
          <p:cNvGrpSpPr/>
          <p:nvPr/>
        </p:nvGrpSpPr>
        <p:grpSpPr>
          <a:xfrm>
            <a:off x="255182" y="3480554"/>
            <a:ext cx="2900790" cy="2353968"/>
            <a:chOff x="742950" y="2776995"/>
            <a:chExt cx="2900790" cy="2353968"/>
          </a:xfrm>
        </p:grpSpPr>
        <p:pic>
          <p:nvPicPr>
            <p:cNvPr id="3" name="Рисунок 2"/>
            <p:cNvPicPr>
              <a:picLocks noChangeAspect="1"/>
            </p:cNvPicPr>
            <p:nvPr/>
          </p:nvPicPr>
          <p:blipFill rotWithShape="1">
            <a:blip r:embed="rId3"/>
            <a:srcRect l="39346" t="26184" r="36190" b="44050"/>
            <a:stretch/>
          </p:blipFill>
          <p:spPr>
            <a:xfrm>
              <a:off x="844209" y="3416462"/>
              <a:ext cx="2505075" cy="1714501"/>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42950" y="2776995"/>
              <a:ext cx="2900790" cy="584775"/>
            </a:xfrm>
            <a:prstGeom prst="rect">
              <a:avLst/>
            </a:prstGeom>
            <a:noFill/>
          </p:spPr>
          <p:txBody>
            <a:bodyPr wrap="square" rtlCol="0">
              <a:spAutoFit/>
            </a:bodyPr>
            <a:lstStyle/>
            <a:p>
              <a:pPr algn="ctr"/>
              <a:r>
                <a:rPr lang="en-US" sz="1600" dirty="0" smtClean="0"/>
                <a:t>Creation of circuit boards and e-modules</a:t>
              </a:r>
              <a:endParaRPr lang="ru-RU" sz="1600" dirty="0"/>
            </a:p>
          </p:txBody>
        </p:sp>
      </p:grpSp>
      <p:grpSp>
        <p:nvGrpSpPr>
          <p:cNvPr id="16" name="Группа 15"/>
          <p:cNvGrpSpPr/>
          <p:nvPr/>
        </p:nvGrpSpPr>
        <p:grpSpPr>
          <a:xfrm>
            <a:off x="3373590" y="3905293"/>
            <a:ext cx="2295525" cy="1929229"/>
            <a:chOff x="4210049" y="3823871"/>
            <a:chExt cx="2295525" cy="1929229"/>
          </a:xfrm>
        </p:grpSpPr>
        <p:pic>
          <p:nvPicPr>
            <p:cNvPr id="8" name="Рисунок 7"/>
            <p:cNvPicPr>
              <a:picLocks noChangeAspect="1"/>
            </p:cNvPicPr>
            <p:nvPr/>
          </p:nvPicPr>
          <p:blipFill rotWithShape="1">
            <a:blip r:embed="rId4"/>
            <a:srcRect l="39787" t="26911" r="36302" b="43632"/>
            <a:stretch/>
          </p:blipFill>
          <p:spPr>
            <a:xfrm>
              <a:off x="4210049" y="4162425"/>
              <a:ext cx="2295525" cy="159067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210049" y="3823871"/>
              <a:ext cx="1710725" cy="338554"/>
            </a:xfrm>
            <a:prstGeom prst="rect">
              <a:avLst/>
            </a:prstGeom>
            <a:noFill/>
          </p:spPr>
          <p:txBody>
            <a:bodyPr wrap="none" rtlCol="0">
              <a:spAutoFit/>
            </a:bodyPr>
            <a:lstStyle/>
            <a:p>
              <a:r>
                <a:rPr lang="en-US" sz="1600" dirty="0" smtClean="0"/>
                <a:t>Gauging devices</a:t>
              </a:r>
              <a:endParaRPr lang="ru-RU" sz="1600" dirty="0"/>
            </a:p>
          </p:txBody>
        </p:sp>
      </p:grpSp>
      <p:pic>
        <p:nvPicPr>
          <p:cNvPr id="20" name="Рисунок 3"/>
          <p:cNvPicPr>
            <a:picLocks noChangeAspect="1"/>
          </p:cNvPicPr>
          <p:nvPr/>
        </p:nvPicPr>
        <p:blipFill>
          <a:blip r:embed="rId5" cstate="email"/>
          <a:srcRect/>
          <a:stretch>
            <a:fillRect/>
          </a:stretch>
        </p:blipFill>
        <p:spPr bwMode="auto">
          <a:xfrm>
            <a:off x="6181189" y="3106599"/>
            <a:ext cx="1432446" cy="2548845"/>
          </a:xfrm>
          <a:prstGeom prst="rect">
            <a:avLst/>
          </a:prstGeom>
          <a:ln>
            <a:noFill/>
          </a:ln>
          <a:effectLst>
            <a:outerShdw blurRad="292100" dist="139700" dir="2700000" algn="tl" rotWithShape="0">
              <a:srgbClr val="333333">
                <a:alpha val="65000"/>
              </a:srgbClr>
            </a:outerShdw>
          </a:effectLst>
        </p:spPr>
      </p:pic>
      <p:pic>
        <p:nvPicPr>
          <p:cNvPr id="21" name="Рисунок 5"/>
          <p:cNvPicPr>
            <a:picLocks noChangeAspect="1"/>
          </p:cNvPicPr>
          <p:nvPr/>
        </p:nvPicPr>
        <p:blipFill>
          <a:blip r:embed="rId6" cstate="email"/>
          <a:srcRect/>
          <a:stretch>
            <a:fillRect/>
          </a:stretch>
        </p:blipFill>
        <p:spPr bwMode="auto">
          <a:xfrm>
            <a:off x="7606864" y="4069580"/>
            <a:ext cx="1316211" cy="23418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5182" y="6092456"/>
            <a:ext cx="1754372" cy="637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11" name="Text Box 6"/>
          <p:cNvSpPr txBox="1">
            <a:spLocks noChangeArrowheads="1"/>
          </p:cNvSpPr>
          <p:nvPr/>
        </p:nvSpPr>
        <p:spPr bwMode="auto">
          <a:xfrm>
            <a:off x="447040" y="0"/>
            <a:ext cx="4572000" cy="138499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kumimoji="1" lang="en-US" sz="2800" b="1" dirty="0" smtClean="0">
                <a:solidFill>
                  <a:schemeClr val="tx2"/>
                </a:solidFill>
                <a:effectLst>
                  <a:outerShdw blurRad="38100" dist="38100" dir="2700000" algn="tl">
                    <a:srgbClr val="C0C0C0"/>
                  </a:outerShdw>
                </a:effectLst>
                <a:latin typeface="Arial" charset="0"/>
              </a:rPr>
              <a:t>Single informational educational network “</a:t>
            </a:r>
            <a:r>
              <a:rPr kumimoji="1" lang="en-US" sz="2800" b="1" dirty="0" err="1" smtClean="0">
                <a:solidFill>
                  <a:schemeClr val="tx2"/>
                </a:solidFill>
                <a:effectLst>
                  <a:outerShdw blurRad="38100" dist="38100" dir="2700000" algn="tl">
                    <a:srgbClr val="C0C0C0"/>
                  </a:outerShdw>
                </a:effectLst>
                <a:latin typeface="Arial" charset="0"/>
              </a:rPr>
              <a:t>Dubna</a:t>
            </a:r>
            <a:r>
              <a:rPr kumimoji="1" lang="en-US" sz="2800" b="1" dirty="0" smtClean="0">
                <a:solidFill>
                  <a:schemeClr val="tx2"/>
                </a:solidFill>
                <a:effectLst>
                  <a:outerShdw blurRad="38100" dist="38100" dir="2700000" algn="tl">
                    <a:srgbClr val="C0C0C0"/>
                  </a:outerShdw>
                </a:effectLst>
                <a:latin typeface="Arial" charset="0"/>
              </a:rPr>
              <a:t>”</a:t>
            </a:r>
            <a:endParaRPr kumimoji="1" lang="ru-RU" sz="2800" b="1" dirty="0">
              <a:solidFill>
                <a:schemeClr val="tx2"/>
              </a:solidFill>
              <a:effectLst>
                <a:outerShdw blurRad="38100" dist="38100" dir="2700000" algn="tl">
                  <a:srgbClr val="C0C0C0"/>
                </a:outerShdw>
              </a:effectLst>
              <a:latin typeface="Arial" charset="0"/>
            </a:endParaRPr>
          </a:p>
        </p:txBody>
      </p:sp>
      <p:sp>
        <p:nvSpPr>
          <p:cNvPr id="7" name="Rectangle 4"/>
          <p:cNvSpPr>
            <a:spLocks noChangeArrowheads="1"/>
          </p:cNvSpPr>
          <p:nvPr/>
        </p:nvSpPr>
        <p:spPr bwMode="auto">
          <a:xfrm>
            <a:off x="1499190" y="2385373"/>
            <a:ext cx="5248893" cy="523220"/>
          </a:xfrm>
          <a:prstGeom prst="rect">
            <a:avLst/>
          </a:prstGeom>
          <a:noFill/>
          <a:ln w="9525">
            <a:noFill/>
            <a:miter lim="800000"/>
            <a:headEnd/>
            <a:tailEnd/>
          </a:ln>
        </p:spPr>
        <p:txBody>
          <a:bodyPr wrap="square">
            <a:spAutoFit/>
          </a:bodyPr>
          <a:lstStyle/>
          <a:p>
            <a:pPr algn="just">
              <a:buFont typeface="Arial" pitchFamily="34" charset="0"/>
              <a:buChar char="•"/>
            </a:pPr>
            <a:endParaRPr lang="ru-RU" sz="1400" dirty="0" smtClean="0"/>
          </a:p>
          <a:p>
            <a:pPr algn="just"/>
            <a:endParaRPr lang="ru-RU" sz="1400" b="0" dirty="0"/>
          </a:p>
        </p:txBody>
      </p:sp>
      <p:sp>
        <p:nvSpPr>
          <p:cNvPr id="172" name="TextBox 171"/>
          <p:cNvSpPr txBox="1"/>
          <p:nvPr/>
        </p:nvSpPr>
        <p:spPr>
          <a:xfrm>
            <a:off x="5040623" y="893347"/>
            <a:ext cx="3845165" cy="584775"/>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Increase of the data transmission rate from </a:t>
            </a:r>
            <a:r>
              <a:rPr lang="ru-RU" sz="1600" dirty="0" smtClean="0"/>
              <a:t>1</a:t>
            </a:r>
            <a:r>
              <a:rPr lang="en-US" sz="1600" dirty="0" smtClean="0"/>
              <a:t> Gb to </a:t>
            </a:r>
            <a:r>
              <a:rPr lang="ru-RU" sz="1600" dirty="0" smtClean="0"/>
              <a:t>10</a:t>
            </a:r>
            <a:r>
              <a:rPr lang="en-US" sz="1600" dirty="0" smtClean="0"/>
              <a:t> Gb</a:t>
            </a:r>
            <a:r>
              <a:rPr lang="ru-RU" sz="1600" dirty="0" smtClean="0"/>
              <a:t>!</a:t>
            </a:r>
            <a:endParaRPr lang="ru-RU" sz="1600" dirty="0"/>
          </a:p>
        </p:txBody>
      </p:sp>
      <p:sp>
        <p:nvSpPr>
          <p:cNvPr id="173" name="TextBox 172"/>
          <p:cNvSpPr txBox="1"/>
          <p:nvPr/>
        </p:nvSpPr>
        <p:spPr>
          <a:xfrm>
            <a:off x="5069137" y="2899344"/>
            <a:ext cx="3810703" cy="584775"/>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Formation of dedicated classes in the schools</a:t>
            </a:r>
            <a:endParaRPr lang="ru-RU" sz="1600" dirty="0"/>
          </a:p>
        </p:txBody>
      </p:sp>
      <p:sp>
        <p:nvSpPr>
          <p:cNvPr id="174" name="TextBox 173"/>
          <p:cNvSpPr txBox="1"/>
          <p:nvPr/>
        </p:nvSpPr>
        <p:spPr>
          <a:xfrm>
            <a:off x="5089456" y="3659463"/>
            <a:ext cx="3810703" cy="584775"/>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Early vocational guidance for schoolchildren</a:t>
            </a:r>
            <a:endParaRPr lang="ru-RU" sz="1600" dirty="0"/>
          </a:p>
        </p:txBody>
      </p:sp>
      <p:sp>
        <p:nvSpPr>
          <p:cNvPr id="175" name="TextBox 174"/>
          <p:cNvSpPr txBox="1"/>
          <p:nvPr/>
        </p:nvSpPr>
        <p:spPr>
          <a:xfrm>
            <a:off x="5069136" y="4477000"/>
            <a:ext cx="3810703" cy="584775"/>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Assistance with preparation for the Unified State Exam</a:t>
            </a:r>
            <a:endParaRPr lang="ru-RU" sz="1600" dirty="0"/>
          </a:p>
        </p:txBody>
      </p:sp>
      <p:sp>
        <p:nvSpPr>
          <p:cNvPr id="176" name="TextBox 175"/>
          <p:cNvSpPr txBox="1"/>
          <p:nvPr/>
        </p:nvSpPr>
        <p:spPr>
          <a:xfrm>
            <a:off x="5089456" y="5273814"/>
            <a:ext cx="3810703" cy="584775"/>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Carrying out of subject-specific schools for schoolchildren and teachers</a:t>
            </a:r>
            <a:endParaRPr lang="ru-RU" sz="1600" dirty="0"/>
          </a:p>
        </p:txBody>
      </p:sp>
      <p:sp>
        <p:nvSpPr>
          <p:cNvPr id="177" name="TextBox 176"/>
          <p:cNvSpPr txBox="1"/>
          <p:nvPr/>
        </p:nvSpPr>
        <p:spPr>
          <a:xfrm>
            <a:off x="5079999" y="1880049"/>
            <a:ext cx="3810703" cy="584775"/>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Access to the dedicated software and cloud services</a:t>
            </a:r>
            <a:endParaRPr lang="ru-RU" sz="1600" dirty="0"/>
          </a:p>
        </p:txBody>
      </p:sp>
      <p:grpSp>
        <p:nvGrpSpPr>
          <p:cNvPr id="15" name="Группа 14"/>
          <p:cNvGrpSpPr/>
          <p:nvPr/>
        </p:nvGrpSpPr>
        <p:grpSpPr>
          <a:xfrm>
            <a:off x="1" y="2009991"/>
            <a:ext cx="5375961" cy="4113496"/>
            <a:chOff x="1831349" y="1480711"/>
            <a:chExt cx="7334659" cy="5104314"/>
          </a:xfrm>
        </p:grpSpPr>
        <p:grpSp>
          <p:nvGrpSpPr>
            <p:cNvPr id="16" name="Group 130"/>
            <p:cNvGrpSpPr>
              <a:grpSpLocks noChangeAspect="1"/>
            </p:cNvGrpSpPr>
            <p:nvPr/>
          </p:nvGrpSpPr>
          <p:grpSpPr bwMode="auto">
            <a:xfrm>
              <a:off x="1831349" y="1480711"/>
              <a:ext cx="7334659" cy="5104314"/>
              <a:chOff x="0" y="-38"/>
              <a:chExt cx="9370" cy="6993"/>
            </a:xfrm>
          </p:grpSpPr>
          <p:sp>
            <p:nvSpPr>
              <p:cNvPr id="51" name="AutoShape 131"/>
              <p:cNvSpPr>
                <a:spLocks noChangeAspect="1" noChangeArrowheads="1"/>
              </p:cNvSpPr>
              <p:nvPr/>
            </p:nvSpPr>
            <p:spPr bwMode="auto">
              <a:xfrm>
                <a:off x="0" y="0"/>
                <a:ext cx="9350" cy="6865"/>
              </a:xfrm>
              <a:prstGeom prst="rect">
                <a:avLst/>
              </a:prstGeom>
              <a:solidFill>
                <a:srgbClr val="C8D7F4">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52" name="Freeform 132"/>
              <p:cNvSpPr>
                <a:spLocks/>
              </p:cNvSpPr>
              <p:nvPr/>
            </p:nvSpPr>
            <p:spPr bwMode="auto">
              <a:xfrm>
                <a:off x="2323" y="541"/>
                <a:ext cx="457" cy="458"/>
              </a:xfrm>
              <a:custGeom>
                <a:avLst/>
                <a:gdLst>
                  <a:gd name="T0" fmla="*/ 253 w 457"/>
                  <a:gd name="T1" fmla="*/ 5 h 458"/>
                  <a:gd name="T2" fmla="*/ 297 w 457"/>
                  <a:gd name="T3" fmla="*/ 11 h 458"/>
                  <a:gd name="T4" fmla="*/ 336 w 457"/>
                  <a:gd name="T5" fmla="*/ 29 h 458"/>
                  <a:gd name="T6" fmla="*/ 371 w 457"/>
                  <a:gd name="T7" fmla="*/ 55 h 458"/>
                  <a:gd name="T8" fmla="*/ 402 w 457"/>
                  <a:gd name="T9" fmla="*/ 84 h 458"/>
                  <a:gd name="T10" fmla="*/ 426 w 457"/>
                  <a:gd name="T11" fmla="*/ 122 h 458"/>
                  <a:gd name="T12" fmla="*/ 446 w 457"/>
                  <a:gd name="T13" fmla="*/ 161 h 458"/>
                  <a:gd name="T14" fmla="*/ 453 w 457"/>
                  <a:gd name="T15" fmla="*/ 205 h 458"/>
                  <a:gd name="T16" fmla="*/ 453 w 457"/>
                  <a:gd name="T17" fmla="*/ 254 h 458"/>
                  <a:gd name="T18" fmla="*/ 446 w 457"/>
                  <a:gd name="T19" fmla="*/ 298 h 458"/>
                  <a:gd name="T20" fmla="*/ 426 w 457"/>
                  <a:gd name="T21" fmla="*/ 337 h 458"/>
                  <a:gd name="T22" fmla="*/ 402 w 457"/>
                  <a:gd name="T23" fmla="*/ 375 h 458"/>
                  <a:gd name="T24" fmla="*/ 371 w 457"/>
                  <a:gd name="T25" fmla="*/ 408 h 458"/>
                  <a:gd name="T26" fmla="*/ 336 w 457"/>
                  <a:gd name="T27" fmla="*/ 432 h 458"/>
                  <a:gd name="T28" fmla="*/ 297 w 457"/>
                  <a:gd name="T29" fmla="*/ 447 h 458"/>
                  <a:gd name="T30" fmla="*/ 253 w 457"/>
                  <a:gd name="T31" fmla="*/ 458 h 458"/>
                  <a:gd name="T32" fmla="*/ 204 w 457"/>
                  <a:gd name="T33" fmla="*/ 458 h 458"/>
                  <a:gd name="T34" fmla="*/ 160 w 457"/>
                  <a:gd name="T35" fmla="*/ 447 h 458"/>
                  <a:gd name="T36" fmla="*/ 121 w 457"/>
                  <a:gd name="T37" fmla="*/ 432 h 458"/>
                  <a:gd name="T38" fmla="*/ 83 w 457"/>
                  <a:gd name="T39" fmla="*/ 408 h 458"/>
                  <a:gd name="T40" fmla="*/ 50 w 457"/>
                  <a:gd name="T41" fmla="*/ 375 h 458"/>
                  <a:gd name="T42" fmla="*/ 24 w 457"/>
                  <a:gd name="T43" fmla="*/ 337 h 458"/>
                  <a:gd name="T44" fmla="*/ 11 w 457"/>
                  <a:gd name="T45" fmla="*/ 298 h 458"/>
                  <a:gd name="T46" fmla="*/ 0 w 457"/>
                  <a:gd name="T47" fmla="*/ 254 h 458"/>
                  <a:gd name="T48" fmla="*/ 0 w 457"/>
                  <a:gd name="T49" fmla="*/ 205 h 458"/>
                  <a:gd name="T50" fmla="*/ 11 w 457"/>
                  <a:gd name="T51" fmla="*/ 161 h 458"/>
                  <a:gd name="T52" fmla="*/ 24 w 457"/>
                  <a:gd name="T53" fmla="*/ 122 h 458"/>
                  <a:gd name="T54" fmla="*/ 50 w 457"/>
                  <a:gd name="T55" fmla="*/ 84 h 458"/>
                  <a:gd name="T56" fmla="*/ 83 w 457"/>
                  <a:gd name="T57" fmla="*/ 55 h 458"/>
                  <a:gd name="T58" fmla="*/ 121 w 457"/>
                  <a:gd name="T59" fmla="*/ 29 h 458"/>
                  <a:gd name="T60" fmla="*/ 160 w 457"/>
                  <a:gd name="T61" fmla="*/ 11 h 458"/>
                  <a:gd name="T62" fmla="*/ 204 w 457"/>
                  <a:gd name="T63" fmla="*/ 5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
                  <a:gd name="T97" fmla="*/ 0 h 458"/>
                  <a:gd name="T98" fmla="*/ 457 w 457"/>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 h="458">
                    <a:moveTo>
                      <a:pt x="226" y="0"/>
                    </a:moveTo>
                    <a:lnTo>
                      <a:pt x="253" y="5"/>
                    </a:lnTo>
                    <a:lnTo>
                      <a:pt x="275" y="7"/>
                    </a:lnTo>
                    <a:lnTo>
                      <a:pt x="297" y="11"/>
                    </a:lnTo>
                    <a:lnTo>
                      <a:pt x="319" y="18"/>
                    </a:lnTo>
                    <a:lnTo>
                      <a:pt x="336" y="29"/>
                    </a:lnTo>
                    <a:lnTo>
                      <a:pt x="354" y="40"/>
                    </a:lnTo>
                    <a:lnTo>
                      <a:pt x="371" y="55"/>
                    </a:lnTo>
                    <a:lnTo>
                      <a:pt x="387" y="71"/>
                    </a:lnTo>
                    <a:lnTo>
                      <a:pt x="402" y="84"/>
                    </a:lnTo>
                    <a:lnTo>
                      <a:pt x="415" y="104"/>
                    </a:lnTo>
                    <a:lnTo>
                      <a:pt x="426" y="122"/>
                    </a:lnTo>
                    <a:lnTo>
                      <a:pt x="437" y="139"/>
                    </a:lnTo>
                    <a:lnTo>
                      <a:pt x="446" y="161"/>
                    </a:lnTo>
                    <a:lnTo>
                      <a:pt x="448" y="183"/>
                    </a:lnTo>
                    <a:lnTo>
                      <a:pt x="453" y="205"/>
                    </a:lnTo>
                    <a:lnTo>
                      <a:pt x="457" y="232"/>
                    </a:lnTo>
                    <a:lnTo>
                      <a:pt x="453" y="254"/>
                    </a:lnTo>
                    <a:lnTo>
                      <a:pt x="448" y="276"/>
                    </a:lnTo>
                    <a:lnTo>
                      <a:pt x="446" y="298"/>
                    </a:lnTo>
                    <a:lnTo>
                      <a:pt x="437" y="320"/>
                    </a:lnTo>
                    <a:lnTo>
                      <a:pt x="426" y="337"/>
                    </a:lnTo>
                    <a:lnTo>
                      <a:pt x="415" y="359"/>
                    </a:lnTo>
                    <a:lnTo>
                      <a:pt x="402" y="375"/>
                    </a:lnTo>
                    <a:lnTo>
                      <a:pt x="387" y="392"/>
                    </a:lnTo>
                    <a:lnTo>
                      <a:pt x="371" y="408"/>
                    </a:lnTo>
                    <a:lnTo>
                      <a:pt x="354" y="419"/>
                    </a:lnTo>
                    <a:lnTo>
                      <a:pt x="336" y="432"/>
                    </a:lnTo>
                    <a:lnTo>
                      <a:pt x="319" y="441"/>
                    </a:lnTo>
                    <a:lnTo>
                      <a:pt x="297" y="447"/>
                    </a:lnTo>
                    <a:lnTo>
                      <a:pt x="275" y="454"/>
                    </a:lnTo>
                    <a:lnTo>
                      <a:pt x="253" y="458"/>
                    </a:lnTo>
                    <a:lnTo>
                      <a:pt x="226" y="458"/>
                    </a:lnTo>
                    <a:lnTo>
                      <a:pt x="204" y="458"/>
                    </a:lnTo>
                    <a:lnTo>
                      <a:pt x="182" y="454"/>
                    </a:lnTo>
                    <a:lnTo>
                      <a:pt x="160" y="447"/>
                    </a:lnTo>
                    <a:lnTo>
                      <a:pt x="138" y="441"/>
                    </a:lnTo>
                    <a:lnTo>
                      <a:pt x="121" y="432"/>
                    </a:lnTo>
                    <a:lnTo>
                      <a:pt x="99" y="419"/>
                    </a:lnTo>
                    <a:lnTo>
                      <a:pt x="83" y="408"/>
                    </a:lnTo>
                    <a:lnTo>
                      <a:pt x="66" y="392"/>
                    </a:lnTo>
                    <a:lnTo>
                      <a:pt x="50" y="375"/>
                    </a:lnTo>
                    <a:lnTo>
                      <a:pt x="39" y="359"/>
                    </a:lnTo>
                    <a:lnTo>
                      <a:pt x="24" y="337"/>
                    </a:lnTo>
                    <a:lnTo>
                      <a:pt x="17" y="320"/>
                    </a:lnTo>
                    <a:lnTo>
                      <a:pt x="11" y="298"/>
                    </a:lnTo>
                    <a:lnTo>
                      <a:pt x="4" y="276"/>
                    </a:lnTo>
                    <a:lnTo>
                      <a:pt x="0" y="254"/>
                    </a:lnTo>
                    <a:lnTo>
                      <a:pt x="0" y="232"/>
                    </a:lnTo>
                    <a:lnTo>
                      <a:pt x="0" y="205"/>
                    </a:lnTo>
                    <a:lnTo>
                      <a:pt x="4" y="183"/>
                    </a:lnTo>
                    <a:lnTo>
                      <a:pt x="11" y="161"/>
                    </a:lnTo>
                    <a:lnTo>
                      <a:pt x="17" y="139"/>
                    </a:lnTo>
                    <a:lnTo>
                      <a:pt x="24" y="122"/>
                    </a:lnTo>
                    <a:lnTo>
                      <a:pt x="39" y="104"/>
                    </a:lnTo>
                    <a:lnTo>
                      <a:pt x="50" y="84"/>
                    </a:lnTo>
                    <a:lnTo>
                      <a:pt x="66" y="71"/>
                    </a:lnTo>
                    <a:lnTo>
                      <a:pt x="83" y="55"/>
                    </a:lnTo>
                    <a:lnTo>
                      <a:pt x="99" y="40"/>
                    </a:lnTo>
                    <a:lnTo>
                      <a:pt x="121" y="29"/>
                    </a:lnTo>
                    <a:lnTo>
                      <a:pt x="138" y="18"/>
                    </a:lnTo>
                    <a:lnTo>
                      <a:pt x="160" y="11"/>
                    </a:lnTo>
                    <a:lnTo>
                      <a:pt x="182" y="7"/>
                    </a:lnTo>
                    <a:lnTo>
                      <a:pt x="204" y="5"/>
                    </a:lnTo>
                    <a:lnTo>
                      <a:pt x="226"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3" name="Freeform 133"/>
              <p:cNvSpPr>
                <a:spLocks/>
              </p:cNvSpPr>
              <p:nvPr/>
            </p:nvSpPr>
            <p:spPr bwMode="auto">
              <a:xfrm>
                <a:off x="4049" y="5919"/>
                <a:ext cx="453" cy="457"/>
              </a:xfrm>
              <a:custGeom>
                <a:avLst/>
                <a:gdLst>
                  <a:gd name="T0" fmla="*/ 249 w 453"/>
                  <a:gd name="T1" fmla="*/ 0 h 457"/>
                  <a:gd name="T2" fmla="*/ 293 w 453"/>
                  <a:gd name="T3" fmla="*/ 11 h 457"/>
                  <a:gd name="T4" fmla="*/ 337 w 453"/>
                  <a:gd name="T5" fmla="*/ 28 h 457"/>
                  <a:gd name="T6" fmla="*/ 372 w 453"/>
                  <a:gd name="T7" fmla="*/ 50 h 457"/>
                  <a:gd name="T8" fmla="*/ 403 w 453"/>
                  <a:gd name="T9" fmla="*/ 83 h 457"/>
                  <a:gd name="T10" fmla="*/ 427 w 453"/>
                  <a:gd name="T11" fmla="*/ 121 h 457"/>
                  <a:gd name="T12" fmla="*/ 442 w 453"/>
                  <a:gd name="T13" fmla="*/ 160 h 457"/>
                  <a:gd name="T14" fmla="*/ 453 w 453"/>
                  <a:gd name="T15" fmla="*/ 204 h 457"/>
                  <a:gd name="T16" fmla="*/ 453 w 453"/>
                  <a:gd name="T17" fmla="*/ 253 h 457"/>
                  <a:gd name="T18" fmla="*/ 442 w 453"/>
                  <a:gd name="T19" fmla="*/ 297 h 457"/>
                  <a:gd name="T20" fmla="*/ 427 w 453"/>
                  <a:gd name="T21" fmla="*/ 336 h 457"/>
                  <a:gd name="T22" fmla="*/ 403 w 453"/>
                  <a:gd name="T23" fmla="*/ 374 h 457"/>
                  <a:gd name="T24" fmla="*/ 372 w 453"/>
                  <a:gd name="T25" fmla="*/ 407 h 457"/>
                  <a:gd name="T26" fmla="*/ 337 w 453"/>
                  <a:gd name="T27" fmla="*/ 429 h 457"/>
                  <a:gd name="T28" fmla="*/ 293 w 453"/>
                  <a:gd name="T29" fmla="*/ 446 h 457"/>
                  <a:gd name="T30" fmla="*/ 249 w 453"/>
                  <a:gd name="T31" fmla="*/ 453 h 457"/>
                  <a:gd name="T32" fmla="*/ 200 w 453"/>
                  <a:gd name="T33" fmla="*/ 453 h 457"/>
                  <a:gd name="T34" fmla="*/ 156 w 453"/>
                  <a:gd name="T35" fmla="*/ 446 h 457"/>
                  <a:gd name="T36" fmla="*/ 117 w 453"/>
                  <a:gd name="T37" fmla="*/ 429 h 457"/>
                  <a:gd name="T38" fmla="*/ 79 w 453"/>
                  <a:gd name="T39" fmla="*/ 407 h 457"/>
                  <a:gd name="T40" fmla="*/ 51 w 453"/>
                  <a:gd name="T41" fmla="*/ 374 h 457"/>
                  <a:gd name="T42" fmla="*/ 24 w 453"/>
                  <a:gd name="T43" fmla="*/ 336 h 457"/>
                  <a:gd name="T44" fmla="*/ 7 w 453"/>
                  <a:gd name="T45" fmla="*/ 297 h 457"/>
                  <a:gd name="T46" fmla="*/ 0 w 453"/>
                  <a:gd name="T47" fmla="*/ 253 h 457"/>
                  <a:gd name="T48" fmla="*/ 0 w 453"/>
                  <a:gd name="T49" fmla="*/ 204 h 457"/>
                  <a:gd name="T50" fmla="*/ 7 w 453"/>
                  <a:gd name="T51" fmla="*/ 160 h 457"/>
                  <a:gd name="T52" fmla="*/ 24 w 453"/>
                  <a:gd name="T53" fmla="*/ 121 h 457"/>
                  <a:gd name="T54" fmla="*/ 51 w 453"/>
                  <a:gd name="T55" fmla="*/ 83 h 457"/>
                  <a:gd name="T56" fmla="*/ 79 w 453"/>
                  <a:gd name="T57" fmla="*/ 50 h 457"/>
                  <a:gd name="T58" fmla="*/ 117 w 453"/>
                  <a:gd name="T59" fmla="*/ 28 h 457"/>
                  <a:gd name="T60" fmla="*/ 156 w 453"/>
                  <a:gd name="T61" fmla="*/ 11 h 457"/>
                  <a:gd name="T62" fmla="*/ 200 w 453"/>
                  <a:gd name="T63" fmla="*/ 0 h 4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457"/>
                  <a:gd name="T98" fmla="*/ 453 w 453"/>
                  <a:gd name="T99" fmla="*/ 457 h 4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457">
                    <a:moveTo>
                      <a:pt x="227" y="0"/>
                    </a:moveTo>
                    <a:lnTo>
                      <a:pt x="249" y="0"/>
                    </a:lnTo>
                    <a:lnTo>
                      <a:pt x="271" y="4"/>
                    </a:lnTo>
                    <a:lnTo>
                      <a:pt x="293" y="11"/>
                    </a:lnTo>
                    <a:lnTo>
                      <a:pt x="315" y="17"/>
                    </a:lnTo>
                    <a:lnTo>
                      <a:pt x="337" y="28"/>
                    </a:lnTo>
                    <a:lnTo>
                      <a:pt x="354" y="39"/>
                    </a:lnTo>
                    <a:lnTo>
                      <a:pt x="372" y="50"/>
                    </a:lnTo>
                    <a:lnTo>
                      <a:pt x="387" y="66"/>
                    </a:lnTo>
                    <a:lnTo>
                      <a:pt x="403" y="83"/>
                    </a:lnTo>
                    <a:lnTo>
                      <a:pt x="416" y="103"/>
                    </a:lnTo>
                    <a:lnTo>
                      <a:pt x="427" y="121"/>
                    </a:lnTo>
                    <a:lnTo>
                      <a:pt x="436" y="138"/>
                    </a:lnTo>
                    <a:lnTo>
                      <a:pt x="442" y="160"/>
                    </a:lnTo>
                    <a:lnTo>
                      <a:pt x="449" y="182"/>
                    </a:lnTo>
                    <a:lnTo>
                      <a:pt x="453" y="204"/>
                    </a:lnTo>
                    <a:lnTo>
                      <a:pt x="453" y="226"/>
                    </a:lnTo>
                    <a:lnTo>
                      <a:pt x="453" y="253"/>
                    </a:lnTo>
                    <a:lnTo>
                      <a:pt x="449" y="275"/>
                    </a:lnTo>
                    <a:lnTo>
                      <a:pt x="442" y="297"/>
                    </a:lnTo>
                    <a:lnTo>
                      <a:pt x="436" y="319"/>
                    </a:lnTo>
                    <a:lnTo>
                      <a:pt x="427" y="336"/>
                    </a:lnTo>
                    <a:lnTo>
                      <a:pt x="416" y="354"/>
                    </a:lnTo>
                    <a:lnTo>
                      <a:pt x="403" y="374"/>
                    </a:lnTo>
                    <a:lnTo>
                      <a:pt x="387" y="391"/>
                    </a:lnTo>
                    <a:lnTo>
                      <a:pt x="372" y="407"/>
                    </a:lnTo>
                    <a:lnTo>
                      <a:pt x="354" y="418"/>
                    </a:lnTo>
                    <a:lnTo>
                      <a:pt x="337" y="429"/>
                    </a:lnTo>
                    <a:lnTo>
                      <a:pt x="315" y="440"/>
                    </a:lnTo>
                    <a:lnTo>
                      <a:pt x="293" y="446"/>
                    </a:lnTo>
                    <a:lnTo>
                      <a:pt x="271" y="453"/>
                    </a:lnTo>
                    <a:lnTo>
                      <a:pt x="249" y="453"/>
                    </a:lnTo>
                    <a:lnTo>
                      <a:pt x="227" y="457"/>
                    </a:lnTo>
                    <a:lnTo>
                      <a:pt x="200" y="453"/>
                    </a:lnTo>
                    <a:lnTo>
                      <a:pt x="178" y="453"/>
                    </a:lnTo>
                    <a:lnTo>
                      <a:pt x="156" y="446"/>
                    </a:lnTo>
                    <a:lnTo>
                      <a:pt x="139" y="440"/>
                    </a:lnTo>
                    <a:lnTo>
                      <a:pt x="117" y="429"/>
                    </a:lnTo>
                    <a:lnTo>
                      <a:pt x="99" y="418"/>
                    </a:lnTo>
                    <a:lnTo>
                      <a:pt x="79" y="407"/>
                    </a:lnTo>
                    <a:lnTo>
                      <a:pt x="66" y="391"/>
                    </a:lnTo>
                    <a:lnTo>
                      <a:pt x="51" y="374"/>
                    </a:lnTo>
                    <a:lnTo>
                      <a:pt x="35" y="354"/>
                    </a:lnTo>
                    <a:lnTo>
                      <a:pt x="24" y="336"/>
                    </a:lnTo>
                    <a:lnTo>
                      <a:pt x="13" y="319"/>
                    </a:lnTo>
                    <a:lnTo>
                      <a:pt x="7" y="297"/>
                    </a:lnTo>
                    <a:lnTo>
                      <a:pt x="2" y="275"/>
                    </a:lnTo>
                    <a:lnTo>
                      <a:pt x="0" y="253"/>
                    </a:lnTo>
                    <a:lnTo>
                      <a:pt x="0" y="226"/>
                    </a:lnTo>
                    <a:lnTo>
                      <a:pt x="0" y="204"/>
                    </a:lnTo>
                    <a:lnTo>
                      <a:pt x="2" y="182"/>
                    </a:lnTo>
                    <a:lnTo>
                      <a:pt x="7" y="160"/>
                    </a:lnTo>
                    <a:lnTo>
                      <a:pt x="13" y="138"/>
                    </a:lnTo>
                    <a:lnTo>
                      <a:pt x="24" y="121"/>
                    </a:lnTo>
                    <a:lnTo>
                      <a:pt x="35" y="103"/>
                    </a:lnTo>
                    <a:lnTo>
                      <a:pt x="51" y="83"/>
                    </a:lnTo>
                    <a:lnTo>
                      <a:pt x="66" y="66"/>
                    </a:lnTo>
                    <a:lnTo>
                      <a:pt x="79" y="50"/>
                    </a:lnTo>
                    <a:lnTo>
                      <a:pt x="99" y="39"/>
                    </a:lnTo>
                    <a:lnTo>
                      <a:pt x="117" y="28"/>
                    </a:lnTo>
                    <a:lnTo>
                      <a:pt x="139" y="17"/>
                    </a:lnTo>
                    <a:lnTo>
                      <a:pt x="156" y="11"/>
                    </a:lnTo>
                    <a:lnTo>
                      <a:pt x="178" y="4"/>
                    </a:lnTo>
                    <a:lnTo>
                      <a:pt x="200" y="0"/>
                    </a:lnTo>
                    <a:lnTo>
                      <a:pt x="227"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4" name="Freeform 134"/>
              <p:cNvSpPr>
                <a:spLocks/>
              </p:cNvSpPr>
              <p:nvPr/>
            </p:nvSpPr>
            <p:spPr bwMode="auto">
              <a:xfrm>
                <a:off x="2316" y="3291"/>
                <a:ext cx="453" cy="457"/>
              </a:xfrm>
              <a:custGeom>
                <a:avLst/>
                <a:gdLst>
                  <a:gd name="T0" fmla="*/ 249 w 453"/>
                  <a:gd name="T1" fmla="*/ 0 h 457"/>
                  <a:gd name="T2" fmla="*/ 295 w 453"/>
                  <a:gd name="T3" fmla="*/ 11 h 457"/>
                  <a:gd name="T4" fmla="*/ 334 w 453"/>
                  <a:gd name="T5" fmla="*/ 26 h 457"/>
                  <a:gd name="T6" fmla="*/ 372 w 453"/>
                  <a:gd name="T7" fmla="*/ 50 h 457"/>
                  <a:gd name="T8" fmla="*/ 400 w 453"/>
                  <a:gd name="T9" fmla="*/ 83 h 457"/>
                  <a:gd name="T10" fmla="*/ 427 w 453"/>
                  <a:gd name="T11" fmla="*/ 116 h 457"/>
                  <a:gd name="T12" fmla="*/ 444 w 453"/>
                  <a:gd name="T13" fmla="*/ 160 h 457"/>
                  <a:gd name="T14" fmla="*/ 453 w 453"/>
                  <a:gd name="T15" fmla="*/ 204 h 457"/>
                  <a:gd name="T16" fmla="*/ 453 w 453"/>
                  <a:gd name="T17" fmla="*/ 253 h 457"/>
                  <a:gd name="T18" fmla="*/ 444 w 453"/>
                  <a:gd name="T19" fmla="*/ 297 h 457"/>
                  <a:gd name="T20" fmla="*/ 427 w 453"/>
                  <a:gd name="T21" fmla="*/ 336 h 457"/>
                  <a:gd name="T22" fmla="*/ 400 w 453"/>
                  <a:gd name="T23" fmla="*/ 374 h 457"/>
                  <a:gd name="T24" fmla="*/ 372 w 453"/>
                  <a:gd name="T25" fmla="*/ 402 h 457"/>
                  <a:gd name="T26" fmla="*/ 334 w 453"/>
                  <a:gd name="T27" fmla="*/ 429 h 457"/>
                  <a:gd name="T28" fmla="*/ 295 w 453"/>
                  <a:gd name="T29" fmla="*/ 446 h 457"/>
                  <a:gd name="T30" fmla="*/ 249 w 453"/>
                  <a:gd name="T31" fmla="*/ 453 h 457"/>
                  <a:gd name="T32" fmla="*/ 205 w 453"/>
                  <a:gd name="T33" fmla="*/ 453 h 457"/>
                  <a:gd name="T34" fmla="*/ 156 w 453"/>
                  <a:gd name="T35" fmla="*/ 446 h 457"/>
                  <a:gd name="T36" fmla="*/ 117 w 453"/>
                  <a:gd name="T37" fmla="*/ 429 h 457"/>
                  <a:gd name="T38" fmla="*/ 79 w 453"/>
                  <a:gd name="T39" fmla="*/ 402 h 457"/>
                  <a:gd name="T40" fmla="*/ 51 w 453"/>
                  <a:gd name="T41" fmla="*/ 374 h 457"/>
                  <a:gd name="T42" fmla="*/ 24 w 453"/>
                  <a:gd name="T43" fmla="*/ 336 h 457"/>
                  <a:gd name="T44" fmla="*/ 7 w 453"/>
                  <a:gd name="T45" fmla="*/ 297 h 457"/>
                  <a:gd name="T46" fmla="*/ 0 w 453"/>
                  <a:gd name="T47" fmla="*/ 253 h 457"/>
                  <a:gd name="T48" fmla="*/ 0 w 453"/>
                  <a:gd name="T49" fmla="*/ 204 h 457"/>
                  <a:gd name="T50" fmla="*/ 7 w 453"/>
                  <a:gd name="T51" fmla="*/ 160 h 457"/>
                  <a:gd name="T52" fmla="*/ 24 w 453"/>
                  <a:gd name="T53" fmla="*/ 116 h 457"/>
                  <a:gd name="T54" fmla="*/ 51 w 453"/>
                  <a:gd name="T55" fmla="*/ 83 h 457"/>
                  <a:gd name="T56" fmla="*/ 79 w 453"/>
                  <a:gd name="T57" fmla="*/ 50 h 457"/>
                  <a:gd name="T58" fmla="*/ 117 w 453"/>
                  <a:gd name="T59" fmla="*/ 26 h 457"/>
                  <a:gd name="T60" fmla="*/ 156 w 453"/>
                  <a:gd name="T61" fmla="*/ 11 h 457"/>
                  <a:gd name="T62" fmla="*/ 205 w 453"/>
                  <a:gd name="T63" fmla="*/ 0 h 4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457"/>
                  <a:gd name="T98" fmla="*/ 453 w 453"/>
                  <a:gd name="T99" fmla="*/ 457 h 4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457">
                    <a:moveTo>
                      <a:pt x="227" y="0"/>
                    </a:moveTo>
                    <a:lnTo>
                      <a:pt x="249" y="0"/>
                    </a:lnTo>
                    <a:lnTo>
                      <a:pt x="273" y="4"/>
                    </a:lnTo>
                    <a:lnTo>
                      <a:pt x="295" y="11"/>
                    </a:lnTo>
                    <a:lnTo>
                      <a:pt x="315" y="17"/>
                    </a:lnTo>
                    <a:lnTo>
                      <a:pt x="334" y="26"/>
                    </a:lnTo>
                    <a:lnTo>
                      <a:pt x="354" y="37"/>
                    </a:lnTo>
                    <a:lnTo>
                      <a:pt x="372" y="50"/>
                    </a:lnTo>
                    <a:lnTo>
                      <a:pt x="387" y="66"/>
                    </a:lnTo>
                    <a:lnTo>
                      <a:pt x="400" y="83"/>
                    </a:lnTo>
                    <a:lnTo>
                      <a:pt x="416" y="99"/>
                    </a:lnTo>
                    <a:lnTo>
                      <a:pt x="427" y="116"/>
                    </a:lnTo>
                    <a:lnTo>
                      <a:pt x="433" y="138"/>
                    </a:lnTo>
                    <a:lnTo>
                      <a:pt x="444" y="160"/>
                    </a:lnTo>
                    <a:lnTo>
                      <a:pt x="449" y="182"/>
                    </a:lnTo>
                    <a:lnTo>
                      <a:pt x="453" y="204"/>
                    </a:lnTo>
                    <a:lnTo>
                      <a:pt x="453" y="226"/>
                    </a:lnTo>
                    <a:lnTo>
                      <a:pt x="453" y="253"/>
                    </a:lnTo>
                    <a:lnTo>
                      <a:pt x="449" y="275"/>
                    </a:lnTo>
                    <a:lnTo>
                      <a:pt x="444" y="297"/>
                    </a:lnTo>
                    <a:lnTo>
                      <a:pt x="433" y="314"/>
                    </a:lnTo>
                    <a:lnTo>
                      <a:pt x="427" y="336"/>
                    </a:lnTo>
                    <a:lnTo>
                      <a:pt x="416" y="354"/>
                    </a:lnTo>
                    <a:lnTo>
                      <a:pt x="400" y="374"/>
                    </a:lnTo>
                    <a:lnTo>
                      <a:pt x="387" y="387"/>
                    </a:lnTo>
                    <a:lnTo>
                      <a:pt x="372" y="402"/>
                    </a:lnTo>
                    <a:lnTo>
                      <a:pt x="354" y="418"/>
                    </a:lnTo>
                    <a:lnTo>
                      <a:pt x="334" y="429"/>
                    </a:lnTo>
                    <a:lnTo>
                      <a:pt x="315" y="440"/>
                    </a:lnTo>
                    <a:lnTo>
                      <a:pt x="295" y="446"/>
                    </a:lnTo>
                    <a:lnTo>
                      <a:pt x="273" y="451"/>
                    </a:lnTo>
                    <a:lnTo>
                      <a:pt x="249" y="453"/>
                    </a:lnTo>
                    <a:lnTo>
                      <a:pt x="227" y="457"/>
                    </a:lnTo>
                    <a:lnTo>
                      <a:pt x="205" y="453"/>
                    </a:lnTo>
                    <a:lnTo>
                      <a:pt x="178" y="451"/>
                    </a:lnTo>
                    <a:lnTo>
                      <a:pt x="156" y="446"/>
                    </a:lnTo>
                    <a:lnTo>
                      <a:pt x="139" y="440"/>
                    </a:lnTo>
                    <a:lnTo>
                      <a:pt x="117" y="429"/>
                    </a:lnTo>
                    <a:lnTo>
                      <a:pt x="97" y="418"/>
                    </a:lnTo>
                    <a:lnTo>
                      <a:pt x="79" y="402"/>
                    </a:lnTo>
                    <a:lnTo>
                      <a:pt x="64" y="387"/>
                    </a:lnTo>
                    <a:lnTo>
                      <a:pt x="51" y="374"/>
                    </a:lnTo>
                    <a:lnTo>
                      <a:pt x="35" y="354"/>
                    </a:lnTo>
                    <a:lnTo>
                      <a:pt x="24" y="336"/>
                    </a:lnTo>
                    <a:lnTo>
                      <a:pt x="18" y="314"/>
                    </a:lnTo>
                    <a:lnTo>
                      <a:pt x="7" y="297"/>
                    </a:lnTo>
                    <a:lnTo>
                      <a:pt x="2" y="275"/>
                    </a:lnTo>
                    <a:lnTo>
                      <a:pt x="0" y="253"/>
                    </a:lnTo>
                    <a:lnTo>
                      <a:pt x="0" y="226"/>
                    </a:lnTo>
                    <a:lnTo>
                      <a:pt x="0" y="204"/>
                    </a:lnTo>
                    <a:lnTo>
                      <a:pt x="2" y="182"/>
                    </a:lnTo>
                    <a:lnTo>
                      <a:pt x="7" y="160"/>
                    </a:lnTo>
                    <a:lnTo>
                      <a:pt x="18" y="138"/>
                    </a:lnTo>
                    <a:lnTo>
                      <a:pt x="24" y="116"/>
                    </a:lnTo>
                    <a:lnTo>
                      <a:pt x="35" y="99"/>
                    </a:lnTo>
                    <a:lnTo>
                      <a:pt x="51" y="83"/>
                    </a:lnTo>
                    <a:lnTo>
                      <a:pt x="64" y="66"/>
                    </a:lnTo>
                    <a:lnTo>
                      <a:pt x="79" y="50"/>
                    </a:lnTo>
                    <a:lnTo>
                      <a:pt x="97" y="37"/>
                    </a:lnTo>
                    <a:lnTo>
                      <a:pt x="117" y="26"/>
                    </a:lnTo>
                    <a:lnTo>
                      <a:pt x="139" y="17"/>
                    </a:lnTo>
                    <a:lnTo>
                      <a:pt x="156" y="11"/>
                    </a:lnTo>
                    <a:lnTo>
                      <a:pt x="178" y="4"/>
                    </a:lnTo>
                    <a:lnTo>
                      <a:pt x="205" y="0"/>
                    </a:lnTo>
                    <a:lnTo>
                      <a:pt x="227"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5" name="Freeform 135"/>
              <p:cNvSpPr>
                <a:spLocks/>
              </p:cNvSpPr>
              <p:nvPr/>
            </p:nvSpPr>
            <p:spPr bwMode="auto">
              <a:xfrm>
                <a:off x="917" y="3480"/>
                <a:ext cx="458" cy="458"/>
              </a:xfrm>
              <a:custGeom>
                <a:avLst/>
                <a:gdLst>
                  <a:gd name="T0" fmla="*/ 418 w 458"/>
                  <a:gd name="T1" fmla="*/ 99 h 458"/>
                  <a:gd name="T2" fmla="*/ 440 w 458"/>
                  <a:gd name="T3" fmla="*/ 141 h 458"/>
                  <a:gd name="T4" fmla="*/ 451 w 458"/>
                  <a:gd name="T5" fmla="*/ 185 h 458"/>
                  <a:gd name="T6" fmla="*/ 458 w 458"/>
                  <a:gd name="T7" fmla="*/ 229 h 458"/>
                  <a:gd name="T8" fmla="*/ 455 w 458"/>
                  <a:gd name="T9" fmla="*/ 273 h 458"/>
                  <a:gd name="T10" fmla="*/ 440 w 458"/>
                  <a:gd name="T11" fmla="*/ 312 h 458"/>
                  <a:gd name="T12" fmla="*/ 422 w 458"/>
                  <a:gd name="T13" fmla="*/ 352 h 458"/>
                  <a:gd name="T14" fmla="*/ 392 w 458"/>
                  <a:gd name="T15" fmla="*/ 389 h 458"/>
                  <a:gd name="T16" fmla="*/ 357 w 458"/>
                  <a:gd name="T17" fmla="*/ 418 h 458"/>
                  <a:gd name="T18" fmla="*/ 315 w 458"/>
                  <a:gd name="T19" fmla="*/ 440 h 458"/>
                  <a:gd name="T20" fmla="*/ 275 w 458"/>
                  <a:gd name="T21" fmla="*/ 451 h 458"/>
                  <a:gd name="T22" fmla="*/ 231 w 458"/>
                  <a:gd name="T23" fmla="*/ 458 h 458"/>
                  <a:gd name="T24" fmla="*/ 187 w 458"/>
                  <a:gd name="T25" fmla="*/ 451 h 458"/>
                  <a:gd name="T26" fmla="*/ 143 w 458"/>
                  <a:gd name="T27" fmla="*/ 440 h 458"/>
                  <a:gd name="T28" fmla="*/ 108 w 458"/>
                  <a:gd name="T29" fmla="*/ 422 h 458"/>
                  <a:gd name="T30" fmla="*/ 71 w 458"/>
                  <a:gd name="T31" fmla="*/ 392 h 458"/>
                  <a:gd name="T32" fmla="*/ 42 w 458"/>
                  <a:gd name="T33" fmla="*/ 356 h 458"/>
                  <a:gd name="T34" fmla="*/ 20 w 458"/>
                  <a:gd name="T35" fmla="*/ 315 h 458"/>
                  <a:gd name="T36" fmla="*/ 5 w 458"/>
                  <a:gd name="T37" fmla="*/ 275 h 458"/>
                  <a:gd name="T38" fmla="*/ 0 w 458"/>
                  <a:gd name="T39" fmla="*/ 231 h 458"/>
                  <a:gd name="T40" fmla="*/ 5 w 458"/>
                  <a:gd name="T41" fmla="*/ 187 h 458"/>
                  <a:gd name="T42" fmla="*/ 16 w 458"/>
                  <a:gd name="T43" fmla="*/ 143 h 458"/>
                  <a:gd name="T44" fmla="*/ 38 w 458"/>
                  <a:gd name="T45" fmla="*/ 103 h 458"/>
                  <a:gd name="T46" fmla="*/ 66 w 458"/>
                  <a:gd name="T47" fmla="*/ 70 h 458"/>
                  <a:gd name="T48" fmla="*/ 99 w 458"/>
                  <a:gd name="T49" fmla="*/ 42 h 458"/>
                  <a:gd name="T50" fmla="*/ 141 w 458"/>
                  <a:gd name="T51" fmla="*/ 20 h 458"/>
                  <a:gd name="T52" fmla="*/ 183 w 458"/>
                  <a:gd name="T53" fmla="*/ 4 h 458"/>
                  <a:gd name="T54" fmla="*/ 227 w 458"/>
                  <a:gd name="T55" fmla="*/ 0 h 458"/>
                  <a:gd name="T56" fmla="*/ 271 w 458"/>
                  <a:gd name="T57" fmla="*/ 4 h 458"/>
                  <a:gd name="T58" fmla="*/ 313 w 458"/>
                  <a:gd name="T59" fmla="*/ 15 h 458"/>
                  <a:gd name="T60" fmla="*/ 352 w 458"/>
                  <a:gd name="T61" fmla="*/ 37 h 458"/>
                  <a:gd name="T62" fmla="*/ 389 w 458"/>
                  <a:gd name="T63" fmla="*/ 64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8"/>
                  <a:gd name="T97" fmla="*/ 0 h 458"/>
                  <a:gd name="T98" fmla="*/ 458 w 458"/>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8" h="458">
                    <a:moveTo>
                      <a:pt x="403" y="81"/>
                    </a:moveTo>
                    <a:lnTo>
                      <a:pt x="418" y="99"/>
                    </a:lnTo>
                    <a:lnTo>
                      <a:pt x="429" y="121"/>
                    </a:lnTo>
                    <a:lnTo>
                      <a:pt x="440" y="141"/>
                    </a:lnTo>
                    <a:lnTo>
                      <a:pt x="447" y="163"/>
                    </a:lnTo>
                    <a:lnTo>
                      <a:pt x="451" y="185"/>
                    </a:lnTo>
                    <a:lnTo>
                      <a:pt x="455" y="207"/>
                    </a:lnTo>
                    <a:lnTo>
                      <a:pt x="458" y="229"/>
                    </a:lnTo>
                    <a:lnTo>
                      <a:pt x="455" y="251"/>
                    </a:lnTo>
                    <a:lnTo>
                      <a:pt x="455" y="273"/>
                    </a:lnTo>
                    <a:lnTo>
                      <a:pt x="447" y="290"/>
                    </a:lnTo>
                    <a:lnTo>
                      <a:pt x="440" y="312"/>
                    </a:lnTo>
                    <a:lnTo>
                      <a:pt x="433" y="334"/>
                    </a:lnTo>
                    <a:lnTo>
                      <a:pt x="422" y="352"/>
                    </a:lnTo>
                    <a:lnTo>
                      <a:pt x="407" y="370"/>
                    </a:lnTo>
                    <a:lnTo>
                      <a:pt x="392" y="389"/>
                    </a:lnTo>
                    <a:lnTo>
                      <a:pt x="374" y="403"/>
                    </a:lnTo>
                    <a:lnTo>
                      <a:pt x="357" y="418"/>
                    </a:lnTo>
                    <a:lnTo>
                      <a:pt x="337" y="429"/>
                    </a:lnTo>
                    <a:lnTo>
                      <a:pt x="315" y="440"/>
                    </a:lnTo>
                    <a:lnTo>
                      <a:pt x="297" y="447"/>
                    </a:lnTo>
                    <a:lnTo>
                      <a:pt x="275" y="451"/>
                    </a:lnTo>
                    <a:lnTo>
                      <a:pt x="253" y="455"/>
                    </a:lnTo>
                    <a:lnTo>
                      <a:pt x="231" y="458"/>
                    </a:lnTo>
                    <a:lnTo>
                      <a:pt x="209" y="455"/>
                    </a:lnTo>
                    <a:lnTo>
                      <a:pt x="187" y="451"/>
                    </a:lnTo>
                    <a:lnTo>
                      <a:pt x="165" y="447"/>
                    </a:lnTo>
                    <a:lnTo>
                      <a:pt x="143" y="440"/>
                    </a:lnTo>
                    <a:lnTo>
                      <a:pt x="126" y="433"/>
                    </a:lnTo>
                    <a:lnTo>
                      <a:pt x="108" y="422"/>
                    </a:lnTo>
                    <a:lnTo>
                      <a:pt x="88" y="407"/>
                    </a:lnTo>
                    <a:lnTo>
                      <a:pt x="71" y="392"/>
                    </a:lnTo>
                    <a:lnTo>
                      <a:pt x="55" y="374"/>
                    </a:lnTo>
                    <a:lnTo>
                      <a:pt x="42" y="356"/>
                    </a:lnTo>
                    <a:lnTo>
                      <a:pt x="27" y="337"/>
                    </a:lnTo>
                    <a:lnTo>
                      <a:pt x="20" y="315"/>
                    </a:lnTo>
                    <a:lnTo>
                      <a:pt x="11" y="297"/>
                    </a:lnTo>
                    <a:lnTo>
                      <a:pt x="5" y="275"/>
                    </a:lnTo>
                    <a:lnTo>
                      <a:pt x="0" y="253"/>
                    </a:lnTo>
                    <a:lnTo>
                      <a:pt x="0" y="231"/>
                    </a:lnTo>
                    <a:lnTo>
                      <a:pt x="0" y="209"/>
                    </a:lnTo>
                    <a:lnTo>
                      <a:pt x="5" y="187"/>
                    </a:lnTo>
                    <a:lnTo>
                      <a:pt x="9" y="165"/>
                    </a:lnTo>
                    <a:lnTo>
                      <a:pt x="16" y="143"/>
                    </a:lnTo>
                    <a:lnTo>
                      <a:pt x="27" y="125"/>
                    </a:lnTo>
                    <a:lnTo>
                      <a:pt x="38" y="103"/>
                    </a:lnTo>
                    <a:lnTo>
                      <a:pt x="49" y="86"/>
                    </a:lnTo>
                    <a:lnTo>
                      <a:pt x="66" y="70"/>
                    </a:lnTo>
                    <a:lnTo>
                      <a:pt x="82" y="53"/>
                    </a:lnTo>
                    <a:lnTo>
                      <a:pt x="99" y="42"/>
                    </a:lnTo>
                    <a:lnTo>
                      <a:pt x="121" y="26"/>
                    </a:lnTo>
                    <a:lnTo>
                      <a:pt x="141" y="20"/>
                    </a:lnTo>
                    <a:lnTo>
                      <a:pt x="163" y="11"/>
                    </a:lnTo>
                    <a:lnTo>
                      <a:pt x="183" y="4"/>
                    </a:lnTo>
                    <a:lnTo>
                      <a:pt x="205" y="0"/>
                    </a:lnTo>
                    <a:lnTo>
                      <a:pt x="227" y="0"/>
                    </a:lnTo>
                    <a:lnTo>
                      <a:pt x="249" y="0"/>
                    </a:lnTo>
                    <a:lnTo>
                      <a:pt x="271" y="4"/>
                    </a:lnTo>
                    <a:lnTo>
                      <a:pt x="293" y="9"/>
                    </a:lnTo>
                    <a:lnTo>
                      <a:pt x="313" y="15"/>
                    </a:lnTo>
                    <a:lnTo>
                      <a:pt x="335" y="26"/>
                    </a:lnTo>
                    <a:lnTo>
                      <a:pt x="352" y="37"/>
                    </a:lnTo>
                    <a:lnTo>
                      <a:pt x="370" y="48"/>
                    </a:lnTo>
                    <a:lnTo>
                      <a:pt x="389" y="64"/>
                    </a:lnTo>
                    <a:lnTo>
                      <a:pt x="403" y="81"/>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6" name="Freeform 136"/>
              <p:cNvSpPr>
                <a:spLocks/>
              </p:cNvSpPr>
              <p:nvPr/>
            </p:nvSpPr>
            <p:spPr bwMode="auto">
              <a:xfrm>
                <a:off x="3277" y="4428"/>
                <a:ext cx="458" cy="458"/>
              </a:xfrm>
              <a:custGeom>
                <a:avLst/>
                <a:gdLst>
                  <a:gd name="T0" fmla="*/ 361 w 458"/>
                  <a:gd name="T1" fmla="*/ 44 h 458"/>
                  <a:gd name="T2" fmla="*/ 394 w 458"/>
                  <a:gd name="T3" fmla="*/ 73 h 458"/>
                  <a:gd name="T4" fmla="*/ 420 w 458"/>
                  <a:gd name="T5" fmla="*/ 111 h 458"/>
                  <a:gd name="T6" fmla="*/ 442 w 458"/>
                  <a:gd name="T7" fmla="*/ 148 h 458"/>
                  <a:gd name="T8" fmla="*/ 453 w 458"/>
                  <a:gd name="T9" fmla="*/ 192 h 458"/>
                  <a:gd name="T10" fmla="*/ 458 w 458"/>
                  <a:gd name="T11" fmla="*/ 236 h 458"/>
                  <a:gd name="T12" fmla="*/ 449 w 458"/>
                  <a:gd name="T13" fmla="*/ 280 h 458"/>
                  <a:gd name="T14" fmla="*/ 436 w 458"/>
                  <a:gd name="T15" fmla="*/ 322 h 458"/>
                  <a:gd name="T16" fmla="*/ 414 w 458"/>
                  <a:gd name="T17" fmla="*/ 364 h 458"/>
                  <a:gd name="T18" fmla="*/ 383 w 458"/>
                  <a:gd name="T19" fmla="*/ 397 h 458"/>
                  <a:gd name="T20" fmla="*/ 348 w 458"/>
                  <a:gd name="T21" fmla="*/ 421 h 458"/>
                  <a:gd name="T22" fmla="*/ 306 w 458"/>
                  <a:gd name="T23" fmla="*/ 443 h 458"/>
                  <a:gd name="T24" fmla="*/ 266 w 458"/>
                  <a:gd name="T25" fmla="*/ 454 h 458"/>
                  <a:gd name="T26" fmla="*/ 222 w 458"/>
                  <a:gd name="T27" fmla="*/ 458 h 458"/>
                  <a:gd name="T28" fmla="*/ 178 w 458"/>
                  <a:gd name="T29" fmla="*/ 452 h 458"/>
                  <a:gd name="T30" fmla="*/ 134 w 458"/>
                  <a:gd name="T31" fmla="*/ 436 h 458"/>
                  <a:gd name="T32" fmla="*/ 95 w 458"/>
                  <a:gd name="T33" fmla="*/ 414 h 458"/>
                  <a:gd name="T34" fmla="*/ 57 w 458"/>
                  <a:gd name="T35" fmla="*/ 386 h 458"/>
                  <a:gd name="T36" fmla="*/ 33 w 458"/>
                  <a:gd name="T37" fmla="*/ 348 h 458"/>
                  <a:gd name="T38" fmla="*/ 13 w 458"/>
                  <a:gd name="T39" fmla="*/ 309 h 458"/>
                  <a:gd name="T40" fmla="*/ 2 w 458"/>
                  <a:gd name="T41" fmla="*/ 269 h 458"/>
                  <a:gd name="T42" fmla="*/ 0 w 458"/>
                  <a:gd name="T43" fmla="*/ 225 h 458"/>
                  <a:gd name="T44" fmla="*/ 2 w 458"/>
                  <a:gd name="T45" fmla="*/ 181 h 458"/>
                  <a:gd name="T46" fmla="*/ 18 w 458"/>
                  <a:gd name="T47" fmla="*/ 137 h 458"/>
                  <a:gd name="T48" fmla="*/ 44 w 458"/>
                  <a:gd name="T49" fmla="*/ 95 h 458"/>
                  <a:gd name="T50" fmla="*/ 73 w 458"/>
                  <a:gd name="T51" fmla="*/ 60 h 458"/>
                  <a:gd name="T52" fmla="*/ 110 w 458"/>
                  <a:gd name="T53" fmla="*/ 33 h 458"/>
                  <a:gd name="T54" fmla="*/ 145 w 458"/>
                  <a:gd name="T55" fmla="*/ 16 h 458"/>
                  <a:gd name="T56" fmla="*/ 189 w 458"/>
                  <a:gd name="T57" fmla="*/ 5 h 458"/>
                  <a:gd name="T58" fmla="*/ 233 w 458"/>
                  <a:gd name="T59" fmla="*/ 0 h 458"/>
                  <a:gd name="T60" fmla="*/ 277 w 458"/>
                  <a:gd name="T61" fmla="*/ 5 h 458"/>
                  <a:gd name="T62" fmla="*/ 321 w 458"/>
                  <a:gd name="T63" fmla="*/ 18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8"/>
                  <a:gd name="T97" fmla="*/ 0 h 458"/>
                  <a:gd name="T98" fmla="*/ 458 w 458"/>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8" h="458">
                    <a:moveTo>
                      <a:pt x="339" y="29"/>
                    </a:moveTo>
                    <a:lnTo>
                      <a:pt x="361" y="44"/>
                    </a:lnTo>
                    <a:lnTo>
                      <a:pt x="381" y="60"/>
                    </a:lnTo>
                    <a:lnTo>
                      <a:pt x="394" y="73"/>
                    </a:lnTo>
                    <a:lnTo>
                      <a:pt x="409" y="93"/>
                    </a:lnTo>
                    <a:lnTo>
                      <a:pt x="420" y="111"/>
                    </a:lnTo>
                    <a:lnTo>
                      <a:pt x="431" y="128"/>
                    </a:lnTo>
                    <a:lnTo>
                      <a:pt x="442" y="148"/>
                    </a:lnTo>
                    <a:lnTo>
                      <a:pt x="447" y="170"/>
                    </a:lnTo>
                    <a:lnTo>
                      <a:pt x="453" y="192"/>
                    </a:lnTo>
                    <a:lnTo>
                      <a:pt x="453" y="214"/>
                    </a:lnTo>
                    <a:lnTo>
                      <a:pt x="458" y="236"/>
                    </a:lnTo>
                    <a:lnTo>
                      <a:pt x="453" y="258"/>
                    </a:lnTo>
                    <a:lnTo>
                      <a:pt x="449" y="280"/>
                    </a:lnTo>
                    <a:lnTo>
                      <a:pt x="442" y="302"/>
                    </a:lnTo>
                    <a:lnTo>
                      <a:pt x="436" y="322"/>
                    </a:lnTo>
                    <a:lnTo>
                      <a:pt x="425" y="342"/>
                    </a:lnTo>
                    <a:lnTo>
                      <a:pt x="414" y="364"/>
                    </a:lnTo>
                    <a:lnTo>
                      <a:pt x="398" y="381"/>
                    </a:lnTo>
                    <a:lnTo>
                      <a:pt x="383" y="397"/>
                    </a:lnTo>
                    <a:lnTo>
                      <a:pt x="365" y="410"/>
                    </a:lnTo>
                    <a:lnTo>
                      <a:pt x="348" y="421"/>
                    </a:lnTo>
                    <a:lnTo>
                      <a:pt x="328" y="432"/>
                    </a:lnTo>
                    <a:lnTo>
                      <a:pt x="306" y="443"/>
                    </a:lnTo>
                    <a:lnTo>
                      <a:pt x="286" y="447"/>
                    </a:lnTo>
                    <a:lnTo>
                      <a:pt x="266" y="454"/>
                    </a:lnTo>
                    <a:lnTo>
                      <a:pt x="244" y="454"/>
                    </a:lnTo>
                    <a:lnTo>
                      <a:pt x="222" y="458"/>
                    </a:lnTo>
                    <a:lnTo>
                      <a:pt x="200" y="454"/>
                    </a:lnTo>
                    <a:lnTo>
                      <a:pt x="178" y="452"/>
                    </a:lnTo>
                    <a:lnTo>
                      <a:pt x="156" y="443"/>
                    </a:lnTo>
                    <a:lnTo>
                      <a:pt x="134" y="436"/>
                    </a:lnTo>
                    <a:lnTo>
                      <a:pt x="112" y="425"/>
                    </a:lnTo>
                    <a:lnTo>
                      <a:pt x="95" y="414"/>
                    </a:lnTo>
                    <a:lnTo>
                      <a:pt x="77" y="399"/>
                    </a:lnTo>
                    <a:lnTo>
                      <a:pt x="57" y="386"/>
                    </a:lnTo>
                    <a:lnTo>
                      <a:pt x="46" y="366"/>
                    </a:lnTo>
                    <a:lnTo>
                      <a:pt x="33" y="348"/>
                    </a:lnTo>
                    <a:lnTo>
                      <a:pt x="22" y="331"/>
                    </a:lnTo>
                    <a:lnTo>
                      <a:pt x="13" y="309"/>
                    </a:lnTo>
                    <a:lnTo>
                      <a:pt x="7" y="287"/>
                    </a:lnTo>
                    <a:lnTo>
                      <a:pt x="2" y="269"/>
                    </a:lnTo>
                    <a:lnTo>
                      <a:pt x="0" y="247"/>
                    </a:lnTo>
                    <a:lnTo>
                      <a:pt x="0" y="225"/>
                    </a:lnTo>
                    <a:lnTo>
                      <a:pt x="0" y="203"/>
                    </a:lnTo>
                    <a:lnTo>
                      <a:pt x="2" y="181"/>
                    </a:lnTo>
                    <a:lnTo>
                      <a:pt x="11" y="159"/>
                    </a:lnTo>
                    <a:lnTo>
                      <a:pt x="18" y="137"/>
                    </a:lnTo>
                    <a:lnTo>
                      <a:pt x="29" y="115"/>
                    </a:lnTo>
                    <a:lnTo>
                      <a:pt x="44" y="95"/>
                    </a:lnTo>
                    <a:lnTo>
                      <a:pt x="57" y="78"/>
                    </a:lnTo>
                    <a:lnTo>
                      <a:pt x="73" y="60"/>
                    </a:lnTo>
                    <a:lnTo>
                      <a:pt x="90" y="44"/>
                    </a:lnTo>
                    <a:lnTo>
                      <a:pt x="110" y="33"/>
                    </a:lnTo>
                    <a:lnTo>
                      <a:pt x="128" y="22"/>
                    </a:lnTo>
                    <a:lnTo>
                      <a:pt x="145" y="16"/>
                    </a:lnTo>
                    <a:lnTo>
                      <a:pt x="167" y="7"/>
                    </a:lnTo>
                    <a:lnTo>
                      <a:pt x="189" y="5"/>
                    </a:lnTo>
                    <a:lnTo>
                      <a:pt x="211" y="0"/>
                    </a:lnTo>
                    <a:lnTo>
                      <a:pt x="233" y="0"/>
                    </a:lnTo>
                    <a:lnTo>
                      <a:pt x="255" y="0"/>
                    </a:lnTo>
                    <a:lnTo>
                      <a:pt x="277" y="5"/>
                    </a:lnTo>
                    <a:lnTo>
                      <a:pt x="299" y="11"/>
                    </a:lnTo>
                    <a:lnTo>
                      <a:pt x="321" y="18"/>
                    </a:lnTo>
                    <a:lnTo>
                      <a:pt x="339" y="29"/>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7" name="Freeform 137"/>
              <p:cNvSpPr>
                <a:spLocks/>
              </p:cNvSpPr>
              <p:nvPr/>
            </p:nvSpPr>
            <p:spPr bwMode="auto">
              <a:xfrm>
                <a:off x="3631" y="2536"/>
                <a:ext cx="458" cy="457"/>
              </a:xfrm>
              <a:custGeom>
                <a:avLst/>
                <a:gdLst>
                  <a:gd name="T0" fmla="*/ 363 w 458"/>
                  <a:gd name="T1" fmla="*/ 44 h 457"/>
                  <a:gd name="T2" fmla="*/ 398 w 458"/>
                  <a:gd name="T3" fmla="*/ 74 h 457"/>
                  <a:gd name="T4" fmla="*/ 425 w 458"/>
                  <a:gd name="T5" fmla="*/ 110 h 457"/>
                  <a:gd name="T6" fmla="*/ 442 w 458"/>
                  <a:gd name="T7" fmla="*/ 151 h 457"/>
                  <a:gd name="T8" fmla="*/ 453 w 458"/>
                  <a:gd name="T9" fmla="*/ 191 h 457"/>
                  <a:gd name="T10" fmla="*/ 458 w 458"/>
                  <a:gd name="T11" fmla="*/ 235 h 457"/>
                  <a:gd name="T12" fmla="*/ 453 w 458"/>
                  <a:gd name="T13" fmla="*/ 279 h 457"/>
                  <a:gd name="T14" fmla="*/ 440 w 458"/>
                  <a:gd name="T15" fmla="*/ 323 h 457"/>
                  <a:gd name="T16" fmla="*/ 414 w 458"/>
                  <a:gd name="T17" fmla="*/ 363 h 457"/>
                  <a:gd name="T18" fmla="*/ 385 w 458"/>
                  <a:gd name="T19" fmla="*/ 400 h 457"/>
                  <a:gd name="T20" fmla="*/ 348 w 458"/>
                  <a:gd name="T21" fmla="*/ 424 h 457"/>
                  <a:gd name="T22" fmla="*/ 310 w 458"/>
                  <a:gd name="T23" fmla="*/ 444 h 457"/>
                  <a:gd name="T24" fmla="*/ 266 w 458"/>
                  <a:gd name="T25" fmla="*/ 455 h 457"/>
                  <a:gd name="T26" fmla="*/ 225 w 458"/>
                  <a:gd name="T27" fmla="*/ 457 h 457"/>
                  <a:gd name="T28" fmla="*/ 181 w 458"/>
                  <a:gd name="T29" fmla="*/ 455 h 457"/>
                  <a:gd name="T30" fmla="*/ 137 w 458"/>
                  <a:gd name="T31" fmla="*/ 440 h 457"/>
                  <a:gd name="T32" fmla="*/ 95 w 458"/>
                  <a:gd name="T33" fmla="*/ 413 h 457"/>
                  <a:gd name="T34" fmla="*/ 62 w 458"/>
                  <a:gd name="T35" fmla="*/ 385 h 457"/>
                  <a:gd name="T36" fmla="*/ 38 w 458"/>
                  <a:gd name="T37" fmla="*/ 347 h 457"/>
                  <a:gd name="T38" fmla="*/ 16 w 458"/>
                  <a:gd name="T39" fmla="*/ 312 h 457"/>
                  <a:gd name="T40" fmla="*/ 5 w 458"/>
                  <a:gd name="T41" fmla="*/ 268 h 457"/>
                  <a:gd name="T42" fmla="*/ 0 w 458"/>
                  <a:gd name="T43" fmla="*/ 224 h 457"/>
                  <a:gd name="T44" fmla="*/ 7 w 458"/>
                  <a:gd name="T45" fmla="*/ 180 h 457"/>
                  <a:gd name="T46" fmla="*/ 22 w 458"/>
                  <a:gd name="T47" fmla="*/ 136 h 457"/>
                  <a:gd name="T48" fmla="*/ 44 w 458"/>
                  <a:gd name="T49" fmla="*/ 96 h 457"/>
                  <a:gd name="T50" fmla="*/ 73 w 458"/>
                  <a:gd name="T51" fmla="*/ 63 h 457"/>
                  <a:gd name="T52" fmla="*/ 110 w 458"/>
                  <a:gd name="T53" fmla="*/ 37 h 457"/>
                  <a:gd name="T54" fmla="*/ 150 w 458"/>
                  <a:gd name="T55" fmla="*/ 15 h 457"/>
                  <a:gd name="T56" fmla="*/ 192 w 458"/>
                  <a:gd name="T57" fmla="*/ 4 h 457"/>
                  <a:gd name="T58" fmla="*/ 236 w 458"/>
                  <a:gd name="T59" fmla="*/ 0 h 457"/>
                  <a:gd name="T60" fmla="*/ 277 w 458"/>
                  <a:gd name="T61" fmla="*/ 8 h 457"/>
                  <a:gd name="T62" fmla="*/ 321 w 458"/>
                  <a:gd name="T63" fmla="*/ 22 h 4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8"/>
                  <a:gd name="T97" fmla="*/ 0 h 457"/>
                  <a:gd name="T98" fmla="*/ 458 w 458"/>
                  <a:gd name="T99" fmla="*/ 457 h 4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8" h="457">
                    <a:moveTo>
                      <a:pt x="343" y="33"/>
                    </a:moveTo>
                    <a:lnTo>
                      <a:pt x="363" y="44"/>
                    </a:lnTo>
                    <a:lnTo>
                      <a:pt x="381" y="59"/>
                    </a:lnTo>
                    <a:lnTo>
                      <a:pt x="398" y="74"/>
                    </a:lnTo>
                    <a:lnTo>
                      <a:pt x="409" y="92"/>
                    </a:lnTo>
                    <a:lnTo>
                      <a:pt x="425" y="110"/>
                    </a:lnTo>
                    <a:lnTo>
                      <a:pt x="436" y="129"/>
                    </a:lnTo>
                    <a:lnTo>
                      <a:pt x="442" y="151"/>
                    </a:lnTo>
                    <a:lnTo>
                      <a:pt x="451" y="173"/>
                    </a:lnTo>
                    <a:lnTo>
                      <a:pt x="453" y="191"/>
                    </a:lnTo>
                    <a:lnTo>
                      <a:pt x="458" y="213"/>
                    </a:lnTo>
                    <a:lnTo>
                      <a:pt x="458" y="235"/>
                    </a:lnTo>
                    <a:lnTo>
                      <a:pt x="458" y="257"/>
                    </a:lnTo>
                    <a:lnTo>
                      <a:pt x="453" y="279"/>
                    </a:lnTo>
                    <a:lnTo>
                      <a:pt x="447" y="301"/>
                    </a:lnTo>
                    <a:lnTo>
                      <a:pt x="440" y="323"/>
                    </a:lnTo>
                    <a:lnTo>
                      <a:pt x="429" y="345"/>
                    </a:lnTo>
                    <a:lnTo>
                      <a:pt x="414" y="363"/>
                    </a:lnTo>
                    <a:lnTo>
                      <a:pt x="398" y="380"/>
                    </a:lnTo>
                    <a:lnTo>
                      <a:pt x="385" y="400"/>
                    </a:lnTo>
                    <a:lnTo>
                      <a:pt x="365" y="411"/>
                    </a:lnTo>
                    <a:lnTo>
                      <a:pt x="348" y="424"/>
                    </a:lnTo>
                    <a:lnTo>
                      <a:pt x="330" y="435"/>
                    </a:lnTo>
                    <a:lnTo>
                      <a:pt x="310" y="444"/>
                    </a:lnTo>
                    <a:lnTo>
                      <a:pt x="288" y="451"/>
                    </a:lnTo>
                    <a:lnTo>
                      <a:pt x="266" y="455"/>
                    </a:lnTo>
                    <a:lnTo>
                      <a:pt x="247" y="457"/>
                    </a:lnTo>
                    <a:lnTo>
                      <a:pt x="225" y="457"/>
                    </a:lnTo>
                    <a:lnTo>
                      <a:pt x="203" y="457"/>
                    </a:lnTo>
                    <a:lnTo>
                      <a:pt x="181" y="455"/>
                    </a:lnTo>
                    <a:lnTo>
                      <a:pt x="159" y="446"/>
                    </a:lnTo>
                    <a:lnTo>
                      <a:pt x="137" y="440"/>
                    </a:lnTo>
                    <a:lnTo>
                      <a:pt x="117" y="429"/>
                    </a:lnTo>
                    <a:lnTo>
                      <a:pt x="95" y="413"/>
                    </a:lnTo>
                    <a:lnTo>
                      <a:pt x="77" y="400"/>
                    </a:lnTo>
                    <a:lnTo>
                      <a:pt x="62" y="385"/>
                    </a:lnTo>
                    <a:lnTo>
                      <a:pt x="49" y="367"/>
                    </a:lnTo>
                    <a:lnTo>
                      <a:pt x="38" y="347"/>
                    </a:lnTo>
                    <a:lnTo>
                      <a:pt x="27" y="330"/>
                    </a:lnTo>
                    <a:lnTo>
                      <a:pt x="16" y="312"/>
                    </a:lnTo>
                    <a:lnTo>
                      <a:pt x="11" y="290"/>
                    </a:lnTo>
                    <a:lnTo>
                      <a:pt x="5" y="268"/>
                    </a:lnTo>
                    <a:lnTo>
                      <a:pt x="5" y="246"/>
                    </a:lnTo>
                    <a:lnTo>
                      <a:pt x="0" y="224"/>
                    </a:lnTo>
                    <a:lnTo>
                      <a:pt x="5" y="202"/>
                    </a:lnTo>
                    <a:lnTo>
                      <a:pt x="7" y="180"/>
                    </a:lnTo>
                    <a:lnTo>
                      <a:pt x="16" y="158"/>
                    </a:lnTo>
                    <a:lnTo>
                      <a:pt x="22" y="136"/>
                    </a:lnTo>
                    <a:lnTo>
                      <a:pt x="33" y="118"/>
                    </a:lnTo>
                    <a:lnTo>
                      <a:pt x="44" y="96"/>
                    </a:lnTo>
                    <a:lnTo>
                      <a:pt x="60" y="77"/>
                    </a:lnTo>
                    <a:lnTo>
                      <a:pt x="73" y="63"/>
                    </a:lnTo>
                    <a:lnTo>
                      <a:pt x="93" y="48"/>
                    </a:lnTo>
                    <a:lnTo>
                      <a:pt x="110" y="37"/>
                    </a:lnTo>
                    <a:lnTo>
                      <a:pt x="128" y="26"/>
                    </a:lnTo>
                    <a:lnTo>
                      <a:pt x="150" y="15"/>
                    </a:lnTo>
                    <a:lnTo>
                      <a:pt x="172" y="8"/>
                    </a:lnTo>
                    <a:lnTo>
                      <a:pt x="192" y="4"/>
                    </a:lnTo>
                    <a:lnTo>
                      <a:pt x="214" y="4"/>
                    </a:lnTo>
                    <a:lnTo>
                      <a:pt x="236" y="0"/>
                    </a:lnTo>
                    <a:lnTo>
                      <a:pt x="258" y="4"/>
                    </a:lnTo>
                    <a:lnTo>
                      <a:pt x="277" y="8"/>
                    </a:lnTo>
                    <a:lnTo>
                      <a:pt x="299" y="15"/>
                    </a:lnTo>
                    <a:lnTo>
                      <a:pt x="321" y="22"/>
                    </a:lnTo>
                    <a:lnTo>
                      <a:pt x="343" y="33"/>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8" name="Freeform 138"/>
              <p:cNvSpPr>
                <a:spLocks/>
              </p:cNvSpPr>
              <p:nvPr/>
            </p:nvSpPr>
            <p:spPr bwMode="auto">
              <a:xfrm>
                <a:off x="2316" y="1921"/>
                <a:ext cx="453" cy="454"/>
              </a:xfrm>
              <a:custGeom>
                <a:avLst/>
                <a:gdLst>
                  <a:gd name="T0" fmla="*/ 249 w 453"/>
                  <a:gd name="T1" fmla="*/ 0 h 454"/>
                  <a:gd name="T2" fmla="*/ 295 w 453"/>
                  <a:gd name="T3" fmla="*/ 12 h 454"/>
                  <a:gd name="T4" fmla="*/ 334 w 453"/>
                  <a:gd name="T5" fmla="*/ 27 h 454"/>
                  <a:gd name="T6" fmla="*/ 372 w 453"/>
                  <a:gd name="T7" fmla="*/ 51 h 454"/>
                  <a:gd name="T8" fmla="*/ 400 w 453"/>
                  <a:gd name="T9" fmla="*/ 82 h 454"/>
                  <a:gd name="T10" fmla="*/ 427 w 453"/>
                  <a:gd name="T11" fmla="*/ 117 h 454"/>
                  <a:gd name="T12" fmla="*/ 444 w 453"/>
                  <a:gd name="T13" fmla="*/ 161 h 454"/>
                  <a:gd name="T14" fmla="*/ 453 w 453"/>
                  <a:gd name="T15" fmla="*/ 205 h 454"/>
                  <a:gd name="T16" fmla="*/ 453 w 453"/>
                  <a:gd name="T17" fmla="*/ 249 h 454"/>
                  <a:gd name="T18" fmla="*/ 444 w 453"/>
                  <a:gd name="T19" fmla="*/ 298 h 454"/>
                  <a:gd name="T20" fmla="*/ 427 w 453"/>
                  <a:gd name="T21" fmla="*/ 337 h 454"/>
                  <a:gd name="T22" fmla="*/ 400 w 453"/>
                  <a:gd name="T23" fmla="*/ 375 h 454"/>
                  <a:gd name="T24" fmla="*/ 372 w 453"/>
                  <a:gd name="T25" fmla="*/ 403 h 454"/>
                  <a:gd name="T26" fmla="*/ 334 w 453"/>
                  <a:gd name="T27" fmla="*/ 430 h 454"/>
                  <a:gd name="T28" fmla="*/ 295 w 453"/>
                  <a:gd name="T29" fmla="*/ 447 h 454"/>
                  <a:gd name="T30" fmla="*/ 249 w 453"/>
                  <a:gd name="T31" fmla="*/ 454 h 454"/>
                  <a:gd name="T32" fmla="*/ 205 w 453"/>
                  <a:gd name="T33" fmla="*/ 454 h 454"/>
                  <a:gd name="T34" fmla="*/ 156 w 453"/>
                  <a:gd name="T35" fmla="*/ 447 h 454"/>
                  <a:gd name="T36" fmla="*/ 117 w 453"/>
                  <a:gd name="T37" fmla="*/ 430 h 454"/>
                  <a:gd name="T38" fmla="*/ 79 w 453"/>
                  <a:gd name="T39" fmla="*/ 403 h 454"/>
                  <a:gd name="T40" fmla="*/ 51 w 453"/>
                  <a:gd name="T41" fmla="*/ 375 h 454"/>
                  <a:gd name="T42" fmla="*/ 24 w 453"/>
                  <a:gd name="T43" fmla="*/ 337 h 454"/>
                  <a:gd name="T44" fmla="*/ 7 w 453"/>
                  <a:gd name="T45" fmla="*/ 298 h 454"/>
                  <a:gd name="T46" fmla="*/ 0 w 453"/>
                  <a:gd name="T47" fmla="*/ 249 h 454"/>
                  <a:gd name="T48" fmla="*/ 0 w 453"/>
                  <a:gd name="T49" fmla="*/ 205 h 454"/>
                  <a:gd name="T50" fmla="*/ 7 w 453"/>
                  <a:gd name="T51" fmla="*/ 161 h 454"/>
                  <a:gd name="T52" fmla="*/ 24 w 453"/>
                  <a:gd name="T53" fmla="*/ 117 h 454"/>
                  <a:gd name="T54" fmla="*/ 51 w 453"/>
                  <a:gd name="T55" fmla="*/ 82 h 454"/>
                  <a:gd name="T56" fmla="*/ 79 w 453"/>
                  <a:gd name="T57" fmla="*/ 51 h 454"/>
                  <a:gd name="T58" fmla="*/ 117 w 453"/>
                  <a:gd name="T59" fmla="*/ 27 h 454"/>
                  <a:gd name="T60" fmla="*/ 156 w 453"/>
                  <a:gd name="T61" fmla="*/ 12 h 454"/>
                  <a:gd name="T62" fmla="*/ 205 w 453"/>
                  <a:gd name="T63" fmla="*/ 0 h 4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454"/>
                  <a:gd name="T98" fmla="*/ 453 w 453"/>
                  <a:gd name="T99" fmla="*/ 454 h 4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454">
                    <a:moveTo>
                      <a:pt x="227" y="0"/>
                    </a:moveTo>
                    <a:lnTo>
                      <a:pt x="249" y="0"/>
                    </a:lnTo>
                    <a:lnTo>
                      <a:pt x="273" y="5"/>
                    </a:lnTo>
                    <a:lnTo>
                      <a:pt x="295" y="12"/>
                    </a:lnTo>
                    <a:lnTo>
                      <a:pt x="315" y="18"/>
                    </a:lnTo>
                    <a:lnTo>
                      <a:pt x="334" y="27"/>
                    </a:lnTo>
                    <a:lnTo>
                      <a:pt x="354" y="38"/>
                    </a:lnTo>
                    <a:lnTo>
                      <a:pt x="372" y="51"/>
                    </a:lnTo>
                    <a:lnTo>
                      <a:pt x="387" y="67"/>
                    </a:lnTo>
                    <a:lnTo>
                      <a:pt x="400" y="82"/>
                    </a:lnTo>
                    <a:lnTo>
                      <a:pt x="416" y="100"/>
                    </a:lnTo>
                    <a:lnTo>
                      <a:pt x="427" y="117"/>
                    </a:lnTo>
                    <a:lnTo>
                      <a:pt x="433" y="139"/>
                    </a:lnTo>
                    <a:lnTo>
                      <a:pt x="444" y="161"/>
                    </a:lnTo>
                    <a:lnTo>
                      <a:pt x="449" y="181"/>
                    </a:lnTo>
                    <a:lnTo>
                      <a:pt x="453" y="205"/>
                    </a:lnTo>
                    <a:lnTo>
                      <a:pt x="453" y="227"/>
                    </a:lnTo>
                    <a:lnTo>
                      <a:pt x="453" y="249"/>
                    </a:lnTo>
                    <a:lnTo>
                      <a:pt x="449" y="276"/>
                    </a:lnTo>
                    <a:lnTo>
                      <a:pt x="444" y="298"/>
                    </a:lnTo>
                    <a:lnTo>
                      <a:pt x="433" y="315"/>
                    </a:lnTo>
                    <a:lnTo>
                      <a:pt x="427" y="337"/>
                    </a:lnTo>
                    <a:lnTo>
                      <a:pt x="416" y="355"/>
                    </a:lnTo>
                    <a:lnTo>
                      <a:pt x="400" y="375"/>
                    </a:lnTo>
                    <a:lnTo>
                      <a:pt x="387" y="388"/>
                    </a:lnTo>
                    <a:lnTo>
                      <a:pt x="372" y="403"/>
                    </a:lnTo>
                    <a:lnTo>
                      <a:pt x="354" y="419"/>
                    </a:lnTo>
                    <a:lnTo>
                      <a:pt x="334" y="430"/>
                    </a:lnTo>
                    <a:lnTo>
                      <a:pt x="315" y="441"/>
                    </a:lnTo>
                    <a:lnTo>
                      <a:pt x="295" y="447"/>
                    </a:lnTo>
                    <a:lnTo>
                      <a:pt x="273" y="452"/>
                    </a:lnTo>
                    <a:lnTo>
                      <a:pt x="249" y="454"/>
                    </a:lnTo>
                    <a:lnTo>
                      <a:pt x="227" y="454"/>
                    </a:lnTo>
                    <a:lnTo>
                      <a:pt x="205" y="454"/>
                    </a:lnTo>
                    <a:lnTo>
                      <a:pt x="178" y="452"/>
                    </a:lnTo>
                    <a:lnTo>
                      <a:pt x="156" y="447"/>
                    </a:lnTo>
                    <a:lnTo>
                      <a:pt x="139" y="441"/>
                    </a:lnTo>
                    <a:lnTo>
                      <a:pt x="117" y="430"/>
                    </a:lnTo>
                    <a:lnTo>
                      <a:pt x="97" y="419"/>
                    </a:lnTo>
                    <a:lnTo>
                      <a:pt x="79" y="403"/>
                    </a:lnTo>
                    <a:lnTo>
                      <a:pt x="64" y="388"/>
                    </a:lnTo>
                    <a:lnTo>
                      <a:pt x="51" y="375"/>
                    </a:lnTo>
                    <a:lnTo>
                      <a:pt x="35" y="355"/>
                    </a:lnTo>
                    <a:lnTo>
                      <a:pt x="24" y="337"/>
                    </a:lnTo>
                    <a:lnTo>
                      <a:pt x="18" y="315"/>
                    </a:lnTo>
                    <a:lnTo>
                      <a:pt x="7" y="298"/>
                    </a:lnTo>
                    <a:lnTo>
                      <a:pt x="2" y="276"/>
                    </a:lnTo>
                    <a:lnTo>
                      <a:pt x="0" y="249"/>
                    </a:lnTo>
                    <a:lnTo>
                      <a:pt x="0" y="227"/>
                    </a:lnTo>
                    <a:lnTo>
                      <a:pt x="0" y="205"/>
                    </a:lnTo>
                    <a:lnTo>
                      <a:pt x="2" y="181"/>
                    </a:lnTo>
                    <a:lnTo>
                      <a:pt x="7" y="161"/>
                    </a:lnTo>
                    <a:lnTo>
                      <a:pt x="18" y="139"/>
                    </a:lnTo>
                    <a:lnTo>
                      <a:pt x="24" y="117"/>
                    </a:lnTo>
                    <a:lnTo>
                      <a:pt x="35" y="100"/>
                    </a:lnTo>
                    <a:lnTo>
                      <a:pt x="51" y="82"/>
                    </a:lnTo>
                    <a:lnTo>
                      <a:pt x="64" y="67"/>
                    </a:lnTo>
                    <a:lnTo>
                      <a:pt x="79" y="51"/>
                    </a:lnTo>
                    <a:lnTo>
                      <a:pt x="97" y="38"/>
                    </a:lnTo>
                    <a:lnTo>
                      <a:pt x="117" y="27"/>
                    </a:lnTo>
                    <a:lnTo>
                      <a:pt x="139" y="18"/>
                    </a:lnTo>
                    <a:lnTo>
                      <a:pt x="156" y="12"/>
                    </a:lnTo>
                    <a:lnTo>
                      <a:pt x="178" y="5"/>
                    </a:lnTo>
                    <a:lnTo>
                      <a:pt x="205" y="0"/>
                    </a:lnTo>
                    <a:lnTo>
                      <a:pt x="227"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9" name="Freeform 139"/>
              <p:cNvSpPr>
                <a:spLocks/>
              </p:cNvSpPr>
              <p:nvPr/>
            </p:nvSpPr>
            <p:spPr bwMode="auto">
              <a:xfrm>
                <a:off x="3211" y="541"/>
                <a:ext cx="453" cy="454"/>
              </a:xfrm>
              <a:custGeom>
                <a:avLst/>
                <a:gdLst>
                  <a:gd name="T0" fmla="*/ 253 w 453"/>
                  <a:gd name="T1" fmla="*/ 0 h 454"/>
                  <a:gd name="T2" fmla="*/ 297 w 453"/>
                  <a:gd name="T3" fmla="*/ 7 h 454"/>
                  <a:gd name="T4" fmla="*/ 337 w 453"/>
                  <a:gd name="T5" fmla="*/ 27 h 454"/>
                  <a:gd name="T6" fmla="*/ 372 w 453"/>
                  <a:gd name="T7" fmla="*/ 51 h 454"/>
                  <a:gd name="T8" fmla="*/ 403 w 453"/>
                  <a:gd name="T9" fmla="*/ 82 h 454"/>
                  <a:gd name="T10" fmla="*/ 427 w 453"/>
                  <a:gd name="T11" fmla="*/ 117 h 454"/>
                  <a:gd name="T12" fmla="*/ 447 w 453"/>
                  <a:gd name="T13" fmla="*/ 159 h 454"/>
                  <a:gd name="T14" fmla="*/ 453 w 453"/>
                  <a:gd name="T15" fmla="*/ 205 h 454"/>
                  <a:gd name="T16" fmla="*/ 453 w 453"/>
                  <a:gd name="T17" fmla="*/ 249 h 454"/>
                  <a:gd name="T18" fmla="*/ 447 w 453"/>
                  <a:gd name="T19" fmla="*/ 298 h 454"/>
                  <a:gd name="T20" fmla="*/ 427 w 453"/>
                  <a:gd name="T21" fmla="*/ 337 h 454"/>
                  <a:gd name="T22" fmla="*/ 403 w 453"/>
                  <a:gd name="T23" fmla="*/ 375 h 454"/>
                  <a:gd name="T24" fmla="*/ 372 w 453"/>
                  <a:gd name="T25" fmla="*/ 403 h 454"/>
                  <a:gd name="T26" fmla="*/ 337 w 453"/>
                  <a:gd name="T27" fmla="*/ 430 h 454"/>
                  <a:gd name="T28" fmla="*/ 297 w 453"/>
                  <a:gd name="T29" fmla="*/ 447 h 454"/>
                  <a:gd name="T30" fmla="*/ 253 w 453"/>
                  <a:gd name="T31" fmla="*/ 454 h 454"/>
                  <a:gd name="T32" fmla="*/ 205 w 453"/>
                  <a:gd name="T33" fmla="*/ 454 h 454"/>
                  <a:gd name="T34" fmla="*/ 161 w 453"/>
                  <a:gd name="T35" fmla="*/ 447 h 454"/>
                  <a:gd name="T36" fmla="*/ 117 w 453"/>
                  <a:gd name="T37" fmla="*/ 430 h 454"/>
                  <a:gd name="T38" fmla="*/ 79 w 453"/>
                  <a:gd name="T39" fmla="*/ 403 h 454"/>
                  <a:gd name="T40" fmla="*/ 51 w 453"/>
                  <a:gd name="T41" fmla="*/ 375 h 454"/>
                  <a:gd name="T42" fmla="*/ 27 w 453"/>
                  <a:gd name="T43" fmla="*/ 337 h 454"/>
                  <a:gd name="T44" fmla="*/ 11 w 453"/>
                  <a:gd name="T45" fmla="*/ 298 h 454"/>
                  <a:gd name="T46" fmla="*/ 0 w 453"/>
                  <a:gd name="T47" fmla="*/ 249 h 454"/>
                  <a:gd name="T48" fmla="*/ 0 w 453"/>
                  <a:gd name="T49" fmla="*/ 205 h 454"/>
                  <a:gd name="T50" fmla="*/ 11 w 453"/>
                  <a:gd name="T51" fmla="*/ 159 h 454"/>
                  <a:gd name="T52" fmla="*/ 27 w 453"/>
                  <a:gd name="T53" fmla="*/ 117 h 454"/>
                  <a:gd name="T54" fmla="*/ 51 w 453"/>
                  <a:gd name="T55" fmla="*/ 82 h 454"/>
                  <a:gd name="T56" fmla="*/ 79 w 453"/>
                  <a:gd name="T57" fmla="*/ 51 h 454"/>
                  <a:gd name="T58" fmla="*/ 117 w 453"/>
                  <a:gd name="T59" fmla="*/ 27 h 454"/>
                  <a:gd name="T60" fmla="*/ 161 w 453"/>
                  <a:gd name="T61" fmla="*/ 7 h 454"/>
                  <a:gd name="T62" fmla="*/ 205 w 453"/>
                  <a:gd name="T63" fmla="*/ 0 h 4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454"/>
                  <a:gd name="T98" fmla="*/ 453 w 453"/>
                  <a:gd name="T99" fmla="*/ 454 h 4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454">
                    <a:moveTo>
                      <a:pt x="227" y="0"/>
                    </a:moveTo>
                    <a:lnTo>
                      <a:pt x="253" y="0"/>
                    </a:lnTo>
                    <a:lnTo>
                      <a:pt x="275" y="5"/>
                    </a:lnTo>
                    <a:lnTo>
                      <a:pt x="297" y="7"/>
                    </a:lnTo>
                    <a:lnTo>
                      <a:pt x="315" y="18"/>
                    </a:lnTo>
                    <a:lnTo>
                      <a:pt x="337" y="27"/>
                    </a:lnTo>
                    <a:lnTo>
                      <a:pt x="354" y="38"/>
                    </a:lnTo>
                    <a:lnTo>
                      <a:pt x="372" y="51"/>
                    </a:lnTo>
                    <a:lnTo>
                      <a:pt x="387" y="66"/>
                    </a:lnTo>
                    <a:lnTo>
                      <a:pt x="403" y="82"/>
                    </a:lnTo>
                    <a:lnTo>
                      <a:pt x="416" y="99"/>
                    </a:lnTo>
                    <a:lnTo>
                      <a:pt x="427" y="117"/>
                    </a:lnTo>
                    <a:lnTo>
                      <a:pt x="438" y="139"/>
                    </a:lnTo>
                    <a:lnTo>
                      <a:pt x="447" y="159"/>
                    </a:lnTo>
                    <a:lnTo>
                      <a:pt x="449" y="181"/>
                    </a:lnTo>
                    <a:lnTo>
                      <a:pt x="453" y="205"/>
                    </a:lnTo>
                    <a:lnTo>
                      <a:pt x="453" y="227"/>
                    </a:lnTo>
                    <a:lnTo>
                      <a:pt x="453" y="249"/>
                    </a:lnTo>
                    <a:lnTo>
                      <a:pt x="449" y="276"/>
                    </a:lnTo>
                    <a:lnTo>
                      <a:pt x="447" y="298"/>
                    </a:lnTo>
                    <a:lnTo>
                      <a:pt x="438" y="315"/>
                    </a:lnTo>
                    <a:lnTo>
                      <a:pt x="427" y="337"/>
                    </a:lnTo>
                    <a:lnTo>
                      <a:pt x="416" y="355"/>
                    </a:lnTo>
                    <a:lnTo>
                      <a:pt x="403" y="375"/>
                    </a:lnTo>
                    <a:lnTo>
                      <a:pt x="387" y="388"/>
                    </a:lnTo>
                    <a:lnTo>
                      <a:pt x="372" y="403"/>
                    </a:lnTo>
                    <a:lnTo>
                      <a:pt x="354" y="419"/>
                    </a:lnTo>
                    <a:lnTo>
                      <a:pt x="337" y="430"/>
                    </a:lnTo>
                    <a:lnTo>
                      <a:pt x="315" y="436"/>
                    </a:lnTo>
                    <a:lnTo>
                      <a:pt x="297" y="447"/>
                    </a:lnTo>
                    <a:lnTo>
                      <a:pt x="275" y="452"/>
                    </a:lnTo>
                    <a:lnTo>
                      <a:pt x="253" y="454"/>
                    </a:lnTo>
                    <a:lnTo>
                      <a:pt x="227" y="454"/>
                    </a:lnTo>
                    <a:lnTo>
                      <a:pt x="205" y="454"/>
                    </a:lnTo>
                    <a:lnTo>
                      <a:pt x="183" y="452"/>
                    </a:lnTo>
                    <a:lnTo>
                      <a:pt x="161" y="447"/>
                    </a:lnTo>
                    <a:lnTo>
                      <a:pt x="139" y="436"/>
                    </a:lnTo>
                    <a:lnTo>
                      <a:pt x="117" y="430"/>
                    </a:lnTo>
                    <a:lnTo>
                      <a:pt x="99" y="419"/>
                    </a:lnTo>
                    <a:lnTo>
                      <a:pt x="79" y="403"/>
                    </a:lnTo>
                    <a:lnTo>
                      <a:pt x="66" y="388"/>
                    </a:lnTo>
                    <a:lnTo>
                      <a:pt x="51" y="375"/>
                    </a:lnTo>
                    <a:lnTo>
                      <a:pt x="38" y="355"/>
                    </a:lnTo>
                    <a:lnTo>
                      <a:pt x="27" y="337"/>
                    </a:lnTo>
                    <a:lnTo>
                      <a:pt x="18" y="315"/>
                    </a:lnTo>
                    <a:lnTo>
                      <a:pt x="11" y="298"/>
                    </a:lnTo>
                    <a:lnTo>
                      <a:pt x="5" y="276"/>
                    </a:lnTo>
                    <a:lnTo>
                      <a:pt x="0" y="249"/>
                    </a:lnTo>
                    <a:lnTo>
                      <a:pt x="0" y="227"/>
                    </a:lnTo>
                    <a:lnTo>
                      <a:pt x="0" y="205"/>
                    </a:lnTo>
                    <a:lnTo>
                      <a:pt x="5" y="181"/>
                    </a:lnTo>
                    <a:lnTo>
                      <a:pt x="11" y="159"/>
                    </a:lnTo>
                    <a:lnTo>
                      <a:pt x="18" y="139"/>
                    </a:lnTo>
                    <a:lnTo>
                      <a:pt x="27" y="117"/>
                    </a:lnTo>
                    <a:lnTo>
                      <a:pt x="38" y="99"/>
                    </a:lnTo>
                    <a:lnTo>
                      <a:pt x="51" y="82"/>
                    </a:lnTo>
                    <a:lnTo>
                      <a:pt x="66" y="66"/>
                    </a:lnTo>
                    <a:lnTo>
                      <a:pt x="79" y="51"/>
                    </a:lnTo>
                    <a:lnTo>
                      <a:pt x="99" y="38"/>
                    </a:lnTo>
                    <a:lnTo>
                      <a:pt x="117" y="27"/>
                    </a:lnTo>
                    <a:lnTo>
                      <a:pt x="139" y="18"/>
                    </a:lnTo>
                    <a:lnTo>
                      <a:pt x="161" y="7"/>
                    </a:lnTo>
                    <a:lnTo>
                      <a:pt x="183" y="5"/>
                    </a:lnTo>
                    <a:lnTo>
                      <a:pt x="205" y="0"/>
                    </a:lnTo>
                    <a:lnTo>
                      <a:pt x="227"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0" name="Freeform 140"/>
              <p:cNvSpPr>
                <a:spLocks/>
              </p:cNvSpPr>
              <p:nvPr/>
            </p:nvSpPr>
            <p:spPr bwMode="auto">
              <a:xfrm>
                <a:off x="5061" y="5914"/>
                <a:ext cx="458" cy="458"/>
              </a:xfrm>
              <a:custGeom>
                <a:avLst/>
                <a:gdLst>
                  <a:gd name="T0" fmla="*/ 253 w 458"/>
                  <a:gd name="T1" fmla="*/ 5 h 458"/>
                  <a:gd name="T2" fmla="*/ 297 w 458"/>
                  <a:gd name="T3" fmla="*/ 11 h 458"/>
                  <a:gd name="T4" fmla="*/ 337 w 458"/>
                  <a:gd name="T5" fmla="*/ 31 h 458"/>
                  <a:gd name="T6" fmla="*/ 374 w 458"/>
                  <a:gd name="T7" fmla="*/ 55 h 458"/>
                  <a:gd name="T8" fmla="*/ 407 w 458"/>
                  <a:gd name="T9" fmla="*/ 86 h 458"/>
                  <a:gd name="T10" fmla="*/ 429 w 458"/>
                  <a:gd name="T11" fmla="*/ 121 h 458"/>
                  <a:gd name="T12" fmla="*/ 447 w 458"/>
                  <a:gd name="T13" fmla="*/ 161 h 458"/>
                  <a:gd name="T14" fmla="*/ 458 w 458"/>
                  <a:gd name="T15" fmla="*/ 205 h 458"/>
                  <a:gd name="T16" fmla="*/ 458 w 458"/>
                  <a:gd name="T17" fmla="*/ 253 h 458"/>
                  <a:gd name="T18" fmla="*/ 447 w 458"/>
                  <a:gd name="T19" fmla="*/ 297 h 458"/>
                  <a:gd name="T20" fmla="*/ 429 w 458"/>
                  <a:gd name="T21" fmla="*/ 337 h 458"/>
                  <a:gd name="T22" fmla="*/ 407 w 458"/>
                  <a:gd name="T23" fmla="*/ 374 h 458"/>
                  <a:gd name="T24" fmla="*/ 374 w 458"/>
                  <a:gd name="T25" fmla="*/ 407 h 458"/>
                  <a:gd name="T26" fmla="*/ 337 w 458"/>
                  <a:gd name="T27" fmla="*/ 434 h 458"/>
                  <a:gd name="T28" fmla="*/ 297 w 458"/>
                  <a:gd name="T29" fmla="*/ 447 h 458"/>
                  <a:gd name="T30" fmla="*/ 253 w 458"/>
                  <a:gd name="T31" fmla="*/ 458 h 458"/>
                  <a:gd name="T32" fmla="*/ 205 w 458"/>
                  <a:gd name="T33" fmla="*/ 458 h 458"/>
                  <a:gd name="T34" fmla="*/ 161 w 458"/>
                  <a:gd name="T35" fmla="*/ 447 h 458"/>
                  <a:gd name="T36" fmla="*/ 121 w 458"/>
                  <a:gd name="T37" fmla="*/ 434 h 458"/>
                  <a:gd name="T38" fmla="*/ 84 w 458"/>
                  <a:gd name="T39" fmla="*/ 407 h 458"/>
                  <a:gd name="T40" fmla="*/ 55 w 458"/>
                  <a:gd name="T41" fmla="*/ 374 h 458"/>
                  <a:gd name="T42" fmla="*/ 31 w 458"/>
                  <a:gd name="T43" fmla="*/ 337 h 458"/>
                  <a:gd name="T44" fmla="*/ 11 w 458"/>
                  <a:gd name="T45" fmla="*/ 297 h 458"/>
                  <a:gd name="T46" fmla="*/ 4 w 458"/>
                  <a:gd name="T47" fmla="*/ 253 h 458"/>
                  <a:gd name="T48" fmla="*/ 4 w 458"/>
                  <a:gd name="T49" fmla="*/ 205 h 458"/>
                  <a:gd name="T50" fmla="*/ 11 w 458"/>
                  <a:gd name="T51" fmla="*/ 161 h 458"/>
                  <a:gd name="T52" fmla="*/ 31 w 458"/>
                  <a:gd name="T53" fmla="*/ 121 h 458"/>
                  <a:gd name="T54" fmla="*/ 55 w 458"/>
                  <a:gd name="T55" fmla="*/ 86 h 458"/>
                  <a:gd name="T56" fmla="*/ 84 w 458"/>
                  <a:gd name="T57" fmla="*/ 55 h 458"/>
                  <a:gd name="T58" fmla="*/ 121 w 458"/>
                  <a:gd name="T59" fmla="*/ 31 h 458"/>
                  <a:gd name="T60" fmla="*/ 161 w 458"/>
                  <a:gd name="T61" fmla="*/ 11 h 458"/>
                  <a:gd name="T62" fmla="*/ 205 w 458"/>
                  <a:gd name="T63" fmla="*/ 5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8"/>
                  <a:gd name="T97" fmla="*/ 0 h 458"/>
                  <a:gd name="T98" fmla="*/ 458 w 458"/>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8" h="458">
                    <a:moveTo>
                      <a:pt x="231" y="0"/>
                    </a:moveTo>
                    <a:lnTo>
                      <a:pt x="253" y="5"/>
                    </a:lnTo>
                    <a:lnTo>
                      <a:pt x="275" y="9"/>
                    </a:lnTo>
                    <a:lnTo>
                      <a:pt x="297" y="11"/>
                    </a:lnTo>
                    <a:lnTo>
                      <a:pt x="319" y="20"/>
                    </a:lnTo>
                    <a:lnTo>
                      <a:pt x="337" y="31"/>
                    </a:lnTo>
                    <a:lnTo>
                      <a:pt x="359" y="42"/>
                    </a:lnTo>
                    <a:lnTo>
                      <a:pt x="374" y="55"/>
                    </a:lnTo>
                    <a:lnTo>
                      <a:pt x="392" y="71"/>
                    </a:lnTo>
                    <a:lnTo>
                      <a:pt x="407" y="86"/>
                    </a:lnTo>
                    <a:lnTo>
                      <a:pt x="418" y="104"/>
                    </a:lnTo>
                    <a:lnTo>
                      <a:pt x="429" y="121"/>
                    </a:lnTo>
                    <a:lnTo>
                      <a:pt x="440" y="143"/>
                    </a:lnTo>
                    <a:lnTo>
                      <a:pt x="447" y="161"/>
                    </a:lnTo>
                    <a:lnTo>
                      <a:pt x="453" y="183"/>
                    </a:lnTo>
                    <a:lnTo>
                      <a:pt x="458" y="205"/>
                    </a:lnTo>
                    <a:lnTo>
                      <a:pt x="458" y="231"/>
                    </a:lnTo>
                    <a:lnTo>
                      <a:pt x="458" y="253"/>
                    </a:lnTo>
                    <a:lnTo>
                      <a:pt x="453" y="275"/>
                    </a:lnTo>
                    <a:lnTo>
                      <a:pt x="447" y="297"/>
                    </a:lnTo>
                    <a:lnTo>
                      <a:pt x="440" y="319"/>
                    </a:lnTo>
                    <a:lnTo>
                      <a:pt x="429" y="337"/>
                    </a:lnTo>
                    <a:lnTo>
                      <a:pt x="418" y="359"/>
                    </a:lnTo>
                    <a:lnTo>
                      <a:pt x="407" y="374"/>
                    </a:lnTo>
                    <a:lnTo>
                      <a:pt x="392" y="392"/>
                    </a:lnTo>
                    <a:lnTo>
                      <a:pt x="374" y="407"/>
                    </a:lnTo>
                    <a:lnTo>
                      <a:pt x="359" y="418"/>
                    </a:lnTo>
                    <a:lnTo>
                      <a:pt x="337" y="434"/>
                    </a:lnTo>
                    <a:lnTo>
                      <a:pt x="319" y="440"/>
                    </a:lnTo>
                    <a:lnTo>
                      <a:pt x="297" y="447"/>
                    </a:lnTo>
                    <a:lnTo>
                      <a:pt x="275" y="456"/>
                    </a:lnTo>
                    <a:lnTo>
                      <a:pt x="253" y="458"/>
                    </a:lnTo>
                    <a:lnTo>
                      <a:pt x="231" y="458"/>
                    </a:lnTo>
                    <a:lnTo>
                      <a:pt x="205" y="458"/>
                    </a:lnTo>
                    <a:lnTo>
                      <a:pt x="183" y="456"/>
                    </a:lnTo>
                    <a:lnTo>
                      <a:pt x="161" y="447"/>
                    </a:lnTo>
                    <a:lnTo>
                      <a:pt x="139" y="440"/>
                    </a:lnTo>
                    <a:lnTo>
                      <a:pt x="121" y="434"/>
                    </a:lnTo>
                    <a:lnTo>
                      <a:pt x="103" y="418"/>
                    </a:lnTo>
                    <a:lnTo>
                      <a:pt x="84" y="407"/>
                    </a:lnTo>
                    <a:lnTo>
                      <a:pt x="70" y="392"/>
                    </a:lnTo>
                    <a:lnTo>
                      <a:pt x="55" y="374"/>
                    </a:lnTo>
                    <a:lnTo>
                      <a:pt x="42" y="359"/>
                    </a:lnTo>
                    <a:lnTo>
                      <a:pt x="31" y="337"/>
                    </a:lnTo>
                    <a:lnTo>
                      <a:pt x="20" y="319"/>
                    </a:lnTo>
                    <a:lnTo>
                      <a:pt x="11" y="297"/>
                    </a:lnTo>
                    <a:lnTo>
                      <a:pt x="9" y="275"/>
                    </a:lnTo>
                    <a:lnTo>
                      <a:pt x="4" y="253"/>
                    </a:lnTo>
                    <a:lnTo>
                      <a:pt x="0" y="231"/>
                    </a:lnTo>
                    <a:lnTo>
                      <a:pt x="4" y="205"/>
                    </a:lnTo>
                    <a:lnTo>
                      <a:pt x="9" y="183"/>
                    </a:lnTo>
                    <a:lnTo>
                      <a:pt x="11" y="161"/>
                    </a:lnTo>
                    <a:lnTo>
                      <a:pt x="20" y="143"/>
                    </a:lnTo>
                    <a:lnTo>
                      <a:pt x="31" y="121"/>
                    </a:lnTo>
                    <a:lnTo>
                      <a:pt x="42" y="104"/>
                    </a:lnTo>
                    <a:lnTo>
                      <a:pt x="55" y="86"/>
                    </a:lnTo>
                    <a:lnTo>
                      <a:pt x="70" y="71"/>
                    </a:lnTo>
                    <a:lnTo>
                      <a:pt x="84" y="55"/>
                    </a:lnTo>
                    <a:lnTo>
                      <a:pt x="103" y="42"/>
                    </a:lnTo>
                    <a:lnTo>
                      <a:pt x="121" y="31"/>
                    </a:lnTo>
                    <a:lnTo>
                      <a:pt x="139" y="20"/>
                    </a:lnTo>
                    <a:lnTo>
                      <a:pt x="161" y="11"/>
                    </a:lnTo>
                    <a:lnTo>
                      <a:pt x="183" y="9"/>
                    </a:lnTo>
                    <a:lnTo>
                      <a:pt x="205" y="5"/>
                    </a:lnTo>
                    <a:lnTo>
                      <a:pt x="231"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 name="Freeform 141"/>
              <p:cNvSpPr>
                <a:spLocks/>
              </p:cNvSpPr>
              <p:nvPr/>
            </p:nvSpPr>
            <p:spPr bwMode="auto">
              <a:xfrm>
                <a:off x="3205" y="3286"/>
                <a:ext cx="453" cy="458"/>
              </a:xfrm>
              <a:custGeom>
                <a:avLst/>
                <a:gdLst>
                  <a:gd name="T0" fmla="*/ 248 w 453"/>
                  <a:gd name="T1" fmla="*/ 0 h 458"/>
                  <a:gd name="T2" fmla="*/ 292 w 453"/>
                  <a:gd name="T3" fmla="*/ 11 h 458"/>
                  <a:gd name="T4" fmla="*/ 336 w 453"/>
                  <a:gd name="T5" fmla="*/ 31 h 458"/>
                  <a:gd name="T6" fmla="*/ 371 w 453"/>
                  <a:gd name="T7" fmla="*/ 53 h 458"/>
                  <a:gd name="T8" fmla="*/ 400 w 453"/>
                  <a:gd name="T9" fmla="*/ 86 h 458"/>
                  <a:gd name="T10" fmla="*/ 426 w 453"/>
                  <a:gd name="T11" fmla="*/ 121 h 458"/>
                  <a:gd name="T12" fmla="*/ 442 w 453"/>
                  <a:gd name="T13" fmla="*/ 161 h 458"/>
                  <a:gd name="T14" fmla="*/ 453 w 453"/>
                  <a:gd name="T15" fmla="*/ 205 h 458"/>
                  <a:gd name="T16" fmla="*/ 453 w 453"/>
                  <a:gd name="T17" fmla="*/ 253 h 458"/>
                  <a:gd name="T18" fmla="*/ 442 w 453"/>
                  <a:gd name="T19" fmla="*/ 297 h 458"/>
                  <a:gd name="T20" fmla="*/ 426 w 453"/>
                  <a:gd name="T21" fmla="*/ 337 h 458"/>
                  <a:gd name="T22" fmla="*/ 400 w 453"/>
                  <a:gd name="T23" fmla="*/ 374 h 458"/>
                  <a:gd name="T24" fmla="*/ 371 w 453"/>
                  <a:gd name="T25" fmla="*/ 407 h 458"/>
                  <a:gd name="T26" fmla="*/ 336 w 453"/>
                  <a:gd name="T27" fmla="*/ 429 h 458"/>
                  <a:gd name="T28" fmla="*/ 292 w 453"/>
                  <a:gd name="T29" fmla="*/ 447 h 458"/>
                  <a:gd name="T30" fmla="*/ 248 w 453"/>
                  <a:gd name="T31" fmla="*/ 458 h 458"/>
                  <a:gd name="T32" fmla="*/ 200 w 453"/>
                  <a:gd name="T33" fmla="*/ 458 h 458"/>
                  <a:gd name="T34" fmla="*/ 156 w 453"/>
                  <a:gd name="T35" fmla="*/ 447 h 458"/>
                  <a:gd name="T36" fmla="*/ 116 w 453"/>
                  <a:gd name="T37" fmla="*/ 429 h 458"/>
                  <a:gd name="T38" fmla="*/ 79 w 453"/>
                  <a:gd name="T39" fmla="*/ 407 h 458"/>
                  <a:gd name="T40" fmla="*/ 50 w 453"/>
                  <a:gd name="T41" fmla="*/ 374 h 458"/>
                  <a:gd name="T42" fmla="*/ 24 w 453"/>
                  <a:gd name="T43" fmla="*/ 337 h 458"/>
                  <a:gd name="T44" fmla="*/ 6 w 453"/>
                  <a:gd name="T45" fmla="*/ 297 h 458"/>
                  <a:gd name="T46" fmla="*/ 0 w 453"/>
                  <a:gd name="T47" fmla="*/ 253 h 458"/>
                  <a:gd name="T48" fmla="*/ 0 w 453"/>
                  <a:gd name="T49" fmla="*/ 205 h 458"/>
                  <a:gd name="T50" fmla="*/ 6 w 453"/>
                  <a:gd name="T51" fmla="*/ 161 h 458"/>
                  <a:gd name="T52" fmla="*/ 24 w 453"/>
                  <a:gd name="T53" fmla="*/ 121 h 458"/>
                  <a:gd name="T54" fmla="*/ 50 w 453"/>
                  <a:gd name="T55" fmla="*/ 86 h 458"/>
                  <a:gd name="T56" fmla="*/ 79 w 453"/>
                  <a:gd name="T57" fmla="*/ 53 h 458"/>
                  <a:gd name="T58" fmla="*/ 116 w 453"/>
                  <a:gd name="T59" fmla="*/ 31 h 458"/>
                  <a:gd name="T60" fmla="*/ 156 w 453"/>
                  <a:gd name="T61" fmla="*/ 11 h 458"/>
                  <a:gd name="T62" fmla="*/ 200 w 453"/>
                  <a:gd name="T63" fmla="*/ 0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458"/>
                  <a:gd name="T98" fmla="*/ 453 w 453"/>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458">
                    <a:moveTo>
                      <a:pt x="226" y="0"/>
                    </a:moveTo>
                    <a:lnTo>
                      <a:pt x="248" y="0"/>
                    </a:lnTo>
                    <a:lnTo>
                      <a:pt x="270" y="5"/>
                    </a:lnTo>
                    <a:lnTo>
                      <a:pt x="292" y="11"/>
                    </a:lnTo>
                    <a:lnTo>
                      <a:pt x="314" y="20"/>
                    </a:lnTo>
                    <a:lnTo>
                      <a:pt x="336" y="31"/>
                    </a:lnTo>
                    <a:lnTo>
                      <a:pt x="354" y="42"/>
                    </a:lnTo>
                    <a:lnTo>
                      <a:pt x="371" y="53"/>
                    </a:lnTo>
                    <a:lnTo>
                      <a:pt x="387" y="66"/>
                    </a:lnTo>
                    <a:lnTo>
                      <a:pt x="400" y="86"/>
                    </a:lnTo>
                    <a:lnTo>
                      <a:pt x="415" y="104"/>
                    </a:lnTo>
                    <a:lnTo>
                      <a:pt x="426" y="121"/>
                    </a:lnTo>
                    <a:lnTo>
                      <a:pt x="433" y="141"/>
                    </a:lnTo>
                    <a:lnTo>
                      <a:pt x="442" y="161"/>
                    </a:lnTo>
                    <a:lnTo>
                      <a:pt x="448" y="183"/>
                    </a:lnTo>
                    <a:lnTo>
                      <a:pt x="453" y="205"/>
                    </a:lnTo>
                    <a:lnTo>
                      <a:pt x="453" y="227"/>
                    </a:lnTo>
                    <a:lnTo>
                      <a:pt x="453" y="253"/>
                    </a:lnTo>
                    <a:lnTo>
                      <a:pt x="448" y="275"/>
                    </a:lnTo>
                    <a:lnTo>
                      <a:pt x="442" y="297"/>
                    </a:lnTo>
                    <a:lnTo>
                      <a:pt x="433" y="319"/>
                    </a:lnTo>
                    <a:lnTo>
                      <a:pt x="426" y="337"/>
                    </a:lnTo>
                    <a:lnTo>
                      <a:pt x="415" y="357"/>
                    </a:lnTo>
                    <a:lnTo>
                      <a:pt x="400" y="374"/>
                    </a:lnTo>
                    <a:lnTo>
                      <a:pt x="387" y="392"/>
                    </a:lnTo>
                    <a:lnTo>
                      <a:pt x="371" y="407"/>
                    </a:lnTo>
                    <a:lnTo>
                      <a:pt x="354" y="418"/>
                    </a:lnTo>
                    <a:lnTo>
                      <a:pt x="336" y="429"/>
                    </a:lnTo>
                    <a:lnTo>
                      <a:pt x="314" y="440"/>
                    </a:lnTo>
                    <a:lnTo>
                      <a:pt x="292" y="447"/>
                    </a:lnTo>
                    <a:lnTo>
                      <a:pt x="270" y="456"/>
                    </a:lnTo>
                    <a:lnTo>
                      <a:pt x="248" y="458"/>
                    </a:lnTo>
                    <a:lnTo>
                      <a:pt x="226" y="458"/>
                    </a:lnTo>
                    <a:lnTo>
                      <a:pt x="200" y="458"/>
                    </a:lnTo>
                    <a:lnTo>
                      <a:pt x="178" y="456"/>
                    </a:lnTo>
                    <a:lnTo>
                      <a:pt x="156" y="447"/>
                    </a:lnTo>
                    <a:lnTo>
                      <a:pt x="138" y="440"/>
                    </a:lnTo>
                    <a:lnTo>
                      <a:pt x="116" y="429"/>
                    </a:lnTo>
                    <a:lnTo>
                      <a:pt x="96" y="418"/>
                    </a:lnTo>
                    <a:lnTo>
                      <a:pt x="79" y="407"/>
                    </a:lnTo>
                    <a:lnTo>
                      <a:pt x="66" y="392"/>
                    </a:lnTo>
                    <a:lnTo>
                      <a:pt x="50" y="374"/>
                    </a:lnTo>
                    <a:lnTo>
                      <a:pt x="35" y="357"/>
                    </a:lnTo>
                    <a:lnTo>
                      <a:pt x="24" y="337"/>
                    </a:lnTo>
                    <a:lnTo>
                      <a:pt x="13" y="319"/>
                    </a:lnTo>
                    <a:lnTo>
                      <a:pt x="6" y="297"/>
                    </a:lnTo>
                    <a:lnTo>
                      <a:pt x="2" y="275"/>
                    </a:lnTo>
                    <a:lnTo>
                      <a:pt x="0" y="253"/>
                    </a:lnTo>
                    <a:lnTo>
                      <a:pt x="0" y="227"/>
                    </a:lnTo>
                    <a:lnTo>
                      <a:pt x="0" y="205"/>
                    </a:lnTo>
                    <a:lnTo>
                      <a:pt x="2" y="183"/>
                    </a:lnTo>
                    <a:lnTo>
                      <a:pt x="6" y="161"/>
                    </a:lnTo>
                    <a:lnTo>
                      <a:pt x="13" y="141"/>
                    </a:lnTo>
                    <a:lnTo>
                      <a:pt x="24" y="121"/>
                    </a:lnTo>
                    <a:lnTo>
                      <a:pt x="35" y="104"/>
                    </a:lnTo>
                    <a:lnTo>
                      <a:pt x="50" y="86"/>
                    </a:lnTo>
                    <a:lnTo>
                      <a:pt x="66" y="66"/>
                    </a:lnTo>
                    <a:lnTo>
                      <a:pt x="79" y="53"/>
                    </a:lnTo>
                    <a:lnTo>
                      <a:pt x="96" y="42"/>
                    </a:lnTo>
                    <a:lnTo>
                      <a:pt x="116" y="31"/>
                    </a:lnTo>
                    <a:lnTo>
                      <a:pt x="138" y="20"/>
                    </a:lnTo>
                    <a:lnTo>
                      <a:pt x="156" y="11"/>
                    </a:lnTo>
                    <a:lnTo>
                      <a:pt x="178" y="5"/>
                    </a:lnTo>
                    <a:lnTo>
                      <a:pt x="200" y="0"/>
                    </a:lnTo>
                    <a:lnTo>
                      <a:pt x="226"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2" name="Freeform 142"/>
              <p:cNvSpPr>
                <a:spLocks/>
              </p:cNvSpPr>
              <p:nvPr/>
            </p:nvSpPr>
            <p:spPr bwMode="auto">
              <a:xfrm>
                <a:off x="1491" y="4158"/>
                <a:ext cx="456" cy="458"/>
              </a:xfrm>
              <a:custGeom>
                <a:avLst/>
                <a:gdLst>
                  <a:gd name="T0" fmla="*/ 418 w 456"/>
                  <a:gd name="T1" fmla="*/ 103 h 458"/>
                  <a:gd name="T2" fmla="*/ 436 w 456"/>
                  <a:gd name="T3" fmla="*/ 143 h 458"/>
                  <a:gd name="T4" fmla="*/ 451 w 456"/>
                  <a:gd name="T5" fmla="*/ 182 h 458"/>
                  <a:gd name="T6" fmla="*/ 456 w 456"/>
                  <a:gd name="T7" fmla="*/ 226 h 458"/>
                  <a:gd name="T8" fmla="*/ 451 w 456"/>
                  <a:gd name="T9" fmla="*/ 270 h 458"/>
                  <a:gd name="T10" fmla="*/ 440 w 456"/>
                  <a:gd name="T11" fmla="*/ 314 h 458"/>
                  <a:gd name="T12" fmla="*/ 418 w 456"/>
                  <a:gd name="T13" fmla="*/ 354 h 458"/>
                  <a:gd name="T14" fmla="*/ 392 w 456"/>
                  <a:gd name="T15" fmla="*/ 387 h 458"/>
                  <a:gd name="T16" fmla="*/ 357 w 456"/>
                  <a:gd name="T17" fmla="*/ 418 h 458"/>
                  <a:gd name="T18" fmla="*/ 315 w 456"/>
                  <a:gd name="T19" fmla="*/ 440 h 458"/>
                  <a:gd name="T20" fmla="*/ 271 w 456"/>
                  <a:gd name="T21" fmla="*/ 453 h 458"/>
                  <a:gd name="T22" fmla="*/ 227 w 456"/>
                  <a:gd name="T23" fmla="*/ 458 h 458"/>
                  <a:gd name="T24" fmla="*/ 187 w 456"/>
                  <a:gd name="T25" fmla="*/ 453 h 458"/>
                  <a:gd name="T26" fmla="*/ 143 w 456"/>
                  <a:gd name="T27" fmla="*/ 442 h 458"/>
                  <a:gd name="T28" fmla="*/ 104 w 456"/>
                  <a:gd name="T29" fmla="*/ 420 h 458"/>
                  <a:gd name="T30" fmla="*/ 71 w 456"/>
                  <a:gd name="T31" fmla="*/ 396 h 458"/>
                  <a:gd name="T32" fmla="*/ 38 w 456"/>
                  <a:gd name="T33" fmla="*/ 359 h 458"/>
                  <a:gd name="T34" fmla="*/ 16 w 456"/>
                  <a:gd name="T35" fmla="*/ 319 h 458"/>
                  <a:gd name="T36" fmla="*/ 5 w 456"/>
                  <a:gd name="T37" fmla="*/ 275 h 458"/>
                  <a:gd name="T38" fmla="*/ 0 w 456"/>
                  <a:gd name="T39" fmla="*/ 231 h 458"/>
                  <a:gd name="T40" fmla="*/ 5 w 456"/>
                  <a:gd name="T41" fmla="*/ 187 h 458"/>
                  <a:gd name="T42" fmla="*/ 16 w 456"/>
                  <a:gd name="T43" fmla="*/ 147 h 458"/>
                  <a:gd name="T44" fmla="*/ 33 w 456"/>
                  <a:gd name="T45" fmla="*/ 105 h 458"/>
                  <a:gd name="T46" fmla="*/ 64 w 456"/>
                  <a:gd name="T47" fmla="*/ 70 h 458"/>
                  <a:gd name="T48" fmla="*/ 99 w 456"/>
                  <a:gd name="T49" fmla="*/ 39 h 458"/>
                  <a:gd name="T50" fmla="*/ 141 w 456"/>
                  <a:gd name="T51" fmla="*/ 17 h 458"/>
                  <a:gd name="T52" fmla="*/ 181 w 456"/>
                  <a:gd name="T53" fmla="*/ 6 h 458"/>
                  <a:gd name="T54" fmla="*/ 225 w 456"/>
                  <a:gd name="T55" fmla="*/ 0 h 458"/>
                  <a:gd name="T56" fmla="*/ 269 w 456"/>
                  <a:gd name="T57" fmla="*/ 6 h 458"/>
                  <a:gd name="T58" fmla="*/ 313 w 456"/>
                  <a:gd name="T59" fmla="*/ 17 h 458"/>
                  <a:gd name="T60" fmla="*/ 352 w 456"/>
                  <a:gd name="T61" fmla="*/ 37 h 458"/>
                  <a:gd name="T62" fmla="*/ 385 w 456"/>
                  <a:gd name="T63" fmla="*/ 66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6"/>
                  <a:gd name="T97" fmla="*/ 0 h 458"/>
                  <a:gd name="T98" fmla="*/ 456 w 456"/>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6" h="458">
                    <a:moveTo>
                      <a:pt x="403" y="83"/>
                    </a:moveTo>
                    <a:lnTo>
                      <a:pt x="418" y="103"/>
                    </a:lnTo>
                    <a:lnTo>
                      <a:pt x="429" y="121"/>
                    </a:lnTo>
                    <a:lnTo>
                      <a:pt x="436" y="143"/>
                    </a:lnTo>
                    <a:lnTo>
                      <a:pt x="447" y="160"/>
                    </a:lnTo>
                    <a:lnTo>
                      <a:pt x="451" y="182"/>
                    </a:lnTo>
                    <a:lnTo>
                      <a:pt x="456" y="204"/>
                    </a:lnTo>
                    <a:lnTo>
                      <a:pt x="456" y="226"/>
                    </a:lnTo>
                    <a:lnTo>
                      <a:pt x="456" y="248"/>
                    </a:lnTo>
                    <a:lnTo>
                      <a:pt x="451" y="270"/>
                    </a:lnTo>
                    <a:lnTo>
                      <a:pt x="447" y="292"/>
                    </a:lnTo>
                    <a:lnTo>
                      <a:pt x="440" y="314"/>
                    </a:lnTo>
                    <a:lnTo>
                      <a:pt x="429" y="332"/>
                    </a:lnTo>
                    <a:lnTo>
                      <a:pt x="418" y="354"/>
                    </a:lnTo>
                    <a:lnTo>
                      <a:pt x="407" y="374"/>
                    </a:lnTo>
                    <a:lnTo>
                      <a:pt x="392" y="387"/>
                    </a:lnTo>
                    <a:lnTo>
                      <a:pt x="374" y="407"/>
                    </a:lnTo>
                    <a:lnTo>
                      <a:pt x="357" y="418"/>
                    </a:lnTo>
                    <a:lnTo>
                      <a:pt x="337" y="431"/>
                    </a:lnTo>
                    <a:lnTo>
                      <a:pt x="315" y="440"/>
                    </a:lnTo>
                    <a:lnTo>
                      <a:pt x="293" y="447"/>
                    </a:lnTo>
                    <a:lnTo>
                      <a:pt x="271" y="453"/>
                    </a:lnTo>
                    <a:lnTo>
                      <a:pt x="249" y="458"/>
                    </a:lnTo>
                    <a:lnTo>
                      <a:pt x="227" y="458"/>
                    </a:lnTo>
                    <a:lnTo>
                      <a:pt x="209" y="458"/>
                    </a:lnTo>
                    <a:lnTo>
                      <a:pt x="187" y="453"/>
                    </a:lnTo>
                    <a:lnTo>
                      <a:pt x="165" y="451"/>
                    </a:lnTo>
                    <a:lnTo>
                      <a:pt x="143" y="442"/>
                    </a:lnTo>
                    <a:lnTo>
                      <a:pt x="126" y="431"/>
                    </a:lnTo>
                    <a:lnTo>
                      <a:pt x="104" y="420"/>
                    </a:lnTo>
                    <a:lnTo>
                      <a:pt x="86" y="409"/>
                    </a:lnTo>
                    <a:lnTo>
                      <a:pt x="71" y="396"/>
                    </a:lnTo>
                    <a:lnTo>
                      <a:pt x="53" y="376"/>
                    </a:lnTo>
                    <a:lnTo>
                      <a:pt x="38" y="359"/>
                    </a:lnTo>
                    <a:lnTo>
                      <a:pt x="27" y="336"/>
                    </a:lnTo>
                    <a:lnTo>
                      <a:pt x="16" y="319"/>
                    </a:lnTo>
                    <a:lnTo>
                      <a:pt x="9" y="297"/>
                    </a:lnTo>
                    <a:lnTo>
                      <a:pt x="5" y="275"/>
                    </a:lnTo>
                    <a:lnTo>
                      <a:pt x="0" y="253"/>
                    </a:lnTo>
                    <a:lnTo>
                      <a:pt x="0" y="231"/>
                    </a:lnTo>
                    <a:lnTo>
                      <a:pt x="0" y="209"/>
                    </a:lnTo>
                    <a:lnTo>
                      <a:pt x="5" y="187"/>
                    </a:lnTo>
                    <a:lnTo>
                      <a:pt x="9" y="169"/>
                    </a:lnTo>
                    <a:lnTo>
                      <a:pt x="16" y="147"/>
                    </a:lnTo>
                    <a:lnTo>
                      <a:pt x="22" y="125"/>
                    </a:lnTo>
                    <a:lnTo>
                      <a:pt x="33" y="105"/>
                    </a:lnTo>
                    <a:lnTo>
                      <a:pt x="49" y="88"/>
                    </a:lnTo>
                    <a:lnTo>
                      <a:pt x="64" y="70"/>
                    </a:lnTo>
                    <a:lnTo>
                      <a:pt x="82" y="55"/>
                    </a:lnTo>
                    <a:lnTo>
                      <a:pt x="99" y="39"/>
                    </a:lnTo>
                    <a:lnTo>
                      <a:pt x="119" y="28"/>
                    </a:lnTo>
                    <a:lnTo>
                      <a:pt x="141" y="17"/>
                    </a:lnTo>
                    <a:lnTo>
                      <a:pt x="163" y="11"/>
                    </a:lnTo>
                    <a:lnTo>
                      <a:pt x="181" y="6"/>
                    </a:lnTo>
                    <a:lnTo>
                      <a:pt x="203" y="4"/>
                    </a:lnTo>
                    <a:lnTo>
                      <a:pt x="225" y="0"/>
                    </a:lnTo>
                    <a:lnTo>
                      <a:pt x="247" y="4"/>
                    </a:lnTo>
                    <a:lnTo>
                      <a:pt x="269" y="6"/>
                    </a:lnTo>
                    <a:lnTo>
                      <a:pt x="291" y="11"/>
                    </a:lnTo>
                    <a:lnTo>
                      <a:pt x="313" y="17"/>
                    </a:lnTo>
                    <a:lnTo>
                      <a:pt x="330" y="26"/>
                    </a:lnTo>
                    <a:lnTo>
                      <a:pt x="352" y="37"/>
                    </a:lnTo>
                    <a:lnTo>
                      <a:pt x="370" y="50"/>
                    </a:lnTo>
                    <a:lnTo>
                      <a:pt x="385" y="66"/>
                    </a:lnTo>
                    <a:lnTo>
                      <a:pt x="403" y="83"/>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3" name="Freeform 143"/>
              <p:cNvSpPr>
                <a:spLocks/>
              </p:cNvSpPr>
              <p:nvPr/>
            </p:nvSpPr>
            <p:spPr bwMode="auto">
              <a:xfrm>
                <a:off x="4988" y="1937"/>
                <a:ext cx="458" cy="458"/>
              </a:xfrm>
              <a:custGeom>
                <a:avLst/>
                <a:gdLst>
                  <a:gd name="T0" fmla="*/ 253 w 458"/>
                  <a:gd name="T1" fmla="*/ 0 h 458"/>
                  <a:gd name="T2" fmla="*/ 297 w 458"/>
                  <a:gd name="T3" fmla="*/ 11 h 458"/>
                  <a:gd name="T4" fmla="*/ 337 w 458"/>
                  <a:gd name="T5" fmla="*/ 29 h 458"/>
                  <a:gd name="T6" fmla="*/ 374 w 458"/>
                  <a:gd name="T7" fmla="*/ 51 h 458"/>
                  <a:gd name="T8" fmla="*/ 407 w 458"/>
                  <a:gd name="T9" fmla="*/ 84 h 458"/>
                  <a:gd name="T10" fmla="*/ 432 w 458"/>
                  <a:gd name="T11" fmla="*/ 121 h 458"/>
                  <a:gd name="T12" fmla="*/ 447 w 458"/>
                  <a:gd name="T13" fmla="*/ 161 h 458"/>
                  <a:gd name="T14" fmla="*/ 458 w 458"/>
                  <a:gd name="T15" fmla="*/ 205 h 458"/>
                  <a:gd name="T16" fmla="*/ 458 w 458"/>
                  <a:gd name="T17" fmla="*/ 251 h 458"/>
                  <a:gd name="T18" fmla="*/ 447 w 458"/>
                  <a:gd name="T19" fmla="*/ 295 h 458"/>
                  <a:gd name="T20" fmla="*/ 432 w 458"/>
                  <a:gd name="T21" fmla="*/ 337 h 458"/>
                  <a:gd name="T22" fmla="*/ 407 w 458"/>
                  <a:gd name="T23" fmla="*/ 372 h 458"/>
                  <a:gd name="T24" fmla="*/ 374 w 458"/>
                  <a:gd name="T25" fmla="*/ 403 h 458"/>
                  <a:gd name="T26" fmla="*/ 337 w 458"/>
                  <a:gd name="T27" fmla="*/ 427 h 458"/>
                  <a:gd name="T28" fmla="*/ 297 w 458"/>
                  <a:gd name="T29" fmla="*/ 447 h 458"/>
                  <a:gd name="T30" fmla="*/ 253 w 458"/>
                  <a:gd name="T31" fmla="*/ 453 h 458"/>
                  <a:gd name="T32" fmla="*/ 205 w 458"/>
                  <a:gd name="T33" fmla="*/ 453 h 458"/>
                  <a:gd name="T34" fmla="*/ 161 w 458"/>
                  <a:gd name="T35" fmla="*/ 447 h 458"/>
                  <a:gd name="T36" fmla="*/ 121 w 458"/>
                  <a:gd name="T37" fmla="*/ 427 h 458"/>
                  <a:gd name="T38" fmla="*/ 84 w 458"/>
                  <a:gd name="T39" fmla="*/ 403 h 458"/>
                  <a:gd name="T40" fmla="*/ 55 w 458"/>
                  <a:gd name="T41" fmla="*/ 372 h 458"/>
                  <a:gd name="T42" fmla="*/ 29 w 458"/>
                  <a:gd name="T43" fmla="*/ 337 h 458"/>
                  <a:gd name="T44" fmla="*/ 11 w 458"/>
                  <a:gd name="T45" fmla="*/ 295 h 458"/>
                  <a:gd name="T46" fmla="*/ 5 w 458"/>
                  <a:gd name="T47" fmla="*/ 251 h 458"/>
                  <a:gd name="T48" fmla="*/ 5 w 458"/>
                  <a:gd name="T49" fmla="*/ 205 h 458"/>
                  <a:gd name="T50" fmla="*/ 11 w 458"/>
                  <a:gd name="T51" fmla="*/ 161 h 458"/>
                  <a:gd name="T52" fmla="*/ 29 w 458"/>
                  <a:gd name="T53" fmla="*/ 121 h 458"/>
                  <a:gd name="T54" fmla="*/ 55 w 458"/>
                  <a:gd name="T55" fmla="*/ 84 h 458"/>
                  <a:gd name="T56" fmla="*/ 84 w 458"/>
                  <a:gd name="T57" fmla="*/ 51 h 458"/>
                  <a:gd name="T58" fmla="*/ 121 w 458"/>
                  <a:gd name="T59" fmla="*/ 29 h 458"/>
                  <a:gd name="T60" fmla="*/ 161 w 458"/>
                  <a:gd name="T61" fmla="*/ 11 h 458"/>
                  <a:gd name="T62" fmla="*/ 205 w 458"/>
                  <a:gd name="T63" fmla="*/ 0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8"/>
                  <a:gd name="T97" fmla="*/ 0 h 458"/>
                  <a:gd name="T98" fmla="*/ 458 w 458"/>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8" h="458">
                    <a:moveTo>
                      <a:pt x="231" y="0"/>
                    </a:moveTo>
                    <a:lnTo>
                      <a:pt x="253" y="0"/>
                    </a:lnTo>
                    <a:lnTo>
                      <a:pt x="275" y="2"/>
                    </a:lnTo>
                    <a:lnTo>
                      <a:pt x="297" y="11"/>
                    </a:lnTo>
                    <a:lnTo>
                      <a:pt x="319" y="18"/>
                    </a:lnTo>
                    <a:lnTo>
                      <a:pt x="337" y="29"/>
                    </a:lnTo>
                    <a:lnTo>
                      <a:pt x="359" y="40"/>
                    </a:lnTo>
                    <a:lnTo>
                      <a:pt x="374" y="51"/>
                    </a:lnTo>
                    <a:lnTo>
                      <a:pt x="392" y="66"/>
                    </a:lnTo>
                    <a:lnTo>
                      <a:pt x="407" y="84"/>
                    </a:lnTo>
                    <a:lnTo>
                      <a:pt x="418" y="101"/>
                    </a:lnTo>
                    <a:lnTo>
                      <a:pt x="432" y="121"/>
                    </a:lnTo>
                    <a:lnTo>
                      <a:pt x="440" y="139"/>
                    </a:lnTo>
                    <a:lnTo>
                      <a:pt x="447" y="161"/>
                    </a:lnTo>
                    <a:lnTo>
                      <a:pt x="454" y="183"/>
                    </a:lnTo>
                    <a:lnTo>
                      <a:pt x="458" y="205"/>
                    </a:lnTo>
                    <a:lnTo>
                      <a:pt x="458" y="227"/>
                    </a:lnTo>
                    <a:lnTo>
                      <a:pt x="458" y="251"/>
                    </a:lnTo>
                    <a:lnTo>
                      <a:pt x="454" y="273"/>
                    </a:lnTo>
                    <a:lnTo>
                      <a:pt x="447" y="295"/>
                    </a:lnTo>
                    <a:lnTo>
                      <a:pt x="440" y="317"/>
                    </a:lnTo>
                    <a:lnTo>
                      <a:pt x="432" y="337"/>
                    </a:lnTo>
                    <a:lnTo>
                      <a:pt x="418" y="354"/>
                    </a:lnTo>
                    <a:lnTo>
                      <a:pt x="407" y="372"/>
                    </a:lnTo>
                    <a:lnTo>
                      <a:pt x="392" y="387"/>
                    </a:lnTo>
                    <a:lnTo>
                      <a:pt x="374" y="403"/>
                    </a:lnTo>
                    <a:lnTo>
                      <a:pt x="359" y="416"/>
                    </a:lnTo>
                    <a:lnTo>
                      <a:pt x="337" y="427"/>
                    </a:lnTo>
                    <a:lnTo>
                      <a:pt x="319" y="438"/>
                    </a:lnTo>
                    <a:lnTo>
                      <a:pt x="297" y="447"/>
                    </a:lnTo>
                    <a:lnTo>
                      <a:pt x="275" y="449"/>
                    </a:lnTo>
                    <a:lnTo>
                      <a:pt x="253" y="453"/>
                    </a:lnTo>
                    <a:lnTo>
                      <a:pt x="231" y="458"/>
                    </a:lnTo>
                    <a:lnTo>
                      <a:pt x="205" y="453"/>
                    </a:lnTo>
                    <a:lnTo>
                      <a:pt x="183" y="449"/>
                    </a:lnTo>
                    <a:lnTo>
                      <a:pt x="161" y="447"/>
                    </a:lnTo>
                    <a:lnTo>
                      <a:pt x="139" y="438"/>
                    </a:lnTo>
                    <a:lnTo>
                      <a:pt x="121" y="427"/>
                    </a:lnTo>
                    <a:lnTo>
                      <a:pt x="104" y="416"/>
                    </a:lnTo>
                    <a:lnTo>
                      <a:pt x="84" y="403"/>
                    </a:lnTo>
                    <a:lnTo>
                      <a:pt x="71" y="387"/>
                    </a:lnTo>
                    <a:lnTo>
                      <a:pt x="55" y="372"/>
                    </a:lnTo>
                    <a:lnTo>
                      <a:pt x="40" y="354"/>
                    </a:lnTo>
                    <a:lnTo>
                      <a:pt x="29" y="337"/>
                    </a:lnTo>
                    <a:lnTo>
                      <a:pt x="18" y="317"/>
                    </a:lnTo>
                    <a:lnTo>
                      <a:pt x="11" y="295"/>
                    </a:lnTo>
                    <a:lnTo>
                      <a:pt x="7" y="273"/>
                    </a:lnTo>
                    <a:lnTo>
                      <a:pt x="5" y="251"/>
                    </a:lnTo>
                    <a:lnTo>
                      <a:pt x="0" y="227"/>
                    </a:lnTo>
                    <a:lnTo>
                      <a:pt x="5" y="205"/>
                    </a:lnTo>
                    <a:lnTo>
                      <a:pt x="7" y="183"/>
                    </a:lnTo>
                    <a:lnTo>
                      <a:pt x="11" y="161"/>
                    </a:lnTo>
                    <a:lnTo>
                      <a:pt x="18" y="139"/>
                    </a:lnTo>
                    <a:lnTo>
                      <a:pt x="29" y="121"/>
                    </a:lnTo>
                    <a:lnTo>
                      <a:pt x="40" y="101"/>
                    </a:lnTo>
                    <a:lnTo>
                      <a:pt x="55" y="84"/>
                    </a:lnTo>
                    <a:lnTo>
                      <a:pt x="71" y="66"/>
                    </a:lnTo>
                    <a:lnTo>
                      <a:pt x="84" y="51"/>
                    </a:lnTo>
                    <a:lnTo>
                      <a:pt x="104" y="40"/>
                    </a:lnTo>
                    <a:lnTo>
                      <a:pt x="121" y="29"/>
                    </a:lnTo>
                    <a:lnTo>
                      <a:pt x="139" y="18"/>
                    </a:lnTo>
                    <a:lnTo>
                      <a:pt x="161" y="11"/>
                    </a:lnTo>
                    <a:lnTo>
                      <a:pt x="183" y="2"/>
                    </a:lnTo>
                    <a:lnTo>
                      <a:pt x="205" y="0"/>
                    </a:lnTo>
                    <a:lnTo>
                      <a:pt x="231"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4" name="Freeform 144"/>
              <p:cNvSpPr>
                <a:spLocks/>
              </p:cNvSpPr>
              <p:nvPr/>
            </p:nvSpPr>
            <p:spPr bwMode="auto">
              <a:xfrm>
                <a:off x="4100" y="537"/>
                <a:ext cx="453" cy="458"/>
              </a:xfrm>
              <a:custGeom>
                <a:avLst/>
                <a:gdLst>
                  <a:gd name="T0" fmla="*/ 248 w 453"/>
                  <a:gd name="T1" fmla="*/ 0 h 458"/>
                  <a:gd name="T2" fmla="*/ 297 w 453"/>
                  <a:gd name="T3" fmla="*/ 11 h 458"/>
                  <a:gd name="T4" fmla="*/ 336 w 453"/>
                  <a:gd name="T5" fmla="*/ 31 h 458"/>
                  <a:gd name="T6" fmla="*/ 374 w 453"/>
                  <a:gd name="T7" fmla="*/ 53 h 458"/>
                  <a:gd name="T8" fmla="*/ 402 w 453"/>
                  <a:gd name="T9" fmla="*/ 86 h 458"/>
                  <a:gd name="T10" fmla="*/ 427 w 453"/>
                  <a:gd name="T11" fmla="*/ 121 h 458"/>
                  <a:gd name="T12" fmla="*/ 446 w 453"/>
                  <a:gd name="T13" fmla="*/ 163 h 458"/>
                  <a:gd name="T14" fmla="*/ 453 w 453"/>
                  <a:gd name="T15" fmla="*/ 207 h 458"/>
                  <a:gd name="T16" fmla="*/ 453 w 453"/>
                  <a:gd name="T17" fmla="*/ 253 h 458"/>
                  <a:gd name="T18" fmla="*/ 446 w 453"/>
                  <a:gd name="T19" fmla="*/ 297 h 458"/>
                  <a:gd name="T20" fmla="*/ 427 w 453"/>
                  <a:gd name="T21" fmla="*/ 337 h 458"/>
                  <a:gd name="T22" fmla="*/ 402 w 453"/>
                  <a:gd name="T23" fmla="*/ 374 h 458"/>
                  <a:gd name="T24" fmla="*/ 374 w 453"/>
                  <a:gd name="T25" fmla="*/ 403 h 458"/>
                  <a:gd name="T26" fmla="*/ 336 w 453"/>
                  <a:gd name="T27" fmla="*/ 429 h 458"/>
                  <a:gd name="T28" fmla="*/ 297 w 453"/>
                  <a:gd name="T29" fmla="*/ 447 h 458"/>
                  <a:gd name="T30" fmla="*/ 248 w 453"/>
                  <a:gd name="T31" fmla="*/ 456 h 458"/>
                  <a:gd name="T32" fmla="*/ 204 w 453"/>
                  <a:gd name="T33" fmla="*/ 456 h 458"/>
                  <a:gd name="T34" fmla="*/ 156 w 453"/>
                  <a:gd name="T35" fmla="*/ 447 h 458"/>
                  <a:gd name="T36" fmla="*/ 116 w 453"/>
                  <a:gd name="T37" fmla="*/ 429 h 458"/>
                  <a:gd name="T38" fmla="*/ 81 w 453"/>
                  <a:gd name="T39" fmla="*/ 403 h 458"/>
                  <a:gd name="T40" fmla="*/ 50 w 453"/>
                  <a:gd name="T41" fmla="*/ 374 h 458"/>
                  <a:gd name="T42" fmla="*/ 26 w 453"/>
                  <a:gd name="T43" fmla="*/ 337 h 458"/>
                  <a:gd name="T44" fmla="*/ 6 w 453"/>
                  <a:gd name="T45" fmla="*/ 297 h 458"/>
                  <a:gd name="T46" fmla="*/ 0 w 453"/>
                  <a:gd name="T47" fmla="*/ 253 h 458"/>
                  <a:gd name="T48" fmla="*/ 0 w 453"/>
                  <a:gd name="T49" fmla="*/ 207 h 458"/>
                  <a:gd name="T50" fmla="*/ 6 w 453"/>
                  <a:gd name="T51" fmla="*/ 163 h 458"/>
                  <a:gd name="T52" fmla="*/ 26 w 453"/>
                  <a:gd name="T53" fmla="*/ 121 h 458"/>
                  <a:gd name="T54" fmla="*/ 50 w 453"/>
                  <a:gd name="T55" fmla="*/ 86 h 458"/>
                  <a:gd name="T56" fmla="*/ 81 w 453"/>
                  <a:gd name="T57" fmla="*/ 53 h 458"/>
                  <a:gd name="T58" fmla="*/ 116 w 453"/>
                  <a:gd name="T59" fmla="*/ 31 h 458"/>
                  <a:gd name="T60" fmla="*/ 156 w 453"/>
                  <a:gd name="T61" fmla="*/ 11 h 458"/>
                  <a:gd name="T62" fmla="*/ 204 w 453"/>
                  <a:gd name="T63" fmla="*/ 0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458"/>
                  <a:gd name="T98" fmla="*/ 453 w 453"/>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458">
                    <a:moveTo>
                      <a:pt x="226" y="0"/>
                    </a:moveTo>
                    <a:lnTo>
                      <a:pt x="248" y="0"/>
                    </a:lnTo>
                    <a:lnTo>
                      <a:pt x="275" y="4"/>
                    </a:lnTo>
                    <a:lnTo>
                      <a:pt x="297" y="11"/>
                    </a:lnTo>
                    <a:lnTo>
                      <a:pt x="314" y="20"/>
                    </a:lnTo>
                    <a:lnTo>
                      <a:pt x="336" y="31"/>
                    </a:lnTo>
                    <a:lnTo>
                      <a:pt x="354" y="42"/>
                    </a:lnTo>
                    <a:lnTo>
                      <a:pt x="374" y="53"/>
                    </a:lnTo>
                    <a:lnTo>
                      <a:pt x="387" y="66"/>
                    </a:lnTo>
                    <a:lnTo>
                      <a:pt x="402" y="86"/>
                    </a:lnTo>
                    <a:lnTo>
                      <a:pt x="418" y="99"/>
                    </a:lnTo>
                    <a:lnTo>
                      <a:pt x="427" y="121"/>
                    </a:lnTo>
                    <a:lnTo>
                      <a:pt x="435" y="141"/>
                    </a:lnTo>
                    <a:lnTo>
                      <a:pt x="446" y="163"/>
                    </a:lnTo>
                    <a:lnTo>
                      <a:pt x="449" y="185"/>
                    </a:lnTo>
                    <a:lnTo>
                      <a:pt x="453" y="207"/>
                    </a:lnTo>
                    <a:lnTo>
                      <a:pt x="453" y="229"/>
                    </a:lnTo>
                    <a:lnTo>
                      <a:pt x="453" y="253"/>
                    </a:lnTo>
                    <a:lnTo>
                      <a:pt x="449" y="275"/>
                    </a:lnTo>
                    <a:lnTo>
                      <a:pt x="446" y="297"/>
                    </a:lnTo>
                    <a:lnTo>
                      <a:pt x="435" y="319"/>
                    </a:lnTo>
                    <a:lnTo>
                      <a:pt x="427" y="337"/>
                    </a:lnTo>
                    <a:lnTo>
                      <a:pt x="418" y="357"/>
                    </a:lnTo>
                    <a:lnTo>
                      <a:pt x="402" y="374"/>
                    </a:lnTo>
                    <a:lnTo>
                      <a:pt x="387" y="390"/>
                    </a:lnTo>
                    <a:lnTo>
                      <a:pt x="374" y="403"/>
                    </a:lnTo>
                    <a:lnTo>
                      <a:pt x="354" y="418"/>
                    </a:lnTo>
                    <a:lnTo>
                      <a:pt x="336" y="429"/>
                    </a:lnTo>
                    <a:lnTo>
                      <a:pt x="314" y="440"/>
                    </a:lnTo>
                    <a:lnTo>
                      <a:pt x="297" y="447"/>
                    </a:lnTo>
                    <a:lnTo>
                      <a:pt x="275" y="451"/>
                    </a:lnTo>
                    <a:lnTo>
                      <a:pt x="248" y="456"/>
                    </a:lnTo>
                    <a:lnTo>
                      <a:pt x="226" y="458"/>
                    </a:lnTo>
                    <a:lnTo>
                      <a:pt x="204" y="456"/>
                    </a:lnTo>
                    <a:lnTo>
                      <a:pt x="178" y="451"/>
                    </a:lnTo>
                    <a:lnTo>
                      <a:pt x="156" y="447"/>
                    </a:lnTo>
                    <a:lnTo>
                      <a:pt x="138" y="440"/>
                    </a:lnTo>
                    <a:lnTo>
                      <a:pt x="116" y="429"/>
                    </a:lnTo>
                    <a:lnTo>
                      <a:pt x="99" y="418"/>
                    </a:lnTo>
                    <a:lnTo>
                      <a:pt x="81" y="403"/>
                    </a:lnTo>
                    <a:lnTo>
                      <a:pt x="66" y="390"/>
                    </a:lnTo>
                    <a:lnTo>
                      <a:pt x="50" y="374"/>
                    </a:lnTo>
                    <a:lnTo>
                      <a:pt x="37" y="357"/>
                    </a:lnTo>
                    <a:lnTo>
                      <a:pt x="26" y="337"/>
                    </a:lnTo>
                    <a:lnTo>
                      <a:pt x="17" y="319"/>
                    </a:lnTo>
                    <a:lnTo>
                      <a:pt x="6" y="297"/>
                    </a:lnTo>
                    <a:lnTo>
                      <a:pt x="4" y="275"/>
                    </a:lnTo>
                    <a:lnTo>
                      <a:pt x="0" y="253"/>
                    </a:lnTo>
                    <a:lnTo>
                      <a:pt x="0" y="229"/>
                    </a:lnTo>
                    <a:lnTo>
                      <a:pt x="0" y="207"/>
                    </a:lnTo>
                    <a:lnTo>
                      <a:pt x="4" y="185"/>
                    </a:lnTo>
                    <a:lnTo>
                      <a:pt x="6" y="163"/>
                    </a:lnTo>
                    <a:lnTo>
                      <a:pt x="17" y="141"/>
                    </a:lnTo>
                    <a:lnTo>
                      <a:pt x="26" y="121"/>
                    </a:lnTo>
                    <a:lnTo>
                      <a:pt x="37" y="99"/>
                    </a:lnTo>
                    <a:lnTo>
                      <a:pt x="50" y="86"/>
                    </a:lnTo>
                    <a:lnTo>
                      <a:pt x="66" y="66"/>
                    </a:lnTo>
                    <a:lnTo>
                      <a:pt x="81" y="53"/>
                    </a:lnTo>
                    <a:lnTo>
                      <a:pt x="99" y="42"/>
                    </a:lnTo>
                    <a:lnTo>
                      <a:pt x="116" y="31"/>
                    </a:lnTo>
                    <a:lnTo>
                      <a:pt x="138" y="20"/>
                    </a:lnTo>
                    <a:lnTo>
                      <a:pt x="156" y="11"/>
                    </a:lnTo>
                    <a:lnTo>
                      <a:pt x="178" y="4"/>
                    </a:lnTo>
                    <a:lnTo>
                      <a:pt x="204" y="0"/>
                    </a:lnTo>
                    <a:lnTo>
                      <a:pt x="226"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5" name="Freeform 145"/>
              <p:cNvSpPr>
                <a:spLocks/>
              </p:cNvSpPr>
              <p:nvPr/>
            </p:nvSpPr>
            <p:spPr bwMode="auto">
              <a:xfrm>
                <a:off x="5732" y="5384"/>
                <a:ext cx="455" cy="458"/>
              </a:xfrm>
              <a:custGeom>
                <a:avLst/>
                <a:gdLst>
                  <a:gd name="T0" fmla="*/ 251 w 455"/>
                  <a:gd name="T1" fmla="*/ 0 h 458"/>
                  <a:gd name="T2" fmla="*/ 295 w 455"/>
                  <a:gd name="T3" fmla="*/ 11 h 458"/>
                  <a:gd name="T4" fmla="*/ 336 w 455"/>
                  <a:gd name="T5" fmla="*/ 28 h 458"/>
                  <a:gd name="T6" fmla="*/ 372 w 455"/>
                  <a:gd name="T7" fmla="*/ 50 h 458"/>
                  <a:gd name="T8" fmla="*/ 405 w 455"/>
                  <a:gd name="T9" fmla="*/ 83 h 458"/>
                  <a:gd name="T10" fmla="*/ 427 w 455"/>
                  <a:gd name="T11" fmla="*/ 121 h 458"/>
                  <a:gd name="T12" fmla="*/ 444 w 455"/>
                  <a:gd name="T13" fmla="*/ 160 h 458"/>
                  <a:gd name="T14" fmla="*/ 455 w 455"/>
                  <a:gd name="T15" fmla="*/ 204 h 458"/>
                  <a:gd name="T16" fmla="*/ 455 w 455"/>
                  <a:gd name="T17" fmla="*/ 253 h 458"/>
                  <a:gd name="T18" fmla="*/ 444 w 455"/>
                  <a:gd name="T19" fmla="*/ 297 h 458"/>
                  <a:gd name="T20" fmla="*/ 427 w 455"/>
                  <a:gd name="T21" fmla="*/ 336 h 458"/>
                  <a:gd name="T22" fmla="*/ 405 w 455"/>
                  <a:gd name="T23" fmla="*/ 374 h 458"/>
                  <a:gd name="T24" fmla="*/ 372 w 455"/>
                  <a:gd name="T25" fmla="*/ 407 h 458"/>
                  <a:gd name="T26" fmla="*/ 336 w 455"/>
                  <a:gd name="T27" fmla="*/ 429 h 458"/>
                  <a:gd name="T28" fmla="*/ 295 w 455"/>
                  <a:gd name="T29" fmla="*/ 447 h 458"/>
                  <a:gd name="T30" fmla="*/ 251 w 455"/>
                  <a:gd name="T31" fmla="*/ 453 h 458"/>
                  <a:gd name="T32" fmla="*/ 204 w 455"/>
                  <a:gd name="T33" fmla="*/ 453 h 458"/>
                  <a:gd name="T34" fmla="*/ 160 w 455"/>
                  <a:gd name="T35" fmla="*/ 447 h 458"/>
                  <a:gd name="T36" fmla="*/ 119 w 455"/>
                  <a:gd name="T37" fmla="*/ 429 h 458"/>
                  <a:gd name="T38" fmla="*/ 83 w 455"/>
                  <a:gd name="T39" fmla="*/ 407 h 458"/>
                  <a:gd name="T40" fmla="*/ 53 w 455"/>
                  <a:gd name="T41" fmla="*/ 374 h 458"/>
                  <a:gd name="T42" fmla="*/ 28 w 455"/>
                  <a:gd name="T43" fmla="*/ 336 h 458"/>
                  <a:gd name="T44" fmla="*/ 11 w 455"/>
                  <a:gd name="T45" fmla="*/ 297 h 458"/>
                  <a:gd name="T46" fmla="*/ 2 w 455"/>
                  <a:gd name="T47" fmla="*/ 253 h 458"/>
                  <a:gd name="T48" fmla="*/ 2 w 455"/>
                  <a:gd name="T49" fmla="*/ 204 h 458"/>
                  <a:gd name="T50" fmla="*/ 11 w 455"/>
                  <a:gd name="T51" fmla="*/ 160 h 458"/>
                  <a:gd name="T52" fmla="*/ 28 w 455"/>
                  <a:gd name="T53" fmla="*/ 121 h 458"/>
                  <a:gd name="T54" fmla="*/ 53 w 455"/>
                  <a:gd name="T55" fmla="*/ 83 h 458"/>
                  <a:gd name="T56" fmla="*/ 83 w 455"/>
                  <a:gd name="T57" fmla="*/ 50 h 458"/>
                  <a:gd name="T58" fmla="*/ 119 w 455"/>
                  <a:gd name="T59" fmla="*/ 28 h 458"/>
                  <a:gd name="T60" fmla="*/ 160 w 455"/>
                  <a:gd name="T61" fmla="*/ 11 h 458"/>
                  <a:gd name="T62" fmla="*/ 204 w 455"/>
                  <a:gd name="T63" fmla="*/ 0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5"/>
                  <a:gd name="T97" fmla="*/ 0 h 458"/>
                  <a:gd name="T98" fmla="*/ 455 w 455"/>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5" h="458">
                    <a:moveTo>
                      <a:pt x="229" y="0"/>
                    </a:moveTo>
                    <a:lnTo>
                      <a:pt x="251" y="0"/>
                    </a:lnTo>
                    <a:lnTo>
                      <a:pt x="273" y="4"/>
                    </a:lnTo>
                    <a:lnTo>
                      <a:pt x="295" y="11"/>
                    </a:lnTo>
                    <a:lnTo>
                      <a:pt x="317" y="17"/>
                    </a:lnTo>
                    <a:lnTo>
                      <a:pt x="336" y="28"/>
                    </a:lnTo>
                    <a:lnTo>
                      <a:pt x="356" y="39"/>
                    </a:lnTo>
                    <a:lnTo>
                      <a:pt x="372" y="50"/>
                    </a:lnTo>
                    <a:lnTo>
                      <a:pt x="389" y="66"/>
                    </a:lnTo>
                    <a:lnTo>
                      <a:pt x="405" y="83"/>
                    </a:lnTo>
                    <a:lnTo>
                      <a:pt x="416" y="103"/>
                    </a:lnTo>
                    <a:lnTo>
                      <a:pt x="427" y="121"/>
                    </a:lnTo>
                    <a:lnTo>
                      <a:pt x="438" y="138"/>
                    </a:lnTo>
                    <a:lnTo>
                      <a:pt x="444" y="160"/>
                    </a:lnTo>
                    <a:lnTo>
                      <a:pt x="453" y="182"/>
                    </a:lnTo>
                    <a:lnTo>
                      <a:pt x="455" y="204"/>
                    </a:lnTo>
                    <a:lnTo>
                      <a:pt x="455" y="226"/>
                    </a:lnTo>
                    <a:lnTo>
                      <a:pt x="455" y="253"/>
                    </a:lnTo>
                    <a:lnTo>
                      <a:pt x="453" y="275"/>
                    </a:lnTo>
                    <a:lnTo>
                      <a:pt x="444" y="297"/>
                    </a:lnTo>
                    <a:lnTo>
                      <a:pt x="438" y="319"/>
                    </a:lnTo>
                    <a:lnTo>
                      <a:pt x="427" y="336"/>
                    </a:lnTo>
                    <a:lnTo>
                      <a:pt x="416" y="354"/>
                    </a:lnTo>
                    <a:lnTo>
                      <a:pt x="405" y="374"/>
                    </a:lnTo>
                    <a:lnTo>
                      <a:pt x="389" y="391"/>
                    </a:lnTo>
                    <a:lnTo>
                      <a:pt x="372" y="407"/>
                    </a:lnTo>
                    <a:lnTo>
                      <a:pt x="356" y="418"/>
                    </a:lnTo>
                    <a:lnTo>
                      <a:pt x="336" y="429"/>
                    </a:lnTo>
                    <a:lnTo>
                      <a:pt x="317" y="440"/>
                    </a:lnTo>
                    <a:lnTo>
                      <a:pt x="295" y="447"/>
                    </a:lnTo>
                    <a:lnTo>
                      <a:pt x="273" y="453"/>
                    </a:lnTo>
                    <a:lnTo>
                      <a:pt x="251" y="453"/>
                    </a:lnTo>
                    <a:lnTo>
                      <a:pt x="229" y="458"/>
                    </a:lnTo>
                    <a:lnTo>
                      <a:pt x="204" y="453"/>
                    </a:lnTo>
                    <a:lnTo>
                      <a:pt x="182" y="453"/>
                    </a:lnTo>
                    <a:lnTo>
                      <a:pt x="160" y="447"/>
                    </a:lnTo>
                    <a:lnTo>
                      <a:pt x="138" y="440"/>
                    </a:lnTo>
                    <a:lnTo>
                      <a:pt x="119" y="429"/>
                    </a:lnTo>
                    <a:lnTo>
                      <a:pt x="101" y="418"/>
                    </a:lnTo>
                    <a:lnTo>
                      <a:pt x="83" y="407"/>
                    </a:lnTo>
                    <a:lnTo>
                      <a:pt x="68" y="391"/>
                    </a:lnTo>
                    <a:lnTo>
                      <a:pt x="53" y="374"/>
                    </a:lnTo>
                    <a:lnTo>
                      <a:pt x="39" y="354"/>
                    </a:lnTo>
                    <a:lnTo>
                      <a:pt x="28" y="336"/>
                    </a:lnTo>
                    <a:lnTo>
                      <a:pt x="17" y="319"/>
                    </a:lnTo>
                    <a:lnTo>
                      <a:pt x="11" y="297"/>
                    </a:lnTo>
                    <a:lnTo>
                      <a:pt x="6" y="275"/>
                    </a:lnTo>
                    <a:lnTo>
                      <a:pt x="2" y="253"/>
                    </a:lnTo>
                    <a:lnTo>
                      <a:pt x="0" y="226"/>
                    </a:lnTo>
                    <a:lnTo>
                      <a:pt x="2" y="204"/>
                    </a:lnTo>
                    <a:lnTo>
                      <a:pt x="6" y="182"/>
                    </a:lnTo>
                    <a:lnTo>
                      <a:pt x="11" y="160"/>
                    </a:lnTo>
                    <a:lnTo>
                      <a:pt x="17" y="138"/>
                    </a:lnTo>
                    <a:lnTo>
                      <a:pt x="28" y="121"/>
                    </a:lnTo>
                    <a:lnTo>
                      <a:pt x="39" y="103"/>
                    </a:lnTo>
                    <a:lnTo>
                      <a:pt x="53" y="83"/>
                    </a:lnTo>
                    <a:lnTo>
                      <a:pt x="68" y="66"/>
                    </a:lnTo>
                    <a:lnTo>
                      <a:pt x="83" y="50"/>
                    </a:lnTo>
                    <a:lnTo>
                      <a:pt x="101" y="39"/>
                    </a:lnTo>
                    <a:lnTo>
                      <a:pt x="119" y="28"/>
                    </a:lnTo>
                    <a:lnTo>
                      <a:pt x="138" y="17"/>
                    </a:lnTo>
                    <a:lnTo>
                      <a:pt x="160" y="11"/>
                    </a:lnTo>
                    <a:lnTo>
                      <a:pt x="182" y="4"/>
                    </a:lnTo>
                    <a:lnTo>
                      <a:pt x="204" y="0"/>
                    </a:lnTo>
                    <a:lnTo>
                      <a:pt x="229"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6" name="Freeform 146"/>
              <p:cNvSpPr>
                <a:spLocks/>
              </p:cNvSpPr>
              <p:nvPr/>
            </p:nvSpPr>
            <p:spPr bwMode="auto">
              <a:xfrm>
                <a:off x="7571" y="4902"/>
                <a:ext cx="457" cy="457"/>
              </a:xfrm>
              <a:custGeom>
                <a:avLst/>
                <a:gdLst>
                  <a:gd name="T0" fmla="*/ 4 w 457"/>
                  <a:gd name="T1" fmla="*/ 204 h 457"/>
                  <a:gd name="T2" fmla="*/ 11 w 457"/>
                  <a:gd name="T3" fmla="*/ 160 h 457"/>
                  <a:gd name="T4" fmla="*/ 28 w 457"/>
                  <a:gd name="T5" fmla="*/ 121 h 457"/>
                  <a:gd name="T6" fmla="*/ 50 w 457"/>
                  <a:gd name="T7" fmla="*/ 83 h 457"/>
                  <a:gd name="T8" fmla="*/ 83 w 457"/>
                  <a:gd name="T9" fmla="*/ 50 h 457"/>
                  <a:gd name="T10" fmla="*/ 121 w 457"/>
                  <a:gd name="T11" fmla="*/ 28 h 457"/>
                  <a:gd name="T12" fmla="*/ 160 w 457"/>
                  <a:gd name="T13" fmla="*/ 11 h 457"/>
                  <a:gd name="T14" fmla="*/ 204 w 457"/>
                  <a:gd name="T15" fmla="*/ 2 h 457"/>
                  <a:gd name="T16" fmla="*/ 253 w 457"/>
                  <a:gd name="T17" fmla="*/ 2 h 457"/>
                  <a:gd name="T18" fmla="*/ 297 w 457"/>
                  <a:gd name="T19" fmla="*/ 11 h 457"/>
                  <a:gd name="T20" fmla="*/ 336 w 457"/>
                  <a:gd name="T21" fmla="*/ 28 h 457"/>
                  <a:gd name="T22" fmla="*/ 374 w 457"/>
                  <a:gd name="T23" fmla="*/ 50 h 457"/>
                  <a:gd name="T24" fmla="*/ 404 w 457"/>
                  <a:gd name="T25" fmla="*/ 83 h 457"/>
                  <a:gd name="T26" fmla="*/ 426 w 457"/>
                  <a:gd name="T27" fmla="*/ 121 h 457"/>
                  <a:gd name="T28" fmla="*/ 446 w 457"/>
                  <a:gd name="T29" fmla="*/ 160 h 457"/>
                  <a:gd name="T30" fmla="*/ 457 w 457"/>
                  <a:gd name="T31" fmla="*/ 204 h 457"/>
                  <a:gd name="T32" fmla="*/ 457 w 457"/>
                  <a:gd name="T33" fmla="*/ 251 h 457"/>
                  <a:gd name="T34" fmla="*/ 446 w 457"/>
                  <a:gd name="T35" fmla="*/ 295 h 457"/>
                  <a:gd name="T36" fmla="*/ 426 w 457"/>
                  <a:gd name="T37" fmla="*/ 336 h 457"/>
                  <a:gd name="T38" fmla="*/ 404 w 457"/>
                  <a:gd name="T39" fmla="*/ 372 h 457"/>
                  <a:gd name="T40" fmla="*/ 374 w 457"/>
                  <a:gd name="T41" fmla="*/ 405 h 457"/>
                  <a:gd name="T42" fmla="*/ 336 w 457"/>
                  <a:gd name="T43" fmla="*/ 427 h 457"/>
                  <a:gd name="T44" fmla="*/ 297 w 457"/>
                  <a:gd name="T45" fmla="*/ 446 h 457"/>
                  <a:gd name="T46" fmla="*/ 253 w 457"/>
                  <a:gd name="T47" fmla="*/ 457 h 457"/>
                  <a:gd name="T48" fmla="*/ 204 w 457"/>
                  <a:gd name="T49" fmla="*/ 457 h 457"/>
                  <a:gd name="T50" fmla="*/ 160 w 457"/>
                  <a:gd name="T51" fmla="*/ 446 h 457"/>
                  <a:gd name="T52" fmla="*/ 121 w 457"/>
                  <a:gd name="T53" fmla="*/ 427 h 457"/>
                  <a:gd name="T54" fmla="*/ 83 w 457"/>
                  <a:gd name="T55" fmla="*/ 405 h 457"/>
                  <a:gd name="T56" fmla="*/ 50 w 457"/>
                  <a:gd name="T57" fmla="*/ 372 h 457"/>
                  <a:gd name="T58" fmla="*/ 28 w 457"/>
                  <a:gd name="T59" fmla="*/ 336 h 457"/>
                  <a:gd name="T60" fmla="*/ 11 w 457"/>
                  <a:gd name="T61" fmla="*/ 295 h 457"/>
                  <a:gd name="T62" fmla="*/ 4 w 457"/>
                  <a:gd name="T63" fmla="*/ 251 h 4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
                  <a:gd name="T97" fmla="*/ 0 h 457"/>
                  <a:gd name="T98" fmla="*/ 457 w 457"/>
                  <a:gd name="T99" fmla="*/ 457 h 4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 h="457">
                    <a:moveTo>
                      <a:pt x="0" y="229"/>
                    </a:moveTo>
                    <a:lnTo>
                      <a:pt x="4" y="204"/>
                    </a:lnTo>
                    <a:lnTo>
                      <a:pt x="6" y="182"/>
                    </a:lnTo>
                    <a:lnTo>
                      <a:pt x="11" y="160"/>
                    </a:lnTo>
                    <a:lnTo>
                      <a:pt x="17" y="138"/>
                    </a:lnTo>
                    <a:lnTo>
                      <a:pt x="28" y="121"/>
                    </a:lnTo>
                    <a:lnTo>
                      <a:pt x="39" y="101"/>
                    </a:lnTo>
                    <a:lnTo>
                      <a:pt x="50" y="83"/>
                    </a:lnTo>
                    <a:lnTo>
                      <a:pt x="68" y="66"/>
                    </a:lnTo>
                    <a:lnTo>
                      <a:pt x="83" y="50"/>
                    </a:lnTo>
                    <a:lnTo>
                      <a:pt x="101" y="39"/>
                    </a:lnTo>
                    <a:lnTo>
                      <a:pt x="121" y="28"/>
                    </a:lnTo>
                    <a:lnTo>
                      <a:pt x="138" y="17"/>
                    </a:lnTo>
                    <a:lnTo>
                      <a:pt x="160" y="11"/>
                    </a:lnTo>
                    <a:lnTo>
                      <a:pt x="182" y="2"/>
                    </a:lnTo>
                    <a:lnTo>
                      <a:pt x="204" y="2"/>
                    </a:lnTo>
                    <a:lnTo>
                      <a:pt x="231" y="0"/>
                    </a:lnTo>
                    <a:lnTo>
                      <a:pt x="253" y="2"/>
                    </a:lnTo>
                    <a:lnTo>
                      <a:pt x="275" y="2"/>
                    </a:lnTo>
                    <a:lnTo>
                      <a:pt x="297" y="11"/>
                    </a:lnTo>
                    <a:lnTo>
                      <a:pt x="319" y="17"/>
                    </a:lnTo>
                    <a:lnTo>
                      <a:pt x="336" y="28"/>
                    </a:lnTo>
                    <a:lnTo>
                      <a:pt x="354" y="39"/>
                    </a:lnTo>
                    <a:lnTo>
                      <a:pt x="374" y="50"/>
                    </a:lnTo>
                    <a:lnTo>
                      <a:pt x="391" y="66"/>
                    </a:lnTo>
                    <a:lnTo>
                      <a:pt x="404" y="83"/>
                    </a:lnTo>
                    <a:lnTo>
                      <a:pt x="415" y="101"/>
                    </a:lnTo>
                    <a:lnTo>
                      <a:pt x="426" y="121"/>
                    </a:lnTo>
                    <a:lnTo>
                      <a:pt x="437" y="138"/>
                    </a:lnTo>
                    <a:lnTo>
                      <a:pt x="446" y="160"/>
                    </a:lnTo>
                    <a:lnTo>
                      <a:pt x="453" y="182"/>
                    </a:lnTo>
                    <a:lnTo>
                      <a:pt x="457" y="204"/>
                    </a:lnTo>
                    <a:lnTo>
                      <a:pt x="457" y="229"/>
                    </a:lnTo>
                    <a:lnTo>
                      <a:pt x="457" y="251"/>
                    </a:lnTo>
                    <a:lnTo>
                      <a:pt x="453" y="273"/>
                    </a:lnTo>
                    <a:lnTo>
                      <a:pt x="446" y="295"/>
                    </a:lnTo>
                    <a:lnTo>
                      <a:pt x="437" y="317"/>
                    </a:lnTo>
                    <a:lnTo>
                      <a:pt x="426" y="336"/>
                    </a:lnTo>
                    <a:lnTo>
                      <a:pt x="415" y="354"/>
                    </a:lnTo>
                    <a:lnTo>
                      <a:pt x="404" y="372"/>
                    </a:lnTo>
                    <a:lnTo>
                      <a:pt x="391" y="391"/>
                    </a:lnTo>
                    <a:lnTo>
                      <a:pt x="374" y="405"/>
                    </a:lnTo>
                    <a:lnTo>
                      <a:pt x="354" y="416"/>
                    </a:lnTo>
                    <a:lnTo>
                      <a:pt x="336" y="427"/>
                    </a:lnTo>
                    <a:lnTo>
                      <a:pt x="319" y="438"/>
                    </a:lnTo>
                    <a:lnTo>
                      <a:pt x="297" y="446"/>
                    </a:lnTo>
                    <a:lnTo>
                      <a:pt x="275" y="453"/>
                    </a:lnTo>
                    <a:lnTo>
                      <a:pt x="253" y="457"/>
                    </a:lnTo>
                    <a:lnTo>
                      <a:pt x="231" y="457"/>
                    </a:lnTo>
                    <a:lnTo>
                      <a:pt x="204" y="457"/>
                    </a:lnTo>
                    <a:lnTo>
                      <a:pt x="182" y="453"/>
                    </a:lnTo>
                    <a:lnTo>
                      <a:pt x="160" y="446"/>
                    </a:lnTo>
                    <a:lnTo>
                      <a:pt x="138" y="438"/>
                    </a:lnTo>
                    <a:lnTo>
                      <a:pt x="121" y="427"/>
                    </a:lnTo>
                    <a:lnTo>
                      <a:pt x="101" y="416"/>
                    </a:lnTo>
                    <a:lnTo>
                      <a:pt x="83" y="405"/>
                    </a:lnTo>
                    <a:lnTo>
                      <a:pt x="68" y="391"/>
                    </a:lnTo>
                    <a:lnTo>
                      <a:pt x="50" y="372"/>
                    </a:lnTo>
                    <a:lnTo>
                      <a:pt x="39" y="354"/>
                    </a:lnTo>
                    <a:lnTo>
                      <a:pt x="28" y="336"/>
                    </a:lnTo>
                    <a:lnTo>
                      <a:pt x="17" y="317"/>
                    </a:lnTo>
                    <a:lnTo>
                      <a:pt x="11" y="295"/>
                    </a:lnTo>
                    <a:lnTo>
                      <a:pt x="6" y="273"/>
                    </a:lnTo>
                    <a:lnTo>
                      <a:pt x="4" y="251"/>
                    </a:lnTo>
                    <a:lnTo>
                      <a:pt x="0" y="229"/>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7" name="Freeform 147"/>
              <p:cNvSpPr>
                <a:spLocks/>
              </p:cNvSpPr>
              <p:nvPr/>
            </p:nvSpPr>
            <p:spPr bwMode="auto">
              <a:xfrm>
                <a:off x="4089" y="3284"/>
                <a:ext cx="457" cy="458"/>
              </a:xfrm>
              <a:custGeom>
                <a:avLst/>
                <a:gdLst>
                  <a:gd name="T0" fmla="*/ 253 w 457"/>
                  <a:gd name="T1" fmla="*/ 2 h 458"/>
                  <a:gd name="T2" fmla="*/ 297 w 457"/>
                  <a:gd name="T3" fmla="*/ 11 h 458"/>
                  <a:gd name="T4" fmla="*/ 336 w 457"/>
                  <a:gd name="T5" fmla="*/ 29 h 458"/>
                  <a:gd name="T6" fmla="*/ 374 w 457"/>
                  <a:gd name="T7" fmla="*/ 55 h 458"/>
                  <a:gd name="T8" fmla="*/ 407 w 457"/>
                  <a:gd name="T9" fmla="*/ 84 h 458"/>
                  <a:gd name="T10" fmla="*/ 431 w 457"/>
                  <a:gd name="T11" fmla="*/ 121 h 458"/>
                  <a:gd name="T12" fmla="*/ 446 w 457"/>
                  <a:gd name="T13" fmla="*/ 161 h 458"/>
                  <a:gd name="T14" fmla="*/ 457 w 457"/>
                  <a:gd name="T15" fmla="*/ 205 h 458"/>
                  <a:gd name="T16" fmla="*/ 457 w 457"/>
                  <a:gd name="T17" fmla="*/ 251 h 458"/>
                  <a:gd name="T18" fmla="*/ 446 w 457"/>
                  <a:gd name="T19" fmla="*/ 295 h 458"/>
                  <a:gd name="T20" fmla="*/ 431 w 457"/>
                  <a:gd name="T21" fmla="*/ 339 h 458"/>
                  <a:gd name="T22" fmla="*/ 407 w 457"/>
                  <a:gd name="T23" fmla="*/ 372 h 458"/>
                  <a:gd name="T24" fmla="*/ 374 w 457"/>
                  <a:gd name="T25" fmla="*/ 405 h 458"/>
                  <a:gd name="T26" fmla="*/ 336 w 457"/>
                  <a:gd name="T27" fmla="*/ 431 h 458"/>
                  <a:gd name="T28" fmla="*/ 297 w 457"/>
                  <a:gd name="T29" fmla="*/ 447 h 458"/>
                  <a:gd name="T30" fmla="*/ 253 w 457"/>
                  <a:gd name="T31" fmla="*/ 458 h 458"/>
                  <a:gd name="T32" fmla="*/ 204 w 457"/>
                  <a:gd name="T33" fmla="*/ 458 h 458"/>
                  <a:gd name="T34" fmla="*/ 160 w 457"/>
                  <a:gd name="T35" fmla="*/ 447 h 458"/>
                  <a:gd name="T36" fmla="*/ 121 w 457"/>
                  <a:gd name="T37" fmla="*/ 431 h 458"/>
                  <a:gd name="T38" fmla="*/ 83 w 457"/>
                  <a:gd name="T39" fmla="*/ 405 h 458"/>
                  <a:gd name="T40" fmla="*/ 55 w 457"/>
                  <a:gd name="T41" fmla="*/ 372 h 458"/>
                  <a:gd name="T42" fmla="*/ 28 w 457"/>
                  <a:gd name="T43" fmla="*/ 339 h 458"/>
                  <a:gd name="T44" fmla="*/ 11 w 457"/>
                  <a:gd name="T45" fmla="*/ 295 h 458"/>
                  <a:gd name="T46" fmla="*/ 4 w 457"/>
                  <a:gd name="T47" fmla="*/ 251 h 458"/>
                  <a:gd name="T48" fmla="*/ 4 w 457"/>
                  <a:gd name="T49" fmla="*/ 205 h 458"/>
                  <a:gd name="T50" fmla="*/ 11 w 457"/>
                  <a:gd name="T51" fmla="*/ 161 h 458"/>
                  <a:gd name="T52" fmla="*/ 28 w 457"/>
                  <a:gd name="T53" fmla="*/ 121 h 458"/>
                  <a:gd name="T54" fmla="*/ 55 w 457"/>
                  <a:gd name="T55" fmla="*/ 84 h 458"/>
                  <a:gd name="T56" fmla="*/ 83 w 457"/>
                  <a:gd name="T57" fmla="*/ 55 h 458"/>
                  <a:gd name="T58" fmla="*/ 121 w 457"/>
                  <a:gd name="T59" fmla="*/ 29 h 458"/>
                  <a:gd name="T60" fmla="*/ 160 w 457"/>
                  <a:gd name="T61" fmla="*/ 11 h 458"/>
                  <a:gd name="T62" fmla="*/ 204 w 457"/>
                  <a:gd name="T63" fmla="*/ 2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
                  <a:gd name="T97" fmla="*/ 0 h 458"/>
                  <a:gd name="T98" fmla="*/ 457 w 457"/>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 h="458">
                    <a:moveTo>
                      <a:pt x="231" y="0"/>
                    </a:moveTo>
                    <a:lnTo>
                      <a:pt x="253" y="2"/>
                    </a:lnTo>
                    <a:lnTo>
                      <a:pt x="275" y="7"/>
                    </a:lnTo>
                    <a:lnTo>
                      <a:pt x="297" y="11"/>
                    </a:lnTo>
                    <a:lnTo>
                      <a:pt x="319" y="18"/>
                    </a:lnTo>
                    <a:lnTo>
                      <a:pt x="336" y="29"/>
                    </a:lnTo>
                    <a:lnTo>
                      <a:pt x="358" y="40"/>
                    </a:lnTo>
                    <a:lnTo>
                      <a:pt x="374" y="55"/>
                    </a:lnTo>
                    <a:lnTo>
                      <a:pt x="391" y="68"/>
                    </a:lnTo>
                    <a:lnTo>
                      <a:pt x="407" y="84"/>
                    </a:lnTo>
                    <a:lnTo>
                      <a:pt x="418" y="101"/>
                    </a:lnTo>
                    <a:lnTo>
                      <a:pt x="431" y="121"/>
                    </a:lnTo>
                    <a:lnTo>
                      <a:pt x="438" y="143"/>
                    </a:lnTo>
                    <a:lnTo>
                      <a:pt x="446" y="161"/>
                    </a:lnTo>
                    <a:lnTo>
                      <a:pt x="453" y="183"/>
                    </a:lnTo>
                    <a:lnTo>
                      <a:pt x="457" y="205"/>
                    </a:lnTo>
                    <a:lnTo>
                      <a:pt x="457" y="229"/>
                    </a:lnTo>
                    <a:lnTo>
                      <a:pt x="457" y="251"/>
                    </a:lnTo>
                    <a:lnTo>
                      <a:pt x="453" y="273"/>
                    </a:lnTo>
                    <a:lnTo>
                      <a:pt x="446" y="295"/>
                    </a:lnTo>
                    <a:lnTo>
                      <a:pt x="438" y="317"/>
                    </a:lnTo>
                    <a:lnTo>
                      <a:pt x="431" y="339"/>
                    </a:lnTo>
                    <a:lnTo>
                      <a:pt x="418" y="359"/>
                    </a:lnTo>
                    <a:lnTo>
                      <a:pt x="407" y="372"/>
                    </a:lnTo>
                    <a:lnTo>
                      <a:pt x="391" y="392"/>
                    </a:lnTo>
                    <a:lnTo>
                      <a:pt x="374" y="405"/>
                    </a:lnTo>
                    <a:lnTo>
                      <a:pt x="358" y="420"/>
                    </a:lnTo>
                    <a:lnTo>
                      <a:pt x="336" y="431"/>
                    </a:lnTo>
                    <a:lnTo>
                      <a:pt x="319" y="438"/>
                    </a:lnTo>
                    <a:lnTo>
                      <a:pt x="297" y="447"/>
                    </a:lnTo>
                    <a:lnTo>
                      <a:pt x="275" y="453"/>
                    </a:lnTo>
                    <a:lnTo>
                      <a:pt x="253" y="458"/>
                    </a:lnTo>
                    <a:lnTo>
                      <a:pt x="231" y="458"/>
                    </a:lnTo>
                    <a:lnTo>
                      <a:pt x="204" y="458"/>
                    </a:lnTo>
                    <a:lnTo>
                      <a:pt x="182" y="453"/>
                    </a:lnTo>
                    <a:lnTo>
                      <a:pt x="160" y="447"/>
                    </a:lnTo>
                    <a:lnTo>
                      <a:pt x="138" y="438"/>
                    </a:lnTo>
                    <a:lnTo>
                      <a:pt x="121" y="431"/>
                    </a:lnTo>
                    <a:lnTo>
                      <a:pt x="103" y="420"/>
                    </a:lnTo>
                    <a:lnTo>
                      <a:pt x="83" y="405"/>
                    </a:lnTo>
                    <a:lnTo>
                      <a:pt x="70" y="392"/>
                    </a:lnTo>
                    <a:lnTo>
                      <a:pt x="55" y="372"/>
                    </a:lnTo>
                    <a:lnTo>
                      <a:pt x="39" y="359"/>
                    </a:lnTo>
                    <a:lnTo>
                      <a:pt x="28" y="339"/>
                    </a:lnTo>
                    <a:lnTo>
                      <a:pt x="17" y="317"/>
                    </a:lnTo>
                    <a:lnTo>
                      <a:pt x="11" y="295"/>
                    </a:lnTo>
                    <a:lnTo>
                      <a:pt x="6" y="273"/>
                    </a:lnTo>
                    <a:lnTo>
                      <a:pt x="4" y="251"/>
                    </a:lnTo>
                    <a:lnTo>
                      <a:pt x="0" y="229"/>
                    </a:lnTo>
                    <a:lnTo>
                      <a:pt x="4" y="205"/>
                    </a:lnTo>
                    <a:lnTo>
                      <a:pt x="6" y="183"/>
                    </a:lnTo>
                    <a:lnTo>
                      <a:pt x="11" y="161"/>
                    </a:lnTo>
                    <a:lnTo>
                      <a:pt x="17" y="143"/>
                    </a:lnTo>
                    <a:lnTo>
                      <a:pt x="28" y="121"/>
                    </a:lnTo>
                    <a:lnTo>
                      <a:pt x="39" y="101"/>
                    </a:lnTo>
                    <a:lnTo>
                      <a:pt x="55" y="84"/>
                    </a:lnTo>
                    <a:lnTo>
                      <a:pt x="70" y="68"/>
                    </a:lnTo>
                    <a:lnTo>
                      <a:pt x="83" y="55"/>
                    </a:lnTo>
                    <a:lnTo>
                      <a:pt x="103" y="40"/>
                    </a:lnTo>
                    <a:lnTo>
                      <a:pt x="121" y="29"/>
                    </a:lnTo>
                    <a:lnTo>
                      <a:pt x="138" y="18"/>
                    </a:lnTo>
                    <a:lnTo>
                      <a:pt x="160" y="11"/>
                    </a:lnTo>
                    <a:lnTo>
                      <a:pt x="182" y="7"/>
                    </a:lnTo>
                    <a:lnTo>
                      <a:pt x="204" y="2"/>
                    </a:lnTo>
                    <a:lnTo>
                      <a:pt x="231"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8" name="Freeform 148"/>
              <p:cNvSpPr>
                <a:spLocks/>
              </p:cNvSpPr>
              <p:nvPr/>
            </p:nvSpPr>
            <p:spPr bwMode="auto">
              <a:xfrm>
                <a:off x="2063" y="4838"/>
                <a:ext cx="458" cy="458"/>
              </a:xfrm>
              <a:custGeom>
                <a:avLst/>
                <a:gdLst>
                  <a:gd name="T0" fmla="*/ 416 w 458"/>
                  <a:gd name="T1" fmla="*/ 99 h 458"/>
                  <a:gd name="T2" fmla="*/ 438 w 458"/>
                  <a:gd name="T3" fmla="*/ 141 h 458"/>
                  <a:gd name="T4" fmla="*/ 453 w 458"/>
                  <a:gd name="T5" fmla="*/ 185 h 458"/>
                  <a:gd name="T6" fmla="*/ 458 w 458"/>
                  <a:gd name="T7" fmla="*/ 227 h 458"/>
                  <a:gd name="T8" fmla="*/ 453 w 458"/>
                  <a:gd name="T9" fmla="*/ 271 h 458"/>
                  <a:gd name="T10" fmla="*/ 442 w 458"/>
                  <a:gd name="T11" fmla="*/ 312 h 458"/>
                  <a:gd name="T12" fmla="*/ 420 w 458"/>
                  <a:gd name="T13" fmla="*/ 352 h 458"/>
                  <a:gd name="T14" fmla="*/ 392 w 458"/>
                  <a:gd name="T15" fmla="*/ 389 h 458"/>
                  <a:gd name="T16" fmla="*/ 359 w 458"/>
                  <a:gd name="T17" fmla="*/ 418 h 458"/>
                  <a:gd name="T18" fmla="*/ 317 w 458"/>
                  <a:gd name="T19" fmla="*/ 440 h 458"/>
                  <a:gd name="T20" fmla="*/ 273 w 458"/>
                  <a:gd name="T21" fmla="*/ 455 h 458"/>
                  <a:gd name="T22" fmla="*/ 231 w 458"/>
                  <a:gd name="T23" fmla="*/ 458 h 458"/>
                  <a:gd name="T24" fmla="*/ 187 w 458"/>
                  <a:gd name="T25" fmla="*/ 455 h 458"/>
                  <a:gd name="T26" fmla="*/ 145 w 458"/>
                  <a:gd name="T27" fmla="*/ 440 h 458"/>
                  <a:gd name="T28" fmla="*/ 106 w 458"/>
                  <a:gd name="T29" fmla="*/ 422 h 458"/>
                  <a:gd name="T30" fmla="*/ 68 w 458"/>
                  <a:gd name="T31" fmla="*/ 392 h 458"/>
                  <a:gd name="T32" fmla="*/ 40 w 458"/>
                  <a:gd name="T33" fmla="*/ 356 h 458"/>
                  <a:gd name="T34" fmla="*/ 18 w 458"/>
                  <a:gd name="T35" fmla="*/ 319 h 458"/>
                  <a:gd name="T36" fmla="*/ 2 w 458"/>
                  <a:gd name="T37" fmla="*/ 275 h 458"/>
                  <a:gd name="T38" fmla="*/ 0 w 458"/>
                  <a:gd name="T39" fmla="*/ 231 h 458"/>
                  <a:gd name="T40" fmla="*/ 2 w 458"/>
                  <a:gd name="T41" fmla="*/ 187 h 458"/>
                  <a:gd name="T42" fmla="*/ 18 w 458"/>
                  <a:gd name="T43" fmla="*/ 147 h 458"/>
                  <a:gd name="T44" fmla="*/ 35 w 458"/>
                  <a:gd name="T45" fmla="*/ 108 h 458"/>
                  <a:gd name="T46" fmla="*/ 66 w 458"/>
                  <a:gd name="T47" fmla="*/ 70 h 458"/>
                  <a:gd name="T48" fmla="*/ 101 w 458"/>
                  <a:gd name="T49" fmla="*/ 42 h 458"/>
                  <a:gd name="T50" fmla="*/ 143 w 458"/>
                  <a:gd name="T51" fmla="*/ 20 h 458"/>
                  <a:gd name="T52" fmla="*/ 183 w 458"/>
                  <a:gd name="T53" fmla="*/ 4 h 458"/>
                  <a:gd name="T54" fmla="*/ 227 w 458"/>
                  <a:gd name="T55" fmla="*/ 0 h 458"/>
                  <a:gd name="T56" fmla="*/ 271 w 458"/>
                  <a:gd name="T57" fmla="*/ 4 h 458"/>
                  <a:gd name="T58" fmla="*/ 310 w 458"/>
                  <a:gd name="T59" fmla="*/ 15 h 458"/>
                  <a:gd name="T60" fmla="*/ 350 w 458"/>
                  <a:gd name="T61" fmla="*/ 37 h 458"/>
                  <a:gd name="T62" fmla="*/ 387 w 458"/>
                  <a:gd name="T63" fmla="*/ 66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8"/>
                  <a:gd name="T97" fmla="*/ 0 h 458"/>
                  <a:gd name="T98" fmla="*/ 458 w 458"/>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8" h="458">
                    <a:moveTo>
                      <a:pt x="403" y="81"/>
                    </a:moveTo>
                    <a:lnTo>
                      <a:pt x="416" y="99"/>
                    </a:lnTo>
                    <a:lnTo>
                      <a:pt x="427" y="121"/>
                    </a:lnTo>
                    <a:lnTo>
                      <a:pt x="438" y="141"/>
                    </a:lnTo>
                    <a:lnTo>
                      <a:pt x="447" y="163"/>
                    </a:lnTo>
                    <a:lnTo>
                      <a:pt x="453" y="185"/>
                    </a:lnTo>
                    <a:lnTo>
                      <a:pt x="458" y="207"/>
                    </a:lnTo>
                    <a:lnTo>
                      <a:pt x="458" y="227"/>
                    </a:lnTo>
                    <a:lnTo>
                      <a:pt x="458" y="249"/>
                    </a:lnTo>
                    <a:lnTo>
                      <a:pt x="453" y="271"/>
                    </a:lnTo>
                    <a:lnTo>
                      <a:pt x="449" y="293"/>
                    </a:lnTo>
                    <a:lnTo>
                      <a:pt x="442" y="312"/>
                    </a:lnTo>
                    <a:lnTo>
                      <a:pt x="431" y="334"/>
                    </a:lnTo>
                    <a:lnTo>
                      <a:pt x="420" y="352"/>
                    </a:lnTo>
                    <a:lnTo>
                      <a:pt x="405" y="370"/>
                    </a:lnTo>
                    <a:lnTo>
                      <a:pt x="392" y="389"/>
                    </a:lnTo>
                    <a:lnTo>
                      <a:pt x="376" y="403"/>
                    </a:lnTo>
                    <a:lnTo>
                      <a:pt x="359" y="418"/>
                    </a:lnTo>
                    <a:lnTo>
                      <a:pt x="337" y="429"/>
                    </a:lnTo>
                    <a:lnTo>
                      <a:pt x="317" y="440"/>
                    </a:lnTo>
                    <a:lnTo>
                      <a:pt x="295" y="447"/>
                    </a:lnTo>
                    <a:lnTo>
                      <a:pt x="273" y="455"/>
                    </a:lnTo>
                    <a:lnTo>
                      <a:pt x="253" y="455"/>
                    </a:lnTo>
                    <a:lnTo>
                      <a:pt x="231" y="458"/>
                    </a:lnTo>
                    <a:lnTo>
                      <a:pt x="209" y="458"/>
                    </a:lnTo>
                    <a:lnTo>
                      <a:pt x="187" y="455"/>
                    </a:lnTo>
                    <a:lnTo>
                      <a:pt x="165" y="447"/>
                    </a:lnTo>
                    <a:lnTo>
                      <a:pt x="145" y="440"/>
                    </a:lnTo>
                    <a:lnTo>
                      <a:pt x="123" y="433"/>
                    </a:lnTo>
                    <a:lnTo>
                      <a:pt x="106" y="422"/>
                    </a:lnTo>
                    <a:lnTo>
                      <a:pt x="88" y="407"/>
                    </a:lnTo>
                    <a:lnTo>
                      <a:pt x="68" y="392"/>
                    </a:lnTo>
                    <a:lnTo>
                      <a:pt x="55" y="378"/>
                    </a:lnTo>
                    <a:lnTo>
                      <a:pt x="40" y="356"/>
                    </a:lnTo>
                    <a:lnTo>
                      <a:pt x="29" y="337"/>
                    </a:lnTo>
                    <a:lnTo>
                      <a:pt x="18" y="319"/>
                    </a:lnTo>
                    <a:lnTo>
                      <a:pt x="11" y="297"/>
                    </a:lnTo>
                    <a:lnTo>
                      <a:pt x="2" y="275"/>
                    </a:lnTo>
                    <a:lnTo>
                      <a:pt x="2" y="253"/>
                    </a:lnTo>
                    <a:lnTo>
                      <a:pt x="0" y="231"/>
                    </a:lnTo>
                    <a:lnTo>
                      <a:pt x="0" y="209"/>
                    </a:lnTo>
                    <a:lnTo>
                      <a:pt x="2" y="187"/>
                    </a:lnTo>
                    <a:lnTo>
                      <a:pt x="11" y="165"/>
                    </a:lnTo>
                    <a:lnTo>
                      <a:pt x="18" y="147"/>
                    </a:lnTo>
                    <a:lnTo>
                      <a:pt x="24" y="125"/>
                    </a:lnTo>
                    <a:lnTo>
                      <a:pt x="35" y="108"/>
                    </a:lnTo>
                    <a:lnTo>
                      <a:pt x="51" y="88"/>
                    </a:lnTo>
                    <a:lnTo>
                      <a:pt x="66" y="70"/>
                    </a:lnTo>
                    <a:lnTo>
                      <a:pt x="84" y="55"/>
                    </a:lnTo>
                    <a:lnTo>
                      <a:pt x="101" y="42"/>
                    </a:lnTo>
                    <a:lnTo>
                      <a:pt x="121" y="31"/>
                    </a:lnTo>
                    <a:lnTo>
                      <a:pt x="143" y="20"/>
                    </a:lnTo>
                    <a:lnTo>
                      <a:pt x="161" y="11"/>
                    </a:lnTo>
                    <a:lnTo>
                      <a:pt x="183" y="4"/>
                    </a:lnTo>
                    <a:lnTo>
                      <a:pt x="205" y="0"/>
                    </a:lnTo>
                    <a:lnTo>
                      <a:pt x="227" y="0"/>
                    </a:lnTo>
                    <a:lnTo>
                      <a:pt x="249" y="0"/>
                    </a:lnTo>
                    <a:lnTo>
                      <a:pt x="271" y="4"/>
                    </a:lnTo>
                    <a:lnTo>
                      <a:pt x="293" y="11"/>
                    </a:lnTo>
                    <a:lnTo>
                      <a:pt x="310" y="15"/>
                    </a:lnTo>
                    <a:lnTo>
                      <a:pt x="332" y="26"/>
                    </a:lnTo>
                    <a:lnTo>
                      <a:pt x="350" y="37"/>
                    </a:lnTo>
                    <a:lnTo>
                      <a:pt x="370" y="53"/>
                    </a:lnTo>
                    <a:lnTo>
                      <a:pt x="387" y="66"/>
                    </a:lnTo>
                    <a:lnTo>
                      <a:pt x="403" y="81"/>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9" name="Freeform 149"/>
              <p:cNvSpPr>
                <a:spLocks/>
              </p:cNvSpPr>
              <p:nvPr/>
            </p:nvSpPr>
            <p:spPr bwMode="auto">
              <a:xfrm>
                <a:off x="4988" y="535"/>
                <a:ext cx="454" cy="458"/>
              </a:xfrm>
              <a:custGeom>
                <a:avLst/>
                <a:gdLst>
                  <a:gd name="T0" fmla="*/ 249 w 454"/>
                  <a:gd name="T1" fmla="*/ 2 h 458"/>
                  <a:gd name="T2" fmla="*/ 293 w 454"/>
                  <a:gd name="T3" fmla="*/ 11 h 458"/>
                  <a:gd name="T4" fmla="*/ 337 w 454"/>
                  <a:gd name="T5" fmla="*/ 28 h 458"/>
                  <a:gd name="T6" fmla="*/ 374 w 454"/>
                  <a:gd name="T7" fmla="*/ 55 h 458"/>
                  <a:gd name="T8" fmla="*/ 403 w 454"/>
                  <a:gd name="T9" fmla="*/ 83 h 458"/>
                  <a:gd name="T10" fmla="*/ 429 w 454"/>
                  <a:gd name="T11" fmla="*/ 121 h 458"/>
                  <a:gd name="T12" fmla="*/ 443 w 454"/>
                  <a:gd name="T13" fmla="*/ 161 h 458"/>
                  <a:gd name="T14" fmla="*/ 454 w 454"/>
                  <a:gd name="T15" fmla="*/ 205 h 458"/>
                  <a:gd name="T16" fmla="*/ 454 w 454"/>
                  <a:gd name="T17" fmla="*/ 253 h 458"/>
                  <a:gd name="T18" fmla="*/ 443 w 454"/>
                  <a:gd name="T19" fmla="*/ 295 h 458"/>
                  <a:gd name="T20" fmla="*/ 429 w 454"/>
                  <a:gd name="T21" fmla="*/ 337 h 458"/>
                  <a:gd name="T22" fmla="*/ 403 w 454"/>
                  <a:gd name="T23" fmla="*/ 372 h 458"/>
                  <a:gd name="T24" fmla="*/ 374 w 454"/>
                  <a:gd name="T25" fmla="*/ 405 h 458"/>
                  <a:gd name="T26" fmla="*/ 337 w 454"/>
                  <a:gd name="T27" fmla="*/ 427 h 458"/>
                  <a:gd name="T28" fmla="*/ 293 w 454"/>
                  <a:gd name="T29" fmla="*/ 447 h 458"/>
                  <a:gd name="T30" fmla="*/ 249 w 454"/>
                  <a:gd name="T31" fmla="*/ 458 h 458"/>
                  <a:gd name="T32" fmla="*/ 205 w 454"/>
                  <a:gd name="T33" fmla="*/ 458 h 458"/>
                  <a:gd name="T34" fmla="*/ 157 w 454"/>
                  <a:gd name="T35" fmla="*/ 447 h 458"/>
                  <a:gd name="T36" fmla="*/ 117 w 454"/>
                  <a:gd name="T37" fmla="*/ 427 h 458"/>
                  <a:gd name="T38" fmla="*/ 82 w 454"/>
                  <a:gd name="T39" fmla="*/ 405 h 458"/>
                  <a:gd name="T40" fmla="*/ 51 w 454"/>
                  <a:gd name="T41" fmla="*/ 372 h 458"/>
                  <a:gd name="T42" fmla="*/ 27 w 454"/>
                  <a:gd name="T43" fmla="*/ 337 h 458"/>
                  <a:gd name="T44" fmla="*/ 7 w 454"/>
                  <a:gd name="T45" fmla="*/ 295 h 458"/>
                  <a:gd name="T46" fmla="*/ 0 w 454"/>
                  <a:gd name="T47" fmla="*/ 253 h 458"/>
                  <a:gd name="T48" fmla="*/ 0 w 454"/>
                  <a:gd name="T49" fmla="*/ 205 h 458"/>
                  <a:gd name="T50" fmla="*/ 7 w 454"/>
                  <a:gd name="T51" fmla="*/ 161 h 458"/>
                  <a:gd name="T52" fmla="*/ 27 w 454"/>
                  <a:gd name="T53" fmla="*/ 121 h 458"/>
                  <a:gd name="T54" fmla="*/ 51 w 454"/>
                  <a:gd name="T55" fmla="*/ 83 h 458"/>
                  <a:gd name="T56" fmla="*/ 82 w 454"/>
                  <a:gd name="T57" fmla="*/ 55 h 458"/>
                  <a:gd name="T58" fmla="*/ 117 w 454"/>
                  <a:gd name="T59" fmla="*/ 28 h 458"/>
                  <a:gd name="T60" fmla="*/ 157 w 454"/>
                  <a:gd name="T61" fmla="*/ 11 h 458"/>
                  <a:gd name="T62" fmla="*/ 205 w 454"/>
                  <a:gd name="T63" fmla="*/ 2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4"/>
                  <a:gd name="T97" fmla="*/ 0 h 458"/>
                  <a:gd name="T98" fmla="*/ 454 w 454"/>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4" h="458">
                    <a:moveTo>
                      <a:pt x="227" y="0"/>
                    </a:moveTo>
                    <a:lnTo>
                      <a:pt x="249" y="2"/>
                    </a:lnTo>
                    <a:lnTo>
                      <a:pt x="271" y="6"/>
                    </a:lnTo>
                    <a:lnTo>
                      <a:pt x="293" y="11"/>
                    </a:lnTo>
                    <a:lnTo>
                      <a:pt x="315" y="17"/>
                    </a:lnTo>
                    <a:lnTo>
                      <a:pt x="337" y="28"/>
                    </a:lnTo>
                    <a:lnTo>
                      <a:pt x="355" y="39"/>
                    </a:lnTo>
                    <a:lnTo>
                      <a:pt x="374" y="55"/>
                    </a:lnTo>
                    <a:lnTo>
                      <a:pt x="388" y="68"/>
                    </a:lnTo>
                    <a:lnTo>
                      <a:pt x="403" y="83"/>
                    </a:lnTo>
                    <a:lnTo>
                      <a:pt x="418" y="101"/>
                    </a:lnTo>
                    <a:lnTo>
                      <a:pt x="429" y="121"/>
                    </a:lnTo>
                    <a:lnTo>
                      <a:pt x="436" y="139"/>
                    </a:lnTo>
                    <a:lnTo>
                      <a:pt x="443" y="161"/>
                    </a:lnTo>
                    <a:lnTo>
                      <a:pt x="451" y="183"/>
                    </a:lnTo>
                    <a:lnTo>
                      <a:pt x="454" y="205"/>
                    </a:lnTo>
                    <a:lnTo>
                      <a:pt x="454" y="231"/>
                    </a:lnTo>
                    <a:lnTo>
                      <a:pt x="454" y="253"/>
                    </a:lnTo>
                    <a:lnTo>
                      <a:pt x="451" y="275"/>
                    </a:lnTo>
                    <a:lnTo>
                      <a:pt x="443" y="295"/>
                    </a:lnTo>
                    <a:lnTo>
                      <a:pt x="436" y="317"/>
                    </a:lnTo>
                    <a:lnTo>
                      <a:pt x="429" y="337"/>
                    </a:lnTo>
                    <a:lnTo>
                      <a:pt x="418" y="359"/>
                    </a:lnTo>
                    <a:lnTo>
                      <a:pt x="403" y="372"/>
                    </a:lnTo>
                    <a:lnTo>
                      <a:pt x="388" y="392"/>
                    </a:lnTo>
                    <a:lnTo>
                      <a:pt x="374" y="405"/>
                    </a:lnTo>
                    <a:lnTo>
                      <a:pt x="355" y="416"/>
                    </a:lnTo>
                    <a:lnTo>
                      <a:pt x="337" y="427"/>
                    </a:lnTo>
                    <a:lnTo>
                      <a:pt x="315" y="438"/>
                    </a:lnTo>
                    <a:lnTo>
                      <a:pt x="293" y="447"/>
                    </a:lnTo>
                    <a:lnTo>
                      <a:pt x="271" y="453"/>
                    </a:lnTo>
                    <a:lnTo>
                      <a:pt x="249" y="458"/>
                    </a:lnTo>
                    <a:lnTo>
                      <a:pt x="227" y="458"/>
                    </a:lnTo>
                    <a:lnTo>
                      <a:pt x="205" y="458"/>
                    </a:lnTo>
                    <a:lnTo>
                      <a:pt x="179" y="453"/>
                    </a:lnTo>
                    <a:lnTo>
                      <a:pt x="157" y="447"/>
                    </a:lnTo>
                    <a:lnTo>
                      <a:pt x="139" y="438"/>
                    </a:lnTo>
                    <a:lnTo>
                      <a:pt x="117" y="427"/>
                    </a:lnTo>
                    <a:lnTo>
                      <a:pt x="99" y="416"/>
                    </a:lnTo>
                    <a:lnTo>
                      <a:pt x="82" y="405"/>
                    </a:lnTo>
                    <a:lnTo>
                      <a:pt x="66" y="392"/>
                    </a:lnTo>
                    <a:lnTo>
                      <a:pt x="51" y="372"/>
                    </a:lnTo>
                    <a:lnTo>
                      <a:pt x="38" y="359"/>
                    </a:lnTo>
                    <a:lnTo>
                      <a:pt x="27" y="337"/>
                    </a:lnTo>
                    <a:lnTo>
                      <a:pt x="16" y="317"/>
                    </a:lnTo>
                    <a:lnTo>
                      <a:pt x="7" y="295"/>
                    </a:lnTo>
                    <a:lnTo>
                      <a:pt x="5" y="275"/>
                    </a:lnTo>
                    <a:lnTo>
                      <a:pt x="0" y="253"/>
                    </a:lnTo>
                    <a:lnTo>
                      <a:pt x="0" y="231"/>
                    </a:lnTo>
                    <a:lnTo>
                      <a:pt x="0" y="205"/>
                    </a:lnTo>
                    <a:lnTo>
                      <a:pt x="5" y="183"/>
                    </a:lnTo>
                    <a:lnTo>
                      <a:pt x="7" y="161"/>
                    </a:lnTo>
                    <a:lnTo>
                      <a:pt x="16" y="139"/>
                    </a:lnTo>
                    <a:lnTo>
                      <a:pt x="27" y="121"/>
                    </a:lnTo>
                    <a:lnTo>
                      <a:pt x="38" y="101"/>
                    </a:lnTo>
                    <a:lnTo>
                      <a:pt x="51" y="83"/>
                    </a:lnTo>
                    <a:lnTo>
                      <a:pt x="66" y="68"/>
                    </a:lnTo>
                    <a:lnTo>
                      <a:pt x="82" y="55"/>
                    </a:lnTo>
                    <a:lnTo>
                      <a:pt x="99" y="39"/>
                    </a:lnTo>
                    <a:lnTo>
                      <a:pt x="117" y="28"/>
                    </a:lnTo>
                    <a:lnTo>
                      <a:pt x="139" y="17"/>
                    </a:lnTo>
                    <a:lnTo>
                      <a:pt x="157" y="11"/>
                    </a:lnTo>
                    <a:lnTo>
                      <a:pt x="179" y="6"/>
                    </a:lnTo>
                    <a:lnTo>
                      <a:pt x="205" y="2"/>
                    </a:lnTo>
                    <a:lnTo>
                      <a:pt x="227"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0" name="Freeform 150"/>
              <p:cNvSpPr>
                <a:spLocks/>
              </p:cNvSpPr>
              <p:nvPr/>
            </p:nvSpPr>
            <p:spPr bwMode="auto">
              <a:xfrm>
                <a:off x="7571" y="4012"/>
                <a:ext cx="453" cy="456"/>
              </a:xfrm>
              <a:custGeom>
                <a:avLst/>
                <a:gdLst>
                  <a:gd name="T0" fmla="*/ 0 w 453"/>
                  <a:gd name="T1" fmla="*/ 205 h 456"/>
                  <a:gd name="T2" fmla="*/ 6 w 453"/>
                  <a:gd name="T3" fmla="*/ 161 h 456"/>
                  <a:gd name="T4" fmla="*/ 26 w 453"/>
                  <a:gd name="T5" fmla="*/ 119 h 456"/>
                  <a:gd name="T6" fmla="*/ 50 w 453"/>
                  <a:gd name="T7" fmla="*/ 84 h 456"/>
                  <a:gd name="T8" fmla="*/ 79 w 453"/>
                  <a:gd name="T9" fmla="*/ 55 h 456"/>
                  <a:gd name="T10" fmla="*/ 116 w 453"/>
                  <a:gd name="T11" fmla="*/ 29 h 456"/>
                  <a:gd name="T12" fmla="*/ 156 w 453"/>
                  <a:gd name="T13" fmla="*/ 11 h 456"/>
                  <a:gd name="T14" fmla="*/ 204 w 453"/>
                  <a:gd name="T15" fmla="*/ 3 h 456"/>
                  <a:gd name="T16" fmla="*/ 248 w 453"/>
                  <a:gd name="T17" fmla="*/ 3 h 456"/>
                  <a:gd name="T18" fmla="*/ 292 w 453"/>
                  <a:gd name="T19" fmla="*/ 11 h 456"/>
                  <a:gd name="T20" fmla="*/ 336 w 453"/>
                  <a:gd name="T21" fmla="*/ 29 h 456"/>
                  <a:gd name="T22" fmla="*/ 374 w 453"/>
                  <a:gd name="T23" fmla="*/ 55 h 456"/>
                  <a:gd name="T24" fmla="*/ 402 w 453"/>
                  <a:gd name="T25" fmla="*/ 84 h 456"/>
                  <a:gd name="T26" fmla="*/ 426 w 453"/>
                  <a:gd name="T27" fmla="*/ 119 h 456"/>
                  <a:gd name="T28" fmla="*/ 442 w 453"/>
                  <a:gd name="T29" fmla="*/ 161 h 456"/>
                  <a:gd name="T30" fmla="*/ 453 w 453"/>
                  <a:gd name="T31" fmla="*/ 205 h 456"/>
                  <a:gd name="T32" fmla="*/ 453 w 453"/>
                  <a:gd name="T33" fmla="*/ 251 h 456"/>
                  <a:gd name="T34" fmla="*/ 442 w 453"/>
                  <a:gd name="T35" fmla="*/ 295 h 456"/>
                  <a:gd name="T36" fmla="*/ 426 w 453"/>
                  <a:gd name="T37" fmla="*/ 337 h 456"/>
                  <a:gd name="T38" fmla="*/ 402 w 453"/>
                  <a:gd name="T39" fmla="*/ 372 h 456"/>
                  <a:gd name="T40" fmla="*/ 374 w 453"/>
                  <a:gd name="T41" fmla="*/ 405 h 456"/>
                  <a:gd name="T42" fmla="*/ 336 w 453"/>
                  <a:gd name="T43" fmla="*/ 427 h 456"/>
                  <a:gd name="T44" fmla="*/ 292 w 453"/>
                  <a:gd name="T45" fmla="*/ 445 h 456"/>
                  <a:gd name="T46" fmla="*/ 248 w 453"/>
                  <a:gd name="T47" fmla="*/ 456 h 456"/>
                  <a:gd name="T48" fmla="*/ 204 w 453"/>
                  <a:gd name="T49" fmla="*/ 456 h 456"/>
                  <a:gd name="T50" fmla="*/ 156 w 453"/>
                  <a:gd name="T51" fmla="*/ 445 h 456"/>
                  <a:gd name="T52" fmla="*/ 116 w 453"/>
                  <a:gd name="T53" fmla="*/ 427 h 456"/>
                  <a:gd name="T54" fmla="*/ 79 w 453"/>
                  <a:gd name="T55" fmla="*/ 405 h 456"/>
                  <a:gd name="T56" fmla="*/ 50 w 453"/>
                  <a:gd name="T57" fmla="*/ 372 h 456"/>
                  <a:gd name="T58" fmla="*/ 26 w 453"/>
                  <a:gd name="T59" fmla="*/ 337 h 456"/>
                  <a:gd name="T60" fmla="*/ 6 w 453"/>
                  <a:gd name="T61" fmla="*/ 295 h 456"/>
                  <a:gd name="T62" fmla="*/ 0 w 453"/>
                  <a:gd name="T63" fmla="*/ 251 h 4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456"/>
                  <a:gd name="T98" fmla="*/ 453 w 453"/>
                  <a:gd name="T99" fmla="*/ 456 h 4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456">
                    <a:moveTo>
                      <a:pt x="0" y="229"/>
                    </a:moveTo>
                    <a:lnTo>
                      <a:pt x="0" y="205"/>
                    </a:lnTo>
                    <a:lnTo>
                      <a:pt x="4" y="183"/>
                    </a:lnTo>
                    <a:lnTo>
                      <a:pt x="6" y="161"/>
                    </a:lnTo>
                    <a:lnTo>
                      <a:pt x="15" y="139"/>
                    </a:lnTo>
                    <a:lnTo>
                      <a:pt x="26" y="119"/>
                    </a:lnTo>
                    <a:lnTo>
                      <a:pt x="37" y="102"/>
                    </a:lnTo>
                    <a:lnTo>
                      <a:pt x="50" y="84"/>
                    </a:lnTo>
                    <a:lnTo>
                      <a:pt x="66" y="69"/>
                    </a:lnTo>
                    <a:lnTo>
                      <a:pt x="79" y="55"/>
                    </a:lnTo>
                    <a:lnTo>
                      <a:pt x="99" y="40"/>
                    </a:lnTo>
                    <a:lnTo>
                      <a:pt x="116" y="29"/>
                    </a:lnTo>
                    <a:lnTo>
                      <a:pt x="138" y="18"/>
                    </a:lnTo>
                    <a:lnTo>
                      <a:pt x="156" y="11"/>
                    </a:lnTo>
                    <a:lnTo>
                      <a:pt x="178" y="7"/>
                    </a:lnTo>
                    <a:lnTo>
                      <a:pt x="204" y="3"/>
                    </a:lnTo>
                    <a:lnTo>
                      <a:pt x="226" y="0"/>
                    </a:lnTo>
                    <a:lnTo>
                      <a:pt x="248" y="3"/>
                    </a:lnTo>
                    <a:lnTo>
                      <a:pt x="270" y="7"/>
                    </a:lnTo>
                    <a:lnTo>
                      <a:pt x="292" y="11"/>
                    </a:lnTo>
                    <a:lnTo>
                      <a:pt x="314" y="18"/>
                    </a:lnTo>
                    <a:lnTo>
                      <a:pt x="336" y="29"/>
                    </a:lnTo>
                    <a:lnTo>
                      <a:pt x="354" y="40"/>
                    </a:lnTo>
                    <a:lnTo>
                      <a:pt x="374" y="55"/>
                    </a:lnTo>
                    <a:lnTo>
                      <a:pt x="387" y="69"/>
                    </a:lnTo>
                    <a:lnTo>
                      <a:pt x="402" y="84"/>
                    </a:lnTo>
                    <a:lnTo>
                      <a:pt x="415" y="102"/>
                    </a:lnTo>
                    <a:lnTo>
                      <a:pt x="426" y="119"/>
                    </a:lnTo>
                    <a:lnTo>
                      <a:pt x="435" y="139"/>
                    </a:lnTo>
                    <a:lnTo>
                      <a:pt x="442" y="161"/>
                    </a:lnTo>
                    <a:lnTo>
                      <a:pt x="448" y="183"/>
                    </a:lnTo>
                    <a:lnTo>
                      <a:pt x="453" y="205"/>
                    </a:lnTo>
                    <a:lnTo>
                      <a:pt x="453" y="229"/>
                    </a:lnTo>
                    <a:lnTo>
                      <a:pt x="453" y="251"/>
                    </a:lnTo>
                    <a:lnTo>
                      <a:pt x="448" y="273"/>
                    </a:lnTo>
                    <a:lnTo>
                      <a:pt x="442" y="295"/>
                    </a:lnTo>
                    <a:lnTo>
                      <a:pt x="435" y="317"/>
                    </a:lnTo>
                    <a:lnTo>
                      <a:pt x="426" y="337"/>
                    </a:lnTo>
                    <a:lnTo>
                      <a:pt x="415" y="359"/>
                    </a:lnTo>
                    <a:lnTo>
                      <a:pt x="402" y="372"/>
                    </a:lnTo>
                    <a:lnTo>
                      <a:pt x="387" y="392"/>
                    </a:lnTo>
                    <a:lnTo>
                      <a:pt x="374" y="405"/>
                    </a:lnTo>
                    <a:lnTo>
                      <a:pt x="354" y="416"/>
                    </a:lnTo>
                    <a:lnTo>
                      <a:pt x="336" y="427"/>
                    </a:lnTo>
                    <a:lnTo>
                      <a:pt x="314" y="438"/>
                    </a:lnTo>
                    <a:lnTo>
                      <a:pt x="292" y="445"/>
                    </a:lnTo>
                    <a:lnTo>
                      <a:pt x="270" y="454"/>
                    </a:lnTo>
                    <a:lnTo>
                      <a:pt x="248" y="456"/>
                    </a:lnTo>
                    <a:lnTo>
                      <a:pt x="226" y="456"/>
                    </a:lnTo>
                    <a:lnTo>
                      <a:pt x="204" y="456"/>
                    </a:lnTo>
                    <a:lnTo>
                      <a:pt x="178" y="454"/>
                    </a:lnTo>
                    <a:lnTo>
                      <a:pt x="156" y="445"/>
                    </a:lnTo>
                    <a:lnTo>
                      <a:pt x="138" y="438"/>
                    </a:lnTo>
                    <a:lnTo>
                      <a:pt x="116" y="427"/>
                    </a:lnTo>
                    <a:lnTo>
                      <a:pt x="99" y="416"/>
                    </a:lnTo>
                    <a:lnTo>
                      <a:pt x="79" y="405"/>
                    </a:lnTo>
                    <a:lnTo>
                      <a:pt x="66" y="392"/>
                    </a:lnTo>
                    <a:lnTo>
                      <a:pt x="50" y="372"/>
                    </a:lnTo>
                    <a:lnTo>
                      <a:pt x="37" y="359"/>
                    </a:lnTo>
                    <a:lnTo>
                      <a:pt x="26" y="337"/>
                    </a:lnTo>
                    <a:lnTo>
                      <a:pt x="15" y="317"/>
                    </a:lnTo>
                    <a:lnTo>
                      <a:pt x="6" y="295"/>
                    </a:lnTo>
                    <a:lnTo>
                      <a:pt x="4" y="273"/>
                    </a:lnTo>
                    <a:lnTo>
                      <a:pt x="0" y="251"/>
                    </a:lnTo>
                    <a:lnTo>
                      <a:pt x="0" y="229"/>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1" name="Freeform 151"/>
              <p:cNvSpPr>
                <a:spLocks/>
              </p:cNvSpPr>
              <p:nvPr/>
            </p:nvSpPr>
            <p:spPr bwMode="auto">
              <a:xfrm>
                <a:off x="4977" y="3284"/>
                <a:ext cx="458" cy="453"/>
              </a:xfrm>
              <a:custGeom>
                <a:avLst/>
                <a:gdLst>
                  <a:gd name="T0" fmla="*/ 253 w 458"/>
                  <a:gd name="T1" fmla="*/ 0 h 453"/>
                  <a:gd name="T2" fmla="*/ 297 w 458"/>
                  <a:gd name="T3" fmla="*/ 11 h 453"/>
                  <a:gd name="T4" fmla="*/ 337 w 458"/>
                  <a:gd name="T5" fmla="*/ 24 h 453"/>
                  <a:gd name="T6" fmla="*/ 374 w 458"/>
                  <a:gd name="T7" fmla="*/ 51 h 453"/>
                  <a:gd name="T8" fmla="*/ 407 w 458"/>
                  <a:gd name="T9" fmla="*/ 79 h 453"/>
                  <a:gd name="T10" fmla="*/ 429 w 458"/>
                  <a:gd name="T11" fmla="*/ 117 h 453"/>
                  <a:gd name="T12" fmla="*/ 447 w 458"/>
                  <a:gd name="T13" fmla="*/ 161 h 453"/>
                  <a:gd name="T14" fmla="*/ 458 w 458"/>
                  <a:gd name="T15" fmla="*/ 205 h 453"/>
                  <a:gd name="T16" fmla="*/ 458 w 458"/>
                  <a:gd name="T17" fmla="*/ 251 h 453"/>
                  <a:gd name="T18" fmla="*/ 447 w 458"/>
                  <a:gd name="T19" fmla="*/ 295 h 453"/>
                  <a:gd name="T20" fmla="*/ 429 w 458"/>
                  <a:gd name="T21" fmla="*/ 337 h 453"/>
                  <a:gd name="T22" fmla="*/ 407 w 458"/>
                  <a:gd name="T23" fmla="*/ 372 h 453"/>
                  <a:gd name="T24" fmla="*/ 374 w 458"/>
                  <a:gd name="T25" fmla="*/ 403 h 453"/>
                  <a:gd name="T26" fmla="*/ 337 w 458"/>
                  <a:gd name="T27" fmla="*/ 427 h 453"/>
                  <a:gd name="T28" fmla="*/ 297 w 458"/>
                  <a:gd name="T29" fmla="*/ 447 h 453"/>
                  <a:gd name="T30" fmla="*/ 253 w 458"/>
                  <a:gd name="T31" fmla="*/ 453 h 453"/>
                  <a:gd name="T32" fmla="*/ 205 w 458"/>
                  <a:gd name="T33" fmla="*/ 453 h 453"/>
                  <a:gd name="T34" fmla="*/ 161 w 458"/>
                  <a:gd name="T35" fmla="*/ 447 h 453"/>
                  <a:gd name="T36" fmla="*/ 121 w 458"/>
                  <a:gd name="T37" fmla="*/ 427 h 453"/>
                  <a:gd name="T38" fmla="*/ 84 w 458"/>
                  <a:gd name="T39" fmla="*/ 403 h 453"/>
                  <a:gd name="T40" fmla="*/ 55 w 458"/>
                  <a:gd name="T41" fmla="*/ 372 h 453"/>
                  <a:gd name="T42" fmla="*/ 29 w 458"/>
                  <a:gd name="T43" fmla="*/ 337 h 453"/>
                  <a:gd name="T44" fmla="*/ 11 w 458"/>
                  <a:gd name="T45" fmla="*/ 295 h 453"/>
                  <a:gd name="T46" fmla="*/ 5 w 458"/>
                  <a:gd name="T47" fmla="*/ 251 h 453"/>
                  <a:gd name="T48" fmla="*/ 5 w 458"/>
                  <a:gd name="T49" fmla="*/ 205 h 453"/>
                  <a:gd name="T50" fmla="*/ 11 w 458"/>
                  <a:gd name="T51" fmla="*/ 161 h 453"/>
                  <a:gd name="T52" fmla="*/ 29 w 458"/>
                  <a:gd name="T53" fmla="*/ 117 h 453"/>
                  <a:gd name="T54" fmla="*/ 55 w 458"/>
                  <a:gd name="T55" fmla="*/ 79 h 453"/>
                  <a:gd name="T56" fmla="*/ 84 w 458"/>
                  <a:gd name="T57" fmla="*/ 51 h 453"/>
                  <a:gd name="T58" fmla="*/ 121 w 458"/>
                  <a:gd name="T59" fmla="*/ 24 h 453"/>
                  <a:gd name="T60" fmla="*/ 161 w 458"/>
                  <a:gd name="T61" fmla="*/ 11 h 453"/>
                  <a:gd name="T62" fmla="*/ 205 w 458"/>
                  <a:gd name="T63" fmla="*/ 0 h 4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8"/>
                  <a:gd name="T97" fmla="*/ 0 h 453"/>
                  <a:gd name="T98" fmla="*/ 458 w 458"/>
                  <a:gd name="T99" fmla="*/ 453 h 4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8" h="453">
                    <a:moveTo>
                      <a:pt x="231" y="0"/>
                    </a:moveTo>
                    <a:lnTo>
                      <a:pt x="253" y="0"/>
                    </a:lnTo>
                    <a:lnTo>
                      <a:pt x="275" y="2"/>
                    </a:lnTo>
                    <a:lnTo>
                      <a:pt x="297" y="11"/>
                    </a:lnTo>
                    <a:lnTo>
                      <a:pt x="319" y="18"/>
                    </a:lnTo>
                    <a:lnTo>
                      <a:pt x="337" y="24"/>
                    </a:lnTo>
                    <a:lnTo>
                      <a:pt x="355" y="35"/>
                    </a:lnTo>
                    <a:lnTo>
                      <a:pt x="374" y="51"/>
                    </a:lnTo>
                    <a:lnTo>
                      <a:pt x="392" y="66"/>
                    </a:lnTo>
                    <a:lnTo>
                      <a:pt x="407" y="79"/>
                    </a:lnTo>
                    <a:lnTo>
                      <a:pt x="418" y="99"/>
                    </a:lnTo>
                    <a:lnTo>
                      <a:pt x="429" y="117"/>
                    </a:lnTo>
                    <a:lnTo>
                      <a:pt x="440" y="139"/>
                    </a:lnTo>
                    <a:lnTo>
                      <a:pt x="447" y="161"/>
                    </a:lnTo>
                    <a:lnTo>
                      <a:pt x="454" y="183"/>
                    </a:lnTo>
                    <a:lnTo>
                      <a:pt x="458" y="205"/>
                    </a:lnTo>
                    <a:lnTo>
                      <a:pt x="458" y="227"/>
                    </a:lnTo>
                    <a:lnTo>
                      <a:pt x="458" y="251"/>
                    </a:lnTo>
                    <a:lnTo>
                      <a:pt x="454" y="273"/>
                    </a:lnTo>
                    <a:lnTo>
                      <a:pt x="447" y="295"/>
                    </a:lnTo>
                    <a:lnTo>
                      <a:pt x="440" y="315"/>
                    </a:lnTo>
                    <a:lnTo>
                      <a:pt x="429" y="337"/>
                    </a:lnTo>
                    <a:lnTo>
                      <a:pt x="418" y="354"/>
                    </a:lnTo>
                    <a:lnTo>
                      <a:pt x="407" y="372"/>
                    </a:lnTo>
                    <a:lnTo>
                      <a:pt x="392" y="387"/>
                    </a:lnTo>
                    <a:lnTo>
                      <a:pt x="374" y="403"/>
                    </a:lnTo>
                    <a:lnTo>
                      <a:pt x="355" y="416"/>
                    </a:lnTo>
                    <a:lnTo>
                      <a:pt x="337" y="427"/>
                    </a:lnTo>
                    <a:lnTo>
                      <a:pt x="319" y="438"/>
                    </a:lnTo>
                    <a:lnTo>
                      <a:pt x="297" y="447"/>
                    </a:lnTo>
                    <a:lnTo>
                      <a:pt x="275" y="449"/>
                    </a:lnTo>
                    <a:lnTo>
                      <a:pt x="253" y="453"/>
                    </a:lnTo>
                    <a:lnTo>
                      <a:pt x="231" y="453"/>
                    </a:lnTo>
                    <a:lnTo>
                      <a:pt x="205" y="453"/>
                    </a:lnTo>
                    <a:lnTo>
                      <a:pt x="183" y="449"/>
                    </a:lnTo>
                    <a:lnTo>
                      <a:pt x="161" y="447"/>
                    </a:lnTo>
                    <a:lnTo>
                      <a:pt x="139" y="438"/>
                    </a:lnTo>
                    <a:lnTo>
                      <a:pt x="121" y="427"/>
                    </a:lnTo>
                    <a:lnTo>
                      <a:pt x="104" y="416"/>
                    </a:lnTo>
                    <a:lnTo>
                      <a:pt x="84" y="403"/>
                    </a:lnTo>
                    <a:lnTo>
                      <a:pt x="71" y="387"/>
                    </a:lnTo>
                    <a:lnTo>
                      <a:pt x="55" y="372"/>
                    </a:lnTo>
                    <a:lnTo>
                      <a:pt x="40" y="354"/>
                    </a:lnTo>
                    <a:lnTo>
                      <a:pt x="29" y="337"/>
                    </a:lnTo>
                    <a:lnTo>
                      <a:pt x="18" y="315"/>
                    </a:lnTo>
                    <a:lnTo>
                      <a:pt x="11" y="295"/>
                    </a:lnTo>
                    <a:lnTo>
                      <a:pt x="7" y="273"/>
                    </a:lnTo>
                    <a:lnTo>
                      <a:pt x="5" y="251"/>
                    </a:lnTo>
                    <a:lnTo>
                      <a:pt x="0" y="227"/>
                    </a:lnTo>
                    <a:lnTo>
                      <a:pt x="5" y="205"/>
                    </a:lnTo>
                    <a:lnTo>
                      <a:pt x="7" y="183"/>
                    </a:lnTo>
                    <a:lnTo>
                      <a:pt x="11" y="161"/>
                    </a:lnTo>
                    <a:lnTo>
                      <a:pt x="18" y="139"/>
                    </a:lnTo>
                    <a:lnTo>
                      <a:pt x="29" y="117"/>
                    </a:lnTo>
                    <a:lnTo>
                      <a:pt x="40" y="99"/>
                    </a:lnTo>
                    <a:lnTo>
                      <a:pt x="55" y="79"/>
                    </a:lnTo>
                    <a:lnTo>
                      <a:pt x="71" y="66"/>
                    </a:lnTo>
                    <a:lnTo>
                      <a:pt x="84" y="51"/>
                    </a:lnTo>
                    <a:lnTo>
                      <a:pt x="104" y="35"/>
                    </a:lnTo>
                    <a:lnTo>
                      <a:pt x="121" y="24"/>
                    </a:lnTo>
                    <a:lnTo>
                      <a:pt x="139" y="18"/>
                    </a:lnTo>
                    <a:lnTo>
                      <a:pt x="161" y="11"/>
                    </a:lnTo>
                    <a:lnTo>
                      <a:pt x="183" y="2"/>
                    </a:lnTo>
                    <a:lnTo>
                      <a:pt x="205" y="0"/>
                    </a:lnTo>
                    <a:lnTo>
                      <a:pt x="231"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2" name="Freeform 152"/>
              <p:cNvSpPr>
                <a:spLocks/>
              </p:cNvSpPr>
              <p:nvPr/>
            </p:nvSpPr>
            <p:spPr bwMode="auto">
              <a:xfrm>
                <a:off x="7599" y="5786"/>
                <a:ext cx="458" cy="458"/>
              </a:xfrm>
              <a:custGeom>
                <a:avLst/>
                <a:gdLst>
                  <a:gd name="T0" fmla="*/ 418 w 458"/>
                  <a:gd name="T1" fmla="*/ 104 h 458"/>
                  <a:gd name="T2" fmla="*/ 440 w 458"/>
                  <a:gd name="T3" fmla="*/ 144 h 458"/>
                  <a:gd name="T4" fmla="*/ 453 w 458"/>
                  <a:gd name="T5" fmla="*/ 183 h 458"/>
                  <a:gd name="T6" fmla="*/ 458 w 458"/>
                  <a:gd name="T7" fmla="*/ 227 h 458"/>
                  <a:gd name="T8" fmla="*/ 453 w 458"/>
                  <a:gd name="T9" fmla="*/ 271 h 458"/>
                  <a:gd name="T10" fmla="*/ 442 w 458"/>
                  <a:gd name="T11" fmla="*/ 315 h 458"/>
                  <a:gd name="T12" fmla="*/ 420 w 458"/>
                  <a:gd name="T13" fmla="*/ 353 h 458"/>
                  <a:gd name="T14" fmla="*/ 392 w 458"/>
                  <a:gd name="T15" fmla="*/ 388 h 458"/>
                  <a:gd name="T16" fmla="*/ 359 w 458"/>
                  <a:gd name="T17" fmla="*/ 419 h 458"/>
                  <a:gd name="T18" fmla="*/ 319 w 458"/>
                  <a:gd name="T19" fmla="*/ 441 h 458"/>
                  <a:gd name="T20" fmla="*/ 275 w 458"/>
                  <a:gd name="T21" fmla="*/ 454 h 458"/>
                  <a:gd name="T22" fmla="*/ 231 w 458"/>
                  <a:gd name="T23" fmla="*/ 458 h 458"/>
                  <a:gd name="T24" fmla="*/ 187 w 458"/>
                  <a:gd name="T25" fmla="*/ 454 h 458"/>
                  <a:gd name="T26" fmla="*/ 148 w 458"/>
                  <a:gd name="T27" fmla="*/ 443 h 458"/>
                  <a:gd name="T28" fmla="*/ 106 w 458"/>
                  <a:gd name="T29" fmla="*/ 421 h 458"/>
                  <a:gd name="T30" fmla="*/ 71 w 458"/>
                  <a:gd name="T31" fmla="*/ 392 h 458"/>
                  <a:gd name="T32" fmla="*/ 40 w 458"/>
                  <a:gd name="T33" fmla="*/ 359 h 458"/>
                  <a:gd name="T34" fmla="*/ 20 w 458"/>
                  <a:gd name="T35" fmla="*/ 320 h 458"/>
                  <a:gd name="T36" fmla="*/ 9 w 458"/>
                  <a:gd name="T37" fmla="*/ 276 h 458"/>
                  <a:gd name="T38" fmla="*/ 0 w 458"/>
                  <a:gd name="T39" fmla="*/ 232 h 458"/>
                  <a:gd name="T40" fmla="*/ 5 w 458"/>
                  <a:gd name="T41" fmla="*/ 188 h 458"/>
                  <a:gd name="T42" fmla="*/ 20 w 458"/>
                  <a:gd name="T43" fmla="*/ 148 h 458"/>
                  <a:gd name="T44" fmla="*/ 38 w 458"/>
                  <a:gd name="T45" fmla="*/ 106 h 458"/>
                  <a:gd name="T46" fmla="*/ 66 w 458"/>
                  <a:gd name="T47" fmla="*/ 71 h 458"/>
                  <a:gd name="T48" fmla="*/ 104 w 458"/>
                  <a:gd name="T49" fmla="*/ 40 h 458"/>
                  <a:gd name="T50" fmla="*/ 143 w 458"/>
                  <a:gd name="T51" fmla="*/ 18 h 458"/>
                  <a:gd name="T52" fmla="*/ 183 w 458"/>
                  <a:gd name="T53" fmla="*/ 7 h 458"/>
                  <a:gd name="T54" fmla="*/ 227 w 458"/>
                  <a:gd name="T55" fmla="*/ 0 h 458"/>
                  <a:gd name="T56" fmla="*/ 271 w 458"/>
                  <a:gd name="T57" fmla="*/ 5 h 458"/>
                  <a:gd name="T58" fmla="*/ 315 w 458"/>
                  <a:gd name="T59" fmla="*/ 18 h 458"/>
                  <a:gd name="T60" fmla="*/ 352 w 458"/>
                  <a:gd name="T61" fmla="*/ 38 h 458"/>
                  <a:gd name="T62" fmla="*/ 387 w 458"/>
                  <a:gd name="T63" fmla="*/ 67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8"/>
                  <a:gd name="T97" fmla="*/ 0 h 458"/>
                  <a:gd name="T98" fmla="*/ 458 w 458"/>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8" h="458">
                    <a:moveTo>
                      <a:pt x="403" y="84"/>
                    </a:moveTo>
                    <a:lnTo>
                      <a:pt x="418" y="104"/>
                    </a:lnTo>
                    <a:lnTo>
                      <a:pt x="431" y="122"/>
                    </a:lnTo>
                    <a:lnTo>
                      <a:pt x="440" y="144"/>
                    </a:lnTo>
                    <a:lnTo>
                      <a:pt x="447" y="161"/>
                    </a:lnTo>
                    <a:lnTo>
                      <a:pt x="453" y="183"/>
                    </a:lnTo>
                    <a:lnTo>
                      <a:pt x="458" y="205"/>
                    </a:lnTo>
                    <a:lnTo>
                      <a:pt x="458" y="227"/>
                    </a:lnTo>
                    <a:lnTo>
                      <a:pt x="458" y="249"/>
                    </a:lnTo>
                    <a:lnTo>
                      <a:pt x="453" y="271"/>
                    </a:lnTo>
                    <a:lnTo>
                      <a:pt x="451" y="293"/>
                    </a:lnTo>
                    <a:lnTo>
                      <a:pt x="442" y="315"/>
                    </a:lnTo>
                    <a:lnTo>
                      <a:pt x="431" y="333"/>
                    </a:lnTo>
                    <a:lnTo>
                      <a:pt x="420" y="353"/>
                    </a:lnTo>
                    <a:lnTo>
                      <a:pt x="409" y="370"/>
                    </a:lnTo>
                    <a:lnTo>
                      <a:pt x="392" y="388"/>
                    </a:lnTo>
                    <a:lnTo>
                      <a:pt x="376" y="403"/>
                    </a:lnTo>
                    <a:lnTo>
                      <a:pt x="359" y="419"/>
                    </a:lnTo>
                    <a:lnTo>
                      <a:pt x="337" y="432"/>
                    </a:lnTo>
                    <a:lnTo>
                      <a:pt x="319" y="441"/>
                    </a:lnTo>
                    <a:lnTo>
                      <a:pt x="297" y="447"/>
                    </a:lnTo>
                    <a:lnTo>
                      <a:pt x="275" y="454"/>
                    </a:lnTo>
                    <a:lnTo>
                      <a:pt x="253" y="458"/>
                    </a:lnTo>
                    <a:lnTo>
                      <a:pt x="231" y="458"/>
                    </a:lnTo>
                    <a:lnTo>
                      <a:pt x="209" y="458"/>
                    </a:lnTo>
                    <a:lnTo>
                      <a:pt x="187" y="454"/>
                    </a:lnTo>
                    <a:lnTo>
                      <a:pt x="170" y="452"/>
                    </a:lnTo>
                    <a:lnTo>
                      <a:pt x="148" y="443"/>
                    </a:lnTo>
                    <a:lnTo>
                      <a:pt x="126" y="432"/>
                    </a:lnTo>
                    <a:lnTo>
                      <a:pt x="106" y="421"/>
                    </a:lnTo>
                    <a:lnTo>
                      <a:pt x="88" y="410"/>
                    </a:lnTo>
                    <a:lnTo>
                      <a:pt x="71" y="392"/>
                    </a:lnTo>
                    <a:lnTo>
                      <a:pt x="55" y="377"/>
                    </a:lnTo>
                    <a:lnTo>
                      <a:pt x="40" y="359"/>
                    </a:lnTo>
                    <a:lnTo>
                      <a:pt x="31" y="337"/>
                    </a:lnTo>
                    <a:lnTo>
                      <a:pt x="20" y="320"/>
                    </a:lnTo>
                    <a:lnTo>
                      <a:pt x="11" y="298"/>
                    </a:lnTo>
                    <a:lnTo>
                      <a:pt x="9" y="276"/>
                    </a:lnTo>
                    <a:lnTo>
                      <a:pt x="5" y="254"/>
                    </a:lnTo>
                    <a:lnTo>
                      <a:pt x="0" y="232"/>
                    </a:lnTo>
                    <a:lnTo>
                      <a:pt x="5" y="210"/>
                    </a:lnTo>
                    <a:lnTo>
                      <a:pt x="5" y="188"/>
                    </a:lnTo>
                    <a:lnTo>
                      <a:pt x="11" y="170"/>
                    </a:lnTo>
                    <a:lnTo>
                      <a:pt x="20" y="148"/>
                    </a:lnTo>
                    <a:lnTo>
                      <a:pt x="27" y="126"/>
                    </a:lnTo>
                    <a:lnTo>
                      <a:pt x="38" y="106"/>
                    </a:lnTo>
                    <a:lnTo>
                      <a:pt x="51" y="89"/>
                    </a:lnTo>
                    <a:lnTo>
                      <a:pt x="66" y="71"/>
                    </a:lnTo>
                    <a:lnTo>
                      <a:pt x="84" y="56"/>
                    </a:lnTo>
                    <a:lnTo>
                      <a:pt x="104" y="40"/>
                    </a:lnTo>
                    <a:lnTo>
                      <a:pt x="121" y="29"/>
                    </a:lnTo>
                    <a:lnTo>
                      <a:pt x="143" y="18"/>
                    </a:lnTo>
                    <a:lnTo>
                      <a:pt x="161" y="12"/>
                    </a:lnTo>
                    <a:lnTo>
                      <a:pt x="183" y="7"/>
                    </a:lnTo>
                    <a:lnTo>
                      <a:pt x="205" y="5"/>
                    </a:lnTo>
                    <a:lnTo>
                      <a:pt x="227" y="0"/>
                    </a:lnTo>
                    <a:lnTo>
                      <a:pt x="249" y="5"/>
                    </a:lnTo>
                    <a:lnTo>
                      <a:pt x="271" y="5"/>
                    </a:lnTo>
                    <a:lnTo>
                      <a:pt x="293" y="12"/>
                    </a:lnTo>
                    <a:lnTo>
                      <a:pt x="315" y="18"/>
                    </a:lnTo>
                    <a:lnTo>
                      <a:pt x="335" y="27"/>
                    </a:lnTo>
                    <a:lnTo>
                      <a:pt x="352" y="38"/>
                    </a:lnTo>
                    <a:lnTo>
                      <a:pt x="370" y="51"/>
                    </a:lnTo>
                    <a:lnTo>
                      <a:pt x="387" y="67"/>
                    </a:lnTo>
                    <a:lnTo>
                      <a:pt x="403" y="84"/>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3" name="Freeform 153"/>
              <p:cNvSpPr>
                <a:spLocks/>
              </p:cNvSpPr>
              <p:nvPr/>
            </p:nvSpPr>
            <p:spPr bwMode="auto">
              <a:xfrm>
                <a:off x="5796" y="3825"/>
                <a:ext cx="457" cy="458"/>
              </a:xfrm>
              <a:custGeom>
                <a:avLst/>
                <a:gdLst>
                  <a:gd name="T0" fmla="*/ 4 w 457"/>
                  <a:gd name="T1" fmla="*/ 205 h 458"/>
                  <a:gd name="T2" fmla="*/ 11 w 457"/>
                  <a:gd name="T3" fmla="*/ 161 h 458"/>
                  <a:gd name="T4" fmla="*/ 30 w 457"/>
                  <a:gd name="T5" fmla="*/ 121 h 458"/>
                  <a:gd name="T6" fmla="*/ 55 w 457"/>
                  <a:gd name="T7" fmla="*/ 84 h 458"/>
                  <a:gd name="T8" fmla="*/ 85 w 457"/>
                  <a:gd name="T9" fmla="*/ 51 h 458"/>
                  <a:gd name="T10" fmla="*/ 121 w 457"/>
                  <a:gd name="T11" fmla="*/ 29 h 458"/>
                  <a:gd name="T12" fmla="*/ 162 w 457"/>
                  <a:gd name="T13" fmla="*/ 11 h 458"/>
                  <a:gd name="T14" fmla="*/ 206 w 457"/>
                  <a:gd name="T15" fmla="*/ 0 h 458"/>
                  <a:gd name="T16" fmla="*/ 253 w 457"/>
                  <a:gd name="T17" fmla="*/ 0 h 458"/>
                  <a:gd name="T18" fmla="*/ 297 w 457"/>
                  <a:gd name="T19" fmla="*/ 11 h 458"/>
                  <a:gd name="T20" fmla="*/ 336 w 457"/>
                  <a:gd name="T21" fmla="*/ 29 h 458"/>
                  <a:gd name="T22" fmla="*/ 374 w 457"/>
                  <a:gd name="T23" fmla="*/ 51 h 458"/>
                  <a:gd name="T24" fmla="*/ 407 w 457"/>
                  <a:gd name="T25" fmla="*/ 84 h 458"/>
                  <a:gd name="T26" fmla="*/ 433 w 457"/>
                  <a:gd name="T27" fmla="*/ 121 h 458"/>
                  <a:gd name="T28" fmla="*/ 446 w 457"/>
                  <a:gd name="T29" fmla="*/ 161 h 458"/>
                  <a:gd name="T30" fmla="*/ 457 w 457"/>
                  <a:gd name="T31" fmla="*/ 205 h 458"/>
                  <a:gd name="T32" fmla="*/ 457 w 457"/>
                  <a:gd name="T33" fmla="*/ 254 h 458"/>
                  <a:gd name="T34" fmla="*/ 446 w 457"/>
                  <a:gd name="T35" fmla="*/ 295 h 458"/>
                  <a:gd name="T36" fmla="*/ 433 w 457"/>
                  <a:gd name="T37" fmla="*/ 337 h 458"/>
                  <a:gd name="T38" fmla="*/ 407 w 457"/>
                  <a:gd name="T39" fmla="*/ 372 h 458"/>
                  <a:gd name="T40" fmla="*/ 374 w 457"/>
                  <a:gd name="T41" fmla="*/ 405 h 458"/>
                  <a:gd name="T42" fmla="*/ 336 w 457"/>
                  <a:gd name="T43" fmla="*/ 427 h 458"/>
                  <a:gd name="T44" fmla="*/ 297 w 457"/>
                  <a:gd name="T45" fmla="*/ 447 h 458"/>
                  <a:gd name="T46" fmla="*/ 253 w 457"/>
                  <a:gd name="T47" fmla="*/ 458 h 458"/>
                  <a:gd name="T48" fmla="*/ 206 w 457"/>
                  <a:gd name="T49" fmla="*/ 458 h 458"/>
                  <a:gd name="T50" fmla="*/ 162 w 457"/>
                  <a:gd name="T51" fmla="*/ 447 h 458"/>
                  <a:gd name="T52" fmla="*/ 121 w 457"/>
                  <a:gd name="T53" fmla="*/ 427 h 458"/>
                  <a:gd name="T54" fmla="*/ 85 w 457"/>
                  <a:gd name="T55" fmla="*/ 405 h 458"/>
                  <a:gd name="T56" fmla="*/ 55 w 457"/>
                  <a:gd name="T57" fmla="*/ 372 h 458"/>
                  <a:gd name="T58" fmla="*/ 30 w 457"/>
                  <a:gd name="T59" fmla="*/ 337 h 458"/>
                  <a:gd name="T60" fmla="*/ 11 w 457"/>
                  <a:gd name="T61" fmla="*/ 295 h 458"/>
                  <a:gd name="T62" fmla="*/ 4 w 457"/>
                  <a:gd name="T63" fmla="*/ 254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
                  <a:gd name="T97" fmla="*/ 0 h 458"/>
                  <a:gd name="T98" fmla="*/ 457 w 457"/>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 h="458">
                    <a:moveTo>
                      <a:pt x="0" y="227"/>
                    </a:moveTo>
                    <a:lnTo>
                      <a:pt x="4" y="205"/>
                    </a:lnTo>
                    <a:lnTo>
                      <a:pt x="8" y="183"/>
                    </a:lnTo>
                    <a:lnTo>
                      <a:pt x="11" y="161"/>
                    </a:lnTo>
                    <a:lnTo>
                      <a:pt x="19" y="139"/>
                    </a:lnTo>
                    <a:lnTo>
                      <a:pt x="30" y="121"/>
                    </a:lnTo>
                    <a:lnTo>
                      <a:pt x="41" y="102"/>
                    </a:lnTo>
                    <a:lnTo>
                      <a:pt x="55" y="84"/>
                    </a:lnTo>
                    <a:lnTo>
                      <a:pt x="70" y="66"/>
                    </a:lnTo>
                    <a:lnTo>
                      <a:pt x="85" y="51"/>
                    </a:lnTo>
                    <a:lnTo>
                      <a:pt x="103" y="40"/>
                    </a:lnTo>
                    <a:lnTo>
                      <a:pt x="121" y="29"/>
                    </a:lnTo>
                    <a:lnTo>
                      <a:pt x="140" y="18"/>
                    </a:lnTo>
                    <a:lnTo>
                      <a:pt x="162" y="11"/>
                    </a:lnTo>
                    <a:lnTo>
                      <a:pt x="184" y="3"/>
                    </a:lnTo>
                    <a:lnTo>
                      <a:pt x="206" y="0"/>
                    </a:lnTo>
                    <a:lnTo>
                      <a:pt x="231" y="0"/>
                    </a:lnTo>
                    <a:lnTo>
                      <a:pt x="253" y="0"/>
                    </a:lnTo>
                    <a:lnTo>
                      <a:pt x="275" y="3"/>
                    </a:lnTo>
                    <a:lnTo>
                      <a:pt x="297" y="11"/>
                    </a:lnTo>
                    <a:lnTo>
                      <a:pt x="319" y="18"/>
                    </a:lnTo>
                    <a:lnTo>
                      <a:pt x="336" y="29"/>
                    </a:lnTo>
                    <a:lnTo>
                      <a:pt x="358" y="40"/>
                    </a:lnTo>
                    <a:lnTo>
                      <a:pt x="374" y="51"/>
                    </a:lnTo>
                    <a:lnTo>
                      <a:pt x="391" y="66"/>
                    </a:lnTo>
                    <a:lnTo>
                      <a:pt x="407" y="84"/>
                    </a:lnTo>
                    <a:lnTo>
                      <a:pt x="418" y="102"/>
                    </a:lnTo>
                    <a:lnTo>
                      <a:pt x="433" y="121"/>
                    </a:lnTo>
                    <a:lnTo>
                      <a:pt x="440" y="139"/>
                    </a:lnTo>
                    <a:lnTo>
                      <a:pt x="446" y="161"/>
                    </a:lnTo>
                    <a:lnTo>
                      <a:pt x="455" y="183"/>
                    </a:lnTo>
                    <a:lnTo>
                      <a:pt x="457" y="205"/>
                    </a:lnTo>
                    <a:lnTo>
                      <a:pt x="457" y="227"/>
                    </a:lnTo>
                    <a:lnTo>
                      <a:pt x="457" y="254"/>
                    </a:lnTo>
                    <a:lnTo>
                      <a:pt x="455" y="273"/>
                    </a:lnTo>
                    <a:lnTo>
                      <a:pt x="446" y="295"/>
                    </a:lnTo>
                    <a:lnTo>
                      <a:pt x="440" y="317"/>
                    </a:lnTo>
                    <a:lnTo>
                      <a:pt x="433" y="337"/>
                    </a:lnTo>
                    <a:lnTo>
                      <a:pt x="418" y="355"/>
                    </a:lnTo>
                    <a:lnTo>
                      <a:pt x="407" y="372"/>
                    </a:lnTo>
                    <a:lnTo>
                      <a:pt x="391" y="392"/>
                    </a:lnTo>
                    <a:lnTo>
                      <a:pt x="374" y="405"/>
                    </a:lnTo>
                    <a:lnTo>
                      <a:pt x="358" y="416"/>
                    </a:lnTo>
                    <a:lnTo>
                      <a:pt x="336" y="427"/>
                    </a:lnTo>
                    <a:lnTo>
                      <a:pt x="319" y="438"/>
                    </a:lnTo>
                    <a:lnTo>
                      <a:pt x="297" y="447"/>
                    </a:lnTo>
                    <a:lnTo>
                      <a:pt x="275" y="454"/>
                    </a:lnTo>
                    <a:lnTo>
                      <a:pt x="253" y="458"/>
                    </a:lnTo>
                    <a:lnTo>
                      <a:pt x="231" y="458"/>
                    </a:lnTo>
                    <a:lnTo>
                      <a:pt x="206" y="458"/>
                    </a:lnTo>
                    <a:lnTo>
                      <a:pt x="184" y="454"/>
                    </a:lnTo>
                    <a:lnTo>
                      <a:pt x="162" y="447"/>
                    </a:lnTo>
                    <a:lnTo>
                      <a:pt x="140" y="438"/>
                    </a:lnTo>
                    <a:lnTo>
                      <a:pt x="121" y="427"/>
                    </a:lnTo>
                    <a:lnTo>
                      <a:pt x="103" y="416"/>
                    </a:lnTo>
                    <a:lnTo>
                      <a:pt x="85" y="405"/>
                    </a:lnTo>
                    <a:lnTo>
                      <a:pt x="70" y="392"/>
                    </a:lnTo>
                    <a:lnTo>
                      <a:pt x="55" y="372"/>
                    </a:lnTo>
                    <a:lnTo>
                      <a:pt x="41" y="355"/>
                    </a:lnTo>
                    <a:lnTo>
                      <a:pt x="30" y="337"/>
                    </a:lnTo>
                    <a:lnTo>
                      <a:pt x="19" y="317"/>
                    </a:lnTo>
                    <a:lnTo>
                      <a:pt x="11" y="295"/>
                    </a:lnTo>
                    <a:lnTo>
                      <a:pt x="8" y="273"/>
                    </a:lnTo>
                    <a:lnTo>
                      <a:pt x="4" y="254"/>
                    </a:lnTo>
                    <a:lnTo>
                      <a:pt x="0" y="227"/>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4" name="Freeform 154"/>
              <p:cNvSpPr>
                <a:spLocks/>
              </p:cNvSpPr>
              <p:nvPr/>
            </p:nvSpPr>
            <p:spPr bwMode="auto">
              <a:xfrm>
                <a:off x="6660" y="4439"/>
                <a:ext cx="458" cy="458"/>
              </a:xfrm>
              <a:custGeom>
                <a:avLst/>
                <a:gdLst>
                  <a:gd name="T0" fmla="*/ 4 w 458"/>
                  <a:gd name="T1" fmla="*/ 205 h 458"/>
                  <a:gd name="T2" fmla="*/ 11 w 458"/>
                  <a:gd name="T3" fmla="*/ 161 h 458"/>
                  <a:gd name="T4" fmla="*/ 29 w 458"/>
                  <a:gd name="T5" fmla="*/ 122 h 458"/>
                  <a:gd name="T6" fmla="*/ 55 w 458"/>
                  <a:gd name="T7" fmla="*/ 84 h 458"/>
                  <a:gd name="T8" fmla="*/ 84 w 458"/>
                  <a:gd name="T9" fmla="*/ 51 h 458"/>
                  <a:gd name="T10" fmla="*/ 121 w 458"/>
                  <a:gd name="T11" fmla="*/ 27 h 458"/>
                  <a:gd name="T12" fmla="*/ 161 w 458"/>
                  <a:gd name="T13" fmla="*/ 11 h 458"/>
                  <a:gd name="T14" fmla="*/ 205 w 458"/>
                  <a:gd name="T15" fmla="*/ 0 h 458"/>
                  <a:gd name="T16" fmla="*/ 253 w 458"/>
                  <a:gd name="T17" fmla="*/ 0 h 458"/>
                  <a:gd name="T18" fmla="*/ 297 w 458"/>
                  <a:gd name="T19" fmla="*/ 11 h 458"/>
                  <a:gd name="T20" fmla="*/ 341 w 458"/>
                  <a:gd name="T21" fmla="*/ 27 h 458"/>
                  <a:gd name="T22" fmla="*/ 372 w 458"/>
                  <a:gd name="T23" fmla="*/ 51 h 458"/>
                  <a:gd name="T24" fmla="*/ 405 w 458"/>
                  <a:gd name="T25" fmla="*/ 84 h 458"/>
                  <a:gd name="T26" fmla="*/ 431 w 458"/>
                  <a:gd name="T27" fmla="*/ 122 h 458"/>
                  <a:gd name="T28" fmla="*/ 447 w 458"/>
                  <a:gd name="T29" fmla="*/ 161 h 458"/>
                  <a:gd name="T30" fmla="*/ 458 w 458"/>
                  <a:gd name="T31" fmla="*/ 205 h 458"/>
                  <a:gd name="T32" fmla="*/ 458 w 458"/>
                  <a:gd name="T33" fmla="*/ 254 h 458"/>
                  <a:gd name="T34" fmla="*/ 447 w 458"/>
                  <a:gd name="T35" fmla="*/ 298 h 458"/>
                  <a:gd name="T36" fmla="*/ 431 w 458"/>
                  <a:gd name="T37" fmla="*/ 337 h 458"/>
                  <a:gd name="T38" fmla="*/ 405 w 458"/>
                  <a:gd name="T39" fmla="*/ 375 h 458"/>
                  <a:gd name="T40" fmla="*/ 372 w 458"/>
                  <a:gd name="T41" fmla="*/ 403 h 458"/>
                  <a:gd name="T42" fmla="*/ 341 w 458"/>
                  <a:gd name="T43" fmla="*/ 430 h 458"/>
                  <a:gd name="T44" fmla="*/ 297 w 458"/>
                  <a:gd name="T45" fmla="*/ 447 h 458"/>
                  <a:gd name="T46" fmla="*/ 253 w 458"/>
                  <a:gd name="T47" fmla="*/ 454 h 458"/>
                  <a:gd name="T48" fmla="*/ 205 w 458"/>
                  <a:gd name="T49" fmla="*/ 454 h 458"/>
                  <a:gd name="T50" fmla="*/ 161 w 458"/>
                  <a:gd name="T51" fmla="*/ 447 h 458"/>
                  <a:gd name="T52" fmla="*/ 121 w 458"/>
                  <a:gd name="T53" fmla="*/ 430 h 458"/>
                  <a:gd name="T54" fmla="*/ 84 w 458"/>
                  <a:gd name="T55" fmla="*/ 403 h 458"/>
                  <a:gd name="T56" fmla="*/ 55 w 458"/>
                  <a:gd name="T57" fmla="*/ 375 h 458"/>
                  <a:gd name="T58" fmla="*/ 29 w 458"/>
                  <a:gd name="T59" fmla="*/ 337 h 458"/>
                  <a:gd name="T60" fmla="*/ 11 w 458"/>
                  <a:gd name="T61" fmla="*/ 298 h 458"/>
                  <a:gd name="T62" fmla="*/ 4 w 458"/>
                  <a:gd name="T63" fmla="*/ 254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8"/>
                  <a:gd name="T97" fmla="*/ 0 h 458"/>
                  <a:gd name="T98" fmla="*/ 458 w 458"/>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8" h="458">
                    <a:moveTo>
                      <a:pt x="0" y="227"/>
                    </a:moveTo>
                    <a:lnTo>
                      <a:pt x="4" y="205"/>
                    </a:lnTo>
                    <a:lnTo>
                      <a:pt x="7" y="183"/>
                    </a:lnTo>
                    <a:lnTo>
                      <a:pt x="11" y="161"/>
                    </a:lnTo>
                    <a:lnTo>
                      <a:pt x="18" y="139"/>
                    </a:lnTo>
                    <a:lnTo>
                      <a:pt x="29" y="122"/>
                    </a:lnTo>
                    <a:lnTo>
                      <a:pt x="40" y="100"/>
                    </a:lnTo>
                    <a:lnTo>
                      <a:pt x="55" y="84"/>
                    </a:lnTo>
                    <a:lnTo>
                      <a:pt x="68" y="67"/>
                    </a:lnTo>
                    <a:lnTo>
                      <a:pt x="84" y="51"/>
                    </a:lnTo>
                    <a:lnTo>
                      <a:pt x="101" y="40"/>
                    </a:lnTo>
                    <a:lnTo>
                      <a:pt x="121" y="27"/>
                    </a:lnTo>
                    <a:lnTo>
                      <a:pt x="143" y="18"/>
                    </a:lnTo>
                    <a:lnTo>
                      <a:pt x="161" y="11"/>
                    </a:lnTo>
                    <a:lnTo>
                      <a:pt x="183" y="5"/>
                    </a:lnTo>
                    <a:lnTo>
                      <a:pt x="205" y="0"/>
                    </a:lnTo>
                    <a:lnTo>
                      <a:pt x="231" y="0"/>
                    </a:lnTo>
                    <a:lnTo>
                      <a:pt x="253" y="0"/>
                    </a:lnTo>
                    <a:lnTo>
                      <a:pt x="275" y="5"/>
                    </a:lnTo>
                    <a:lnTo>
                      <a:pt x="297" y="11"/>
                    </a:lnTo>
                    <a:lnTo>
                      <a:pt x="319" y="18"/>
                    </a:lnTo>
                    <a:lnTo>
                      <a:pt x="341" y="27"/>
                    </a:lnTo>
                    <a:lnTo>
                      <a:pt x="359" y="40"/>
                    </a:lnTo>
                    <a:lnTo>
                      <a:pt x="372" y="51"/>
                    </a:lnTo>
                    <a:lnTo>
                      <a:pt x="392" y="67"/>
                    </a:lnTo>
                    <a:lnTo>
                      <a:pt x="405" y="84"/>
                    </a:lnTo>
                    <a:lnTo>
                      <a:pt x="416" y="100"/>
                    </a:lnTo>
                    <a:lnTo>
                      <a:pt x="431" y="122"/>
                    </a:lnTo>
                    <a:lnTo>
                      <a:pt x="438" y="139"/>
                    </a:lnTo>
                    <a:lnTo>
                      <a:pt x="447" y="161"/>
                    </a:lnTo>
                    <a:lnTo>
                      <a:pt x="453" y="183"/>
                    </a:lnTo>
                    <a:lnTo>
                      <a:pt x="458" y="205"/>
                    </a:lnTo>
                    <a:lnTo>
                      <a:pt x="458" y="227"/>
                    </a:lnTo>
                    <a:lnTo>
                      <a:pt x="458" y="254"/>
                    </a:lnTo>
                    <a:lnTo>
                      <a:pt x="453" y="276"/>
                    </a:lnTo>
                    <a:lnTo>
                      <a:pt x="447" y="298"/>
                    </a:lnTo>
                    <a:lnTo>
                      <a:pt x="438" y="320"/>
                    </a:lnTo>
                    <a:lnTo>
                      <a:pt x="431" y="337"/>
                    </a:lnTo>
                    <a:lnTo>
                      <a:pt x="416" y="355"/>
                    </a:lnTo>
                    <a:lnTo>
                      <a:pt x="405" y="375"/>
                    </a:lnTo>
                    <a:lnTo>
                      <a:pt x="392" y="388"/>
                    </a:lnTo>
                    <a:lnTo>
                      <a:pt x="372" y="403"/>
                    </a:lnTo>
                    <a:lnTo>
                      <a:pt x="359" y="419"/>
                    </a:lnTo>
                    <a:lnTo>
                      <a:pt x="341" y="430"/>
                    </a:lnTo>
                    <a:lnTo>
                      <a:pt x="319" y="441"/>
                    </a:lnTo>
                    <a:lnTo>
                      <a:pt x="297" y="447"/>
                    </a:lnTo>
                    <a:lnTo>
                      <a:pt x="275" y="452"/>
                    </a:lnTo>
                    <a:lnTo>
                      <a:pt x="253" y="454"/>
                    </a:lnTo>
                    <a:lnTo>
                      <a:pt x="231" y="458"/>
                    </a:lnTo>
                    <a:lnTo>
                      <a:pt x="205" y="454"/>
                    </a:lnTo>
                    <a:lnTo>
                      <a:pt x="183" y="452"/>
                    </a:lnTo>
                    <a:lnTo>
                      <a:pt x="161" y="447"/>
                    </a:lnTo>
                    <a:lnTo>
                      <a:pt x="143" y="441"/>
                    </a:lnTo>
                    <a:lnTo>
                      <a:pt x="121" y="430"/>
                    </a:lnTo>
                    <a:lnTo>
                      <a:pt x="101" y="419"/>
                    </a:lnTo>
                    <a:lnTo>
                      <a:pt x="84" y="403"/>
                    </a:lnTo>
                    <a:lnTo>
                      <a:pt x="68" y="388"/>
                    </a:lnTo>
                    <a:lnTo>
                      <a:pt x="55" y="375"/>
                    </a:lnTo>
                    <a:lnTo>
                      <a:pt x="40" y="355"/>
                    </a:lnTo>
                    <a:lnTo>
                      <a:pt x="29" y="337"/>
                    </a:lnTo>
                    <a:lnTo>
                      <a:pt x="18" y="320"/>
                    </a:lnTo>
                    <a:lnTo>
                      <a:pt x="11" y="298"/>
                    </a:lnTo>
                    <a:lnTo>
                      <a:pt x="7" y="276"/>
                    </a:lnTo>
                    <a:lnTo>
                      <a:pt x="4" y="254"/>
                    </a:lnTo>
                    <a:lnTo>
                      <a:pt x="0" y="227"/>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5" name="Freeform 155"/>
              <p:cNvSpPr>
                <a:spLocks/>
              </p:cNvSpPr>
              <p:nvPr/>
            </p:nvSpPr>
            <p:spPr bwMode="auto">
              <a:xfrm>
                <a:off x="5873" y="535"/>
                <a:ext cx="457" cy="453"/>
              </a:xfrm>
              <a:custGeom>
                <a:avLst/>
                <a:gdLst>
                  <a:gd name="T0" fmla="*/ 253 w 457"/>
                  <a:gd name="T1" fmla="*/ 0 h 453"/>
                  <a:gd name="T2" fmla="*/ 297 w 457"/>
                  <a:gd name="T3" fmla="*/ 6 h 453"/>
                  <a:gd name="T4" fmla="*/ 336 w 457"/>
                  <a:gd name="T5" fmla="*/ 24 h 453"/>
                  <a:gd name="T6" fmla="*/ 374 w 457"/>
                  <a:gd name="T7" fmla="*/ 50 h 453"/>
                  <a:gd name="T8" fmla="*/ 407 w 457"/>
                  <a:gd name="T9" fmla="*/ 79 h 453"/>
                  <a:gd name="T10" fmla="*/ 433 w 457"/>
                  <a:gd name="T11" fmla="*/ 117 h 453"/>
                  <a:gd name="T12" fmla="*/ 446 w 457"/>
                  <a:gd name="T13" fmla="*/ 156 h 453"/>
                  <a:gd name="T14" fmla="*/ 457 w 457"/>
                  <a:gd name="T15" fmla="*/ 205 h 453"/>
                  <a:gd name="T16" fmla="*/ 457 w 457"/>
                  <a:gd name="T17" fmla="*/ 249 h 453"/>
                  <a:gd name="T18" fmla="*/ 446 w 457"/>
                  <a:gd name="T19" fmla="*/ 295 h 453"/>
                  <a:gd name="T20" fmla="*/ 433 w 457"/>
                  <a:gd name="T21" fmla="*/ 337 h 453"/>
                  <a:gd name="T22" fmla="*/ 407 w 457"/>
                  <a:gd name="T23" fmla="*/ 372 h 453"/>
                  <a:gd name="T24" fmla="*/ 374 w 457"/>
                  <a:gd name="T25" fmla="*/ 403 h 453"/>
                  <a:gd name="T26" fmla="*/ 336 w 457"/>
                  <a:gd name="T27" fmla="*/ 427 h 453"/>
                  <a:gd name="T28" fmla="*/ 297 w 457"/>
                  <a:gd name="T29" fmla="*/ 447 h 453"/>
                  <a:gd name="T30" fmla="*/ 253 w 457"/>
                  <a:gd name="T31" fmla="*/ 453 h 453"/>
                  <a:gd name="T32" fmla="*/ 204 w 457"/>
                  <a:gd name="T33" fmla="*/ 453 h 453"/>
                  <a:gd name="T34" fmla="*/ 162 w 457"/>
                  <a:gd name="T35" fmla="*/ 447 h 453"/>
                  <a:gd name="T36" fmla="*/ 121 w 457"/>
                  <a:gd name="T37" fmla="*/ 427 h 453"/>
                  <a:gd name="T38" fmla="*/ 85 w 457"/>
                  <a:gd name="T39" fmla="*/ 403 h 453"/>
                  <a:gd name="T40" fmla="*/ 55 w 457"/>
                  <a:gd name="T41" fmla="*/ 372 h 453"/>
                  <a:gd name="T42" fmla="*/ 30 w 457"/>
                  <a:gd name="T43" fmla="*/ 337 h 453"/>
                  <a:gd name="T44" fmla="*/ 11 w 457"/>
                  <a:gd name="T45" fmla="*/ 295 h 453"/>
                  <a:gd name="T46" fmla="*/ 4 w 457"/>
                  <a:gd name="T47" fmla="*/ 249 h 453"/>
                  <a:gd name="T48" fmla="*/ 4 w 457"/>
                  <a:gd name="T49" fmla="*/ 205 h 453"/>
                  <a:gd name="T50" fmla="*/ 11 w 457"/>
                  <a:gd name="T51" fmla="*/ 156 h 453"/>
                  <a:gd name="T52" fmla="*/ 30 w 457"/>
                  <a:gd name="T53" fmla="*/ 117 h 453"/>
                  <a:gd name="T54" fmla="*/ 55 w 457"/>
                  <a:gd name="T55" fmla="*/ 79 h 453"/>
                  <a:gd name="T56" fmla="*/ 85 w 457"/>
                  <a:gd name="T57" fmla="*/ 50 h 453"/>
                  <a:gd name="T58" fmla="*/ 121 w 457"/>
                  <a:gd name="T59" fmla="*/ 24 h 453"/>
                  <a:gd name="T60" fmla="*/ 162 w 457"/>
                  <a:gd name="T61" fmla="*/ 6 h 453"/>
                  <a:gd name="T62" fmla="*/ 204 w 457"/>
                  <a:gd name="T63" fmla="*/ 0 h 4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
                  <a:gd name="T97" fmla="*/ 0 h 453"/>
                  <a:gd name="T98" fmla="*/ 457 w 457"/>
                  <a:gd name="T99" fmla="*/ 453 h 4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 h="453">
                    <a:moveTo>
                      <a:pt x="231" y="0"/>
                    </a:moveTo>
                    <a:lnTo>
                      <a:pt x="253" y="0"/>
                    </a:lnTo>
                    <a:lnTo>
                      <a:pt x="275" y="2"/>
                    </a:lnTo>
                    <a:lnTo>
                      <a:pt x="297" y="6"/>
                    </a:lnTo>
                    <a:lnTo>
                      <a:pt x="319" y="17"/>
                    </a:lnTo>
                    <a:lnTo>
                      <a:pt x="336" y="24"/>
                    </a:lnTo>
                    <a:lnTo>
                      <a:pt x="358" y="35"/>
                    </a:lnTo>
                    <a:lnTo>
                      <a:pt x="374" y="50"/>
                    </a:lnTo>
                    <a:lnTo>
                      <a:pt x="391" y="66"/>
                    </a:lnTo>
                    <a:lnTo>
                      <a:pt x="407" y="79"/>
                    </a:lnTo>
                    <a:lnTo>
                      <a:pt x="418" y="99"/>
                    </a:lnTo>
                    <a:lnTo>
                      <a:pt x="433" y="117"/>
                    </a:lnTo>
                    <a:lnTo>
                      <a:pt x="440" y="139"/>
                    </a:lnTo>
                    <a:lnTo>
                      <a:pt x="446" y="156"/>
                    </a:lnTo>
                    <a:lnTo>
                      <a:pt x="455" y="178"/>
                    </a:lnTo>
                    <a:lnTo>
                      <a:pt x="457" y="205"/>
                    </a:lnTo>
                    <a:lnTo>
                      <a:pt x="457" y="227"/>
                    </a:lnTo>
                    <a:lnTo>
                      <a:pt x="457" y="249"/>
                    </a:lnTo>
                    <a:lnTo>
                      <a:pt x="455" y="275"/>
                    </a:lnTo>
                    <a:lnTo>
                      <a:pt x="446" y="295"/>
                    </a:lnTo>
                    <a:lnTo>
                      <a:pt x="440" y="315"/>
                    </a:lnTo>
                    <a:lnTo>
                      <a:pt x="433" y="337"/>
                    </a:lnTo>
                    <a:lnTo>
                      <a:pt x="418" y="354"/>
                    </a:lnTo>
                    <a:lnTo>
                      <a:pt x="407" y="372"/>
                    </a:lnTo>
                    <a:lnTo>
                      <a:pt x="391" y="387"/>
                    </a:lnTo>
                    <a:lnTo>
                      <a:pt x="374" y="403"/>
                    </a:lnTo>
                    <a:lnTo>
                      <a:pt x="358" y="416"/>
                    </a:lnTo>
                    <a:lnTo>
                      <a:pt x="336" y="427"/>
                    </a:lnTo>
                    <a:lnTo>
                      <a:pt x="319" y="436"/>
                    </a:lnTo>
                    <a:lnTo>
                      <a:pt x="297" y="447"/>
                    </a:lnTo>
                    <a:lnTo>
                      <a:pt x="275" y="449"/>
                    </a:lnTo>
                    <a:lnTo>
                      <a:pt x="253" y="453"/>
                    </a:lnTo>
                    <a:lnTo>
                      <a:pt x="231" y="453"/>
                    </a:lnTo>
                    <a:lnTo>
                      <a:pt x="204" y="453"/>
                    </a:lnTo>
                    <a:lnTo>
                      <a:pt x="184" y="449"/>
                    </a:lnTo>
                    <a:lnTo>
                      <a:pt x="162" y="447"/>
                    </a:lnTo>
                    <a:lnTo>
                      <a:pt x="140" y="436"/>
                    </a:lnTo>
                    <a:lnTo>
                      <a:pt x="121" y="427"/>
                    </a:lnTo>
                    <a:lnTo>
                      <a:pt x="103" y="416"/>
                    </a:lnTo>
                    <a:lnTo>
                      <a:pt x="85" y="403"/>
                    </a:lnTo>
                    <a:lnTo>
                      <a:pt x="70" y="387"/>
                    </a:lnTo>
                    <a:lnTo>
                      <a:pt x="55" y="372"/>
                    </a:lnTo>
                    <a:lnTo>
                      <a:pt x="41" y="354"/>
                    </a:lnTo>
                    <a:lnTo>
                      <a:pt x="30" y="337"/>
                    </a:lnTo>
                    <a:lnTo>
                      <a:pt x="19" y="315"/>
                    </a:lnTo>
                    <a:lnTo>
                      <a:pt x="11" y="295"/>
                    </a:lnTo>
                    <a:lnTo>
                      <a:pt x="8" y="275"/>
                    </a:lnTo>
                    <a:lnTo>
                      <a:pt x="4" y="249"/>
                    </a:lnTo>
                    <a:lnTo>
                      <a:pt x="0" y="227"/>
                    </a:lnTo>
                    <a:lnTo>
                      <a:pt x="4" y="205"/>
                    </a:lnTo>
                    <a:lnTo>
                      <a:pt x="8" y="178"/>
                    </a:lnTo>
                    <a:lnTo>
                      <a:pt x="11" y="156"/>
                    </a:lnTo>
                    <a:lnTo>
                      <a:pt x="19" y="139"/>
                    </a:lnTo>
                    <a:lnTo>
                      <a:pt x="30" y="117"/>
                    </a:lnTo>
                    <a:lnTo>
                      <a:pt x="41" y="99"/>
                    </a:lnTo>
                    <a:lnTo>
                      <a:pt x="55" y="79"/>
                    </a:lnTo>
                    <a:lnTo>
                      <a:pt x="70" y="66"/>
                    </a:lnTo>
                    <a:lnTo>
                      <a:pt x="85" y="50"/>
                    </a:lnTo>
                    <a:lnTo>
                      <a:pt x="103" y="35"/>
                    </a:lnTo>
                    <a:lnTo>
                      <a:pt x="121" y="24"/>
                    </a:lnTo>
                    <a:lnTo>
                      <a:pt x="140" y="17"/>
                    </a:lnTo>
                    <a:lnTo>
                      <a:pt x="162" y="6"/>
                    </a:lnTo>
                    <a:lnTo>
                      <a:pt x="184" y="2"/>
                    </a:lnTo>
                    <a:lnTo>
                      <a:pt x="204" y="0"/>
                    </a:lnTo>
                    <a:lnTo>
                      <a:pt x="231" y="0"/>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6" name="Freeform 156"/>
              <p:cNvSpPr>
                <a:spLocks/>
              </p:cNvSpPr>
              <p:nvPr/>
            </p:nvSpPr>
            <p:spPr bwMode="auto">
              <a:xfrm>
                <a:off x="7566" y="3121"/>
                <a:ext cx="458" cy="458"/>
              </a:xfrm>
              <a:custGeom>
                <a:avLst/>
                <a:gdLst>
                  <a:gd name="T0" fmla="*/ 0 w 458"/>
                  <a:gd name="T1" fmla="*/ 207 h 458"/>
                  <a:gd name="T2" fmla="*/ 11 w 458"/>
                  <a:gd name="T3" fmla="*/ 163 h 458"/>
                  <a:gd name="T4" fmla="*/ 27 w 458"/>
                  <a:gd name="T5" fmla="*/ 121 h 458"/>
                  <a:gd name="T6" fmla="*/ 53 w 458"/>
                  <a:gd name="T7" fmla="*/ 86 h 458"/>
                  <a:gd name="T8" fmla="*/ 84 w 458"/>
                  <a:gd name="T9" fmla="*/ 55 h 458"/>
                  <a:gd name="T10" fmla="*/ 121 w 458"/>
                  <a:gd name="T11" fmla="*/ 31 h 458"/>
                  <a:gd name="T12" fmla="*/ 161 w 458"/>
                  <a:gd name="T13" fmla="*/ 11 h 458"/>
                  <a:gd name="T14" fmla="*/ 205 w 458"/>
                  <a:gd name="T15" fmla="*/ 4 h 458"/>
                  <a:gd name="T16" fmla="*/ 253 w 458"/>
                  <a:gd name="T17" fmla="*/ 4 h 458"/>
                  <a:gd name="T18" fmla="*/ 297 w 458"/>
                  <a:gd name="T19" fmla="*/ 11 h 458"/>
                  <a:gd name="T20" fmla="*/ 337 w 458"/>
                  <a:gd name="T21" fmla="*/ 31 h 458"/>
                  <a:gd name="T22" fmla="*/ 374 w 458"/>
                  <a:gd name="T23" fmla="*/ 55 h 458"/>
                  <a:gd name="T24" fmla="*/ 403 w 458"/>
                  <a:gd name="T25" fmla="*/ 86 h 458"/>
                  <a:gd name="T26" fmla="*/ 429 w 458"/>
                  <a:gd name="T27" fmla="*/ 121 h 458"/>
                  <a:gd name="T28" fmla="*/ 447 w 458"/>
                  <a:gd name="T29" fmla="*/ 163 h 458"/>
                  <a:gd name="T30" fmla="*/ 453 w 458"/>
                  <a:gd name="T31" fmla="*/ 207 h 458"/>
                  <a:gd name="T32" fmla="*/ 453 w 458"/>
                  <a:gd name="T33" fmla="*/ 253 h 458"/>
                  <a:gd name="T34" fmla="*/ 447 w 458"/>
                  <a:gd name="T35" fmla="*/ 297 h 458"/>
                  <a:gd name="T36" fmla="*/ 429 w 458"/>
                  <a:gd name="T37" fmla="*/ 337 h 458"/>
                  <a:gd name="T38" fmla="*/ 403 w 458"/>
                  <a:gd name="T39" fmla="*/ 374 h 458"/>
                  <a:gd name="T40" fmla="*/ 374 w 458"/>
                  <a:gd name="T41" fmla="*/ 407 h 458"/>
                  <a:gd name="T42" fmla="*/ 337 w 458"/>
                  <a:gd name="T43" fmla="*/ 434 h 458"/>
                  <a:gd name="T44" fmla="*/ 297 w 458"/>
                  <a:gd name="T45" fmla="*/ 447 h 458"/>
                  <a:gd name="T46" fmla="*/ 253 w 458"/>
                  <a:gd name="T47" fmla="*/ 458 h 458"/>
                  <a:gd name="T48" fmla="*/ 205 w 458"/>
                  <a:gd name="T49" fmla="*/ 458 h 458"/>
                  <a:gd name="T50" fmla="*/ 161 w 458"/>
                  <a:gd name="T51" fmla="*/ 447 h 458"/>
                  <a:gd name="T52" fmla="*/ 121 w 458"/>
                  <a:gd name="T53" fmla="*/ 434 h 458"/>
                  <a:gd name="T54" fmla="*/ 84 w 458"/>
                  <a:gd name="T55" fmla="*/ 407 h 458"/>
                  <a:gd name="T56" fmla="*/ 53 w 458"/>
                  <a:gd name="T57" fmla="*/ 374 h 458"/>
                  <a:gd name="T58" fmla="*/ 27 w 458"/>
                  <a:gd name="T59" fmla="*/ 337 h 458"/>
                  <a:gd name="T60" fmla="*/ 11 w 458"/>
                  <a:gd name="T61" fmla="*/ 297 h 458"/>
                  <a:gd name="T62" fmla="*/ 0 w 458"/>
                  <a:gd name="T63" fmla="*/ 253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8"/>
                  <a:gd name="T97" fmla="*/ 0 h 458"/>
                  <a:gd name="T98" fmla="*/ 458 w 458"/>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8" h="458">
                    <a:moveTo>
                      <a:pt x="0" y="231"/>
                    </a:moveTo>
                    <a:lnTo>
                      <a:pt x="0" y="207"/>
                    </a:lnTo>
                    <a:lnTo>
                      <a:pt x="5" y="185"/>
                    </a:lnTo>
                    <a:lnTo>
                      <a:pt x="11" y="163"/>
                    </a:lnTo>
                    <a:lnTo>
                      <a:pt x="20" y="143"/>
                    </a:lnTo>
                    <a:lnTo>
                      <a:pt x="27" y="121"/>
                    </a:lnTo>
                    <a:lnTo>
                      <a:pt x="42" y="104"/>
                    </a:lnTo>
                    <a:lnTo>
                      <a:pt x="53" y="86"/>
                    </a:lnTo>
                    <a:lnTo>
                      <a:pt x="66" y="70"/>
                    </a:lnTo>
                    <a:lnTo>
                      <a:pt x="84" y="55"/>
                    </a:lnTo>
                    <a:lnTo>
                      <a:pt x="99" y="42"/>
                    </a:lnTo>
                    <a:lnTo>
                      <a:pt x="121" y="31"/>
                    </a:lnTo>
                    <a:lnTo>
                      <a:pt x="139" y="20"/>
                    </a:lnTo>
                    <a:lnTo>
                      <a:pt x="161" y="11"/>
                    </a:lnTo>
                    <a:lnTo>
                      <a:pt x="183" y="9"/>
                    </a:lnTo>
                    <a:lnTo>
                      <a:pt x="205" y="4"/>
                    </a:lnTo>
                    <a:lnTo>
                      <a:pt x="227" y="0"/>
                    </a:lnTo>
                    <a:lnTo>
                      <a:pt x="253" y="4"/>
                    </a:lnTo>
                    <a:lnTo>
                      <a:pt x="275" y="9"/>
                    </a:lnTo>
                    <a:lnTo>
                      <a:pt x="297" y="11"/>
                    </a:lnTo>
                    <a:lnTo>
                      <a:pt x="319" y="20"/>
                    </a:lnTo>
                    <a:lnTo>
                      <a:pt x="337" y="31"/>
                    </a:lnTo>
                    <a:lnTo>
                      <a:pt x="357" y="42"/>
                    </a:lnTo>
                    <a:lnTo>
                      <a:pt x="374" y="55"/>
                    </a:lnTo>
                    <a:lnTo>
                      <a:pt x="387" y="70"/>
                    </a:lnTo>
                    <a:lnTo>
                      <a:pt x="403" y="86"/>
                    </a:lnTo>
                    <a:lnTo>
                      <a:pt x="418" y="104"/>
                    </a:lnTo>
                    <a:lnTo>
                      <a:pt x="429" y="121"/>
                    </a:lnTo>
                    <a:lnTo>
                      <a:pt x="440" y="143"/>
                    </a:lnTo>
                    <a:lnTo>
                      <a:pt x="447" y="163"/>
                    </a:lnTo>
                    <a:lnTo>
                      <a:pt x="451" y="185"/>
                    </a:lnTo>
                    <a:lnTo>
                      <a:pt x="453" y="207"/>
                    </a:lnTo>
                    <a:lnTo>
                      <a:pt x="458" y="231"/>
                    </a:lnTo>
                    <a:lnTo>
                      <a:pt x="453" y="253"/>
                    </a:lnTo>
                    <a:lnTo>
                      <a:pt x="451" y="275"/>
                    </a:lnTo>
                    <a:lnTo>
                      <a:pt x="447" y="297"/>
                    </a:lnTo>
                    <a:lnTo>
                      <a:pt x="440" y="319"/>
                    </a:lnTo>
                    <a:lnTo>
                      <a:pt x="429" y="337"/>
                    </a:lnTo>
                    <a:lnTo>
                      <a:pt x="418" y="359"/>
                    </a:lnTo>
                    <a:lnTo>
                      <a:pt x="403" y="374"/>
                    </a:lnTo>
                    <a:lnTo>
                      <a:pt x="387" y="392"/>
                    </a:lnTo>
                    <a:lnTo>
                      <a:pt x="374" y="407"/>
                    </a:lnTo>
                    <a:lnTo>
                      <a:pt x="357" y="418"/>
                    </a:lnTo>
                    <a:lnTo>
                      <a:pt x="337" y="434"/>
                    </a:lnTo>
                    <a:lnTo>
                      <a:pt x="319" y="440"/>
                    </a:lnTo>
                    <a:lnTo>
                      <a:pt x="297" y="447"/>
                    </a:lnTo>
                    <a:lnTo>
                      <a:pt x="275" y="456"/>
                    </a:lnTo>
                    <a:lnTo>
                      <a:pt x="253" y="458"/>
                    </a:lnTo>
                    <a:lnTo>
                      <a:pt x="227" y="458"/>
                    </a:lnTo>
                    <a:lnTo>
                      <a:pt x="205" y="458"/>
                    </a:lnTo>
                    <a:lnTo>
                      <a:pt x="183" y="456"/>
                    </a:lnTo>
                    <a:lnTo>
                      <a:pt x="161" y="447"/>
                    </a:lnTo>
                    <a:lnTo>
                      <a:pt x="139" y="440"/>
                    </a:lnTo>
                    <a:lnTo>
                      <a:pt x="121" y="434"/>
                    </a:lnTo>
                    <a:lnTo>
                      <a:pt x="99" y="418"/>
                    </a:lnTo>
                    <a:lnTo>
                      <a:pt x="84" y="407"/>
                    </a:lnTo>
                    <a:lnTo>
                      <a:pt x="66" y="392"/>
                    </a:lnTo>
                    <a:lnTo>
                      <a:pt x="53" y="374"/>
                    </a:lnTo>
                    <a:lnTo>
                      <a:pt x="42" y="359"/>
                    </a:lnTo>
                    <a:lnTo>
                      <a:pt x="27" y="337"/>
                    </a:lnTo>
                    <a:lnTo>
                      <a:pt x="20" y="319"/>
                    </a:lnTo>
                    <a:lnTo>
                      <a:pt x="11" y="297"/>
                    </a:lnTo>
                    <a:lnTo>
                      <a:pt x="5" y="275"/>
                    </a:lnTo>
                    <a:lnTo>
                      <a:pt x="0" y="253"/>
                    </a:lnTo>
                    <a:lnTo>
                      <a:pt x="0" y="231"/>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7" name="Freeform 157"/>
              <p:cNvSpPr>
                <a:spLocks/>
              </p:cNvSpPr>
              <p:nvPr/>
            </p:nvSpPr>
            <p:spPr bwMode="auto">
              <a:xfrm>
                <a:off x="5815" y="2789"/>
                <a:ext cx="454" cy="458"/>
              </a:xfrm>
              <a:custGeom>
                <a:avLst/>
                <a:gdLst>
                  <a:gd name="T0" fmla="*/ 0 w 454"/>
                  <a:gd name="T1" fmla="*/ 204 h 458"/>
                  <a:gd name="T2" fmla="*/ 7 w 454"/>
                  <a:gd name="T3" fmla="*/ 160 h 458"/>
                  <a:gd name="T4" fmla="*/ 25 w 454"/>
                  <a:gd name="T5" fmla="*/ 121 h 458"/>
                  <a:gd name="T6" fmla="*/ 51 w 454"/>
                  <a:gd name="T7" fmla="*/ 83 h 458"/>
                  <a:gd name="T8" fmla="*/ 80 w 454"/>
                  <a:gd name="T9" fmla="*/ 55 h 458"/>
                  <a:gd name="T10" fmla="*/ 117 w 454"/>
                  <a:gd name="T11" fmla="*/ 28 h 458"/>
                  <a:gd name="T12" fmla="*/ 157 w 454"/>
                  <a:gd name="T13" fmla="*/ 11 h 458"/>
                  <a:gd name="T14" fmla="*/ 205 w 454"/>
                  <a:gd name="T15" fmla="*/ 4 h 458"/>
                  <a:gd name="T16" fmla="*/ 249 w 454"/>
                  <a:gd name="T17" fmla="*/ 4 h 458"/>
                  <a:gd name="T18" fmla="*/ 295 w 454"/>
                  <a:gd name="T19" fmla="*/ 11 h 458"/>
                  <a:gd name="T20" fmla="*/ 337 w 454"/>
                  <a:gd name="T21" fmla="*/ 28 h 458"/>
                  <a:gd name="T22" fmla="*/ 372 w 454"/>
                  <a:gd name="T23" fmla="*/ 55 h 458"/>
                  <a:gd name="T24" fmla="*/ 403 w 454"/>
                  <a:gd name="T25" fmla="*/ 83 h 458"/>
                  <a:gd name="T26" fmla="*/ 427 w 454"/>
                  <a:gd name="T27" fmla="*/ 121 h 458"/>
                  <a:gd name="T28" fmla="*/ 447 w 454"/>
                  <a:gd name="T29" fmla="*/ 160 h 458"/>
                  <a:gd name="T30" fmla="*/ 454 w 454"/>
                  <a:gd name="T31" fmla="*/ 204 h 458"/>
                  <a:gd name="T32" fmla="*/ 454 w 454"/>
                  <a:gd name="T33" fmla="*/ 253 h 458"/>
                  <a:gd name="T34" fmla="*/ 447 w 454"/>
                  <a:gd name="T35" fmla="*/ 297 h 458"/>
                  <a:gd name="T36" fmla="*/ 427 w 454"/>
                  <a:gd name="T37" fmla="*/ 336 h 458"/>
                  <a:gd name="T38" fmla="*/ 403 w 454"/>
                  <a:gd name="T39" fmla="*/ 374 h 458"/>
                  <a:gd name="T40" fmla="*/ 372 w 454"/>
                  <a:gd name="T41" fmla="*/ 407 h 458"/>
                  <a:gd name="T42" fmla="*/ 337 w 454"/>
                  <a:gd name="T43" fmla="*/ 431 h 458"/>
                  <a:gd name="T44" fmla="*/ 295 w 454"/>
                  <a:gd name="T45" fmla="*/ 447 h 458"/>
                  <a:gd name="T46" fmla="*/ 249 w 454"/>
                  <a:gd name="T47" fmla="*/ 458 h 458"/>
                  <a:gd name="T48" fmla="*/ 205 w 454"/>
                  <a:gd name="T49" fmla="*/ 458 h 458"/>
                  <a:gd name="T50" fmla="*/ 157 w 454"/>
                  <a:gd name="T51" fmla="*/ 447 h 458"/>
                  <a:gd name="T52" fmla="*/ 117 w 454"/>
                  <a:gd name="T53" fmla="*/ 431 h 458"/>
                  <a:gd name="T54" fmla="*/ 80 w 454"/>
                  <a:gd name="T55" fmla="*/ 407 h 458"/>
                  <a:gd name="T56" fmla="*/ 51 w 454"/>
                  <a:gd name="T57" fmla="*/ 374 h 458"/>
                  <a:gd name="T58" fmla="*/ 25 w 454"/>
                  <a:gd name="T59" fmla="*/ 336 h 458"/>
                  <a:gd name="T60" fmla="*/ 7 w 454"/>
                  <a:gd name="T61" fmla="*/ 297 h 458"/>
                  <a:gd name="T62" fmla="*/ 0 w 454"/>
                  <a:gd name="T63" fmla="*/ 253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4"/>
                  <a:gd name="T97" fmla="*/ 0 h 458"/>
                  <a:gd name="T98" fmla="*/ 454 w 454"/>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4" h="458">
                    <a:moveTo>
                      <a:pt x="0" y="231"/>
                    </a:moveTo>
                    <a:lnTo>
                      <a:pt x="0" y="204"/>
                    </a:lnTo>
                    <a:lnTo>
                      <a:pt x="3" y="182"/>
                    </a:lnTo>
                    <a:lnTo>
                      <a:pt x="7" y="160"/>
                    </a:lnTo>
                    <a:lnTo>
                      <a:pt x="18" y="138"/>
                    </a:lnTo>
                    <a:lnTo>
                      <a:pt x="25" y="121"/>
                    </a:lnTo>
                    <a:lnTo>
                      <a:pt x="36" y="103"/>
                    </a:lnTo>
                    <a:lnTo>
                      <a:pt x="51" y="83"/>
                    </a:lnTo>
                    <a:lnTo>
                      <a:pt x="66" y="70"/>
                    </a:lnTo>
                    <a:lnTo>
                      <a:pt x="80" y="55"/>
                    </a:lnTo>
                    <a:lnTo>
                      <a:pt x="99" y="39"/>
                    </a:lnTo>
                    <a:lnTo>
                      <a:pt x="117" y="28"/>
                    </a:lnTo>
                    <a:lnTo>
                      <a:pt x="139" y="17"/>
                    </a:lnTo>
                    <a:lnTo>
                      <a:pt x="157" y="11"/>
                    </a:lnTo>
                    <a:lnTo>
                      <a:pt x="179" y="6"/>
                    </a:lnTo>
                    <a:lnTo>
                      <a:pt x="205" y="4"/>
                    </a:lnTo>
                    <a:lnTo>
                      <a:pt x="227" y="0"/>
                    </a:lnTo>
                    <a:lnTo>
                      <a:pt x="249" y="4"/>
                    </a:lnTo>
                    <a:lnTo>
                      <a:pt x="273" y="6"/>
                    </a:lnTo>
                    <a:lnTo>
                      <a:pt x="295" y="11"/>
                    </a:lnTo>
                    <a:lnTo>
                      <a:pt x="315" y="17"/>
                    </a:lnTo>
                    <a:lnTo>
                      <a:pt x="337" y="28"/>
                    </a:lnTo>
                    <a:lnTo>
                      <a:pt x="355" y="39"/>
                    </a:lnTo>
                    <a:lnTo>
                      <a:pt x="372" y="55"/>
                    </a:lnTo>
                    <a:lnTo>
                      <a:pt x="388" y="70"/>
                    </a:lnTo>
                    <a:lnTo>
                      <a:pt x="403" y="83"/>
                    </a:lnTo>
                    <a:lnTo>
                      <a:pt x="416" y="103"/>
                    </a:lnTo>
                    <a:lnTo>
                      <a:pt x="427" y="121"/>
                    </a:lnTo>
                    <a:lnTo>
                      <a:pt x="436" y="138"/>
                    </a:lnTo>
                    <a:lnTo>
                      <a:pt x="447" y="160"/>
                    </a:lnTo>
                    <a:lnTo>
                      <a:pt x="449" y="182"/>
                    </a:lnTo>
                    <a:lnTo>
                      <a:pt x="454" y="204"/>
                    </a:lnTo>
                    <a:lnTo>
                      <a:pt x="454" y="231"/>
                    </a:lnTo>
                    <a:lnTo>
                      <a:pt x="454" y="253"/>
                    </a:lnTo>
                    <a:lnTo>
                      <a:pt x="449" y="275"/>
                    </a:lnTo>
                    <a:lnTo>
                      <a:pt x="447" y="297"/>
                    </a:lnTo>
                    <a:lnTo>
                      <a:pt x="436" y="319"/>
                    </a:lnTo>
                    <a:lnTo>
                      <a:pt x="427" y="336"/>
                    </a:lnTo>
                    <a:lnTo>
                      <a:pt x="416" y="358"/>
                    </a:lnTo>
                    <a:lnTo>
                      <a:pt x="403" y="374"/>
                    </a:lnTo>
                    <a:lnTo>
                      <a:pt x="388" y="391"/>
                    </a:lnTo>
                    <a:lnTo>
                      <a:pt x="372" y="407"/>
                    </a:lnTo>
                    <a:lnTo>
                      <a:pt x="355" y="418"/>
                    </a:lnTo>
                    <a:lnTo>
                      <a:pt x="337" y="431"/>
                    </a:lnTo>
                    <a:lnTo>
                      <a:pt x="315" y="440"/>
                    </a:lnTo>
                    <a:lnTo>
                      <a:pt x="295" y="447"/>
                    </a:lnTo>
                    <a:lnTo>
                      <a:pt x="273" y="453"/>
                    </a:lnTo>
                    <a:lnTo>
                      <a:pt x="249" y="458"/>
                    </a:lnTo>
                    <a:lnTo>
                      <a:pt x="227" y="458"/>
                    </a:lnTo>
                    <a:lnTo>
                      <a:pt x="205" y="458"/>
                    </a:lnTo>
                    <a:lnTo>
                      <a:pt x="179" y="453"/>
                    </a:lnTo>
                    <a:lnTo>
                      <a:pt x="157" y="447"/>
                    </a:lnTo>
                    <a:lnTo>
                      <a:pt x="139" y="440"/>
                    </a:lnTo>
                    <a:lnTo>
                      <a:pt x="117" y="431"/>
                    </a:lnTo>
                    <a:lnTo>
                      <a:pt x="99" y="418"/>
                    </a:lnTo>
                    <a:lnTo>
                      <a:pt x="80" y="407"/>
                    </a:lnTo>
                    <a:lnTo>
                      <a:pt x="66" y="391"/>
                    </a:lnTo>
                    <a:lnTo>
                      <a:pt x="51" y="374"/>
                    </a:lnTo>
                    <a:lnTo>
                      <a:pt x="36" y="358"/>
                    </a:lnTo>
                    <a:lnTo>
                      <a:pt x="25" y="336"/>
                    </a:lnTo>
                    <a:lnTo>
                      <a:pt x="18" y="319"/>
                    </a:lnTo>
                    <a:lnTo>
                      <a:pt x="7" y="297"/>
                    </a:lnTo>
                    <a:lnTo>
                      <a:pt x="3" y="275"/>
                    </a:lnTo>
                    <a:lnTo>
                      <a:pt x="0" y="253"/>
                    </a:lnTo>
                    <a:lnTo>
                      <a:pt x="0" y="231"/>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8" name="Freeform 158"/>
              <p:cNvSpPr>
                <a:spLocks/>
              </p:cNvSpPr>
              <p:nvPr/>
            </p:nvSpPr>
            <p:spPr bwMode="auto">
              <a:xfrm>
                <a:off x="6664" y="3273"/>
                <a:ext cx="456" cy="458"/>
              </a:xfrm>
              <a:custGeom>
                <a:avLst/>
                <a:gdLst>
                  <a:gd name="T0" fmla="*/ 0 w 456"/>
                  <a:gd name="T1" fmla="*/ 205 h 458"/>
                  <a:gd name="T2" fmla="*/ 11 w 456"/>
                  <a:gd name="T3" fmla="*/ 161 h 458"/>
                  <a:gd name="T4" fmla="*/ 29 w 456"/>
                  <a:gd name="T5" fmla="*/ 121 h 458"/>
                  <a:gd name="T6" fmla="*/ 51 w 456"/>
                  <a:gd name="T7" fmla="*/ 84 h 458"/>
                  <a:gd name="T8" fmla="*/ 84 w 456"/>
                  <a:gd name="T9" fmla="*/ 51 h 458"/>
                  <a:gd name="T10" fmla="*/ 119 w 456"/>
                  <a:gd name="T11" fmla="*/ 29 h 458"/>
                  <a:gd name="T12" fmla="*/ 161 w 456"/>
                  <a:gd name="T13" fmla="*/ 11 h 458"/>
                  <a:gd name="T14" fmla="*/ 205 w 456"/>
                  <a:gd name="T15" fmla="*/ 2 h 458"/>
                  <a:gd name="T16" fmla="*/ 251 w 456"/>
                  <a:gd name="T17" fmla="*/ 2 h 458"/>
                  <a:gd name="T18" fmla="*/ 295 w 456"/>
                  <a:gd name="T19" fmla="*/ 11 h 458"/>
                  <a:gd name="T20" fmla="*/ 337 w 456"/>
                  <a:gd name="T21" fmla="*/ 29 h 458"/>
                  <a:gd name="T22" fmla="*/ 372 w 456"/>
                  <a:gd name="T23" fmla="*/ 51 h 458"/>
                  <a:gd name="T24" fmla="*/ 401 w 456"/>
                  <a:gd name="T25" fmla="*/ 84 h 458"/>
                  <a:gd name="T26" fmla="*/ 427 w 456"/>
                  <a:gd name="T27" fmla="*/ 121 h 458"/>
                  <a:gd name="T28" fmla="*/ 445 w 456"/>
                  <a:gd name="T29" fmla="*/ 161 h 458"/>
                  <a:gd name="T30" fmla="*/ 454 w 456"/>
                  <a:gd name="T31" fmla="*/ 205 h 458"/>
                  <a:gd name="T32" fmla="*/ 454 w 456"/>
                  <a:gd name="T33" fmla="*/ 251 h 458"/>
                  <a:gd name="T34" fmla="*/ 445 w 456"/>
                  <a:gd name="T35" fmla="*/ 295 h 458"/>
                  <a:gd name="T36" fmla="*/ 427 w 456"/>
                  <a:gd name="T37" fmla="*/ 337 h 458"/>
                  <a:gd name="T38" fmla="*/ 401 w 456"/>
                  <a:gd name="T39" fmla="*/ 372 h 458"/>
                  <a:gd name="T40" fmla="*/ 372 w 456"/>
                  <a:gd name="T41" fmla="*/ 405 h 458"/>
                  <a:gd name="T42" fmla="*/ 337 w 456"/>
                  <a:gd name="T43" fmla="*/ 427 h 458"/>
                  <a:gd name="T44" fmla="*/ 295 w 456"/>
                  <a:gd name="T45" fmla="*/ 447 h 458"/>
                  <a:gd name="T46" fmla="*/ 251 w 456"/>
                  <a:gd name="T47" fmla="*/ 458 h 458"/>
                  <a:gd name="T48" fmla="*/ 205 w 456"/>
                  <a:gd name="T49" fmla="*/ 458 h 458"/>
                  <a:gd name="T50" fmla="*/ 161 w 456"/>
                  <a:gd name="T51" fmla="*/ 447 h 458"/>
                  <a:gd name="T52" fmla="*/ 119 w 456"/>
                  <a:gd name="T53" fmla="*/ 427 h 458"/>
                  <a:gd name="T54" fmla="*/ 84 w 456"/>
                  <a:gd name="T55" fmla="*/ 405 h 458"/>
                  <a:gd name="T56" fmla="*/ 51 w 456"/>
                  <a:gd name="T57" fmla="*/ 372 h 458"/>
                  <a:gd name="T58" fmla="*/ 29 w 456"/>
                  <a:gd name="T59" fmla="*/ 337 h 458"/>
                  <a:gd name="T60" fmla="*/ 11 w 456"/>
                  <a:gd name="T61" fmla="*/ 295 h 458"/>
                  <a:gd name="T62" fmla="*/ 0 w 456"/>
                  <a:gd name="T63" fmla="*/ 251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6"/>
                  <a:gd name="T97" fmla="*/ 0 h 458"/>
                  <a:gd name="T98" fmla="*/ 456 w 456"/>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6" h="458">
                    <a:moveTo>
                      <a:pt x="0" y="229"/>
                    </a:moveTo>
                    <a:lnTo>
                      <a:pt x="0" y="205"/>
                    </a:lnTo>
                    <a:lnTo>
                      <a:pt x="3" y="183"/>
                    </a:lnTo>
                    <a:lnTo>
                      <a:pt x="11" y="161"/>
                    </a:lnTo>
                    <a:lnTo>
                      <a:pt x="18" y="139"/>
                    </a:lnTo>
                    <a:lnTo>
                      <a:pt x="29" y="121"/>
                    </a:lnTo>
                    <a:lnTo>
                      <a:pt x="40" y="101"/>
                    </a:lnTo>
                    <a:lnTo>
                      <a:pt x="51" y="84"/>
                    </a:lnTo>
                    <a:lnTo>
                      <a:pt x="64" y="68"/>
                    </a:lnTo>
                    <a:lnTo>
                      <a:pt x="84" y="51"/>
                    </a:lnTo>
                    <a:lnTo>
                      <a:pt x="102" y="40"/>
                    </a:lnTo>
                    <a:lnTo>
                      <a:pt x="119" y="29"/>
                    </a:lnTo>
                    <a:lnTo>
                      <a:pt x="139" y="18"/>
                    </a:lnTo>
                    <a:lnTo>
                      <a:pt x="161" y="11"/>
                    </a:lnTo>
                    <a:lnTo>
                      <a:pt x="183" y="7"/>
                    </a:lnTo>
                    <a:lnTo>
                      <a:pt x="205" y="2"/>
                    </a:lnTo>
                    <a:lnTo>
                      <a:pt x="227" y="0"/>
                    </a:lnTo>
                    <a:lnTo>
                      <a:pt x="251" y="2"/>
                    </a:lnTo>
                    <a:lnTo>
                      <a:pt x="273" y="7"/>
                    </a:lnTo>
                    <a:lnTo>
                      <a:pt x="295" y="11"/>
                    </a:lnTo>
                    <a:lnTo>
                      <a:pt x="317" y="18"/>
                    </a:lnTo>
                    <a:lnTo>
                      <a:pt x="337" y="29"/>
                    </a:lnTo>
                    <a:lnTo>
                      <a:pt x="355" y="40"/>
                    </a:lnTo>
                    <a:lnTo>
                      <a:pt x="372" y="51"/>
                    </a:lnTo>
                    <a:lnTo>
                      <a:pt x="388" y="68"/>
                    </a:lnTo>
                    <a:lnTo>
                      <a:pt x="401" y="84"/>
                    </a:lnTo>
                    <a:lnTo>
                      <a:pt x="416" y="101"/>
                    </a:lnTo>
                    <a:lnTo>
                      <a:pt x="427" y="121"/>
                    </a:lnTo>
                    <a:lnTo>
                      <a:pt x="438" y="139"/>
                    </a:lnTo>
                    <a:lnTo>
                      <a:pt x="445" y="161"/>
                    </a:lnTo>
                    <a:lnTo>
                      <a:pt x="449" y="183"/>
                    </a:lnTo>
                    <a:lnTo>
                      <a:pt x="454" y="205"/>
                    </a:lnTo>
                    <a:lnTo>
                      <a:pt x="456" y="229"/>
                    </a:lnTo>
                    <a:lnTo>
                      <a:pt x="454" y="251"/>
                    </a:lnTo>
                    <a:lnTo>
                      <a:pt x="449" y="273"/>
                    </a:lnTo>
                    <a:lnTo>
                      <a:pt x="445" y="295"/>
                    </a:lnTo>
                    <a:lnTo>
                      <a:pt x="438" y="317"/>
                    </a:lnTo>
                    <a:lnTo>
                      <a:pt x="427" y="337"/>
                    </a:lnTo>
                    <a:lnTo>
                      <a:pt x="416" y="354"/>
                    </a:lnTo>
                    <a:lnTo>
                      <a:pt x="401" y="372"/>
                    </a:lnTo>
                    <a:lnTo>
                      <a:pt x="388" y="392"/>
                    </a:lnTo>
                    <a:lnTo>
                      <a:pt x="372" y="405"/>
                    </a:lnTo>
                    <a:lnTo>
                      <a:pt x="355" y="416"/>
                    </a:lnTo>
                    <a:lnTo>
                      <a:pt x="337" y="427"/>
                    </a:lnTo>
                    <a:lnTo>
                      <a:pt x="317" y="438"/>
                    </a:lnTo>
                    <a:lnTo>
                      <a:pt x="295" y="447"/>
                    </a:lnTo>
                    <a:lnTo>
                      <a:pt x="273" y="453"/>
                    </a:lnTo>
                    <a:lnTo>
                      <a:pt x="251" y="458"/>
                    </a:lnTo>
                    <a:lnTo>
                      <a:pt x="227" y="458"/>
                    </a:lnTo>
                    <a:lnTo>
                      <a:pt x="205" y="458"/>
                    </a:lnTo>
                    <a:lnTo>
                      <a:pt x="183" y="453"/>
                    </a:lnTo>
                    <a:lnTo>
                      <a:pt x="161" y="447"/>
                    </a:lnTo>
                    <a:lnTo>
                      <a:pt x="139" y="438"/>
                    </a:lnTo>
                    <a:lnTo>
                      <a:pt x="119" y="427"/>
                    </a:lnTo>
                    <a:lnTo>
                      <a:pt x="102" y="416"/>
                    </a:lnTo>
                    <a:lnTo>
                      <a:pt x="84" y="405"/>
                    </a:lnTo>
                    <a:lnTo>
                      <a:pt x="64" y="392"/>
                    </a:lnTo>
                    <a:lnTo>
                      <a:pt x="51" y="372"/>
                    </a:lnTo>
                    <a:lnTo>
                      <a:pt x="40" y="354"/>
                    </a:lnTo>
                    <a:lnTo>
                      <a:pt x="29" y="337"/>
                    </a:lnTo>
                    <a:lnTo>
                      <a:pt x="18" y="317"/>
                    </a:lnTo>
                    <a:lnTo>
                      <a:pt x="11" y="295"/>
                    </a:lnTo>
                    <a:lnTo>
                      <a:pt x="3" y="273"/>
                    </a:lnTo>
                    <a:lnTo>
                      <a:pt x="0" y="251"/>
                    </a:lnTo>
                    <a:lnTo>
                      <a:pt x="0" y="229"/>
                    </a:lnTo>
                  </a:path>
                </a:pathLst>
              </a:custGeom>
              <a:noFill/>
              <a:ln w="444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9" name="Freeform 159"/>
              <p:cNvSpPr>
                <a:spLocks/>
              </p:cNvSpPr>
              <p:nvPr/>
            </p:nvSpPr>
            <p:spPr bwMode="auto">
              <a:xfrm>
                <a:off x="4408" y="4305"/>
                <a:ext cx="708" cy="709"/>
              </a:xfrm>
              <a:custGeom>
                <a:avLst/>
                <a:gdLst>
                  <a:gd name="T0" fmla="*/ 391 w 708"/>
                  <a:gd name="T1" fmla="*/ 0 h 709"/>
                  <a:gd name="T2" fmla="*/ 459 w 708"/>
                  <a:gd name="T3" fmla="*/ 13 h 709"/>
                  <a:gd name="T4" fmla="*/ 525 w 708"/>
                  <a:gd name="T5" fmla="*/ 44 h 709"/>
                  <a:gd name="T6" fmla="*/ 580 w 708"/>
                  <a:gd name="T7" fmla="*/ 79 h 709"/>
                  <a:gd name="T8" fmla="*/ 629 w 708"/>
                  <a:gd name="T9" fmla="*/ 128 h 709"/>
                  <a:gd name="T10" fmla="*/ 668 w 708"/>
                  <a:gd name="T11" fmla="*/ 185 h 709"/>
                  <a:gd name="T12" fmla="*/ 695 w 708"/>
                  <a:gd name="T13" fmla="*/ 249 h 709"/>
                  <a:gd name="T14" fmla="*/ 708 w 708"/>
                  <a:gd name="T15" fmla="*/ 317 h 709"/>
                  <a:gd name="T16" fmla="*/ 708 w 708"/>
                  <a:gd name="T17" fmla="*/ 392 h 709"/>
                  <a:gd name="T18" fmla="*/ 695 w 708"/>
                  <a:gd name="T19" fmla="*/ 460 h 709"/>
                  <a:gd name="T20" fmla="*/ 668 w 708"/>
                  <a:gd name="T21" fmla="*/ 522 h 709"/>
                  <a:gd name="T22" fmla="*/ 629 w 708"/>
                  <a:gd name="T23" fmla="*/ 581 h 709"/>
                  <a:gd name="T24" fmla="*/ 580 w 708"/>
                  <a:gd name="T25" fmla="*/ 630 h 709"/>
                  <a:gd name="T26" fmla="*/ 525 w 708"/>
                  <a:gd name="T27" fmla="*/ 669 h 709"/>
                  <a:gd name="T28" fmla="*/ 459 w 708"/>
                  <a:gd name="T29" fmla="*/ 696 h 709"/>
                  <a:gd name="T30" fmla="*/ 391 w 708"/>
                  <a:gd name="T31" fmla="*/ 709 h 709"/>
                  <a:gd name="T32" fmla="*/ 316 w 708"/>
                  <a:gd name="T33" fmla="*/ 709 h 709"/>
                  <a:gd name="T34" fmla="*/ 248 w 708"/>
                  <a:gd name="T35" fmla="*/ 696 h 709"/>
                  <a:gd name="T36" fmla="*/ 185 w 708"/>
                  <a:gd name="T37" fmla="*/ 669 h 709"/>
                  <a:gd name="T38" fmla="*/ 127 w 708"/>
                  <a:gd name="T39" fmla="*/ 630 h 709"/>
                  <a:gd name="T40" fmla="*/ 79 w 708"/>
                  <a:gd name="T41" fmla="*/ 581 h 709"/>
                  <a:gd name="T42" fmla="*/ 44 w 708"/>
                  <a:gd name="T43" fmla="*/ 522 h 709"/>
                  <a:gd name="T44" fmla="*/ 13 w 708"/>
                  <a:gd name="T45" fmla="*/ 460 h 709"/>
                  <a:gd name="T46" fmla="*/ 0 w 708"/>
                  <a:gd name="T47" fmla="*/ 392 h 709"/>
                  <a:gd name="T48" fmla="*/ 0 w 708"/>
                  <a:gd name="T49" fmla="*/ 317 h 709"/>
                  <a:gd name="T50" fmla="*/ 13 w 708"/>
                  <a:gd name="T51" fmla="*/ 249 h 709"/>
                  <a:gd name="T52" fmla="*/ 44 w 708"/>
                  <a:gd name="T53" fmla="*/ 185 h 709"/>
                  <a:gd name="T54" fmla="*/ 79 w 708"/>
                  <a:gd name="T55" fmla="*/ 128 h 709"/>
                  <a:gd name="T56" fmla="*/ 127 w 708"/>
                  <a:gd name="T57" fmla="*/ 79 h 709"/>
                  <a:gd name="T58" fmla="*/ 185 w 708"/>
                  <a:gd name="T59" fmla="*/ 44 h 709"/>
                  <a:gd name="T60" fmla="*/ 248 w 708"/>
                  <a:gd name="T61" fmla="*/ 13 h 709"/>
                  <a:gd name="T62" fmla="*/ 316 w 708"/>
                  <a:gd name="T63" fmla="*/ 0 h 7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8"/>
                  <a:gd name="T97" fmla="*/ 0 h 709"/>
                  <a:gd name="T98" fmla="*/ 708 w 708"/>
                  <a:gd name="T99" fmla="*/ 709 h 7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8" h="709">
                    <a:moveTo>
                      <a:pt x="354" y="0"/>
                    </a:moveTo>
                    <a:lnTo>
                      <a:pt x="391" y="0"/>
                    </a:lnTo>
                    <a:lnTo>
                      <a:pt x="426" y="7"/>
                    </a:lnTo>
                    <a:lnTo>
                      <a:pt x="459" y="13"/>
                    </a:lnTo>
                    <a:lnTo>
                      <a:pt x="492" y="24"/>
                    </a:lnTo>
                    <a:lnTo>
                      <a:pt x="525" y="44"/>
                    </a:lnTo>
                    <a:lnTo>
                      <a:pt x="554" y="57"/>
                    </a:lnTo>
                    <a:lnTo>
                      <a:pt x="580" y="79"/>
                    </a:lnTo>
                    <a:lnTo>
                      <a:pt x="607" y="101"/>
                    </a:lnTo>
                    <a:lnTo>
                      <a:pt x="629" y="128"/>
                    </a:lnTo>
                    <a:lnTo>
                      <a:pt x="651" y="156"/>
                    </a:lnTo>
                    <a:lnTo>
                      <a:pt x="668" y="185"/>
                    </a:lnTo>
                    <a:lnTo>
                      <a:pt x="684" y="216"/>
                    </a:lnTo>
                    <a:lnTo>
                      <a:pt x="695" y="249"/>
                    </a:lnTo>
                    <a:lnTo>
                      <a:pt x="706" y="282"/>
                    </a:lnTo>
                    <a:lnTo>
                      <a:pt x="708" y="317"/>
                    </a:lnTo>
                    <a:lnTo>
                      <a:pt x="708" y="355"/>
                    </a:lnTo>
                    <a:lnTo>
                      <a:pt x="708" y="392"/>
                    </a:lnTo>
                    <a:lnTo>
                      <a:pt x="706" y="427"/>
                    </a:lnTo>
                    <a:lnTo>
                      <a:pt x="695" y="460"/>
                    </a:lnTo>
                    <a:lnTo>
                      <a:pt x="684" y="493"/>
                    </a:lnTo>
                    <a:lnTo>
                      <a:pt x="668" y="522"/>
                    </a:lnTo>
                    <a:lnTo>
                      <a:pt x="651" y="553"/>
                    </a:lnTo>
                    <a:lnTo>
                      <a:pt x="629" y="581"/>
                    </a:lnTo>
                    <a:lnTo>
                      <a:pt x="607" y="608"/>
                    </a:lnTo>
                    <a:lnTo>
                      <a:pt x="580" y="630"/>
                    </a:lnTo>
                    <a:lnTo>
                      <a:pt x="554" y="652"/>
                    </a:lnTo>
                    <a:lnTo>
                      <a:pt x="525" y="669"/>
                    </a:lnTo>
                    <a:lnTo>
                      <a:pt x="492" y="685"/>
                    </a:lnTo>
                    <a:lnTo>
                      <a:pt x="459" y="696"/>
                    </a:lnTo>
                    <a:lnTo>
                      <a:pt x="426" y="702"/>
                    </a:lnTo>
                    <a:lnTo>
                      <a:pt x="391" y="709"/>
                    </a:lnTo>
                    <a:lnTo>
                      <a:pt x="354" y="709"/>
                    </a:lnTo>
                    <a:lnTo>
                      <a:pt x="316" y="709"/>
                    </a:lnTo>
                    <a:lnTo>
                      <a:pt x="283" y="702"/>
                    </a:lnTo>
                    <a:lnTo>
                      <a:pt x="248" y="696"/>
                    </a:lnTo>
                    <a:lnTo>
                      <a:pt x="215" y="685"/>
                    </a:lnTo>
                    <a:lnTo>
                      <a:pt x="185" y="669"/>
                    </a:lnTo>
                    <a:lnTo>
                      <a:pt x="156" y="652"/>
                    </a:lnTo>
                    <a:lnTo>
                      <a:pt x="127" y="630"/>
                    </a:lnTo>
                    <a:lnTo>
                      <a:pt x="101" y="608"/>
                    </a:lnTo>
                    <a:lnTo>
                      <a:pt x="79" y="581"/>
                    </a:lnTo>
                    <a:lnTo>
                      <a:pt x="61" y="553"/>
                    </a:lnTo>
                    <a:lnTo>
                      <a:pt x="44" y="522"/>
                    </a:lnTo>
                    <a:lnTo>
                      <a:pt x="28" y="493"/>
                    </a:lnTo>
                    <a:lnTo>
                      <a:pt x="13" y="460"/>
                    </a:lnTo>
                    <a:lnTo>
                      <a:pt x="6" y="427"/>
                    </a:lnTo>
                    <a:lnTo>
                      <a:pt x="0" y="392"/>
                    </a:lnTo>
                    <a:lnTo>
                      <a:pt x="0" y="355"/>
                    </a:lnTo>
                    <a:lnTo>
                      <a:pt x="0" y="317"/>
                    </a:lnTo>
                    <a:lnTo>
                      <a:pt x="6" y="282"/>
                    </a:lnTo>
                    <a:lnTo>
                      <a:pt x="13" y="249"/>
                    </a:lnTo>
                    <a:lnTo>
                      <a:pt x="28" y="216"/>
                    </a:lnTo>
                    <a:lnTo>
                      <a:pt x="44" y="185"/>
                    </a:lnTo>
                    <a:lnTo>
                      <a:pt x="61" y="156"/>
                    </a:lnTo>
                    <a:lnTo>
                      <a:pt x="79" y="128"/>
                    </a:lnTo>
                    <a:lnTo>
                      <a:pt x="101" y="101"/>
                    </a:lnTo>
                    <a:lnTo>
                      <a:pt x="127" y="79"/>
                    </a:lnTo>
                    <a:lnTo>
                      <a:pt x="156" y="57"/>
                    </a:lnTo>
                    <a:lnTo>
                      <a:pt x="185" y="44"/>
                    </a:lnTo>
                    <a:lnTo>
                      <a:pt x="215" y="24"/>
                    </a:lnTo>
                    <a:lnTo>
                      <a:pt x="248" y="13"/>
                    </a:lnTo>
                    <a:lnTo>
                      <a:pt x="283" y="7"/>
                    </a:lnTo>
                    <a:lnTo>
                      <a:pt x="316" y="0"/>
                    </a:lnTo>
                    <a:lnTo>
                      <a:pt x="354" y="0"/>
                    </a:lnTo>
                  </a:path>
                </a:pathLst>
              </a:custGeom>
              <a:noFill/>
              <a:ln w="2540">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80" name="Rectangle 160"/>
              <p:cNvSpPr>
                <a:spLocks noChangeArrowheads="1"/>
              </p:cNvSpPr>
              <p:nvPr/>
            </p:nvSpPr>
            <p:spPr bwMode="auto">
              <a:xfrm>
                <a:off x="2771" y="2142"/>
                <a:ext cx="2217" cy="2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81" name="Rectangle 161"/>
              <p:cNvSpPr>
                <a:spLocks noChangeArrowheads="1"/>
              </p:cNvSpPr>
              <p:nvPr/>
            </p:nvSpPr>
            <p:spPr bwMode="auto">
              <a:xfrm>
                <a:off x="2765" y="3506"/>
                <a:ext cx="440" cy="2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82" name="Rectangle 162"/>
              <p:cNvSpPr>
                <a:spLocks noChangeArrowheads="1"/>
              </p:cNvSpPr>
              <p:nvPr/>
            </p:nvSpPr>
            <p:spPr bwMode="auto">
              <a:xfrm>
                <a:off x="3660" y="3513"/>
                <a:ext cx="440" cy="2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83" name="Rectangle 163"/>
              <p:cNvSpPr>
                <a:spLocks noChangeArrowheads="1"/>
              </p:cNvSpPr>
              <p:nvPr/>
            </p:nvSpPr>
            <p:spPr bwMode="auto">
              <a:xfrm>
                <a:off x="5435" y="3511"/>
                <a:ext cx="1218" cy="2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84" name="Rectangle 164"/>
              <p:cNvSpPr>
                <a:spLocks noChangeArrowheads="1"/>
              </p:cNvSpPr>
              <p:nvPr/>
            </p:nvSpPr>
            <p:spPr bwMode="auto">
              <a:xfrm>
                <a:off x="4549" y="3511"/>
                <a:ext cx="439" cy="2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85" name="Rectangle 165"/>
              <p:cNvSpPr>
                <a:spLocks noChangeArrowheads="1"/>
              </p:cNvSpPr>
              <p:nvPr/>
            </p:nvSpPr>
            <p:spPr bwMode="auto">
              <a:xfrm>
                <a:off x="5211" y="2390"/>
                <a:ext cx="30" cy="90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86" name="Rectangle 166"/>
              <p:cNvSpPr>
                <a:spLocks noChangeArrowheads="1"/>
              </p:cNvSpPr>
              <p:nvPr/>
            </p:nvSpPr>
            <p:spPr bwMode="auto">
              <a:xfrm>
                <a:off x="6876" y="3731"/>
                <a:ext cx="28" cy="70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87" name="Rectangle 167"/>
              <p:cNvSpPr>
                <a:spLocks noChangeArrowheads="1"/>
              </p:cNvSpPr>
              <p:nvPr/>
            </p:nvSpPr>
            <p:spPr bwMode="auto">
              <a:xfrm>
                <a:off x="3741" y="4644"/>
                <a:ext cx="667" cy="3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88" name="Rectangle 168"/>
              <p:cNvSpPr>
                <a:spLocks noChangeArrowheads="1"/>
              </p:cNvSpPr>
              <p:nvPr/>
            </p:nvSpPr>
            <p:spPr bwMode="auto">
              <a:xfrm>
                <a:off x="5120" y="4655"/>
                <a:ext cx="1540" cy="3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89" name="Freeform 169"/>
              <p:cNvSpPr>
                <a:spLocks/>
              </p:cNvSpPr>
              <p:nvPr/>
            </p:nvSpPr>
            <p:spPr bwMode="auto">
              <a:xfrm>
                <a:off x="2666" y="3698"/>
                <a:ext cx="690" cy="814"/>
              </a:xfrm>
              <a:custGeom>
                <a:avLst/>
                <a:gdLst>
                  <a:gd name="T0" fmla="*/ 668 w 690"/>
                  <a:gd name="T1" fmla="*/ 814 h 814"/>
                  <a:gd name="T2" fmla="*/ 0 w 690"/>
                  <a:gd name="T3" fmla="*/ 17 h 814"/>
                  <a:gd name="T4" fmla="*/ 22 w 690"/>
                  <a:gd name="T5" fmla="*/ 0 h 814"/>
                  <a:gd name="T6" fmla="*/ 690 w 690"/>
                  <a:gd name="T7" fmla="*/ 796 h 814"/>
                  <a:gd name="T8" fmla="*/ 668 w 690"/>
                  <a:gd name="T9" fmla="*/ 814 h 814"/>
                  <a:gd name="T10" fmla="*/ 0 60000 65536"/>
                  <a:gd name="T11" fmla="*/ 0 60000 65536"/>
                  <a:gd name="T12" fmla="*/ 0 60000 65536"/>
                  <a:gd name="T13" fmla="*/ 0 60000 65536"/>
                  <a:gd name="T14" fmla="*/ 0 60000 65536"/>
                  <a:gd name="T15" fmla="*/ 0 w 690"/>
                  <a:gd name="T16" fmla="*/ 0 h 814"/>
                  <a:gd name="T17" fmla="*/ 690 w 690"/>
                  <a:gd name="T18" fmla="*/ 814 h 814"/>
                </a:gdLst>
                <a:ahLst/>
                <a:cxnLst>
                  <a:cxn ang="T10">
                    <a:pos x="T0" y="T1"/>
                  </a:cxn>
                  <a:cxn ang="T11">
                    <a:pos x="T2" y="T3"/>
                  </a:cxn>
                  <a:cxn ang="T12">
                    <a:pos x="T4" y="T5"/>
                  </a:cxn>
                  <a:cxn ang="T13">
                    <a:pos x="T6" y="T7"/>
                  </a:cxn>
                  <a:cxn ang="T14">
                    <a:pos x="T8" y="T9"/>
                  </a:cxn>
                </a:cxnLst>
                <a:rect l="T15" t="T16" r="T17" b="T18"/>
                <a:pathLst>
                  <a:path w="690" h="814">
                    <a:moveTo>
                      <a:pt x="668" y="814"/>
                    </a:moveTo>
                    <a:lnTo>
                      <a:pt x="0" y="17"/>
                    </a:lnTo>
                    <a:lnTo>
                      <a:pt x="22" y="0"/>
                    </a:lnTo>
                    <a:lnTo>
                      <a:pt x="690" y="796"/>
                    </a:lnTo>
                    <a:lnTo>
                      <a:pt x="668" y="8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0" name="Rectangle 170"/>
              <p:cNvSpPr>
                <a:spLocks noChangeArrowheads="1"/>
              </p:cNvSpPr>
              <p:nvPr/>
            </p:nvSpPr>
            <p:spPr bwMode="auto">
              <a:xfrm>
                <a:off x="2534" y="2379"/>
                <a:ext cx="31" cy="92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2400">
                  <a:latin typeface="Times New Roman" panose="02020603050405020304" pitchFamily="18" charset="0"/>
                </a:endParaRPr>
              </a:p>
            </p:txBody>
          </p:sp>
          <p:sp>
            <p:nvSpPr>
              <p:cNvPr id="91" name="Line 171"/>
              <p:cNvSpPr>
                <a:spLocks noChangeShapeType="1"/>
              </p:cNvSpPr>
              <p:nvPr/>
            </p:nvSpPr>
            <p:spPr bwMode="auto">
              <a:xfrm>
                <a:off x="2545" y="1004"/>
                <a:ext cx="1" cy="917"/>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 name="Line 172"/>
              <p:cNvSpPr>
                <a:spLocks noChangeShapeType="1"/>
              </p:cNvSpPr>
              <p:nvPr/>
            </p:nvSpPr>
            <p:spPr bwMode="auto">
              <a:xfrm flipV="1">
                <a:off x="2692" y="2866"/>
                <a:ext cx="961" cy="480"/>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3" name="Line 173"/>
              <p:cNvSpPr>
                <a:spLocks noChangeShapeType="1"/>
              </p:cNvSpPr>
              <p:nvPr/>
            </p:nvSpPr>
            <p:spPr bwMode="auto">
              <a:xfrm>
                <a:off x="4005" y="2947"/>
                <a:ext cx="205" cy="366"/>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4" name="Line 174"/>
              <p:cNvSpPr>
                <a:spLocks noChangeShapeType="1"/>
              </p:cNvSpPr>
              <p:nvPr/>
            </p:nvSpPr>
            <p:spPr bwMode="auto">
              <a:xfrm flipV="1">
                <a:off x="6225" y="3656"/>
                <a:ext cx="497" cy="290"/>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5" name="Line 175"/>
              <p:cNvSpPr>
                <a:spLocks noChangeShapeType="1"/>
              </p:cNvSpPr>
              <p:nvPr/>
            </p:nvSpPr>
            <p:spPr bwMode="auto">
              <a:xfrm flipH="1" flipV="1">
                <a:off x="5376" y="3671"/>
                <a:ext cx="431" cy="308"/>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6" name="Line 176"/>
              <p:cNvSpPr>
                <a:spLocks noChangeShapeType="1"/>
              </p:cNvSpPr>
              <p:nvPr/>
            </p:nvSpPr>
            <p:spPr bwMode="auto">
              <a:xfrm flipV="1">
                <a:off x="5398" y="3121"/>
                <a:ext cx="442" cy="264"/>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7" name="Line 177"/>
              <p:cNvSpPr>
                <a:spLocks noChangeShapeType="1"/>
              </p:cNvSpPr>
              <p:nvPr/>
            </p:nvSpPr>
            <p:spPr bwMode="auto">
              <a:xfrm>
                <a:off x="6247" y="3114"/>
                <a:ext cx="470" cy="238"/>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8" name="Line 178"/>
              <p:cNvSpPr>
                <a:spLocks noChangeShapeType="1"/>
              </p:cNvSpPr>
              <p:nvPr/>
            </p:nvSpPr>
            <p:spPr bwMode="auto">
              <a:xfrm flipV="1">
                <a:off x="7113" y="3383"/>
                <a:ext cx="458" cy="64"/>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9" name="Line 179"/>
              <p:cNvSpPr>
                <a:spLocks noChangeShapeType="1"/>
              </p:cNvSpPr>
              <p:nvPr/>
            </p:nvSpPr>
            <p:spPr bwMode="auto">
              <a:xfrm flipV="1">
                <a:off x="7043" y="3561"/>
                <a:ext cx="660" cy="938"/>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0" name="Line 180"/>
              <p:cNvSpPr>
                <a:spLocks noChangeShapeType="1"/>
              </p:cNvSpPr>
              <p:nvPr/>
            </p:nvSpPr>
            <p:spPr bwMode="auto">
              <a:xfrm>
                <a:off x="7096" y="3612"/>
                <a:ext cx="530" cy="484"/>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1" name="Line 181"/>
              <p:cNvSpPr>
                <a:spLocks noChangeShapeType="1"/>
              </p:cNvSpPr>
              <p:nvPr/>
            </p:nvSpPr>
            <p:spPr bwMode="auto">
              <a:xfrm>
                <a:off x="7008" y="3698"/>
                <a:ext cx="673" cy="1237"/>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 name="Line 182"/>
              <p:cNvSpPr>
                <a:spLocks noChangeShapeType="1"/>
              </p:cNvSpPr>
              <p:nvPr/>
            </p:nvSpPr>
            <p:spPr bwMode="auto">
              <a:xfrm>
                <a:off x="7102" y="4743"/>
                <a:ext cx="495" cy="282"/>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3" name="Line 183"/>
              <p:cNvSpPr>
                <a:spLocks noChangeShapeType="1"/>
              </p:cNvSpPr>
              <p:nvPr/>
            </p:nvSpPr>
            <p:spPr bwMode="auto">
              <a:xfrm flipV="1">
                <a:off x="7113" y="4349"/>
                <a:ext cx="484" cy="271"/>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4" name="Line 184"/>
              <p:cNvSpPr>
                <a:spLocks noChangeShapeType="1"/>
              </p:cNvSpPr>
              <p:nvPr/>
            </p:nvSpPr>
            <p:spPr bwMode="auto">
              <a:xfrm flipV="1">
                <a:off x="1357" y="3478"/>
                <a:ext cx="966" cy="154"/>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5" name="Line 185"/>
              <p:cNvSpPr>
                <a:spLocks noChangeShapeType="1"/>
              </p:cNvSpPr>
              <p:nvPr/>
            </p:nvSpPr>
            <p:spPr bwMode="auto">
              <a:xfrm>
                <a:off x="1364" y="3742"/>
                <a:ext cx="1931" cy="825"/>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6" name="Line 186"/>
              <p:cNvSpPr>
                <a:spLocks noChangeShapeType="1"/>
              </p:cNvSpPr>
              <p:nvPr/>
            </p:nvSpPr>
            <p:spPr bwMode="auto">
              <a:xfrm flipV="1">
                <a:off x="1850" y="3588"/>
                <a:ext cx="473" cy="609"/>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7" name="Line 187"/>
              <p:cNvSpPr>
                <a:spLocks noChangeShapeType="1"/>
              </p:cNvSpPr>
              <p:nvPr/>
            </p:nvSpPr>
            <p:spPr bwMode="auto">
              <a:xfrm>
                <a:off x="1936" y="4327"/>
                <a:ext cx="1343" cy="311"/>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8" name="Line 188"/>
              <p:cNvSpPr>
                <a:spLocks noChangeShapeType="1"/>
              </p:cNvSpPr>
              <p:nvPr/>
            </p:nvSpPr>
            <p:spPr bwMode="auto">
              <a:xfrm flipV="1">
                <a:off x="2305" y="3693"/>
                <a:ext cx="86" cy="1145"/>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9" name="Line 189"/>
              <p:cNvSpPr>
                <a:spLocks noChangeShapeType="1"/>
              </p:cNvSpPr>
              <p:nvPr/>
            </p:nvSpPr>
            <p:spPr bwMode="auto">
              <a:xfrm flipV="1">
                <a:off x="2505" y="4699"/>
                <a:ext cx="772" cy="280"/>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0" name="Line 190"/>
              <p:cNvSpPr>
                <a:spLocks noChangeShapeType="1"/>
              </p:cNvSpPr>
              <p:nvPr/>
            </p:nvSpPr>
            <p:spPr bwMode="auto">
              <a:xfrm flipV="1">
                <a:off x="4353" y="5001"/>
                <a:ext cx="299" cy="929"/>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1" name="Freeform 191"/>
              <p:cNvSpPr>
                <a:spLocks/>
              </p:cNvSpPr>
              <p:nvPr/>
            </p:nvSpPr>
            <p:spPr bwMode="auto">
              <a:xfrm>
                <a:off x="4861" y="4996"/>
                <a:ext cx="376" cy="934"/>
              </a:xfrm>
              <a:custGeom>
                <a:avLst/>
                <a:gdLst>
                  <a:gd name="T0" fmla="*/ 24 w 376"/>
                  <a:gd name="T1" fmla="*/ 0 h 934"/>
                  <a:gd name="T2" fmla="*/ 376 w 376"/>
                  <a:gd name="T3" fmla="*/ 923 h 934"/>
                  <a:gd name="T4" fmla="*/ 354 w 376"/>
                  <a:gd name="T5" fmla="*/ 934 h 934"/>
                  <a:gd name="T6" fmla="*/ 0 w 376"/>
                  <a:gd name="T7" fmla="*/ 7 h 934"/>
                  <a:gd name="T8" fmla="*/ 24 w 376"/>
                  <a:gd name="T9" fmla="*/ 0 h 934"/>
                  <a:gd name="T10" fmla="*/ 0 60000 65536"/>
                  <a:gd name="T11" fmla="*/ 0 60000 65536"/>
                  <a:gd name="T12" fmla="*/ 0 60000 65536"/>
                  <a:gd name="T13" fmla="*/ 0 60000 65536"/>
                  <a:gd name="T14" fmla="*/ 0 60000 65536"/>
                  <a:gd name="T15" fmla="*/ 0 w 376"/>
                  <a:gd name="T16" fmla="*/ 0 h 934"/>
                  <a:gd name="T17" fmla="*/ 376 w 376"/>
                  <a:gd name="T18" fmla="*/ 934 h 934"/>
                </a:gdLst>
                <a:ahLst/>
                <a:cxnLst>
                  <a:cxn ang="T10">
                    <a:pos x="T0" y="T1"/>
                  </a:cxn>
                  <a:cxn ang="T11">
                    <a:pos x="T2" y="T3"/>
                  </a:cxn>
                  <a:cxn ang="T12">
                    <a:pos x="T4" y="T5"/>
                  </a:cxn>
                  <a:cxn ang="T13">
                    <a:pos x="T6" y="T7"/>
                  </a:cxn>
                  <a:cxn ang="T14">
                    <a:pos x="T8" y="T9"/>
                  </a:cxn>
                </a:cxnLst>
                <a:rect l="T15" t="T16" r="T17" b="T18"/>
                <a:pathLst>
                  <a:path w="376" h="934">
                    <a:moveTo>
                      <a:pt x="24" y="0"/>
                    </a:moveTo>
                    <a:lnTo>
                      <a:pt x="376" y="923"/>
                    </a:lnTo>
                    <a:lnTo>
                      <a:pt x="354" y="934"/>
                    </a:lnTo>
                    <a:lnTo>
                      <a:pt x="0" y="7"/>
                    </a:lnTo>
                    <a:lnTo>
                      <a:pt x="2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 name="Freeform 192"/>
              <p:cNvSpPr>
                <a:spLocks/>
              </p:cNvSpPr>
              <p:nvPr/>
            </p:nvSpPr>
            <p:spPr bwMode="auto">
              <a:xfrm>
                <a:off x="4370" y="3731"/>
                <a:ext cx="260" cy="607"/>
              </a:xfrm>
              <a:custGeom>
                <a:avLst/>
                <a:gdLst>
                  <a:gd name="T0" fmla="*/ 29 w 260"/>
                  <a:gd name="T1" fmla="*/ 0 h 607"/>
                  <a:gd name="T2" fmla="*/ 260 w 260"/>
                  <a:gd name="T3" fmla="*/ 598 h 607"/>
                  <a:gd name="T4" fmla="*/ 231 w 260"/>
                  <a:gd name="T5" fmla="*/ 607 h 607"/>
                  <a:gd name="T6" fmla="*/ 0 w 260"/>
                  <a:gd name="T7" fmla="*/ 11 h 607"/>
                  <a:gd name="T8" fmla="*/ 29 w 260"/>
                  <a:gd name="T9" fmla="*/ 0 h 607"/>
                  <a:gd name="T10" fmla="*/ 0 60000 65536"/>
                  <a:gd name="T11" fmla="*/ 0 60000 65536"/>
                  <a:gd name="T12" fmla="*/ 0 60000 65536"/>
                  <a:gd name="T13" fmla="*/ 0 60000 65536"/>
                  <a:gd name="T14" fmla="*/ 0 60000 65536"/>
                  <a:gd name="T15" fmla="*/ 0 w 260"/>
                  <a:gd name="T16" fmla="*/ 0 h 607"/>
                  <a:gd name="T17" fmla="*/ 260 w 260"/>
                  <a:gd name="T18" fmla="*/ 607 h 607"/>
                </a:gdLst>
                <a:ahLst/>
                <a:cxnLst>
                  <a:cxn ang="T10">
                    <a:pos x="T0" y="T1"/>
                  </a:cxn>
                  <a:cxn ang="T11">
                    <a:pos x="T2" y="T3"/>
                  </a:cxn>
                  <a:cxn ang="T12">
                    <a:pos x="T4" y="T5"/>
                  </a:cxn>
                  <a:cxn ang="T13">
                    <a:pos x="T6" y="T7"/>
                  </a:cxn>
                  <a:cxn ang="T14">
                    <a:pos x="T8" y="T9"/>
                  </a:cxn>
                </a:cxnLst>
                <a:rect l="T15" t="T16" r="T17" b="T18"/>
                <a:pathLst>
                  <a:path w="260" h="607">
                    <a:moveTo>
                      <a:pt x="29" y="0"/>
                    </a:moveTo>
                    <a:lnTo>
                      <a:pt x="260" y="598"/>
                    </a:lnTo>
                    <a:lnTo>
                      <a:pt x="231" y="607"/>
                    </a:lnTo>
                    <a:lnTo>
                      <a:pt x="0" y="11"/>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 name="Line 193"/>
              <p:cNvSpPr>
                <a:spLocks noChangeShapeType="1"/>
              </p:cNvSpPr>
              <p:nvPr/>
            </p:nvSpPr>
            <p:spPr bwMode="auto">
              <a:xfrm flipH="1" flipV="1">
                <a:off x="5054" y="4869"/>
                <a:ext cx="750" cy="581"/>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 name="Freeform 194"/>
              <p:cNvSpPr>
                <a:spLocks/>
              </p:cNvSpPr>
              <p:nvPr/>
            </p:nvSpPr>
            <p:spPr bwMode="auto">
              <a:xfrm>
                <a:off x="4883" y="3722"/>
                <a:ext cx="259" cy="607"/>
              </a:xfrm>
              <a:custGeom>
                <a:avLst/>
                <a:gdLst>
                  <a:gd name="T0" fmla="*/ 259 w 259"/>
                  <a:gd name="T1" fmla="*/ 11 h 607"/>
                  <a:gd name="T2" fmla="*/ 22 w 259"/>
                  <a:gd name="T3" fmla="*/ 607 h 607"/>
                  <a:gd name="T4" fmla="*/ 0 w 259"/>
                  <a:gd name="T5" fmla="*/ 596 h 607"/>
                  <a:gd name="T6" fmla="*/ 233 w 259"/>
                  <a:gd name="T7" fmla="*/ 0 h 607"/>
                  <a:gd name="T8" fmla="*/ 259 w 259"/>
                  <a:gd name="T9" fmla="*/ 11 h 607"/>
                  <a:gd name="T10" fmla="*/ 0 60000 65536"/>
                  <a:gd name="T11" fmla="*/ 0 60000 65536"/>
                  <a:gd name="T12" fmla="*/ 0 60000 65536"/>
                  <a:gd name="T13" fmla="*/ 0 60000 65536"/>
                  <a:gd name="T14" fmla="*/ 0 60000 65536"/>
                  <a:gd name="T15" fmla="*/ 0 w 259"/>
                  <a:gd name="T16" fmla="*/ 0 h 607"/>
                  <a:gd name="T17" fmla="*/ 259 w 259"/>
                  <a:gd name="T18" fmla="*/ 607 h 607"/>
                </a:gdLst>
                <a:ahLst/>
                <a:cxnLst>
                  <a:cxn ang="T10">
                    <a:pos x="T0" y="T1"/>
                  </a:cxn>
                  <a:cxn ang="T11">
                    <a:pos x="T2" y="T3"/>
                  </a:cxn>
                  <a:cxn ang="T12">
                    <a:pos x="T4" y="T5"/>
                  </a:cxn>
                  <a:cxn ang="T13">
                    <a:pos x="T6" y="T7"/>
                  </a:cxn>
                  <a:cxn ang="T14">
                    <a:pos x="T8" y="T9"/>
                  </a:cxn>
                </a:cxnLst>
                <a:rect l="T15" t="T16" r="T17" b="T18"/>
                <a:pathLst>
                  <a:path w="259" h="607">
                    <a:moveTo>
                      <a:pt x="259" y="11"/>
                    </a:moveTo>
                    <a:lnTo>
                      <a:pt x="22" y="607"/>
                    </a:lnTo>
                    <a:lnTo>
                      <a:pt x="0" y="596"/>
                    </a:lnTo>
                    <a:lnTo>
                      <a:pt x="233" y="0"/>
                    </a:lnTo>
                    <a:lnTo>
                      <a:pt x="259"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 name="Line 195"/>
              <p:cNvSpPr>
                <a:spLocks noChangeShapeType="1"/>
              </p:cNvSpPr>
              <p:nvPr/>
            </p:nvSpPr>
            <p:spPr bwMode="auto">
              <a:xfrm>
                <a:off x="2780" y="768"/>
                <a:ext cx="427" cy="1"/>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 name="Line 196"/>
              <p:cNvSpPr>
                <a:spLocks noChangeShapeType="1"/>
              </p:cNvSpPr>
              <p:nvPr/>
            </p:nvSpPr>
            <p:spPr bwMode="auto">
              <a:xfrm flipV="1">
                <a:off x="2611" y="938"/>
                <a:ext cx="688" cy="995"/>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 name="Line 197"/>
              <p:cNvSpPr>
                <a:spLocks noChangeShapeType="1"/>
              </p:cNvSpPr>
              <p:nvPr/>
            </p:nvSpPr>
            <p:spPr bwMode="auto">
              <a:xfrm>
                <a:off x="3603" y="922"/>
                <a:ext cx="1440" cy="1103"/>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 name="Line 198"/>
              <p:cNvSpPr>
                <a:spLocks noChangeShapeType="1"/>
              </p:cNvSpPr>
              <p:nvPr/>
            </p:nvSpPr>
            <p:spPr bwMode="auto">
              <a:xfrm flipV="1">
                <a:off x="2683" y="894"/>
                <a:ext cx="1454" cy="1072"/>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 name="Line 199"/>
              <p:cNvSpPr>
                <a:spLocks noChangeShapeType="1"/>
              </p:cNvSpPr>
              <p:nvPr/>
            </p:nvSpPr>
            <p:spPr bwMode="auto">
              <a:xfrm>
                <a:off x="3671" y="773"/>
                <a:ext cx="429" cy="1"/>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 name="Line 200"/>
              <p:cNvSpPr>
                <a:spLocks noChangeShapeType="1"/>
              </p:cNvSpPr>
              <p:nvPr/>
            </p:nvSpPr>
            <p:spPr bwMode="auto">
              <a:xfrm flipV="1">
                <a:off x="2725" y="850"/>
                <a:ext cx="2279" cy="1155"/>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 name="Line 201"/>
              <p:cNvSpPr>
                <a:spLocks noChangeShapeType="1"/>
              </p:cNvSpPr>
              <p:nvPr/>
            </p:nvSpPr>
            <p:spPr bwMode="auto">
              <a:xfrm>
                <a:off x="5230" y="993"/>
                <a:ext cx="1" cy="944"/>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 name="Line 202"/>
              <p:cNvSpPr>
                <a:spLocks noChangeShapeType="1"/>
              </p:cNvSpPr>
              <p:nvPr/>
            </p:nvSpPr>
            <p:spPr bwMode="auto">
              <a:xfrm flipV="1">
                <a:off x="2754" y="861"/>
                <a:ext cx="3149" cy="1208"/>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3" name="Line 203"/>
              <p:cNvSpPr>
                <a:spLocks noChangeShapeType="1"/>
              </p:cNvSpPr>
              <p:nvPr/>
            </p:nvSpPr>
            <p:spPr bwMode="auto">
              <a:xfrm flipV="1">
                <a:off x="5358" y="966"/>
                <a:ext cx="644" cy="1017"/>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4" name="Rectangle 204"/>
              <p:cNvSpPr>
                <a:spLocks noChangeArrowheads="1"/>
              </p:cNvSpPr>
              <p:nvPr/>
            </p:nvSpPr>
            <p:spPr bwMode="auto">
              <a:xfrm>
                <a:off x="1424" y="666"/>
                <a:ext cx="70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АТE </a:t>
                </a:r>
                <a:r>
                  <a:rPr lang="en-US" altLang="ru-RU" sz="1200" dirty="0">
                    <a:solidFill>
                      <a:srgbClr val="1F1A17"/>
                    </a:solidFill>
                    <a:latin typeface="Times New Roman" panose="02020603050405020304" pitchFamily="18" charset="0"/>
                  </a:rPr>
                  <a:t>2</a:t>
                </a:r>
                <a:endParaRPr lang="ru-RU" altLang="ru-RU" sz="2400" dirty="0">
                  <a:latin typeface="Times New Roman" panose="02020603050405020304" pitchFamily="18" charset="0"/>
                </a:endParaRPr>
              </a:p>
            </p:txBody>
          </p:sp>
          <p:sp>
            <p:nvSpPr>
              <p:cNvPr id="125" name="Rectangle 205"/>
              <p:cNvSpPr>
                <a:spLocks noChangeArrowheads="1"/>
              </p:cNvSpPr>
              <p:nvPr/>
            </p:nvSpPr>
            <p:spPr bwMode="auto">
              <a:xfrm>
                <a:off x="4025" y="145"/>
                <a:ext cx="70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АТE </a:t>
                </a:r>
                <a:r>
                  <a:rPr lang="en-US" altLang="ru-RU" sz="1200" dirty="0">
                    <a:solidFill>
                      <a:srgbClr val="1F1A17"/>
                    </a:solidFill>
                    <a:latin typeface="Times New Roman" panose="02020603050405020304" pitchFamily="18" charset="0"/>
                  </a:rPr>
                  <a:t>5</a:t>
                </a:r>
                <a:endParaRPr lang="ru-RU" altLang="ru-RU" sz="2400" dirty="0">
                  <a:latin typeface="Times New Roman" panose="02020603050405020304" pitchFamily="18" charset="0"/>
                </a:endParaRPr>
              </a:p>
            </p:txBody>
          </p:sp>
          <p:sp>
            <p:nvSpPr>
              <p:cNvPr id="126" name="Rectangle 206"/>
              <p:cNvSpPr>
                <a:spLocks noChangeArrowheads="1"/>
              </p:cNvSpPr>
              <p:nvPr/>
            </p:nvSpPr>
            <p:spPr bwMode="auto">
              <a:xfrm>
                <a:off x="4919" y="2706"/>
                <a:ext cx="95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Business</a:t>
                </a:r>
                <a:endParaRPr lang="ru-RU" altLang="ru-RU" sz="2400" dirty="0">
                  <a:latin typeface="Times New Roman" panose="02020603050405020304" pitchFamily="18" charset="0"/>
                </a:endParaRPr>
              </a:p>
            </p:txBody>
          </p:sp>
          <p:sp>
            <p:nvSpPr>
              <p:cNvPr id="127" name="Rectangle 207"/>
              <p:cNvSpPr>
                <a:spLocks noChangeArrowheads="1"/>
              </p:cNvSpPr>
              <p:nvPr/>
            </p:nvSpPr>
            <p:spPr bwMode="auto">
              <a:xfrm>
                <a:off x="4919" y="2956"/>
                <a:ext cx="65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center</a:t>
                </a:r>
                <a:endParaRPr lang="ru-RU" altLang="ru-RU" sz="2400" dirty="0">
                  <a:latin typeface="Times New Roman" panose="02020603050405020304" pitchFamily="18" charset="0"/>
                </a:endParaRPr>
              </a:p>
            </p:txBody>
          </p:sp>
          <p:sp>
            <p:nvSpPr>
              <p:cNvPr id="128" name="Rectangle 208"/>
              <p:cNvSpPr>
                <a:spLocks noChangeArrowheads="1"/>
              </p:cNvSpPr>
              <p:nvPr/>
            </p:nvSpPr>
            <p:spPr bwMode="auto">
              <a:xfrm>
                <a:off x="5709" y="4305"/>
                <a:ext cx="70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АТE </a:t>
                </a:r>
                <a:r>
                  <a:rPr lang="en-US" altLang="ru-RU" sz="1200" dirty="0">
                    <a:solidFill>
                      <a:srgbClr val="1F1A17"/>
                    </a:solidFill>
                    <a:latin typeface="Times New Roman" panose="02020603050405020304" pitchFamily="18" charset="0"/>
                  </a:rPr>
                  <a:t>4</a:t>
                </a:r>
                <a:endParaRPr lang="ru-RU" altLang="ru-RU" sz="2400" dirty="0">
                  <a:latin typeface="Times New Roman" panose="02020603050405020304" pitchFamily="18" charset="0"/>
                </a:endParaRPr>
              </a:p>
            </p:txBody>
          </p:sp>
          <p:sp>
            <p:nvSpPr>
              <p:cNvPr id="129" name="Rectangle 209"/>
              <p:cNvSpPr>
                <a:spLocks noChangeArrowheads="1"/>
              </p:cNvSpPr>
              <p:nvPr/>
            </p:nvSpPr>
            <p:spPr bwMode="auto">
              <a:xfrm>
                <a:off x="6324" y="4858"/>
                <a:ext cx="1386"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a:solidFill>
                      <a:srgbClr val="1F1A17"/>
                    </a:solidFill>
                    <a:latin typeface="Times New Roman" panose="02020603050405020304" pitchFamily="18" charset="0"/>
                  </a:rPr>
                  <a:t>    </a:t>
                </a:r>
                <a:r>
                  <a:rPr lang="en-US" altLang="ru-RU" sz="1200" dirty="0" smtClean="0">
                    <a:solidFill>
                      <a:srgbClr val="1F1A17"/>
                    </a:solidFill>
                    <a:latin typeface="Times New Roman" panose="02020603050405020304" pitchFamily="18" charset="0"/>
                  </a:rPr>
                  <a:t>Child </a:t>
                </a:r>
              </a:p>
              <a:p>
                <a:pPr>
                  <a:spcBef>
                    <a:spcPct val="0"/>
                  </a:spcBef>
                  <a:buFontTx/>
                  <a:buNone/>
                </a:pPr>
                <a:r>
                  <a:rPr lang="en-US" altLang="ru-RU" sz="1200" dirty="0" smtClean="0">
                    <a:solidFill>
                      <a:srgbClr val="1F1A17"/>
                    </a:solidFill>
                    <a:latin typeface="Times New Roman" panose="02020603050405020304" pitchFamily="18" charset="0"/>
                  </a:rPr>
                  <a:t>health center</a:t>
                </a:r>
                <a:endParaRPr lang="ru-RU" altLang="ru-RU" sz="2400" dirty="0">
                  <a:latin typeface="Times New Roman" panose="02020603050405020304" pitchFamily="18" charset="0"/>
                </a:endParaRPr>
              </a:p>
            </p:txBody>
          </p:sp>
          <p:sp>
            <p:nvSpPr>
              <p:cNvPr id="131" name="Rectangle 211"/>
              <p:cNvSpPr>
                <a:spLocks noChangeArrowheads="1"/>
              </p:cNvSpPr>
              <p:nvPr/>
            </p:nvSpPr>
            <p:spPr bwMode="auto">
              <a:xfrm>
                <a:off x="3550" y="2233"/>
                <a:ext cx="70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АТE </a:t>
                </a:r>
                <a:r>
                  <a:rPr lang="en-US" altLang="ru-RU" sz="1200" dirty="0">
                    <a:solidFill>
                      <a:srgbClr val="1F1A17"/>
                    </a:solidFill>
                    <a:latin typeface="Times New Roman" panose="02020603050405020304" pitchFamily="18" charset="0"/>
                  </a:rPr>
                  <a:t>3</a:t>
                </a:r>
                <a:endParaRPr lang="ru-RU" altLang="ru-RU" sz="2400" dirty="0">
                  <a:latin typeface="Times New Roman" panose="02020603050405020304" pitchFamily="18" charset="0"/>
                </a:endParaRPr>
              </a:p>
            </p:txBody>
          </p:sp>
          <p:sp>
            <p:nvSpPr>
              <p:cNvPr id="132" name="Rectangle 212"/>
              <p:cNvSpPr>
                <a:spLocks noChangeArrowheads="1"/>
              </p:cNvSpPr>
              <p:nvPr/>
            </p:nvSpPr>
            <p:spPr bwMode="auto">
              <a:xfrm>
                <a:off x="3095" y="-38"/>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33" name="Rectangle 213"/>
              <p:cNvSpPr>
                <a:spLocks noChangeArrowheads="1"/>
              </p:cNvSpPr>
              <p:nvPr/>
            </p:nvSpPr>
            <p:spPr bwMode="auto">
              <a:xfrm>
                <a:off x="3205" y="217"/>
                <a:ext cx="66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a:t>
                </a:r>
                <a:r>
                  <a:rPr lang="en-US" altLang="ru-RU" sz="1200" dirty="0" smtClean="0">
                    <a:solidFill>
                      <a:srgbClr val="1F1A17"/>
                    </a:solidFill>
                    <a:latin typeface="Times New Roman" panose="02020603050405020304" pitchFamily="18" charset="0"/>
                  </a:rPr>
                  <a:t>10</a:t>
                </a:r>
                <a:endParaRPr lang="ru-RU" altLang="ru-RU" sz="2400" dirty="0">
                  <a:latin typeface="Times New Roman" panose="02020603050405020304" pitchFamily="18" charset="0"/>
                </a:endParaRPr>
              </a:p>
            </p:txBody>
          </p:sp>
          <p:sp>
            <p:nvSpPr>
              <p:cNvPr id="134" name="Rectangle 214"/>
              <p:cNvSpPr>
                <a:spLocks noChangeArrowheads="1"/>
              </p:cNvSpPr>
              <p:nvPr/>
            </p:nvSpPr>
            <p:spPr bwMode="auto">
              <a:xfrm>
                <a:off x="4904" y="-14"/>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35" name="Rectangle 215"/>
              <p:cNvSpPr>
                <a:spLocks noChangeArrowheads="1"/>
              </p:cNvSpPr>
              <p:nvPr/>
            </p:nvSpPr>
            <p:spPr bwMode="auto">
              <a:xfrm>
                <a:off x="5065" y="237"/>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No.1</a:t>
                </a:r>
                <a:endParaRPr lang="ru-RU" altLang="ru-RU" sz="2400" dirty="0">
                  <a:latin typeface="Times New Roman" panose="02020603050405020304" pitchFamily="18" charset="0"/>
                </a:endParaRPr>
              </a:p>
            </p:txBody>
          </p:sp>
          <p:sp>
            <p:nvSpPr>
              <p:cNvPr id="136" name="Rectangle 216"/>
              <p:cNvSpPr>
                <a:spLocks noChangeArrowheads="1"/>
              </p:cNvSpPr>
              <p:nvPr/>
            </p:nvSpPr>
            <p:spPr bwMode="auto">
              <a:xfrm>
                <a:off x="5806" y="-14"/>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37" name="Rectangle 217"/>
              <p:cNvSpPr>
                <a:spLocks noChangeArrowheads="1"/>
              </p:cNvSpPr>
              <p:nvPr/>
            </p:nvSpPr>
            <p:spPr bwMode="auto">
              <a:xfrm>
                <a:off x="5967" y="237"/>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a:t>
                </a:r>
                <a:r>
                  <a:rPr lang="en-US" altLang="ru-RU" sz="1200" dirty="0" smtClean="0">
                    <a:solidFill>
                      <a:srgbClr val="1F1A17"/>
                    </a:solidFill>
                    <a:latin typeface="Times New Roman" panose="02020603050405020304" pitchFamily="18" charset="0"/>
                  </a:rPr>
                  <a:t>3</a:t>
                </a:r>
                <a:endParaRPr lang="ru-RU" altLang="ru-RU" sz="2400" dirty="0">
                  <a:latin typeface="Times New Roman" panose="02020603050405020304" pitchFamily="18" charset="0"/>
                </a:endParaRPr>
              </a:p>
            </p:txBody>
          </p:sp>
          <p:sp>
            <p:nvSpPr>
              <p:cNvPr id="138" name="Rectangle 218"/>
              <p:cNvSpPr>
                <a:spLocks noChangeArrowheads="1"/>
              </p:cNvSpPr>
              <p:nvPr/>
            </p:nvSpPr>
            <p:spPr bwMode="auto">
              <a:xfrm>
                <a:off x="1612" y="1869"/>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39" name="Rectangle 219"/>
              <p:cNvSpPr>
                <a:spLocks noChangeArrowheads="1"/>
              </p:cNvSpPr>
              <p:nvPr/>
            </p:nvSpPr>
            <p:spPr bwMode="auto">
              <a:xfrm>
                <a:off x="1777" y="2113"/>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a:t>
                </a:r>
                <a:r>
                  <a:rPr lang="en-US" altLang="ru-RU" sz="1200" dirty="0" smtClean="0">
                    <a:solidFill>
                      <a:srgbClr val="1F1A17"/>
                    </a:solidFill>
                    <a:latin typeface="Times New Roman" panose="02020603050405020304" pitchFamily="18" charset="0"/>
                  </a:rPr>
                  <a:t>5</a:t>
                </a:r>
                <a:endParaRPr lang="ru-RU" altLang="ru-RU" sz="2400" dirty="0">
                  <a:latin typeface="Times New Roman" panose="02020603050405020304" pitchFamily="18" charset="0"/>
                </a:endParaRPr>
              </a:p>
            </p:txBody>
          </p:sp>
          <p:sp>
            <p:nvSpPr>
              <p:cNvPr id="140" name="Rectangle 220"/>
              <p:cNvSpPr>
                <a:spLocks noChangeArrowheads="1"/>
              </p:cNvSpPr>
              <p:nvPr/>
            </p:nvSpPr>
            <p:spPr bwMode="auto">
              <a:xfrm>
                <a:off x="5534" y="1754"/>
                <a:ext cx="326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Central city child health clinic</a:t>
                </a:r>
                <a:endParaRPr lang="ru-RU" altLang="ru-RU" sz="2400" dirty="0">
                  <a:latin typeface="Times New Roman" panose="02020603050405020304" pitchFamily="18" charset="0"/>
                </a:endParaRPr>
              </a:p>
            </p:txBody>
          </p:sp>
          <p:sp>
            <p:nvSpPr>
              <p:cNvPr id="141" name="Rectangle 221"/>
              <p:cNvSpPr>
                <a:spLocks noChangeArrowheads="1"/>
              </p:cNvSpPr>
              <p:nvPr/>
            </p:nvSpPr>
            <p:spPr bwMode="auto">
              <a:xfrm>
                <a:off x="4169" y="5067"/>
                <a:ext cx="113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University</a:t>
                </a:r>
                <a:endParaRPr lang="ru-RU" altLang="ru-RU" sz="2400" dirty="0">
                  <a:latin typeface="Times New Roman" panose="02020603050405020304" pitchFamily="18" charset="0"/>
                </a:endParaRPr>
              </a:p>
            </p:txBody>
          </p:sp>
          <p:sp>
            <p:nvSpPr>
              <p:cNvPr id="142" name="Rectangle 222"/>
              <p:cNvSpPr>
                <a:spLocks noChangeArrowheads="1"/>
              </p:cNvSpPr>
              <p:nvPr/>
            </p:nvSpPr>
            <p:spPr bwMode="auto">
              <a:xfrm>
                <a:off x="6610" y="2666"/>
                <a:ext cx="116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Healthcare</a:t>
                </a:r>
                <a:endParaRPr lang="ru-RU" altLang="ru-RU" sz="2400" dirty="0">
                  <a:latin typeface="Times New Roman" panose="02020603050405020304" pitchFamily="18" charset="0"/>
                </a:endParaRPr>
              </a:p>
            </p:txBody>
          </p:sp>
          <p:sp>
            <p:nvSpPr>
              <p:cNvPr id="143" name="Rectangle 223"/>
              <p:cNvSpPr>
                <a:spLocks noChangeArrowheads="1"/>
              </p:cNvSpPr>
              <p:nvPr/>
            </p:nvSpPr>
            <p:spPr bwMode="auto">
              <a:xfrm>
                <a:off x="6631" y="2921"/>
                <a:ext cx="121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Directorate</a:t>
                </a:r>
                <a:endParaRPr lang="ru-RU" altLang="ru-RU" sz="2400" dirty="0">
                  <a:latin typeface="Times New Roman" panose="02020603050405020304" pitchFamily="18" charset="0"/>
                </a:endParaRPr>
              </a:p>
            </p:txBody>
          </p:sp>
          <p:sp>
            <p:nvSpPr>
              <p:cNvPr id="144" name="Rectangle 224"/>
              <p:cNvSpPr>
                <a:spLocks noChangeArrowheads="1"/>
              </p:cNvSpPr>
              <p:nvPr/>
            </p:nvSpPr>
            <p:spPr bwMode="auto">
              <a:xfrm>
                <a:off x="5723" y="2231"/>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45" name="Rectangle 225"/>
              <p:cNvSpPr>
                <a:spLocks noChangeArrowheads="1"/>
              </p:cNvSpPr>
              <p:nvPr/>
            </p:nvSpPr>
            <p:spPr bwMode="auto">
              <a:xfrm>
                <a:off x="5881" y="2483"/>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No.9</a:t>
                </a:r>
                <a:endParaRPr lang="ru-RU" altLang="ru-RU" sz="2400" dirty="0">
                  <a:latin typeface="Times New Roman" panose="02020603050405020304" pitchFamily="18" charset="0"/>
                </a:endParaRPr>
              </a:p>
            </p:txBody>
          </p:sp>
          <p:sp>
            <p:nvSpPr>
              <p:cNvPr id="146" name="Rectangle 226"/>
              <p:cNvSpPr>
                <a:spLocks noChangeArrowheads="1"/>
              </p:cNvSpPr>
              <p:nvPr/>
            </p:nvSpPr>
            <p:spPr bwMode="auto">
              <a:xfrm>
                <a:off x="8071" y="3084"/>
                <a:ext cx="1159"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City </a:t>
                </a:r>
              </a:p>
              <a:p>
                <a:pPr>
                  <a:spcBef>
                    <a:spcPct val="0"/>
                  </a:spcBef>
                  <a:buFontTx/>
                  <a:buNone/>
                </a:pPr>
                <a:r>
                  <a:rPr lang="en-US" altLang="ru-RU" sz="1200" dirty="0" smtClean="0">
                    <a:solidFill>
                      <a:srgbClr val="1F1A17"/>
                    </a:solidFill>
                    <a:latin typeface="Times New Roman" panose="02020603050405020304" pitchFamily="18" charset="0"/>
                  </a:rPr>
                  <a:t>Education </a:t>
                </a:r>
              </a:p>
              <a:p>
                <a:pPr>
                  <a:spcBef>
                    <a:spcPct val="0"/>
                  </a:spcBef>
                  <a:buFontTx/>
                  <a:buNone/>
                </a:pPr>
                <a:r>
                  <a:rPr lang="en-US" altLang="ru-RU" sz="1200" dirty="0" smtClean="0">
                    <a:solidFill>
                      <a:srgbClr val="1F1A17"/>
                    </a:solidFill>
                    <a:latin typeface="Times New Roman" panose="02020603050405020304" pitchFamily="18" charset="0"/>
                  </a:rPr>
                  <a:t>Board</a:t>
                </a:r>
                <a:endParaRPr lang="ru-RU" altLang="ru-RU" sz="2400" dirty="0">
                  <a:latin typeface="Times New Roman" panose="02020603050405020304" pitchFamily="18" charset="0"/>
                </a:endParaRPr>
              </a:p>
            </p:txBody>
          </p:sp>
          <p:sp>
            <p:nvSpPr>
              <p:cNvPr id="147" name="Rectangle 227"/>
              <p:cNvSpPr>
                <a:spLocks noChangeArrowheads="1"/>
              </p:cNvSpPr>
              <p:nvPr/>
            </p:nvSpPr>
            <p:spPr bwMode="auto">
              <a:xfrm>
                <a:off x="8199" y="4019"/>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48" name="Rectangle 228"/>
              <p:cNvSpPr>
                <a:spLocks noChangeArrowheads="1"/>
              </p:cNvSpPr>
              <p:nvPr/>
            </p:nvSpPr>
            <p:spPr bwMode="auto">
              <a:xfrm>
                <a:off x="8207" y="4317"/>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No.4</a:t>
                </a:r>
                <a:endParaRPr lang="ru-RU" altLang="ru-RU" sz="2400" dirty="0">
                  <a:latin typeface="Times New Roman" panose="02020603050405020304" pitchFamily="18" charset="0"/>
                </a:endParaRPr>
              </a:p>
            </p:txBody>
          </p:sp>
          <p:sp>
            <p:nvSpPr>
              <p:cNvPr id="149" name="Rectangle 229"/>
              <p:cNvSpPr>
                <a:spLocks noChangeArrowheads="1"/>
              </p:cNvSpPr>
              <p:nvPr/>
            </p:nvSpPr>
            <p:spPr bwMode="auto">
              <a:xfrm>
                <a:off x="8203" y="4950"/>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50" name="Rectangle 230"/>
              <p:cNvSpPr>
                <a:spLocks noChangeArrowheads="1"/>
              </p:cNvSpPr>
              <p:nvPr/>
            </p:nvSpPr>
            <p:spPr bwMode="auto">
              <a:xfrm>
                <a:off x="8369" y="5202"/>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a:t>
                </a:r>
                <a:r>
                  <a:rPr lang="en-US" altLang="ru-RU" sz="1200" dirty="0" smtClean="0">
                    <a:solidFill>
                      <a:srgbClr val="1F1A17"/>
                    </a:solidFill>
                    <a:latin typeface="Times New Roman" panose="02020603050405020304" pitchFamily="18" charset="0"/>
                  </a:rPr>
                  <a:t>8</a:t>
                </a:r>
                <a:endParaRPr lang="ru-RU" altLang="ru-RU" sz="2400" dirty="0">
                  <a:latin typeface="Times New Roman" panose="02020603050405020304" pitchFamily="18" charset="0"/>
                </a:endParaRPr>
              </a:p>
            </p:txBody>
          </p:sp>
          <p:sp>
            <p:nvSpPr>
              <p:cNvPr id="151" name="Rectangle 231"/>
              <p:cNvSpPr>
                <a:spLocks noChangeArrowheads="1"/>
              </p:cNvSpPr>
              <p:nvPr/>
            </p:nvSpPr>
            <p:spPr bwMode="auto">
              <a:xfrm>
                <a:off x="1681" y="2834"/>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52" name="Rectangle 232"/>
              <p:cNvSpPr>
                <a:spLocks noChangeArrowheads="1"/>
              </p:cNvSpPr>
              <p:nvPr/>
            </p:nvSpPr>
            <p:spPr bwMode="auto">
              <a:xfrm>
                <a:off x="1803" y="3084"/>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No.7</a:t>
                </a:r>
                <a:endParaRPr lang="ru-RU" altLang="ru-RU" sz="2400" dirty="0">
                  <a:latin typeface="Times New Roman" panose="02020603050405020304" pitchFamily="18" charset="0"/>
                </a:endParaRPr>
              </a:p>
            </p:txBody>
          </p:sp>
          <p:sp>
            <p:nvSpPr>
              <p:cNvPr id="153" name="Rectangle 233"/>
              <p:cNvSpPr>
                <a:spLocks noChangeArrowheads="1"/>
              </p:cNvSpPr>
              <p:nvPr/>
            </p:nvSpPr>
            <p:spPr bwMode="auto">
              <a:xfrm>
                <a:off x="3123" y="3726"/>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54" name="Rectangle 234"/>
              <p:cNvSpPr>
                <a:spLocks noChangeArrowheads="1"/>
              </p:cNvSpPr>
              <p:nvPr/>
            </p:nvSpPr>
            <p:spPr bwMode="auto">
              <a:xfrm>
                <a:off x="3280" y="3982"/>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No.2</a:t>
                </a:r>
                <a:endParaRPr lang="ru-RU" altLang="ru-RU" sz="2400" dirty="0">
                  <a:latin typeface="Times New Roman" panose="02020603050405020304" pitchFamily="18" charset="0"/>
                </a:endParaRPr>
              </a:p>
            </p:txBody>
          </p:sp>
          <p:sp>
            <p:nvSpPr>
              <p:cNvPr id="155" name="Rectangle 235"/>
              <p:cNvSpPr>
                <a:spLocks noChangeArrowheads="1"/>
              </p:cNvSpPr>
              <p:nvPr/>
            </p:nvSpPr>
            <p:spPr bwMode="auto">
              <a:xfrm>
                <a:off x="4117" y="2786"/>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56" name="Rectangle 236"/>
              <p:cNvSpPr>
                <a:spLocks noChangeArrowheads="1"/>
              </p:cNvSpPr>
              <p:nvPr/>
            </p:nvSpPr>
            <p:spPr bwMode="auto">
              <a:xfrm>
                <a:off x="4281" y="3037"/>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No.6</a:t>
                </a:r>
                <a:endParaRPr lang="ru-RU" altLang="ru-RU" sz="2400" dirty="0">
                  <a:latin typeface="Times New Roman" panose="02020603050405020304" pitchFamily="18" charset="0"/>
                </a:endParaRPr>
              </a:p>
            </p:txBody>
          </p:sp>
          <p:sp>
            <p:nvSpPr>
              <p:cNvPr id="157" name="Rectangle 237"/>
              <p:cNvSpPr>
                <a:spLocks noChangeArrowheads="1"/>
              </p:cNvSpPr>
              <p:nvPr/>
            </p:nvSpPr>
            <p:spPr bwMode="auto">
              <a:xfrm>
                <a:off x="16" y="3192"/>
                <a:ext cx="131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Gymnasium</a:t>
                </a:r>
                <a:endParaRPr lang="ru-RU" altLang="ru-RU" sz="2400" dirty="0">
                  <a:latin typeface="Times New Roman" panose="02020603050405020304" pitchFamily="18" charset="0"/>
                </a:endParaRPr>
              </a:p>
            </p:txBody>
          </p:sp>
          <p:sp>
            <p:nvSpPr>
              <p:cNvPr id="158" name="Rectangle 238"/>
              <p:cNvSpPr>
                <a:spLocks noChangeArrowheads="1"/>
              </p:cNvSpPr>
              <p:nvPr/>
            </p:nvSpPr>
            <p:spPr bwMode="auto">
              <a:xfrm>
                <a:off x="246" y="3535"/>
                <a:ext cx="65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No.</a:t>
                </a:r>
                <a:r>
                  <a:rPr lang="en-US" altLang="ru-RU" sz="1200" dirty="0" smtClean="0">
                    <a:solidFill>
                      <a:srgbClr val="1F1A17"/>
                    </a:solidFill>
                    <a:latin typeface="Times New Roman" panose="02020603050405020304" pitchFamily="18" charset="0"/>
                  </a:rPr>
                  <a:t>11</a:t>
                </a:r>
                <a:endParaRPr lang="ru-RU" altLang="ru-RU" sz="2400" dirty="0">
                  <a:latin typeface="Times New Roman" panose="02020603050405020304" pitchFamily="18" charset="0"/>
                </a:endParaRPr>
              </a:p>
            </p:txBody>
          </p:sp>
          <p:sp>
            <p:nvSpPr>
              <p:cNvPr id="159" name="Rectangle 239"/>
              <p:cNvSpPr>
                <a:spLocks noChangeArrowheads="1"/>
              </p:cNvSpPr>
              <p:nvPr/>
            </p:nvSpPr>
            <p:spPr bwMode="auto">
              <a:xfrm>
                <a:off x="574" y="4231"/>
                <a:ext cx="95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“Spring”</a:t>
                </a:r>
                <a:endParaRPr lang="ru-RU" altLang="ru-RU" sz="2400" dirty="0">
                  <a:latin typeface="Times New Roman" panose="02020603050405020304" pitchFamily="18" charset="0"/>
                </a:endParaRPr>
              </a:p>
            </p:txBody>
          </p:sp>
          <p:sp>
            <p:nvSpPr>
              <p:cNvPr id="160" name="Rectangle 240"/>
              <p:cNvSpPr>
                <a:spLocks noChangeArrowheads="1"/>
              </p:cNvSpPr>
              <p:nvPr/>
            </p:nvSpPr>
            <p:spPr bwMode="auto">
              <a:xfrm>
                <a:off x="607" y="4488"/>
                <a:ext cx="86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Lyceum</a:t>
                </a:r>
                <a:endParaRPr lang="ru-RU" altLang="ru-RU" sz="2400" dirty="0">
                  <a:latin typeface="Times New Roman" panose="02020603050405020304" pitchFamily="18" charset="0"/>
                </a:endParaRPr>
              </a:p>
            </p:txBody>
          </p:sp>
          <p:sp>
            <p:nvSpPr>
              <p:cNvPr id="161" name="Rectangle 241"/>
              <p:cNvSpPr>
                <a:spLocks noChangeArrowheads="1"/>
              </p:cNvSpPr>
              <p:nvPr/>
            </p:nvSpPr>
            <p:spPr bwMode="auto">
              <a:xfrm>
                <a:off x="8253" y="6063"/>
                <a:ext cx="74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School</a:t>
                </a:r>
                <a:endParaRPr lang="ru-RU" altLang="ru-RU" sz="2400" dirty="0">
                  <a:latin typeface="Times New Roman" panose="02020603050405020304" pitchFamily="18" charset="0"/>
                </a:endParaRPr>
              </a:p>
            </p:txBody>
          </p:sp>
          <p:sp>
            <p:nvSpPr>
              <p:cNvPr id="162" name="Rectangle 242"/>
              <p:cNvSpPr>
                <a:spLocks noChangeArrowheads="1"/>
              </p:cNvSpPr>
              <p:nvPr/>
            </p:nvSpPr>
            <p:spPr bwMode="auto">
              <a:xfrm>
                <a:off x="7817" y="6320"/>
                <a:ext cx="155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“Opportunity”</a:t>
                </a:r>
                <a:endParaRPr lang="ru-RU" altLang="ru-RU" sz="2400" dirty="0">
                  <a:latin typeface="Times New Roman" panose="02020603050405020304" pitchFamily="18" charset="0"/>
                </a:endParaRPr>
              </a:p>
            </p:txBody>
          </p:sp>
          <p:sp>
            <p:nvSpPr>
              <p:cNvPr id="163" name="Rectangle 243"/>
              <p:cNvSpPr>
                <a:spLocks noChangeArrowheads="1"/>
              </p:cNvSpPr>
              <p:nvPr/>
            </p:nvSpPr>
            <p:spPr bwMode="auto">
              <a:xfrm>
                <a:off x="1712" y="5374"/>
                <a:ext cx="107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TV studio</a:t>
                </a:r>
                <a:endParaRPr lang="ru-RU" altLang="ru-RU" sz="2400" dirty="0">
                  <a:latin typeface="Times New Roman" panose="02020603050405020304" pitchFamily="18" charset="0"/>
                </a:endParaRPr>
              </a:p>
            </p:txBody>
          </p:sp>
          <p:sp>
            <p:nvSpPr>
              <p:cNvPr id="164" name="Rectangle 244"/>
              <p:cNvSpPr>
                <a:spLocks noChangeArrowheads="1"/>
              </p:cNvSpPr>
              <p:nvPr/>
            </p:nvSpPr>
            <p:spPr bwMode="auto">
              <a:xfrm>
                <a:off x="3245" y="4915"/>
                <a:ext cx="68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ATOL</a:t>
                </a:r>
                <a:endParaRPr lang="ru-RU" altLang="ru-RU" sz="2400" dirty="0">
                  <a:latin typeface="Times New Roman" panose="02020603050405020304" pitchFamily="18" charset="0"/>
                </a:endParaRPr>
              </a:p>
            </p:txBody>
          </p:sp>
          <p:sp>
            <p:nvSpPr>
              <p:cNvPr id="165" name="Rectangle 245"/>
              <p:cNvSpPr>
                <a:spLocks noChangeArrowheads="1"/>
              </p:cNvSpPr>
              <p:nvPr/>
            </p:nvSpPr>
            <p:spPr bwMode="auto">
              <a:xfrm>
                <a:off x="3095" y="5166"/>
                <a:ext cx="88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Institute</a:t>
                </a:r>
                <a:endParaRPr lang="ru-RU" altLang="ru-RU" sz="2400" dirty="0">
                  <a:latin typeface="Times New Roman" panose="02020603050405020304" pitchFamily="18" charset="0"/>
                </a:endParaRPr>
              </a:p>
            </p:txBody>
          </p:sp>
          <p:sp>
            <p:nvSpPr>
              <p:cNvPr id="166" name="Rectangle 246"/>
              <p:cNvSpPr>
                <a:spLocks noChangeArrowheads="1"/>
              </p:cNvSpPr>
              <p:nvPr/>
            </p:nvSpPr>
            <p:spPr bwMode="auto">
              <a:xfrm>
                <a:off x="5039" y="6382"/>
                <a:ext cx="41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LIT</a:t>
                </a:r>
                <a:endParaRPr lang="ru-RU" altLang="ru-RU" sz="2400" dirty="0">
                  <a:latin typeface="Times New Roman" panose="02020603050405020304" pitchFamily="18" charset="0"/>
                </a:endParaRPr>
              </a:p>
            </p:txBody>
          </p:sp>
          <p:sp>
            <p:nvSpPr>
              <p:cNvPr id="167" name="Rectangle 247"/>
              <p:cNvSpPr>
                <a:spLocks noChangeArrowheads="1"/>
              </p:cNvSpPr>
              <p:nvPr/>
            </p:nvSpPr>
            <p:spPr bwMode="auto">
              <a:xfrm>
                <a:off x="4919" y="6641"/>
                <a:ext cx="63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a:solidFill>
                      <a:srgbClr val="1F1A17"/>
                    </a:solidFill>
                    <a:latin typeface="Times New Roman" panose="02020603050405020304" pitchFamily="18" charset="0"/>
                  </a:rPr>
                  <a:t> </a:t>
                </a:r>
                <a:r>
                  <a:rPr lang="en-US" altLang="ru-RU" sz="1200" dirty="0" smtClean="0">
                    <a:solidFill>
                      <a:srgbClr val="1F1A17"/>
                    </a:solidFill>
                    <a:latin typeface="Times New Roman" panose="02020603050405020304" pitchFamily="18" charset="0"/>
                  </a:rPr>
                  <a:t>JINR</a:t>
                </a:r>
                <a:endParaRPr lang="ru-RU" altLang="ru-RU" sz="2400" dirty="0">
                  <a:latin typeface="Times New Roman" panose="02020603050405020304" pitchFamily="18" charset="0"/>
                </a:endParaRPr>
              </a:p>
            </p:txBody>
          </p:sp>
          <p:sp>
            <p:nvSpPr>
              <p:cNvPr id="168" name="Rectangle 248"/>
              <p:cNvSpPr>
                <a:spLocks noChangeArrowheads="1"/>
              </p:cNvSpPr>
              <p:nvPr/>
            </p:nvSpPr>
            <p:spPr bwMode="auto">
              <a:xfrm>
                <a:off x="4029" y="6416"/>
                <a:ext cx="50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SCC</a:t>
                </a:r>
                <a:endParaRPr lang="ru-RU" altLang="ru-RU" sz="2400" dirty="0">
                  <a:latin typeface="Times New Roman" panose="02020603050405020304" pitchFamily="18" charset="0"/>
                </a:endParaRPr>
              </a:p>
            </p:txBody>
          </p:sp>
          <p:sp>
            <p:nvSpPr>
              <p:cNvPr id="169" name="Rectangle 249"/>
              <p:cNvSpPr>
                <a:spLocks noChangeArrowheads="1"/>
              </p:cNvSpPr>
              <p:nvPr/>
            </p:nvSpPr>
            <p:spPr bwMode="auto">
              <a:xfrm>
                <a:off x="6164" y="5826"/>
                <a:ext cx="95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a:t>
                </a:r>
                <a:r>
                  <a:rPr lang="en-US" altLang="ru-RU" sz="1200" dirty="0" err="1" smtClean="0">
                    <a:solidFill>
                      <a:srgbClr val="1F1A17"/>
                    </a:solidFill>
                    <a:latin typeface="Times New Roman" panose="02020603050405020304" pitchFamily="18" charset="0"/>
                  </a:rPr>
                  <a:t>Dubna</a:t>
                </a:r>
                <a:r>
                  <a:rPr lang="en-US" altLang="ru-RU" sz="1200" dirty="0" smtClean="0">
                    <a:solidFill>
                      <a:srgbClr val="1F1A17"/>
                    </a:solidFill>
                    <a:latin typeface="Times New Roman" panose="02020603050405020304" pitchFamily="18" charset="0"/>
                  </a:rPr>
                  <a:t>”</a:t>
                </a:r>
                <a:endParaRPr lang="ru-RU" altLang="ru-RU" sz="2400" dirty="0">
                  <a:latin typeface="Times New Roman" panose="02020603050405020304" pitchFamily="18" charset="0"/>
                </a:endParaRPr>
              </a:p>
            </p:txBody>
          </p:sp>
          <p:sp>
            <p:nvSpPr>
              <p:cNvPr id="170" name="Rectangle 250"/>
              <p:cNvSpPr>
                <a:spLocks noChangeArrowheads="1"/>
              </p:cNvSpPr>
              <p:nvPr/>
            </p:nvSpPr>
            <p:spPr bwMode="auto">
              <a:xfrm>
                <a:off x="6070" y="6079"/>
                <a:ext cx="86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smtClean="0">
                    <a:solidFill>
                      <a:srgbClr val="1F1A17"/>
                    </a:solidFill>
                    <a:latin typeface="Times New Roman" panose="02020603050405020304" pitchFamily="18" charset="0"/>
                  </a:rPr>
                  <a:t>Lyceum</a:t>
                </a:r>
                <a:endParaRPr lang="ru-RU" altLang="ru-RU" sz="2400" dirty="0">
                  <a:latin typeface="Times New Roman" panose="02020603050405020304" pitchFamily="18" charset="0"/>
                </a:endParaRPr>
              </a:p>
            </p:txBody>
          </p:sp>
          <p:sp>
            <p:nvSpPr>
              <p:cNvPr id="171" name="Line 251"/>
              <p:cNvSpPr>
                <a:spLocks noChangeShapeType="1"/>
              </p:cNvSpPr>
              <p:nvPr/>
            </p:nvSpPr>
            <p:spPr bwMode="auto">
              <a:xfrm>
                <a:off x="5103" y="4754"/>
                <a:ext cx="2516" cy="1169"/>
              </a:xfrm>
              <a:prstGeom prst="line">
                <a:avLst/>
              </a:prstGeom>
              <a:noFill/>
              <a:ln w="2540">
                <a:solidFill>
                  <a:srgbClr val="1F1A17"/>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17" name="Oval 173"/>
            <p:cNvSpPr>
              <a:spLocks noChangeArrowheads="1"/>
            </p:cNvSpPr>
            <p:nvPr/>
          </p:nvSpPr>
          <p:spPr bwMode="auto">
            <a:xfrm>
              <a:off x="5816739" y="2977315"/>
              <a:ext cx="197123" cy="208348"/>
            </a:xfrm>
            <a:prstGeom prst="ellipse">
              <a:avLst/>
            </a:prstGeom>
            <a:gradFill rotWithShape="1">
              <a:gsLst>
                <a:gs pos="0">
                  <a:srgbClr val="0000FF"/>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8" name="Oval 177"/>
            <p:cNvSpPr>
              <a:spLocks noChangeArrowheads="1"/>
            </p:cNvSpPr>
            <p:nvPr/>
          </p:nvSpPr>
          <p:spPr bwMode="auto">
            <a:xfrm>
              <a:off x="7835664" y="3842514"/>
              <a:ext cx="197123" cy="208348"/>
            </a:xfrm>
            <a:prstGeom prst="ellipse">
              <a:avLst/>
            </a:prstGeom>
            <a:gradFill rotWithShape="1">
              <a:gsLst>
                <a:gs pos="0">
                  <a:srgbClr val="0000FF"/>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nvGrpSpPr>
            <p:cNvPr id="19" name="Group 181"/>
            <p:cNvGrpSpPr>
              <a:grpSpLocks/>
            </p:cNvGrpSpPr>
            <p:nvPr/>
          </p:nvGrpSpPr>
          <p:grpSpPr bwMode="auto">
            <a:xfrm>
              <a:off x="2624612" y="1951481"/>
              <a:ext cx="5424073" cy="4138323"/>
              <a:chOff x="1655" y="1231"/>
              <a:chExt cx="3412" cy="2602"/>
            </a:xfrm>
          </p:grpSpPr>
          <p:grpSp>
            <p:nvGrpSpPr>
              <p:cNvPr id="22" name="Group 168"/>
              <p:cNvGrpSpPr>
                <a:grpSpLocks/>
              </p:cNvGrpSpPr>
              <p:nvPr/>
            </p:nvGrpSpPr>
            <p:grpSpPr bwMode="auto">
              <a:xfrm>
                <a:off x="1655" y="1231"/>
                <a:ext cx="3412" cy="2551"/>
                <a:chOff x="1655" y="1231"/>
                <a:chExt cx="3412" cy="2551"/>
              </a:xfrm>
            </p:grpSpPr>
            <p:grpSp>
              <p:nvGrpSpPr>
                <p:cNvPr id="33" name="Group 154"/>
                <p:cNvGrpSpPr>
                  <a:grpSpLocks/>
                </p:cNvGrpSpPr>
                <p:nvPr/>
              </p:nvGrpSpPr>
              <p:grpSpPr bwMode="auto">
                <a:xfrm>
                  <a:off x="1655" y="2490"/>
                  <a:ext cx="1246" cy="539"/>
                  <a:chOff x="1655" y="2490"/>
                  <a:chExt cx="1246" cy="539"/>
                </a:xfrm>
              </p:grpSpPr>
              <p:sp>
                <p:nvSpPr>
                  <p:cNvPr id="47" name="Oval 149"/>
                  <p:cNvSpPr>
                    <a:spLocks noChangeArrowheads="1"/>
                  </p:cNvSpPr>
                  <p:nvPr/>
                </p:nvSpPr>
                <p:spPr bwMode="auto">
                  <a:xfrm>
                    <a:off x="1655" y="2580"/>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8" name="Oval 151"/>
                  <p:cNvSpPr>
                    <a:spLocks noChangeArrowheads="1"/>
                  </p:cNvSpPr>
                  <p:nvPr/>
                </p:nvSpPr>
                <p:spPr bwMode="auto">
                  <a:xfrm>
                    <a:off x="1939" y="2898"/>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9" name="Oval 152"/>
                  <p:cNvSpPr>
                    <a:spLocks noChangeArrowheads="1"/>
                  </p:cNvSpPr>
                  <p:nvPr/>
                </p:nvSpPr>
                <p:spPr bwMode="auto">
                  <a:xfrm>
                    <a:off x="2342" y="2496"/>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0" name="Oval 153"/>
                  <p:cNvSpPr>
                    <a:spLocks noChangeArrowheads="1"/>
                  </p:cNvSpPr>
                  <p:nvPr/>
                </p:nvSpPr>
                <p:spPr bwMode="auto">
                  <a:xfrm>
                    <a:off x="2777" y="2490"/>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sp>
              <p:nvSpPr>
                <p:cNvPr id="34" name="Oval 155"/>
                <p:cNvSpPr>
                  <a:spLocks noChangeArrowheads="1"/>
                </p:cNvSpPr>
                <p:nvPr/>
              </p:nvSpPr>
              <p:spPr bwMode="auto">
                <a:xfrm>
                  <a:off x="4026" y="3463"/>
                  <a:ext cx="124" cy="131"/>
                </a:xfrm>
                <a:prstGeom prst="ellipse">
                  <a:avLst/>
                </a:prstGeom>
                <a:gradFill rotWithShape="1">
                  <a:gsLst>
                    <a:gs pos="0">
                      <a:srgbClr val="FF0000"/>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5" name="Oval 156"/>
                <p:cNvSpPr>
                  <a:spLocks noChangeArrowheads="1"/>
                </p:cNvSpPr>
                <p:nvPr/>
              </p:nvSpPr>
              <p:spPr bwMode="auto">
                <a:xfrm>
                  <a:off x="2336" y="1870"/>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6" name="Oval 157"/>
                <p:cNvSpPr>
                  <a:spLocks noChangeArrowheads="1"/>
                </p:cNvSpPr>
                <p:nvPr/>
              </p:nvSpPr>
              <p:spPr bwMode="auto">
                <a:xfrm>
                  <a:off x="2783" y="1237"/>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7" name="Oval 158"/>
                <p:cNvSpPr>
                  <a:spLocks noChangeArrowheads="1"/>
                </p:cNvSpPr>
                <p:nvPr/>
              </p:nvSpPr>
              <p:spPr bwMode="auto">
                <a:xfrm>
                  <a:off x="3657" y="1231"/>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8" name="Oval 159"/>
                <p:cNvSpPr>
                  <a:spLocks noChangeArrowheads="1"/>
                </p:cNvSpPr>
                <p:nvPr/>
              </p:nvSpPr>
              <p:spPr bwMode="auto">
                <a:xfrm>
                  <a:off x="4093" y="1231"/>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9" name="Oval 160"/>
                <p:cNvSpPr>
                  <a:spLocks noChangeArrowheads="1"/>
                </p:cNvSpPr>
                <p:nvPr/>
              </p:nvSpPr>
              <p:spPr bwMode="auto">
                <a:xfrm>
                  <a:off x="4065" y="2269"/>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0" name="Oval 161"/>
                <p:cNvSpPr>
                  <a:spLocks noChangeArrowheads="1"/>
                </p:cNvSpPr>
                <p:nvPr/>
              </p:nvSpPr>
              <p:spPr bwMode="auto">
                <a:xfrm>
                  <a:off x="4927" y="2828"/>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1" name="Oval 162"/>
                <p:cNvSpPr>
                  <a:spLocks noChangeArrowheads="1"/>
                </p:cNvSpPr>
                <p:nvPr/>
              </p:nvSpPr>
              <p:spPr bwMode="auto">
                <a:xfrm>
                  <a:off x="4927" y="3237"/>
                  <a:ext cx="124" cy="131"/>
                </a:xfrm>
                <a:prstGeom prst="ellipse">
                  <a:avLst/>
                </a:prstGeom>
                <a:gradFill rotWithShape="1">
                  <a:gsLst>
                    <a:gs pos="0">
                      <a:srgbClr val="FF0000"/>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2" name="Oval 163"/>
                <p:cNvSpPr>
                  <a:spLocks noChangeArrowheads="1"/>
                </p:cNvSpPr>
                <p:nvPr/>
              </p:nvSpPr>
              <p:spPr bwMode="auto">
                <a:xfrm>
                  <a:off x="2342" y="1241"/>
                  <a:ext cx="124" cy="131"/>
                </a:xfrm>
                <a:prstGeom prst="ellipse">
                  <a:avLst/>
                </a:prstGeom>
                <a:gradFill rotWithShape="1">
                  <a:gsLst>
                    <a:gs pos="0">
                      <a:srgbClr val="0000FF"/>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3" name="Oval 164"/>
                <p:cNvSpPr>
                  <a:spLocks noChangeArrowheads="1"/>
                </p:cNvSpPr>
                <p:nvPr/>
              </p:nvSpPr>
              <p:spPr bwMode="auto">
                <a:xfrm>
                  <a:off x="3216" y="1241"/>
                  <a:ext cx="124" cy="131"/>
                </a:xfrm>
                <a:prstGeom prst="ellipse">
                  <a:avLst/>
                </a:prstGeom>
                <a:gradFill rotWithShape="1">
                  <a:gsLst>
                    <a:gs pos="0">
                      <a:srgbClr val="0000FF"/>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4" name="Oval 165"/>
                <p:cNvSpPr>
                  <a:spLocks noChangeArrowheads="1"/>
                </p:cNvSpPr>
                <p:nvPr/>
              </p:nvSpPr>
              <p:spPr bwMode="auto">
                <a:xfrm>
                  <a:off x="2989" y="2160"/>
                  <a:ext cx="124" cy="131"/>
                </a:xfrm>
                <a:prstGeom prst="ellipse">
                  <a:avLst/>
                </a:prstGeom>
                <a:gradFill rotWithShape="1">
                  <a:gsLst>
                    <a:gs pos="0">
                      <a:srgbClr val="0000FF"/>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5" name="Oval 166"/>
                <p:cNvSpPr>
                  <a:spLocks noChangeArrowheads="1"/>
                </p:cNvSpPr>
                <p:nvPr/>
              </p:nvSpPr>
              <p:spPr bwMode="auto">
                <a:xfrm>
                  <a:off x="4059" y="2744"/>
                  <a:ext cx="124" cy="131"/>
                </a:xfrm>
                <a:prstGeom prst="ellipse">
                  <a:avLst/>
                </a:prstGeom>
                <a:gradFill rotWithShape="1">
                  <a:gsLst>
                    <a:gs pos="0">
                      <a:srgbClr val="0000FF"/>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6" name="Oval 167"/>
                <p:cNvSpPr>
                  <a:spLocks noChangeArrowheads="1"/>
                </p:cNvSpPr>
                <p:nvPr/>
              </p:nvSpPr>
              <p:spPr bwMode="auto">
                <a:xfrm>
                  <a:off x="4943" y="3651"/>
                  <a:ext cx="124" cy="131"/>
                </a:xfrm>
                <a:prstGeom prst="ellipse">
                  <a:avLst/>
                </a:prstGeom>
                <a:gradFill rotWithShape="1">
                  <a:gsLst>
                    <a:gs pos="0">
                      <a:srgbClr val="FF0000"/>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23" name="Group 179"/>
              <p:cNvGrpSpPr>
                <a:grpSpLocks/>
              </p:cNvGrpSpPr>
              <p:nvPr/>
            </p:nvGrpSpPr>
            <p:grpSpPr bwMode="auto">
              <a:xfrm>
                <a:off x="2221" y="2490"/>
                <a:ext cx="2386" cy="1343"/>
                <a:chOff x="2221" y="2490"/>
                <a:chExt cx="2386" cy="1343"/>
              </a:xfrm>
            </p:grpSpPr>
            <p:sp>
              <p:nvSpPr>
                <p:cNvPr id="25" name="Oval 169"/>
                <p:cNvSpPr>
                  <a:spLocks noChangeArrowheads="1"/>
                </p:cNvSpPr>
                <p:nvPr/>
              </p:nvSpPr>
              <p:spPr bwMode="auto">
                <a:xfrm>
                  <a:off x="3216" y="2496"/>
                  <a:ext cx="124" cy="131"/>
                </a:xfrm>
                <a:prstGeom prst="ellipse">
                  <a:avLst/>
                </a:prstGeom>
                <a:gradFill rotWithShape="1">
                  <a:gsLst>
                    <a:gs pos="0">
                      <a:srgbClr val="FF0000"/>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6" name="Oval 170"/>
                <p:cNvSpPr>
                  <a:spLocks noChangeArrowheads="1"/>
                </p:cNvSpPr>
                <p:nvPr/>
              </p:nvSpPr>
              <p:spPr bwMode="auto">
                <a:xfrm>
                  <a:off x="2813" y="3022"/>
                  <a:ext cx="124" cy="131"/>
                </a:xfrm>
                <a:prstGeom prst="ellipse">
                  <a:avLst/>
                </a:prstGeom>
                <a:gradFill rotWithShape="1">
                  <a:gsLst>
                    <a:gs pos="0">
                      <a:srgbClr val="0000FF"/>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7" name="Oval 171"/>
                <p:cNvSpPr>
                  <a:spLocks noChangeArrowheads="1"/>
                </p:cNvSpPr>
                <p:nvPr/>
              </p:nvSpPr>
              <p:spPr bwMode="auto">
                <a:xfrm>
                  <a:off x="3198" y="3702"/>
                  <a:ext cx="124" cy="131"/>
                </a:xfrm>
                <a:prstGeom prst="ellipse">
                  <a:avLst/>
                </a:prstGeom>
                <a:gradFill rotWithShape="1">
                  <a:gsLst>
                    <a:gs pos="0">
                      <a:srgbClr val="0000FF"/>
                    </a:gs>
                    <a:gs pos="100000">
                      <a:srgbClr val="C0C0C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8" name="Oval 172"/>
                <p:cNvSpPr>
                  <a:spLocks noChangeArrowheads="1"/>
                </p:cNvSpPr>
                <p:nvPr/>
              </p:nvSpPr>
              <p:spPr bwMode="auto">
                <a:xfrm>
                  <a:off x="3696" y="3702"/>
                  <a:ext cx="124" cy="131"/>
                </a:xfrm>
                <a:prstGeom prst="ellipse">
                  <a:avLst/>
                </a:prstGeom>
                <a:gradFill rotWithShape="1">
                  <a:gsLst>
                    <a:gs pos="0">
                      <a:srgbClr val="0000FF"/>
                    </a:gs>
                    <a:gs pos="100000">
                      <a:srgbClr val="C0C0C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9" name="Oval 174"/>
                <p:cNvSpPr>
                  <a:spLocks noChangeArrowheads="1"/>
                </p:cNvSpPr>
                <p:nvPr/>
              </p:nvSpPr>
              <p:spPr bwMode="auto">
                <a:xfrm>
                  <a:off x="2221" y="3209"/>
                  <a:ext cx="124" cy="131"/>
                </a:xfrm>
                <a:prstGeom prst="ellipse">
                  <a:avLst/>
                </a:prstGeom>
                <a:gradFill rotWithShape="1">
                  <a:gsLst>
                    <a:gs pos="0">
                      <a:srgbClr val="0000FF"/>
                    </a:gs>
                    <a:gs pos="100000">
                      <a:srgbClr val="C0C0C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0" name="Oval 175"/>
                <p:cNvSpPr>
                  <a:spLocks noChangeArrowheads="1"/>
                </p:cNvSpPr>
                <p:nvPr/>
              </p:nvSpPr>
              <p:spPr bwMode="auto">
                <a:xfrm>
                  <a:off x="3657" y="2499"/>
                  <a:ext cx="124" cy="131"/>
                </a:xfrm>
                <a:prstGeom prst="ellipse">
                  <a:avLst/>
                </a:prstGeom>
                <a:gradFill rotWithShape="1">
                  <a:gsLst>
                    <a:gs pos="0">
                      <a:srgbClr val="0000FF"/>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1" name="Oval 176"/>
                <p:cNvSpPr>
                  <a:spLocks noChangeArrowheads="1"/>
                </p:cNvSpPr>
                <p:nvPr/>
              </p:nvSpPr>
              <p:spPr bwMode="auto">
                <a:xfrm>
                  <a:off x="4483" y="2490"/>
                  <a:ext cx="124" cy="131"/>
                </a:xfrm>
                <a:prstGeom prst="ellipse">
                  <a:avLst/>
                </a:prstGeom>
                <a:gradFill rotWithShape="1">
                  <a:gsLst>
                    <a:gs pos="0">
                      <a:srgbClr val="0000FF"/>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2" name="Oval 178"/>
                <p:cNvSpPr>
                  <a:spLocks noChangeArrowheads="1"/>
                </p:cNvSpPr>
                <p:nvPr/>
              </p:nvSpPr>
              <p:spPr bwMode="auto">
                <a:xfrm>
                  <a:off x="4480" y="3028"/>
                  <a:ext cx="124" cy="131"/>
                </a:xfrm>
                <a:prstGeom prst="ellipse">
                  <a:avLst/>
                </a:prstGeom>
                <a:gradFill rotWithShape="1">
                  <a:gsLst>
                    <a:gs pos="0">
                      <a:srgbClr val="0000FF"/>
                    </a:gs>
                    <a:gs pos="100000">
                      <a:srgbClr val="EAEAEA"/>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sp>
            <p:nvSpPr>
              <p:cNvPr id="24" name="Oval 180"/>
              <p:cNvSpPr>
                <a:spLocks noChangeArrowheads="1"/>
              </p:cNvSpPr>
              <p:nvPr/>
            </p:nvSpPr>
            <p:spPr bwMode="auto">
              <a:xfrm>
                <a:off x="3364" y="2949"/>
                <a:ext cx="269" cy="273"/>
              </a:xfrm>
              <a:prstGeom prst="ellipse">
                <a:avLst/>
              </a:prstGeom>
              <a:gradFill rotWithShape="1">
                <a:gsLst>
                  <a:gs pos="0">
                    <a:srgbClr val="99FF66"/>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extLst>
              <p:ext uri="{D42A27DB-BD31-4B8C-83A1-F6EECF244321}">
                <p14:modId xmlns:p14="http://schemas.microsoft.com/office/powerpoint/2010/main" val="1178147454"/>
              </p:ext>
            </p:extLst>
          </p:nvPr>
        </p:nvGraphicFramePr>
        <p:xfrm>
          <a:off x="0" y="830582"/>
          <a:ext cx="8474148" cy="5847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257175" y="6162675"/>
            <a:ext cx="1885950"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39" name="Rectangle 2"/>
          <p:cNvSpPr>
            <a:spLocks noGrp="1" noChangeArrowheads="1"/>
          </p:cNvSpPr>
          <p:nvPr>
            <p:ph type="title"/>
          </p:nvPr>
        </p:nvSpPr>
        <p:spPr>
          <a:xfrm>
            <a:off x="2143124" y="277337"/>
            <a:ext cx="4625975" cy="684719"/>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sz="3200" dirty="0" smtClean="0">
                <a:ln w="11430"/>
                <a:solidFill>
                  <a:srgbClr val="6666FF"/>
                </a:solidFill>
                <a:effectLst>
                  <a:outerShdw blurRad="50800" dist="39000" dir="5460000" algn="tl">
                    <a:srgbClr val="000000">
                      <a:alpha val="38000"/>
                    </a:srgbClr>
                  </a:outerShdw>
                </a:effectLst>
              </a:rPr>
              <a:t>Specialized departments</a:t>
            </a:r>
            <a:endParaRPr lang="ru-RU" sz="3200" dirty="0" smtClean="0">
              <a:ln w="11430"/>
              <a:solidFill>
                <a:srgbClr val="6666FF"/>
              </a:solidFill>
              <a:effectLst>
                <a:outerShdw blurRad="50800" dist="39000" dir="5460000" algn="tl">
                  <a:srgbClr val="000000">
                    <a:alpha val="38000"/>
                  </a:srgbClr>
                </a:outerShdw>
              </a:effectLst>
            </a:endParaRPr>
          </a:p>
        </p:txBody>
      </p:sp>
      <p:grpSp>
        <p:nvGrpSpPr>
          <p:cNvPr id="11" name="Группа 114"/>
          <p:cNvGrpSpPr>
            <a:grpSpLocks/>
          </p:cNvGrpSpPr>
          <p:nvPr/>
        </p:nvGrpSpPr>
        <p:grpSpPr bwMode="auto">
          <a:xfrm>
            <a:off x="7668975" y="1392614"/>
            <a:ext cx="1386373" cy="1015201"/>
            <a:chOff x="1979211" y="4293096"/>
            <a:chExt cx="1512669" cy="1272036"/>
          </a:xfrm>
        </p:grpSpPr>
        <p:pic>
          <p:nvPicPr>
            <p:cNvPr id="12" name="Picture 116" descr="http://im0-tub-ru.yandex.net/i?id=143860863-35-72&amp;n=21"/>
            <p:cNvPicPr>
              <a:picLocks noChangeAspect="1" noChangeArrowheads="1"/>
            </p:cNvPicPr>
            <p:nvPr/>
          </p:nvPicPr>
          <p:blipFill>
            <a:blip r:embed="rId7" cstate="email"/>
            <a:srcRect/>
            <a:stretch>
              <a:fillRect/>
            </a:stretch>
          </p:blipFill>
          <p:spPr bwMode="auto">
            <a:xfrm>
              <a:off x="2178684" y="4293096"/>
              <a:ext cx="1169180" cy="1060736"/>
            </a:xfrm>
            <a:prstGeom prst="rect">
              <a:avLst/>
            </a:prstGeom>
            <a:ln>
              <a:noFill/>
            </a:ln>
            <a:effectLst>
              <a:outerShdw blurRad="292100" dist="139700" dir="2700000" algn="tl" rotWithShape="0">
                <a:srgbClr val="333333">
                  <a:alpha val="65000"/>
                </a:srgbClr>
              </a:outerShdw>
            </a:effectLst>
          </p:spPr>
        </p:pic>
        <p:sp>
          <p:nvSpPr>
            <p:cNvPr id="13" name="TextBox 113"/>
            <p:cNvSpPr txBox="1">
              <a:spLocks noChangeArrowheads="1"/>
            </p:cNvSpPr>
            <p:nvPr/>
          </p:nvSpPr>
          <p:spPr bwMode="auto">
            <a:xfrm>
              <a:off x="1979211" y="5359578"/>
              <a:ext cx="1512669" cy="205554"/>
            </a:xfrm>
            <a:prstGeom prst="rect">
              <a:avLst/>
            </a:prstGeom>
            <a:noFill/>
            <a:ln w="9525">
              <a:noFill/>
              <a:miter lim="800000"/>
              <a:headEnd/>
              <a:tailEnd/>
            </a:ln>
          </p:spPr>
          <p:txBody>
            <a:bodyPr wrap="square">
              <a:spAutoFit/>
            </a:bodyPr>
            <a:lstStyle/>
            <a:p>
              <a:pPr algn="ctr"/>
              <a:endParaRPr lang="ru-RU" sz="700" b="1" dirty="0"/>
            </a:p>
          </p:txBody>
        </p:sp>
      </p:grpSp>
      <p:pic>
        <p:nvPicPr>
          <p:cNvPr id="98309" name="Picture 5"/>
          <p:cNvPicPr>
            <a:picLocks noChangeAspect="1" noChangeArrowheads="1"/>
          </p:cNvPicPr>
          <p:nvPr/>
        </p:nvPicPr>
        <p:blipFill>
          <a:blip r:embed="rId8" cstate="email"/>
          <a:srcRect r="11274"/>
          <a:stretch>
            <a:fillRect/>
          </a:stretch>
        </p:blipFill>
        <p:spPr bwMode="auto">
          <a:xfrm>
            <a:off x="7668975" y="3715530"/>
            <a:ext cx="1308772" cy="640043"/>
          </a:xfrm>
          <a:prstGeom prst="rect">
            <a:avLst/>
          </a:prstGeom>
          <a:ln>
            <a:noFill/>
          </a:ln>
          <a:effectLst>
            <a:outerShdw blurRad="292100" dist="139700" dir="2700000" algn="tl" rotWithShape="0">
              <a:srgbClr val="333333">
                <a:alpha val="65000"/>
              </a:srgbClr>
            </a:outerShdw>
          </a:effectLst>
        </p:spPr>
      </p:pic>
      <p:pic>
        <p:nvPicPr>
          <p:cNvPr id="10242" name="Picture 2" descr="http://lhe.jinr.ru/pict/title.jpg"/>
          <p:cNvPicPr>
            <a:picLocks noChangeAspect="1" noChangeArrowheads="1"/>
          </p:cNvPicPr>
          <p:nvPr/>
        </p:nvPicPr>
        <p:blipFill>
          <a:blip r:embed="rId9" cstate="email"/>
          <a:srcRect/>
          <a:stretch>
            <a:fillRect/>
          </a:stretch>
        </p:blipFill>
        <p:spPr bwMode="auto">
          <a:xfrm>
            <a:off x="7850969" y="4868395"/>
            <a:ext cx="1204379" cy="648635"/>
          </a:xfrm>
          <a:prstGeom prst="rect">
            <a:avLst/>
          </a:prstGeom>
          <a:ln>
            <a:noFill/>
          </a:ln>
          <a:effectLst>
            <a:outerShdw blurRad="292100" dist="139700" dir="2700000" algn="tl" rotWithShape="0">
              <a:srgbClr val="333333">
                <a:alpha val="65000"/>
              </a:srgbClr>
            </a:outerShdw>
          </a:effectLst>
        </p:spPr>
      </p:pic>
      <p:graphicFrame>
        <p:nvGraphicFramePr>
          <p:cNvPr id="14" name="Таблица 13"/>
          <p:cNvGraphicFramePr>
            <a:graphicFrameLocks noGrp="1"/>
          </p:cNvGraphicFramePr>
          <p:nvPr>
            <p:extLst>
              <p:ext uri="{D42A27DB-BD31-4B8C-83A1-F6EECF244321}">
                <p14:modId xmlns:p14="http://schemas.microsoft.com/office/powerpoint/2010/main" val="3008258799"/>
              </p:ext>
            </p:extLst>
          </p:nvPr>
        </p:nvGraphicFramePr>
        <p:xfrm>
          <a:off x="257175" y="2416465"/>
          <a:ext cx="5079061" cy="3712173"/>
        </p:xfrm>
        <a:graphic>
          <a:graphicData uri="http://schemas.openxmlformats.org/drawingml/2006/table">
            <a:tbl>
              <a:tblPr>
                <a:tableStyleId>{08FB837D-C827-4EFA-A057-4D05807E0F7C}</a:tableStyleId>
              </a:tblPr>
              <a:tblGrid>
                <a:gridCol w="3642147">
                  <a:extLst>
                    <a:ext uri="{9D8B030D-6E8A-4147-A177-3AD203B41FA5}">
                      <a16:colId xmlns:a16="http://schemas.microsoft.com/office/drawing/2014/main" xmlns="" val="20000"/>
                    </a:ext>
                  </a:extLst>
                </a:gridCol>
                <a:gridCol w="1436914">
                  <a:extLst>
                    <a:ext uri="{9D8B030D-6E8A-4147-A177-3AD203B41FA5}">
                      <a16:colId xmlns:a16="http://schemas.microsoft.com/office/drawing/2014/main" xmlns="" val="20001"/>
                    </a:ext>
                  </a:extLst>
                </a:gridCol>
              </a:tblGrid>
              <a:tr h="214360">
                <a:tc>
                  <a:txBody>
                    <a:bodyPr/>
                    <a:lstStyle/>
                    <a:p>
                      <a:pPr algn="l" fontAlgn="ctr"/>
                      <a:r>
                        <a:rPr lang="en-US" sz="1050" u="none" strike="noStrike" dirty="0" smtClean="0"/>
                        <a:t>“JME</a:t>
                      </a:r>
                      <a:r>
                        <a:rPr lang="en-US" sz="1050" u="none" strike="noStrike" dirty="0" smtClean="0"/>
                        <a:t>. The</a:t>
                      </a:r>
                      <a:r>
                        <a:rPr lang="en-US" sz="1050" u="none" strike="noStrike" baseline="0" dirty="0" smtClean="0"/>
                        <a:t> library of the program builder’s classes – Java Messaging Engine for ECM” p</a:t>
                      </a:r>
                      <a:r>
                        <a:rPr lang="en-US" sz="1050" u="none" strike="noStrike" dirty="0" smtClean="0"/>
                        <a:t>rogram code</a:t>
                      </a:r>
                      <a:endParaRPr lang="ru-RU" sz="1050" b="0" i="0" u="none" strike="noStrike" dirty="0">
                        <a:solidFill>
                          <a:srgbClr val="000000"/>
                        </a:solidFill>
                        <a:latin typeface="+mn-lt"/>
                      </a:endParaRPr>
                    </a:p>
                  </a:txBody>
                  <a:tcPr marL="5206" marR="5206" marT="5206" marB="0" anchor="ctr"/>
                </a:tc>
                <a:tc>
                  <a:txBody>
                    <a:bodyPr/>
                    <a:lstStyle/>
                    <a:p>
                      <a:pPr algn="ctr" fontAlgn="ctr"/>
                      <a:r>
                        <a:rPr lang="en-US" sz="1050" u="none" strike="noStrike" dirty="0" smtClean="0"/>
                        <a:t>A.B. </a:t>
                      </a:r>
                      <a:r>
                        <a:rPr lang="en-US" sz="1050" u="none" strike="noStrike" dirty="0" err="1" smtClean="0"/>
                        <a:t>Florko</a:t>
                      </a:r>
                      <a:endParaRPr lang="ru-RU" sz="1050" b="0" i="0" u="none" strike="noStrike" dirty="0">
                        <a:solidFill>
                          <a:srgbClr val="000000"/>
                        </a:solidFill>
                        <a:latin typeface="+mn-lt"/>
                      </a:endParaRPr>
                    </a:p>
                  </a:txBody>
                  <a:tcPr marL="5206" marR="5206" marT="5206" marB="0" anchor="ctr"/>
                </a:tc>
                <a:extLst>
                  <a:ext uri="{0D108BD9-81ED-4DB2-BD59-A6C34878D82A}">
                    <a16:rowId xmlns:a16="http://schemas.microsoft.com/office/drawing/2014/main" xmlns="" val="10000"/>
                  </a:ext>
                </a:extLst>
              </a:tr>
              <a:tr h="593351">
                <a:tc>
                  <a:txBody>
                    <a:bodyPr/>
                    <a:lstStyle/>
                    <a:p>
                      <a:pPr algn="l" fontAlgn="ctr"/>
                      <a:r>
                        <a:rPr lang="en-US" sz="1050" u="none" strike="noStrike" dirty="0" smtClean="0"/>
                        <a:t>“Accounting for materials and service rendering for small businesses” program code</a:t>
                      </a:r>
                      <a:endParaRPr lang="ru-RU" sz="1050" b="0" i="0" u="none" strike="noStrike" dirty="0">
                        <a:solidFill>
                          <a:srgbClr val="000000"/>
                        </a:solidFill>
                        <a:latin typeface="+mn-lt"/>
                      </a:endParaRPr>
                    </a:p>
                  </a:txBody>
                  <a:tcPr marL="5206" marR="5206" marT="5206" marB="0" anchor="ctr"/>
                </a:tc>
                <a:tc>
                  <a:txBody>
                    <a:bodyPr/>
                    <a:lstStyle/>
                    <a:p>
                      <a:pPr algn="ctr" fontAlgn="ctr"/>
                      <a:r>
                        <a:rPr lang="en-US" sz="1050" u="none" strike="noStrike" dirty="0" smtClean="0"/>
                        <a:t>T.V. </a:t>
                      </a:r>
                      <a:r>
                        <a:rPr lang="en-US" sz="1050" u="none" strike="noStrike" dirty="0" err="1" smtClean="0"/>
                        <a:t>Tyupikova</a:t>
                      </a:r>
                      <a:endParaRPr lang="ru-RU" sz="1050" b="0" i="0" u="none" strike="noStrike" dirty="0">
                        <a:solidFill>
                          <a:srgbClr val="000000"/>
                        </a:solidFill>
                        <a:latin typeface="+mn-lt"/>
                      </a:endParaRPr>
                    </a:p>
                  </a:txBody>
                  <a:tcPr marL="5206" marR="5206" marT="5206" marB="0" anchor="ctr"/>
                </a:tc>
                <a:extLst>
                  <a:ext uri="{0D108BD9-81ED-4DB2-BD59-A6C34878D82A}">
                    <a16:rowId xmlns:a16="http://schemas.microsoft.com/office/drawing/2014/main" xmlns="" val="10001"/>
                  </a:ext>
                </a:extLst>
              </a:tr>
              <a:tr h="319223">
                <a:tc>
                  <a:txBody>
                    <a:bodyPr/>
                    <a:lstStyle/>
                    <a:p>
                      <a:pPr algn="l" fontAlgn="ctr"/>
                      <a:r>
                        <a:rPr lang="en-US" sz="1050" u="none" strike="noStrike" dirty="0" smtClean="0"/>
                        <a:t>“Educational</a:t>
                      </a:r>
                      <a:r>
                        <a:rPr lang="en-US" sz="1050" u="none" strike="noStrike" baseline="0" dirty="0" smtClean="0"/>
                        <a:t> program “Accounting at a small enterprise”” program code</a:t>
                      </a:r>
                      <a:endParaRPr lang="ru-RU" sz="1050" b="0" i="0" u="none" strike="noStrike" dirty="0">
                        <a:solidFill>
                          <a:srgbClr val="000000"/>
                        </a:solidFill>
                        <a:latin typeface="+mn-lt"/>
                      </a:endParaRPr>
                    </a:p>
                  </a:txBody>
                  <a:tcPr marL="5206" marR="5206" marT="5206" marB="0" anchor="ctr"/>
                </a:tc>
                <a:tc>
                  <a:txBody>
                    <a:bodyPr/>
                    <a:lstStyle/>
                    <a:p>
                      <a:pPr algn="ctr" fontAlgn="ctr"/>
                      <a:r>
                        <a:rPr lang="en-US" sz="1050" u="none" strike="noStrike" dirty="0" smtClean="0"/>
                        <a:t>T.V. </a:t>
                      </a:r>
                      <a:r>
                        <a:rPr lang="en-US" sz="1050" u="none" strike="noStrike" dirty="0" err="1" smtClean="0"/>
                        <a:t>Tyupikova</a:t>
                      </a:r>
                      <a:endParaRPr lang="ru-RU" sz="1050" b="0" i="0" u="none" strike="noStrike" dirty="0">
                        <a:solidFill>
                          <a:srgbClr val="000000"/>
                        </a:solidFill>
                        <a:latin typeface="+mn-lt"/>
                      </a:endParaRPr>
                    </a:p>
                  </a:txBody>
                  <a:tcPr marL="5206" marR="5206" marT="5206" marB="0" anchor="ctr"/>
                </a:tc>
                <a:extLst>
                  <a:ext uri="{0D108BD9-81ED-4DB2-BD59-A6C34878D82A}">
                    <a16:rowId xmlns:a16="http://schemas.microsoft.com/office/drawing/2014/main" xmlns="" val="10002"/>
                  </a:ext>
                </a:extLst>
              </a:tr>
              <a:tr h="319223">
                <a:tc>
                  <a:txBody>
                    <a:bodyPr/>
                    <a:lstStyle/>
                    <a:p>
                      <a:pPr algn="l" fontAlgn="ctr"/>
                      <a:r>
                        <a:rPr lang="en-US" sz="1050" u="none" strike="noStrike" dirty="0" smtClean="0"/>
                        <a:t>“Search and analytics expert system” ECM program code</a:t>
                      </a:r>
                      <a:endParaRPr lang="ru-RU" sz="1050" b="0" i="0" u="none" strike="noStrike" dirty="0">
                        <a:solidFill>
                          <a:srgbClr val="000000"/>
                        </a:solidFill>
                        <a:latin typeface="+mn-lt"/>
                      </a:endParaRPr>
                    </a:p>
                  </a:txBody>
                  <a:tcPr marL="5206" marR="5206" marT="5206" marB="0" anchor="ctr"/>
                </a:tc>
                <a:tc>
                  <a:txBody>
                    <a:bodyPr/>
                    <a:lstStyle/>
                    <a:p>
                      <a:pPr algn="ctr" fontAlgn="ctr"/>
                      <a:r>
                        <a:rPr lang="en-US" sz="1050" u="none" strike="noStrike" dirty="0" smtClean="0"/>
                        <a:t>E.A. </a:t>
                      </a:r>
                      <a:r>
                        <a:rPr lang="en-US" sz="1050" u="none" strike="noStrike" dirty="0" err="1" smtClean="0"/>
                        <a:t>Ershov</a:t>
                      </a:r>
                      <a:endParaRPr lang="ru-RU" sz="1050" b="0" i="0" u="none" strike="noStrike" dirty="0">
                        <a:solidFill>
                          <a:srgbClr val="000000"/>
                        </a:solidFill>
                        <a:latin typeface="+mn-lt"/>
                      </a:endParaRPr>
                    </a:p>
                  </a:txBody>
                  <a:tcPr marL="5206" marR="5206" marT="5206" marB="0" anchor="ctr"/>
                </a:tc>
                <a:extLst>
                  <a:ext uri="{0D108BD9-81ED-4DB2-BD59-A6C34878D82A}">
                    <a16:rowId xmlns:a16="http://schemas.microsoft.com/office/drawing/2014/main" xmlns="" val="10003"/>
                  </a:ext>
                </a:extLst>
              </a:tr>
              <a:tr h="319223">
                <a:tc>
                  <a:txBody>
                    <a:bodyPr/>
                    <a:lstStyle/>
                    <a:p>
                      <a:pPr algn="l" fontAlgn="ctr"/>
                      <a:r>
                        <a:rPr lang="en-US" sz="1050" u="none" strike="noStrike" dirty="0" smtClean="0"/>
                        <a:t>“Corporate knowledge management system” program</a:t>
                      </a:r>
                      <a:endParaRPr lang="ru-RU" sz="1050" b="0" i="0" u="none" strike="noStrike" dirty="0">
                        <a:solidFill>
                          <a:srgbClr val="000000"/>
                        </a:solidFill>
                        <a:latin typeface="+mn-lt"/>
                      </a:endParaRPr>
                    </a:p>
                  </a:txBody>
                  <a:tcPr marL="5206" marR="5206" marT="5206" marB="0" anchor="ctr"/>
                </a:tc>
                <a:tc>
                  <a:txBody>
                    <a:bodyPr/>
                    <a:lstStyle/>
                    <a:p>
                      <a:pPr algn="ctr" fontAlgn="ctr"/>
                      <a:r>
                        <a:rPr lang="en-US" sz="1050" u="none" strike="noStrike" dirty="0" smtClean="0"/>
                        <a:t>A.S. </a:t>
                      </a:r>
                      <a:r>
                        <a:rPr lang="en-US" sz="1050" u="none" strike="noStrike" dirty="0" err="1" smtClean="0"/>
                        <a:t>Minzov</a:t>
                      </a:r>
                      <a:r>
                        <a:rPr lang="en-US" sz="1050" u="none" strike="noStrike" dirty="0" smtClean="0"/>
                        <a:t>, M.L. Malkin, S.A. </a:t>
                      </a:r>
                      <a:r>
                        <a:rPr lang="en-US" sz="1050" u="none" strike="noStrike" dirty="0" err="1" smtClean="0"/>
                        <a:t>Minzov</a:t>
                      </a:r>
                      <a:endParaRPr lang="ru-RU" sz="1050" b="0" i="0" u="none" strike="noStrike" dirty="0">
                        <a:solidFill>
                          <a:srgbClr val="000000"/>
                        </a:solidFill>
                        <a:latin typeface="+mn-lt"/>
                      </a:endParaRPr>
                    </a:p>
                  </a:txBody>
                  <a:tcPr marL="5206" marR="5206" marT="5206" marB="0" anchor="ctr"/>
                </a:tc>
                <a:extLst>
                  <a:ext uri="{0D108BD9-81ED-4DB2-BD59-A6C34878D82A}">
                    <a16:rowId xmlns:a16="http://schemas.microsoft.com/office/drawing/2014/main" xmlns="" val="10004"/>
                  </a:ext>
                </a:extLst>
              </a:tr>
              <a:tr h="528083">
                <a:tc>
                  <a:txBody>
                    <a:bodyPr/>
                    <a:lstStyle/>
                    <a:p>
                      <a:pPr algn="l" fontAlgn="ctr"/>
                      <a:r>
                        <a:rPr lang="en-US" sz="1050" u="none" strike="noStrike" dirty="0" smtClean="0"/>
                        <a:t>System for evaluation</a:t>
                      </a:r>
                      <a:r>
                        <a:rPr lang="en-US" sz="1050" u="none" strike="noStrike" baseline="0" dirty="0" smtClean="0"/>
                        <a:t> of the consensus achievement process sustainability when forming a strategy of an organization’s actions</a:t>
                      </a:r>
                      <a:endParaRPr lang="ru-RU" sz="1050" b="0" i="0" u="none" strike="noStrike" dirty="0">
                        <a:solidFill>
                          <a:srgbClr val="000000"/>
                        </a:solidFill>
                        <a:latin typeface="+mn-lt"/>
                      </a:endParaRPr>
                    </a:p>
                  </a:txBody>
                  <a:tcPr marL="5206" marR="5206" marT="5206" marB="0" anchor="ctr"/>
                </a:tc>
                <a:tc>
                  <a:txBody>
                    <a:bodyPr/>
                    <a:lstStyle/>
                    <a:p>
                      <a:pPr algn="ctr" fontAlgn="ctr"/>
                      <a:r>
                        <a:rPr lang="en-US" sz="1050" u="none" strike="noStrike" dirty="0" smtClean="0"/>
                        <a:t>A.N. </a:t>
                      </a:r>
                      <a:r>
                        <a:rPr lang="en-US" sz="1050" u="none" strike="noStrike" dirty="0" err="1" smtClean="0"/>
                        <a:t>Raikov</a:t>
                      </a:r>
                      <a:r>
                        <a:rPr lang="en-US" sz="1050" u="none" strike="noStrike" dirty="0" smtClean="0"/>
                        <a:t>, S.V. Ulyanov</a:t>
                      </a:r>
                      <a:endParaRPr lang="ru-RU" sz="1050" b="0" i="0" u="none" strike="noStrike" dirty="0">
                        <a:solidFill>
                          <a:srgbClr val="000000"/>
                        </a:solidFill>
                        <a:latin typeface="+mn-lt"/>
                      </a:endParaRPr>
                    </a:p>
                  </a:txBody>
                  <a:tcPr marL="5206" marR="5206" marT="5206" marB="0" anchor="ctr"/>
                </a:tc>
                <a:extLst>
                  <a:ext uri="{0D108BD9-81ED-4DB2-BD59-A6C34878D82A}">
                    <a16:rowId xmlns:a16="http://schemas.microsoft.com/office/drawing/2014/main" xmlns="" val="10005"/>
                  </a:ext>
                </a:extLst>
              </a:tr>
              <a:tr h="423653">
                <a:tc>
                  <a:txBody>
                    <a:bodyPr/>
                    <a:lstStyle/>
                    <a:p>
                      <a:pPr algn="l" fontAlgn="ctr"/>
                      <a:r>
                        <a:rPr lang="en-US" sz="1050" u="none" strike="noStrike" dirty="0" smtClean="0"/>
                        <a:t>Method and system of automated collective object modeling</a:t>
                      </a:r>
                      <a:endParaRPr lang="ru-RU" sz="1050" b="0" i="0" u="none" strike="noStrike" dirty="0">
                        <a:solidFill>
                          <a:srgbClr val="000000"/>
                        </a:solidFill>
                        <a:latin typeface="+mn-lt"/>
                      </a:endParaRPr>
                    </a:p>
                  </a:txBody>
                  <a:tcPr marL="5206" marR="5206" marT="5206" marB="0" anchor="ctr"/>
                </a:tc>
                <a:tc>
                  <a:txBody>
                    <a:bodyPr/>
                    <a:lstStyle/>
                    <a:p>
                      <a:pPr algn="ctr" fontAlgn="ctr"/>
                      <a:r>
                        <a:rPr lang="en-US" sz="1050" u="none" strike="noStrike" dirty="0" smtClean="0"/>
                        <a:t>Y.A. </a:t>
                      </a:r>
                      <a:r>
                        <a:rPr lang="en-US" sz="1050" u="none" strike="noStrike" dirty="0" err="1" smtClean="0"/>
                        <a:t>Panebratsev</a:t>
                      </a:r>
                      <a:r>
                        <a:rPr lang="en-US" sz="1050" u="none" strike="noStrike" dirty="0" smtClean="0"/>
                        <a:t>,</a:t>
                      </a:r>
                      <a:r>
                        <a:rPr lang="en-US" sz="1050" u="none" strike="noStrike" baseline="0" dirty="0" smtClean="0"/>
                        <a:t> V.V. </a:t>
                      </a:r>
                      <a:r>
                        <a:rPr lang="en-US" sz="1050" u="none" strike="noStrike" baseline="0" dirty="0" err="1" smtClean="0"/>
                        <a:t>Belaga</a:t>
                      </a:r>
                      <a:r>
                        <a:rPr lang="en-US" sz="1050" u="none" strike="noStrike" baseline="0" dirty="0" smtClean="0"/>
                        <a:t>, N.E. </a:t>
                      </a:r>
                      <a:r>
                        <a:rPr lang="en-US" sz="1050" u="none" strike="noStrike" baseline="0" dirty="0" err="1" smtClean="0"/>
                        <a:t>Sidorov</a:t>
                      </a:r>
                      <a:r>
                        <a:rPr lang="en-US" sz="1050" u="none" strike="noStrike" baseline="0" dirty="0" smtClean="0"/>
                        <a:t> and others</a:t>
                      </a:r>
                      <a:endParaRPr lang="ru-RU" sz="1050" b="0" i="0" u="none" strike="noStrike" dirty="0">
                        <a:solidFill>
                          <a:srgbClr val="000000"/>
                        </a:solidFill>
                        <a:latin typeface="+mn-lt"/>
                      </a:endParaRPr>
                    </a:p>
                  </a:txBody>
                  <a:tcPr marL="5206" marR="5206" marT="5206" marB="0" anchor="ctr"/>
                </a:tc>
                <a:extLst>
                  <a:ext uri="{0D108BD9-81ED-4DB2-BD59-A6C34878D82A}">
                    <a16:rowId xmlns:a16="http://schemas.microsoft.com/office/drawing/2014/main" xmlns="" val="10006"/>
                  </a:ext>
                </a:extLst>
              </a:tr>
              <a:tr h="423653">
                <a:tc>
                  <a:txBody>
                    <a:bodyPr/>
                    <a:lstStyle/>
                    <a:p>
                      <a:pPr algn="l" fontAlgn="ctr"/>
                      <a:r>
                        <a:rPr lang="en-US" sz="1050" u="none" strike="noStrike" dirty="0"/>
                        <a:t>Method and system of intelligent error correction for hardware data storages</a:t>
                      </a:r>
                      <a:endParaRPr lang="en-US" sz="1050" b="0" i="0" u="none" strike="noStrike" dirty="0">
                        <a:solidFill>
                          <a:srgbClr val="000000"/>
                        </a:solidFill>
                        <a:latin typeface="+mn-lt"/>
                      </a:endParaRPr>
                    </a:p>
                  </a:txBody>
                  <a:tcPr marL="5206" marR="5206" marT="5206" marB="0" anchor="ctr"/>
                </a:tc>
                <a:tc>
                  <a:txBody>
                    <a:bodyPr/>
                    <a:lstStyle/>
                    <a:p>
                      <a:pPr algn="ctr" fontAlgn="ctr"/>
                      <a:r>
                        <a:rPr lang="en-US" sz="1050" u="none" strike="noStrike" dirty="0" smtClean="0"/>
                        <a:t>S.V. Ulyanov, V.N. </a:t>
                      </a:r>
                      <a:r>
                        <a:rPr lang="en-US" sz="1050" u="none" strike="noStrike" dirty="0" err="1" smtClean="0"/>
                        <a:t>Dobrynin</a:t>
                      </a:r>
                      <a:r>
                        <a:rPr lang="en-US" sz="1050" u="none" strike="noStrike" dirty="0" smtClean="0"/>
                        <a:t>, V.V. </a:t>
                      </a:r>
                      <a:r>
                        <a:rPr lang="en-US" sz="1050" u="none" strike="noStrike" dirty="0" err="1" smtClean="0"/>
                        <a:t>Moroz</a:t>
                      </a:r>
                      <a:r>
                        <a:rPr lang="en-US" sz="1050" u="none" strike="noStrike" dirty="0" smtClean="0"/>
                        <a:t>, M.M. </a:t>
                      </a:r>
                      <a:r>
                        <a:rPr lang="en-US" sz="1050" u="none" strike="noStrike" dirty="0" err="1" smtClean="0"/>
                        <a:t>Slobodskikh</a:t>
                      </a:r>
                      <a:endParaRPr lang="ru-RU" sz="1050" b="0" i="0" u="none" strike="noStrike" dirty="0">
                        <a:solidFill>
                          <a:srgbClr val="000000"/>
                        </a:solidFill>
                        <a:latin typeface="+mn-lt"/>
                      </a:endParaRPr>
                    </a:p>
                  </a:txBody>
                  <a:tcPr marL="5206" marR="5206" marT="5206" marB="0" anchor="ctr"/>
                </a:tc>
                <a:extLst>
                  <a:ext uri="{0D108BD9-81ED-4DB2-BD59-A6C34878D82A}">
                    <a16:rowId xmlns:a16="http://schemas.microsoft.com/office/drawing/2014/main" xmlns="" val="10007"/>
                  </a:ext>
                </a:extLst>
              </a:tr>
              <a:tr h="319223">
                <a:tc>
                  <a:txBody>
                    <a:bodyPr/>
                    <a:lstStyle/>
                    <a:p>
                      <a:pPr algn="l" fontAlgn="ctr"/>
                      <a:r>
                        <a:rPr lang="en-US" sz="1050" u="none" strike="noStrike" dirty="0"/>
                        <a:t>Self-organizing quantum robust control methods and systems for </a:t>
                      </a:r>
                      <a:r>
                        <a:rPr lang="en-US" sz="1050" u="none" strike="noStrike" dirty="0" smtClean="0"/>
                        <a:t>situations </a:t>
                      </a:r>
                      <a:r>
                        <a:rPr lang="en-US" sz="1050" u="none" strike="noStrike" dirty="0"/>
                        <a:t>with uncertainty and risk</a:t>
                      </a:r>
                      <a:endParaRPr lang="en-US" sz="1050" b="0" i="0" u="none" strike="noStrike" dirty="0">
                        <a:solidFill>
                          <a:srgbClr val="000000"/>
                        </a:solidFill>
                        <a:latin typeface="+mn-lt"/>
                      </a:endParaRPr>
                    </a:p>
                  </a:txBody>
                  <a:tcPr marL="5206" marR="5206" marT="5206" marB="0" anchor="ctr"/>
                </a:tc>
                <a:tc>
                  <a:txBody>
                    <a:bodyPr/>
                    <a:lstStyle/>
                    <a:p>
                      <a:pPr algn="ctr" fontAlgn="ctr"/>
                      <a:r>
                        <a:rPr lang="en-US" sz="1050" u="none" strike="noStrike" dirty="0" smtClean="0"/>
                        <a:t>S.V. Ulyanov</a:t>
                      </a:r>
                      <a:endParaRPr lang="en-US" sz="1050" b="0" i="0" u="none" strike="noStrike" dirty="0">
                        <a:solidFill>
                          <a:srgbClr val="000000"/>
                        </a:solidFill>
                        <a:latin typeface="+mn-lt"/>
                      </a:endParaRPr>
                    </a:p>
                  </a:txBody>
                  <a:tcPr marL="5206" marR="5206" marT="5206" marB="0" anchor="ctr"/>
                </a:tc>
                <a:extLst>
                  <a:ext uri="{0D108BD9-81ED-4DB2-BD59-A6C34878D82A}">
                    <a16:rowId xmlns:a16="http://schemas.microsoft.com/office/drawing/2014/main" xmlns="" val="10008"/>
                  </a:ext>
                </a:extLst>
              </a:tr>
            </a:tbl>
          </a:graphicData>
        </a:graphic>
      </p:graphicFrame>
      <p:sp>
        <p:nvSpPr>
          <p:cNvPr id="15" name="Прямоугольник 14"/>
          <p:cNvSpPr/>
          <p:nvPr/>
        </p:nvSpPr>
        <p:spPr>
          <a:xfrm>
            <a:off x="860961" y="1490791"/>
            <a:ext cx="3877294"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effectLst>
                  <a:outerShdw blurRad="50800" dist="39000" dir="5460000" algn="tl">
                    <a:srgbClr val="000000">
                      <a:alpha val="38000"/>
                    </a:srgbClr>
                  </a:outerShdw>
                </a:effectLst>
                <a:latin typeface="Arial" pitchFamily="34" charset="0"/>
                <a:ea typeface="+mj-ea"/>
                <a:cs typeface="Arial" pitchFamily="34" charset="0"/>
              </a:rPr>
              <a:t>Invention patents and copyright certificates </a:t>
            </a:r>
            <a:endParaRPr lang="ru-RU" sz="2000" b="1" dirty="0" smtClean="0">
              <a:ln w="11430"/>
              <a:effectLst>
                <a:outerShdw blurRad="50800" dist="39000" dir="5460000" algn="tl">
                  <a:srgbClr val="000000">
                    <a:alpha val="38000"/>
                  </a:srgbClr>
                </a:outerShdw>
              </a:effectLst>
              <a:latin typeface="Arial" pitchFamily="34" charset="0"/>
              <a:ea typeface="+mj-ea"/>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9" name="Заголовок 1"/>
          <p:cNvSpPr>
            <a:spLocks/>
          </p:cNvSpPr>
          <p:nvPr/>
        </p:nvSpPr>
        <p:spPr bwMode="auto">
          <a:xfrm>
            <a:off x="1031358" y="0"/>
            <a:ext cx="8112642" cy="903767"/>
          </a:xfrm>
          <a:prstGeom prst="rect">
            <a:avLst/>
          </a:prstGeom>
          <a:no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solidFill>
                  <a:schemeClr val="accent4">
                    <a:lumMod val="50000"/>
                  </a:schemeClr>
                </a:solidFill>
              </a:rPr>
              <a:t>Formation of infrastructure for digital production</a:t>
            </a:r>
            <a:r>
              <a:rPr lang="ru-RU" sz="2800" b="1" dirty="0" smtClean="0">
                <a:solidFill>
                  <a:schemeClr val="accent4">
                    <a:lumMod val="50000"/>
                  </a:schemeClr>
                </a:solidFill>
              </a:rPr>
              <a:t> </a:t>
            </a:r>
            <a:endParaRPr lang="ru-RU" sz="2800" dirty="0">
              <a:solidFill>
                <a:schemeClr val="accent4">
                  <a:lumMod val="50000"/>
                </a:schemeClr>
              </a:solidFill>
            </a:endParaRPr>
          </a:p>
        </p:txBody>
      </p:sp>
      <p:sp>
        <p:nvSpPr>
          <p:cNvPr id="36873" name="AutoShape 19" descr="Sertificate-CAKE"/>
          <p:cNvSpPr>
            <a:spLocks noChangeAspect="1" noChangeArrowheads="1"/>
          </p:cNvSpPr>
          <p:nvPr/>
        </p:nvSpPr>
        <p:spPr bwMode="auto">
          <a:xfrm>
            <a:off x="4419600" y="3562350"/>
            <a:ext cx="304800" cy="304800"/>
          </a:xfrm>
          <a:prstGeom prst="rect">
            <a:avLst/>
          </a:prstGeom>
          <a:noFill/>
          <a:ln w="9525">
            <a:noFill/>
            <a:miter lim="800000"/>
            <a:headEnd/>
            <a:tailEnd/>
          </a:ln>
        </p:spPr>
        <p:txBody>
          <a:bodyPr/>
          <a:lstStyle/>
          <a:p>
            <a:endParaRPr lang="ru-RU"/>
          </a:p>
        </p:txBody>
      </p:sp>
      <p:sp>
        <p:nvSpPr>
          <p:cNvPr id="36874" name="AutoShape 21" descr="Sertificate-CAKE"/>
          <p:cNvSpPr>
            <a:spLocks noChangeAspect="1" noChangeArrowheads="1"/>
          </p:cNvSpPr>
          <p:nvPr/>
        </p:nvSpPr>
        <p:spPr bwMode="auto">
          <a:xfrm>
            <a:off x="4419600" y="3562350"/>
            <a:ext cx="304800" cy="304800"/>
          </a:xfrm>
          <a:prstGeom prst="rect">
            <a:avLst/>
          </a:prstGeom>
          <a:noFill/>
          <a:ln w="9525">
            <a:noFill/>
            <a:miter lim="800000"/>
            <a:headEnd/>
            <a:tailEnd/>
          </a:ln>
        </p:spPr>
        <p:txBody>
          <a:bodyPr/>
          <a:lstStyle/>
          <a:p>
            <a:endParaRPr lang="ru-RU"/>
          </a:p>
        </p:txBody>
      </p:sp>
      <p:sp>
        <p:nvSpPr>
          <p:cNvPr id="15" name="Прямоугольник 13"/>
          <p:cNvSpPr>
            <a:spLocks noChangeArrowheads="1"/>
          </p:cNvSpPr>
          <p:nvPr/>
        </p:nvSpPr>
        <p:spPr bwMode="auto">
          <a:xfrm>
            <a:off x="162560" y="947781"/>
            <a:ext cx="876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ru-RU" sz="1400" dirty="0" smtClean="0">
                <a:latin typeface="Century Gothic" pitchFamily="34" charset="0"/>
              </a:rPr>
              <a:t>The main contemporary </a:t>
            </a:r>
            <a:r>
              <a:rPr lang="en-US" altLang="ru-RU" sz="1400" b="1" dirty="0" smtClean="0">
                <a:latin typeface="Century Gothic" pitchFamily="34" charset="0"/>
              </a:rPr>
              <a:t>task</a:t>
            </a:r>
            <a:r>
              <a:rPr lang="en-US" altLang="ru-RU" sz="1400" dirty="0" smtClean="0">
                <a:latin typeface="Century Gothic" pitchFamily="34" charset="0"/>
              </a:rPr>
              <a:t> of development of digital economy in Moscow Area is to create an infrastructure of increased demand for the available fixed assets while </a:t>
            </a:r>
            <a:r>
              <a:rPr lang="en-US" altLang="ru-RU" sz="1400" b="1" dirty="0" smtClean="0">
                <a:latin typeface="Century Gothic" pitchFamily="34" charset="0"/>
              </a:rPr>
              <a:t>forming flexible technological chains “to match the innovative merchandise”</a:t>
            </a:r>
            <a:r>
              <a:rPr lang="ru-RU" altLang="ru-RU" sz="1400" dirty="0" smtClean="0">
                <a:latin typeface="Century Gothic" pitchFamily="34" charset="0"/>
              </a:rPr>
              <a:t>.</a:t>
            </a:r>
            <a:endParaRPr lang="en-US" altLang="ru-RU" sz="1400" dirty="0">
              <a:latin typeface="Century Gothic" pitchFamily="34" charset="0"/>
            </a:endParaRPr>
          </a:p>
        </p:txBody>
      </p:sp>
      <p:sp>
        <p:nvSpPr>
          <p:cNvPr id="16" name="Прямоугольник 15"/>
          <p:cNvSpPr/>
          <p:nvPr/>
        </p:nvSpPr>
        <p:spPr>
          <a:xfrm>
            <a:off x="257175" y="6162675"/>
            <a:ext cx="1885950"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1985" y="1882256"/>
            <a:ext cx="5444607" cy="4084607"/>
          </a:xfrm>
          <a:prstGeom prst="rect">
            <a:avLst/>
          </a:prstGeom>
          <a:noFill/>
          <a:ln w="9525">
            <a:noFill/>
            <a:miter lim="800000"/>
            <a:headEnd/>
            <a:tailEnd/>
          </a:ln>
          <a:effectLst/>
        </p:spPr>
      </p:pic>
      <p:graphicFrame>
        <p:nvGraphicFramePr>
          <p:cNvPr id="28" name="Схема 27"/>
          <p:cNvGraphicFramePr/>
          <p:nvPr>
            <p:extLst>
              <p:ext uri="{D42A27DB-BD31-4B8C-83A1-F6EECF244321}">
                <p14:modId xmlns:p14="http://schemas.microsoft.com/office/powerpoint/2010/main" val="1117266685"/>
              </p:ext>
            </p:extLst>
          </p:nvPr>
        </p:nvGraphicFramePr>
        <p:xfrm>
          <a:off x="3565452" y="247502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7175" y="6162675"/>
            <a:ext cx="1885950"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1117600" y="4406900"/>
            <a:ext cx="7377113" cy="1993900"/>
          </a:xfrm>
        </p:spPr>
        <p:txBody>
          <a:bodyPr>
            <a:noAutofit/>
          </a:bodyPr>
          <a:lstStyle/>
          <a:p>
            <a:r>
              <a:rPr lang="en-US" sz="2800" dirty="0" smtClean="0"/>
              <a:t>TIME</a:t>
            </a:r>
            <a:r>
              <a:rPr lang="ru-RU" sz="2800" dirty="0" smtClean="0"/>
              <a:t>:</a:t>
            </a:r>
            <a:br>
              <a:rPr lang="ru-RU" sz="2800" dirty="0" smtClean="0"/>
            </a:br>
            <a:r>
              <a:rPr lang="en-US" sz="1800" dirty="0" smtClean="0">
                <a:solidFill>
                  <a:schemeClr val="tx1"/>
                </a:solidFill>
              </a:rPr>
              <a:t>FEBRUARY </a:t>
            </a:r>
            <a:r>
              <a:rPr lang="ru-RU" sz="1800" dirty="0" smtClean="0">
                <a:solidFill>
                  <a:schemeClr val="tx1"/>
                </a:solidFill>
              </a:rPr>
              <a:t>2018</a:t>
            </a:r>
            <a:r>
              <a:rPr lang="ru-RU" sz="2800" dirty="0" smtClean="0">
                <a:solidFill>
                  <a:schemeClr val="tx1"/>
                </a:solidFill>
              </a:rPr>
              <a:t/>
            </a:r>
            <a:br>
              <a:rPr lang="ru-RU" sz="2800" dirty="0" smtClean="0">
                <a:solidFill>
                  <a:schemeClr val="tx1"/>
                </a:solidFill>
              </a:rPr>
            </a:br>
            <a:r>
              <a:rPr lang="en-US" sz="2800" dirty="0" smtClean="0"/>
              <a:t>PLACE</a:t>
            </a:r>
            <a:r>
              <a:rPr lang="ru-RU" sz="2800" dirty="0" smtClean="0"/>
              <a:t>:</a:t>
            </a:r>
            <a:br>
              <a:rPr lang="ru-RU" sz="2800" dirty="0" smtClean="0"/>
            </a:br>
            <a:r>
              <a:rPr lang="en-US" sz="1800" dirty="0" smtClean="0">
                <a:solidFill>
                  <a:schemeClr val="tx1"/>
                </a:solidFill>
              </a:rPr>
              <a:t>STATE UNIVERSITY DUBNA,</a:t>
            </a:r>
            <a:br>
              <a:rPr lang="en-US" sz="1800" dirty="0" smtClean="0">
                <a:solidFill>
                  <a:schemeClr val="tx1"/>
                </a:solidFill>
              </a:rPr>
            </a:br>
            <a:r>
              <a:rPr lang="en-US" sz="1800" dirty="0" smtClean="0">
                <a:solidFill>
                  <a:schemeClr val="tx1"/>
                </a:solidFill>
              </a:rPr>
              <a:t>MOSCOE REGION, DUBNA</a:t>
            </a:r>
            <a:endParaRPr lang="ru-RU" sz="2800" dirty="0"/>
          </a:p>
        </p:txBody>
      </p:sp>
      <p:sp>
        <p:nvSpPr>
          <p:cNvPr id="4" name="Текст 3"/>
          <p:cNvSpPr>
            <a:spLocks noGrp="1"/>
          </p:cNvSpPr>
          <p:nvPr>
            <p:ph type="body" idx="1"/>
          </p:nvPr>
        </p:nvSpPr>
        <p:spPr>
          <a:xfrm>
            <a:off x="437832" y="691515"/>
            <a:ext cx="8381047" cy="3349625"/>
          </a:xfrm>
        </p:spPr>
        <p:txBody>
          <a:bodyPr>
            <a:noAutofit/>
          </a:bodyPr>
          <a:lstStyle/>
          <a:p>
            <a:pPr algn="ctr"/>
            <a:r>
              <a:rPr lang="en-US" sz="2400" b="1" dirty="0" smtClean="0">
                <a:solidFill>
                  <a:schemeClr val="tx1"/>
                </a:solidFill>
              </a:rPr>
              <a:t>State University </a:t>
            </a:r>
            <a:r>
              <a:rPr lang="en-US" sz="2400" b="1" dirty="0" err="1" smtClean="0">
                <a:solidFill>
                  <a:schemeClr val="tx1"/>
                </a:solidFill>
              </a:rPr>
              <a:t>Dubna</a:t>
            </a:r>
            <a:endParaRPr lang="ru-RU" sz="2400" b="1" dirty="0" smtClean="0">
              <a:solidFill>
                <a:schemeClr val="tx1"/>
              </a:solidFill>
            </a:endParaRPr>
          </a:p>
          <a:p>
            <a:pPr algn="ctr"/>
            <a:r>
              <a:rPr lang="en-US" dirty="0">
                <a:solidFill>
                  <a:schemeClr val="tx1"/>
                </a:solidFill>
              </a:rPr>
              <a:t>s</a:t>
            </a:r>
            <a:r>
              <a:rPr lang="en-US" dirty="0" smtClean="0">
                <a:solidFill>
                  <a:schemeClr val="tx1"/>
                </a:solidFill>
              </a:rPr>
              <a:t>uggests organizing</a:t>
            </a:r>
            <a:r>
              <a:rPr lang="ru-RU" dirty="0" smtClean="0">
                <a:solidFill>
                  <a:schemeClr val="tx1"/>
                </a:solidFill>
              </a:rPr>
              <a:t> </a:t>
            </a:r>
          </a:p>
          <a:p>
            <a:pPr algn="ctr"/>
            <a:r>
              <a:rPr lang="en-US" sz="2400" b="1" dirty="0">
                <a:solidFill>
                  <a:schemeClr val="tx1"/>
                </a:solidFill>
                <a:effectLst>
                  <a:outerShdw blurRad="38100" dist="38100" dir="2700000" algn="tl">
                    <a:srgbClr val="000000">
                      <a:alpha val="43137"/>
                    </a:srgbClr>
                  </a:outerShdw>
                </a:effectLst>
              </a:rPr>
              <a:t>a</a:t>
            </a:r>
            <a:r>
              <a:rPr lang="en-US" sz="2400" b="1" dirty="0" smtClean="0">
                <a:solidFill>
                  <a:schemeClr val="tx1"/>
                </a:solidFill>
                <a:effectLst>
                  <a:outerShdw blurRad="38100" dist="38100" dir="2700000" algn="tl">
                    <a:srgbClr val="000000">
                      <a:alpha val="43137"/>
                    </a:srgbClr>
                  </a:outerShdw>
                </a:effectLst>
              </a:rPr>
              <a:t> scientific and technological seminar on the problems of education for the needs of digital economy:</a:t>
            </a:r>
            <a:endParaRPr lang="ru-RU" dirty="0" smtClean="0">
              <a:solidFill>
                <a:schemeClr val="tx1"/>
              </a:solidFill>
            </a:endParaRPr>
          </a:p>
          <a:p>
            <a:pPr algn="just">
              <a:buFont typeface="Wingdings" pitchFamily="2" charset="2"/>
              <a:buChar char="Ø"/>
            </a:pPr>
            <a:r>
              <a:rPr lang="en-US" dirty="0" smtClean="0">
                <a:solidFill>
                  <a:schemeClr val="tx1"/>
                </a:solidFill>
              </a:rPr>
              <a:t>Cloud technologies. The role and place in education</a:t>
            </a:r>
            <a:endParaRPr lang="ru-RU" dirty="0" smtClean="0">
              <a:solidFill>
                <a:schemeClr val="tx1"/>
              </a:solidFill>
            </a:endParaRPr>
          </a:p>
          <a:p>
            <a:pPr algn="just">
              <a:buFont typeface="Wingdings" pitchFamily="2" charset="2"/>
              <a:buChar char="Ø"/>
            </a:pPr>
            <a:r>
              <a:rPr lang="en-US" dirty="0" smtClean="0">
                <a:solidFill>
                  <a:schemeClr val="tx1"/>
                </a:solidFill>
              </a:rPr>
              <a:t>Geo informational systems in education and management</a:t>
            </a:r>
            <a:endParaRPr lang="ru-RU" dirty="0" smtClean="0">
              <a:solidFill>
                <a:schemeClr val="tx1"/>
              </a:solidFill>
            </a:endParaRPr>
          </a:p>
          <a:p>
            <a:pPr algn="just">
              <a:buFont typeface="Wingdings" pitchFamily="2" charset="2"/>
              <a:buChar char="Ø"/>
            </a:pPr>
            <a:r>
              <a:rPr lang="en-US" dirty="0" smtClean="0">
                <a:solidFill>
                  <a:schemeClr val="tx1"/>
                </a:solidFill>
              </a:rPr>
              <a:t>Creation of educational e-resources</a:t>
            </a:r>
            <a:endParaRPr lang="ru-RU" dirty="0" smtClean="0">
              <a:solidFill>
                <a:schemeClr val="tx1"/>
              </a:solidFill>
            </a:endParaRPr>
          </a:p>
          <a:p>
            <a:pPr algn="just">
              <a:buFont typeface="Wingdings" pitchFamily="2" charset="2"/>
              <a:buChar char="Ø"/>
            </a:pPr>
            <a:r>
              <a:rPr lang="en-US" dirty="0" smtClean="0">
                <a:solidFill>
                  <a:schemeClr val="tx1"/>
                </a:solidFill>
              </a:rPr>
              <a:t>Cyber security</a:t>
            </a:r>
            <a:endParaRPr lang="ru-RU" dirty="0" smtClean="0">
              <a:solidFill>
                <a:schemeClr val="tx1"/>
              </a:solidFill>
            </a:endParaRPr>
          </a:p>
          <a:p>
            <a:pPr algn="just">
              <a:buFont typeface="Wingdings" pitchFamily="2" charset="2"/>
              <a:buChar char="Ø"/>
            </a:pPr>
            <a:r>
              <a:rPr lang="en-US" dirty="0" smtClean="0">
                <a:solidFill>
                  <a:schemeClr val="tx1"/>
                </a:solidFill>
              </a:rPr>
              <a:t>Formation of a new technological basis for digital economy development</a:t>
            </a:r>
            <a:endParaRPr lang="ru-RU" dirty="0" smtClean="0">
              <a:solidFill>
                <a:schemeClr val="tx1"/>
              </a:solidFill>
            </a:endParaRPr>
          </a:p>
        </p:txBody>
      </p:sp>
      <p:sp>
        <p:nvSpPr>
          <p:cNvPr id="2" name="Номер слайда 1"/>
          <p:cNvSpPr>
            <a:spLocks noGrp="1"/>
          </p:cNvSpPr>
          <p:nvPr>
            <p:ph type="sldNum" sz="quarter" idx="12"/>
          </p:nvPr>
        </p:nvSpPr>
        <p:spPr/>
        <p:txBody>
          <a:bodyPr/>
          <a:lstStyle/>
          <a:p>
            <a:fld id="{B6AE321D-5C8E-47BA-AA52-C91DBBE393DD}" type="slidenum">
              <a:rPr lang="ru-RU" smtClean="0"/>
              <a:pPr/>
              <a:t>16</a:t>
            </a:fld>
            <a:endParaRPr lang="ru-RU"/>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0"/>
          </p:nvPr>
        </p:nvSpPr>
        <p:spPr>
          <a:xfrm>
            <a:off x="1274248" y="1160566"/>
            <a:ext cx="6772274" cy="2828925"/>
          </a:xfrm>
        </p:spPr>
        <p:txBody>
          <a:bodyPr>
            <a:normAutofit/>
          </a:bodyPr>
          <a:lstStyle/>
          <a:p>
            <a:pPr algn="ctr"/>
            <a:r>
              <a:rPr lang="en-US" sz="4400" dirty="0" smtClean="0"/>
              <a:t>Thank you for your attention!</a:t>
            </a:r>
            <a:endParaRPr lang="ru-RU" sz="4400" dirty="0"/>
          </a:p>
        </p:txBody>
      </p:sp>
      <p:sp>
        <p:nvSpPr>
          <p:cNvPr id="2" name="Номер слайда 1"/>
          <p:cNvSpPr>
            <a:spLocks noGrp="1"/>
          </p:cNvSpPr>
          <p:nvPr>
            <p:ph type="sldNum" sz="quarter" idx="4294967295"/>
          </p:nvPr>
        </p:nvSpPr>
        <p:spPr>
          <a:xfrm>
            <a:off x="8682038" y="6446838"/>
            <a:ext cx="461962" cy="365125"/>
          </a:xfrm>
        </p:spPr>
        <p:txBody>
          <a:bodyPr/>
          <a:lstStyle/>
          <a:p>
            <a:fld id="{B6AE321D-5C8E-47BA-AA52-C91DBBE393DD}" type="slidenum">
              <a:rPr lang="ru-RU" smtClean="0"/>
              <a:pPr/>
              <a:t>17</a:t>
            </a:fld>
            <a:endParaRPr lang="ru-RU"/>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0"/>
            <a:ext cx="8458200" cy="499288"/>
          </a:xfrm>
        </p:spPr>
        <p:txBody>
          <a:bodyPr>
            <a:normAutofit fontScale="90000"/>
          </a:bodyPr>
          <a:lstStyle/>
          <a:p>
            <a:pPr algn="ctr"/>
            <a:r>
              <a:rPr lang="en-US" dirty="0" smtClean="0"/>
              <a:t>Prerequisites</a:t>
            </a:r>
            <a:endParaRPr lang="ru-RU" dirty="0"/>
          </a:p>
        </p:txBody>
      </p:sp>
      <p:sp>
        <p:nvSpPr>
          <p:cNvPr id="3" name="Объект 2"/>
          <p:cNvSpPr>
            <a:spLocks noGrp="1"/>
          </p:cNvSpPr>
          <p:nvPr>
            <p:ph idx="1"/>
          </p:nvPr>
        </p:nvSpPr>
        <p:spPr>
          <a:xfrm>
            <a:off x="406400" y="649606"/>
            <a:ext cx="8351520" cy="1890394"/>
          </a:xfrm>
        </p:spPr>
        <p:txBody>
          <a:bodyPr>
            <a:noAutofit/>
          </a:bodyPr>
          <a:lstStyle/>
          <a:p>
            <a:pPr algn="just"/>
            <a:r>
              <a:rPr lang="en-US" sz="2000" dirty="0" smtClean="0">
                <a:effectLst>
                  <a:outerShdw blurRad="38100" dist="38100" dir="2700000" algn="tl">
                    <a:srgbClr val="000000">
                      <a:alpha val="43137"/>
                    </a:srgbClr>
                  </a:outerShdw>
                </a:effectLst>
                <a:latin typeface="+mj-lt"/>
              </a:rPr>
              <a:t>Decree of the President of the Russian Federation No. 203 “Strategy for development of information society in the Russian Federation for 2017-2030” dated May 09, 2017</a:t>
            </a:r>
          </a:p>
          <a:p>
            <a:pPr algn="just"/>
            <a:r>
              <a:rPr lang="en-US" sz="2000" dirty="0" smtClean="0">
                <a:effectLst>
                  <a:outerShdw blurRad="38100" dist="38100" dir="2700000" algn="tl">
                    <a:srgbClr val="000000">
                      <a:alpha val="43137"/>
                    </a:srgbClr>
                  </a:outerShdw>
                </a:effectLst>
                <a:latin typeface="+mj-lt"/>
              </a:rPr>
              <a:t>Program “Digital economy of the Russian Federation”</a:t>
            </a:r>
            <a:endParaRPr lang="ru-RU" sz="2000" dirty="0" smtClean="0">
              <a:effectLst>
                <a:outerShdw blurRad="38100" dist="38100" dir="2700000" algn="tl">
                  <a:srgbClr val="000000">
                    <a:alpha val="43137"/>
                  </a:srgbClr>
                </a:outerShdw>
              </a:effectLst>
              <a:latin typeface="+mj-lt"/>
            </a:endParaRPr>
          </a:p>
          <a:p>
            <a:pPr algn="just"/>
            <a:r>
              <a:rPr lang="en-US" sz="2000" dirty="0" smtClean="0">
                <a:effectLst>
                  <a:outerShdw blurRad="38100" dist="38100" dir="2700000" algn="tl">
                    <a:srgbClr val="000000">
                      <a:alpha val="43137"/>
                    </a:srgbClr>
                  </a:outerShdw>
                </a:effectLst>
                <a:latin typeface="+mj-lt"/>
              </a:rPr>
              <a:t>Project “National platform of open education”</a:t>
            </a:r>
            <a:endParaRPr lang="ru-RU" sz="2000" dirty="0" smtClean="0">
              <a:effectLst>
                <a:outerShdw blurRad="38100" dist="38100" dir="2700000" algn="tl">
                  <a:srgbClr val="000000">
                    <a:alpha val="43137"/>
                  </a:srgbClr>
                </a:outerShdw>
              </a:effectLst>
              <a:latin typeface="+mj-lt"/>
            </a:endParaRPr>
          </a:p>
          <a:p>
            <a:pPr algn="just"/>
            <a:endParaRPr lang="ru-RU" sz="2000" dirty="0">
              <a:effectLst>
                <a:outerShdw blurRad="38100" dist="38100" dir="2700000" algn="tl">
                  <a:srgbClr val="000000">
                    <a:alpha val="43137"/>
                  </a:srgbClr>
                </a:outerShdw>
              </a:effectLst>
              <a:latin typeface="+mj-lt"/>
            </a:endParaRPr>
          </a:p>
        </p:txBody>
      </p:sp>
      <p:sp>
        <p:nvSpPr>
          <p:cNvPr id="4" name="Номер слайда 3"/>
          <p:cNvSpPr>
            <a:spLocks noGrp="1"/>
          </p:cNvSpPr>
          <p:nvPr>
            <p:ph type="sldNum" sz="quarter" idx="12"/>
          </p:nvPr>
        </p:nvSpPr>
        <p:spPr/>
        <p:txBody>
          <a:bodyPr/>
          <a:lstStyle/>
          <a:p>
            <a:fld id="{B6AE321D-5C8E-47BA-AA52-C91DBBE393DD}" type="slidenum">
              <a:rPr lang="ru-RU" smtClean="0"/>
              <a:pPr/>
              <a:t>2</a:t>
            </a:fld>
            <a:endParaRPr lang="ru-RU" dirty="0"/>
          </a:p>
        </p:txBody>
      </p:sp>
      <p:sp>
        <p:nvSpPr>
          <p:cNvPr id="5" name="Прямоугольник 4"/>
          <p:cNvSpPr/>
          <p:nvPr/>
        </p:nvSpPr>
        <p:spPr>
          <a:xfrm>
            <a:off x="165463" y="6148251"/>
            <a:ext cx="2031876" cy="574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860800" y="2600960"/>
            <a:ext cx="975360" cy="7924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426720" y="3596640"/>
            <a:ext cx="8310880" cy="2739211"/>
          </a:xfrm>
          <a:prstGeom prst="rect">
            <a:avLst/>
          </a:prstGeom>
          <a:noFill/>
        </p:spPr>
        <p:txBody>
          <a:bodyPr wrap="square" rtlCol="0">
            <a:spAutoFit/>
          </a:bodyPr>
          <a:lstStyle/>
          <a:p>
            <a:pPr algn="just"/>
            <a:r>
              <a:rPr lang="ru-RU" dirty="0" smtClean="0"/>
              <a:t>	</a:t>
            </a:r>
            <a:r>
              <a:rPr lang="en-US" dirty="0" smtClean="0"/>
              <a:t>Digital economy is the economic activities where the production’s key factor is data in a digital form and processing of its large volumes and use of its analysis results make it possible, compared against traditional forms of economic management, to enhance substantially various types of production, technologies, equipment, storage, sales, and goods and services delivery</a:t>
            </a:r>
            <a:r>
              <a:rPr lang="ru-RU" dirty="0" smtClean="0"/>
              <a:t>.</a:t>
            </a:r>
          </a:p>
          <a:p>
            <a:pPr algn="r"/>
            <a:endParaRPr lang="ru-RU" sz="1600" dirty="0" smtClean="0"/>
          </a:p>
          <a:p>
            <a:pPr algn="r"/>
            <a:r>
              <a:rPr lang="en-US" sz="1600" i="1" dirty="0" smtClean="0"/>
              <a:t>Decree of the President </a:t>
            </a:r>
          </a:p>
          <a:p>
            <a:pPr algn="r"/>
            <a:r>
              <a:rPr lang="en-US" sz="1600" i="1" dirty="0" smtClean="0"/>
              <a:t>“Strategy for development of information society </a:t>
            </a:r>
          </a:p>
          <a:p>
            <a:pPr algn="r"/>
            <a:r>
              <a:rPr lang="en-US" sz="1600" i="1" dirty="0" smtClean="0"/>
              <a:t>in the Russian Federation for </a:t>
            </a:r>
            <a:r>
              <a:rPr lang="ru-RU" sz="1600" i="1" dirty="0" smtClean="0"/>
              <a:t>2017-2030</a:t>
            </a:r>
            <a:r>
              <a:rPr lang="en-US" sz="1600" i="1" dirty="0" smtClean="0"/>
              <a:t>”</a:t>
            </a:r>
            <a:endParaRPr lang="ru-RU" sz="1600" i="1" dirty="0" smtClean="0"/>
          </a:p>
          <a:p>
            <a:pPr algn="just"/>
            <a:endParaRPr lang="ru-RU" i="1" dirty="0"/>
          </a:p>
        </p:txBody>
      </p:sp>
    </p:spTree>
    <p:extLst>
      <p:ext uri="{BB962C8B-B14F-4D97-AF65-F5344CB8AC3E}">
        <p14:creationId xmlns:p14="http://schemas.microsoft.com/office/powerpoint/2010/main" val="3347077045"/>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0"/>
            <a:ext cx="8458200" cy="499288"/>
          </a:xfrm>
        </p:spPr>
        <p:txBody>
          <a:bodyPr>
            <a:normAutofit fontScale="90000"/>
          </a:bodyPr>
          <a:lstStyle/>
          <a:p>
            <a:pPr algn="ctr"/>
            <a:r>
              <a:rPr lang="en-US" dirty="0" smtClean="0"/>
              <a:t>Aim of the digital economy</a:t>
            </a:r>
            <a:endParaRPr lang="ru-RU" dirty="0"/>
          </a:p>
        </p:txBody>
      </p:sp>
      <p:sp>
        <p:nvSpPr>
          <p:cNvPr id="3" name="Объект 2"/>
          <p:cNvSpPr>
            <a:spLocks noGrp="1"/>
          </p:cNvSpPr>
          <p:nvPr>
            <p:ph idx="1"/>
          </p:nvPr>
        </p:nvSpPr>
        <p:spPr>
          <a:xfrm>
            <a:off x="406400" y="649606"/>
            <a:ext cx="8351520" cy="1890394"/>
          </a:xfrm>
        </p:spPr>
        <p:txBody>
          <a:bodyPr>
            <a:noAutofit/>
          </a:bodyPr>
          <a:lstStyle/>
          <a:p>
            <a:pPr algn="just">
              <a:buNone/>
            </a:pPr>
            <a:r>
              <a:rPr lang="ru-RU" sz="2000" dirty="0" smtClean="0"/>
              <a:t>		</a:t>
            </a:r>
            <a:r>
              <a:rPr lang="en-US" sz="2000" dirty="0" smtClean="0"/>
              <a:t>The aim of the digital economy creation is to form an informational, knowledge-based environment that is realized through development of science and execution of educational and enlightenment projects.</a:t>
            </a:r>
            <a:endParaRPr lang="ru-RU" sz="2000" dirty="0"/>
          </a:p>
        </p:txBody>
      </p:sp>
      <p:sp>
        <p:nvSpPr>
          <p:cNvPr id="4" name="Номер слайда 3"/>
          <p:cNvSpPr>
            <a:spLocks noGrp="1"/>
          </p:cNvSpPr>
          <p:nvPr>
            <p:ph type="sldNum" sz="quarter" idx="12"/>
          </p:nvPr>
        </p:nvSpPr>
        <p:spPr/>
        <p:txBody>
          <a:bodyPr/>
          <a:lstStyle/>
          <a:p>
            <a:fld id="{B6AE321D-5C8E-47BA-AA52-C91DBBE393DD}" type="slidenum">
              <a:rPr lang="ru-RU" smtClean="0"/>
              <a:pPr/>
              <a:t>3</a:t>
            </a:fld>
            <a:endParaRPr lang="ru-RU" dirty="0"/>
          </a:p>
        </p:txBody>
      </p:sp>
      <p:sp>
        <p:nvSpPr>
          <p:cNvPr id="5" name="Прямоугольник 4"/>
          <p:cNvSpPr/>
          <p:nvPr/>
        </p:nvSpPr>
        <p:spPr>
          <a:xfrm>
            <a:off x="165463" y="6148251"/>
            <a:ext cx="2031876" cy="574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264160" y="2702560"/>
            <a:ext cx="8595360" cy="3693319"/>
          </a:xfrm>
          <a:prstGeom prst="rect">
            <a:avLst/>
          </a:prstGeom>
          <a:noFill/>
        </p:spPr>
        <p:txBody>
          <a:bodyPr wrap="square" rtlCol="0">
            <a:spAutoFit/>
          </a:bodyPr>
          <a:lstStyle/>
          <a:p>
            <a:pPr lvl="0" algn="just">
              <a:buClr>
                <a:schemeClr val="accent2">
                  <a:lumMod val="50000"/>
                </a:schemeClr>
              </a:buClr>
              <a:buFont typeface="Wingdings" pitchFamily="2" charset="2"/>
              <a:buChar char="Ø"/>
            </a:pPr>
            <a:r>
              <a:rPr lang="en-US" dirty="0" smtClean="0"/>
              <a:t>to form new markets based on the employment of information and communication technologies and to ensure leadership in these markets due to the efficient implementation of knowledge and development of Russian ecosystem of digital economy</a:t>
            </a:r>
            <a:r>
              <a:rPr lang="ru-RU" dirty="0" smtClean="0"/>
              <a:t>;</a:t>
            </a:r>
          </a:p>
          <a:p>
            <a:pPr lvl="0" algn="just">
              <a:buClr>
                <a:schemeClr val="accent2">
                  <a:lumMod val="50000"/>
                </a:schemeClr>
              </a:buClr>
              <a:buFont typeface="Wingdings" pitchFamily="2" charset="2"/>
              <a:buChar char="Ø"/>
            </a:pPr>
            <a:r>
              <a:rPr lang="en-US" dirty="0" smtClean="0"/>
              <a:t>to strengthen Russian economy, including those sectors where business </a:t>
            </a:r>
            <a:r>
              <a:rPr lang="en-US" dirty="0"/>
              <a:t>advancement employing information and communication </a:t>
            </a:r>
            <a:r>
              <a:rPr lang="en-US" dirty="0" smtClean="0"/>
              <a:t>technologies will render competitive advantages to Russian organizations, ensure production efficiency and performance rise</a:t>
            </a:r>
            <a:r>
              <a:rPr lang="ru-RU" dirty="0" smtClean="0"/>
              <a:t>;</a:t>
            </a:r>
          </a:p>
          <a:p>
            <a:pPr lvl="0" algn="just">
              <a:buClr>
                <a:schemeClr val="accent2">
                  <a:lumMod val="50000"/>
                </a:schemeClr>
              </a:buClr>
              <a:buFont typeface="Wingdings" pitchFamily="2" charset="2"/>
              <a:buChar char="Ø"/>
            </a:pPr>
            <a:r>
              <a:rPr lang="en-US" dirty="0" smtClean="0"/>
              <a:t>due to the employment of new technologies, to increase the scope of Russian non-resource export – primarily that of goods and services desirable by foreign consumers</a:t>
            </a:r>
            <a:r>
              <a:rPr lang="ru-RU" dirty="0" smtClean="0"/>
              <a:t>;</a:t>
            </a:r>
          </a:p>
          <a:p>
            <a:pPr lvl="0" algn="just">
              <a:buClr>
                <a:schemeClr val="accent2">
                  <a:lumMod val="50000"/>
                </a:schemeClr>
              </a:buClr>
              <a:buFont typeface="Wingdings" pitchFamily="2" charset="2"/>
              <a:buChar char="Ø"/>
            </a:pPr>
            <a:r>
              <a:rPr lang="en-US" dirty="0"/>
              <a:t>i</a:t>
            </a:r>
            <a:r>
              <a:rPr lang="en-US" dirty="0" smtClean="0"/>
              <a:t>ncrease of the competitive capacity of Russian high-tech organizations in the international market</a:t>
            </a:r>
            <a:endParaRPr lang="ru-RU" dirty="0"/>
          </a:p>
        </p:txBody>
      </p:sp>
      <p:sp>
        <p:nvSpPr>
          <p:cNvPr id="8" name="Заголовок 1"/>
          <p:cNvSpPr txBox="1">
            <a:spLocks/>
          </p:cNvSpPr>
          <p:nvPr/>
        </p:nvSpPr>
        <p:spPr>
          <a:xfrm>
            <a:off x="685800" y="2164080"/>
            <a:ext cx="8458200" cy="499288"/>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2">
                    <a:lumMod val="75000"/>
                  </a:schemeClr>
                </a:solidFill>
                <a:effectLst/>
                <a:uLnTx/>
                <a:uFillTx/>
                <a:latin typeface="Arial" pitchFamily="34" charset="0"/>
                <a:ea typeface="+mj-ea"/>
                <a:cs typeface="Arial" pitchFamily="34" charset="0"/>
              </a:rPr>
              <a:t>Tasks of the digital economy</a:t>
            </a:r>
            <a:endParaRPr kumimoji="0" lang="ru-RU" sz="2800" b="1" i="0" u="none" strike="noStrike" kern="1200" cap="none" spc="0" normalizeH="0" baseline="0" noProof="0" dirty="0">
              <a:ln>
                <a:noFill/>
              </a:ln>
              <a:solidFill>
                <a:schemeClr val="accent2">
                  <a:lumMod val="75000"/>
                </a:schemeClr>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347077045"/>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0"/>
            <a:ext cx="8458200" cy="499288"/>
          </a:xfrm>
        </p:spPr>
        <p:txBody>
          <a:bodyPr>
            <a:normAutofit fontScale="90000"/>
          </a:bodyPr>
          <a:lstStyle/>
          <a:p>
            <a:pPr algn="ctr"/>
            <a:r>
              <a:rPr lang="en-US" dirty="0" smtClean="0"/>
              <a:t>Informational environment</a:t>
            </a:r>
            <a:endParaRPr lang="ru-RU" dirty="0"/>
          </a:p>
        </p:txBody>
      </p:sp>
      <p:sp>
        <p:nvSpPr>
          <p:cNvPr id="4" name="Номер слайда 3"/>
          <p:cNvSpPr>
            <a:spLocks noGrp="1"/>
          </p:cNvSpPr>
          <p:nvPr>
            <p:ph type="sldNum" sz="quarter" idx="12"/>
          </p:nvPr>
        </p:nvSpPr>
        <p:spPr/>
        <p:txBody>
          <a:bodyPr/>
          <a:lstStyle/>
          <a:p>
            <a:fld id="{B6AE321D-5C8E-47BA-AA52-C91DBBE393DD}" type="slidenum">
              <a:rPr lang="ru-RU" smtClean="0"/>
              <a:pPr/>
              <a:t>4</a:t>
            </a:fld>
            <a:endParaRPr lang="ru-RU" dirty="0"/>
          </a:p>
        </p:txBody>
      </p:sp>
      <p:sp>
        <p:nvSpPr>
          <p:cNvPr id="5" name="Прямоугольник 4"/>
          <p:cNvSpPr/>
          <p:nvPr/>
        </p:nvSpPr>
        <p:spPr>
          <a:xfrm>
            <a:off x="165463" y="6148251"/>
            <a:ext cx="2031876" cy="574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447040" y="710566"/>
            <a:ext cx="8351520" cy="5812154"/>
          </a:xfrm>
        </p:spPr>
        <p:txBody>
          <a:bodyPr>
            <a:noAutofit/>
          </a:bodyPr>
          <a:lstStyle/>
          <a:p>
            <a:pPr algn="just">
              <a:buNone/>
            </a:pPr>
            <a:r>
              <a:rPr lang="en-US" sz="2000" dirty="0" smtClean="0"/>
              <a:t>To tackle the tasks of the digital economy, it is essential to form an informational environment that allows</a:t>
            </a:r>
            <a:r>
              <a:rPr lang="ru-RU" sz="2000" dirty="0" smtClean="0"/>
              <a:t>:</a:t>
            </a:r>
          </a:p>
          <a:p>
            <a:pPr lvl="0" algn="just"/>
            <a:r>
              <a:rPr lang="en-US" sz="2000" dirty="0" smtClean="0"/>
              <a:t>improving the mechanisms of knowledge sharing;</a:t>
            </a:r>
            <a:endParaRPr lang="ru-RU" sz="2000" dirty="0" smtClean="0"/>
          </a:p>
          <a:p>
            <a:pPr lvl="0" algn="just"/>
            <a:r>
              <a:rPr lang="en-US" sz="2000" dirty="0"/>
              <a:t>p</a:t>
            </a:r>
            <a:r>
              <a:rPr lang="en-US" sz="2000" dirty="0" smtClean="0"/>
              <a:t>roviding perfection of supplementary education in order to involve children in the scientific research and creative work and to develop their ability to solve non-standard tasks</a:t>
            </a:r>
            <a:r>
              <a:rPr lang="ru-RU" sz="2000" dirty="0" smtClean="0"/>
              <a:t>;</a:t>
            </a:r>
          </a:p>
          <a:p>
            <a:pPr lvl="0" algn="just"/>
            <a:r>
              <a:rPr lang="en-US" sz="2000" dirty="0" smtClean="0"/>
              <a:t>using and developing various educational technologies, including the remote ones and e-learning, while executing educational programs</a:t>
            </a:r>
            <a:r>
              <a:rPr lang="ru-RU" sz="2000" dirty="0" smtClean="0"/>
              <a:t>;</a:t>
            </a:r>
          </a:p>
          <a:p>
            <a:pPr lvl="0" algn="just"/>
            <a:r>
              <a:rPr lang="en-US" sz="2000" dirty="0" smtClean="0"/>
              <a:t>designing and implementing partnership programs of higher education organizations and Russian high-tech organization, including those concerning improvement of educational programs</a:t>
            </a:r>
            <a:endParaRPr lang="ru-RU" sz="2000" dirty="0"/>
          </a:p>
        </p:txBody>
      </p:sp>
    </p:spTree>
    <p:extLst>
      <p:ext uri="{BB962C8B-B14F-4D97-AF65-F5344CB8AC3E}">
        <p14:creationId xmlns:p14="http://schemas.microsoft.com/office/powerpoint/2010/main" val="334707704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280" y="0"/>
            <a:ext cx="8458200" cy="1063256"/>
          </a:xfrm>
        </p:spPr>
        <p:txBody>
          <a:bodyPr>
            <a:normAutofit/>
          </a:bodyPr>
          <a:lstStyle/>
          <a:p>
            <a:pPr algn="ctr"/>
            <a:r>
              <a:rPr lang="en-US" dirty="0" smtClean="0"/>
              <a:t>Main areas of personnel training</a:t>
            </a:r>
            <a:endParaRPr lang="ru-RU" dirty="0"/>
          </a:p>
        </p:txBody>
      </p:sp>
      <p:sp>
        <p:nvSpPr>
          <p:cNvPr id="5" name="Прямоугольник 4"/>
          <p:cNvSpPr/>
          <p:nvPr/>
        </p:nvSpPr>
        <p:spPr>
          <a:xfrm>
            <a:off x="165463" y="6148251"/>
            <a:ext cx="2031876" cy="574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одержимое 2"/>
          <p:cNvSpPr txBox="1">
            <a:spLocks/>
          </p:cNvSpPr>
          <p:nvPr/>
        </p:nvSpPr>
        <p:spPr>
          <a:xfrm>
            <a:off x="1170198" y="769469"/>
            <a:ext cx="6460934" cy="5733256"/>
          </a:xfrm>
          <a:prstGeom prst="rect">
            <a:avLst/>
          </a:prstGeom>
        </p:spPr>
        <p:txBody>
          <a:bodyPr vert="horz" lIns="91440" tIns="45720" rIns="91440" bIns="45720" rtlCol="0">
            <a:noAutofit/>
          </a:bodyPr>
          <a:lstStyle/>
          <a:p>
            <a:pPr marL="0" marR="0" lvl="0" indent="0" algn="l" defTabSz="914400" rtl="0" eaLnBrk="1" fontAlgn="auto" latinLnBrk="0" hangingPunct="1">
              <a:lnSpc>
                <a:spcPct val="250000"/>
              </a:lnSpc>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Cloud technologies</a:t>
            </a: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
                <a:schemeClr val="accent2">
                  <a:lumMod val="75000"/>
                </a:schemeClr>
              </a:buClr>
              <a:buSzPct val="80000"/>
              <a:buFont typeface="Wingdings" pitchFamily="2" charset="2"/>
              <a:buNone/>
              <a:tabLst>
                <a:tab pos="179388" algn="l"/>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3D</a:t>
            </a:r>
            <a:r>
              <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modeling and</a:t>
            </a:r>
            <a:r>
              <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3D print</a:t>
            </a: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250000"/>
              </a:lnSpc>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Robotics</a:t>
            </a: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250000"/>
              </a:lnSpc>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Laser technologies</a:t>
            </a: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250000"/>
              </a:lnSpc>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New materials</a:t>
            </a: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250000"/>
              </a:lnSpc>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Big Data technologies</a:t>
            </a:r>
          </a:p>
          <a:p>
            <a:pPr marL="179388" marR="0" lvl="0" indent="-179388" algn="l" defTabSz="914400" rtl="0" eaLnBrk="1" fontAlgn="auto" latinLnBrk="0" hangingPunct="1">
              <a:lnSpc>
                <a:spcPct val="250000"/>
              </a:lnSpc>
              <a:spcBef>
                <a:spcPts val="0"/>
              </a:spcBef>
              <a:spcAft>
                <a:spcPts val="0"/>
              </a:spcAft>
              <a:buClr>
                <a:schemeClr val="accent2">
                  <a:lumMod val="75000"/>
                </a:schemeClr>
              </a:buClr>
              <a:buSzPct val="80000"/>
              <a:buFont typeface="Wingdings" pitchFamily="2" charset="2"/>
              <a:buChar char="§"/>
              <a:tabLst>
                <a:tab pos="179388" algn="l"/>
              </a:tabLst>
              <a:defRPr/>
            </a:pPr>
            <a:endParaRPr kumimoji="0" lang="ru-RU" sz="2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6" name="Содержимое 2"/>
          <p:cNvSpPr txBox="1">
            <a:spLocks/>
          </p:cNvSpPr>
          <p:nvPr/>
        </p:nvSpPr>
        <p:spPr>
          <a:xfrm>
            <a:off x="5655421" y="919222"/>
            <a:ext cx="6709152" cy="5733256"/>
          </a:xfrm>
          <a:prstGeom prst="rect">
            <a:avLst/>
          </a:prstGeom>
        </p:spPr>
        <p:txBody>
          <a:bodyPr vert="horz" lIns="91440" tIns="45720" rIns="91440" bIns="45720" rtlCol="0">
            <a:noAutofit/>
          </a:bodyPr>
          <a:lstStyle/>
          <a:p>
            <a:pPr marL="0" marR="0" lvl="0" indent="0" algn="l" defTabSz="914400" rtl="0" eaLnBrk="1" fontAlgn="auto" latinLnBrk="0" hangingPunct="1">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Internet of Things</a:t>
            </a:r>
            <a:r>
              <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Internet of Everything</a:t>
            </a: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250000"/>
              </a:lnSpc>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Industrial internet</a:t>
            </a: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
                <a:schemeClr val="accent2">
                  <a:lumMod val="75000"/>
                </a:schemeClr>
              </a:buClr>
              <a:buSzPct val="80000"/>
              <a:buFont typeface="Wingdings" pitchFamily="2" charset="2"/>
              <a:buNone/>
              <a:tabLst>
                <a:tab pos="179388" algn="l"/>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Radio engineering and </a:t>
            </a:r>
          </a:p>
          <a:p>
            <a:pPr marL="0" marR="0" lvl="0" indent="0" algn="l" defTabSz="914400" rtl="0" eaLnBrk="1" fontAlgn="auto" latinLnBrk="0" hangingPunct="1">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electronic component base</a:t>
            </a: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
                <a:schemeClr val="accent2">
                  <a:lumMod val="75000"/>
                </a:schemeClr>
              </a:buClr>
              <a:buSzPct val="80000"/>
              <a:buFont typeface="Wingdings" pitchFamily="2" charset="2"/>
              <a:buNone/>
              <a:tabLst>
                <a:tab pos="179388" algn="l"/>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
                <a:schemeClr val="accent2">
                  <a:lumMod val="75000"/>
                </a:schemeClr>
              </a:buClr>
              <a:buSzPct val="80000"/>
              <a:buFont typeface="Wingdings" pitchFamily="2" charset="2"/>
              <a:buNone/>
              <a:tabLst>
                <a:tab pos="179388" algn="l"/>
              </a:tabLst>
              <a:defRPr/>
            </a:pPr>
            <a:r>
              <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Cyber security</a:t>
            </a: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250000"/>
              </a:lnSpc>
              <a:spcBef>
                <a:spcPts val="0"/>
              </a:spcBef>
              <a:spcAft>
                <a:spcPts val="0"/>
              </a:spcAft>
              <a:buClr>
                <a:schemeClr val="accent2">
                  <a:lumMod val="75000"/>
                </a:schemeClr>
              </a:buClr>
              <a:buSzPct val="80000"/>
              <a:buFont typeface="Wingdings" pitchFamily="2" charset="2"/>
              <a:buNone/>
              <a:tabLst>
                <a:tab pos="179388" algn="l"/>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179388" marR="0" lvl="0" indent="-179388" algn="l" defTabSz="914400" rtl="0" eaLnBrk="1" fontAlgn="auto" latinLnBrk="0" hangingPunct="1">
              <a:lnSpc>
                <a:spcPct val="250000"/>
              </a:lnSpc>
              <a:spcBef>
                <a:spcPts val="0"/>
              </a:spcBef>
              <a:spcAft>
                <a:spcPts val="0"/>
              </a:spcAft>
              <a:buClr>
                <a:schemeClr val="accent2">
                  <a:lumMod val="75000"/>
                </a:schemeClr>
              </a:buClr>
              <a:buSzPct val="80000"/>
              <a:buFont typeface="Wingdings" pitchFamily="2" charset="2"/>
              <a:buChar char="§"/>
              <a:tabLst>
                <a:tab pos="179388" algn="l"/>
              </a:tabLst>
              <a:defRPr/>
            </a:pPr>
            <a:endParaRPr kumimoji="0" lang="ru-RU" sz="2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7" name="Picture 4" descr="Картинки по запросу 3d печать пиктограмма"/>
          <p:cNvPicPr>
            <a:picLocks noChangeAspect="1" noChangeArrowheads="1"/>
          </p:cNvPicPr>
          <p:nvPr/>
        </p:nvPicPr>
        <p:blipFill rotWithShape="1">
          <a:blip r:embed="rId2">
            <a:extLst>
              <a:ext uri="{28A0092B-C50C-407E-A947-70E740481C1C}">
                <a14:useLocalDpi xmlns:a14="http://schemas.microsoft.com/office/drawing/2010/main" val="0"/>
              </a:ext>
            </a:extLst>
          </a:blip>
          <a:srcRect t="28584" r="72322" b="47704"/>
          <a:stretch/>
        </p:blipFill>
        <p:spPr bwMode="auto">
          <a:xfrm>
            <a:off x="77950" y="1721223"/>
            <a:ext cx="1186337" cy="107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Похожее изображени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97" y="810311"/>
            <a:ext cx="1092752" cy="8712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Картинки по запросу робототехника пиктограмм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84371"/>
            <a:ext cx="1230092" cy="8200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Картинки по запросу лазерные технологии пиктограмм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42" y="3678336"/>
            <a:ext cx="945337" cy="9453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Картинки по запрос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861251"/>
            <a:ext cx="1085387" cy="5987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Картинки по запросу Технологии  Big Dat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14845"/>
            <a:ext cx="822755" cy="88199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Картинки по запросу Интернет «вещей»"/>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255" r="17737"/>
          <a:stretch/>
        </p:blipFill>
        <p:spPr bwMode="auto">
          <a:xfrm>
            <a:off x="4444791" y="936293"/>
            <a:ext cx="1275563" cy="93450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24" descr="Картинки по запросу квант логотип"/>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5" name="Picture 26" descr="Картинки по запросу Промышленный интернет"/>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570" t="1342" r="29712" b="12496"/>
          <a:stretch/>
        </p:blipFill>
        <p:spPr bwMode="auto">
          <a:xfrm>
            <a:off x="4792514" y="2068491"/>
            <a:ext cx="540259" cy="8668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Картинки по запросу радио картинка"/>
          <p:cNvPicPr>
            <a:picLocks noChangeAspect="1" noChangeArrowheads="1"/>
          </p:cNvPicPr>
          <p:nvPr/>
        </p:nvPicPr>
        <p:blipFill>
          <a:blip r:embed="rId10"/>
          <a:srcRect/>
          <a:stretch>
            <a:fillRect/>
          </a:stretch>
        </p:blipFill>
        <p:spPr bwMode="auto">
          <a:xfrm>
            <a:off x="4226354" y="3058509"/>
            <a:ext cx="1390577" cy="1042933"/>
          </a:xfrm>
          <a:prstGeom prst="rect">
            <a:avLst/>
          </a:prstGeom>
          <a:noFill/>
        </p:spPr>
      </p:pic>
      <p:pic>
        <p:nvPicPr>
          <p:cNvPr id="27" name="Picture 4" descr="Картинки по запросу информационная безопасность. картинка"/>
          <p:cNvPicPr>
            <a:picLocks noChangeAspect="1" noChangeArrowheads="1"/>
          </p:cNvPicPr>
          <p:nvPr/>
        </p:nvPicPr>
        <p:blipFill>
          <a:blip r:embed="rId11" cstate="print"/>
          <a:srcRect/>
          <a:stretch>
            <a:fillRect/>
          </a:stretch>
        </p:blipFill>
        <p:spPr bwMode="auto">
          <a:xfrm>
            <a:off x="4148994" y="4130565"/>
            <a:ext cx="1423816" cy="966732"/>
          </a:xfrm>
          <a:prstGeom prst="rect">
            <a:avLst/>
          </a:prstGeom>
          <a:noFill/>
        </p:spPr>
      </p:pic>
    </p:spTree>
    <p:extLst>
      <p:ext uri="{BB962C8B-B14F-4D97-AF65-F5344CB8AC3E}">
        <p14:creationId xmlns:p14="http://schemas.microsoft.com/office/powerpoint/2010/main" val="3347077045"/>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6AE321D-5C8E-47BA-AA52-C91DBBE393DD}" type="slidenum">
              <a:rPr lang="ru-RU" smtClean="0"/>
              <a:pPr/>
              <a:t>6</a:t>
            </a:fld>
            <a:endParaRPr lang="ru-RU"/>
          </a:p>
        </p:txBody>
      </p:sp>
      <p:graphicFrame>
        <p:nvGraphicFramePr>
          <p:cNvPr id="5" name="Схема 4"/>
          <p:cNvGraphicFramePr/>
          <p:nvPr>
            <p:extLst>
              <p:ext uri="{D42A27DB-BD31-4B8C-83A1-F6EECF244321}">
                <p14:modId xmlns:p14="http://schemas.microsoft.com/office/powerpoint/2010/main" val="534127484"/>
              </p:ext>
            </p:extLst>
          </p:nvPr>
        </p:nvGraphicFramePr>
        <p:xfrm>
          <a:off x="444440" y="2480011"/>
          <a:ext cx="866199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9"/>
          <p:cNvSpPr/>
          <p:nvPr/>
        </p:nvSpPr>
        <p:spPr>
          <a:xfrm>
            <a:off x="257175" y="6162675"/>
            <a:ext cx="1885950"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80485" y="0"/>
            <a:ext cx="8463515" cy="954107"/>
          </a:xfrm>
          <a:prstGeom prst="rect">
            <a:avLst/>
          </a:prstGeom>
        </p:spPr>
        <p:txBody>
          <a:bodyPr wrap="square">
            <a:spAutoFit/>
          </a:bodyPr>
          <a:lstStyle/>
          <a:p>
            <a:pPr lvl="0" algn="ctr"/>
            <a:r>
              <a:rPr lang="en-US" sz="2800" b="1" dirty="0" smtClean="0">
                <a:ln w="11430"/>
                <a:solidFill>
                  <a:srgbClr val="522806"/>
                </a:solidFill>
                <a:effectLst>
                  <a:outerShdw blurRad="50800" dist="39000" dir="5460000" algn="tl">
                    <a:srgbClr val="000000">
                      <a:alpha val="38000"/>
                    </a:srgbClr>
                  </a:outerShdw>
                </a:effectLst>
              </a:rPr>
              <a:t>Adaptive strategies of personnel training of State University </a:t>
            </a:r>
            <a:r>
              <a:rPr lang="en-US" sz="2800" b="1" dirty="0" err="1" smtClean="0">
                <a:ln w="11430"/>
                <a:solidFill>
                  <a:srgbClr val="522806"/>
                </a:solidFill>
                <a:effectLst>
                  <a:outerShdw blurRad="50800" dist="39000" dir="5460000" algn="tl">
                    <a:srgbClr val="000000">
                      <a:alpha val="38000"/>
                    </a:srgbClr>
                  </a:outerShdw>
                </a:effectLst>
              </a:rPr>
              <a:t>Dubna</a:t>
            </a:r>
            <a:endParaRPr lang="ru-RU" sz="2800" b="1" dirty="0">
              <a:ln w="11430"/>
              <a:solidFill>
                <a:srgbClr val="522806"/>
              </a:solidFill>
              <a:effectLst>
                <a:outerShdw blurRad="50800" dist="39000" dir="5460000" algn="tl">
                  <a:srgbClr val="000000">
                    <a:alpha val="38000"/>
                  </a:srgbClr>
                </a:outerShdw>
              </a:effectLst>
            </a:endParaRPr>
          </a:p>
        </p:txBody>
      </p:sp>
      <p:sp>
        <p:nvSpPr>
          <p:cNvPr id="8" name="TextBox 7"/>
          <p:cNvSpPr txBox="1"/>
          <p:nvPr/>
        </p:nvSpPr>
        <p:spPr>
          <a:xfrm>
            <a:off x="243840" y="954095"/>
            <a:ext cx="8514080" cy="1323439"/>
          </a:xfrm>
          <a:prstGeom prst="rect">
            <a:avLst/>
          </a:prstGeom>
          <a:noFill/>
        </p:spPr>
        <p:txBody>
          <a:bodyPr wrap="square" rtlCol="0">
            <a:spAutoFit/>
          </a:bodyPr>
          <a:lstStyle/>
          <a:p>
            <a:pPr algn="just"/>
            <a:r>
              <a:rPr lang="ru-RU" sz="1600" dirty="0" smtClean="0"/>
              <a:t>	</a:t>
            </a:r>
            <a:r>
              <a:rPr lang="en-US" sz="1600" dirty="0" smtClean="0"/>
              <a:t>Since the current changes concerning the creation of an information society and the shift towards digital economy demand the education system to be flexible, State University </a:t>
            </a:r>
            <a:r>
              <a:rPr lang="en-US" sz="1600" dirty="0" err="1" smtClean="0"/>
              <a:t>Dubna</a:t>
            </a:r>
            <a:r>
              <a:rPr lang="en-US" sz="1600" dirty="0" smtClean="0"/>
              <a:t> has formed adaptive strategies of personnel training that will enable it to meet the need of the modern society for skilled professionals</a:t>
            </a:r>
            <a:r>
              <a:rPr lang="ru-RU" sz="1600" dirty="0" smtClean="0"/>
              <a:t>:</a:t>
            </a:r>
          </a:p>
          <a:p>
            <a:pPr algn="just"/>
            <a:endParaRPr lang="ru-RU" sz="1600" dirty="0"/>
          </a:p>
        </p:txBody>
      </p:sp>
    </p:spTree>
    <p:extLst>
      <p:ext uri="{BB962C8B-B14F-4D97-AF65-F5344CB8AC3E}">
        <p14:creationId xmlns:p14="http://schemas.microsoft.com/office/powerpoint/2010/main" val="2839271834"/>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Схема 25"/>
          <p:cNvGraphicFramePr/>
          <p:nvPr>
            <p:extLst>
              <p:ext uri="{D42A27DB-BD31-4B8C-83A1-F6EECF244321}">
                <p14:modId xmlns:p14="http://schemas.microsoft.com/office/powerpoint/2010/main" val="1156425613"/>
              </p:ext>
            </p:extLst>
          </p:nvPr>
        </p:nvGraphicFramePr>
        <p:xfrm>
          <a:off x="723340" y="1928158"/>
          <a:ext cx="6429300" cy="4929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2375898" y="493296"/>
            <a:ext cx="6768102" cy="88759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dirty="0" smtClean="0">
                <a:ln w="11430"/>
                <a:solidFill>
                  <a:srgbClr val="00B050"/>
                </a:solidFill>
                <a:effectLst>
                  <a:outerShdw blurRad="50800" dist="39000" dir="5460000" algn="tl">
                    <a:srgbClr val="000000">
                      <a:alpha val="38000"/>
                    </a:srgbClr>
                  </a:outerShdw>
                </a:effectLst>
              </a:rPr>
              <a:t>Training for scientific and applied research</a:t>
            </a:r>
            <a:endParaRPr lang="ru-RU" sz="3200" dirty="0">
              <a:ln w="11430"/>
              <a:solidFill>
                <a:srgbClr val="00B050"/>
              </a:solidFill>
              <a:effectLst>
                <a:outerShdw blurRad="50800" dist="39000" dir="5460000" algn="tl">
                  <a:srgbClr val="000000">
                    <a:alpha val="38000"/>
                  </a:srgbClr>
                </a:outerShdw>
              </a:effectLst>
            </a:endParaRPr>
          </a:p>
        </p:txBody>
      </p:sp>
      <p:sp>
        <p:nvSpPr>
          <p:cNvPr id="4" name="Номер слайда 3"/>
          <p:cNvSpPr>
            <a:spLocks noGrp="1"/>
          </p:cNvSpPr>
          <p:nvPr>
            <p:ph type="sldNum" sz="quarter" idx="12"/>
          </p:nvPr>
        </p:nvSpPr>
        <p:spPr/>
        <p:txBody>
          <a:bodyPr/>
          <a:lstStyle/>
          <a:p>
            <a:pPr>
              <a:defRPr/>
            </a:pPr>
            <a:fld id="{3C93C8EC-47CB-4901-9E4A-036208DD3DD2}" type="slidenum">
              <a:rPr lang="ru-RU" smtClean="0"/>
              <a:pPr>
                <a:defRPr/>
              </a:pPr>
              <a:t>7</a:t>
            </a:fld>
            <a:endParaRPr lang="ru-RU"/>
          </a:p>
        </p:txBody>
      </p:sp>
      <p:sp>
        <p:nvSpPr>
          <p:cNvPr id="7" name="Прямоугольник 6"/>
          <p:cNvSpPr/>
          <p:nvPr/>
        </p:nvSpPr>
        <p:spPr>
          <a:xfrm>
            <a:off x="311389" y="5518160"/>
            <a:ext cx="1885950"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держимое 5"/>
          <p:cNvSpPr>
            <a:spLocks noGrp="1"/>
          </p:cNvSpPr>
          <p:nvPr>
            <p:ph idx="1"/>
          </p:nvPr>
        </p:nvSpPr>
        <p:spPr>
          <a:xfrm>
            <a:off x="2600695" y="2564656"/>
            <a:ext cx="4667693" cy="2042970"/>
          </a:xfrm>
        </p:spPr>
        <p:txBody>
          <a:bodyPr>
            <a:noAutofit/>
          </a:bodyPr>
          <a:lstStyle/>
          <a:p>
            <a:pPr lvl="1"/>
            <a:endParaRPr lang="ru-RU" sz="1100" dirty="0" smtClean="0"/>
          </a:p>
          <a:p>
            <a:pPr lvl="1">
              <a:buNone/>
            </a:pPr>
            <a:endParaRPr lang="ru-RU" sz="1100" dirty="0" smtClean="0"/>
          </a:p>
          <a:p>
            <a:endParaRPr lang="ru-RU" sz="1100" dirty="0"/>
          </a:p>
        </p:txBody>
      </p:sp>
      <p:sp>
        <p:nvSpPr>
          <p:cNvPr id="36" name="Скругленный прямоугольник 6"/>
          <p:cNvSpPr/>
          <p:nvPr/>
        </p:nvSpPr>
        <p:spPr>
          <a:xfrm>
            <a:off x="191473" y="2072640"/>
            <a:ext cx="2836207" cy="1152215"/>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lvl="0"/>
            <a:r>
              <a:rPr lang="en-US" sz="1200" dirty="0" smtClean="0"/>
              <a:t>engagement of the talented youth and prominent academicians in the scientific research</a:t>
            </a:r>
            <a:endParaRPr lang="ru-RU" sz="1200" dirty="0"/>
          </a:p>
        </p:txBody>
      </p:sp>
      <p:sp>
        <p:nvSpPr>
          <p:cNvPr id="32" name="Скругленный прямоугольник 10"/>
          <p:cNvSpPr/>
          <p:nvPr/>
        </p:nvSpPr>
        <p:spPr>
          <a:xfrm>
            <a:off x="189469" y="4085399"/>
            <a:ext cx="2837529" cy="940949"/>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lvl="0"/>
            <a:r>
              <a:rPr lang="en-US" sz="1200" dirty="0" smtClean="0"/>
              <a:t>strategic partnership with the academic and business communities</a:t>
            </a:r>
            <a:endParaRPr lang="ru-RU" sz="1200" dirty="0"/>
          </a:p>
        </p:txBody>
      </p:sp>
      <p:sp>
        <p:nvSpPr>
          <p:cNvPr id="41" name="Скругленный прямоугольник 10"/>
          <p:cNvSpPr/>
          <p:nvPr/>
        </p:nvSpPr>
        <p:spPr>
          <a:xfrm>
            <a:off x="189469" y="4979028"/>
            <a:ext cx="2837529" cy="121857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marL="0" lvl="1"/>
            <a:endParaRPr lang="ru-RU" sz="1400" dirty="0" smtClean="0"/>
          </a:p>
          <a:p>
            <a:pPr marL="0" lvl="1"/>
            <a:r>
              <a:rPr lang="en-US" sz="1200" dirty="0"/>
              <a:t>p</a:t>
            </a:r>
            <a:r>
              <a:rPr lang="en-US" sz="1200" dirty="0" smtClean="0"/>
              <a:t>articipation in scientific research projects, including the international ones</a:t>
            </a:r>
            <a:endParaRPr lang="ru-RU" sz="1200" dirty="0" smtClean="0"/>
          </a:p>
        </p:txBody>
      </p:sp>
      <p:sp>
        <p:nvSpPr>
          <p:cNvPr id="44" name="Скругленный прямоугольник 10"/>
          <p:cNvSpPr/>
          <p:nvPr/>
        </p:nvSpPr>
        <p:spPr>
          <a:xfrm>
            <a:off x="189469" y="3240393"/>
            <a:ext cx="2837529" cy="891746"/>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lvl="0"/>
            <a:r>
              <a:rPr lang="en-US" sz="1200" dirty="0" smtClean="0"/>
              <a:t>execution of internal scientific research works </a:t>
            </a:r>
            <a:endParaRPr lang="ru-RU" sz="1200" dirty="0"/>
          </a:p>
        </p:txBody>
      </p:sp>
      <p:sp>
        <p:nvSpPr>
          <p:cNvPr id="2" name="Прямоугольник 1"/>
          <p:cNvSpPr/>
          <p:nvPr/>
        </p:nvSpPr>
        <p:spPr>
          <a:xfrm>
            <a:off x="399687" y="397233"/>
            <a:ext cx="2093680" cy="461665"/>
          </a:xfrm>
          <a:prstGeom prst="rect">
            <a:avLst/>
          </a:prstGeom>
          <a:noFill/>
        </p:spPr>
        <p:txBody>
          <a:bodyPr wrap="squar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Strategy </a:t>
            </a:r>
            <a:r>
              <a:rPr lang="ru-RU" sz="2400" b="0" cap="none" spc="0" dirty="0" smtClean="0">
                <a:ln w="0"/>
                <a:solidFill>
                  <a:schemeClr val="tx1"/>
                </a:solidFill>
                <a:effectLst>
                  <a:outerShdw blurRad="38100" dist="19050" dir="2700000" algn="tl" rotWithShape="0">
                    <a:schemeClr val="dk1">
                      <a:alpha val="40000"/>
                    </a:schemeClr>
                  </a:outerShdw>
                </a:effectLst>
              </a:rPr>
              <a:t>1.</a:t>
            </a:r>
            <a:endParaRPr lang="ru-RU" sz="2400" b="0" cap="none" spc="0" dirty="0">
              <a:ln w="0"/>
              <a:solidFill>
                <a:schemeClr val="tx1"/>
              </a:solidFill>
              <a:effectLst>
                <a:outerShdw blurRad="38100" dist="19050" dir="2700000" algn="tl" rotWithShape="0">
                  <a:schemeClr val="dk1">
                    <a:alpha val="40000"/>
                  </a:schemeClr>
                </a:outerShdw>
              </a:effectLst>
            </a:endParaRPr>
          </a:p>
        </p:txBody>
      </p:sp>
      <p:sp>
        <p:nvSpPr>
          <p:cNvPr id="3" name="Прямоугольник 2"/>
          <p:cNvSpPr/>
          <p:nvPr/>
        </p:nvSpPr>
        <p:spPr>
          <a:xfrm>
            <a:off x="165463" y="6148251"/>
            <a:ext cx="2031876" cy="574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529" name="Picture 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22548" y="3567733"/>
            <a:ext cx="2021452" cy="1264313"/>
          </a:xfrm>
          <a:prstGeom prst="rect">
            <a:avLst/>
          </a:prstGeom>
          <a:noFill/>
        </p:spPr>
      </p:pic>
    </p:spTree>
    <p:extLst>
      <p:ext uri="{BB962C8B-B14F-4D97-AF65-F5344CB8AC3E}">
        <p14:creationId xmlns:p14="http://schemas.microsoft.com/office/powerpoint/2010/main" val="1798291202"/>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Схема 25"/>
          <p:cNvGraphicFramePr/>
          <p:nvPr>
            <p:extLst>
              <p:ext uri="{D42A27DB-BD31-4B8C-83A1-F6EECF244321}">
                <p14:modId xmlns:p14="http://schemas.microsoft.com/office/powerpoint/2010/main" val="2921431151"/>
              </p:ext>
            </p:extLst>
          </p:nvPr>
        </p:nvGraphicFramePr>
        <p:xfrm>
          <a:off x="154380" y="1767841"/>
          <a:ext cx="8989620" cy="4929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2375898" y="493296"/>
            <a:ext cx="6768102" cy="88759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dirty="0" smtClean="0">
                <a:ln w="11430"/>
                <a:solidFill>
                  <a:schemeClr val="accent5">
                    <a:lumMod val="75000"/>
                  </a:schemeClr>
                </a:solidFill>
                <a:effectLst>
                  <a:outerShdw blurRad="50800" dist="39000" dir="5460000" algn="tl">
                    <a:srgbClr val="000000">
                      <a:alpha val="38000"/>
                    </a:srgbClr>
                  </a:outerShdw>
                </a:effectLst>
              </a:rPr>
              <a:t>Technological entrepreneurship training</a:t>
            </a:r>
            <a:endParaRPr lang="ru-RU" sz="3200" dirty="0">
              <a:ln w="11430"/>
              <a:solidFill>
                <a:schemeClr val="accent5">
                  <a:lumMod val="75000"/>
                </a:schemeClr>
              </a:solidFill>
              <a:effectLst>
                <a:outerShdw blurRad="50800" dist="39000" dir="5460000" algn="tl">
                  <a:srgbClr val="000000">
                    <a:alpha val="38000"/>
                  </a:srgbClr>
                </a:outerShdw>
              </a:effectLst>
            </a:endParaRPr>
          </a:p>
        </p:txBody>
      </p:sp>
      <p:sp>
        <p:nvSpPr>
          <p:cNvPr id="4" name="Номер слайда 3"/>
          <p:cNvSpPr>
            <a:spLocks noGrp="1"/>
          </p:cNvSpPr>
          <p:nvPr>
            <p:ph type="sldNum" sz="quarter" idx="12"/>
          </p:nvPr>
        </p:nvSpPr>
        <p:spPr/>
        <p:txBody>
          <a:bodyPr/>
          <a:lstStyle/>
          <a:p>
            <a:pPr>
              <a:defRPr/>
            </a:pPr>
            <a:fld id="{3C93C8EC-47CB-4901-9E4A-036208DD3DD2}" type="slidenum">
              <a:rPr lang="ru-RU" smtClean="0"/>
              <a:pPr>
                <a:defRPr/>
              </a:pPr>
              <a:t>8</a:t>
            </a:fld>
            <a:endParaRPr lang="ru-RU"/>
          </a:p>
        </p:txBody>
      </p:sp>
      <p:sp>
        <p:nvSpPr>
          <p:cNvPr id="7" name="Прямоугольник 6"/>
          <p:cNvSpPr/>
          <p:nvPr/>
        </p:nvSpPr>
        <p:spPr>
          <a:xfrm>
            <a:off x="311389" y="5518160"/>
            <a:ext cx="1885950"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держимое 5"/>
          <p:cNvSpPr>
            <a:spLocks noGrp="1"/>
          </p:cNvSpPr>
          <p:nvPr>
            <p:ph idx="1"/>
          </p:nvPr>
        </p:nvSpPr>
        <p:spPr>
          <a:xfrm>
            <a:off x="2600695" y="2564656"/>
            <a:ext cx="4667693" cy="2042970"/>
          </a:xfrm>
        </p:spPr>
        <p:txBody>
          <a:bodyPr>
            <a:noAutofit/>
          </a:bodyPr>
          <a:lstStyle/>
          <a:p>
            <a:pPr lvl="1"/>
            <a:endParaRPr lang="ru-RU" sz="1100" dirty="0" smtClean="0"/>
          </a:p>
          <a:p>
            <a:pPr lvl="1">
              <a:buNone/>
            </a:pPr>
            <a:endParaRPr lang="ru-RU" sz="1100" dirty="0" smtClean="0"/>
          </a:p>
          <a:p>
            <a:endParaRPr lang="ru-RU" sz="1100" dirty="0"/>
          </a:p>
        </p:txBody>
      </p:sp>
      <p:sp>
        <p:nvSpPr>
          <p:cNvPr id="36" name="Скругленный прямоугольник 6"/>
          <p:cNvSpPr/>
          <p:nvPr/>
        </p:nvSpPr>
        <p:spPr>
          <a:xfrm>
            <a:off x="313392" y="2319897"/>
            <a:ext cx="4298741" cy="70244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lvl="0"/>
            <a:r>
              <a:rPr lang="en-US" sz="1600" dirty="0" smtClean="0"/>
              <a:t>Teaching high-school students the fundamentals of the ICT project’s launch in a startup mode</a:t>
            </a:r>
            <a:endParaRPr lang="ru-RU" sz="1600" dirty="0"/>
          </a:p>
        </p:txBody>
      </p:sp>
      <p:sp>
        <p:nvSpPr>
          <p:cNvPr id="32" name="Скругленный прямоугольник 10"/>
          <p:cNvSpPr/>
          <p:nvPr/>
        </p:nvSpPr>
        <p:spPr>
          <a:xfrm>
            <a:off x="311389" y="4085400"/>
            <a:ext cx="4300744" cy="730376"/>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lvl="0"/>
            <a:r>
              <a:rPr lang="en-US" sz="1600" dirty="0"/>
              <a:t>Training in information </a:t>
            </a:r>
            <a:r>
              <a:rPr lang="en-US" sz="1600" dirty="0" smtClean="0"/>
              <a:t>technologies of project management</a:t>
            </a:r>
            <a:endParaRPr lang="ru-RU" sz="1600" dirty="0"/>
          </a:p>
        </p:txBody>
      </p:sp>
      <p:sp>
        <p:nvSpPr>
          <p:cNvPr id="41" name="Скругленный прямоугольник 10"/>
          <p:cNvSpPr/>
          <p:nvPr/>
        </p:nvSpPr>
        <p:spPr>
          <a:xfrm>
            <a:off x="311389" y="4979028"/>
            <a:ext cx="4300744" cy="97025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lvl="0"/>
            <a:r>
              <a:rPr lang="en-US" sz="1600" dirty="0"/>
              <a:t>Training in enterprise </a:t>
            </a:r>
            <a:r>
              <a:rPr lang="en-US" sz="1600" dirty="0" smtClean="0"/>
              <a:t>management systems</a:t>
            </a:r>
            <a:endParaRPr lang="ru-RU" sz="1600" dirty="0"/>
          </a:p>
        </p:txBody>
      </p:sp>
      <p:sp>
        <p:nvSpPr>
          <p:cNvPr id="44" name="Скругленный прямоугольник 10"/>
          <p:cNvSpPr/>
          <p:nvPr/>
        </p:nvSpPr>
        <p:spPr>
          <a:xfrm>
            <a:off x="311389" y="3240393"/>
            <a:ext cx="4300744" cy="692184"/>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lvl="0"/>
            <a:r>
              <a:rPr lang="en-US" sz="1600" dirty="0" smtClean="0"/>
              <a:t>Training in modern project management techniques</a:t>
            </a:r>
            <a:endParaRPr lang="ru-RU" sz="1600" dirty="0"/>
          </a:p>
        </p:txBody>
      </p:sp>
      <p:sp>
        <p:nvSpPr>
          <p:cNvPr id="2" name="Прямоугольник 1"/>
          <p:cNvSpPr/>
          <p:nvPr/>
        </p:nvSpPr>
        <p:spPr>
          <a:xfrm>
            <a:off x="399687" y="397233"/>
            <a:ext cx="2093680" cy="461665"/>
          </a:xfrm>
          <a:prstGeom prst="rect">
            <a:avLst/>
          </a:prstGeom>
          <a:noFill/>
        </p:spPr>
        <p:txBody>
          <a:bodyPr wrap="squar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Strategy </a:t>
            </a:r>
            <a:r>
              <a:rPr lang="ru-RU" sz="2400" b="0" cap="none" spc="0" dirty="0" smtClean="0">
                <a:ln w="0"/>
                <a:solidFill>
                  <a:schemeClr val="tx1"/>
                </a:solidFill>
                <a:effectLst>
                  <a:outerShdw blurRad="38100" dist="19050" dir="2700000" algn="tl" rotWithShape="0">
                    <a:schemeClr val="dk1">
                      <a:alpha val="40000"/>
                    </a:schemeClr>
                  </a:outerShdw>
                </a:effectLst>
              </a:rPr>
              <a:t>2.</a:t>
            </a:r>
            <a:endParaRPr lang="ru-RU" sz="2400" b="0" cap="none" spc="0" dirty="0">
              <a:ln w="0"/>
              <a:solidFill>
                <a:schemeClr val="tx1"/>
              </a:solidFill>
              <a:effectLst>
                <a:outerShdw blurRad="38100" dist="19050" dir="2700000" algn="tl" rotWithShape="0">
                  <a:schemeClr val="dk1">
                    <a:alpha val="40000"/>
                  </a:schemeClr>
                </a:outerShdw>
              </a:effectLst>
            </a:endParaRPr>
          </a:p>
        </p:txBody>
      </p:sp>
      <p:sp>
        <p:nvSpPr>
          <p:cNvPr id="3" name="Прямоугольник 2"/>
          <p:cNvSpPr/>
          <p:nvPr/>
        </p:nvSpPr>
        <p:spPr>
          <a:xfrm>
            <a:off x="165463" y="6148251"/>
            <a:ext cx="2031876" cy="574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9336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Схема 25"/>
          <p:cNvGraphicFramePr/>
          <p:nvPr>
            <p:extLst>
              <p:ext uri="{D42A27DB-BD31-4B8C-83A1-F6EECF244321}">
                <p14:modId xmlns:p14="http://schemas.microsoft.com/office/powerpoint/2010/main" val="2902237077"/>
              </p:ext>
            </p:extLst>
          </p:nvPr>
        </p:nvGraphicFramePr>
        <p:xfrm>
          <a:off x="154380" y="2185851"/>
          <a:ext cx="8989620" cy="4511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2264229" y="493296"/>
            <a:ext cx="6879772" cy="88759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dirty="0" smtClean="0">
                <a:ln w="11430"/>
                <a:solidFill>
                  <a:srgbClr val="6666FF"/>
                </a:solidFill>
                <a:effectLst>
                  <a:outerShdw blurRad="50800" dist="39000" dir="5460000" algn="tl">
                    <a:srgbClr val="000000">
                      <a:alpha val="38000"/>
                    </a:srgbClr>
                  </a:outerShdw>
                </a:effectLst>
              </a:rPr>
              <a:t>Execution of dedicated training programs for the talented youth</a:t>
            </a:r>
            <a:endParaRPr lang="ru-RU" sz="3200" dirty="0">
              <a:ln w="11430"/>
              <a:solidFill>
                <a:srgbClr val="6666FF"/>
              </a:solidFill>
              <a:effectLst>
                <a:outerShdw blurRad="50800" dist="39000" dir="5460000" algn="tl">
                  <a:srgbClr val="000000">
                    <a:alpha val="38000"/>
                  </a:srgbClr>
                </a:outerShdw>
              </a:effectLst>
            </a:endParaRPr>
          </a:p>
        </p:txBody>
      </p:sp>
      <p:sp>
        <p:nvSpPr>
          <p:cNvPr id="4" name="Номер слайда 3"/>
          <p:cNvSpPr>
            <a:spLocks noGrp="1"/>
          </p:cNvSpPr>
          <p:nvPr>
            <p:ph type="sldNum" sz="quarter" idx="12"/>
          </p:nvPr>
        </p:nvSpPr>
        <p:spPr/>
        <p:txBody>
          <a:bodyPr/>
          <a:lstStyle/>
          <a:p>
            <a:pPr>
              <a:defRPr/>
            </a:pPr>
            <a:fld id="{3C93C8EC-47CB-4901-9E4A-036208DD3DD2}" type="slidenum">
              <a:rPr lang="ru-RU" smtClean="0"/>
              <a:pPr>
                <a:defRPr/>
              </a:pPr>
              <a:t>9</a:t>
            </a:fld>
            <a:endParaRPr lang="ru-RU"/>
          </a:p>
        </p:txBody>
      </p:sp>
      <p:sp>
        <p:nvSpPr>
          <p:cNvPr id="7" name="Прямоугольник 6"/>
          <p:cNvSpPr/>
          <p:nvPr/>
        </p:nvSpPr>
        <p:spPr>
          <a:xfrm>
            <a:off x="311389" y="5518160"/>
            <a:ext cx="1885950"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держимое 5"/>
          <p:cNvSpPr>
            <a:spLocks noGrp="1"/>
          </p:cNvSpPr>
          <p:nvPr>
            <p:ph idx="1"/>
          </p:nvPr>
        </p:nvSpPr>
        <p:spPr>
          <a:xfrm>
            <a:off x="2600695" y="2564656"/>
            <a:ext cx="4667693" cy="2042970"/>
          </a:xfrm>
        </p:spPr>
        <p:txBody>
          <a:bodyPr>
            <a:noAutofit/>
          </a:bodyPr>
          <a:lstStyle/>
          <a:p>
            <a:pPr lvl="1"/>
            <a:endParaRPr lang="ru-RU" sz="1100" dirty="0" smtClean="0"/>
          </a:p>
          <a:p>
            <a:pPr lvl="1">
              <a:buNone/>
            </a:pPr>
            <a:endParaRPr lang="ru-RU" sz="1100" dirty="0" smtClean="0"/>
          </a:p>
          <a:p>
            <a:endParaRPr lang="ru-RU" sz="1100" dirty="0"/>
          </a:p>
        </p:txBody>
      </p:sp>
      <p:sp>
        <p:nvSpPr>
          <p:cNvPr id="36" name="Скругленный прямоугольник 6"/>
          <p:cNvSpPr/>
          <p:nvPr/>
        </p:nvSpPr>
        <p:spPr>
          <a:xfrm>
            <a:off x="313392" y="2125512"/>
            <a:ext cx="4298741" cy="896825"/>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lvl="0"/>
            <a:r>
              <a:rPr lang="en-US" sz="1400" dirty="0" smtClean="0"/>
              <a:t>Supplementary program that is executed in parallel with the major educational trajectory in three main lines</a:t>
            </a:r>
            <a:r>
              <a:rPr lang="ru-RU" sz="1400" dirty="0" smtClean="0"/>
              <a:t>:</a:t>
            </a:r>
            <a:endParaRPr lang="ru-RU" sz="1400" dirty="0"/>
          </a:p>
        </p:txBody>
      </p:sp>
      <p:sp>
        <p:nvSpPr>
          <p:cNvPr id="32" name="Скругленный прямоугольник 10"/>
          <p:cNvSpPr/>
          <p:nvPr/>
        </p:nvSpPr>
        <p:spPr>
          <a:xfrm>
            <a:off x="311389" y="4085400"/>
            <a:ext cx="4300744" cy="730376"/>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lvl="0"/>
            <a:r>
              <a:rPr lang="en-US" sz="1400" dirty="0" smtClean="0"/>
              <a:t>Production</a:t>
            </a:r>
            <a:r>
              <a:rPr lang="ru-RU" sz="1400" dirty="0" smtClean="0"/>
              <a:t>:</a:t>
            </a:r>
            <a:r>
              <a:rPr lang="en-US" sz="1400" dirty="0" smtClean="0"/>
              <a:t> the students execute orders from industrial enterprises and scientific </a:t>
            </a:r>
            <a:r>
              <a:rPr lang="en-US" sz="1400" dirty="0" smtClean="0"/>
              <a:t>institutes</a:t>
            </a:r>
            <a:r>
              <a:rPr lang="ru-RU" sz="1400" dirty="0" smtClean="0"/>
              <a:t>.</a:t>
            </a:r>
            <a:endParaRPr lang="ru-RU" sz="1400" dirty="0"/>
          </a:p>
        </p:txBody>
      </p:sp>
      <p:sp>
        <p:nvSpPr>
          <p:cNvPr id="41" name="Скругленный прямоугольник 10"/>
          <p:cNvSpPr/>
          <p:nvPr/>
        </p:nvSpPr>
        <p:spPr>
          <a:xfrm>
            <a:off x="311389" y="4979029"/>
            <a:ext cx="4300744" cy="66196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marL="0" lvl="1">
              <a:lnSpc>
                <a:spcPct val="150000"/>
              </a:lnSpc>
            </a:pPr>
            <a:endParaRPr lang="ru-RU" sz="1400" dirty="0" smtClean="0"/>
          </a:p>
          <a:p>
            <a:r>
              <a:rPr lang="en-US" sz="1400" dirty="0" smtClean="0"/>
              <a:t>Research</a:t>
            </a:r>
            <a:r>
              <a:rPr lang="ru-RU" sz="1400" dirty="0" smtClean="0"/>
              <a:t>: </a:t>
            </a:r>
            <a:r>
              <a:rPr lang="en-US" sz="1400" dirty="0" smtClean="0"/>
              <a:t>students work on theoretical problems with a strong scientific </a:t>
            </a:r>
            <a:r>
              <a:rPr lang="en-US" sz="1400" dirty="0" smtClean="0"/>
              <a:t>potential</a:t>
            </a:r>
            <a:r>
              <a:rPr lang="ru-RU" sz="1400" dirty="0" smtClean="0"/>
              <a:t>.</a:t>
            </a:r>
            <a:endParaRPr lang="en-US" sz="1400" dirty="0" smtClean="0"/>
          </a:p>
          <a:p>
            <a:endParaRPr lang="ru-RU" sz="1400" dirty="0" smtClean="0"/>
          </a:p>
        </p:txBody>
      </p:sp>
      <p:sp>
        <p:nvSpPr>
          <p:cNvPr id="44" name="Скругленный прямоугольник 10"/>
          <p:cNvSpPr/>
          <p:nvPr/>
        </p:nvSpPr>
        <p:spPr>
          <a:xfrm>
            <a:off x="311389" y="3240393"/>
            <a:ext cx="4300744" cy="692184"/>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lvl="0"/>
            <a:r>
              <a:rPr lang="en-US" sz="1400" dirty="0" smtClean="0"/>
              <a:t>Innovation</a:t>
            </a:r>
            <a:r>
              <a:rPr lang="ru-RU" sz="1400" dirty="0" smtClean="0"/>
              <a:t>:</a:t>
            </a:r>
            <a:r>
              <a:rPr lang="en-US" sz="1400" dirty="0" smtClean="0"/>
              <a:t> the students independently develop projects and present them to the prospective investors and </a:t>
            </a:r>
            <a:r>
              <a:rPr lang="en-US" sz="1400" dirty="0" smtClean="0"/>
              <a:t>customers</a:t>
            </a:r>
            <a:r>
              <a:rPr lang="ru-RU" sz="1400" dirty="0" smtClean="0"/>
              <a:t>.</a:t>
            </a:r>
            <a:endParaRPr lang="ru-RU" sz="1400" dirty="0"/>
          </a:p>
        </p:txBody>
      </p:sp>
      <p:sp>
        <p:nvSpPr>
          <p:cNvPr id="2" name="Прямоугольник 1"/>
          <p:cNvSpPr/>
          <p:nvPr/>
        </p:nvSpPr>
        <p:spPr>
          <a:xfrm>
            <a:off x="399687" y="397233"/>
            <a:ext cx="2093680" cy="461665"/>
          </a:xfrm>
          <a:prstGeom prst="rect">
            <a:avLst/>
          </a:prstGeom>
          <a:noFill/>
        </p:spPr>
        <p:txBody>
          <a:bodyPr wrap="squar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Strategy </a:t>
            </a:r>
            <a:r>
              <a:rPr lang="ru-RU" sz="2400" b="0" cap="none" spc="0" dirty="0" smtClean="0">
                <a:ln w="0"/>
                <a:solidFill>
                  <a:schemeClr val="tx1"/>
                </a:solidFill>
                <a:effectLst>
                  <a:outerShdw blurRad="38100" dist="19050" dir="2700000" algn="tl" rotWithShape="0">
                    <a:schemeClr val="dk1">
                      <a:alpha val="40000"/>
                    </a:schemeClr>
                  </a:outerShdw>
                </a:effectLst>
              </a:rPr>
              <a:t>3.</a:t>
            </a:r>
            <a:endParaRPr lang="ru-RU" sz="2400" b="0" cap="none" spc="0" dirty="0">
              <a:ln w="0"/>
              <a:solidFill>
                <a:schemeClr val="tx1"/>
              </a:solidFill>
              <a:effectLst>
                <a:outerShdw blurRad="38100" dist="19050" dir="2700000" algn="tl" rotWithShape="0">
                  <a:schemeClr val="dk1">
                    <a:alpha val="40000"/>
                  </a:schemeClr>
                </a:outerShdw>
              </a:effectLst>
            </a:endParaRPr>
          </a:p>
        </p:txBody>
      </p:sp>
      <p:sp>
        <p:nvSpPr>
          <p:cNvPr id="3" name="Прямоугольник 2"/>
          <p:cNvSpPr/>
          <p:nvPr/>
        </p:nvSpPr>
        <p:spPr>
          <a:xfrm>
            <a:off x="165463" y="6148251"/>
            <a:ext cx="2031876" cy="574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85707485"/>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3352</TotalTime>
  <Words>1404</Words>
  <Application>Microsoft Office PowerPoint</Application>
  <PresentationFormat>Экран (4:3)</PresentationFormat>
  <Paragraphs>227</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Calibri</vt:lpstr>
      <vt:lpstr>Century Gothic</vt:lpstr>
      <vt:lpstr>Impact</vt:lpstr>
      <vt:lpstr>Times New Roman</vt:lpstr>
      <vt:lpstr>Verdana</vt:lpstr>
      <vt:lpstr>Wingdings</vt:lpstr>
      <vt:lpstr>Тема Office</vt:lpstr>
      <vt:lpstr>Презентация PowerPoint</vt:lpstr>
      <vt:lpstr>Prerequisites</vt:lpstr>
      <vt:lpstr>Aim of the digital economy</vt:lpstr>
      <vt:lpstr>Informational environment</vt:lpstr>
      <vt:lpstr>Main areas of personnel training</vt:lpstr>
      <vt:lpstr>Презентация PowerPoint</vt:lpstr>
      <vt:lpstr>Training for scientific and applied research</vt:lpstr>
      <vt:lpstr>Technological entrepreneurship training</vt:lpstr>
      <vt:lpstr>Execution of dedicated training programs for the talented youth</vt:lpstr>
      <vt:lpstr>Презентация PowerPoint</vt:lpstr>
      <vt:lpstr>Презентация PowerPoint</vt:lpstr>
      <vt:lpstr>Презентация PowerPoint</vt:lpstr>
      <vt:lpstr>Презентация PowerPoint</vt:lpstr>
      <vt:lpstr>Specialized departments</vt:lpstr>
      <vt:lpstr>Презентация PowerPoint</vt:lpstr>
      <vt:lpstr>TIME: FEBRUARY 2018 PLACE: STATE UNIVERSITY DUBNA, MOSCOE REGION, DUBNA</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Wolf</dc:creator>
  <cp:lastModifiedBy>user</cp:lastModifiedBy>
  <cp:revision>459</cp:revision>
  <cp:lastPrinted>2017-09-18T07:40:01Z</cp:lastPrinted>
  <dcterms:created xsi:type="dcterms:W3CDTF">2010-06-18T09:27:04Z</dcterms:created>
  <dcterms:modified xsi:type="dcterms:W3CDTF">2017-09-19T10:11:26Z</dcterms:modified>
</cp:coreProperties>
</file>