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91" r:id="rId3"/>
    <p:sldId id="276" r:id="rId4"/>
    <p:sldId id="277" r:id="rId5"/>
    <p:sldId id="308" r:id="rId6"/>
    <p:sldId id="290" r:id="rId7"/>
    <p:sldId id="283" r:id="rId8"/>
    <p:sldId id="282" r:id="rId9"/>
    <p:sldId id="287" r:id="rId10"/>
    <p:sldId id="292" r:id="rId11"/>
    <p:sldId id="293" r:id="rId12"/>
    <p:sldId id="294" r:id="rId13"/>
    <p:sldId id="297" r:id="rId14"/>
    <p:sldId id="298" r:id="rId15"/>
    <p:sldId id="299" r:id="rId16"/>
    <p:sldId id="300" r:id="rId17"/>
    <p:sldId id="301" r:id="rId18"/>
    <p:sldId id="303" r:id="rId19"/>
    <p:sldId id="304" r:id="rId20"/>
    <p:sldId id="305" r:id="rId21"/>
    <p:sldId id="285" r:id="rId22"/>
    <p:sldId id="309" r:id="rId23"/>
    <p:sldId id="310" r:id="rId24"/>
    <p:sldId id="311" r:id="rId25"/>
    <p:sldId id="312" r:id="rId26"/>
    <p:sldId id="313" r:id="rId27"/>
    <p:sldId id="314" r:id="rId28"/>
    <p:sldId id="272"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70" d="100"/>
          <a:sy n="70" d="100"/>
        </p:scale>
        <p:origin x="-1386" y="-90"/>
      </p:cViewPr>
      <p:guideLst>
        <p:guide orient="horz" pos="2160"/>
        <p:guide pos="2880"/>
      </p:guideLst>
    </p:cSldViewPr>
  </p:slideViewPr>
  <p:outlineViewPr>
    <p:cViewPr>
      <p:scale>
        <a:sx n="33" d="100"/>
        <a:sy n="33" d="100"/>
      </p:scale>
      <p:origin x="36" y="66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E7FEAF-4D6D-43F1-A6CC-886CC89FBADF}" type="datetimeFigureOut">
              <a:rPr lang="ru-RU" smtClean="0"/>
              <a:t>29.09.2017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B20F70-2210-4F76-A47E-B12E6A187D44}" type="slidenum">
              <a:rPr lang="ru-RU" smtClean="0"/>
              <a:t>‹#›</a:t>
            </a:fld>
            <a:endParaRPr lang="ru-RU"/>
          </a:p>
        </p:txBody>
      </p:sp>
    </p:spTree>
    <p:extLst>
      <p:ext uri="{BB962C8B-B14F-4D97-AF65-F5344CB8AC3E}">
        <p14:creationId xmlns:p14="http://schemas.microsoft.com/office/powerpoint/2010/main" val="322793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F224052-ED7D-4416-96D8-DF5B195D4E99}" type="slidenum">
              <a:rPr lang="ru-RU" smtClean="0"/>
              <a:pPr/>
              <a:t>11</a:t>
            </a:fld>
            <a:endParaRPr lang="ru-RU"/>
          </a:p>
        </p:txBody>
      </p:sp>
    </p:spTree>
    <p:extLst>
      <p:ext uri="{BB962C8B-B14F-4D97-AF65-F5344CB8AC3E}">
        <p14:creationId xmlns:p14="http://schemas.microsoft.com/office/powerpoint/2010/main" val="820474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354DC22-C8E2-430A-9FDD-059585EF36B5}" type="datetimeFigureOut">
              <a:rPr lang="ru-RU" smtClean="0"/>
              <a:t>29.09.2017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30AF13-21BC-47A1-97A4-114F3BB2A6DF}" type="slidenum">
              <a:rPr lang="ru-RU" smtClean="0"/>
              <a:t>‹#›</a:t>
            </a:fld>
            <a:endParaRPr lang="ru-RU"/>
          </a:p>
        </p:txBody>
      </p:sp>
    </p:spTree>
    <p:extLst>
      <p:ext uri="{BB962C8B-B14F-4D97-AF65-F5344CB8AC3E}">
        <p14:creationId xmlns:p14="http://schemas.microsoft.com/office/powerpoint/2010/main" val="4133820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354DC22-C8E2-430A-9FDD-059585EF36B5}" type="datetimeFigureOut">
              <a:rPr lang="ru-RU" smtClean="0"/>
              <a:t>29.09.2017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30AF13-21BC-47A1-97A4-114F3BB2A6DF}" type="slidenum">
              <a:rPr lang="ru-RU" smtClean="0"/>
              <a:t>‹#›</a:t>
            </a:fld>
            <a:endParaRPr lang="ru-RU"/>
          </a:p>
        </p:txBody>
      </p:sp>
    </p:spTree>
    <p:extLst>
      <p:ext uri="{BB962C8B-B14F-4D97-AF65-F5344CB8AC3E}">
        <p14:creationId xmlns:p14="http://schemas.microsoft.com/office/powerpoint/2010/main" val="2920928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354DC22-C8E2-430A-9FDD-059585EF36B5}" type="datetimeFigureOut">
              <a:rPr lang="ru-RU" smtClean="0"/>
              <a:t>29.09.2017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30AF13-21BC-47A1-97A4-114F3BB2A6DF}" type="slidenum">
              <a:rPr lang="ru-RU" smtClean="0"/>
              <a:t>‹#›</a:t>
            </a:fld>
            <a:endParaRPr lang="ru-RU"/>
          </a:p>
        </p:txBody>
      </p:sp>
    </p:spTree>
    <p:extLst>
      <p:ext uri="{BB962C8B-B14F-4D97-AF65-F5344CB8AC3E}">
        <p14:creationId xmlns:p14="http://schemas.microsoft.com/office/powerpoint/2010/main" val="358369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354DC22-C8E2-430A-9FDD-059585EF36B5}" type="datetimeFigureOut">
              <a:rPr lang="ru-RU" smtClean="0"/>
              <a:t>29.09.2017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30AF13-21BC-47A1-97A4-114F3BB2A6DF}" type="slidenum">
              <a:rPr lang="ru-RU" smtClean="0"/>
              <a:t>‹#›</a:t>
            </a:fld>
            <a:endParaRPr lang="ru-RU"/>
          </a:p>
        </p:txBody>
      </p:sp>
    </p:spTree>
    <p:extLst>
      <p:ext uri="{BB962C8B-B14F-4D97-AF65-F5344CB8AC3E}">
        <p14:creationId xmlns:p14="http://schemas.microsoft.com/office/powerpoint/2010/main" val="56836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354DC22-C8E2-430A-9FDD-059585EF36B5}" type="datetimeFigureOut">
              <a:rPr lang="ru-RU" smtClean="0"/>
              <a:t>29.09.2017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30AF13-21BC-47A1-97A4-114F3BB2A6DF}" type="slidenum">
              <a:rPr lang="ru-RU" smtClean="0"/>
              <a:t>‹#›</a:t>
            </a:fld>
            <a:endParaRPr lang="ru-RU"/>
          </a:p>
        </p:txBody>
      </p:sp>
    </p:spTree>
    <p:extLst>
      <p:ext uri="{BB962C8B-B14F-4D97-AF65-F5344CB8AC3E}">
        <p14:creationId xmlns:p14="http://schemas.microsoft.com/office/powerpoint/2010/main" val="418777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354DC22-C8E2-430A-9FDD-059585EF36B5}" type="datetimeFigureOut">
              <a:rPr lang="ru-RU" smtClean="0"/>
              <a:t>29.09.2017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30AF13-21BC-47A1-97A4-114F3BB2A6DF}" type="slidenum">
              <a:rPr lang="ru-RU" smtClean="0"/>
              <a:t>‹#›</a:t>
            </a:fld>
            <a:endParaRPr lang="ru-RU"/>
          </a:p>
        </p:txBody>
      </p:sp>
    </p:spTree>
    <p:extLst>
      <p:ext uri="{BB962C8B-B14F-4D97-AF65-F5344CB8AC3E}">
        <p14:creationId xmlns:p14="http://schemas.microsoft.com/office/powerpoint/2010/main" val="725509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354DC22-C8E2-430A-9FDD-059585EF36B5}" type="datetimeFigureOut">
              <a:rPr lang="ru-RU" smtClean="0"/>
              <a:t>29.09.2017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A30AF13-21BC-47A1-97A4-114F3BB2A6DF}" type="slidenum">
              <a:rPr lang="ru-RU" smtClean="0"/>
              <a:t>‹#›</a:t>
            </a:fld>
            <a:endParaRPr lang="ru-RU"/>
          </a:p>
        </p:txBody>
      </p:sp>
    </p:spTree>
    <p:extLst>
      <p:ext uri="{BB962C8B-B14F-4D97-AF65-F5344CB8AC3E}">
        <p14:creationId xmlns:p14="http://schemas.microsoft.com/office/powerpoint/2010/main" val="286069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354DC22-C8E2-430A-9FDD-059585EF36B5}" type="datetimeFigureOut">
              <a:rPr lang="ru-RU" smtClean="0"/>
              <a:t>29.09.2017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A30AF13-21BC-47A1-97A4-114F3BB2A6DF}" type="slidenum">
              <a:rPr lang="ru-RU" smtClean="0"/>
              <a:t>‹#›</a:t>
            </a:fld>
            <a:endParaRPr lang="ru-RU"/>
          </a:p>
        </p:txBody>
      </p:sp>
    </p:spTree>
    <p:extLst>
      <p:ext uri="{BB962C8B-B14F-4D97-AF65-F5344CB8AC3E}">
        <p14:creationId xmlns:p14="http://schemas.microsoft.com/office/powerpoint/2010/main" val="2323741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54DC22-C8E2-430A-9FDD-059585EF36B5}" type="datetimeFigureOut">
              <a:rPr lang="ru-RU" smtClean="0"/>
              <a:t>29.09.2017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A30AF13-21BC-47A1-97A4-114F3BB2A6DF}" type="slidenum">
              <a:rPr lang="ru-RU" smtClean="0"/>
              <a:t>‹#›</a:t>
            </a:fld>
            <a:endParaRPr lang="ru-RU"/>
          </a:p>
        </p:txBody>
      </p:sp>
    </p:spTree>
    <p:extLst>
      <p:ext uri="{BB962C8B-B14F-4D97-AF65-F5344CB8AC3E}">
        <p14:creationId xmlns:p14="http://schemas.microsoft.com/office/powerpoint/2010/main" val="91349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354DC22-C8E2-430A-9FDD-059585EF36B5}" type="datetimeFigureOut">
              <a:rPr lang="ru-RU" smtClean="0"/>
              <a:t>29.09.2017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30AF13-21BC-47A1-97A4-114F3BB2A6DF}" type="slidenum">
              <a:rPr lang="ru-RU" smtClean="0"/>
              <a:t>‹#›</a:t>
            </a:fld>
            <a:endParaRPr lang="ru-RU"/>
          </a:p>
        </p:txBody>
      </p:sp>
    </p:spTree>
    <p:extLst>
      <p:ext uri="{BB962C8B-B14F-4D97-AF65-F5344CB8AC3E}">
        <p14:creationId xmlns:p14="http://schemas.microsoft.com/office/powerpoint/2010/main" val="63897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354DC22-C8E2-430A-9FDD-059585EF36B5}" type="datetimeFigureOut">
              <a:rPr lang="ru-RU" smtClean="0"/>
              <a:t>29.09.2017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30AF13-21BC-47A1-97A4-114F3BB2A6DF}" type="slidenum">
              <a:rPr lang="ru-RU" smtClean="0"/>
              <a:t>‹#›</a:t>
            </a:fld>
            <a:endParaRPr lang="ru-RU"/>
          </a:p>
        </p:txBody>
      </p:sp>
    </p:spTree>
    <p:extLst>
      <p:ext uri="{BB962C8B-B14F-4D97-AF65-F5344CB8AC3E}">
        <p14:creationId xmlns:p14="http://schemas.microsoft.com/office/powerpoint/2010/main" val="228395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4DC22-C8E2-430A-9FDD-059585EF36B5}" type="datetimeFigureOut">
              <a:rPr lang="ru-RU" smtClean="0"/>
              <a:t>29.09.2017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0AF13-21BC-47A1-97A4-114F3BB2A6DF}" type="slidenum">
              <a:rPr lang="ru-RU" smtClean="0"/>
              <a:t>‹#›</a:t>
            </a:fld>
            <a:endParaRPr lang="ru-RU"/>
          </a:p>
        </p:txBody>
      </p:sp>
    </p:spTree>
    <p:extLst>
      <p:ext uri="{BB962C8B-B14F-4D97-AF65-F5344CB8AC3E}">
        <p14:creationId xmlns:p14="http://schemas.microsoft.com/office/powerpoint/2010/main" val="2472477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file:///C:\Users\836D~1\AppData\Local\Temp\SNAGHTML237a812a.PN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ideo" Target="file:///D:\2017_09_September_&#1053;&#1048;&#1050;&#1040;\star-timelapse_nosound.wm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ooc%20demo.wm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ooc%20demo%20(1).wmv"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mooc%20demo.wm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bunch.mp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NICA_1_with_complex.mp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NICA.mp4"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NICA-MPD.wm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04056" y="2564904"/>
            <a:ext cx="7772400" cy="1296144"/>
          </a:xfrm>
        </p:spPr>
        <p:txBody>
          <a:bodyPr>
            <a:normAutofit fontScale="90000"/>
          </a:bodyPr>
          <a:lstStyle/>
          <a:p>
            <a:r>
              <a:rPr lang="en-US" sz="4000" b="1" dirty="0">
                <a:latin typeface="Calibri Light" pitchFamily="34" charset="0"/>
              </a:rPr>
              <a:t>Educational Support of </a:t>
            </a:r>
            <a:r>
              <a:rPr lang="en-US" sz="4000" b="1" dirty="0" smtClean="0">
                <a:latin typeface="Calibri Light" pitchFamily="34" charset="0"/>
              </a:rPr>
              <a:t>the NICA </a:t>
            </a:r>
            <a:r>
              <a:rPr lang="en-US" sz="4000" b="1" dirty="0">
                <a:latin typeface="Calibri Light" pitchFamily="34" charset="0"/>
              </a:rPr>
              <a:t>Project</a:t>
            </a:r>
            <a:endParaRPr lang="ru-RU" dirty="0">
              <a:latin typeface="Calibri Light" pitchFamily="34" charset="0"/>
            </a:endParaRPr>
          </a:p>
        </p:txBody>
      </p:sp>
      <p:sp>
        <p:nvSpPr>
          <p:cNvPr id="3" name="Подзаголовок 2"/>
          <p:cNvSpPr>
            <a:spLocks noGrp="1"/>
          </p:cNvSpPr>
          <p:nvPr>
            <p:ph type="subTitle" idx="1"/>
          </p:nvPr>
        </p:nvSpPr>
        <p:spPr>
          <a:xfrm>
            <a:off x="2123728" y="6309320"/>
            <a:ext cx="5184576" cy="360040"/>
          </a:xfrm>
        </p:spPr>
        <p:txBody>
          <a:bodyPr>
            <a:noAutofit/>
          </a:bodyPr>
          <a:lstStyle/>
          <a:p>
            <a:r>
              <a:rPr lang="en-US" sz="1400" b="1" dirty="0" smtClean="0">
                <a:solidFill>
                  <a:schemeClr val="tx1"/>
                </a:solidFill>
                <a:latin typeface="Calibri Light" pitchFamily="34" charset="0"/>
              </a:rPr>
              <a:t>25-29 September 2017, Montenegro, </a:t>
            </a:r>
            <a:r>
              <a:rPr lang="en-US" sz="1400" b="1" dirty="0" err="1" smtClean="0">
                <a:solidFill>
                  <a:schemeClr val="tx1"/>
                </a:solidFill>
                <a:latin typeface="Calibri Light" pitchFamily="34" charset="0"/>
              </a:rPr>
              <a:t>Budva</a:t>
            </a:r>
            <a:r>
              <a:rPr lang="en-US" sz="1400" b="1" dirty="0" smtClean="0">
                <a:solidFill>
                  <a:schemeClr val="tx1"/>
                </a:solidFill>
                <a:latin typeface="Calibri Light" pitchFamily="34" charset="0"/>
              </a:rPr>
              <a:t>, </a:t>
            </a:r>
            <a:r>
              <a:rPr lang="en-US" sz="1400" b="1" dirty="0" err="1" smtClean="0">
                <a:solidFill>
                  <a:schemeClr val="tx1"/>
                </a:solidFill>
                <a:latin typeface="Calibri Light" pitchFamily="34" charset="0"/>
              </a:rPr>
              <a:t>Becici</a:t>
            </a:r>
            <a:endParaRPr lang="ru-RU" sz="1400" b="1" dirty="0">
              <a:solidFill>
                <a:schemeClr val="tx1"/>
              </a:solidFill>
              <a:latin typeface="Calibri Light"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637"/>
          <a:stretch/>
        </p:blipFill>
        <p:spPr bwMode="auto">
          <a:xfrm>
            <a:off x="-36512" y="-27384"/>
            <a:ext cx="6267654" cy="23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999020" y="3933056"/>
            <a:ext cx="7632848" cy="2031325"/>
          </a:xfrm>
          <a:prstGeom prst="rect">
            <a:avLst/>
          </a:prstGeom>
        </p:spPr>
        <p:txBody>
          <a:bodyPr wrap="square">
            <a:spAutoFit/>
          </a:bodyPr>
          <a:lstStyle/>
          <a:p>
            <a:r>
              <a:rPr lang="en-GB" i="1" dirty="0"/>
              <a:t>V.V. Belaga</a:t>
            </a:r>
            <a:r>
              <a:rPr lang="en-GB" i="1" baseline="30000" dirty="0"/>
              <a:t>1,3</a:t>
            </a:r>
            <a:r>
              <a:rPr lang="en-GB" i="1" dirty="0"/>
              <a:t>, E.I. Golubeva</a:t>
            </a:r>
            <a:r>
              <a:rPr lang="en-GB" i="1" baseline="30000" dirty="0"/>
              <a:t>1</a:t>
            </a:r>
            <a:r>
              <a:rPr lang="en-GB" i="1" dirty="0"/>
              <a:t>, E.V. Dolgy</a:t>
            </a:r>
            <a:r>
              <a:rPr lang="en-GB" i="1" baseline="30000" dirty="0"/>
              <a:t>2,3</a:t>
            </a:r>
            <a:r>
              <a:rPr lang="en-GB" i="1" dirty="0"/>
              <a:t>, K.V. Klygina</a:t>
            </a:r>
            <a:r>
              <a:rPr lang="en-GB" i="1" baseline="30000" dirty="0"/>
              <a:t>1</a:t>
            </a:r>
            <a:r>
              <a:rPr lang="en-GB" i="1" dirty="0"/>
              <a:t>, A.O. Komarova</a:t>
            </a:r>
            <a:r>
              <a:rPr lang="en-GB" i="1" baseline="30000" dirty="0"/>
              <a:t>2</a:t>
            </a:r>
            <a:r>
              <a:rPr lang="en-GB" i="1" dirty="0"/>
              <a:t>, P.O. Kochnev</a:t>
            </a:r>
            <a:r>
              <a:rPr lang="en-GB" i="1" baseline="30000" dirty="0"/>
              <a:t>2,3</a:t>
            </a:r>
            <a:r>
              <a:rPr lang="en-GB" i="1" dirty="0"/>
              <a:t>, M.P. Osmachko</a:t>
            </a:r>
            <a:r>
              <a:rPr lang="en-GB" i="1" baseline="30000" dirty="0"/>
              <a:t>1</a:t>
            </a:r>
            <a:r>
              <a:rPr lang="en-GB" i="1" dirty="0"/>
              <a:t>, </a:t>
            </a:r>
            <a:r>
              <a:rPr lang="en-GB" i="1" dirty="0" err="1" smtClean="0"/>
              <a:t>S.Z.Pakuliak</a:t>
            </a:r>
            <a:r>
              <a:rPr lang="en-GB" i="1" dirty="0" smtClean="0"/>
              <a:t> </a:t>
            </a:r>
            <a:r>
              <a:rPr lang="en-GB" i="1" baseline="30000" dirty="0"/>
              <a:t>1</a:t>
            </a:r>
            <a:r>
              <a:rPr lang="en-GB" i="1" dirty="0"/>
              <a:t>, </a:t>
            </a:r>
            <a:r>
              <a:rPr lang="en-GB" i="1" dirty="0" err="1" smtClean="0"/>
              <a:t>Yu.A</a:t>
            </a:r>
            <a:r>
              <a:rPr lang="en-GB" i="1" dirty="0"/>
              <a:t>. Panebrattsev</a:t>
            </a:r>
            <a:r>
              <a:rPr lang="en-GB" i="1" baseline="30000" dirty="0"/>
              <a:t>1</a:t>
            </a:r>
            <a:r>
              <a:rPr lang="en-GB" i="1" dirty="0"/>
              <a:t>, P.D. Semchukov</a:t>
            </a:r>
            <a:r>
              <a:rPr lang="en-GB" i="1" baseline="30000" dirty="0"/>
              <a:t>1</a:t>
            </a:r>
            <a:r>
              <a:rPr lang="en-GB" i="1" dirty="0"/>
              <a:t>, N.E. Sidorov</a:t>
            </a:r>
            <a:r>
              <a:rPr lang="en-GB" i="1" baseline="30000" dirty="0"/>
              <a:t>1,2</a:t>
            </a:r>
            <a:r>
              <a:rPr lang="en-GB" i="1" dirty="0"/>
              <a:t>, N.I. Vorontsova</a:t>
            </a:r>
            <a:r>
              <a:rPr lang="en-GB" i="1" baseline="30000" dirty="0"/>
              <a:t>1</a:t>
            </a:r>
            <a:r>
              <a:rPr lang="en-GB" i="1" dirty="0"/>
              <a:t>, D.V. </a:t>
            </a:r>
            <a:r>
              <a:rPr lang="en-GB" i="1" dirty="0" smtClean="0"/>
              <a:t>Zhuravleva</a:t>
            </a:r>
            <a:r>
              <a:rPr lang="en-GB" i="1" baseline="30000" dirty="0" smtClean="0"/>
              <a:t>1</a:t>
            </a:r>
            <a:endParaRPr lang="ru-RU" i="1" baseline="30000" dirty="0" smtClean="0"/>
          </a:p>
          <a:p>
            <a:endParaRPr lang="ru-RU" dirty="0"/>
          </a:p>
          <a:p>
            <a:r>
              <a:rPr lang="en-GB" i="1" baseline="30000" dirty="0"/>
              <a:t>1 </a:t>
            </a:r>
            <a:r>
              <a:rPr lang="en-GB" i="1" dirty="0"/>
              <a:t>JINR, </a:t>
            </a:r>
            <a:r>
              <a:rPr lang="en-GB" i="1" dirty="0" err="1"/>
              <a:t>Dubna</a:t>
            </a:r>
            <a:r>
              <a:rPr lang="en-GB" i="1" dirty="0"/>
              <a:t>, Moscow region, Russia</a:t>
            </a:r>
            <a:endParaRPr lang="ru-RU" dirty="0"/>
          </a:p>
          <a:p>
            <a:r>
              <a:rPr lang="en-GB" i="1" baseline="30000" dirty="0"/>
              <a:t>2</a:t>
            </a:r>
            <a:r>
              <a:rPr lang="en-GB" i="1" dirty="0"/>
              <a:t> </a:t>
            </a:r>
            <a:r>
              <a:rPr lang="en-GB" i="1" dirty="0" err="1"/>
              <a:t>InterGraphics</a:t>
            </a:r>
            <a:r>
              <a:rPr lang="en-GB" i="1" dirty="0"/>
              <a:t> LLC, </a:t>
            </a:r>
            <a:r>
              <a:rPr lang="en-GB" i="1" dirty="0" err="1"/>
              <a:t>Dubna</a:t>
            </a:r>
            <a:r>
              <a:rPr lang="en-GB" i="1" dirty="0"/>
              <a:t>, Moscow region, Russia</a:t>
            </a:r>
            <a:endParaRPr lang="ru-RU" dirty="0"/>
          </a:p>
          <a:p>
            <a:r>
              <a:rPr lang="en-US" i="1" baseline="30000" dirty="0"/>
              <a:t>3</a:t>
            </a:r>
            <a:r>
              <a:rPr lang="en-US" i="1" dirty="0"/>
              <a:t> </a:t>
            </a:r>
            <a:r>
              <a:rPr lang="en-GB" i="1" dirty="0" err="1"/>
              <a:t>Dubna</a:t>
            </a:r>
            <a:r>
              <a:rPr lang="en-GB" i="1" dirty="0"/>
              <a:t> University</a:t>
            </a:r>
            <a:r>
              <a:rPr lang="en-US" i="1" dirty="0"/>
              <a:t>, </a:t>
            </a:r>
            <a:r>
              <a:rPr lang="en-GB" i="1" dirty="0" err="1"/>
              <a:t>Dubna</a:t>
            </a:r>
            <a:r>
              <a:rPr lang="en-GB" i="1" dirty="0"/>
              <a:t>, Moscow region, Russia</a:t>
            </a:r>
            <a:endParaRPr lang="ru-RU" dirty="0"/>
          </a:p>
        </p:txBody>
      </p:sp>
    </p:spTree>
    <p:extLst>
      <p:ext uri="{BB962C8B-B14F-4D97-AF65-F5344CB8AC3E}">
        <p14:creationId xmlns:p14="http://schemas.microsoft.com/office/powerpoint/2010/main" val="3696879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88003" y="1281703"/>
            <a:ext cx="7355160" cy="1342613"/>
          </a:xfrm>
        </p:spPr>
        <p:txBody>
          <a:bodyPr>
            <a:normAutofit/>
          </a:bodyPr>
          <a:lstStyle/>
          <a:p>
            <a:pPr marL="0" indent="0" algn="ctr">
              <a:buNone/>
            </a:pPr>
            <a:r>
              <a:rPr lang="en-US" sz="3600" b="1" dirty="0" smtClean="0"/>
              <a:t>Educational Project for  STAR and  NICA/MPD Experiments</a:t>
            </a:r>
          </a:p>
          <a:p>
            <a:pPr marL="0" indent="0" algn="ctr">
              <a:buNone/>
            </a:pPr>
            <a:endParaRPr lang="en-US" sz="3600" b="1" dirty="0" smtClean="0"/>
          </a:p>
          <a:p>
            <a:pPr marL="0" indent="0" algn="ctr">
              <a:buNone/>
            </a:pPr>
            <a:endParaRPr lang="ru-RU" sz="3600" dirty="0" smtClean="0"/>
          </a:p>
          <a:p>
            <a:pPr marL="0" indent="0">
              <a:buNone/>
            </a:pPr>
            <a:endParaRPr lang="ru-RU" dirty="0"/>
          </a:p>
        </p:txBody>
      </p:sp>
      <p:grpSp>
        <p:nvGrpSpPr>
          <p:cNvPr id="2" name="Группа 4"/>
          <p:cNvGrpSpPr/>
          <p:nvPr/>
        </p:nvGrpSpPr>
        <p:grpSpPr>
          <a:xfrm>
            <a:off x="3025688" y="4027811"/>
            <a:ext cx="2702992" cy="1520674"/>
            <a:chOff x="3079404" y="2340310"/>
            <a:chExt cx="3456384" cy="1908659"/>
          </a:xfrm>
        </p:grpSpPr>
        <p:pic>
          <p:nvPicPr>
            <p:cNvPr id="6" name="Picture 4" descr="http://teachers.jinr.ru/images/stories/jinr-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465" y="2340310"/>
              <a:ext cx="2376263" cy="15803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79404" y="3920612"/>
              <a:ext cx="3456384" cy="328357"/>
            </a:xfrm>
            <a:prstGeom prst="rect">
              <a:avLst/>
            </a:prstGeom>
            <a:noFill/>
          </p:spPr>
          <p:txBody>
            <a:bodyPr wrap="square" rtlCol="0">
              <a:spAutoFit/>
            </a:bodyPr>
            <a:lstStyle/>
            <a:p>
              <a:pPr algn="ctr"/>
              <a:r>
                <a:rPr lang="en-US" sz="1100" b="1" dirty="0" smtClean="0">
                  <a:solidFill>
                    <a:srgbClr val="003882"/>
                  </a:solidFill>
                  <a:latin typeface="Arial" pitchFamily="34" charset="0"/>
                  <a:cs typeface="Arial" pitchFamily="34" charset="0"/>
                </a:rPr>
                <a:t>Joint Institute for Nuclear Research</a:t>
              </a:r>
              <a:endParaRPr lang="ru-RU" sz="1100" b="1" dirty="0">
                <a:solidFill>
                  <a:srgbClr val="003882"/>
                </a:solidFill>
                <a:latin typeface="Arial" pitchFamily="34" charset="0"/>
                <a:cs typeface="Arial" pitchFamily="34" charset="0"/>
              </a:endParaRPr>
            </a:p>
          </p:txBody>
        </p:sp>
      </p:gr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076" y="3253642"/>
            <a:ext cx="3874784" cy="2818024"/>
          </a:xfrm>
          <a:prstGeom prst="rect">
            <a:avLst/>
          </a:prstGeom>
        </p:spPr>
      </p:pic>
      <p:sp>
        <p:nvSpPr>
          <p:cNvPr id="10" name="Объект 2"/>
          <p:cNvSpPr txBox="1">
            <a:spLocks/>
          </p:cNvSpPr>
          <p:nvPr/>
        </p:nvSpPr>
        <p:spPr>
          <a:xfrm>
            <a:off x="3025688" y="2919699"/>
            <a:ext cx="3479790"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ru-RU" sz="2000" dirty="0" smtClean="0"/>
          </a:p>
          <a:p>
            <a:pPr marL="0" indent="0">
              <a:buFont typeface="Arial" pitchFamily="34" charset="0"/>
              <a:buNone/>
            </a:pPr>
            <a:endParaRPr lang="ru-RU" dirty="0"/>
          </a:p>
        </p:txBody>
      </p:sp>
      <p:sp>
        <p:nvSpPr>
          <p:cNvPr id="11"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ru-RU" sz="2000" b="1" dirty="0" smtClean="0">
              <a:solidFill>
                <a:srgbClr val="333333"/>
              </a:solidFill>
            </a:endParaRPr>
          </a:p>
          <a:p>
            <a:pPr marL="0" indent="0">
              <a:buFont typeface="Arial" pitchFamily="34" charset="0"/>
              <a:buNone/>
            </a:pPr>
            <a:endParaRPr lang="ru-RU" dirty="0"/>
          </a:p>
        </p:txBody>
      </p:sp>
      <p:pic>
        <p:nvPicPr>
          <p:cNvPr id="5122" name="Picture 2" descr="C:\Users\Администратор\AppData\Roaming\Skype\victoria_dubna\media_messaging\media_cache\^DA4BD0C8AF00134F263B7D9F6E0331AD382409B34DD6B31A14^pimgpsh_fullsize_dist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3892026"/>
            <a:ext cx="1584176" cy="157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718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69545" y="482878"/>
            <a:ext cx="7355160" cy="614973"/>
          </a:xfrm>
        </p:spPr>
        <p:txBody>
          <a:bodyPr>
            <a:normAutofit lnSpcReduction="10000"/>
          </a:bodyPr>
          <a:lstStyle/>
          <a:p>
            <a:pPr marL="0" indent="0" algn="ctr">
              <a:buNone/>
            </a:pPr>
            <a:r>
              <a:rPr lang="en-US" sz="3600" b="1" dirty="0" smtClean="0">
                <a:solidFill>
                  <a:srgbClr val="FF0000"/>
                </a:solidFill>
              </a:rPr>
              <a:t>The goals of the project</a:t>
            </a:r>
            <a:endParaRPr lang="ru-RU" sz="3600" dirty="0">
              <a:solidFill>
                <a:srgbClr val="FF0000"/>
              </a:solidFill>
            </a:endParaRPr>
          </a:p>
          <a:p>
            <a:pPr marL="0" indent="0">
              <a:buNone/>
            </a:pPr>
            <a:endParaRPr lang="ru-RU" dirty="0"/>
          </a:p>
        </p:txBody>
      </p:sp>
      <p:sp>
        <p:nvSpPr>
          <p:cNvPr id="16" name="Text Box 3"/>
          <p:cNvSpPr txBox="1">
            <a:spLocks noChangeArrowheads="1"/>
          </p:cNvSpPr>
          <p:nvPr/>
        </p:nvSpPr>
        <p:spPr bwMode="auto">
          <a:xfrm>
            <a:off x="422342" y="1057245"/>
            <a:ext cx="8299315" cy="4154984"/>
          </a:xfrm>
          <a:prstGeom prst="rect">
            <a:avLst/>
          </a:prstGeom>
          <a:noFill/>
          <a:ln w="9525">
            <a:noFill/>
            <a:miter lim="800000"/>
            <a:headEnd/>
            <a:tailEnd/>
          </a:ln>
          <a:effectLst/>
        </p:spPr>
        <p:txBody>
          <a:bodyPr wrap="square">
            <a:spAutoFit/>
          </a:bodyPr>
          <a:lstStyle/>
          <a:p>
            <a:pPr marL="342900" indent="-342900" algn="just">
              <a:buFont typeface="Arial" panose="020B0604020202020204" pitchFamily="34" charset="0"/>
              <a:buChar char="•"/>
            </a:pPr>
            <a:r>
              <a:rPr lang="en-US" sz="2400" dirty="0" smtClean="0"/>
              <a:t>To </a:t>
            </a:r>
            <a:r>
              <a:rPr lang="en-US" sz="2400" dirty="0"/>
              <a:t>attract new students to this exciting </a:t>
            </a:r>
            <a:r>
              <a:rPr lang="en-US" sz="2400" dirty="0" smtClean="0"/>
              <a:t>field of research </a:t>
            </a:r>
            <a:r>
              <a:rPr lang="en-US" sz="2400" dirty="0"/>
              <a:t>and the inclusion of </a:t>
            </a:r>
            <a:r>
              <a:rPr lang="en-US" sz="2400" dirty="0" smtClean="0"/>
              <a:t>results of experimental studies </a:t>
            </a:r>
            <a:r>
              <a:rPr lang="en-US" sz="2400" dirty="0"/>
              <a:t>in the educational process</a:t>
            </a:r>
            <a:r>
              <a:rPr lang="en-US" sz="2400" dirty="0" smtClean="0"/>
              <a:t>.</a:t>
            </a:r>
          </a:p>
          <a:p>
            <a:pPr marL="342900" indent="-342900" algn="just">
              <a:buFont typeface="Arial" panose="020B0604020202020204" pitchFamily="34" charset="0"/>
              <a:buChar char="•"/>
            </a:pPr>
            <a:r>
              <a:rPr lang="ru-RU" sz="2400" dirty="0"/>
              <a:t>То</a:t>
            </a:r>
            <a:r>
              <a:rPr lang="en-US" sz="2400" dirty="0"/>
              <a:t> provide students from various universities of new educational resources appropriated to their level of </a:t>
            </a:r>
            <a:r>
              <a:rPr lang="en-US" sz="2400" dirty="0" smtClean="0"/>
              <a:t>education</a:t>
            </a:r>
            <a:r>
              <a:rPr lang="ru-RU" sz="2400" dirty="0" smtClean="0"/>
              <a:t> </a:t>
            </a:r>
            <a:r>
              <a:rPr lang="en-US" sz="2400" dirty="0" smtClean="0"/>
              <a:t>about </a:t>
            </a:r>
            <a:r>
              <a:rPr lang="en-US" sz="2400" dirty="0"/>
              <a:t>various modern experiments, facilities and international collaborations. </a:t>
            </a:r>
            <a:endParaRPr lang="ru-RU" sz="2400" dirty="0" smtClean="0"/>
          </a:p>
          <a:p>
            <a:pPr marL="342900" indent="-342900" algn="just">
              <a:buFont typeface="Arial" panose="020B0604020202020204" pitchFamily="34" charset="0"/>
              <a:buChar char="•"/>
            </a:pPr>
            <a:r>
              <a:rPr lang="ru-RU" sz="2400" dirty="0" smtClean="0"/>
              <a:t>Т</a:t>
            </a:r>
            <a:r>
              <a:rPr lang="en-US" sz="2400" dirty="0" smtClean="0"/>
              <a:t>o </a:t>
            </a:r>
            <a:r>
              <a:rPr lang="en-US" sz="2400" dirty="0"/>
              <a:t>create community of students from different countries and universities interested in working on this area of science, will form a community of learners and teachers.</a:t>
            </a:r>
            <a:endParaRPr lang="ru-RU" sz="2400" dirty="0"/>
          </a:p>
          <a:p>
            <a:pPr marL="342900" indent="-342900" algn="just">
              <a:buFont typeface="Arial" panose="020B0604020202020204" pitchFamily="34" charset="0"/>
              <a:buChar char="•"/>
            </a:pPr>
            <a:endParaRPr lang="ru-RU" sz="2400" dirty="0"/>
          </a:p>
        </p:txBody>
      </p:sp>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085184"/>
            <a:ext cx="8470137" cy="107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0"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ru-RU" sz="2000" b="1" dirty="0" smtClean="0">
              <a:solidFill>
                <a:srgbClr val="333333"/>
              </a:solidFill>
            </a:endParaRPr>
          </a:p>
          <a:p>
            <a:pPr marL="0" indent="0">
              <a:buFont typeface="Arial" pitchFamily="34" charset="0"/>
              <a:buNone/>
            </a:pPr>
            <a:endParaRPr lang="ru-RU" dirty="0"/>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931" y="5085184"/>
            <a:ext cx="8470137" cy="107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1942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899135"/>
            <a:ext cx="6757059" cy="2169825"/>
          </a:xfrm>
          <a:prstGeom prst="rect">
            <a:avLst/>
          </a:prstGeom>
          <a:noFill/>
        </p:spPr>
        <p:txBody>
          <a:bodyPr wrap="square" rtlCol="0">
            <a:spAutoFit/>
          </a:bodyPr>
          <a:lstStyle/>
          <a:p>
            <a:pPr marL="457200" indent="-457200">
              <a:spcBef>
                <a:spcPts val="600"/>
              </a:spcBef>
              <a:buAutoNum type="arabicPeriod"/>
            </a:pPr>
            <a:r>
              <a:rPr lang="en-US" sz="2400" dirty="0" smtClean="0">
                <a:solidFill>
                  <a:schemeClr val="tx1">
                    <a:lumMod val="65000"/>
                    <a:lumOff val="35000"/>
                  </a:schemeClr>
                </a:solidFill>
                <a:cs typeface="Arial" pitchFamily="34" charset="0"/>
              </a:rPr>
              <a:t>University students of Physics departments</a:t>
            </a:r>
          </a:p>
          <a:p>
            <a:pPr marL="457200" indent="-457200">
              <a:spcBef>
                <a:spcPts val="600"/>
              </a:spcBef>
              <a:buAutoNum type="arabicPeriod"/>
            </a:pPr>
            <a:r>
              <a:rPr lang="en-US" sz="2400" dirty="0" smtClean="0">
                <a:solidFill>
                  <a:schemeClr val="tx1">
                    <a:lumMod val="65000"/>
                    <a:lumOff val="35000"/>
                  </a:schemeClr>
                </a:solidFill>
                <a:cs typeface="Arial" pitchFamily="34" charset="0"/>
              </a:rPr>
              <a:t>Undergraduate students</a:t>
            </a:r>
          </a:p>
          <a:p>
            <a:pPr marL="457200" indent="-457200">
              <a:spcBef>
                <a:spcPts val="600"/>
              </a:spcBef>
              <a:buAutoNum type="arabicPeriod"/>
            </a:pPr>
            <a:r>
              <a:rPr lang="en-US" sz="2400" dirty="0" smtClean="0">
                <a:solidFill>
                  <a:schemeClr val="tx1">
                    <a:lumMod val="65000"/>
                    <a:lumOff val="35000"/>
                  </a:schemeClr>
                </a:solidFill>
                <a:cs typeface="Arial" pitchFamily="34" charset="0"/>
              </a:rPr>
              <a:t>Bachelors and Masters of Physics</a:t>
            </a:r>
          </a:p>
          <a:p>
            <a:pPr marL="457200" indent="-457200">
              <a:spcBef>
                <a:spcPts val="600"/>
              </a:spcBef>
              <a:buAutoNum type="arabicPeriod"/>
            </a:pPr>
            <a:r>
              <a:rPr lang="en-US" sz="2400" dirty="0" smtClean="0">
                <a:solidFill>
                  <a:schemeClr val="tx1">
                    <a:lumMod val="65000"/>
                    <a:lumOff val="35000"/>
                  </a:schemeClr>
                </a:solidFill>
                <a:cs typeface="Arial" pitchFamily="34" charset="0"/>
              </a:rPr>
              <a:t>Science teachers</a:t>
            </a:r>
          </a:p>
          <a:p>
            <a:pPr marL="457200" indent="-457200">
              <a:buAutoNum type="arabicPeriod"/>
            </a:pPr>
            <a:endParaRPr lang="ru-RU" sz="2400" dirty="0">
              <a:solidFill>
                <a:schemeClr val="tx1">
                  <a:lumMod val="65000"/>
                  <a:lumOff val="35000"/>
                </a:schemeClr>
              </a:solidFill>
              <a:latin typeface="Arial" pitchFamily="34" charset="0"/>
              <a:cs typeface="Arial" pitchFamily="34" charset="0"/>
            </a:endParaRPr>
          </a:p>
        </p:txBody>
      </p:sp>
      <p:sp>
        <p:nvSpPr>
          <p:cNvPr id="4" name="TextBox 3"/>
          <p:cNvSpPr txBox="1"/>
          <p:nvPr/>
        </p:nvSpPr>
        <p:spPr>
          <a:xfrm>
            <a:off x="2987824" y="374709"/>
            <a:ext cx="3384376" cy="523220"/>
          </a:xfrm>
          <a:prstGeom prst="rect">
            <a:avLst/>
          </a:prstGeom>
          <a:noFill/>
        </p:spPr>
        <p:txBody>
          <a:bodyPr wrap="square" rtlCol="0">
            <a:spAutoFit/>
          </a:bodyPr>
          <a:lstStyle/>
          <a:p>
            <a:pPr algn="ctr"/>
            <a:r>
              <a:rPr lang="en-US" sz="2800" b="1" dirty="0">
                <a:solidFill>
                  <a:srgbClr val="FF0000"/>
                </a:solidFill>
                <a:cs typeface="Arial" pitchFamily="34" charset="0"/>
              </a:rPr>
              <a:t>T</a:t>
            </a:r>
            <a:r>
              <a:rPr lang="en-US" sz="2800" b="1" dirty="0" smtClean="0">
                <a:solidFill>
                  <a:srgbClr val="FF0000"/>
                </a:solidFill>
                <a:cs typeface="Arial" pitchFamily="34" charset="0"/>
              </a:rPr>
              <a:t>arget Group</a:t>
            </a:r>
            <a:endParaRPr lang="ru-RU" sz="2800" b="1" dirty="0">
              <a:solidFill>
                <a:srgbClr val="FF0000"/>
              </a:solidFill>
              <a:cs typeface="Arial"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809548"/>
            <a:ext cx="7789118" cy="3427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val="2123589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3628" y="375046"/>
            <a:ext cx="6696744" cy="461665"/>
          </a:xfrm>
          <a:prstGeom prst="rect">
            <a:avLst/>
          </a:prstGeom>
          <a:noFill/>
        </p:spPr>
        <p:txBody>
          <a:bodyPr wrap="square" rtlCol="0">
            <a:spAutoFit/>
          </a:bodyPr>
          <a:lstStyle/>
          <a:p>
            <a:pPr algn="ctr"/>
            <a:r>
              <a:rPr lang="en-US" sz="2400" b="1" dirty="0">
                <a:solidFill>
                  <a:srgbClr val="FF0000"/>
                </a:solidFill>
                <a:latin typeface="+mj-lt"/>
                <a:cs typeface="Arial" pitchFamily="34" charset="0"/>
              </a:rPr>
              <a:t>STAR Detectors Subsystems</a:t>
            </a:r>
            <a:endParaRPr lang="ru-RU" sz="2400" b="1" dirty="0">
              <a:solidFill>
                <a:srgbClr val="FF0000"/>
              </a:solidFill>
              <a:latin typeface="+mj-lt"/>
              <a:cs typeface="Arial" pitchFamily="34" charset="0"/>
            </a:endParaRPr>
          </a:p>
        </p:txBody>
      </p:sp>
      <p:sp>
        <p:nvSpPr>
          <p:cNvPr id="11"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ru-RU" sz="2000" b="1" dirty="0" smtClean="0">
              <a:solidFill>
                <a:srgbClr val="333333"/>
              </a:solidFill>
            </a:endParaRPr>
          </a:p>
          <a:p>
            <a:pPr marL="0" indent="0">
              <a:buFont typeface="Arial" pitchFamily="34" charset="0"/>
              <a:buNone/>
            </a:pPr>
            <a:endParaRPr lang="ru-RU"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708"/>
          <a:stretch/>
        </p:blipFill>
        <p:spPr bwMode="auto">
          <a:xfrm>
            <a:off x="1763688" y="989207"/>
            <a:ext cx="5713882" cy="55814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9608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11760" y="363405"/>
            <a:ext cx="4320480" cy="461665"/>
          </a:xfrm>
          <a:prstGeom prst="rect">
            <a:avLst/>
          </a:prstGeom>
          <a:noFill/>
        </p:spPr>
        <p:txBody>
          <a:bodyPr wrap="square" rtlCol="0">
            <a:spAutoFit/>
          </a:bodyPr>
          <a:lstStyle/>
          <a:p>
            <a:pPr algn="ctr"/>
            <a:r>
              <a:rPr lang="en-US" sz="2400" b="1" dirty="0" smtClean="0">
                <a:solidFill>
                  <a:srgbClr val="FF0000"/>
                </a:solidFill>
                <a:latin typeface="+mj-lt"/>
                <a:cs typeface="Arial" pitchFamily="34" charset="0"/>
              </a:rPr>
              <a:t>Trigger System</a:t>
            </a:r>
            <a:endParaRPr lang="ru-RU" sz="2400" b="1" dirty="0">
              <a:solidFill>
                <a:srgbClr val="FF0000"/>
              </a:solidFill>
              <a:latin typeface="+mj-lt"/>
              <a:cs typeface="Arial" pitchFamily="34" charset="0"/>
            </a:endParaRPr>
          </a:p>
        </p:txBody>
      </p:sp>
      <p:pic>
        <p:nvPicPr>
          <p:cNvPr id="2" name="Рисунок 1"/>
          <p:cNvPicPr>
            <a:picLocks noChangeAspect="1"/>
          </p:cNvPicPr>
          <p:nvPr/>
        </p:nvPicPr>
        <p:blipFill>
          <a:blip r:embed="rId2" cstate="print"/>
          <a:stretch>
            <a:fillRect/>
          </a:stretch>
        </p:blipFill>
        <p:spPr>
          <a:xfrm>
            <a:off x="1979712" y="832969"/>
            <a:ext cx="5256584" cy="5889815"/>
          </a:xfrm>
          <a:prstGeom prst="rect">
            <a:avLst/>
          </a:prstGeom>
          <a:ln>
            <a:noFill/>
          </a:ln>
          <a:effectLst>
            <a:outerShdw blurRad="292100" dist="139700" dir="2700000" algn="tl" rotWithShape="0">
              <a:srgbClr val="333333">
                <a:alpha val="65000"/>
              </a:srgbClr>
            </a:outerShdw>
          </a:effectLst>
        </p:spPr>
      </p:pic>
      <p:sp>
        <p:nvSpPr>
          <p:cNvPr id="11" name="Объект 2"/>
          <p:cNvSpPr txBox="1">
            <a:spLocks/>
          </p:cNvSpPr>
          <p:nvPr/>
        </p:nvSpPr>
        <p:spPr>
          <a:xfrm>
            <a:off x="7668621" y="6324277"/>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val="3903521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23435" y="1281504"/>
            <a:ext cx="8511405" cy="4937104"/>
          </a:xfrm>
          <a:prstGeom prst="rect">
            <a:avLst/>
          </a:prstGeom>
          <a:ln>
            <a:noFill/>
          </a:ln>
          <a:effectLst>
            <a:softEdge rad="112500"/>
          </a:effectLst>
        </p:spPr>
      </p:pic>
      <p:sp>
        <p:nvSpPr>
          <p:cNvPr id="4" name="Прямоугольник 3"/>
          <p:cNvSpPr/>
          <p:nvPr/>
        </p:nvSpPr>
        <p:spPr>
          <a:xfrm>
            <a:off x="899592" y="548680"/>
            <a:ext cx="8676456" cy="720080"/>
          </a:xfrm>
          <a:prstGeom prst="rect">
            <a:avLst/>
          </a:prstGeom>
          <a:solidFill>
            <a:schemeClr val="accent5">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0" y="1"/>
            <a:ext cx="467544" cy="6885280"/>
          </a:xfrm>
          <a:prstGeom prst="rect">
            <a:avLst/>
          </a:prstGeom>
          <a:solidFill>
            <a:schemeClr val="accent5">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0" y="404663"/>
            <a:ext cx="1187624" cy="33578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1"/>
          <p:cNvSpPr>
            <a:spLocks noGrp="1"/>
          </p:cNvSpPr>
          <p:nvPr>
            <p:ph type="title"/>
          </p:nvPr>
        </p:nvSpPr>
        <p:spPr>
          <a:xfrm>
            <a:off x="1215246" y="188052"/>
            <a:ext cx="7749242" cy="734617"/>
          </a:xfrm>
        </p:spPr>
        <p:txBody>
          <a:bodyPr>
            <a:noAutofit/>
          </a:bodyPr>
          <a:lstStyle/>
          <a:p>
            <a:pPr>
              <a:lnSpc>
                <a:spcPts val="2500"/>
              </a:lnSpc>
            </a:pPr>
            <a:r>
              <a:rPr lang="en-US" sz="2400" b="1" dirty="0" smtClean="0">
                <a:solidFill>
                  <a:schemeClr val="accent5">
                    <a:lumMod val="75000"/>
                  </a:schemeClr>
                </a:solidFill>
                <a:latin typeface="Arial" panose="020B0604020202020204" pitchFamily="34" charset="0"/>
                <a:cs typeface="Arial" panose="020B0604020202020204" pitchFamily="34" charset="0"/>
              </a:rPr>
              <a:t>Analysis Infrastructure. Tools for beginners</a:t>
            </a:r>
            <a:endParaRPr lang="ru-RU" sz="2400" b="1" dirty="0">
              <a:solidFill>
                <a:schemeClr val="accent5">
                  <a:lumMod val="75000"/>
                </a:schemeClr>
              </a:solidFill>
              <a:latin typeface="Arial" panose="020B0604020202020204" pitchFamily="34" charset="0"/>
              <a:cs typeface="Arial" panose="020B0604020202020204" pitchFamily="34" charset="0"/>
            </a:endParaRPr>
          </a:p>
        </p:txBody>
      </p:sp>
      <p:pic>
        <p:nvPicPr>
          <p:cNvPr id="9" name="Picture 2" descr="Nuclear Science World W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422" y="319820"/>
            <a:ext cx="509020" cy="50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643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95404" y="1503142"/>
            <a:ext cx="4099977" cy="4320480"/>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3" cstate="print"/>
          <a:srcRect/>
          <a:stretch>
            <a:fillRect/>
          </a:stretch>
        </p:blipFill>
        <p:spPr bwMode="auto">
          <a:xfrm>
            <a:off x="4912830" y="2655270"/>
            <a:ext cx="4086000" cy="3156591"/>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4" cstate="print"/>
          <a:srcRect/>
          <a:stretch>
            <a:fillRect/>
          </a:stretch>
        </p:blipFill>
        <p:spPr bwMode="auto">
          <a:xfrm>
            <a:off x="4912830" y="1503142"/>
            <a:ext cx="4086225" cy="1047750"/>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440910" y="214290"/>
            <a:ext cx="8676456" cy="720080"/>
          </a:xfrm>
          <a:prstGeom prst="rect">
            <a:avLst/>
          </a:prstGeom>
          <a:solidFill>
            <a:schemeClr val="accent5">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0" y="1"/>
            <a:ext cx="467544" cy="6885280"/>
          </a:xfrm>
          <a:prstGeom prst="rect">
            <a:avLst/>
          </a:prstGeom>
          <a:solidFill>
            <a:schemeClr val="accent5">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p:cNvSpPr/>
          <p:nvPr/>
        </p:nvSpPr>
        <p:spPr>
          <a:xfrm>
            <a:off x="0" y="404663"/>
            <a:ext cx="1187624" cy="33578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Заголовок 1"/>
          <p:cNvSpPr>
            <a:spLocks noGrp="1"/>
          </p:cNvSpPr>
          <p:nvPr>
            <p:ph type="title"/>
          </p:nvPr>
        </p:nvSpPr>
        <p:spPr>
          <a:xfrm>
            <a:off x="1215246" y="188052"/>
            <a:ext cx="7749242" cy="734617"/>
          </a:xfrm>
        </p:spPr>
        <p:txBody>
          <a:bodyPr>
            <a:noAutofit/>
          </a:bodyPr>
          <a:lstStyle/>
          <a:p>
            <a:pPr>
              <a:lnSpc>
                <a:spcPts val="2500"/>
              </a:lnSpc>
            </a:pPr>
            <a:r>
              <a:rPr lang="en-US" sz="2400" b="1" dirty="0" smtClean="0">
                <a:solidFill>
                  <a:schemeClr val="accent5">
                    <a:lumMod val="75000"/>
                  </a:schemeClr>
                </a:solidFill>
                <a:latin typeface="Arial" panose="020B0604020202020204" pitchFamily="34" charset="0"/>
                <a:cs typeface="Arial" panose="020B0604020202020204" pitchFamily="34" charset="0"/>
              </a:rPr>
              <a:t>Analysis Infrastructure. Tools for beginners.</a:t>
            </a:r>
            <a:endParaRPr lang="ru-RU" sz="2400" b="1" dirty="0">
              <a:solidFill>
                <a:schemeClr val="accent5">
                  <a:lumMod val="75000"/>
                </a:schemeClr>
              </a:solidFill>
              <a:latin typeface="Arial" panose="020B0604020202020204" pitchFamily="34" charset="0"/>
              <a:cs typeface="Arial" panose="020B0604020202020204" pitchFamily="34" charset="0"/>
            </a:endParaRPr>
          </a:p>
        </p:txBody>
      </p:sp>
      <p:pic>
        <p:nvPicPr>
          <p:cNvPr id="11" name="Picture 2" descr="Nuclear Science World W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22" y="319820"/>
            <a:ext cx="509020" cy="50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728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9532" y="881132"/>
            <a:ext cx="8424936" cy="3123932"/>
          </a:xfrm>
          <a:prstGeom prst="rect">
            <a:avLst/>
          </a:prstGeom>
          <a:noFill/>
        </p:spPr>
        <p:txBody>
          <a:bodyPr wrap="square" rtlCol="0">
            <a:spAutoFit/>
          </a:bodyPr>
          <a:lstStyle/>
          <a:p>
            <a:pPr>
              <a:spcBef>
                <a:spcPts val="600"/>
              </a:spcBef>
            </a:pPr>
            <a:r>
              <a:rPr lang="en-US" b="1" dirty="0">
                <a:solidFill>
                  <a:schemeClr val="tx1">
                    <a:lumMod val="65000"/>
                    <a:lumOff val="35000"/>
                  </a:schemeClr>
                </a:solidFill>
                <a:latin typeface="Arial" pitchFamily="34" charset="0"/>
                <a:cs typeface="Arial" pitchFamily="34" charset="0"/>
              </a:rPr>
              <a:t>Virtual labs based on real </a:t>
            </a:r>
            <a:r>
              <a:rPr lang="en-US" b="1" dirty="0" smtClean="0">
                <a:solidFill>
                  <a:schemeClr val="tx1">
                    <a:lumMod val="65000"/>
                    <a:lumOff val="35000"/>
                  </a:schemeClr>
                </a:solidFill>
                <a:latin typeface="Arial" pitchFamily="34" charset="0"/>
                <a:cs typeface="Arial" pitchFamily="34" charset="0"/>
              </a:rPr>
              <a:t>experimental data: “Measurement </a:t>
            </a:r>
            <a:r>
              <a:rPr lang="en-US" b="1" dirty="0">
                <a:solidFill>
                  <a:schemeClr val="tx1">
                    <a:lumMod val="65000"/>
                    <a:lumOff val="35000"/>
                  </a:schemeClr>
                </a:solidFill>
                <a:latin typeface="Arial" pitchFamily="34" charset="0"/>
                <a:cs typeface="Arial" pitchFamily="34" charset="0"/>
              </a:rPr>
              <a:t>of proton and antiproton yields in the central collisions at RHIC </a:t>
            </a:r>
            <a:r>
              <a:rPr lang="en-US" b="1" dirty="0" smtClean="0">
                <a:solidFill>
                  <a:schemeClr val="tx1">
                    <a:lumMod val="65000"/>
                    <a:lumOff val="35000"/>
                  </a:schemeClr>
                </a:solidFill>
                <a:latin typeface="Arial" pitchFamily="34" charset="0"/>
                <a:cs typeface="Arial" pitchFamily="34" charset="0"/>
              </a:rPr>
              <a:t>energies”</a:t>
            </a:r>
            <a:endParaRPr lang="en-US" b="1" dirty="0">
              <a:solidFill>
                <a:schemeClr val="tx1">
                  <a:lumMod val="65000"/>
                  <a:lumOff val="35000"/>
                </a:schemeClr>
              </a:solidFill>
              <a:latin typeface="Arial" pitchFamily="34" charset="0"/>
              <a:cs typeface="Arial" pitchFamily="34" charset="0"/>
            </a:endParaRPr>
          </a:p>
          <a:p>
            <a:pPr marL="285750" indent="-285750">
              <a:spcBef>
                <a:spcPts val="600"/>
              </a:spcBef>
              <a:buFont typeface="Wingdings" pitchFamily="2" charset="2"/>
              <a:buChar char="q"/>
            </a:pPr>
            <a:r>
              <a:rPr lang="en-US" dirty="0" smtClean="0">
                <a:solidFill>
                  <a:schemeClr val="tx1">
                    <a:lumMod val="65000"/>
                    <a:lumOff val="35000"/>
                  </a:schemeClr>
                </a:solidFill>
                <a:latin typeface="Arial" pitchFamily="34" charset="0"/>
                <a:cs typeface="Arial" pitchFamily="34" charset="0"/>
              </a:rPr>
              <a:t>Real data</a:t>
            </a:r>
            <a:endParaRPr lang="en-US" dirty="0">
              <a:solidFill>
                <a:schemeClr val="tx1">
                  <a:lumMod val="65000"/>
                  <a:lumOff val="35000"/>
                </a:schemeClr>
              </a:solidFill>
              <a:latin typeface="Arial" pitchFamily="34" charset="0"/>
              <a:cs typeface="Arial" pitchFamily="34" charset="0"/>
            </a:endParaRPr>
          </a:p>
          <a:p>
            <a:pPr marL="285750" indent="-285750">
              <a:spcBef>
                <a:spcPts val="600"/>
              </a:spcBef>
              <a:buFont typeface="Wingdings" pitchFamily="2" charset="2"/>
              <a:buChar char="q"/>
            </a:pPr>
            <a:r>
              <a:rPr lang="en-US" dirty="0">
                <a:solidFill>
                  <a:schemeClr val="tx1">
                    <a:lumMod val="65000"/>
                    <a:lumOff val="35000"/>
                  </a:schemeClr>
                </a:solidFill>
                <a:latin typeface="Arial" pitchFamily="34" charset="0"/>
                <a:cs typeface="Arial" pitchFamily="34" charset="0"/>
              </a:rPr>
              <a:t>Physical task</a:t>
            </a:r>
          </a:p>
          <a:p>
            <a:pPr marL="285750" indent="-285750">
              <a:spcBef>
                <a:spcPts val="600"/>
              </a:spcBef>
              <a:buFont typeface="Wingdings" pitchFamily="2" charset="2"/>
              <a:buChar char="q"/>
            </a:pPr>
            <a:r>
              <a:rPr lang="en-US" dirty="0" err="1" smtClean="0">
                <a:solidFill>
                  <a:schemeClr val="tx1">
                    <a:lumMod val="65000"/>
                    <a:lumOff val="35000"/>
                  </a:schemeClr>
                </a:solidFill>
                <a:latin typeface="Arial" pitchFamily="34" charset="0"/>
                <a:cs typeface="Arial" pitchFamily="34" charset="0"/>
              </a:rPr>
              <a:t>PicoDST</a:t>
            </a:r>
            <a:endParaRPr lang="en-US" dirty="0">
              <a:solidFill>
                <a:schemeClr val="tx1">
                  <a:lumMod val="65000"/>
                  <a:lumOff val="35000"/>
                </a:schemeClr>
              </a:solidFill>
              <a:latin typeface="Arial" pitchFamily="34" charset="0"/>
              <a:cs typeface="Arial" pitchFamily="34" charset="0"/>
            </a:endParaRPr>
          </a:p>
          <a:p>
            <a:pPr marL="285750" indent="-285750">
              <a:spcBef>
                <a:spcPts val="600"/>
              </a:spcBef>
              <a:buFont typeface="Wingdings" pitchFamily="2" charset="2"/>
              <a:buChar char="q"/>
            </a:pPr>
            <a:r>
              <a:rPr lang="en-US" dirty="0" smtClean="0">
                <a:solidFill>
                  <a:schemeClr val="tx1">
                    <a:lumMod val="65000"/>
                    <a:lumOff val="35000"/>
                  </a:schemeClr>
                </a:solidFill>
                <a:latin typeface="Arial" pitchFamily="34" charset="0"/>
                <a:cs typeface="Arial" pitchFamily="34" charset="0"/>
              </a:rPr>
              <a:t>Algorithm</a:t>
            </a:r>
          </a:p>
          <a:p>
            <a:pPr marL="285750" indent="-285750">
              <a:spcBef>
                <a:spcPts val="600"/>
              </a:spcBef>
              <a:buFont typeface="Wingdings" pitchFamily="2" charset="2"/>
              <a:buChar char="q"/>
            </a:pPr>
            <a:r>
              <a:rPr lang="en-US" dirty="0" smtClean="0">
                <a:solidFill>
                  <a:schemeClr val="tx1">
                    <a:lumMod val="65000"/>
                    <a:lumOff val="35000"/>
                  </a:schemeClr>
                </a:solidFill>
                <a:latin typeface="Arial" pitchFamily="34" charset="0"/>
                <a:cs typeface="Arial" pitchFamily="34" charset="0"/>
              </a:rPr>
              <a:t>Results</a:t>
            </a:r>
          </a:p>
          <a:p>
            <a:pPr marL="285750" indent="-285750">
              <a:spcBef>
                <a:spcPts val="600"/>
              </a:spcBef>
              <a:buFont typeface="Wingdings" pitchFamily="2" charset="2"/>
              <a:buChar char="q"/>
            </a:pPr>
            <a:r>
              <a:rPr lang="en-US" dirty="0" smtClean="0">
                <a:solidFill>
                  <a:schemeClr val="tx1">
                    <a:lumMod val="65000"/>
                    <a:lumOff val="35000"/>
                  </a:schemeClr>
                </a:solidFill>
                <a:latin typeface="Arial" pitchFamily="34" charset="0"/>
                <a:cs typeface="Arial" pitchFamily="34" charset="0"/>
              </a:rPr>
              <a:t>Analysis</a:t>
            </a:r>
          </a:p>
          <a:p>
            <a:pPr marL="285750" indent="-285750">
              <a:spcBef>
                <a:spcPts val="600"/>
              </a:spcBef>
              <a:buFont typeface="Wingdings" pitchFamily="2" charset="2"/>
              <a:buChar char="q"/>
            </a:pPr>
            <a:r>
              <a:rPr lang="en-US" dirty="0" smtClean="0">
                <a:solidFill>
                  <a:schemeClr val="tx1">
                    <a:lumMod val="65000"/>
                    <a:lumOff val="35000"/>
                  </a:schemeClr>
                </a:solidFill>
                <a:latin typeface="Arial" pitchFamily="34" charset="0"/>
                <a:cs typeface="Arial" pitchFamily="34" charset="0"/>
              </a:rPr>
              <a:t>Conclusions</a:t>
            </a:r>
            <a:endParaRPr lang="ru-RU" dirty="0">
              <a:solidFill>
                <a:schemeClr val="tx1">
                  <a:lumMod val="65000"/>
                  <a:lumOff val="35000"/>
                </a:schemeClr>
              </a:solidFill>
              <a:latin typeface="Arial" pitchFamily="34" charset="0"/>
              <a:cs typeface="Arial" pitchFamily="34" charset="0"/>
            </a:endParaRPr>
          </a:p>
        </p:txBody>
      </p:sp>
      <p:pic>
        <p:nvPicPr>
          <p:cNvPr id="10" name="Picture 2" descr="снимок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5281" y="1628800"/>
            <a:ext cx="3487052" cy="2131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836D~1\AppData\Local\Temp\SNAGHTML237a812a.PNG"/>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535281" y="4005064"/>
            <a:ext cx="3487052" cy="2537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661" y="4005064"/>
            <a:ext cx="3232841" cy="2537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897069" y="450245"/>
            <a:ext cx="5349861" cy="430887"/>
          </a:xfrm>
          <a:prstGeom prst="rect">
            <a:avLst/>
          </a:prstGeom>
          <a:noFill/>
        </p:spPr>
        <p:txBody>
          <a:bodyPr wrap="square" rtlCol="0">
            <a:spAutoFit/>
          </a:bodyPr>
          <a:lstStyle/>
          <a:p>
            <a:pPr algn="r"/>
            <a:r>
              <a:rPr lang="en-US" sz="2200" b="1" dirty="0">
                <a:solidFill>
                  <a:srgbClr val="FF0000"/>
                </a:solidFill>
                <a:latin typeface="+mj-lt"/>
                <a:cs typeface="Arial" pitchFamily="34" charset="0"/>
              </a:rPr>
              <a:t>Practicum on Real Experimental Data</a:t>
            </a:r>
            <a:endParaRPr lang="ru-RU" sz="2200" b="1" dirty="0">
              <a:solidFill>
                <a:srgbClr val="FF0000"/>
              </a:solidFill>
              <a:latin typeface="+mj-lt"/>
              <a:cs typeface="Arial" pitchFamily="34" charset="0"/>
            </a:endParaRPr>
          </a:p>
        </p:txBody>
      </p:sp>
      <p:sp>
        <p:nvSpPr>
          <p:cNvPr id="17" name="Объект 2"/>
          <p:cNvSpPr txBox="1">
            <a:spLocks/>
          </p:cNvSpPr>
          <p:nvPr/>
        </p:nvSpPr>
        <p:spPr>
          <a:xfrm>
            <a:off x="7740352" y="6526635"/>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val="1856323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827608"/>
            <a:ext cx="8856984" cy="1323439"/>
          </a:xfrm>
          <a:prstGeom prst="rect">
            <a:avLst/>
          </a:prstGeom>
          <a:noFill/>
        </p:spPr>
        <p:txBody>
          <a:bodyPr wrap="square" rtlCol="0">
            <a:spAutoFit/>
          </a:bodyPr>
          <a:lstStyle/>
          <a:p>
            <a:pPr algn="just">
              <a:spcBef>
                <a:spcPts val="600"/>
              </a:spcBef>
            </a:pPr>
            <a:r>
              <a:rPr lang="en-US" sz="2000" b="1" dirty="0">
                <a:solidFill>
                  <a:schemeClr val="tx1">
                    <a:lumMod val="65000"/>
                    <a:lumOff val="35000"/>
                  </a:schemeClr>
                </a:solidFill>
                <a:latin typeface="Arial" pitchFamily="34" charset="0"/>
                <a:cs typeface="Arial" pitchFamily="34" charset="0"/>
              </a:rPr>
              <a:t>Purpose: </a:t>
            </a:r>
            <a:r>
              <a:rPr lang="en-US" sz="2000" dirty="0">
                <a:solidFill>
                  <a:schemeClr val="tx1">
                    <a:lumMod val="65000"/>
                    <a:lumOff val="35000"/>
                  </a:schemeClr>
                </a:solidFill>
                <a:latin typeface="Arial" pitchFamily="34" charset="0"/>
                <a:cs typeface="Arial" pitchFamily="34" charset="0"/>
              </a:rPr>
              <a:t>students, future STAR shift members. Interactive information system of the STAR control room and the shift team. Includes the detailed description of the team member roles, duties, instructions, trainings and practical exercises; description about electronics and software.</a:t>
            </a:r>
            <a:endParaRPr lang="ru-RU" sz="2000" dirty="0">
              <a:solidFill>
                <a:schemeClr val="tx1">
                  <a:lumMod val="65000"/>
                  <a:lumOff val="35000"/>
                </a:schemeClr>
              </a:solidFill>
              <a:latin typeface="Arial" pitchFamily="34" charset="0"/>
              <a:cs typeface="Arial"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2248820"/>
            <a:ext cx="7041889" cy="4209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91680" y="365943"/>
            <a:ext cx="5349861" cy="461665"/>
          </a:xfrm>
          <a:prstGeom prst="rect">
            <a:avLst/>
          </a:prstGeom>
          <a:noFill/>
        </p:spPr>
        <p:txBody>
          <a:bodyPr wrap="square" rtlCol="0">
            <a:spAutoFit/>
          </a:bodyPr>
          <a:lstStyle/>
          <a:p>
            <a:pPr algn="ctr"/>
            <a:r>
              <a:rPr lang="en-US" sz="2400" b="1" dirty="0">
                <a:solidFill>
                  <a:srgbClr val="FF0000"/>
                </a:solidFill>
                <a:cs typeface="Arial" pitchFamily="34" charset="0"/>
              </a:rPr>
              <a:t>Control Room </a:t>
            </a:r>
            <a:endParaRPr lang="ru-RU" sz="2400" b="1" dirty="0">
              <a:solidFill>
                <a:srgbClr val="FF0000"/>
              </a:solidFill>
              <a:cs typeface="Arial" pitchFamily="34" charset="0"/>
            </a:endParaRPr>
          </a:p>
        </p:txBody>
      </p:sp>
      <p:sp>
        <p:nvSpPr>
          <p:cNvPr id="11" name="Объект 2"/>
          <p:cNvSpPr txBox="1">
            <a:spLocks/>
          </p:cNvSpPr>
          <p:nvPr/>
        </p:nvSpPr>
        <p:spPr>
          <a:xfrm>
            <a:off x="7740352" y="6526635"/>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val="3798882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97070" y="361797"/>
            <a:ext cx="5349861" cy="461665"/>
          </a:xfrm>
          <a:prstGeom prst="rect">
            <a:avLst/>
          </a:prstGeom>
          <a:noFill/>
        </p:spPr>
        <p:txBody>
          <a:bodyPr wrap="square" rtlCol="0">
            <a:spAutoFit/>
          </a:bodyPr>
          <a:lstStyle/>
          <a:p>
            <a:pPr algn="ctr"/>
            <a:r>
              <a:rPr lang="en-US" sz="2400" b="1" dirty="0">
                <a:solidFill>
                  <a:srgbClr val="FF0000"/>
                </a:solidFill>
                <a:cs typeface="Arial" pitchFamily="34" charset="0"/>
              </a:rPr>
              <a:t>Control Room </a:t>
            </a:r>
            <a:endParaRPr lang="ru-RU" sz="2400" b="1" dirty="0">
              <a:solidFill>
                <a:srgbClr val="FF0000"/>
              </a:solidFill>
              <a:cs typeface="Arial" pitchFamily="34" charset="0"/>
            </a:endParaRPr>
          </a:p>
        </p:txBody>
      </p:sp>
      <p:pic>
        <p:nvPicPr>
          <p:cNvPr id="5" name="star-timelapse_nosound.wmv">
            <a:hlinkClick r:id="" action="ppaction://media"/>
          </p:cNvPr>
          <p:cNvPicPr>
            <a:picLocks noChangeAspect="1"/>
          </p:cNvPicPr>
          <p:nvPr>
            <a:videoFile r:link="rId1"/>
            <p:extLst/>
          </p:nvPr>
        </p:nvPicPr>
        <p:blipFill>
          <a:blip r:embed="rId3" cstate="print"/>
          <a:stretch>
            <a:fillRect/>
          </a:stretch>
        </p:blipFill>
        <p:spPr>
          <a:xfrm>
            <a:off x="892954" y="1000108"/>
            <a:ext cx="7358092" cy="5518569"/>
          </a:xfrm>
          <a:prstGeom prst="rect">
            <a:avLst/>
          </a:prstGeom>
        </p:spPr>
      </p:pic>
    </p:spTree>
    <p:extLst>
      <p:ext uri="{BB962C8B-B14F-4D97-AF65-F5344CB8AC3E}">
        <p14:creationId xmlns:p14="http://schemas.microsoft.com/office/powerpoint/2010/main" val="325286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143000"/>
          </a:xfrm>
        </p:spPr>
        <p:txBody>
          <a:bodyPr/>
          <a:lstStyle/>
          <a:p>
            <a:r>
              <a:rPr lang="en-US" dirty="0" smtClean="0"/>
              <a:t>Content</a:t>
            </a:r>
            <a:endParaRPr lang="ru-RU" dirty="0"/>
          </a:p>
        </p:txBody>
      </p:sp>
      <p:sp>
        <p:nvSpPr>
          <p:cNvPr id="3" name="Объект 2"/>
          <p:cNvSpPr>
            <a:spLocks noGrp="1"/>
          </p:cNvSpPr>
          <p:nvPr>
            <p:ph idx="1"/>
          </p:nvPr>
        </p:nvSpPr>
        <p:spPr>
          <a:xfrm>
            <a:off x="457200" y="2060848"/>
            <a:ext cx="8229600" cy="3052936"/>
          </a:xfrm>
        </p:spPr>
        <p:txBody>
          <a:bodyPr/>
          <a:lstStyle/>
          <a:p>
            <a:r>
              <a:rPr lang="en-US" dirty="0" smtClean="0"/>
              <a:t>Outreach program for </a:t>
            </a:r>
            <a:r>
              <a:rPr lang="en-US" dirty="0" smtClean="0"/>
              <a:t>the NICA </a:t>
            </a:r>
            <a:r>
              <a:rPr lang="en-US" dirty="0" smtClean="0"/>
              <a:t>collider</a:t>
            </a:r>
          </a:p>
          <a:p>
            <a:r>
              <a:rPr lang="en-US" dirty="0" smtClean="0"/>
              <a:t>Website of the NICA project</a:t>
            </a:r>
          </a:p>
          <a:p>
            <a:r>
              <a:rPr lang="en-US" dirty="0"/>
              <a:t>Educational Project for  STAR and  NICA/MPD </a:t>
            </a:r>
            <a:r>
              <a:rPr lang="en-US" dirty="0" smtClean="0"/>
              <a:t>Experiments</a:t>
            </a:r>
          </a:p>
          <a:p>
            <a:r>
              <a:rPr lang="en-US" dirty="0" smtClean="0"/>
              <a:t>Open education at JINR – online courses</a:t>
            </a:r>
            <a:endParaRPr lang="en-US" dirty="0"/>
          </a:p>
          <a:p>
            <a:pPr marL="0" indent="0">
              <a:buNone/>
            </a:pPr>
            <a:endParaRPr lang="ru-RU" dirty="0"/>
          </a:p>
        </p:txBody>
      </p:sp>
    </p:spTree>
    <p:extLst>
      <p:ext uri="{BB962C8B-B14F-4D97-AF65-F5344CB8AC3E}">
        <p14:creationId xmlns:p14="http://schemas.microsoft.com/office/powerpoint/2010/main" val="35967884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236" y="1124744"/>
            <a:ext cx="8039100" cy="5219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90855" y="530895"/>
            <a:ext cx="5349861" cy="430887"/>
          </a:xfrm>
          <a:prstGeom prst="rect">
            <a:avLst/>
          </a:prstGeom>
          <a:noFill/>
        </p:spPr>
        <p:txBody>
          <a:bodyPr wrap="square" rtlCol="0">
            <a:spAutoFit/>
          </a:bodyPr>
          <a:lstStyle/>
          <a:p>
            <a:pPr algn="ctr"/>
            <a:r>
              <a:rPr lang="en-US" sz="2200" b="1" dirty="0" smtClean="0">
                <a:solidFill>
                  <a:srgbClr val="FF0000"/>
                </a:solidFill>
                <a:latin typeface="Arial" pitchFamily="34" charset="0"/>
                <a:cs typeface="Arial" pitchFamily="34" charset="0"/>
              </a:rPr>
              <a:t>NSWW.org</a:t>
            </a:r>
            <a:endParaRPr lang="ru-RU" sz="2200" b="1" dirty="0">
              <a:solidFill>
                <a:srgbClr val="FF0000"/>
              </a:solidFill>
              <a:latin typeface="Arial" pitchFamily="34" charset="0"/>
              <a:cs typeface="Arial" pitchFamily="34" charset="0"/>
            </a:endParaRPr>
          </a:p>
        </p:txBody>
      </p:sp>
      <p:sp>
        <p:nvSpPr>
          <p:cNvPr id="10" name="Объект 2"/>
          <p:cNvSpPr txBox="1">
            <a:spLocks/>
          </p:cNvSpPr>
          <p:nvPr/>
        </p:nvSpPr>
        <p:spPr>
          <a:xfrm>
            <a:off x="7668344" y="6453336"/>
            <a:ext cx="1512168" cy="4307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ru-RU" sz="2000" b="1" dirty="0" smtClean="0">
              <a:solidFill>
                <a:srgbClr val="333333"/>
              </a:solidFill>
            </a:endParaRPr>
          </a:p>
          <a:p>
            <a:pPr marL="0" indent="0">
              <a:buFont typeface="Arial" pitchFamily="34" charset="0"/>
              <a:buNone/>
            </a:pPr>
            <a:endParaRPr lang="ru-RU" dirty="0"/>
          </a:p>
        </p:txBody>
      </p:sp>
    </p:spTree>
    <p:extLst>
      <p:ext uri="{BB962C8B-B14F-4D97-AF65-F5344CB8AC3E}">
        <p14:creationId xmlns:p14="http://schemas.microsoft.com/office/powerpoint/2010/main" val="2256855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6996" y="116632"/>
            <a:ext cx="7330008" cy="1143000"/>
          </a:xfrm>
        </p:spPr>
        <p:txBody>
          <a:bodyPr>
            <a:normAutofit/>
          </a:bodyPr>
          <a:lstStyle/>
          <a:p>
            <a:r>
              <a:rPr lang="en-US" dirty="0"/>
              <a:t>Open education at </a:t>
            </a:r>
            <a:r>
              <a:rPr lang="en-US" dirty="0" smtClean="0"/>
              <a:t>JINR</a:t>
            </a:r>
            <a:endParaRPr lang="en-US" dirty="0"/>
          </a:p>
        </p:txBody>
      </p:sp>
      <p:sp>
        <p:nvSpPr>
          <p:cNvPr id="3" name="Объект 2"/>
          <p:cNvSpPr>
            <a:spLocks noGrp="1"/>
          </p:cNvSpPr>
          <p:nvPr>
            <p:ph idx="1"/>
          </p:nvPr>
        </p:nvSpPr>
        <p:spPr>
          <a:xfrm>
            <a:off x="539552" y="1628800"/>
            <a:ext cx="8229600" cy="4525963"/>
          </a:xfrm>
        </p:spPr>
        <p:txBody>
          <a:bodyPr>
            <a:normAutofit lnSpcReduction="10000"/>
          </a:bodyPr>
          <a:lstStyle/>
          <a:p>
            <a:pPr marL="0" indent="0" algn="ctr">
              <a:buNone/>
            </a:pPr>
            <a:r>
              <a:rPr lang="en-US" b="1" dirty="0">
                <a:solidFill>
                  <a:srgbClr val="FF0000"/>
                </a:solidFill>
              </a:rPr>
              <a:t>Suggested </a:t>
            </a:r>
            <a:r>
              <a:rPr lang="en-US" b="1" dirty="0" smtClean="0">
                <a:solidFill>
                  <a:srgbClr val="FF0000"/>
                </a:solidFill>
              </a:rPr>
              <a:t>topics </a:t>
            </a:r>
            <a:r>
              <a:rPr lang="en-US" b="1" dirty="0">
                <a:solidFill>
                  <a:srgbClr val="FF0000"/>
                </a:solidFill>
              </a:rPr>
              <a:t>of </a:t>
            </a:r>
            <a:r>
              <a:rPr lang="en-US" b="1" dirty="0" smtClean="0">
                <a:solidFill>
                  <a:srgbClr val="FF0000"/>
                </a:solidFill>
              </a:rPr>
              <a:t>online courses</a:t>
            </a:r>
            <a:r>
              <a:rPr lang="en-US" b="1" dirty="0">
                <a:solidFill>
                  <a:srgbClr val="FF0000"/>
                </a:solidFill>
              </a:rPr>
              <a:t>:</a:t>
            </a:r>
            <a:endParaRPr lang="ru-RU" b="1" dirty="0">
              <a:solidFill>
                <a:srgbClr val="FF0000"/>
              </a:solidFill>
            </a:endParaRPr>
          </a:p>
          <a:p>
            <a:pPr marL="0" indent="0">
              <a:buNone/>
            </a:pPr>
            <a:endParaRPr lang="ru-RU" dirty="0"/>
          </a:p>
          <a:p>
            <a:r>
              <a:rPr lang="en-US" dirty="0" smtClean="0"/>
              <a:t>Basics </a:t>
            </a:r>
            <a:r>
              <a:rPr lang="en-US" dirty="0"/>
              <a:t>of accelerator </a:t>
            </a:r>
            <a:r>
              <a:rPr lang="en-US" dirty="0" smtClean="0"/>
              <a:t>and colliders</a:t>
            </a:r>
          </a:p>
          <a:p>
            <a:r>
              <a:rPr lang="en-US" dirty="0" smtClean="0"/>
              <a:t>Experimental </a:t>
            </a:r>
            <a:r>
              <a:rPr lang="en-US" dirty="0"/>
              <a:t>methods of nuclear </a:t>
            </a:r>
            <a:r>
              <a:rPr lang="en-US" dirty="0" smtClean="0"/>
              <a:t>physics</a:t>
            </a:r>
          </a:p>
          <a:p>
            <a:r>
              <a:rPr lang="en-US" dirty="0"/>
              <a:t>Electronics for physics </a:t>
            </a:r>
            <a:r>
              <a:rPr lang="en-US" dirty="0" smtClean="0"/>
              <a:t>experiment</a:t>
            </a:r>
            <a:endParaRPr lang="ru-RU" dirty="0"/>
          </a:p>
          <a:p>
            <a:r>
              <a:rPr lang="en-US" dirty="0"/>
              <a:t>P</a:t>
            </a:r>
            <a:r>
              <a:rPr lang="en-US" dirty="0" smtClean="0"/>
              <a:t>hysics </a:t>
            </a:r>
            <a:r>
              <a:rPr lang="en-US" dirty="0"/>
              <a:t>of relativistic nuclear collisions</a:t>
            </a:r>
            <a:endParaRPr lang="ru-RU" dirty="0"/>
          </a:p>
          <a:p>
            <a:r>
              <a:rPr lang="en-US" dirty="0" smtClean="0"/>
              <a:t>Radiation </a:t>
            </a:r>
            <a:r>
              <a:rPr lang="en-US" dirty="0"/>
              <a:t>medicine</a:t>
            </a:r>
            <a:endParaRPr lang="ru-RU" dirty="0"/>
          </a:p>
          <a:p>
            <a:r>
              <a:rPr lang="en-US" dirty="0" smtClean="0"/>
              <a:t>Radiation </a:t>
            </a:r>
            <a:r>
              <a:rPr lang="en-US" dirty="0"/>
              <a:t>materials science</a:t>
            </a:r>
            <a:endParaRPr lang="ru-RU" dirty="0"/>
          </a:p>
          <a:p>
            <a:endParaRPr lang="ru-RU" dirty="0"/>
          </a:p>
        </p:txBody>
      </p:sp>
      <p:pic>
        <p:nvPicPr>
          <p:cNvPr id="4" name="Picture 2">
            <a:hlinkClick r:id="rId2" action="ppaction://hlinkfile"/>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62" r="79369" b="90781"/>
          <a:stretch/>
        </p:blipFill>
        <p:spPr bwMode="auto">
          <a:xfrm>
            <a:off x="611560" y="260648"/>
            <a:ext cx="955612" cy="925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6358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file"/>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33"/>
          <a:stretch/>
        </p:blipFill>
        <p:spPr bwMode="auto">
          <a:xfrm>
            <a:off x="1331640" y="1516566"/>
            <a:ext cx="6264696" cy="516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p:cNvSpPr>
            <a:spLocks noGrp="1"/>
          </p:cNvSpPr>
          <p:nvPr>
            <p:ph type="title"/>
          </p:nvPr>
        </p:nvSpPr>
        <p:spPr>
          <a:xfrm>
            <a:off x="395536" y="188640"/>
            <a:ext cx="8229600" cy="1143000"/>
          </a:xfrm>
        </p:spPr>
        <p:txBody>
          <a:bodyPr>
            <a:normAutofit fontScale="90000"/>
          </a:bodyPr>
          <a:lstStyle/>
          <a:p>
            <a:r>
              <a:rPr lang="en-US" dirty="0"/>
              <a:t>Open education at JINR – online courses</a:t>
            </a:r>
          </a:p>
        </p:txBody>
      </p:sp>
    </p:spTree>
    <p:extLst>
      <p:ext uri="{BB962C8B-B14F-4D97-AF65-F5344CB8AC3E}">
        <p14:creationId xmlns:p14="http://schemas.microsoft.com/office/powerpoint/2010/main" val="635792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143000"/>
          </a:xfrm>
        </p:spPr>
        <p:txBody>
          <a:bodyPr>
            <a:normAutofit fontScale="90000"/>
          </a:bodyPr>
          <a:lstStyle/>
          <a:p>
            <a:r>
              <a:rPr lang="en-US" dirty="0" err="1" smtClean="0"/>
              <a:t>JINR&amp;Universities</a:t>
            </a:r>
            <a:r>
              <a:rPr lang="en-US" dirty="0" smtClean="0"/>
              <a:t> </a:t>
            </a:r>
            <a:r>
              <a:rPr lang="en-US" dirty="0"/>
              <a:t>of JINR Member States</a:t>
            </a:r>
            <a:endParaRPr lang="ru-RU" dirty="0"/>
          </a:p>
        </p:txBody>
      </p:sp>
      <p:pic>
        <p:nvPicPr>
          <p:cNvPr id="4" name="Picture 3" descr="C:\Users\user\Documents\edx.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707904" y="4941168"/>
            <a:ext cx="1440160" cy="1069309"/>
          </a:xfrm>
        </p:spPr>
      </p:pic>
      <p:pic>
        <p:nvPicPr>
          <p:cNvPr id="5" name="Picture 2" descr="C:\Users\user\Documents\4b9a27f7ca854bbd9a245d55310bc7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406" y="4035783"/>
            <a:ext cx="264318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hlinkClick r:id="rId4" action="ppaction://hlinkfi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78" r="53182" b="90781"/>
          <a:stretch/>
        </p:blipFill>
        <p:spPr bwMode="auto">
          <a:xfrm>
            <a:off x="1331639" y="1952975"/>
            <a:ext cx="6660107" cy="138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76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Планируемые онлайн-курсы</a:t>
            </a:r>
            <a:endParaRPr lang="ru-RU" dirty="0"/>
          </a:p>
        </p:txBody>
      </p:sp>
      <p:sp>
        <p:nvSpPr>
          <p:cNvPr id="3" name="Объект 2"/>
          <p:cNvSpPr>
            <a:spLocks noGrp="1"/>
          </p:cNvSpPr>
          <p:nvPr>
            <p:ph idx="1"/>
          </p:nvPr>
        </p:nvSpPr>
        <p:spPr/>
        <p:txBody>
          <a:bodyPr>
            <a:normAutofit fontScale="85000" lnSpcReduction="20000"/>
          </a:bodyPr>
          <a:lstStyle/>
          <a:p>
            <a:pPr marL="0" lvl="0" indent="0">
              <a:buNone/>
            </a:pPr>
            <a:r>
              <a:rPr lang="ru-RU" b="1" dirty="0"/>
              <a:t>Создание совместно с базовыми кафедрами УНЦ ОИЯИ и Университетом Дубна </a:t>
            </a:r>
            <a:r>
              <a:rPr lang="ru-RU" b="1" dirty="0" smtClean="0"/>
              <a:t>онлайн-курсов </a:t>
            </a:r>
            <a:r>
              <a:rPr lang="ru-RU" b="1" dirty="0"/>
              <a:t>по </a:t>
            </a:r>
            <a:r>
              <a:rPr lang="ru-RU" b="1" dirty="0" smtClean="0"/>
              <a:t>тематике проекта </a:t>
            </a:r>
            <a:r>
              <a:rPr lang="en-US" b="1" dirty="0" smtClean="0"/>
              <a:t>NICA </a:t>
            </a:r>
            <a:r>
              <a:rPr lang="ru-RU" b="1" dirty="0" smtClean="0"/>
              <a:t>и ОИЯИ</a:t>
            </a:r>
          </a:p>
          <a:p>
            <a:pPr marL="0" lvl="0" indent="0">
              <a:buNone/>
            </a:pPr>
            <a:endParaRPr lang="ru-RU" dirty="0"/>
          </a:p>
          <a:p>
            <a:r>
              <a:rPr lang="ru-RU" dirty="0" err="1" smtClean="0"/>
              <a:t>Пенионжкевич</a:t>
            </a:r>
            <a:r>
              <a:rPr lang="ru-RU" dirty="0" smtClean="0"/>
              <a:t> </a:t>
            </a:r>
            <a:r>
              <a:rPr lang="ru-RU" dirty="0"/>
              <a:t>Ю.Э. «Физика тяжелых ионов и ядерная экзотика при низких энергиях»;</a:t>
            </a:r>
          </a:p>
          <a:p>
            <a:r>
              <a:rPr lang="ru-RU" dirty="0" smtClean="0"/>
              <a:t>Никитин </a:t>
            </a:r>
            <a:r>
              <a:rPr lang="ru-RU" dirty="0"/>
              <a:t>В.А. «Введение в экспериментальную физику высоких энергий»;</a:t>
            </a:r>
          </a:p>
          <a:p>
            <a:r>
              <a:rPr lang="ru-RU" dirty="0" smtClean="0"/>
              <a:t>Ефремов </a:t>
            </a:r>
            <a:r>
              <a:rPr lang="ru-RU" dirty="0"/>
              <a:t>А.В., Теряев О.В. «Спиновая физика при высоких энергиях» </a:t>
            </a:r>
          </a:p>
          <a:p>
            <a:r>
              <a:rPr lang="ru-RU" dirty="0" smtClean="0"/>
              <a:t>«</a:t>
            </a:r>
            <a:r>
              <a:rPr lang="ru-RU" dirty="0"/>
              <a:t>Релятивистские ядерные столкновения» (цикл лекций ведущих специалистов); </a:t>
            </a:r>
          </a:p>
          <a:p>
            <a:endParaRPr lang="ru-RU" dirty="0"/>
          </a:p>
        </p:txBody>
      </p:sp>
    </p:spTree>
    <p:extLst>
      <p:ext uri="{BB962C8B-B14F-4D97-AF65-F5344CB8AC3E}">
        <p14:creationId xmlns:p14="http://schemas.microsoft.com/office/powerpoint/2010/main" val="65221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62500" lnSpcReduction="20000"/>
          </a:bodyPr>
          <a:lstStyle/>
          <a:p>
            <a:pPr marL="0" lvl="0" indent="0">
              <a:buNone/>
            </a:pPr>
            <a:r>
              <a:rPr lang="ru-RU" b="1" dirty="0"/>
              <a:t>Создание курсов по формированию необходимых компетенций для подготовки кадров для проекта НИКА (совместно с ЛФВЭ и кафедрой «Информационных ядерных технологий» СПбГУ):</a:t>
            </a:r>
            <a:endParaRPr lang="ru-RU" dirty="0"/>
          </a:p>
          <a:p>
            <a:pPr marL="0" indent="0">
              <a:buNone/>
            </a:pPr>
            <a:r>
              <a:rPr lang="ru-RU" b="1" dirty="0"/>
              <a:t> </a:t>
            </a:r>
            <a:endParaRPr lang="ru-RU" dirty="0"/>
          </a:p>
          <a:p>
            <a:r>
              <a:rPr lang="ru-RU" sz="3900" dirty="0"/>
              <a:t>Сидорин </a:t>
            </a:r>
            <a:r>
              <a:rPr lang="ru-RU" sz="3900" dirty="0"/>
              <a:t>А.О., Трубников Г.В.  «Ускорители заряженных частиц»;</a:t>
            </a:r>
          </a:p>
          <a:p>
            <a:r>
              <a:rPr lang="ru-RU" sz="3900" dirty="0"/>
              <a:t>Сидорин </a:t>
            </a:r>
            <a:r>
              <a:rPr lang="ru-RU" sz="3900" dirty="0"/>
              <a:t>А.О., Мешков И.Н. «Динамика частиц в ускорителях и </a:t>
            </a:r>
            <a:r>
              <a:rPr lang="ru-RU" sz="3900" dirty="0" err="1"/>
              <a:t>коллайдерах</a:t>
            </a:r>
            <a:r>
              <a:rPr lang="ru-RU" sz="3900" dirty="0"/>
              <a:t>»;</a:t>
            </a:r>
          </a:p>
          <a:p>
            <a:r>
              <a:rPr lang="ru-RU" sz="3900" dirty="0" err="1"/>
              <a:t>Кобец</a:t>
            </a:r>
            <a:r>
              <a:rPr lang="ru-RU" sz="3900" dirty="0"/>
              <a:t> </a:t>
            </a:r>
            <a:r>
              <a:rPr lang="ru-RU" sz="3900" dirty="0"/>
              <a:t>В.В. «Техника ВЧ и СВЧ»</a:t>
            </a:r>
          </a:p>
          <a:p>
            <a:r>
              <a:rPr lang="ru-RU" sz="3900" dirty="0"/>
              <a:t>Костромин </a:t>
            </a:r>
            <a:r>
              <a:rPr lang="ru-RU" sz="3900" dirty="0" smtClean="0"/>
              <a:t>С.А. «Моделирование </a:t>
            </a:r>
            <a:r>
              <a:rPr lang="ru-RU" sz="3900" dirty="0"/>
              <a:t>магнитных полей»</a:t>
            </a:r>
          </a:p>
          <a:p>
            <a:r>
              <a:rPr lang="ru-RU" sz="3900" dirty="0"/>
              <a:t>Агапов </a:t>
            </a:r>
            <a:r>
              <a:rPr lang="ru-RU" sz="3900" dirty="0"/>
              <a:t>Н.Н. «Криогенные системы в ускорительной физике»</a:t>
            </a:r>
          </a:p>
          <a:p>
            <a:r>
              <a:rPr lang="ru-RU" sz="3900" dirty="0"/>
              <a:t>Рогачевский </a:t>
            </a:r>
            <a:r>
              <a:rPr lang="ru-RU" sz="3900" dirty="0"/>
              <a:t>О.В. «Накопление и обработка данных»</a:t>
            </a:r>
          </a:p>
          <a:p>
            <a:endParaRPr lang="ru-RU" dirty="0"/>
          </a:p>
        </p:txBody>
      </p:sp>
      <p:sp>
        <p:nvSpPr>
          <p:cNvPr id="4" name="Заголовок 1"/>
          <p:cNvSpPr>
            <a:spLocks noGrp="1"/>
          </p:cNvSpPr>
          <p:nvPr>
            <p:ph type="title"/>
          </p:nvPr>
        </p:nvSpPr>
        <p:spPr>
          <a:xfrm>
            <a:off x="457200" y="274638"/>
            <a:ext cx="8229600" cy="1143000"/>
          </a:xfrm>
        </p:spPr>
        <p:txBody>
          <a:bodyPr/>
          <a:lstStyle/>
          <a:p>
            <a:r>
              <a:rPr lang="ru-RU" dirty="0" smtClean="0"/>
              <a:t>Планируемые онлайн-курсы</a:t>
            </a:r>
            <a:endParaRPr lang="ru-RU" dirty="0"/>
          </a:p>
        </p:txBody>
      </p:sp>
    </p:spTree>
    <p:extLst>
      <p:ext uri="{BB962C8B-B14F-4D97-AF65-F5344CB8AC3E}">
        <p14:creationId xmlns:p14="http://schemas.microsoft.com/office/powerpoint/2010/main" val="23565539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77500" lnSpcReduction="20000"/>
          </a:bodyPr>
          <a:lstStyle/>
          <a:p>
            <a:pPr marL="0" indent="0">
              <a:buNone/>
            </a:pPr>
            <a:r>
              <a:rPr lang="ru-RU" b="1" dirty="0"/>
              <a:t>Создание совместно с ЛИТ и Университетом Дубна цикла курсов по аналитике больших данных и </a:t>
            </a:r>
            <a:r>
              <a:rPr lang="ru-RU" b="1" dirty="0" err="1"/>
              <a:t>компьютингу</a:t>
            </a:r>
            <a:r>
              <a:rPr lang="ru-RU" b="1" dirty="0"/>
              <a:t> для </a:t>
            </a:r>
            <a:r>
              <a:rPr lang="ru-RU" b="1" dirty="0" err="1"/>
              <a:t>мегапроектов</a:t>
            </a:r>
            <a:r>
              <a:rPr lang="ru-RU" b="1" dirty="0"/>
              <a:t>:</a:t>
            </a:r>
            <a:endParaRPr lang="ru-RU" dirty="0"/>
          </a:p>
          <a:p>
            <a:endParaRPr lang="ru-RU" dirty="0"/>
          </a:p>
          <a:p>
            <a:r>
              <a:rPr lang="ru-RU" sz="3500" dirty="0" err="1" smtClean="0"/>
              <a:t>Зрелов</a:t>
            </a:r>
            <a:r>
              <a:rPr lang="ru-RU" sz="3500" dirty="0" smtClean="0"/>
              <a:t>  </a:t>
            </a:r>
            <a:r>
              <a:rPr lang="ru-RU" sz="3500" dirty="0"/>
              <a:t>П.В. </a:t>
            </a:r>
            <a:r>
              <a:rPr lang="ru-RU" sz="3500" dirty="0"/>
              <a:t>«Аналитика больших данных»;</a:t>
            </a:r>
          </a:p>
          <a:p>
            <a:r>
              <a:rPr lang="ru-RU" sz="3500" dirty="0" smtClean="0"/>
              <a:t>Балашов Н.А. </a:t>
            </a:r>
            <a:r>
              <a:rPr lang="ru-RU" sz="3500" dirty="0"/>
              <a:t>«Облачные технологии»;</a:t>
            </a:r>
          </a:p>
          <a:p>
            <a:r>
              <a:rPr lang="ru-RU" sz="3500" dirty="0" smtClean="0"/>
              <a:t>Кореньков </a:t>
            </a:r>
            <a:r>
              <a:rPr lang="ru-RU" sz="3500" dirty="0"/>
              <a:t>В.В. </a:t>
            </a:r>
            <a:r>
              <a:rPr lang="ru-RU" sz="3500" dirty="0"/>
              <a:t>«Распределенные вычисления и </a:t>
            </a:r>
            <a:r>
              <a:rPr lang="en-US" sz="3500" dirty="0"/>
              <a:t>GRID </a:t>
            </a:r>
            <a:r>
              <a:rPr lang="ru-RU" sz="3500" dirty="0"/>
              <a:t>технологии»;</a:t>
            </a:r>
          </a:p>
          <a:p>
            <a:r>
              <a:rPr lang="ru-RU" sz="3500" dirty="0" smtClean="0"/>
              <a:t>Филозова И.А. </a:t>
            </a:r>
            <a:r>
              <a:rPr lang="ru-RU" sz="3500" dirty="0"/>
              <a:t>«Параллельные вычисления: алгоритмы и технологии»</a:t>
            </a:r>
          </a:p>
          <a:p>
            <a:r>
              <a:rPr lang="ru-RU" sz="3500" dirty="0" err="1" smtClean="0"/>
              <a:t>Ососков</a:t>
            </a:r>
            <a:r>
              <a:rPr lang="ru-RU" sz="3500" dirty="0" smtClean="0"/>
              <a:t> </a:t>
            </a:r>
            <a:r>
              <a:rPr lang="ru-RU" sz="3500" dirty="0"/>
              <a:t>Г.А. </a:t>
            </a:r>
            <a:r>
              <a:rPr lang="ru-RU" sz="3500" dirty="0"/>
              <a:t>«Алгоритмы и методы обработки экспериментальных данных»</a:t>
            </a:r>
          </a:p>
          <a:p>
            <a:pPr marL="0" indent="0">
              <a:buNone/>
            </a:pPr>
            <a:endParaRPr lang="ru-RU" dirty="0"/>
          </a:p>
        </p:txBody>
      </p:sp>
      <p:sp>
        <p:nvSpPr>
          <p:cNvPr id="4" name="Заголовок 1"/>
          <p:cNvSpPr>
            <a:spLocks noGrp="1"/>
          </p:cNvSpPr>
          <p:nvPr>
            <p:ph type="title"/>
          </p:nvPr>
        </p:nvSpPr>
        <p:spPr>
          <a:xfrm>
            <a:off x="457200" y="274638"/>
            <a:ext cx="8229600" cy="1143000"/>
          </a:xfrm>
        </p:spPr>
        <p:txBody>
          <a:bodyPr/>
          <a:lstStyle/>
          <a:p>
            <a:r>
              <a:rPr lang="ru-RU" dirty="0" smtClean="0"/>
              <a:t>Планируемые онлайн-курсы</a:t>
            </a:r>
            <a:endParaRPr lang="ru-RU" dirty="0"/>
          </a:p>
        </p:txBody>
      </p:sp>
    </p:spTree>
    <p:extLst>
      <p:ext uri="{BB962C8B-B14F-4D97-AF65-F5344CB8AC3E}">
        <p14:creationId xmlns:p14="http://schemas.microsoft.com/office/powerpoint/2010/main" val="4247998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62500" lnSpcReduction="20000"/>
          </a:bodyPr>
          <a:lstStyle/>
          <a:p>
            <a:pPr marL="0" lvl="0" indent="0">
              <a:buNone/>
            </a:pPr>
            <a:r>
              <a:rPr lang="ru-RU" b="1" dirty="0"/>
              <a:t>Создание совместно с ЛЯП, ЛРБ, ЛФВЭ, Университетом Дубна и базовыми кафедрами УНЦ ОИЯИ цикла курсов по прикладной и медицинской физике с тяжелыми ионами.</a:t>
            </a:r>
            <a:endParaRPr lang="ru-RU" dirty="0"/>
          </a:p>
          <a:p>
            <a:endParaRPr lang="ru-RU" dirty="0"/>
          </a:p>
          <a:p>
            <a:r>
              <a:rPr lang="ru-RU" sz="3900" dirty="0"/>
              <a:t>Коваленко </a:t>
            </a:r>
            <a:r>
              <a:rPr lang="ru-RU" sz="3900" dirty="0"/>
              <a:t>А.Д. «Радиационное материаловедение»;</a:t>
            </a:r>
          </a:p>
          <a:p>
            <a:r>
              <a:rPr lang="ru-RU" sz="3900" dirty="0" err="1"/>
              <a:t>Сыресин</a:t>
            </a:r>
            <a:r>
              <a:rPr lang="ru-RU" sz="3900" dirty="0"/>
              <a:t> </a:t>
            </a:r>
            <a:r>
              <a:rPr lang="ru-RU" sz="3900" dirty="0"/>
              <a:t>Е. «Разработка ускорительной и диагностической техники для ядерной медицины»;</a:t>
            </a:r>
          </a:p>
          <a:p>
            <a:r>
              <a:rPr lang="ru-RU" sz="3900" dirty="0"/>
              <a:t>«</a:t>
            </a:r>
            <a:r>
              <a:rPr lang="ru-RU" sz="3900" dirty="0"/>
              <a:t>Биологическое действие ускоренных тяжелых ионов» (ЛРБ)</a:t>
            </a:r>
          </a:p>
          <a:p>
            <a:r>
              <a:rPr lang="ru-RU" sz="3900" dirty="0"/>
              <a:t>«</a:t>
            </a:r>
            <a:r>
              <a:rPr lang="ru-RU" sz="3900" dirty="0"/>
              <a:t>Основы ядерной физики в приложении к медицине» (КФГУ)</a:t>
            </a:r>
          </a:p>
          <a:p>
            <a:r>
              <a:rPr lang="ru-RU" sz="3900" dirty="0"/>
              <a:t>«</a:t>
            </a:r>
            <a:r>
              <a:rPr lang="ru-RU" sz="3900" dirty="0"/>
              <a:t>Радиационная физика. Принципы лучевой диагностики и терапии» (КФГУ</a:t>
            </a:r>
            <a:r>
              <a:rPr lang="ru-RU" sz="3900" dirty="0"/>
              <a:t>)</a:t>
            </a:r>
            <a:endParaRPr lang="ru-RU" sz="3900" dirty="0"/>
          </a:p>
        </p:txBody>
      </p:sp>
      <p:sp>
        <p:nvSpPr>
          <p:cNvPr id="4" name="Заголовок 1"/>
          <p:cNvSpPr>
            <a:spLocks noGrp="1"/>
          </p:cNvSpPr>
          <p:nvPr>
            <p:ph type="title"/>
          </p:nvPr>
        </p:nvSpPr>
        <p:spPr>
          <a:xfrm>
            <a:off x="457200" y="274638"/>
            <a:ext cx="8229600" cy="1143000"/>
          </a:xfrm>
        </p:spPr>
        <p:txBody>
          <a:bodyPr/>
          <a:lstStyle/>
          <a:p>
            <a:r>
              <a:rPr lang="ru-RU" dirty="0" smtClean="0"/>
              <a:t>Планируемые онлайн-курсы</a:t>
            </a:r>
            <a:endParaRPr lang="ru-RU" dirty="0"/>
          </a:p>
        </p:txBody>
      </p:sp>
    </p:spTree>
    <p:extLst>
      <p:ext uri="{BB962C8B-B14F-4D97-AF65-F5344CB8AC3E}">
        <p14:creationId xmlns:p14="http://schemas.microsoft.com/office/powerpoint/2010/main" val="9832346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03848" y="3068960"/>
            <a:ext cx="3096344" cy="676672"/>
          </a:xfrm>
        </p:spPr>
        <p:txBody>
          <a:bodyPr>
            <a:noAutofit/>
          </a:bodyPr>
          <a:lstStyle/>
          <a:p>
            <a:pPr marL="0" indent="0">
              <a:buNone/>
            </a:pPr>
            <a:r>
              <a:rPr lang="en-US" sz="4400" b="1" dirty="0" smtClean="0"/>
              <a:t>Thank You</a:t>
            </a:r>
            <a:r>
              <a:rPr lang="en-US" sz="4400" b="1" dirty="0" smtClean="0"/>
              <a:t>!</a:t>
            </a:r>
          </a:p>
          <a:p>
            <a:pPr marL="0" indent="0">
              <a:buNone/>
            </a:pPr>
            <a:r>
              <a:rPr lang="ru-RU" sz="4400" b="1" smtClean="0"/>
              <a:t>Спасибо!</a:t>
            </a:r>
            <a:endParaRPr lang="ru-RU" sz="4400" b="1" dirty="0"/>
          </a:p>
        </p:txBody>
      </p:sp>
    </p:spTree>
    <p:extLst>
      <p:ext uri="{BB962C8B-B14F-4D97-AF65-F5344CB8AC3E}">
        <p14:creationId xmlns:p14="http://schemas.microsoft.com/office/powerpoint/2010/main" val="3665614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16632"/>
            <a:ext cx="8229600" cy="1143000"/>
          </a:xfrm>
        </p:spPr>
        <p:txBody>
          <a:bodyPr>
            <a:normAutofit fontScale="90000"/>
          </a:bodyPr>
          <a:lstStyle/>
          <a:p>
            <a:r>
              <a:rPr lang="en-US" dirty="0" smtClean="0"/>
              <a:t>Open lesson:</a:t>
            </a:r>
            <a:br>
              <a:rPr lang="en-US" dirty="0" smtClean="0"/>
            </a:br>
            <a:r>
              <a:rPr lang="en-US" dirty="0" smtClean="0"/>
              <a:t>NICA </a:t>
            </a:r>
            <a:r>
              <a:rPr lang="en-US" dirty="0"/>
              <a:t>– The Universe in the Laboratory</a:t>
            </a:r>
          </a:p>
        </p:txBody>
      </p:sp>
      <p:pic>
        <p:nvPicPr>
          <p:cNvPr id="4" name="Рисунок 3" descr="E:\!2017\NICA\Открытый урок Трубникова\Feedback\IMG_261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045" y="1600222"/>
            <a:ext cx="3972059" cy="2620874"/>
          </a:xfrm>
          <a:prstGeom prst="rect">
            <a:avLst/>
          </a:prstGeom>
          <a:noFill/>
          <a:ln>
            <a:noFill/>
          </a:ln>
        </p:spPr>
      </p:pic>
      <p:pic>
        <p:nvPicPr>
          <p:cNvPr id="5" name="Рисунок 4"/>
          <p:cNvPicPr/>
          <p:nvPr/>
        </p:nvPicPr>
        <p:blipFill>
          <a:blip r:embed="rId3"/>
          <a:stretch>
            <a:fillRect/>
          </a:stretch>
        </p:blipFill>
        <p:spPr>
          <a:xfrm>
            <a:off x="2915816" y="2608333"/>
            <a:ext cx="3820980" cy="2504241"/>
          </a:xfrm>
          <a:prstGeom prst="rect">
            <a:avLst/>
          </a:prstGeom>
        </p:spPr>
      </p:pic>
      <p:pic>
        <p:nvPicPr>
          <p:cNvPr id="1026" name="Picture 2" descr="F:\IMG_26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277168"/>
            <a:ext cx="3756362" cy="250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866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03349" y="-89213"/>
            <a:ext cx="8453028" cy="1143000"/>
          </a:xfrm>
        </p:spPr>
        <p:txBody>
          <a:bodyPr>
            <a:normAutofit/>
          </a:bodyPr>
          <a:lstStyle/>
          <a:p>
            <a:r>
              <a:rPr lang="en-US" sz="3600" dirty="0" smtClean="0"/>
              <a:t>New discoveries at </a:t>
            </a:r>
            <a:r>
              <a:rPr lang="en-US" sz="3600" dirty="0" smtClean="0"/>
              <a:t>NICA are waiting for you</a:t>
            </a:r>
            <a:endParaRPr lang="en-US" sz="3600" dirty="0"/>
          </a:p>
        </p:txBody>
      </p:sp>
      <p:pic>
        <p:nvPicPr>
          <p:cNvPr id="11" name="Рисунок 10">
            <a:extLst>
              <a:ext uri="{FF2B5EF4-FFF2-40B4-BE49-F238E27FC236}">
                <a16:creationId xmlns:a16="http://schemas.microsoft.com/office/drawing/2014/main" xmlns="" id="{8429360B-3AFE-492F-8DD2-7B923F17F1D6}"/>
              </a:ext>
            </a:extLst>
          </p:cNvPr>
          <p:cNvPicPr>
            <a:picLocks noChangeAspect="1"/>
          </p:cNvPicPr>
          <p:nvPr/>
        </p:nvPicPr>
        <p:blipFill>
          <a:blip r:embed="rId2"/>
          <a:stretch>
            <a:fillRect/>
          </a:stretch>
        </p:blipFill>
        <p:spPr>
          <a:xfrm>
            <a:off x="4046890" y="6093296"/>
            <a:ext cx="4773582" cy="499915"/>
          </a:xfrm>
          <a:prstGeom prst="rect">
            <a:avLst/>
          </a:prstGeom>
        </p:spPr>
      </p:pic>
      <p:pic>
        <p:nvPicPr>
          <p:cNvPr id="12" name="Рисунок 11">
            <a:extLst>
              <a:ext uri="{FF2B5EF4-FFF2-40B4-BE49-F238E27FC236}">
                <a16:creationId xmlns:a16="http://schemas.microsoft.com/office/drawing/2014/main" xmlns="" id="{E41BC74E-DA76-4255-88F4-38945F342F98}"/>
              </a:ext>
            </a:extLst>
          </p:cNvPr>
          <p:cNvPicPr>
            <a:picLocks noChangeAspect="1"/>
          </p:cNvPicPr>
          <p:nvPr/>
        </p:nvPicPr>
        <p:blipFill rotWithShape="1">
          <a:blip r:embed="rId3"/>
          <a:srcRect r="69430"/>
          <a:stretch/>
        </p:blipFill>
        <p:spPr>
          <a:xfrm>
            <a:off x="1461365" y="802530"/>
            <a:ext cx="2784143" cy="5252937"/>
          </a:xfrm>
          <a:prstGeom prst="rect">
            <a:avLst/>
          </a:prstGeom>
        </p:spPr>
      </p:pic>
      <p:pic>
        <p:nvPicPr>
          <p:cNvPr id="6" name="Рисунок 5">
            <a:extLst>
              <a:ext uri="{FF2B5EF4-FFF2-40B4-BE49-F238E27FC236}">
                <a16:creationId xmlns:a16="http://schemas.microsoft.com/office/drawing/2014/main" xmlns="" id="{D00DFD9F-4948-445B-A75C-21E026DCD752}"/>
              </a:ext>
            </a:extLst>
          </p:cNvPr>
          <p:cNvPicPr>
            <a:picLocks noChangeAspect="1"/>
          </p:cNvPicPr>
          <p:nvPr/>
        </p:nvPicPr>
        <p:blipFill rotWithShape="1">
          <a:blip r:embed="rId4"/>
          <a:srcRect r="68592"/>
          <a:stretch/>
        </p:blipFill>
        <p:spPr>
          <a:xfrm>
            <a:off x="4860032" y="802530"/>
            <a:ext cx="2838042" cy="5338405"/>
          </a:xfrm>
          <a:prstGeom prst="rect">
            <a:avLst/>
          </a:prstGeom>
        </p:spPr>
      </p:pic>
      <p:sp>
        <p:nvSpPr>
          <p:cNvPr id="8" name="Прямоугольник 7">
            <a:extLst>
              <a:ext uri="{FF2B5EF4-FFF2-40B4-BE49-F238E27FC236}">
                <a16:creationId xmlns:a16="http://schemas.microsoft.com/office/drawing/2014/main" xmlns="" id="{2299CECF-BBDD-4C09-A047-98B0D7FC9406}"/>
              </a:ext>
            </a:extLst>
          </p:cNvPr>
          <p:cNvSpPr/>
          <p:nvPr/>
        </p:nvSpPr>
        <p:spPr>
          <a:xfrm>
            <a:off x="3084672" y="6192570"/>
            <a:ext cx="3194381" cy="461665"/>
          </a:xfrm>
          <a:prstGeom prst="rect">
            <a:avLst/>
          </a:prstGeom>
        </p:spPr>
        <p:txBody>
          <a:bodyPr wrap="square">
            <a:spAutoFit/>
          </a:bodyPr>
          <a:lstStyle/>
          <a:p>
            <a:r>
              <a:rPr lang="en-US" sz="2400" b="1" dirty="0">
                <a:solidFill>
                  <a:srgbClr val="FF0000"/>
                </a:solidFill>
              </a:rPr>
              <a:t>http://edu.jinr.ru/</a:t>
            </a:r>
          </a:p>
        </p:txBody>
      </p:sp>
    </p:spTree>
    <p:extLst>
      <p:ext uri="{BB962C8B-B14F-4D97-AF65-F5344CB8AC3E}">
        <p14:creationId xmlns:p14="http://schemas.microsoft.com/office/powerpoint/2010/main" val="3729352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507288" cy="1143000"/>
          </a:xfrm>
        </p:spPr>
        <p:txBody>
          <a:bodyPr>
            <a:normAutofit fontScale="90000"/>
          </a:bodyPr>
          <a:lstStyle/>
          <a:p>
            <a:r>
              <a:rPr lang="en-US" dirty="0"/>
              <a:t>Website of the NICA project</a:t>
            </a:r>
            <a:br>
              <a:rPr lang="en-US" dirty="0"/>
            </a:br>
            <a:r>
              <a:rPr lang="en-US" dirty="0"/>
              <a:t>NICA.JINR.RU</a:t>
            </a:r>
          </a:p>
        </p:txBody>
      </p:sp>
      <p:pic>
        <p:nvPicPr>
          <p:cNvPr id="4098"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126" y="1844824"/>
            <a:ext cx="6012160" cy="444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3720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239" y="980728"/>
            <a:ext cx="6336704" cy="566637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a:extLst/>
        </p:spPr>
      </p:pic>
      <p:sp>
        <p:nvSpPr>
          <p:cNvPr id="5" name="Заголовок 1"/>
          <p:cNvSpPr>
            <a:spLocks noGrp="1"/>
          </p:cNvSpPr>
          <p:nvPr>
            <p:ph type="title"/>
          </p:nvPr>
        </p:nvSpPr>
        <p:spPr>
          <a:xfrm>
            <a:off x="522188" y="116632"/>
            <a:ext cx="8229600" cy="1143000"/>
          </a:xfrm>
        </p:spPr>
        <p:txBody>
          <a:bodyPr>
            <a:normAutofit/>
          </a:bodyPr>
          <a:lstStyle/>
          <a:p>
            <a:r>
              <a:rPr lang="en-US" sz="3600" dirty="0" smtClean="0"/>
              <a:t>NICA.JINR.RU</a:t>
            </a:r>
            <a:endParaRPr lang="ru-RU" sz="3600" dirty="0"/>
          </a:p>
        </p:txBody>
      </p:sp>
    </p:spTree>
    <p:extLst>
      <p:ext uri="{BB962C8B-B14F-4D97-AF65-F5344CB8AC3E}">
        <p14:creationId xmlns:p14="http://schemas.microsoft.com/office/powerpoint/2010/main" val="6375975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Interactive 3D models</a:t>
            </a:r>
            <a:endParaRPr lang="ru-RU" dirty="0"/>
          </a:p>
        </p:txBody>
      </p:sp>
      <p:pic>
        <p:nvPicPr>
          <p:cNvPr id="1026"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628800"/>
            <a:ext cx="7596336" cy="36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635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dirty="0" smtClean="0"/>
              <a:t>Video</a:t>
            </a:r>
            <a:endParaRPr lang="ru-RU" sz="4000" dirty="0"/>
          </a:p>
        </p:txBody>
      </p:sp>
      <p:pic>
        <p:nvPicPr>
          <p:cNvPr id="3074"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8248604"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635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Interactive 3D models</a:t>
            </a:r>
            <a:endParaRPr lang="ru-RU" dirty="0"/>
          </a:p>
        </p:txBody>
      </p:sp>
      <p:pic>
        <p:nvPicPr>
          <p:cNvPr id="2050"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772816"/>
            <a:ext cx="7452320" cy="415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736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TotalTime>
  <Words>664</Words>
  <Application>Microsoft Office PowerPoint</Application>
  <PresentationFormat>Экран (4:3)</PresentationFormat>
  <Paragraphs>95</Paragraphs>
  <Slides>28</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Educational Support of the NICA Project</vt:lpstr>
      <vt:lpstr>Content</vt:lpstr>
      <vt:lpstr>Open lesson: NICA – The Universe in the Laboratory</vt:lpstr>
      <vt:lpstr>New discoveries at NICA are waiting for you</vt:lpstr>
      <vt:lpstr>Website of the NICA project NICA.JINR.RU</vt:lpstr>
      <vt:lpstr>NICA.JINR.RU</vt:lpstr>
      <vt:lpstr>Interactive 3D models</vt:lpstr>
      <vt:lpstr>Video</vt:lpstr>
      <vt:lpstr>Interactive 3D models</vt:lpstr>
      <vt:lpstr>Презентация PowerPoint</vt:lpstr>
      <vt:lpstr>Презентация PowerPoint</vt:lpstr>
      <vt:lpstr>Презентация PowerPoint</vt:lpstr>
      <vt:lpstr>Презентация PowerPoint</vt:lpstr>
      <vt:lpstr>Презентация PowerPoint</vt:lpstr>
      <vt:lpstr>Analysis Infrastructure. Tools for beginners</vt:lpstr>
      <vt:lpstr>Analysis Infrastructure. Tools for beginners.</vt:lpstr>
      <vt:lpstr>Презентация PowerPoint</vt:lpstr>
      <vt:lpstr>Презентация PowerPoint</vt:lpstr>
      <vt:lpstr>Презентация PowerPoint</vt:lpstr>
      <vt:lpstr>Презентация PowerPoint</vt:lpstr>
      <vt:lpstr>Open education at JINR</vt:lpstr>
      <vt:lpstr>Open education at JINR – online courses</vt:lpstr>
      <vt:lpstr>JINR&amp;Universities of JINR Member States</vt:lpstr>
      <vt:lpstr>Планируемые онлайн-курсы</vt:lpstr>
      <vt:lpstr>Планируемые онлайн-курсы</vt:lpstr>
      <vt:lpstr>Планируемые онлайн-курсы</vt:lpstr>
      <vt:lpstr>Планируемые онлайн-курсы</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courses and new educational programs to support research priorities within the subject-matter of JINR projects on the basis of modern educational platforms</dc:title>
  <dc:creator>Пользователь Windows</dc:creator>
  <cp:lastModifiedBy>Yuri</cp:lastModifiedBy>
  <cp:revision>65</cp:revision>
  <dcterms:created xsi:type="dcterms:W3CDTF">2017-09-05T06:34:37Z</dcterms:created>
  <dcterms:modified xsi:type="dcterms:W3CDTF">2017-09-29T10:21:44Z</dcterms:modified>
</cp:coreProperties>
</file>