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307" r:id="rId3"/>
    <p:sldId id="310" r:id="rId4"/>
    <p:sldId id="286" r:id="rId5"/>
    <p:sldId id="311" r:id="rId6"/>
    <p:sldId id="277" r:id="rId7"/>
    <p:sldId id="301" r:id="rId8"/>
    <p:sldId id="313" r:id="rId9"/>
    <p:sldId id="314" r:id="rId10"/>
    <p:sldId id="299" r:id="rId11"/>
    <p:sldId id="300" r:id="rId12"/>
    <p:sldId id="302" r:id="rId13"/>
    <p:sldId id="303" r:id="rId14"/>
    <p:sldId id="283" r:id="rId15"/>
    <p:sldId id="312" r:id="rId16"/>
    <p:sldId id="291" r:id="rId17"/>
    <p:sldId id="305"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50" d="100"/>
          <a:sy n="50" d="100"/>
        </p:scale>
        <p:origin x="-594"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6501D1C-A222-4EB1-B10D-A6504CF49292}" type="datetimeFigureOut">
              <a:rPr lang="ru-RU" smtClean="0"/>
              <a:pPr/>
              <a:t>29.09.2017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114CA9-BB1B-4AD4-9A7C-CA8E787332C8}" type="slidenum">
              <a:rPr lang="ru-RU" smtClean="0"/>
              <a:pPr/>
              <a:t>‹#›</a:t>
            </a:fld>
            <a:endParaRPr lang="ru-RU"/>
          </a:p>
        </p:txBody>
      </p:sp>
    </p:spTree>
    <p:extLst>
      <p:ext uri="{BB962C8B-B14F-4D97-AF65-F5344CB8AC3E}">
        <p14:creationId xmlns="" xmlns:p14="http://schemas.microsoft.com/office/powerpoint/2010/main" val="723602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6501D1C-A222-4EB1-B10D-A6504CF49292}" type="datetimeFigureOut">
              <a:rPr lang="ru-RU" smtClean="0"/>
              <a:pPr/>
              <a:t>29.09.2017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114CA9-BB1B-4AD4-9A7C-CA8E787332C8}" type="slidenum">
              <a:rPr lang="ru-RU" smtClean="0"/>
              <a:pPr/>
              <a:t>‹#›</a:t>
            </a:fld>
            <a:endParaRPr lang="ru-RU"/>
          </a:p>
        </p:txBody>
      </p:sp>
    </p:spTree>
    <p:extLst>
      <p:ext uri="{BB962C8B-B14F-4D97-AF65-F5344CB8AC3E}">
        <p14:creationId xmlns="" xmlns:p14="http://schemas.microsoft.com/office/powerpoint/2010/main" val="3004267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6501D1C-A222-4EB1-B10D-A6504CF49292}" type="datetimeFigureOut">
              <a:rPr lang="ru-RU" smtClean="0"/>
              <a:pPr/>
              <a:t>29.09.2017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114CA9-BB1B-4AD4-9A7C-CA8E787332C8}"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173211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6501D1C-A222-4EB1-B10D-A6504CF49292}" type="datetimeFigureOut">
              <a:rPr lang="ru-RU" smtClean="0"/>
              <a:pPr/>
              <a:t>29.09.2017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114CA9-BB1B-4AD4-9A7C-CA8E787332C8}" type="slidenum">
              <a:rPr lang="ru-RU" smtClean="0"/>
              <a:pPr/>
              <a:t>‹#›</a:t>
            </a:fld>
            <a:endParaRPr lang="ru-RU"/>
          </a:p>
        </p:txBody>
      </p:sp>
    </p:spTree>
    <p:extLst>
      <p:ext uri="{BB962C8B-B14F-4D97-AF65-F5344CB8AC3E}">
        <p14:creationId xmlns="" xmlns:p14="http://schemas.microsoft.com/office/powerpoint/2010/main" val="3988353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6501D1C-A222-4EB1-B10D-A6504CF49292}" type="datetimeFigureOut">
              <a:rPr lang="ru-RU" smtClean="0"/>
              <a:pPr/>
              <a:t>29.09.2017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114CA9-BB1B-4AD4-9A7C-CA8E787332C8}"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290822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6501D1C-A222-4EB1-B10D-A6504CF49292}" type="datetimeFigureOut">
              <a:rPr lang="ru-RU" smtClean="0"/>
              <a:pPr/>
              <a:t>29.09.2017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114CA9-BB1B-4AD4-9A7C-CA8E787332C8}" type="slidenum">
              <a:rPr lang="ru-RU" smtClean="0"/>
              <a:pPr/>
              <a:t>‹#›</a:t>
            </a:fld>
            <a:endParaRPr lang="ru-RU"/>
          </a:p>
        </p:txBody>
      </p:sp>
    </p:spTree>
    <p:extLst>
      <p:ext uri="{BB962C8B-B14F-4D97-AF65-F5344CB8AC3E}">
        <p14:creationId xmlns="" xmlns:p14="http://schemas.microsoft.com/office/powerpoint/2010/main" val="1651874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6501D1C-A222-4EB1-B10D-A6504CF49292}" type="datetimeFigureOut">
              <a:rPr lang="ru-RU" smtClean="0"/>
              <a:pPr/>
              <a:t>29.09.2017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114CA9-BB1B-4AD4-9A7C-CA8E787332C8}" type="slidenum">
              <a:rPr lang="ru-RU" smtClean="0"/>
              <a:pPr/>
              <a:t>‹#›</a:t>
            </a:fld>
            <a:endParaRPr lang="ru-RU"/>
          </a:p>
        </p:txBody>
      </p:sp>
    </p:spTree>
    <p:extLst>
      <p:ext uri="{BB962C8B-B14F-4D97-AF65-F5344CB8AC3E}">
        <p14:creationId xmlns="" xmlns:p14="http://schemas.microsoft.com/office/powerpoint/2010/main" val="4013625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6501D1C-A222-4EB1-B10D-A6504CF49292}" type="datetimeFigureOut">
              <a:rPr lang="ru-RU" smtClean="0"/>
              <a:pPr/>
              <a:t>29.09.2017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114CA9-BB1B-4AD4-9A7C-CA8E787332C8}" type="slidenum">
              <a:rPr lang="ru-RU" smtClean="0"/>
              <a:pPr/>
              <a:t>‹#›</a:t>
            </a:fld>
            <a:endParaRPr lang="ru-RU"/>
          </a:p>
        </p:txBody>
      </p:sp>
    </p:spTree>
    <p:extLst>
      <p:ext uri="{BB962C8B-B14F-4D97-AF65-F5344CB8AC3E}">
        <p14:creationId xmlns="" xmlns:p14="http://schemas.microsoft.com/office/powerpoint/2010/main" val="1932822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6501D1C-A222-4EB1-B10D-A6504CF49292}" type="datetimeFigureOut">
              <a:rPr lang="ru-RU" smtClean="0"/>
              <a:pPr/>
              <a:t>29.09.2017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114CA9-BB1B-4AD4-9A7C-CA8E787332C8}" type="slidenum">
              <a:rPr lang="ru-RU" smtClean="0"/>
              <a:pPr/>
              <a:t>‹#›</a:t>
            </a:fld>
            <a:endParaRPr lang="ru-RU"/>
          </a:p>
        </p:txBody>
      </p:sp>
    </p:spTree>
    <p:extLst>
      <p:ext uri="{BB962C8B-B14F-4D97-AF65-F5344CB8AC3E}">
        <p14:creationId xmlns="" xmlns:p14="http://schemas.microsoft.com/office/powerpoint/2010/main" val="1466021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6501D1C-A222-4EB1-B10D-A6504CF49292}" type="datetimeFigureOut">
              <a:rPr lang="ru-RU" smtClean="0"/>
              <a:pPr/>
              <a:t>29.09.2017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114CA9-BB1B-4AD4-9A7C-CA8E787332C8}" type="slidenum">
              <a:rPr lang="ru-RU" smtClean="0"/>
              <a:pPr/>
              <a:t>‹#›</a:t>
            </a:fld>
            <a:endParaRPr lang="ru-RU"/>
          </a:p>
        </p:txBody>
      </p:sp>
    </p:spTree>
    <p:extLst>
      <p:ext uri="{BB962C8B-B14F-4D97-AF65-F5344CB8AC3E}">
        <p14:creationId xmlns="" xmlns:p14="http://schemas.microsoft.com/office/powerpoint/2010/main" val="3567926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6501D1C-A222-4EB1-B10D-A6504CF49292}" type="datetimeFigureOut">
              <a:rPr lang="ru-RU" smtClean="0"/>
              <a:pPr/>
              <a:t>29.09.2017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C114CA9-BB1B-4AD4-9A7C-CA8E787332C8}" type="slidenum">
              <a:rPr lang="ru-RU" smtClean="0"/>
              <a:pPr/>
              <a:t>‹#›</a:t>
            </a:fld>
            <a:endParaRPr lang="ru-RU"/>
          </a:p>
        </p:txBody>
      </p:sp>
    </p:spTree>
    <p:extLst>
      <p:ext uri="{BB962C8B-B14F-4D97-AF65-F5344CB8AC3E}">
        <p14:creationId xmlns="" xmlns:p14="http://schemas.microsoft.com/office/powerpoint/2010/main" val="2770363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6501D1C-A222-4EB1-B10D-A6504CF49292}" type="datetimeFigureOut">
              <a:rPr lang="ru-RU" smtClean="0"/>
              <a:pPr/>
              <a:t>29.09.2017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C114CA9-BB1B-4AD4-9A7C-CA8E787332C8}" type="slidenum">
              <a:rPr lang="ru-RU" smtClean="0"/>
              <a:pPr/>
              <a:t>‹#›</a:t>
            </a:fld>
            <a:endParaRPr lang="ru-RU"/>
          </a:p>
        </p:txBody>
      </p:sp>
    </p:spTree>
    <p:extLst>
      <p:ext uri="{BB962C8B-B14F-4D97-AF65-F5344CB8AC3E}">
        <p14:creationId xmlns="" xmlns:p14="http://schemas.microsoft.com/office/powerpoint/2010/main" val="2335139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6501D1C-A222-4EB1-B10D-A6504CF49292}" type="datetimeFigureOut">
              <a:rPr lang="ru-RU" smtClean="0"/>
              <a:pPr/>
              <a:t>29.09.2017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C114CA9-BB1B-4AD4-9A7C-CA8E787332C8}" type="slidenum">
              <a:rPr lang="ru-RU" smtClean="0"/>
              <a:pPr/>
              <a:t>‹#›</a:t>
            </a:fld>
            <a:endParaRPr lang="ru-RU"/>
          </a:p>
        </p:txBody>
      </p:sp>
    </p:spTree>
    <p:extLst>
      <p:ext uri="{BB962C8B-B14F-4D97-AF65-F5344CB8AC3E}">
        <p14:creationId xmlns="" xmlns:p14="http://schemas.microsoft.com/office/powerpoint/2010/main" val="3225746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501D1C-A222-4EB1-B10D-A6504CF49292}" type="datetimeFigureOut">
              <a:rPr lang="ru-RU" smtClean="0"/>
              <a:pPr/>
              <a:t>29.09.2017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C114CA9-BB1B-4AD4-9A7C-CA8E787332C8}" type="slidenum">
              <a:rPr lang="ru-RU" smtClean="0"/>
              <a:pPr/>
              <a:t>‹#›</a:t>
            </a:fld>
            <a:endParaRPr lang="ru-RU"/>
          </a:p>
        </p:txBody>
      </p:sp>
    </p:spTree>
    <p:extLst>
      <p:ext uri="{BB962C8B-B14F-4D97-AF65-F5344CB8AC3E}">
        <p14:creationId xmlns="" xmlns:p14="http://schemas.microsoft.com/office/powerpoint/2010/main" val="3970596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6501D1C-A222-4EB1-B10D-A6504CF49292}" type="datetimeFigureOut">
              <a:rPr lang="ru-RU" smtClean="0"/>
              <a:pPr/>
              <a:t>29.09.2017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C114CA9-BB1B-4AD4-9A7C-CA8E787332C8}" type="slidenum">
              <a:rPr lang="ru-RU" smtClean="0"/>
              <a:pPr/>
              <a:t>‹#›</a:t>
            </a:fld>
            <a:endParaRPr lang="ru-RU"/>
          </a:p>
        </p:txBody>
      </p:sp>
    </p:spTree>
    <p:extLst>
      <p:ext uri="{BB962C8B-B14F-4D97-AF65-F5344CB8AC3E}">
        <p14:creationId xmlns="" xmlns:p14="http://schemas.microsoft.com/office/powerpoint/2010/main" val="1913585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C114CA9-BB1B-4AD4-9A7C-CA8E787332C8}" type="slidenum">
              <a:rPr lang="ru-RU" smtClean="0"/>
              <a:pPr/>
              <a:t>‹#›</a:t>
            </a:fld>
            <a:endParaRPr lang="ru-RU"/>
          </a:p>
        </p:txBody>
      </p:sp>
      <p:sp>
        <p:nvSpPr>
          <p:cNvPr id="5" name="Date Placeholder 4"/>
          <p:cNvSpPr>
            <a:spLocks noGrp="1"/>
          </p:cNvSpPr>
          <p:nvPr>
            <p:ph type="dt" sz="half" idx="10"/>
          </p:nvPr>
        </p:nvSpPr>
        <p:spPr/>
        <p:txBody>
          <a:bodyPr/>
          <a:lstStyle/>
          <a:p>
            <a:fld id="{86501D1C-A222-4EB1-B10D-A6504CF49292}" type="datetimeFigureOut">
              <a:rPr lang="ru-RU" smtClean="0"/>
              <a:pPr/>
              <a:t>29.09.2017</a:t>
            </a:fld>
            <a:endParaRPr lang="ru-RU"/>
          </a:p>
        </p:txBody>
      </p:sp>
    </p:spTree>
    <p:extLst>
      <p:ext uri="{BB962C8B-B14F-4D97-AF65-F5344CB8AC3E}">
        <p14:creationId xmlns="" xmlns:p14="http://schemas.microsoft.com/office/powerpoint/2010/main" val="338203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501D1C-A222-4EB1-B10D-A6504CF49292}" type="datetimeFigureOut">
              <a:rPr lang="ru-RU" smtClean="0"/>
              <a:pPr/>
              <a:t>29.09.2017</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C114CA9-BB1B-4AD4-9A7C-CA8E787332C8}" type="slidenum">
              <a:rPr lang="ru-RU" smtClean="0"/>
              <a:pPr/>
              <a:t>‹#›</a:t>
            </a:fld>
            <a:endParaRPr lang="ru-RU"/>
          </a:p>
        </p:txBody>
      </p:sp>
    </p:spTree>
    <p:extLst>
      <p:ext uri="{BB962C8B-B14F-4D97-AF65-F5344CB8AC3E}">
        <p14:creationId xmlns="" xmlns:p14="http://schemas.microsoft.com/office/powerpoint/2010/main" val="341171777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3192398"/>
            <a:ext cx="9772650" cy="1646302"/>
          </a:xfrm>
        </p:spPr>
        <p:txBody>
          <a:bodyPr/>
          <a:lstStyle/>
          <a:p>
            <a:pPr algn="ctr"/>
            <a:r>
              <a:rPr lang="en-US" dirty="0" smtClean="0"/>
              <a:t>ON THE WAY TO OPEN EDUCATION</a:t>
            </a:r>
            <a:endParaRPr lang="ru-RU" dirty="0"/>
          </a:p>
        </p:txBody>
      </p:sp>
      <p:pic>
        <p:nvPicPr>
          <p:cNvPr id="1026" name="Picture 2"/>
          <p:cNvPicPr>
            <a:picLocks noChangeAspect="1" noChangeArrowheads="1"/>
          </p:cNvPicPr>
          <p:nvPr/>
        </p:nvPicPr>
        <p:blipFill>
          <a:blip r:embed="rId2"/>
          <a:srcRect l="74246" t="22690" r="16272" b="67080"/>
          <a:stretch>
            <a:fillRect/>
          </a:stretch>
        </p:blipFill>
        <p:spPr bwMode="auto">
          <a:xfrm>
            <a:off x="57150" y="5943600"/>
            <a:ext cx="1217880" cy="762000"/>
          </a:xfrm>
          <a:prstGeom prst="rect">
            <a:avLst/>
          </a:prstGeom>
          <a:noFill/>
          <a:ln w="9525">
            <a:noFill/>
            <a:miter lim="800000"/>
            <a:headEnd/>
            <a:tailEnd/>
          </a:ln>
          <a:effectLst/>
        </p:spPr>
      </p:pic>
      <p:sp>
        <p:nvSpPr>
          <p:cNvPr id="9" name="TextBox 8"/>
          <p:cNvSpPr txBox="1"/>
          <p:nvPr/>
        </p:nvSpPr>
        <p:spPr>
          <a:xfrm>
            <a:off x="1943100" y="0"/>
            <a:ext cx="7124700" cy="1015663"/>
          </a:xfrm>
          <a:prstGeom prst="rect">
            <a:avLst/>
          </a:prstGeom>
          <a:noFill/>
        </p:spPr>
        <p:txBody>
          <a:bodyPr wrap="square" rtlCol="0">
            <a:spAutoFit/>
          </a:bodyPr>
          <a:lstStyle/>
          <a:p>
            <a:pPr algn="ctr">
              <a:lnSpc>
                <a:spcPct val="150000"/>
              </a:lnSpc>
            </a:pPr>
            <a:r>
              <a:rPr lang="en-US" sz="2000" b="1" dirty="0" err="1" smtClean="0">
                <a:solidFill>
                  <a:schemeClr val="bg2">
                    <a:lumMod val="50000"/>
                  </a:schemeClr>
                </a:solidFill>
                <a:latin typeface="Arial" pitchFamily="34" charset="0"/>
                <a:cs typeface="Arial" pitchFamily="34" charset="0"/>
              </a:rPr>
              <a:t>Dubna</a:t>
            </a:r>
            <a:r>
              <a:rPr lang="en-US" sz="2000" b="1" dirty="0" smtClean="0">
                <a:solidFill>
                  <a:schemeClr val="bg2">
                    <a:lumMod val="50000"/>
                  </a:schemeClr>
                </a:solidFill>
                <a:latin typeface="Arial" pitchFamily="34" charset="0"/>
                <a:cs typeface="Arial" pitchFamily="34" charset="0"/>
              </a:rPr>
              <a:t> State University</a:t>
            </a:r>
            <a:endParaRPr lang="ru-RU" sz="2000" b="1" dirty="0" smtClean="0">
              <a:solidFill>
                <a:schemeClr val="bg2">
                  <a:lumMod val="50000"/>
                </a:schemeClr>
              </a:solidFill>
              <a:latin typeface="Arial" pitchFamily="34" charset="0"/>
              <a:cs typeface="Arial" pitchFamily="34" charset="0"/>
            </a:endParaRPr>
          </a:p>
          <a:p>
            <a:pPr algn="ctr">
              <a:lnSpc>
                <a:spcPct val="150000"/>
              </a:lnSpc>
            </a:pPr>
            <a:r>
              <a:rPr lang="en-US" sz="2000" b="1" dirty="0" smtClean="0">
                <a:solidFill>
                  <a:schemeClr val="bg2">
                    <a:lumMod val="50000"/>
                  </a:schemeClr>
                </a:solidFill>
                <a:latin typeface="Arial" pitchFamily="34" charset="0"/>
                <a:cs typeface="Arial" pitchFamily="34" charset="0"/>
              </a:rPr>
              <a:t>Institute of Systems Analysis and Management</a:t>
            </a:r>
            <a:endParaRPr lang="ru-RU" sz="2000" b="1" dirty="0" smtClean="0">
              <a:solidFill>
                <a:schemeClr val="bg2">
                  <a:lumMod val="50000"/>
                </a:schemeClr>
              </a:solidFill>
              <a:latin typeface="Arial" pitchFamily="34" charset="0"/>
              <a:cs typeface="Arial" pitchFamily="34" charset="0"/>
            </a:endParaRPr>
          </a:p>
        </p:txBody>
      </p:sp>
      <p:pic>
        <p:nvPicPr>
          <p:cNvPr id="10" name="Рисунок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44782" y="-228600"/>
            <a:ext cx="1607918" cy="1510470"/>
          </a:xfrm>
          <a:prstGeom prst="rect">
            <a:avLst/>
          </a:prstGeom>
        </p:spPr>
      </p:pic>
      <p:pic>
        <p:nvPicPr>
          <p:cNvPr id="11" name="Picture 2"/>
          <p:cNvPicPr>
            <a:picLocks noChangeAspect="1" noChangeArrowheads="1"/>
          </p:cNvPicPr>
          <p:nvPr/>
        </p:nvPicPr>
        <p:blipFill>
          <a:blip r:embed="rId2"/>
          <a:srcRect l="86699" t="22966" r="7066" b="67718"/>
          <a:stretch>
            <a:fillRect/>
          </a:stretch>
        </p:blipFill>
        <p:spPr bwMode="auto">
          <a:xfrm>
            <a:off x="7391400" y="5981700"/>
            <a:ext cx="1011382" cy="876300"/>
          </a:xfrm>
          <a:prstGeom prst="rect">
            <a:avLst/>
          </a:prstGeom>
          <a:noFill/>
          <a:ln w="9525">
            <a:noFill/>
            <a:miter lim="800000"/>
            <a:headEnd/>
            <a:tailEnd/>
          </a:ln>
          <a:effectLst/>
        </p:spPr>
      </p:pic>
      <p:sp>
        <p:nvSpPr>
          <p:cNvPr id="12" name="Прямоугольник 11"/>
          <p:cNvSpPr/>
          <p:nvPr/>
        </p:nvSpPr>
        <p:spPr>
          <a:xfrm>
            <a:off x="1314450" y="6173569"/>
            <a:ext cx="6096000" cy="646331"/>
          </a:xfrm>
          <a:prstGeom prst="rect">
            <a:avLst/>
          </a:prstGeom>
        </p:spPr>
        <p:txBody>
          <a:bodyPr>
            <a:spAutoFit/>
          </a:bodyPr>
          <a:lstStyle/>
          <a:p>
            <a:pPr algn="ctr"/>
            <a:r>
              <a:rPr lang="en-US" dirty="0" smtClean="0"/>
              <a:t>26</a:t>
            </a:r>
            <a:r>
              <a:rPr lang="en-US" baseline="30000" dirty="0" smtClean="0"/>
              <a:t>th</a:t>
            </a:r>
            <a:r>
              <a:rPr lang="en-US" dirty="0" smtClean="0"/>
              <a:t>Symposium on Nuclear Electronics and Computing - NEC'2017</a:t>
            </a:r>
            <a:endParaRPr lang="ru-RU" dirty="0"/>
          </a:p>
        </p:txBody>
      </p:sp>
    </p:spTree>
    <p:extLst>
      <p:ext uri="{BB962C8B-B14F-4D97-AF65-F5344CB8AC3E}">
        <p14:creationId xmlns="" xmlns:p14="http://schemas.microsoft.com/office/powerpoint/2010/main" val="127060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184" y="0"/>
            <a:ext cx="8596668" cy="1320800"/>
          </a:xfrm>
        </p:spPr>
        <p:txBody>
          <a:bodyPr/>
          <a:lstStyle/>
          <a:p>
            <a:r>
              <a:rPr lang="en-US" dirty="0" smtClean="0"/>
              <a:t>Formation of open education</a:t>
            </a:r>
            <a:endParaRPr lang="ru-RU" b="1" dirty="0">
              <a:solidFill>
                <a:srgbClr val="C00000"/>
              </a:solidFill>
            </a:endParaRPr>
          </a:p>
        </p:txBody>
      </p:sp>
      <p:sp>
        <p:nvSpPr>
          <p:cNvPr id="3" name="Содержимое 2"/>
          <p:cNvSpPr>
            <a:spLocks noGrp="1"/>
          </p:cNvSpPr>
          <p:nvPr>
            <p:ph idx="1"/>
          </p:nvPr>
        </p:nvSpPr>
        <p:spPr>
          <a:xfrm>
            <a:off x="353484" y="750889"/>
            <a:ext cx="8238066" cy="3880773"/>
          </a:xfrm>
        </p:spPr>
        <p:txBody>
          <a:bodyPr>
            <a:noAutofit/>
          </a:bodyPr>
          <a:lstStyle/>
          <a:p>
            <a:pPr algn="just">
              <a:lnSpc>
                <a:spcPct val="114000"/>
              </a:lnSpc>
            </a:pPr>
            <a:r>
              <a:rPr lang="en-US" sz="2000" dirty="0" smtClean="0"/>
              <a:t>in 2002 it was decided that the Massachusetts Institute of Technology should provide online access to its courses, lectures and educational materials on the MIT </a:t>
            </a:r>
            <a:r>
              <a:rPr lang="en-US" sz="2000" dirty="0" err="1" smtClean="0"/>
              <a:t>OpenCourseWare</a:t>
            </a:r>
            <a:r>
              <a:rPr lang="en-US" sz="2000" dirty="0" smtClean="0"/>
              <a:t> platform; </a:t>
            </a:r>
          </a:p>
          <a:p>
            <a:pPr algn="just">
              <a:lnSpc>
                <a:spcPct val="114000"/>
              </a:lnSpc>
            </a:pPr>
            <a:r>
              <a:rPr lang="en-US" sz="2000" dirty="0" smtClean="0"/>
              <a:t>in the same 2002, the page of </a:t>
            </a:r>
            <a:r>
              <a:rPr lang="en-US" sz="2000" dirty="0" err="1" smtClean="0"/>
              <a:t>MehMata</a:t>
            </a:r>
            <a:r>
              <a:rPr lang="en-US" sz="2000" dirty="0" smtClean="0"/>
              <a:t> of the Moscow State University was launched, where video lectures, e-books and textbooks were published, a media library of mathematical materials was assembled; </a:t>
            </a:r>
          </a:p>
          <a:p>
            <a:pPr algn="just">
              <a:lnSpc>
                <a:spcPct val="114000"/>
              </a:lnSpc>
            </a:pPr>
            <a:r>
              <a:rPr lang="en-US" sz="2000" dirty="0" smtClean="0"/>
              <a:t>In 2005, MIT founded the </a:t>
            </a:r>
            <a:r>
              <a:rPr lang="en-US" sz="2000" dirty="0" err="1" smtClean="0"/>
              <a:t>OpenCourseWare</a:t>
            </a:r>
            <a:r>
              <a:rPr lang="en-US" sz="2000" dirty="0" smtClean="0"/>
              <a:t> Consortium, whose goal is to unite the world's universities to open access to their educational materials. </a:t>
            </a:r>
          </a:p>
          <a:p>
            <a:pPr algn="just">
              <a:lnSpc>
                <a:spcPct val="114000"/>
              </a:lnSpc>
            </a:pPr>
            <a:r>
              <a:rPr lang="en-US" sz="2000" dirty="0" smtClean="0"/>
              <a:t>This gave impetus to the launch of many similar initiatives around the world and gave rise to the whole Open Educational Resources (OER) movement, supported by UNESCO.</a:t>
            </a:r>
            <a:endParaRPr lang="ru-RU" sz="2000" dirty="0" smtClean="0"/>
          </a:p>
        </p:txBody>
      </p:sp>
      <p:pic>
        <p:nvPicPr>
          <p:cNvPr id="11265" name="Picture 1" descr="E:\1_мои документы\15_фотошоп\для оформления\ВЕБ ЧЕЛОВЕЧКИ\oboi_internet.jpg"/>
          <p:cNvPicPr>
            <a:picLocks noChangeAspect="1" noChangeArrowheads="1"/>
          </p:cNvPicPr>
          <p:nvPr/>
        </p:nvPicPr>
        <p:blipFill>
          <a:blip r:embed="rId2" cstate="print"/>
          <a:srcRect/>
          <a:stretch>
            <a:fillRect/>
          </a:stretch>
        </p:blipFill>
        <p:spPr bwMode="auto">
          <a:xfrm>
            <a:off x="8954400" y="2876550"/>
            <a:ext cx="3237600" cy="2023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410700" cy="1320800"/>
          </a:xfrm>
        </p:spPr>
        <p:txBody>
          <a:bodyPr>
            <a:normAutofit/>
          </a:bodyPr>
          <a:lstStyle/>
          <a:p>
            <a:r>
              <a:rPr lang="en-US" dirty="0" smtClean="0"/>
              <a:t>THE MOST KNOWN GLOBAL OER-RESOURCES</a:t>
            </a:r>
            <a:endParaRPr lang="ru-RU" dirty="0"/>
          </a:p>
        </p:txBody>
      </p:sp>
      <p:sp>
        <p:nvSpPr>
          <p:cNvPr id="3" name="Содержимое 2"/>
          <p:cNvSpPr>
            <a:spLocks noGrp="1"/>
          </p:cNvSpPr>
          <p:nvPr>
            <p:ph idx="1"/>
          </p:nvPr>
        </p:nvSpPr>
        <p:spPr>
          <a:xfrm>
            <a:off x="296334" y="1150939"/>
            <a:ext cx="8676216" cy="3135311"/>
          </a:xfrm>
        </p:spPr>
        <p:txBody>
          <a:bodyPr>
            <a:noAutofit/>
          </a:bodyPr>
          <a:lstStyle/>
          <a:p>
            <a:pPr algn="just"/>
            <a:r>
              <a:rPr lang="en-US" sz="2400" dirty="0" smtClean="0"/>
              <a:t>OER Commons is the largest international platform for the exchange of learning materials between individual teachers and entire organizations. </a:t>
            </a:r>
          </a:p>
          <a:p>
            <a:pPr algn="just"/>
            <a:r>
              <a:rPr lang="en-US" sz="2400" dirty="0" smtClean="0"/>
              <a:t>OAPEN is an electronic library of academic literature from university libraries around the world. </a:t>
            </a:r>
          </a:p>
          <a:p>
            <a:pPr algn="just"/>
            <a:r>
              <a:rPr lang="en-US" sz="2400" dirty="0" smtClean="0"/>
              <a:t>ROAD - a huge catalog of resources from the educational institutions of the planet, mainly scientific, not pedagogical. </a:t>
            </a:r>
          </a:p>
          <a:p>
            <a:pPr algn="just"/>
            <a:r>
              <a:rPr lang="en-US" sz="2400" dirty="0" smtClean="0"/>
              <a:t>All the known MOOC platforms are also here - MIT </a:t>
            </a:r>
            <a:r>
              <a:rPr lang="en-US" sz="2400" dirty="0" err="1" smtClean="0"/>
              <a:t>OpenCourseWare</a:t>
            </a:r>
            <a:r>
              <a:rPr lang="en-US" sz="2400" dirty="0" smtClean="0"/>
              <a:t>, </a:t>
            </a:r>
            <a:r>
              <a:rPr lang="en-US" sz="2400" dirty="0" err="1" smtClean="0"/>
              <a:t>edX</a:t>
            </a:r>
            <a:r>
              <a:rPr lang="en-US" sz="2400" dirty="0" smtClean="0"/>
              <a:t>, </a:t>
            </a:r>
            <a:r>
              <a:rPr lang="en-US" sz="2400" dirty="0" err="1" smtClean="0"/>
              <a:t>Coursera</a:t>
            </a:r>
            <a:r>
              <a:rPr lang="en-US" sz="2400" dirty="0" smtClean="0"/>
              <a:t>, Khan Academy mentioned above.</a:t>
            </a:r>
            <a:r>
              <a:rPr lang="ru-RU" sz="2400" dirty="0" smtClean="0"/>
              <a:t/>
            </a:r>
            <a:br>
              <a:rPr lang="ru-RU" sz="2400" dirty="0" smtClean="0"/>
            </a:br>
            <a:endParaRPr lang="ru-RU" sz="2400" dirty="0"/>
          </a:p>
        </p:txBody>
      </p:sp>
      <p:pic>
        <p:nvPicPr>
          <p:cNvPr id="4" name="Picture 1" descr="E:\1_мои документы\15_фотошоп\для оформления\ВЕБ ЧЕЛОВЕЧКИ\oboi_internet.jpg"/>
          <p:cNvPicPr>
            <a:picLocks noChangeAspect="1" noChangeArrowheads="1"/>
          </p:cNvPicPr>
          <p:nvPr/>
        </p:nvPicPr>
        <p:blipFill>
          <a:blip r:embed="rId2" cstate="print"/>
          <a:srcRect/>
          <a:stretch>
            <a:fillRect/>
          </a:stretch>
        </p:blipFill>
        <p:spPr bwMode="auto">
          <a:xfrm>
            <a:off x="8954400" y="2590800"/>
            <a:ext cx="3237600" cy="2023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296400" cy="1320800"/>
          </a:xfrm>
        </p:spPr>
        <p:txBody>
          <a:bodyPr>
            <a:normAutofit/>
          </a:bodyPr>
          <a:lstStyle/>
          <a:p>
            <a:r>
              <a:rPr lang="en-US" dirty="0" smtClean="0"/>
              <a:t>OPEN EDUCATIONAL RESOURCES IN RUSSIA </a:t>
            </a:r>
            <a:r>
              <a:rPr lang="ru-RU" b="1" cap="all" dirty="0" smtClean="0"/>
              <a:t/>
            </a:r>
            <a:br>
              <a:rPr lang="ru-RU" b="1" cap="all" dirty="0" smtClean="0"/>
            </a:br>
            <a:endParaRPr lang="ru-RU" dirty="0"/>
          </a:p>
        </p:txBody>
      </p:sp>
      <p:sp>
        <p:nvSpPr>
          <p:cNvPr id="3" name="Содержимое 2"/>
          <p:cNvSpPr>
            <a:spLocks noGrp="1"/>
          </p:cNvSpPr>
          <p:nvPr>
            <p:ph idx="1"/>
          </p:nvPr>
        </p:nvSpPr>
        <p:spPr>
          <a:xfrm>
            <a:off x="239184" y="1208089"/>
            <a:ext cx="8752416" cy="3880773"/>
          </a:xfrm>
        </p:spPr>
        <p:txBody>
          <a:bodyPr>
            <a:noAutofit/>
          </a:bodyPr>
          <a:lstStyle/>
          <a:p>
            <a:pPr algn="just"/>
            <a:r>
              <a:rPr lang="en-US" sz="2400" dirty="0" smtClean="0"/>
              <a:t>A single window of access to information resources is the largest educational catalog in Russia. </a:t>
            </a:r>
          </a:p>
          <a:p>
            <a:pPr algn="just"/>
            <a:r>
              <a:rPr lang="en-US" sz="2400" dirty="0" smtClean="0"/>
              <a:t>A platform with which you can start searching for students, schoolchildren, parents, teachers and teachers. Pedagogical Council, Open Class, Innovative Teachers Network, Intel Education Galaxy - Internet sites for the exchange of professional experience between teachers and teachers. </a:t>
            </a:r>
          </a:p>
          <a:p>
            <a:pPr algn="just"/>
            <a:r>
              <a:rPr lang="en-US" sz="2400" dirty="0" smtClean="0"/>
              <a:t>The oldest in </a:t>
            </a:r>
            <a:r>
              <a:rPr lang="en-US" sz="2400" dirty="0" err="1" smtClean="0"/>
              <a:t>runet</a:t>
            </a:r>
            <a:r>
              <a:rPr lang="en-US" sz="2400" dirty="0" smtClean="0"/>
              <a:t> portal of distance education Intuit. </a:t>
            </a:r>
          </a:p>
          <a:p>
            <a:pPr algn="just"/>
            <a:r>
              <a:rPr lang="en-US" sz="2400" dirty="0" err="1" smtClean="0"/>
              <a:t>Lecterium</a:t>
            </a:r>
            <a:r>
              <a:rPr lang="en-US" sz="2400" dirty="0" smtClean="0"/>
              <a:t> and </a:t>
            </a:r>
            <a:r>
              <a:rPr lang="en-US" sz="2400" dirty="0" err="1" smtClean="0"/>
              <a:t>Universarium</a:t>
            </a:r>
            <a:r>
              <a:rPr lang="en-US" sz="2400" dirty="0" smtClean="0"/>
              <a:t> as bright domestic representatives of video courses and MOOC.</a:t>
            </a:r>
            <a:endParaRPr lang="ru-RU" sz="2400" dirty="0"/>
          </a:p>
        </p:txBody>
      </p:sp>
      <p:pic>
        <p:nvPicPr>
          <p:cNvPr id="4" name="Picture 1" descr="E:\1_мои документы\15_фотошоп\для оформления\ВЕБ ЧЕЛОВЕЧКИ\oboi_internet.jpg"/>
          <p:cNvPicPr>
            <a:picLocks noChangeAspect="1" noChangeArrowheads="1"/>
          </p:cNvPicPr>
          <p:nvPr/>
        </p:nvPicPr>
        <p:blipFill>
          <a:blip r:embed="rId2" cstate="print"/>
          <a:srcRect/>
          <a:stretch>
            <a:fillRect/>
          </a:stretch>
        </p:blipFill>
        <p:spPr bwMode="auto">
          <a:xfrm>
            <a:off x="8954400" y="2876550"/>
            <a:ext cx="3237600" cy="2023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0"/>
            <a:ext cx="10629900" cy="781050"/>
          </a:xfrm>
        </p:spPr>
        <p:txBody>
          <a:bodyPr>
            <a:noAutofit/>
          </a:bodyPr>
          <a:lstStyle/>
          <a:p>
            <a:pPr algn="just">
              <a:lnSpc>
                <a:spcPct val="150000"/>
              </a:lnSpc>
              <a:buNone/>
            </a:pPr>
            <a:r>
              <a:rPr lang="en-US" sz="2000" dirty="0" smtClean="0"/>
              <a:t>Russian Open Education Portal</a:t>
            </a:r>
            <a:r>
              <a:rPr lang="ru-RU" sz="2000" dirty="0" smtClean="0"/>
              <a:t> (https://openedu.ru/).</a:t>
            </a:r>
          </a:p>
          <a:p>
            <a:pPr algn="just">
              <a:lnSpc>
                <a:spcPct val="150000"/>
              </a:lnSpc>
            </a:pPr>
            <a:endParaRPr lang="ru-RU" sz="2000" dirty="0"/>
          </a:p>
        </p:txBody>
      </p:sp>
      <p:pic>
        <p:nvPicPr>
          <p:cNvPr id="2050" name="Picture 2"/>
          <p:cNvPicPr>
            <a:picLocks noChangeAspect="1" noChangeArrowheads="1"/>
          </p:cNvPicPr>
          <p:nvPr/>
        </p:nvPicPr>
        <p:blipFill>
          <a:blip r:embed="rId2"/>
          <a:srcRect l="19336" t="4667" r="23438" b="16667"/>
          <a:stretch>
            <a:fillRect/>
          </a:stretch>
        </p:blipFill>
        <p:spPr bwMode="auto">
          <a:xfrm>
            <a:off x="1283372" y="1057242"/>
            <a:ext cx="6965278" cy="5610258"/>
          </a:xfrm>
          <a:prstGeom prst="rect">
            <a:avLst/>
          </a:prstGeom>
          <a:ln>
            <a:noFill/>
          </a:ln>
          <a:effectLst>
            <a:outerShdw blurRad="292100" dist="139700" dir="2700000" algn="tl" rotWithShape="0">
              <a:srgbClr val="333333">
                <a:alpha val="65000"/>
              </a:srgbClr>
            </a:outerShdw>
          </a:effectLst>
        </p:spPr>
      </p:pic>
      <p:pic>
        <p:nvPicPr>
          <p:cNvPr id="5" name="Picture 1" descr="E:\1_мои документы\15_фотошоп\для оформления\ВЕБ ЧЕЛОВЕЧКИ\oboi_internet.jpg"/>
          <p:cNvPicPr>
            <a:picLocks noChangeAspect="1" noChangeArrowheads="1"/>
          </p:cNvPicPr>
          <p:nvPr/>
        </p:nvPicPr>
        <p:blipFill>
          <a:blip r:embed="rId3" cstate="print"/>
          <a:srcRect/>
          <a:stretch>
            <a:fillRect/>
          </a:stretch>
        </p:blipFill>
        <p:spPr bwMode="auto">
          <a:xfrm>
            <a:off x="8954400" y="2876550"/>
            <a:ext cx="3237600" cy="2023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l="6079" t="2026" r="20821" b="3951"/>
          <a:stretch>
            <a:fillRect/>
          </a:stretch>
        </p:blipFill>
        <p:spPr bwMode="auto">
          <a:xfrm>
            <a:off x="266700" y="728454"/>
            <a:ext cx="8077200" cy="584379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 name="Picture 1" descr="E:\1_мои документы\15_фотошоп\для оформления\ВЕБ ЧЕЛОВЕЧКИ\oboi_internet.jpg"/>
          <p:cNvPicPr>
            <a:picLocks noChangeAspect="1" noChangeArrowheads="1"/>
          </p:cNvPicPr>
          <p:nvPr/>
        </p:nvPicPr>
        <p:blipFill>
          <a:blip r:embed="rId3" cstate="print"/>
          <a:srcRect/>
          <a:stretch>
            <a:fillRect/>
          </a:stretch>
        </p:blipFill>
        <p:spPr bwMode="auto">
          <a:xfrm>
            <a:off x="8954400" y="2876550"/>
            <a:ext cx="3237600" cy="2023500"/>
          </a:xfrm>
          <a:prstGeom prst="rect">
            <a:avLst/>
          </a:prstGeom>
          <a:ln>
            <a:noFill/>
          </a:ln>
          <a:effectLst>
            <a:softEdge rad="112500"/>
          </a:effectLst>
        </p:spPr>
      </p:pic>
      <p:sp>
        <p:nvSpPr>
          <p:cNvPr id="4" name="Содержимое 2"/>
          <p:cNvSpPr txBox="1">
            <a:spLocks/>
          </p:cNvSpPr>
          <p:nvPr/>
        </p:nvSpPr>
        <p:spPr>
          <a:xfrm>
            <a:off x="304800" y="0"/>
            <a:ext cx="10629900" cy="685800"/>
          </a:xfrm>
          <a:prstGeom prst="rect">
            <a:avLst/>
          </a:prstGeom>
        </p:spPr>
        <p:txBody>
          <a:bodyPr>
            <a:noAutofit/>
          </a:bodyPr>
          <a:lstStyle/>
          <a:p>
            <a:pPr marL="342900" lvl="0" indent="-342900" algn="just" defTabSz="457200">
              <a:lnSpc>
                <a:spcPct val="150000"/>
              </a:lnSpc>
              <a:spcBef>
                <a:spcPts val="1000"/>
              </a:spcBef>
              <a:buClr>
                <a:schemeClr val="accent1"/>
              </a:buClr>
              <a:buSzPct val="80000"/>
            </a:pPr>
            <a:r>
              <a:rPr lang="en-US" sz="2000" dirty="0" smtClean="0"/>
              <a:t>Distance learning system of the University of </a:t>
            </a:r>
            <a:r>
              <a:rPr lang="en-US" sz="2000" dirty="0" err="1" smtClean="0"/>
              <a:t>Dubna</a:t>
            </a:r>
            <a:endParaRPr kumimoji="0" lang="ru-RU" sz="2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 xmlns:p14="http://schemas.microsoft.com/office/powerpoint/2010/main" val="3024897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E:\1_мои документы\15_фотошоп\для оформления\ВЕБ ЧЕЛОВЕЧКИ\oboi_internet.jpg"/>
          <p:cNvPicPr>
            <a:picLocks noChangeAspect="1" noChangeArrowheads="1"/>
          </p:cNvPicPr>
          <p:nvPr/>
        </p:nvPicPr>
        <p:blipFill>
          <a:blip r:embed="rId2" cstate="print"/>
          <a:srcRect/>
          <a:stretch>
            <a:fillRect/>
          </a:stretch>
        </p:blipFill>
        <p:spPr bwMode="auto">
          <a:xfrm>
            <a:off x="8954400" y="2876550"/>
            <a:ext cx="3237600" cy="2023500"/>
          </a:xfrm>
          <a:prstGeom prst="rect">
            <a:avLst/>
          </a:prstGeom>
          <a:ln>
            <a:noFill/>
          </a:ln>
          <a:effectLst>
            <a:softEdge rad="112500"/>
          </a:effectLst>
        </p:spPr>
      </p:pic>
      <p:pic>
        <p:nvPicPr>
          <p:cNvPr id="5" name="Picture 24" descr="Clip"/>
          <p:cNvPicPr>
            <a:picLocks noChangeAspect="1" noChangeArrowheads="1"/>
          </p:cNvPicPr>
          <p:nvPr/>
        </p:nvPicPr>
        <p:blipFill>
          <a:blip r:embed="rId3"/>
          <a:srcRect/>
          <a:stretch>
            <a:fillRect/>
          </a:stretch>
        </p:blipFill>
        <p:spPr>
          <a:xfrm>
            <a:off x="0" y="1239838"/>
            <a:ext cx="5327650" cy="2565400"/>
          </a:xfrm>
          <a:prstGeom prst="rect">
            <a:avLst/>
          </a:prstGeom>
          <a:ln>
            <a:noFill/>
          </a:ln>
          <a:effectLst>
            <a:outerShdw blurRad="292100" dist="139700" dir="2700000" algn="tl" rotWithShape="0">
              <a:srgbClr val="333333">
                <a:alpha val="65000"/>
              </a:srgbClr>
            </a:outerShdw>
          </a:effectLst>
        </p:spPr>
      </p:pic>
      <p:pic>
        <p:nvPicPr>
          <p:cNvPr id="6" name="Picture 17" descr="Clip_91"/>
          <p:cNvPicPr>
            <a:picLocks noChangeAspect="1" noChangeArrowheads="1"/>
          </p:cNvPicPr>
          <p:nvPr/>
        </p:nvPicPr>
        <p:blipFill>
          <a:blip r:embed="rId4"/>
          <a:srcRect/>
          <a:stretch>
            <a:fillRect/>
          </a:stretch>
        </p:blipFill>
        <p:spPr bwMode="auto">
          <a:xfrm>
            <a:off x="3978276" y="590550"/>
            <a:ext cx="5333406" cy="3575050"/>
          </a:xfrm>
          <a:prstGeom prst="rect">
            <a:avLst/>
          </a:prstGeom>
          <a:ln>
            <a:noFill/>
          </a:ln>
          <a:effectLst>
            <a:outerShdw blurRad="292100" dist="139700" dir="2700000" algn="tl" rotWithShape="0">
              <a:srgbClr val="333333">
                <a:alpha val="65000"/>
              </a:srgbClr>
            </a:outerShdw>
          </a:effectLst>
        </p:spPr>
      </p:pic>
      <p:pic>
        <p:nvPicPr>
          <p:cNvPr id="7" name="Picture 17" descr="3"/>
          <p:cNvPicPr>
            <a:picLocks noChangeAspect="1" noChangeArrowheads="1"/>
          </p:cNvPicPr>
          <p:nvPr/>
        </p:nvPicPr>
        <p:blipFill>
          <a:blip r:embed="rId5"/>
          <a:srcRect/>
          <a:stretch>
            <a:fillRect/>
          </a:stretch>
        </p:blipFill>
        <p:spPr bwMode="auto">
          <a:xfrm>
            <a:off x="1611313" y="3295650"/>
            <a:ext cx="4749919" cy="3314700"/>
          </a:xfrm>
          <a:prstGeom prst="rect">
            <a:avLst/>
          </a:prstGeom>
          <a:ln>
            <a:noFill/>
          </a:ln>
          <a:effectLst>
            <a:outerShdw blurRad="292100" dist="139700" dir="2700000" algn="tl" rotWithShape="0">
              <a:srgbClr val="333333">
                <a:alpha val="65000"/>
              </a:srgbClr>
            </a:outerShdw>
          </a:effectLst>
        </p:spPr>
      </p:pic>
      <p:sp>
        <p:nvSpPr>
          <p:cNvPr id="8" name="Содержимое 2"/>
          <p:cNvSpPr txBox="1">
            <a:spLocks/>
          </p:cNvSpPr>
          <p:nvPr/>
        </p:nvSpPr>
        <p:spPr>
          <a:xfrm>
            <a:off x="304800" y="0"/>
            <a:ext cx="10629900" cy="685800"/>
          </a:xfrm>
          <a:prstGeom prst="rect">
            <a:avLst/>
          </a:prstGeom>
        </p:spPr>
        <p:txBody>
          <a:bodyPr>
            <a:noAutofit/>
          </a:bodyPr>
          <a:lstStyle/>
          <a:p>
            <a:pPr marL="342900" lvl="0" indent="-342900" algn="just" defTabSz="457200">
              <a:lnSpc>
                <a:spcPct val="150000"/>
              </a:lnSpc>
              <a:spcBef>
                <a:spcPts val="1000"/>
              </a:spcBef>
              <a:buClr>
                <a:schemeClr val="accent1"/>
              </a:buClr>
              <a:buSzPct val="80000"/>
            </a:pPr>
            <a:r>
              <a:rPr lang="en-US" sz="2000" dirty="0" smtClean="0"/>
              <a:t>Distance learning system of the University of </a:t>
            </a:r>
            <a:r>
              <a:rPr lang="en-US" sz="2000" dirty="0" err="1" smtClean="0"/>
              <a:t>Dubna</a:t>
            </a:r>
            <a:endParaRPr kumimoji="0" lang="ru-RU" sz="2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 xmlns:p14="http://schemas.microsoft.com/office/powerpoint/2010/main" val="3024897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486900" cy="5954711"/>
          </a:xfrm>
        </p:spPr>
        <p:txBody>
          <a:bodyPr>
            <a:noAutofit/>
          </a:bodyPr>
          <a:lstStyle/>
          <a:p>
            <a:pPr algn="ctr">
              <a:buNone/>
            </a:pPr>
            <a:r>
              <a:rPr lang="en-US" sz="2800" dirty="0" smtClean="0"/>
              <a:t>Open initiatives, whether open access to science, open government or open educational resources, are a requirement and a challenge to the information age. Find the line between freedom of information dissemination and respectful attitude to someone else's work, form a culture of creating quality content, counter censorship on the Internet and direct its resources to the public good of each of us.</a:t>
            </a:r>
            <a:endParaRPr lang="ru-RU" sz="2800" dirty="0" smtClean="0"/>
          </a:p>
          <a:p>
            <a:pPr algn="ctr">
              <a:buNone/>
            </a:pPr>
            <a:endParaRPr lang="ru-RU" sz="2400" dirty="0" smtClean="0"/>
          </a:p>
          <a:p>
            <a:pPr algn="r">
              <a:buNone/>
            </a:pPr>
            <a:r>
              <a:rPr lang="en-US" sz="2400" dirty="0" smtClean="0"/>
              <a:t>Ivan </a:t>
            </a:r>
            <a:r>
              <a:rPr lang="en-US" sz="2400" dirty="0" err="1" smtClean="0"/>
              <a:t>Begtin</a:t>
            </a:r>
            <a:r>
              <a:rPr lang="en-US" sz="2400" dirty="0" smtClean="0"/>
              <a:t> </a:t>
            </a:r>
            <a:endParaRPr lang="ru-RU" sz="2400" dirty="0" smtClean="0"/>
          </a:p>
          <a:p>
            <a:pPr algn="r">
              <a:buNone/>
            </a:pPr>
            <a:r>
              <a:rPr lang="en-US" sz="2400" dirty="0" smtClean="0"/>
              <a:t>Director non-profit partnership "Information Culture"</a:t>
            </a:r>
            <a:endParaRPr lang="ru-RU"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questions to be solved are already on the way:</a:t>
            </a:r>
            <a:endParaRPr lang="ru-RU" dirty="0"/>
          </a:p>
        </p:txBody>
      </p:sp>
      <p:sp>
        <p:nvSpPr>
          <p:cNvPr id="3" name="Содержимое 2"/>
          <p:cNvSpPr>
            <a:spLocks noGrp="1"/>
          </p:cNvSpPr>
          <p:nvPr>
            <p:ph idx="1"/>
          </p:nvPr>
        </p:nvSpPr>
        <p:spPr>
          <a:xfrm>
            <a:off x="315384" y="2065339"/>
            <a:ext cx="9971616" cy="3880773"/>
          </a:xfrm>
        </p:spPr>
        <p:txBody>
          <a:bodyPr>
            <a:normAutofit/>
          </a:bodyPr>
          <a:lstStyle/>
          <a:p>
            <a:r>
              <a:rPr lang="en-US" sz="2000" dirty="0" smtClean="0"/>
              <a:t>What is all this open education? Modernization of distance or distance learning? </a:t>
            </a:r>
            <a:endParaRPr lang="ru-RU" sz="2000" dirty="0" smtClean="0"/>
          </a:p>
          <a:p>
            <a:r>
              <a:rPr lang="en-US" sz="2000" dirty="0" smtClean="0"/>
              <a:t>How to effectively organize the development and creation of e-courses? </a:t>
            </a:r>
            <a:endParaRPr lang="ru-RU" sz="2000" dirty="0" smtClean="0"/>
          </a:p>
          <a:p>
            <a:r>
              <a:rPr lang="en-US" sz="2000" dirty="0" smtClean="0"/>
              <a:t>How to determine the quality of educational resources?</a:t>
            </a:r>
            <a:endParaRPr lang="ru-RU" sz="2000" dirty="0" smtClean="0"/>
          </a:p>
        </p:txBody>
      </p:sp>
      <p:pic>
        <p:nvPicPr>
          <p:cNvPr id="4" name="Picture 2" descr="E:\1_мои документы\15_фотошоп\для оформления\ВЕБ ЧЕЛОВЕЧКИ\images (2).jpg"/>
          <p:cNvPicPr>
            <a:picLocks noChangeAspect="1" noChangeArrowheads="1"/>
          </p:cNvPicPr>
          <p:nvPr/>
        </p:nvPicPr>
        <p:blipFill>
          <a:blip r:embed="rId2"/>
          <a:srcRect/>
          <a:stretch>
            <a:fillRect/>
          </a:stretch>
        </p:blipFill>
        <p:spPr bwMode="auto">
          <a:xfrm>
            <a:off x="2709863" y="3566696"/>
            <a:ext cx="4110037" cy="329130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304800"/>
            <a:ext cx="8596668" cy="1320800"/>
          </a:xfrm>
        </p:spPr>
        <p:txBody>
          <a:bodyPr/>
          <a:lstStyle/>
          <a:p>
            <a:r>
              <a:rPr lang="en-US" dirty="0" smtClean="0"/>
              <a:t>Questions on the Road to Open Education</a:t>
            </a:r>
            <a:endParaRPr lang="ru-RU" dirty="0"/>
          </a:p>
        </p:txBody>
      </p:sp>
      <p:sp>
        <p:nvSpPr>
          <p:cNvPr id="3" name="Содержимое 2"/>
          <p:cNvSpPr>
            <a:spLocks noGrp="1"/>
          </p:cNvSpPr>
          <p:nvPr>
            <p:ph idx="1"/>
          </p:nvPr>
        </p:nvSpPr>
        <p:spPr>
          <a:xfrm>
            <a:off x="296334" y="1760539"/>
            <a:ext cx="7209366" cy="4087811"/>
          </a:xfrm>
        </p:spPr>
        <p:txBody>
          <a:bodyPr>
            <a:noAutofit/>
          </a:bodyPr>
          <a:lstStyle/>
          <a:p>
            <a:pPr algn="just"/>
            <a:r>
              <a:rPr lang="en-US" sz="2400" dirty="0" smtClean="0"/>
              <a:t>What is open education?</a:t>
            </a:r>
          </a:p>
          <a:p>
            <a:pPr algn="just"/>
            <a:r>
              <a:rPr lang="en-US" sz="2400" dirty="0" smtClean="0"/>
              <a:t>Who needs an open education?</a:t>
            </a:r>
          </a:p>
          <a:p>
            <a:pPr algn="just"/>
            <a:r>
              <a:rPr lang="en-US" sz="2400" dirty="0" smtClean="0"/>
              <a:t>What is the structure of open education?</a:t>
            </a:r>
          </a:p>
          <a:p>
            <a:pPr algn="just"/>
            <a:r>
              <a:rPr lang="en-US" sz="2400" dirty="0" smtClean="0"/>
              <a:t>Who is the developer of educational materials for the system of open education?</a:t>
            </a:r>
          </a:p>
          <a:p>
            <a:pPr algn="just"/>
            <a:r>
              <a:rPr lang="en-US" sz="2400" dirty="0" smtClean="0"/>
              <a:t>How to check the quality of developed courses?</a:t>
            </a:r>
          </a:p>
          <a:p>
            <a:pPr algn="just"/>
            <a:r>
              <a:rPr lang="en-US" sz="2400" dirty="0" smtClean="0"/>
              <a:t>How to protect intellectual property rights to the author of the course?</a:t>
            </a:r>
            <a:endParaRPr lang="ru-RU" sz="2400" dirty="0" smtClean="0"/>
          </a:p>
          <a:p>
            <a:pPr algn="just"/>
            <a:endParaRPr lang="ru-RU" sz="2400" dirty="0"/>
          </a:p>
        </p:txBody>
      </p:sp>
      <p:pic>
        <p:nvPicPr>
          <p:cNvPr id="4" name="Рисунок 3" descr="3d-chelovechek-44(1).png"/>
          <p:cNvPicPr>
            <a:picLocks noChangeAspect="1"/>
          </p:cNvPicPr>
          <p:nvPr/>
        </p:nvPicPr>
        <p:blipFill>
          <a:blip r:embed="rId2" cstate="print"/>
          <a:stretch>
            <a:fillRect/>
          </a:stretch>
        </p:blipFill>
        <p:spPr>
          <a:xfrm>
            <a:off x="6515100" y="1028700"/>
            <a:ext cx="3657600" cy="4876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700" y="247650"/>
            <a:ext cx="8839200" cy="1600200"/>
          </a:xfrm>
        </p:spPr>
        <p:txBody>
          <a:bodyPr>
            <a:noAutofit/>
          </a:bodyPr>
          <a:lstStyle/>
          <a:p>
            <a:pPr algn="just"/>
            <a:r>
              <a:rPr lang="ru-RU" sz="2400" dirty="0" smtClean="0"/>
              <a:t>	</a:t>
            </a:r>
            <a:r>
              <a:rPr lang="en-US" sz="2400" dirty="0" smtClean="0"/>
              <a:t> Open education is the use of computer networks in education, allowing in time to create a single global educational space open to any citizen of the planet.</a:t>
            </a:r>
            <a:endParaRPr lang="ru-RU" sz="2400" dirty="0"/>
          </a:p>
        </p:txBody>
      </p:sp>
      <p:sp>
        <p:nvSpPr>
          <p:cNvPr id="3" name="Объект 2"/>
          <p:cNvSpPr>
            <a:spLocks noGrp="1"/>
          </p:cNvSpPr>
          <p:nvPr>
            <p:ph idx="1"/>
          </p:nvPr>
        </p:nvSpPr>
        <p:spPr>
          <a:xfrm>
            <a:off x="429684" y="2062827"/>
            <a:ext cx="8596668" cy="3880773"/>
          </a:xfrm>
        </p:spPr>
        <p:txBody>
          <a:bodyPr>
            <a:noAutofit/>
          </a:bodyPr>
          <a:lstStyle/>
          <a:p>
            <a:pPr marL="0" indent="0">
              <a:buNone/>
            </a:pPr>
            <a:r>
              <a:rPr lang="en-US" sz="2000" dirty="0" smtClean="0"/>
              <a:t>Open education will include:</a:t>
            </a:r>
            <a:endParaRPr lang="ru-RU" sz="2000" dirty="0" smtClean="0"/>
          </a:p>
          <a:p>
            <a:pPr marL="0" indent="0">
              <a:buFont typeface="Wingdings" pitchFamily="2" charset="2"/>
              <a:buChar char="Ø"/>
            </a:pPr>
            <a:r>
              <a:rPr lang="en-US" sz="2000" dirty="0" smtClean="0"/>
              <a:t>set of educational institutions of various types; </a:t>
            </a:r>
            <a:endParaRPr lang="ru-RU" sz="2000" dirty="0" smtClean="0"/>
          </a:p>
          <a:p>
            <a:pPr marL="0" indent="0">
              <a:buFont typeface="Wingdings" pitchFamily="2" charset="2"/>
              <a:buChar char="Ø"/>
            </a:pPr>
            <a:r>
              <a:rPr lang="en-US" sz="2000" dirty="0" smtClean="0"/>
              <a:t>set of computer networks of educational institutions connected to the Internet; </a:t>
            </a:r>
            <a:endParaRPr lang="ru-RU" sz="2000" dirty="0" smtClean="0"/>
          </a:p>
          <a:p>
            <a:pPr marL="0" indent="0">
              <a:buFont typeface="Wingdings" pitchFamily="2" charset="2"/>
              <a:buChar char="Ø"/>
            </a:pPr>
            <a:r>
              <a:rPr lang="en-US" sz="2000" dirty="0" smtClean="0"/>
              <a:t>a single database and a single knowledge base;</a:t>
            </a:r>
            <a:endParaRPr lang="ru-RU" sz="2000" dirty="0" smtClean="0"/>
          </a:p>
          <a:p>
            <a:pPr marL="0" indent="0">
              <a:buFont typeface="Wingdings" pitchFamily="2" charset="2"/>
              <a:buChar char="Ø"/>
            </a:pPr>
            <a:r>
              <a:rPr lang="en-US" sz="2000" dirty="0" smtClean="0"/>
              <a:t>standardized tools for the development of teaching materials; </a:t>
            </a:r>
            <a:endParaRPr lang="ru-RU" sz="2000" dirty="0" smtClean="0"/>
          </a:p>
          <a:p>
            <a:pPr marL="0" indent="0">
              <a:buFont typeface="Wingdings" pitchFamily="2" charset="2"/>
              <a:buChar char="Ø"/>
            </a:pPr>
            <a:r>
              <a:rPr lang="en-US" sz="2000" dirty="0" smtClean="0"/>
              <a:t>electronic libraries, catalogs and means of searching for primary sources;</a:t>
            </a:r>
            <a:endParaRPr lang="ru-RU" sz="2000" dirty="0" smtClean="0"/>
          </a:p>
          <a:p>
            <a:pPr marL="0" indent="0">
              <a:buFont typeface="Wingdings" pitchFamily="2" charset="2"/>
              <a:buChar char="Ø"/>
            </a:pPr>
            <a:r>
              <a:rPr lang="en-US" sz="2000" dirty="0" smtClean="0"/>
              <a:t>internationally agreed educational standards and educational programs.</a:t>
            </a:r>
            <a:endParaRPr lang="ru-RU" sz="2000" dirty="0"/>
          </a:p>
        </p:txBody>
      </p:sp>
      <p:pic>
        <p:nvPicPr>
          <p:cNvPr id="36866" name="Picture 2" descr="E:\1_мои документы\15_фотошоп\для оформления\ВЕБ ЧЕЛОВЕЧКИ\1285410157_z3z9efhobfun1v6.jpeg"/>
          <p:cNvPicPr>
            <a:picLocks noChangeAspect="1" noChangeArrowheads="1"/>
          </p:cNvPicPr>
          <p:nvPr/>
        </p:nvPicPr>
        <p:blipFill>
          <a:blip r:embed="rId2"/>
          <a:srcRect/>
          <a:stretch>
            <a:fillRect/>
          </a:stretch>
        </p:blipFill>
        <p:spPr bwMode="auto">
          <a:xfrm>
            <a:off x="8724900" y="1657350"/>
            <a:ext cx="3467100" cy="4619975"/>
          </a:xfrm>
          <a:prstGeom prst="rect">
            <a:avLst/>
          </a:prstGeom>
          <a:ln>
            <a:noFill/>
          </a:ln>
          <a:effectLst>
            <a:softEdge rad="112500"/>
          </a:effectLst>
        </p:spPr>
      </p:pic>
    </p:spTree>
    <p:extLst>
      <p:ext uri="{BB962C8B-B14F-4D97-AF65-F5344CB8AC3E}">
        <p14:creationId xmlns:p14="http://schemas.microsoft.com/office/powerpoint/2010/main" xmlns="" val="492863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8284" y="247650"/>
            <a:ext cx="8596668" cy="800100"/>
          </a:xfrm>
        </p:spPr>
        <p:txBody>
          <a:bodyPr>
            <a:normAutofit/>
          </a:bodyPr>
          <a:lstStyle/>
          <a:p>
            <a:r>
              <a:rPr lang="en-US" dirty="0" smtClean="0"/>
              <a:t>Features of open education</a:t>
            </a:r>
            <a:endParaRPr lang="ru-RU" dirty="0">
              <a:solidFill>
                <a:srgbClr val="C00000"/>
              </a:solidFill>
            </a:endParaRPr>
          </a:p>
        </p:txBody>
      </p:sp>
      <p:pic>
        <p:nvPicPr>
          <p:cNvPr id="4" name="Picture 2" descr="E:\1_мои документы\15_фотошоп\для оформления\ВЕБ ЧЕЛОВЕЧКИ\1285410157_z3z9efhobfun1v6.jpeg"/>
          <p:cNvPicPr>
            <a:picLocks noChangeAspect="1" noChangeArrowheads="1"/>
          </p:cNvPicPr>
          <p:nvPr/>
        </p:nvPicPr>
        <p:blipFill>
          <a:blip r:embed="rId2"/>
          <a:srcRect/>
          <a:stretch>
            <a:fillRect/>
          </a:stretch>
        </p:blipFill>
        <p:spPr bwMode="auto">
          <a:xfrm>
            <a:off x="8724900" y="1657350"/>
            <a:ext cx="3467100" cy="4619975"/>
          </a:xfrm>
          <a:prstGeom prst="rect">
            <a:avLst/>
          </a:prstGeom>
          <a:ln>
            <a:noFill/>
          </a:ln>
          <a:effectLst>
            <a:softEdge rad="112500"/>
          </a:effectLst>
        </p:spPr>
      </p:pic>
      <p:sp>
        <p:nvSpPr>
          <p:cNvPr id="3" name="Содержимое 2"/>
          <p:cNvSpPr>
            <a:spLocks noGrp="1"/>
          </p:cNvSpPr>
          <p:nvPr>
            <p:ph idx="1"/>
          </p:nvPr>
        </p:nvSpPr>
        <p:spPr>
          <a:xfrm>
            <a:off x="353484" y="1219201"/>
            <a:ext cx="9114366" cy="4517362"/>
          </a:xfrm>
        </p:spPr>
        <p:txBody>
          <a:bodyPr>
            <a:noAutofit/>
          </a:bodyPr>
          <a:lstStyle/>
          <a:p>
            <a:r>
              <a:rPr lang="en-US" sz="2400" dirty="0" smtClean="0"/>
              <a:t>Use of information and educational technologies; </a:t>
            </a:r>
            <a:endParaRPr lang="ru-RU" sz="2400" dirty="0" smtClean="0"/>
          </a:p>
          <a:p>
            <a:r>
              <a:rPr lang="en-US" sz="2400" dirty="0" smtClean="0"/>
              <a:t>Test control of the quality of knowledge; </a:t>
            </a:r>
            <a:endParaRPr lang="ru-RU" sz="2400" dirty="0" smtClean="0"/>
          </a:p>
          <a:p>
            <a:r>
              <a:rPr lang="en-US" sz="2400" dirty="0" smtClean="0"/>
              <a:t>Economic efficiency; </a:t>
            </a:r>
            <a:endParaRPr lang="ru-RU" sz="2400" dirty="0" smtClean="0"/>
          </a:p>
          <a:p>
            <a:r>
              <a:rPr lang="en-US" sz="2400" dirty="0" smtClean="0"/>
              <a:t>Flexibility in time, place and pace of training; </a:t>
            </a:r>
            <a:endParaRPr lang="ru-RU" sz="2400" dirty="0" smtClean="0"/>
          </a:p>
          <a:p>
            <a:r>
              <a:rPr lang="en-US" sz="2400" dirty="0" smtClean="0"/>
              <a:t>Modularity of individual curricula;</a:t>
            </a:r>
            <a:endParaRPr lang="ru-RU" sz="2400" dirty="0" smtClean="0"/>
          </a:p>
          <a:p>
            <a:r>
              <a:rPr lang="en-US" sz="2400" dirty="0" smtClean="0"/>
              <a:t>Parallelism of training and basic professional activity; </a:t>
            </a:r>
            <a:endParaRPr lang="ru-RU" sz="2400" dirty="0" smtClean="0"/>
          </a:p>
          <a:p>
            <a:r>
              <a:rPr lang="en-US" sz="2400" dirty="0" smtClean="0"/>
              <a:t>The new role of the teacher is the manager of educational services; </a:t>
            </a:r>
            <a:endParaRPr lang="ru-RU" sz="2400" dirty="0" smtClean="0"/>
          </a:p>
          <a:p>
            <a:r>
              <a:rPr lang="en-US" sz="2400" dirty="0" smtClean="0"/>
              <a:t>Increased requirements for the self-organization of the student;</a:t>
            </a:r>
            <a:endParaRPr lang="ru-RU" sz="2400" dirty="0" smtClean="0"/>
          </a:p>
          <a:p>
            <a:r>
              <a:rPr lang="en-US" sz="2400" dirty="0" smtClean="0"/>
              <a:t>Internationality of educational services</a:t>
            </a:r>
            <a:r>
              <a:rPr lang="ru-RU" sz="2400" dirty="0" smtClean="0"/>
              <a:t>.</a:t>
            </a:r>
            <a:endParaRPr lang="ru-RU" sz="23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81000"/>
            <a:ext cx="9505950" cy="1320800"/>
          </a:xfrm>
        </p:spPr>
        <p:txBody>
          <a:bodyPr/>
          <a:lstStyle/>
          <a:p>
            <a:r>
              <a:rPr lang="en-US" dirty="0" smtClean="0"/>
              <a:t>Who will be an open </a:t>
            </a:r>
            <a:r>
              <a:rPr lang="ru-RU" dirty="0" smtClean="0"/>
              <a:t> </a:t>
            </a:r>
            <a:r>
              <a:rPr lang="en-US" dirty="0" smtClean="0"/>
              <a:t>education student:</a:t>
            </a:r>
            <a:endParaRPr lang="ru-RU" dirty="0"/>
          </a:p>
        </p:txBody>
      </p:sp>
      <p:sp>
        <p:nvSpPr>
          <p:cNvPr id="3" name="Содержимое 2"/>
          <p:cNvSpPr>
            <a:spLocks noGrp="1"/>
          </p:cNvSpPr>
          <p:nvPr>
            <p:ph idx="1"/>
          </p:nvPr>
        </p:nvSpPr>
        <p:spPr>
          <a:xfrm>
            <a:off x="410634" y="1531939"/>
            <a:ext cx="8596668" cy="4754561"/>
          </a:xfrm>
        </p:spPr>
        <p:txBody>
          <a:bodyPr>
            <a:noAutofit/>
          </a:bodyPr>
          <a:lstStyle/>
          <a:p>
            <a:r>
              <a:rPr lang="en-US" sz="2400" dirty="0" smtClean="0"/>
              <a:t>Teacher of a modern educational institution </a:t>
            </a:r>
          </a:p>
          <a:p>
            <a:r>
              <a:rPr lang="en-US" sz="2400" dirty="0" smtClean="0"/>
              <a:t>Modern specialist in the modern profession </a:t>
            </a:r>
          </a:p>
          <a:p>
            <a:r>
              <a:rPr lang="en-US" sz="2400" dirty="0" smtClean="0"/>
              <a:t>Head of the organization </a:t>
            </a:r>
          </a:p>
          <a:p>
            <a:r>
              <a:rPr lang="en-US" sz="2400" dirty="0" smtClean="0"/>
              <a:t>Potential leader </a:t>
            </a:r>
          </a:p>
          <a:p>
            <a:r>
              <a:rPr lang="en-US" sz="2400" dirty="0" smtClean="0"/>
              <a:t>Eager to acquire soft skill</a:t>
            </a:r>
          </a:p>
          <a:p>
            <a:r>
              <a:rPr lang="en-US" sz="2400" dirty="0" smtClean="0"/>
              <a:t>Those wishing to improve their skills </a:t>
            </a:r>
          </a:p>
          <a:p>
            <a:r>
              <a:rPr lang="en-US" sz="2400" dirty="0" smtClean="0"/>
              <a:t>Who decided to change his profession </a:t>
            </a:r>
          </a:p>
          <a:p>
            <a:r>
              <a:rPr lang="en-US" sz="2400" dirty="0" smtClean="0"/>
              <a:t>Wishing to learn something new </a:t>
            </a:r>
          </a:p>
          <a:p>
            <a:r>
              <a:rPr lang="en-US" sz="2400" dirty="0" smtClean="0"/>
              <a:t>Man with the possibility of using</a:t>
            </a:r>
            <a:endParaRPr lang="ru-RU" sz="2400" dirty="0" smtClean="0"/>
          </a:p>
          <a:p>
            <a:endParaRPr lang="ru-RU" sz="2400" dirty="0"/>
          </a:p>
        </p:txBody>
      </p:sp>
      <p:pic>
        <p:nvPicPr>
          <p:cNvPr id="37891" name="Picture 3" descr="E:\1_мои документы\15_фотошоп\для оформления\ВЕБ ЧЕЛОВЕЧКИ\podderjka-v-internet.jpg"/>
          <p:cNvPicPr>
            <a:picLocks noChangeAspect="1" noChangeArrowheads="1"/>
          </p:cNvPicPr>
          <p:nvPr/>
        </p:nvPicPr>
        <p:blipFill>
          <a:blip r:embed="rId2"/>
          <a:srcRect/>
          <a:stretch>
            <a:fillRect/>
          </a:stretch>
        </p:blipFill>
        <p:spPr bwMode="auto">
          <a:xfrm>
            <a:off x="8193278" y="2381250"/>
            <a:ext cx="3998722" cy="32956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2534" y="6108700"/>
            <a:ext cx="8596668" cy="501650"/>
          </a:xfrm>
        </p:spPr>
        <p:txBody>
          <a:bodyPr>
            <a:normAutofit/>
          </a:bodyPr>
          <a:lstStyle/>
          <a:p>
            <a:pPr algn="ctr"/>
            <a:r>
              <a:rPr lang="ru-RU" sz="1600" dirty="0"/>
              <a:t> </a:t>
            </a:r>
            <a:r>
              <a:rPr lang="en-US" sz="1600" dirty="0" smtClean="0"/>
              <a:t>Brandon </a:t>
            </a:r>
            <a:r>
              <a:rPr lang="en-US" sz="1600" dirty="0" err="1" smtClean="0"/>
              <a:t>Bastide</a:t>
            </a:r>
            <a:r>
              <a:rPr lang="en-US" sz="1600" dirty="0" smtClean="0"/>
              <a:t>, Executive Director, Education Department, Gallup</a:t>
            </a:r>
            <a:endParaRPr lang="ru-RU" sz="1600" dirty="0"/>
          </a:p>
        </p:txBody>
      </p:sp>
      <p:sp>
        <p:nvSpPr>
          <p:cNvPr id="4" name="Заголовок 1"/>
          <p:cNvSpPr txBox="1">
            <a:spLocks/>
          </p:cNvSpPr>
          <p:nvPr/>
        </p:nvSpPr>
        <p:spPr>
          <a:xfrm>
            <a:off x="0" y="304800"/>
            <a:ext cx="8596668" cy="1320800"/>
          </a:xfrm>
          <a:prstGeom prst="rect">
            <a:avLst/>
          </a:prstGeom>
        </p:spPr>
        <p:txBody>
          <a:bodyPr vert="horz" lIns="91440" tIns="45720" rIns="91440" bIns="45720" rtlCol="0" anchor="t">
            <a:normAutofit fontScale="97500"/>
          </a:bodyPr>
          <a:lstStyle/>
          <a:p>
            <a:pPr lvl="0" algn="ctr" defTabSz="457200">
              <a:spcBef>
                <a:spcPct val="0"/>
              </a:spcBef>
            </a:pPr>
            <a:r>
              <a:rPr lang="en-US" sz="3600" dirty="0" smtClean="0">
                <a:solidFill>
                  <a:srgbClr val="C00000"/>
                </a:solidFill>
              </a:rPr>
              <a:t>Research of the modern information society</a:t>
            </a:r>
            <a:endParaRPr kumimoji="0" lang="ru-RU" sz="3600" b="1" i="0" u="none" strike="noStrike" kern="1200" cap="none" spc="0" normalizeH="0" baseline="0" noProof="0" dirty="0">
              <a:ln>
                <a:noFill/>
              </a:ln>
              <a:solidFill>
                <a:srgbClr val="C00000"/>
              </a:solidFill>
              <a:effectLst/>
              <a:uLnTx/>
              <a:uFillTx/>
              <a:latin typeface="+mj-lt"/>
              <a:ea typeface="+mj-ea"/>
              <a:cs typeface="+mj-cs"/>
            </a:endParaRPr>
          </a:p>
        </p:txBody>
      </p:sp>
      <p:pic>
        <p:nvPicPr>
          <p:cNvPr id="5" name="Picture 3" descr="E:\1_мои документы\15_фотошоп\для оформления\ВЕБ ЧЕЛОВЕЧКИ\podderjka-v-internet.jpg"/>
          <p:cNvPicPr>
            <a:picLocks noChangeAspect="1" noChangeArrowheads="1"/>
          </p:cNvPicPr>
          <p:nvPr/>
        </p:nvPicPr>
        <p:blipFill>
          <a:blip r:embed="rId2"/>
          <a:srcRect/>
          <a:stretch>
            <a:fillRect/>
          </a:stretch>
        </p:blipFill>
        <p:spPr bwMode="auto">
          <a:xfrm>
            <a:off x="8193278" y="2381250"/>
            <a:ext cx="3998722" cy="3295650"/>
          </a:xfrm>
          <a:prstGeom prst="rect">
            <a:avLst/>
          </a:prstGeom>
          <a:ln>
            <a:noFill/>
          </a:ln>
          <a:effectLst>
            <a:softEdge rad="112500"/>
          </a:effectLst>
        </p:spPr>
      </p:pic>
      <p:sp>
        <p:nvSpPr>
          <p:cNvPr id="3" name="Объект 2"/>
          <p:cNvSpPr>
            <a:spLocks noGrp="1"/>
          </p:cNvSpPr>
          <p:nvPr>
            <p:ph idx="1"/>
          </p:nvPr>
        </p:nvSpPr>
        <p:spPr>
          <a:xfrm>
            <a:off x="239184" y="1608139"/>
            <a:ext cx="8028516" cy="3880773"/>
          </a:xfrm>
        </p:spPr>
        <p:txBody>
          <a:bodyPr>
            <a:normAutofit/>
          </a:bodyPr>
          <a:lstStyle/>
          <a:p>
            <a:pPr algn="just"/>
            <a:r>
              <a:rPr lang="en-US" sz="2400" dirty="0" smtClean="0"/>
              <a:t>Only </a:t>
            </a:r>
            <a:r>
              <a:rPr lang="en-US" sz="2400" b="1" dirty="0" smtClean="0">
                <a:solidFill>
                  <a:srgbClr val="C00000"/>
                </a:solidFill>
              </a:rPr>
              <a:t>14% of students </a:t>
            </a:r>
            <a:r>
              <a:rPr lang="en-US" sz="2400" dirty="0" smtClean="0"/>
              <a:t>are confident that the knowledge gained at the university will be useful to them in the future; </a:t>
            </a:r>
          </a:p>
          <a:p>
            <a:pPr algn="just"/>
            <a:r>
              <a:rPr lang="en-US" sz="2400" dirty="0" smtClean="0"/>
              <a:t>Only </a:t>
            </a:r>
            <a:r>
              <a:rPr lang="en-US" sz="2400" b="1" dirty="0" smtClean="0">
                <a:solidFill>
                  <a:srgbClr val="C00000"/>
                </a:solidFill>
              </a:rPr>
              <a:t>6% of university teachers </a:t>
            </a:r>
            <a:r>
              <a:rPr lang="en-US" sz="2400" dirty="0" smtClean="0"/>
              <a:t>are confident that they are preparing students for future work; </a:t>
            </a:r>
          </a:p>
          <a:p>
            <a:pPr algn="just"/>
            <a:r>
              <a:rPr lang="en-US" sz="2400" dirty="0" smtClean="0"/>
              <a:t>Only </a:t>
            </a:r>
            <a:r>
              <a:rPr lang="en-US" sz="2400" b="1" dirty="0" smtClean="0">
                <a:solidFill>
                  <a:srgbClr val="C00000"/>
                </a:solidFill>
              </a:rPr>
              <a:t>11% of employers </a:t>
            </a:r>
            <a:r>
              <a:rPr lang="en-US" sz="2400" dirty="0" smtClean="0"/>
              <a:t>see in graduates those skills and knowledge that are necessary for work.</a:t>
            </a:r>
            <a:endParaRPr lang="ru-RU" sz="2400" dirty="0"/>
          </a:p>
        </p:txBody>
      </p:sp>
    </p:spTree>
    <p:extLst>
      <p:ext uri="{BB962C8B-B14F-4D97-AF65-F5344CB8AC3E}">
        <p14:creationId xmlns="" xmlns:p14="http://schemas.microsoft.com/office/powerpoint/2010/main" val="1510872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1584" y="57150"/>
            <a:ext cx="8596668" cy="1320800"/>
          </a:xfrm>
        </p:spPr>
        <p:txBody>
          <a:bodyPr/>
          <a:lstStyle/>
          <a:p>
            <a:r>
              <a:rPr lang="en-US" dirty="0" smtClean="0"/>
              <a:t>Requirements for the education system</a:t>
            </a:r>
            <a:endParaRPr lang="ru-RU" b="1" dirty="0">
              <a:solidFill>
                <a:srgbClr val="C00000"/>
              </a:solidFill>
            </a:endParaRPr>
          </a:p>
        </p:txBody>
      </p:sp>
      <p:sp>
        <p:nvSpPr>
          <p:cNvPr id="3" name="Содержимое 2"/>
          <p:cNvSpPr>
            <a:spLocks noGrp="1"/>
          </p:cNvSpPr>
          <p:nvPr>
            <p:ph idx="1"/>
          </p:nvPr>
        </p:nvSpPr>
        <p:spPr>
          <a:xfrm>
            <a:off x="353484" y="865189"/>
            <a:ext cx="8066616" cy="3880773"/>
          </a:xfrm>
        </p:spPr>
        <p:txBody>
          <a:bodyPr>
            <a:noAutofit/>
          </a:bodyPr>
          <a:lstStyle/>
          <a:p>
            <a:r>
              <a:rPr lang="en-US" sz="2400" dirty="0" smtClean="0"/>
              <a:t>improvement of the curriculum, </a:t>
            </a:r>
          </a:p>
          <a:p>
            <a:r>
              <a:rPr lang="en-US" sz="2400" dirty="0" smtClean="0"/>
              <a:t>personalization of training, </a:t>
            </a:r>
          </a:p>
          <a:p>
            <a:r>
              <a:rPr lang="en-US" sz="2400" dirty="0" smtClean="0"/>
              <a:t>advanced training of teachers and teachers, </a:t>
            </a:r>
          </a:p>
          <a:p>
            <a:r>
              <a:rPr lang="en-US" sz="2400" dirty="0" smtClean="0"/>
              <a:t>accessibility of education for the maximum number of people.</a:t>
            </a:r>
            <a:endParaRPr lang="ru-RU" sz="2400" dirty="0" smtClean="0"/>
          </a:p>
          <a:p>
            <a:pPr>
              <a:buNone/>
            </a:pPr>
            <a:endParaRPr lang="en-US" sz="2400" dirty="0" smtClean="0"/>
          </a:p>
          <a:p>
            <a:pPr>
              <a:buNone/>
            </a:pPr>
            <a:r>
              <a:rPr lang="en-US" sz="2400" dirty="0" smtClean="0"/>
              <a:t>For reference:</a:t>
            </a:r>
          </a:p>
          <a:p>
            <a:pPr>
              <a:buNone/>
            </a:pPr>
            <a:r>
              <a:rPr lang="en-US" sz="2400" dirty="0" smtClean="0"/>
              <a:t> According to forecasts, by </a:t>
            </a:r>
            <a:r>
              <a:rPr lang="en-US" sz="2400" b="1" dirty="0" smtClean="0">
                <a:solidFill>
                  <a:srgbClr val="C00000"/>
                </a:solidFill>
              </a:rPr>
              <a:t>2025 the number of students will reach 263 million people.</a:t>
            </a:r>
            <a:endParaRPr lang="ru-RU" sz="2400" b="1" dirty="0">
              <a:solidFill>
                <a:srgbClr val="C00000"/>
              </a:solidFill>
            </a:endParaRPr>
          </a:p>
        </p:txBody>
      </p:sp>
      <p:pic>
        <p:nvPicPr>
          <p:cNvPr id="5" name="Picture 3" descr="E:\1_мои документы\15_фотошоп\для оформления\ВЕБ ЧЕЛОВЕЧКИ\podderjka-v-internet.jpg"/>
          <p:cNvPicPr>
            <a:picLocks noChangeAspect="1" noChangeArrowheads="1"/>
          </p:cNvPicPr>
          <p:nvPr/>
        </p:nvPicPr>
        <p:blipFill>
          <a:blip r:embed="rId2"/>
          <a:srcRect/>
          <a:stretch>
            <a:fillRect/>
          </a:stretch>
        </p:blipFill>
        <p:spPr bwMode="auto">
          <a:xfrm>
            <a:off x="8193278" y="2381250"/>
            <a:ext cx="3998722" cy="32956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184" y="0"/>
            <a:ext cx="9876366" cy="1320800"/>
          </a:xfrm>
        </p:spPr>
        <p:txBody>
          <a:bodyPr>
            <a:noAutofit/>
          </a:bodyPr>
          <a:lstStyle/>
          <a:p>
            <a:r>
              <a:rPr lang="en-US" sz="2800" dirty="0" smtClean="0"/>
              <a:t>The system of open education is a set of didactic, technical, information and organizational approaches that implement the principles of open education.</a:t>
            </a:r>
            <a:endParaRPr lang="ru-RU" sz="2800" dirty="0"/>
          </a:p>
        </p:txBody>
      </p:sp>
      <p:sp>
        <p:nvSpPr>
          <p:cNvPr id="3" name="Содержимое 2"/>
          <p:cNvSpPr>
            <a:spLocks noGrp="1"/>
          </p:cNvSpPr>
          <p:nvPr>
            <p:ph idx="1"/>
          </p:nvPr>
        </p:nvSpPr>
        <p:spPr>
          <a:xfrm>
            <a:off x="400902" y="2167722"/>
            <a:ext cx="4666398" cy="4690278"/>
          </a:xfrm>
        </p:spPr>
        <p:txBody>
          <a:bodyPr>
            <a:noAutofit/>
          </a:bodyPr>
          <a:lstStyle/>
          <a:p>
            <a:r>
              <a:rPr lang="en-US" dirty="0" smtClean="0"/>
              <a:t>Educational process management </a:t>
            </a:r>
            <a:endParaRPr lang="ru-RU" dirty="0" smtClean="0"/>
          </a:p>
          <a:p>
            <a:r>
              <a:rPr lang="en-US" dirty="0" smtClean="0"/>
              <a:t>Administrative </a:t>
            </a:r>
            <a:r>
              <a:rPr lang="en-US" dirty="0" smtClean="0"/>
              <a:t>and management </a:t>
            </a:r>
            <a:endParaRPr lang="ru-RU" dirty="0" smtClean="0"/>
          </a:p>
          <a:p>
            <a:r>
              <a:rPr lang="en-US" dirty="0" smtClean="0"/>
              <a:t>Technical </a:t>
            </a:r>
            <a:endParaRPr lang="ru-RU" dirty="0" smtClean="0"/>
          </a:p>
          <a:p>
            <a:r>
              <a:rPr lang="en-US" dirty="0" smtClean="0"/>
              <a:t>Staffing </a:t>
            </a:r>
            <a:endParaRPr lang="ru-RU" dirty="0" smtClean="0"/>
          </a:p>
          <a:p>
            <a:r>
              <a:rPr lang="en-US" dirty="0" smtClean="0"/>
              <a:t>Financial</a:t>
            </a:r>
            <a:endParaRPr lang="ru-RU" dirty="0" smtClean="0"/>
          </a:p>
          <a:p>
            <a:r>
              <a:rPr lang="en-US" dirty="0" smtClean="0"/>
              <a:t> Marketing</a:t>
            </a:r>
            <a:endParaRPr lang="ru-RU" dirty="0" smtClean="0"/>
          </a:p>
          <a:p>
            <a:r>
              <a:rPr lang="en-US" dirty="0" smtClean="0"/>
              <a:t> </a:t>
            </a:r>
            <a:r>
              <a:rPr lang="en-US" dirty="0" smtClean="0"/>
              <a:t>Legal </a:t>
            </a:r>
            <a:endParaRPr lang="ru-RU" dirty="0" smtClean="0"/>
          </a:p>
          <a:p>
            <a:r>
              <a:rPr lang="en-US" dirty="0" smtClean="0"/>
              <a:t>Information </a:t>
            </a:r>
            <a:endParaRPr lang="ru-RU" dirty="0" smtClean="0"/>
          </a:p>
          <a:p>
            <a:r>
              <a:rPr lang="en-US" dirty="0" smtClean="0"/>
              <a:t>Security </a:t>
            </a:r>
            <a:endParaRPr lang="ru-RU" dirty="0" smtClean="0"/>
          </a:p>
          <a:p>
            <a:r>
              <a:rPr lang="en-US" dirty="0" smtClean="0"/>
              <a:t>Research </a:t>
            </a:r>
            <a:endParaRPr lang="ru-RU" dirty="0" smtClean="0"/>
          </a:p>
          <a:p>
            <a:r>
              <a:rPr lang="en-US" dirty="0" smtClean="0"/>
              <a:t>International </a:t>
            </a:r>
            <a:r>
              <a:rPr lang="en-US" dirty="0" smtClean="0"/>
              <a:t>Relations</a:t>
            </a:r>
            <a:endParaRPr lang="ru-RU" dirty="0"/>
          </a:p>
        </p:txBody>
      </p:sp>
      <p:pic>
        <p:nvPicPr>
          <p:cNvPr id="1026" name="Picture 2" descr="E:\1_мои документы\15_фотошоп\для оформления\ВЕБ ЧЕЛОВЕЧКИ\men_know.jpg"/>
          <p:cNvPicPr>
            <a:picLocks noChangeAspect="1" noChangeArrowheads="1"/>
          </p:cNvPicPr>
          <p:nvPr/>
        </p:nvPicPr>
        <p:blipFill>
          <a:blip r:embed="rId2" cstate="print"/>
          <a:srcRect/>
          <a:stretch>
            <a:fillRect/>
          </a:stretch>
        </p:blipFill>
        <p:spPr bwMode="auto">
          <a:xfrm>
            <a:off x="9397283" y="2285999"/>
            <a:ext cx="2605529" cy="3178745"/>
          </a:xfrm>
          <a:prstGeom prst="rect">
            <a:avLst/>
          </a:prstGeom>
          <a:ln>
            <a:noFill/>
          </a:ln>
          <a:effectLst>
            <a:softEdge rad="112500"/>
          </a:effectLst>
        </p:spPr>
      </p:pic>
      <p:sp>
        <p:nvSpPr>
          <p:cNvPr id="5" name="Прямоугольник 4"/>
          <p:cNvSpPr/>
          <p:nvPr/>
        </p:nvSpPr>
        <p:spPr>
          <a:xfrm>
            <a:off x="5609889" y="3100685"/>
            <a:ext cx="3877011" cy="1077218"/>
          </a:xfrm>
          <a:prstGeom prst="rect">
            <a:avLst/>
          </a:prstGeom>
          <a:noFill/>
        </p:spPr>
        <p:txBody>
          <a:bodyPr wrap="square" lIns="91440" tIns="45720" rIns="91440" bIns="45720">
            <a:spAutoFit/>
          </a:bodyPr>
          <a:lstStyle/>
          <a:p>
            <a:pPr algn="ctr"/>
            <a:r>
              <a:rPr lang="en-US" sz="3200" dirty="0" smtClean="0"/>
              <a:t>Subsystems open education</a:t>
            </a:r>
            <a:endParaRPr lang="ru-RU"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Правая фигурная скобка 5"/>
          <p:cNvSpPr/>
          <p:nvPr/>
        </p:nvSpPr>
        <p:spPr>
          <a:xfrm>
            <a:off x="4705350" y="2209800"/>
            <a:ext cx="933450" cy="4438650"/>
          </a:xfrm>
          <a:prstGeom prst="rightBrace">
            <a:avLst>
              <a:gd name="adj1" fmla="val 34864"/>
              <a:gd name="adj2" fmla="val 50429"/>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ru-RU">
              <a:ln w="38100">
                <a:solidFill>
                  <a:schemeClr val="tx1"/>
                </a:solidFill>
              </a:l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184" y="0"/>
            <a:ext cx="8596668" cy="1320800"/>
          </a:xfrm>
        </p:spPr>
        <p:txBody>
          <a:bodyPr/>
          <a:lstStyle/>
          <a:p>
            <a:r>
              <a:rPr lang="en-US" dirty="0" smtClean="0"/>
              <a:t>ONLINE COURSE CONTENT</a:t>
            </a:r>
            <a:endParaRPr lang="ru-RU" dirty="0"/>
          </a:p>
        </p:txBody>
      </p:sp>
      <p:sp>
        <p:nvSpPr>
          <p:cNvPr id="3" name="Содержимое 2"/>
          <p:cNvSpPr>
            <a:spLocks noGrp="1"/>
          </p:cNvSpPr>
          <p:nvPr>
            <p:ph idx="1"/>
          </p:nvPr>
        </p:nvSpPr>
        <p:spPr>
          <a:xfrm>
            <a:off x="305652" y="572965"/>
            <a:ext cx="9428898" cy="5469863"/>
          </a:xfrm>
        </p:spPr>
        <p:txBody>
          <a:bodyPr>
            <a:noAutofit/>
          </a:bodyPr>
          <a:lstStyle/>
          <a:p>
            <a:pPr>
              <a:buNone/>
            </a:pPr>
            <a:r>
              <a:rPr lang="ru-RU" sz="1600" dirty="0" smtClean="0"/>
              <a:t>1) </a:t>
            </a:r>
            <a:r>
              <a:rPr lang="en-US" sz="1600" dirty="0" smtClean="0"/>
              <a:t>Course </a:t>
            </a:r>
            <a:r>
              <a:rPr lang="en-US" sz="1600" dirty="0" smtClean="0"/>
              <a:t>ID </a:t>
            </a:r>
            <a:endParaRPr lang="ru-RU" sz="1600" dirty="0" smtClean="0"/>
          </a:p>
          <a:p>
            <a:pPr>
              <a:buNone/>
            </a:pPr>
            <a:r>
              <a:rPr lang="en-US" sz="1600" dirty="0" smtClean="0"/>
              <a:t>2</a:t>
            </a:r>
            <a:r>
              <a:rPr lang="en-US" sz="1600" dirty="0" smtClean="0"/>
              <a:t>) Course version </a:t>
            </a:r>
            <a:endParaRPr lang="ru-RU" sz="1600" dirty="0" smtClean="0"/>
          </a:p>
          <a:p>
            <a:pPr>
              <a:buNone/>
            </a:pPr>
            <a:r>
              <a:rPr lang="en-US" sz="1600" dirty="0" smtClean="0"/>
              <a:t>3</a:t>
            </a:r>
            <a:r>
              <a:rPr lang="en-US" sz="1600" dirty="0" smtClean="0"/>
              <a:t>) Name of the course </a:t>
            </a:r>
            <a:endParaRPr lang="ru-RU" sz="1600" dirty="0" smtClean="0"/>
          </a:p>
          <a:p>
            <a:pPr>
              <a:buNone/>
            </a:pPr>
            <a:r>
              <a:rPr lang="en-US" sz="1600" dirty="0" smtClean="0"/>
              <a:t>4</a:t>
            </a:r>
            <a:r>
              <a:rPr lang="en-US" sz="1600" dirty="0" smtClean="0"/>
              <a:t>) The total complexity of the course in credit units, the number of weeks of training, the average load per week </a:t>
            </a:r>
            <a:endParaRPr lang="ru-RU" sz="1600" dirty="0" smtClean="0"/>
          </a:p>
          <a:p>
            <a:pPr>
              <a:buNone/>
            </a:pPr>
            <a:r>
              <a:rPr lang="en-US" sz="1600" dirty="0" smtClean="0"/>
              <a:t>5</a:t>
            </a:r>
            <a:r>
              <a:rPr lang="en-US" sz="1600" dirty="0" smtClean="0"/>
              <a:t>) Name of the university-developer (Full name, Short name</a:t>
            </a:r>
            <a:r>
              <a:rPr lang="en-US" sz="1600" dirty="0" smtClean="0"/>
              <a:t>)</a:t>
            </a:r>
            <a:endParaRPr lang="ru-RU" sz="1600" dirty="0" smtClean="0"/>
          </a:p>
          <a:p>
            <a:pPr>
              <a:buNone/>
            </a:pPr>
            <a:r>
              <a:rPr lang="en-US" sz="1600" dirty="0" smtClean="0"/>
              <a:t>6) Course authors </a:t>
            </a:r>
            <a:endParaRPr lang="ru-RU" sz="1600" dirty="0" smtClean="0"/>
          </a:p>
          <a:p>
            <a:pPr>
              <a:buNone/>
            </a:pPr>
            <a:r>
              <a:rPr lang="en-US" sz="1600" dirty="0" smtClean="0"/>
              <a:t>7) </a:t>
            </a:r>
            <a:r>
              <a:rPr lang="en-US" sz="1600" dirty="0" smtClean="0"/>
              <a:t>The main illustration of the course </a:t>
            </a:r>
            <a:endParaRPr lang="ru-RU" sz="1600" dirty="0" smtClean="0"/>
          </a:p>
          <a:p>
            <a:pPr>
              <a:buNone/>
            </a:pPr>
            <a:r>
              <a:rPr lang="en-US" sz="1600" dirty="0" smtClean="0"/>
              <a:t>8</a:t>
            </a:r>
            <a:r>
              <a:rPr lang="en-US" sz="1600" dirty="0" smtClean="0"/>
              <a:t>) Promotional Video </a:t>
            </a:r>
            <a:endParaRPr lang="ru-RU" sz="1600" dirty="0" smtClean="0"/>
          </a:p>
          <a:p>
            <a:pPr>
              <a:buNone/>
            </a:pPr>
            <a:r>
              <a:rPr lang="en-US" sz="1600" dirty="0" smtClean="0"/>
              <a:t>9</a:t>
            </a:r>
            <a:r>
              <a:rPr lang="en-US" sz="1600" dirty="0" smtClean="0"/>
              <a:t>) Brief annotation of the course </a:t>
            </a:r>
            <a:endParaRPr lang="ru-RU" sz="1600" dirty="0" smtClean="0"/>
          </a:p>
          <a:p>
            <a:pPr>
              <a:buNone/>
            </a:pPr>
            <a:r>
              <a:rPr lang="en-US" sz="1600" dirty="0" smtClean="0"/>
              <a:t>10</a:t>
            </a:r>
            <a:r>
              <a:rPr lang="en-US" sz="1600" dirty="0" smtClean="0"/>
              <a:t>) Full annotation of the </a:t>
            </a:r>
            <a:r>
              <a:rPr lang="en-US" sz="1600" dirty="0" smtClean="0"/>
              <a:t>course</a:t>
            </a:r>
            <a:endParaRPr lang="ru-RU" sz="1600" dirty="0" smtClean="0"/>
          </a:p>
          <a:p>
            <a:pPr>
              <a:buNone/>
            </a:pPr>
            <a:r>
              <a:rPr lang="ru-RU" sz="1600" dirty="0" smtClean="0"/>
              <a:t>1</a:t>
            </a:r>
            <a:r>
              <a:rPr lang="en-US" sz="1600" dirty="0" smtClean="0"/>
              <a:t>1</a:t>
            </a:r>
            <a:r>
              <a:rPr lang="en-US" sz="1600" dirty="0" smtClean="0"/>
              <a:t>) Map of the results of </a:t>
            </a:r>
            <a:r>
              <a:rPr lang="en-US" sz="1600" dirty="0" smtClean="0"/>
              <a:t>education</a:t>
            </a:r>
            <a:endParaRPr lang="ru-RU" sz="1600" dirty="0" smtClean="0"/>
          </a:p>
          <a:p>
            <a:pPr>
              <a:buNone/>
            </a:pPr>
            <a:r>
              <a:rPr lang="en-US" sz="1600" dirty="0" smtClean="0"/>
              <a:t>12) Information on the certificates issued, the rules for the assessment, the description of the assessment system (including the terms of the work audit), the specification of the assessment system, reflecting the relationship of assignments with the course content, including a description of indicators and evaluation criteria, scales and assessment procedures </a:t>
            </a:r>
            <a:endParaRPr lang="ru-RU" sz="1600" dirty="0" smtClean="0"/>
          </a:p>
          <a:p>
            <a:pPr>
              <a:buNone/>
            </a:pPr>
            <a:r>
              <a:rPr lang="en-US" sz="1600" dirty="0" smtClean="0"/>
              <a:t>13</a:t>
            </a:r>
            <a:r>
              <a:rPr lang="en-US" sz="1600" dirty="0" smtClean="0"/>
              <a:t>) Educational programs that recognize the results of the course (both programs of the university-developer, and programs of other universities, which recognize the results of the course)</a:t>
            </a:r>
            <a:endParaRPr lang="ru-RU" sz="1600" dirty="0"/>
          </a:p>
        </p:txBody>
      </p:sp>
      <p:pic>
        <p:nvPicPr>
          <p:cNvPr id="1026" name="Picture 2" descr="E:\1_мои документы\15_фотошоп\для оформления\ВЕБ ЧЕЛОВЕЧКИ\men_know.jpg"/>
          <p:cNvPicPr>
            <a:picLocks noChangeAspect="1" noChangeArrowheads="1"/>
          </p:cNvPicPr>
          <p:nvPr/>
        </p:nvPicPr>
        <p:blipFill>
          <a:blip r:embed="rId2" cstate="print"/>
          <a:srcRect/>
          <a:stretch>
            <a:fillRect/>
          </a:stretch>
        </p:blipFill>
        <p:spPr bwMode="auto">
          <a:xfrm>
            <a:off x="9397283" y="2285999"/>
            <a:ext cx="2605529" cy="3178745"/>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Грань">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1594</TotalTime>
  <Words>1064</Words>
  <Application>Microsoft Office PowerPoint</Application>
  <PresentationFormat>Произвольный</PresentationFormat>
  <Paragraphs>105</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Грань</vt:lpstr>
      <vt:lpstr>ON THE WAY TO OPEN EDUCATION</vt:lpstr>
      <vt:lpstr>Questions on the Road to Open Education</vt:lpstr>
      <vt:lpstr>  Open education is the use of computer networks in education, allowing in time to create a single global educational space open to any citizen of the planet.</vt:lpstr>
      <vt:lpstr>Features of open education</vt:lpstr>
      <vt:lpstr>Who will be an open  education student:</vt:lpstr>
      <vt:lpstr> Brandon Bastide, Executive Director, Education Department, Gallup</vt:lpstr>
      <vt:lpstr>Requirements for the education system</vt:lpstr>
      <vt:lpstr>The system of open education is a set of didactic, technical, information and organizational approaches that implement the principles of open education.</vt:lpstr>
      <vt:lpstr>ONLINE COURSE CONTENT</vt:lpstr>
      <vt:lpstr>Formation of open education</vt:lpstr>
      <vt:lpstr>THE MOST KNOWN GLOBAL OER-RESOURCES</vt:lpstr>
      <vt:lpstr>OPEN EDUCATIONAL RESOURCES IN RUSSIA  </vt:lpstr>
      <vt:lpstr>Слайд 13</vt:lpstr>
      <vt:lpstr>Слайд 14</vt:lpstr>
      <vt:lpstr>Слайд 15</vt:lpstr>
      <vt:lpstr>Слайд 16</vt:lpstr>
      <vt:lpstr>The questions to be solved are already on the way:</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ОТКРЫТОЕ ОБРАЗОВАНИЕ</dc:title>
  <dc:creator>Оксана</dc:creator>
  <cp:lastModifiedBy>Оксана</cp:lastModifiedBy>
  <cp:revision>49</cp:revision>
  <dcterms:created xsi:type="dcterms:W3CDTF">2015-01-17T10:49:21Z</dcterms:created>
  <dcterms:modified xsi:type="dcterms:W3CDTF">2017-09-29T06:22:24Z</dcterms:modified>
</cp:coreProperties>
</file>