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58" r:id="rId5"/>
    <p:sldId id="261" r:id="rId6"/>
    <p:sldId id="268" r:id="rId7"/>
    <p:sldId id="262" r:id="rId8"/>
    <p:sldId id="269" r:id="rId9"/>
    <p:sldId id="271" r:id="rId10"/>
    <p:sldId id="270" r:id="rId11"/>
    <p:sldId id="264" r:id="rId12"/>
    <p:sldId id="265" r:id="rId13"/>
    <p:sldId id="266" r:id="rId14"/>
    <p:sldId id="26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27C03FB-7609-4DE8-8655-0617D82284A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230728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7C03FB-7609-4DE8-8655-0617D82284A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278146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7C03FB-7609-4DE8-8655-0617D82284A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173435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7C03FB-7609-4DE8-8655-0617D82284A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18145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27C03FB-7609-4DE8-8655-0617D82284A5}" type="datetimeFigureOut">
              <a:rPr lang="ru-RU" smtClean="0"/>
              <a:t>29.09.2017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236198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27C03FB-7609-4DE8-8655-0617D82284A5}" type="datetimeFigureOut">
              <a:rPr lang="ru-RU" smtClean="0"/>
              <a:t>29.09.2017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216488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27C03FB-7609-4DE8-8655-0617D82284A5}" type="datetimeFigureOut">
              <a:rPr lang="ru-RU" smtClean="0"/>
              <a:t>29.09.2017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28144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27C03FB-7609-4DE8-8655-0617D82284A5}" type="datetimeFigureOut">
              <a:rPr lang="ru-RU" smtClean="0"/>
              <a:t>29.09.2017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77421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7C03FB-7609-4DE8-8655-0617D82284A5}" type="datetimeFigureOut">
              <a:rPr lang="ru-RU" smtClean="0"/>
              <a:t>29.09.2017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195706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27C03FB-7609-4DE8-8655-0617D82284A5}" type="datetimeFigureOut">
              <a:rPr lang="ru-RU" smtClean="0"/>
              <a:t>29.09.2017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338261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27C03FB-7609-4DE8-8655-0617D82284A5}" type="datetimeFigureOut">
              <a:rPr lang="ru-RU" smtClean="0"/>
              <a:t>29.09.2017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80F9DA-BB24-4015-942A-5B5F681EC669}" type="slidenum">
              <a:rPr lang="ru-RU" smtClean="0"/>
              <a:t>‹#›</a:t>
            </a:fld>
            <a:endParaRPr lang="ru-RU"/>
          </a:p>
        </p:txBody>
      </p:sp>
    </p:spTree>
    <p:extLst>
      <p:ext uri="{BB962C8B-B14F-4D97-AF65-F5344CB8AC3E}">
        <p14:creationId xmlns:p14="http://schemas.microsoft.com/office/powerpoint/2010/main" val="258945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C03FB-7609-4DE8-8655-0617D82284A5}" type="datetimeFigureOut">
              <a:rPr lang="ru-RU" smtClean="0"/>
              <a:t>29.09.2017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0F9DA-BB24-4015-942A-5B5F681EC669}" type="slidenum">
              <a:rPr lang="ru-RU" smtClean="0"/>
              <a:t>‹#›</a:t>
            </a:fld>
            <a:endParaRPr lang="ru-RU"/>
          </a:p>
        </p:txBody>
      </p:sp>
    </p:spTree>
    <p:extLst>
      <p:ext uri="{BB962C8B-B14F-4D97-AF65-F5344CB8AC3E}">
        <p14:creationId xmlns:p14="http://schemas.microsoft.com/office/powerpoint/2010/main" val="267435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Объект 1">
            <a:extLst>
              <a:ext uri="{FF2B5EF4-FFF2-40B4-BE49-F238E27FC236}">
                <a16:creationId xmlns:a16="http://schemas.microsoft.com/office/drawing/2014/main" id="{E0917EAE-AE09-48EB-858C-728341692376}"/>
              </a:ext>
            </a:extLst>
          </p:cNvPr>
          <p:cNvGraphicFramePr>
            <a:graphicFrameLocks noChangeAspect="1"/>
          </p:cNvGraphicFramePr>
          <p:nvPr>
            <p:extLst>
              <p:ext uri="{D42A27DB-BD31-4B8C-83A1-F6EECF244321}">
                <p14:modId xmlns:p14="http://schemas.microsoft.com/office/powerpoint/2010/main" val="3594593107"/>
              </p:ext>
            </p:extLst>
          </p:nvPr>
        </p:nvGraphicFramePr>
        <p:xfrm>
          <a:off x="620209" y="2160105"/>
          <a:ext cx="11448097" cy="2479675"/>
        </p:xfrm>
        <a:graphic>
          <a:graphicData uri="http://schemas.openxmlformats.org/presentationml/2006/ole">
            <mc:AlternateContent xmlns:mc="http://schemas.openxmlformats.org/markup-compatibility/2006">
              <mc:Choice xmlns:v="urn:schemas-microsoft-com:vml" Requires="v">
                <p:oleObj spid="_x0000_s1046" name="Image" r:id="rId4" imgW="20152080" imgH="4368240" progId="Photoshop.Image.18">
                  <p:embed/>
                </p:oleObj>
              </mc:Choice>
              <mc:Fallback>
                <p:oleObj name="Image" r:id="rId4" imgW="20152080" imgH="4368240" progId="Photoshop.Image.18">
                  <p:embed/>
                  <p:pic>
                    <p:nvPicPr>
                      <p:cNvPr id="2" name="Объект 1">
                        <a:extLst>
                          <a:ext uri="{FF2B5EF4-FFF2-40B4-BE49-F238E27FC236}">
                            <a16:creationId xmlns:a16="http://schemas.microsoft.com/office/drawing/2014/main" id="{E0917EAE-AE09-48EB-858C-728341692376}"/>
                          </a:ext>
                        </a:extLst>
                      </p:cNvPr>
                      <p:cNvPicPr/>
                      <p:nvPr/>
                    </p:nvPicPr>
                    <p:blipFill>
                      <a:blip r:embed="rId5"/>
                      <a:stretch>
                        <a:fillRect/>
                      </a:stretch>
                    </p:blipFill>
                    <p:spPr>
                      <a:xfrm>
                        <a:off x="620209" y="2160105"/>
                        <a:ext cx="11448097" cy="247967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11217FE-BAB3-4A5C-ADDA-272E8B451F4A}"/>
              </a:ext>
            </a:extLst>
          </p:cNvPr>
          <p:cNvSpPr txBox="1"/>
          <p:nvPr/>
        </p:nvSpPr>
        <p:spPr>
          <a:xfrm>
            <a:off x="2057178" y="5950226"/>
            <a:ext cx="8574157" cy="646331"/>
          </a:xfrm>
          <a:prstGeom prst="rect">
            <a:avLst/>
          </a:prstGeom>
          <a:noFill/>
        </p:spPr>
        <p:txBody>
          <a:bodyPr wrap="square" rtlCol="0">
            <a:spAutoFit/>
          </a:bodyPr>
          <a:lstStyle/>
          <a:p>
            <a:pPr algn="ctr"/>
            <a:r>
              <a:rPr lang="en-US" b="1" dirty="0">
                <a:solidFill>
                  <a:schemeClr val="accent2">
                    <a:lumMod val="50000"/>
                  </a:schemeClr>
                </a:solidFill>
              </a:rPr>
              <a:t>NEC’2017, 25-29 September 2017 , Montenegro, </a:t>
            </a:r>
            <a:r>
              <a:rPr lang="en-US" b="1" dirty="0" err="1">
                <a:solidFill>
                  <a:schemeClr val="accent2">
                    <a:lumMod val="50000"/>
                  </a:schemeClr>
                </a:solidFill>
              </a:rPr>
              <a:t>Budva</a:t>
            </a:r>
            <a:r>
              <a:rPr lang="en-US" b="1" dirty="0">
                <a:solidFill>
                  <a:schemeClr val="accent2">
                    <a:lumMod val="50000"/>
                  </a:schemeClr>
                </a:solidFill>
              </a:rPr>
              <a:t>, </a:t>
            </a:r>
            <a:r>
              <a:rPr lang="en-US" b="1" dirty="0" err="1">
                <a:solidFill>
                  <a:schemeClr val="accent2">
                    <a:lumMod val="50000"/>
                  </a:schemeClr>
                </a:solidFill>
              </a:rPr>
              <a:t>Becici</a:t>
            </a:r>
            <a:endParaRPr lang="en-US" b="1" dirty="0">
              <a:solidFill>
                <a:schemeClr val="accent2">
                  <a:lumMod val="50000"/>
                </a:schemeClr>
              </a:solidFill>
            </a:endParaRPr>
          </a:p>
          <a:p>
            <a:endParaRPr lang="ru-RU" dirty="0"/>
          </a:p>
        </p:txBody>
      </p:sp>
      <p:pic>
        <p:nvPicPr>
          <p:cNvPr id="5" name="Рисунок 4">
            <a:extLst>
              <a:ext uri="{FF2B5EF4-FFF2-40B4-BE49-F238E27FC236}">
                <a16:creationId xmlns:a16="http://schemas.microsoft.com/office/drawing/2014/main" id="{99807B2D-0430-4A25-81FD-3CEF1A24F6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3055" y="239201"/>
            <a:ext cx="4205910" cy="1682364"/>
          </a:xfrm>
          <a:prstGeom prst="rect">
            <a:avLst/>
          </a:prstGeom>
        </p:spPr>
      </p:pic>
      <p:sp>
        <p:nvSpPr>
          <p:cNvPr id="4" name="TextBox 3">
            <a:extLst>
              <a:ext uri="{FF2B5EF4-FFF2-40B4-BE49-F238E27FC236}">
                <a16:creationId xmlns:a16="http://schemas.microsoft.com/office/drawing/2014/main" id="{9A218C27-2D25-498A-AE02-EA5FB6707992}"/>
              </a:ext>
            </a:extLst>
          </p:cNvPr>
          <p:cNvSpPr txBox="1"/>
          <p:nvPr/>
        </p:nvSpPr>
        <p:spPr>
          <a:xfrm>
            <a:off x="620209" y="4666288"/>
            <a:ext cx="11448097" cy="461665"/>
          </a:xfrm>
          <a:prstGeom prst="rect">
            <a:avLst/>
          </a:prstGeom>
          <a:noFill/>
        </p:spPr>
        <p:txBody>
          <a:bodyPr wrap="square" rtlCol="0">
            <a:spAutoFit/>
          </a:bodyPr>
          <a:lstStyle/>
          <a:p>
            <a:pPr algn="ctr"/>
            <a:r>
              <a:rPr lang="en-US" sz="2400" b="1" dirty="0" err="1"/>
              <a:t>Dubna</a:t>
            </a:r>
            <a:r>
              <a:rPr lang="en-US" sz="2400" b="1" dirty="0"/>
              <a:t> State University </a:t>
            </a:r>
            <a:endParaRPr lang="ru-RU" sz="2400" b="1" dirty="0"/>
          </a:p>
        </p:txBody>
      </p:sp>
    </p:spTree>
    <p:extLst>
      <p:ext uri="{BB962C8B-B14F-4D97-AF65-F5344CB8AC3E}">
        <p14:creationId xmlns:p14="http://schemas.microsoft.com/office/powerpoint/2010/main" val="337974536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46478D-87D1-43B1-BF3C-5ACFFC602591}"/>
              </a:ext>
            </a:extLst>
          </p:cNvPr>
          <p:cNvSpPr>
            <a:spLocks noGrp="1"/>
          </p:cNvSpPr>
          <p:nvPr>
            <p:ph type="title"/>
          </p:nvPr>
        </p:nvSpPr>
        <p:spPr>
          <a:xfrm>
            <a:off x="838200" y="365125"/>
            <a:ext cx="10515600" cy="305435"/>
          </a:xfrm>
        </p:spPr>
        <p:txBody>
          <a:bodyPr>
            <a:normAutofit fontScale="90000"/>
          </a:bodyPr>
          <a:lstStyle/>
          <a:p>
            <a:r>
              <a:rPr lang="en-US" dirty="0"/>
              <a:t>Connect to Oracle RDBMS inside container</a:t>
            </a:r>
            <a:endParaRPr lang="ru-RU" dirty="0"/>
          </a:p>
        </p:txBody>
      </p:sp>
      <p:graphicFrame>
        <p:nvGraphicFramePr>
          <p:cNvPr id="6" name="Объект 5">
            <a:extLst>
              <a:ext uri="{FF2B5EF4-FFF2-40B4-BE49-F238E27FC236}">
                <a16:creationId xmlns:a16="http://schemas.microsoft.com/office/drawing/2014/main" id="{F1F6889C-A0D0-4026-A2F2-2E3E21B30703}"/>
              </a:ext>
            </a:extLst>
          </p:cNvPr>
          <p:cNvGraphicFramePr>
            <a:graphicFrameLocks noChangeAspect="1"/>
          </p:cNvGraphicFramePr>
          <p:nvPr>
            <p:extLst>
              <p:ext uri="{D42A27DB-BD31-4B8C-83A1-F6EECF244321}">
                <p14:modId xmlns:p14="http://schemas.microsoft.com/office/powerpoint/2010/main" val="1947597099"/>
              </p:ext>
            </p:extLst>
          </p:nvPr>
        </p:nvGraphicFramePr>
        <p:xfrm>
          <a:off x="838200" y="827086"/>
          <a:ext cx="10164679" cy="5915807"/>
        </p:xfrm>
        <a:graphic>
          <a:graphicData uri="http://schemas.openxmlformats.org/presentationml/2006/ole">
            <mc:AlternateContent xmlns:mc="http://schemas.openxmlformats.org/markup-compatibility/2006">
              <mc:Choice xmlns:v="urn:schemas-microsoft-com:vml" Requires="v">
                <p:oleObj spid="_x0000_s6167" name="Image" r:id="rId3" imgW="14120280" imgH="8228520" progId="Photoshop.Image.18">
                  <p:embed/>
                </p:oleObj>
              </mc:Choice>
              <mc:Fallback>
                <p:oleObj name="Image" r:id="rId3" imgW="14120280" imgH="8228520" progId="Photoshop.Image.18">
                  <p:embed/>
                  <p:pic>
                    <p:nvPicPr>
                      <p:cNvPr id="6" name="Объект 5">
                        <a:extLst>
                          <a:ext uri="{FF2B5EF4-FFF2-40B4-BE49-F238E27FC236}">
                            <a16:creationId xmlns:a16="http://schemas.microsoft.com/office/drawing/2014/main" id="{F1F6889C-A0D0-4026-A2F2-2E3E21B30703}"/>
                          </a:ext>
                        </a:extLst>
                      </p:cNvPr>
                      <p:cNvPicPr/>
                      <p:nvPr/>
                    </p:nvPicPr>
                    <p:blipFill>
                      <a:blip r:embed="rId4"/>
                      <a:stretch>
                        <a:fillRect/>
                      </a:stretch>
                    </p:blipFill>
                    <p:spPr>
                      <a:xfrm>
                        <a:off x="838200" y="827086"/>
                        <a:ext cx="10164679" cy="5915807"/>
                      </a:xfrm>
                      <a:prstGeom prst="rect">
                        <a:avLst/>
                      </a:prstGeom>
                    </p:spPr>
                  </p:pic>
                </p:oleObj>
              </mc:Fallback>
            </mc:AlternateContent>
          </a:graphicData>
        </a:graphic>
      </p:graphicFrame>
      <p:sp>
        <p:nvSpPr>
          <p:cNvPr id="3" name="Овал 2">
            <a:extLst>
              <a:ext uri="{FF2B5EF4-FFF2-40B4-BE49-F238E27FC236}">
                <a16:creationId xmlns:a16="http://schemas.microsoft.com/office/drawing/2014/main" id="{63E8DF91-D942-4036-9778-1CEA26F99F05}"/>
              </a:ext>
            </a:extLst>
          </p:cNvPr>
          <p:cNvSpPr/>
          <p:nvPr/>
        </p:nvSpPr>
        <p:spPr>
          <a:xfrm>
            <a:off x="493644" y="5645425"/>
            <a:ext cx="3230217" cy="80838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250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EC9C6E8-9FB3-4050-B188-ACB04F3E590D}"/>
              </a:ext>
            </a:extLst>
          </p:cNvPr>
          <p:cNvSpPr/>
          <p:nvPr/>
        </p:nvSpPr>
        <p:spPr>
          <a:xfrm>
            <a:off x="703847" y="2068939"/>
            <a:ext cx="10882564" cy="4678204"/>
          </a:xfrm>
          <a:prstGeom prst="rect">
            <a:avLst/>
          </a:prstGeom>
        </p:spPr>
        <p:txBody>
          <a:bodyPr wrap="square">
            <a:spAutoFit/>
          </a:bodyPr>
          <a:lstStyle/>
          <a:p>
            <a:r>
              <a:rPr lang="ru-RU" dirty="0"/>
              <a:t>1</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study a full lifecycle of Corporate information systems.</a:t>
            </a:r>
          </a:p>
          <a:p>
            <a:r>
              <a:rPr lang="en-US" sz="2800" dirty="0">
                <a:latin typeface="Times New Roman" panose="02020603050405020304" pitchFamily="18" charset="0"/>
                <a:cs typeface="Times New Roman" panose="02020603050405020304" pitchFamily="18" charset="0"/>
              </a:rPr>
              <a:t>2) To provide a set of software and hardware-based virtualization tools that enable the flexible and on-demand provision and use of computing resources in the form of "cloud" Internet services for carrying out research projects, resource-intensive computational calculations and tasks related to the development of complex corporate and other distributed information systems.</a:t>
            </a:r>
          </a:p>
          <a:p>
            <a:r>
              <a:rPr lang="en-US" sz="2800" dirty="0">
                <a:latin typeface="Times New Roman" panose="02020603050405020304" pitchFamily="18" charset="0"/>
                <a:cs typeface="Times New Roman" panose="02020603050405020304" pitchFamily="18" charset="0"/>
              </a:rPr>
              <a:t>3) To provide dedicated virtual servers for innovative projects that are carried out by students and staff at the Institute of System Analysis and Management. </a:t>
            </a:r>
          </a:p>
          <a:p>
            <a:endParaRPr lang="ru-RU" dirty="0"/>
          </a:p>
        </p:txBody>
      </p:sp>
      <p:sp>
        <p:nvSpPr>
          <p:cNvPr id="3" name="Прямоугольник 2">
            <a:extLst>
              <a:ext uri="{FF2B5EF4-FFF2-40B4-BE49-F238E27FC236}">
                <a16:creationId xmlns:a16="http://schemas.microsoft.com/office/drawing/2014/main" id="{3C06424A-D6F3-44A4-AD60-209DF6A32CF9}"/>
              </a:ext>
            </a:extLst>
          </p:cNvPr>
          <p:cNvSpPr/>
          <p:nvPr/>
        </p:nvSpPr>
        <p:spPr>
          <a:xfrm>
            <a:off x="910057" y="711686"/>
            <a:ext cx="9425069" cy="584775"/>
          </a:xfrm>
          <a:prstGeom prst="rect">
            <a:avLst/>
          </a:prstGeom>
        </p:spPr>
        <p:txBody>
          <a:bodyPr wrap="square">
            <a:spAutoFit/>
          </a:bodyPr>
          <a:lstStyle/>
          <a:p>
            <a:r>
              <a:rPr lang="ru-RU" sz="3200" b="1" dirty="0" err="1">
                <a:solidFill>
                  <a:schemeClr val="accent2">
                    <a:lumMod val="50000"/>
                  </a:schemeClr>
                </a:solidFill>
                <a:latin typeface="Times New Roman" panose="02020603050405020304" pitchFamily="18" charset="0"/>
                <a:ea typeface="+mj-ea"/>
                <a:cs typeface="Times New Roman" panose="02020603050405020304" pitchFamily="18" charset="0"/>
              </a:rPr>
              <a:t>The</a:t>
            </a:r>
            <a:r>
              <a:rPr lang="ru-RU" sz="3200" b="1" dirty="0">
                <a:solidFill>
                  <a:schemeClr val="accent2">
                    <a:lumMod val="50000"/>
                  </a:schemeClr>
                </a:solidFill>
                <a:latin typeface="Times New Roman" panose="02020603050405020304" pitchFamily="18" charset="0"/>
                <a:ea typeface="+mj-ea"/>
                <a:cs typeface="Times New Roman" panose="02020603050405020304" pitchFamily="18" charset="0"/>
              </a:rPr>
              <a:t> </a:t>
            </a:r>
            <a:r>
              <a:rPr lang="ru-RU" sz="3200" b="1" dirty="0" err="1">
                <a:solidFill>
                  <a:schemeClr val="accent2">
                    <a:lumMod val="50000"/>
                  </a:schemeClr>
                </a:solidFill>
                <a:latin typeface="Times New Roman" panose="02020603050405020304" pitchFamily="18" charset="0"/>
                <a:ea typeface="+mj-ea"/>
                <a:cs typeface="Times New Roman" panose="02020603050405020304" pitchFamily="18" charset="0"/>
              </a:rPr>
              <a:t>advantages</a:t>
            </a:r>
            <a:r>
              <a:rPr lang="ru-RU" sz="3200" b="1" dirty="0">
                <a:solidFill>
                  <a:schemeClr val="accent2">
                    <a:lumMod val="50000"/>
                  </a:schemeClr>
                </a:solidFill>
                <a:latin typeface="Times New Roman" panose="02020603050405020304" pitchFamily="18" charset="0"/>
                <a:ea typeface="+mj-ea"/>
                <a:cs typeface="Times New Roman" panose="02020603050405020304" pitchFamily="18" charset="0"/>
              </a:rPr>
              <a:t> of VCL:</a:t>
            </a:r>
          </a:p>
        </p:txBody>
      </p:sp>
    </p:spTree>
    <p:extLst>
      <p:ext uri="{BB962C8B-B14F-4D97-AF65-F5344CB8AC3E}">
        <p14:creationId xmlns:p14="http://schemas.microsoft.com/office/powerpoint/2010/main" val="422592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00075"/>
            <a:ext cx="10515600" cy="627146"/>
          </a:xfrm>
        </p:spPr>
        <p:txBody>
          <a:bodyPr>
            <a:normAutofit/>
          </a:bodyPr>
          <a:lstStyle/>
          <a:p>
            <a:pPr marL="0" indent="0">
              <a:buNone/>
            </a:pPr>
            <a:r>
              <a:rPr lang="en-US" sz="3600" b="1" dirty="0">
                <a:solidFill>
                  <a:schemeClr val="accent2">
                    <a:lumMod val="50000"/>
                  </a:schemeClr>
                </a:solidFill>
                <a:latin typeface="Times New Roman" panose="02020603050405020304" pitchFamily="18" charset="0"/>
                <a:ea typeface="+mj-ea"/>
                <a:cs typeface="Times New Roman" panose="02020603050405020304" pitchFamily="18" charset="0"/>
              </a:rPr>
              <a:t>The usage of Docker allows:</a:t>
            </a:r>
            <a:endParaRPr lang="ru-RU" sz="3600" b="1"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12413C49-5C82-4510-A782-BAED2777E8BA}"/>
              </a:ext>
            </a:extLst>
          </p:cNvPr>
          <p:cNvSpPr/>
          <p:nvPr/>
        </p:nvSpPr>
        <p:spPr>
          <a:xfrm>
            <a:off x="838200" y="1227221"/>
            <a:ext cx="10423358" cy="4431983"/>
          </a:xfrm>
          <a:prstGeom prst="rect">
            <a:avLst/>
          </a:prstGeom>
        </p:spPr>
        <p:txBody>
          <a:bodyPr wrap="square">
            <a:spAutoFit/>
          </a:bodyPr>
          <a:lstStyle/>
          <a:p>
            <a:pPr>
              <a:spcAft>
                <a:spcPts val="1200"/>
              </a:spcAft>
            </a:pPr>
            <a:r>
              <a:rPr lang="ru-RU" dirty="0"/>
              <a:t>1</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apply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preconfigured</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cases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for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training</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students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solve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real</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business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tasks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for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troubleshooting</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in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information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systems</a:t>
            </a:r>
            <a:r>
              <a:rPr lang="ru-RU"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spcAft>
                <a:spcPts val="1200"/>
              </a:spcAft>
            </a:pPr>
            <a:r>
              <a:rPr lang="ru-RU" sz="3200" dirty="0">
                <a:latin typeface="Times New Roman" panose="02020603050405020304" pitchFamily="18" charset="0"/>
                <a:cs typeface="Times New Roman" panose="02020603050405020304" pitchFamily="18" charset="0"/>
              </a:rPr>
              <a:t>2) </a:t>
            </a:r>
            <a:r>
              <a:rPr lang="ru-RU" sz="3200" dirty="0" err="1">
                <a:latin typeface="Times New Roman" panose="02020603050405020304" pitchFamily="18" charset="0"/>
                <a:cs typeface="Times New Roman" panose="02020603050405020304" pitchFamily="18" charset="0"/>
              </a:rPr>
              <a:t>To</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enable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the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operations</a:t>
            </a:r>
            <a:r>
              <a:rPr lang="ru-RU" sz="3200" dirty="0">
                <a:latin typeface="Times New Roman" panose="02020603050405020304" pitchFamily="18" charset="0"/>
                <a:cs typeface="Times New Roman" panose="02020603050405020304" pitchFamily="18" charset="0"/>
              </a:rPr>
              <a:t> of </a:t>
            </a:r>
            <a:r>
              <a:rPr lang="ru-RU" sz="3200" dirty="0" err="1">
                <a:latin typeface="Times New Roman" panose="02020603050405020304" pitchFamily="18" charset="0"/>
                <a:cs typeface="Times New Roman" panose="02020603050405020304" pitchFamily="18" charset="0"/>
              </a:rPr>
              <a:t>creating</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images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and</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launching</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containers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on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the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server</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a:spcAft>
                <a:spcPts val="1200"/>
              </a:spcAft>
            </a:pPr>
            <a:r>
              <a:rPr lang="ru-RU" sz="3200" dirty="0">
                <a:latin typeface="Times New Roman" panose="02020603050405020304" pitchFamily="18" charset="0"/>
                <a:cs typeface="Times New Roman" panose="02020603050405020304" pitchFamily="18" charset="0"/>
              </a:rPr>
              <a:t>3) </a:t>
            </a:r>
            <a:r>
              <a:rPr lang="ru-RU" sz="3200" dirty="0" err="1">
                <a:latin typeface="Times New Roman" panose="02020603050405020304" pitchFamily="18" charset="0"/>
                <a:cs typeface="Times New Roman" panose="02020603050405020304" pitchFamily="18" charset="0"/>
              </a:rPr>
              <a:t>To</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provide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the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capacity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quickly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create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start</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stop</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move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and</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delete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and</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stay in </a:t>
            </a:r>
            <a:r>
              <a:rPr lang="ru-RU" sz="3200" dirty="0">
                <a:latin typeface="Times New Roman" panose="02020603050405020304" pitchFamily="18" charset="0"/>
                <a:cs typeface="Times New Roman" panose="02020603050405020304" pitchFamily="18" charset="0"/>
              </a:rPr>
              <a:t>a </a:t>
            </a:r>
            <a:r>
              <a:rPr lang="ru-RU" sz="3200" dirty="0" err="1">
                <a:latin typeface="Times New Roman" panose="02020603050405020304" pitchFamily="18" charset="0"/>
                <a:cs typeface="Times New Roman" panose="02020603050405020304" pitchFamily="18" charset="0"/>
              </a:rPr>
              <a:t>safe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sandbox</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for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running</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applications</a:t>
            </a:r>
            <a:r>
              <a:rPr lang="ru-RU" sz="3200" dirty="0">
                <a:latin typeface="Times New Roman" panose="02020603050405020304" pitchFamily="18" charset="0"/>
                <a:cs typeface="Times New Roman" panose="02020603050405020304" pitchFamily="18" charset="0"/>
              </a:rPr>
              <a:t> </a:t>
            </a:r>
          </a:p>
          <a:p>
            <a:pPr>
              <a:spcAft>
                <a:spcPts val="1200"/>
              </a:spcAft>
            </a:pPr>
            <a:r>
              <a:rPr lang="ru-RU" sz="3200" dirty="0">
                <a:latin typeface="Times New Roman" panose="02020603050405020304" pitchFamily="18" charset="0"/>
                <a:cs typeface="Times New Roman" panose="02020603050405020304" pitchFamily="18" charset="0"/>
              </a:rPr>
              <a:t>4) </a:t>
            </a:r>
            <a:r>
              <a:rPr lang="ru-RU" sz="3200" dirty="0" err="1">
                <a:latin typeface="Times New Roman" panose="02020603050405020304" pitchFamily="18" charset="0"/>
                <a:cs typeface="Times New Roman" panose="02020603050405020304" pitchFamily="18" charset="0"/>
              </a:rPr>
              <a:t>To</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use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hardware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resources</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more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effectively</a:t>
            </a:r>
            <a:r>
              <a:rPr lang="en-US" sz="3200">
                <a:latin typeface="Times New Roman" panose="02020603050405020304" pitchFamily="18" charset="0"/>
                <a:cs typeface="Times New Roman" panose="02020603050405020304" pitchFamily="18" charset="0"/>
              </a:rPr>
              <a:t>.</a:t>
            </a:r>
            <a:endParaRPr lang="en-US" dirty="0"/>
          </a:p>
          <a:p>
            <a:endParaRPr lang="ru-RU" dirty="0"/>
          </a:p>
        </p:txBody>
      </p:sp>
    </p:spTree>
    <p:extLst>
      <p:ext uri="{BB962C8B-B14F-4D97-AF65-F5344CB8AC3E}">
        <p14:creationId xmlns:p14="http://schemas.microsoft.com/office/powerpoint/2010/main" val="72167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1D663-2F09-41FA-BA51-0F1F6E190BE7}"/>
              </a:ext>
            </a:extLst>
          </p:cNvPr>
          <p:cNvSpPr>
            <a:spLocks noGrp="1"/>
          </p:cNvSpPr>
          <p:nvPr>
            <p:ph type="title"/>
          </p:nvPr>
        </p:nvSpPr>
        <p:spPr/>
        <p:txBody>
          <a:bodyPr/>
          <a:lstStyle/>
          <a:p>
            <a:r>
              <a:rPr lang="en-US" dirty="0"/>
              <a:t>Conclusion:</a:t>
            </a:r>
            <a:endParaRPr lang="ru-RU" dirty="0"/>
          </a:p>
        </p:txBody>
      </p:sp>
      <p:sp>
        <p:nvSpPr>
          <p:cNvPr id="3" name="Объект 2">
            <a:extLst>
              <a:ext uri="{FF2B5EF4-FFF2-40B4-BE49-F238E27FC236}">
                <a16:creationId xmlns:a16="http://schemas.microsoft.com/office/drawing/2014/main" id="{591CFFA1-5E8B-46EC-BEF1-6173912C1E3F}"/>
              </a:ext>
            </a:extLst>
          </p:cNvPr>
          <p:cNvSpPr>
            <a:spLocks noGrp="1"/>
          </p:cNvSpPr>
          <p:nvPr>
            <p:ph idx="1"/>
          </p:nvPr>
        </p:nvSpPr>
        <p:spPr/>
        <p:txBody>
          <a:bodyPr/>
          <a:lstStyle/>
          <a:p>
            <a:pPr marL="0" indent="0">
              <a:buNone/>
            </a:pPr>
            <a:r>
              <a:rPr lang="en-US" dirty="0"/>
              <a:t>VCL promotes the integration of the scientific and educational potential of Dubna State University and the formation of industry and academic research partnerships with leading companies that are potential employers of graduates of the Institute of System Analysis and Control, while the implementation of containers technology in educational process means — from one side — a new stage of virtualization in design process of large partner's corporative IT systems, and correspondently — a new challenge for renovation and update courses curricula.</a:t>
            </a:r>
          </a:p>
          <a:p>
            <a:pPr marL="0" indent="0">
              <a:buNone/>
            </a:pPr>
            <a:endParaRPr lang="ru-RU" dirty="0"/>
          </a:p>
        </p:txBody>
      </p:sp>
    </p:spTree>
    <p:extLst>
      <p:ext uri="{BB962C8B-B14F-4D97-AF65-F5344CB8AC3E}">
        <p14:creationId xmlns:p14="http://schemas.microsoft.com/office/powerpoint/2010/main" val="374731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9A0C3C-3AEA-4D58-A9A3-448E93E13645}"/>
              </a:ext>
            </a:extLst>
          </p:cNvPr>
          <p:cNvSpPr>
            <a:spLocks noGrp="1"/>
          </p:cNvSpPr>
          <p:nvPr>
            <p:ph type="title"/>
          </p:nvPr>
        </p:nvSpPr>
        <p:spPr>
          <a:xfrm>
            <a:off x="1036721" y="2975977"/>
            <a:ext cx="10515600" cy="1325563"/>
          </a:xfrm>
        </p:spPr>
        <p:txBody>
          <a:bodyPr/>
          <a:lstStyle/>
          <a:p>
            <a:pPr algn="ctr"/>
            <a:r>
              <a:rPr lang="en-US" b="1" dirty="0">
                <a:solidFill>
                  <a:schemeClr val="accent2">
                    <a:lumMod val="50000"/>
                  </a:schemeClr>
                </a:solidFill>
                <a:latin typeface="Times New Roman" panose="02020603050405020304" pitchFamily="18" charset="0"/>
                <a:cs typeface="Times New Roman" panose="02020603050405020304" pitchFamily="18" charset="0"/>
              </a:rPr>
              <a:t>THANK YOU!</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973AF63D-DE50-42B3-A9E1-F38AA6274316}"/>
              </a:ext>
            </a:extLst>
          </p:cNvPr>
          <p:cNvGraphicFramePr>
            <a:graphicFrameLocks noChangeAspect="1"/>
          </p:cNvGraphicFramePr>
          <p:nvPr>
            <p:extLst>
              <p:ext uri="{D42A27DB-BD31-4B8C-83A1-F6EECF244321}">
                <p14:modId xmlns:p14="http://schemas.microsoft.com/office/powerpoint/2010/main" val="2348564657"/>
              </p:ext>
            </p:extLst>
          </p:nvPr>
        </p:nvGraphicFramePr>
        <p:xfrm>
          <a:off x="2122237" y="1356811"/>
          <a:ext cx="8128000" cy="1760537"/>
        </p:xfrm>
        <a:graphic>
          <a:graphicData uri="http://schemas.openxmlformats.org/presentationml/2006/ole">
            <mc:AlternateContent xmlns:mc="http://schemas.openxmlformats.org/markup-compatibility/2006">
              <mc:Choice xmlns:v="urn:schemas-microsoft-com:vml" Requires="v">
                <p:oleObj spid="_x0000_s7192" name="Image" r:id="rId3" imgW="20152080" imgH="4368240" progId="Photoshop.Image.18">
                  <p:embed/>
                </p:oleObj>
              </mc:Choice>
              <mc:Fallback>
                <p:oleObj name="Image" r:id="rId3" imgW="20152080" imgH="4368240" progId="Photoshop.Image.18">
                  <p:embed/>
                  <p:pic>
                    <p:nvPicPr>
                      <p:cNvPr id="4" name="Объект 3">
                        <a:extLst>
                          <a:ext uri="{FF2B5EF4-FFF2-40B4-BE49-F238E27FC236}">
                            <a16:creationId xmlns:a16="http://schemas.microsoft.com/office/drawing/2014/main" id="{973AF63D-DE50-42B3-A9E1-F38AA6274316}"/>
                          </a:ext>
                        </a:extLst>
                      </p:cNvPr>
                      <p:cNvPicPr/>
                      <p:nvPr/>
                    </p:nvPicPr>
                    <p:blipFill>
                      <a:blip r:embed="rId4"/>
                      <a:stretch>
                        <a:fillRect/>
                      </a:stretch>
                    </p:blipFill>
                    <p:spPr>
                      <a:xfrm>
                        <a:off x="2122237" y="1356811"/>
                        <a:ext cx="8128000" cy="1760537"/>
                      </a:xfrm>
                      <a:prstGeom prst="rect">
                        <a:avLst/>
                      </a:prstGeom>
                    </p:spPr>
                  </p:pic>
                </p:oleObj>
              </mc:Fallback>
            </mc:AlternateContent>
          </a:graphicData>
        </a:graphic>
      </p:graphicFrame>
    </p:spTree>
    <p:extLst>
      <p:ext uri="{BB962C8B-B14F-4D97-AF65-F5344CB8AC3E}">
        <p14:creationId xmlns:p14="http://schemas.microsoft.com/office/powerpoint/2010/main" val="390464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6537" y="477736"/>
            <a:ext cx="10515600" cy="5207443"/>
          </a:xfrm>
        </p:spPr>
        <p:txBody>
          <a:bodyPr>
            <a:noAutofit/>
          </a:bodyPr>
          <a:lstStyle/>
          <a:p>
            <a:pPr marL="0" indent="0">
              <a:lnSpc>
                <a:spcPct val="150000"/>
              </a:lnSpc>
              <a:buNone/>
            </a:pPr>
            <a:r>
              <a:rPr lang="en-US" sz="3200" b="1" dirty="0">
                <a:latin typeface="Times New Roman" panose="02020603050405020304" pitchFamily="18" charset="0"/>
                <a:cs typeface="Times New Roman" panose="02020603050405020304" pitchFamily="18" charset="0"/>
              </a:rPr>
              <a:t>The</a:t>
            </a:r>
            <a:r>
              <a:rPr lang="ru-RU"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current version </a:t>
            </a:r>
            <a:r>
              <a:rPr lang="en-US" sz="3200" dirty="0">
                <a:latin typeface="Times New Roman" panose="02020603050405020304" pitchFamily="18" charset="0"/>
                <a:cs typeface="Times New Roman" panose="02020603050405020304" pitchFamily="18" charset="0"/>
              </a:rPr>
              <a:t>of virtual computing lab provides a set of software and hardware-based</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virtualization tools that enable the flexible and on-demand provision and use of</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computing resources in the form of "cloud" Internet services for carrying out research</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projects, resource-intensive computational calculations and tasks related to the</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development of complex corporate and other distributed information systems.</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5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4663" y="309646"/>
            <a:ext cx="10515600" cy="596733"/>
          </a:xfrm>
        </p:spPr>
        <p:txBody>
          <a:bodyPr/>
          <a:lstStyle/>
          <a:p>
            <a:pPr marL="0" indent="0">
              <a:buNone/>
            </a:pPr>
            <a:r>
              <a:rPr lang="en-US" b="1" dirty="0">
                <a:solidFill>
                  <a:schemeClr val="accent2">
                    <a:lumMod val="50000"/>
                  </a:schemeClr>
                </a:solidFill>
              </a:rPr>
              <a:t>Current student’s nodes of Virtual Computing Lab</a:t>
            </a:r>
            <a:endParaRPr lang="ru-RU" b="1" dirty="0">
              <a:solidFill>
                <a:schemeClr val="accent2">
                  <a:lumMod val="50000"/>
                </a:schemeClr>
              </a:solidFill>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853" y="802106"/>
            <a:ext cx="9714473" cy="5399972"/>
          </a:xfrm>
          <a:prstGeom prst="rect">
            <a:avLst/>
          </a:prstGeom>
        </p:spPr>
      </p:pic>
      <p:pic>
        <p:nvPicPr>
          <p:cNvPr id="6" name="Picture 6" descr="WF9B1512 Edited v3">
            <a:extLst>
              <a:ext uri="{FF2B5EF4-FFF2-40B4-BE49-F238E27FC236}">
                <a16:creationId xmlns:a16="http://schemas.microsoft.com/office/drawing/2014/main" id="{511E5A61-31A8-4C14-B816-E6C528FF2B9B}"/>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762269" y="2573561"/>
            <a:ext cx="5672722" cy="362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13EBE9A5-25D2-4639-BB8A-D13A3143F0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493" y="835971"/>
            <a:ext cx="2361665" cy="2438677"/>
          </a:xfrm>
          <a:prstGeom prst="rect">
            <a:avLst/>
          </a:prstGeom>
        </p:spPr>
      </p:pic>
    </p:spTree>
    <p:extLst>
      <p:ext uri="{BB962C8B-B14F-4D97-AF65-F5344CB8AC3E}">
        <p14:creationId xmlns:p14="http://schemas.microsoft.com/office/powerpoint/2010/main" val="57568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87D708BB-F655-4C5F-BBB4-A641AF852C3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8" name="Группа 7">
            <a:extLst>
              <a:ext uri="{FF2B5EF4-FFF2-40B4-BE49-F238E27FC236}">
                <a16:creationId xmlns:a16="http://schemas.microsoft.com/office/drawing/2014/main" id="{F4862176-3D08-44BB-BD1F-12875B1859BB}"/>
              </a:ext>
            </a:extLst>
          </p:cNvPr>
          <p:cNvGrpSpPr/>
          <p:nvPr/>
        </p:nvGrpSpPr>
        <p:grpSpPr>
          <a:xfrm>
            <a:off x="517358" y="95251"/>
            <a:ext cx="10389268" cy="6575832"/>
            <a:chOff x="1755790" y="95251"/>
            <a:chExt cx="8350235" cy="6575832"/>
          </a:xfrm>
        </p:grpSpPr>
        <p:pic>
          <p:nvPicPr>
            <p:cNvPr id="9" name="Рисунок 8">
              <a:extLst>
                <a:ext uri="{FF2B5EF4-FFF2-40B4-BE49-F238E27FC236}">
                  <a16:creationId xmlns:a16="http://schemas.microsoft.com/office/drawing/2014/main" id="{86CB9D96-4BA5-4AE8-8935-A72FF01C6004}"/>
                </a:ext>
              </a:extLst>
            </p:cNvPr>
            <p:cNvPicPr>
              <a:picLocks noChangeAspect="1"/>
            </p:cNvPicPr>
            <p:nvPr/>
          </p:nvPicPr>
          <p:blipFill>
            <a:blip r:embed="rId3"/>
            <a:stretch>
              <a:fillRect/>
            </a:stretch>
          </p:blipFill>
          <p:spPr>
            <a:xfrm>
              <a:off x="1755790" y="95251"/>
              <a:ext cx="8350235" cy="6575832"/>
            </a:xfrm>
            <a:prstGeom prst="rect">
              <a:avLst/>
            </a:prstGeom>
          </p:spPr>
        </p:pic>
        <p:graphicFrame>
          <p:nvGraphicFramePr>
            <p:cNvPr id="10" name="Объект 9">
              <a:extLst>
                <a:ext uri="{FF2B5EF4-FFF2-40B4-BE49-F238E27FC236}">
                  <a16:creationId xmlns:a16="http://schemas.microsoft.com/office/drawing/2014/main" id="{146172E9-8F80-4333-AC91-B9F78AB6B468}"/>
                </a:ext>
              </a:extLst>
            </p:cNvPr>
            <p:cNvGraphicFramePr>
              <a:graphicFrameLocks noChangeAspect="1"/>
            </p:cNvGraphicFramePr>
            <p:nvPr>
              <p:extLst>
                <p:ext uri="{D42A27DB-BD31-4B8C-83A1-F6EECF244321}">
                  <p14:modId xmlns:p14="http://schemas.microsoft.com/office/powerpoint/2010/main" val="3119886150"/>
                </p:ext>
              </p:extLst>
            </p:nvPr>
          </p:nvGraphicFramePr>
          <p:xfrm>
            <a:off x="6418382" y="4267200"/>
            <a:ext cx="1506418" cy="1713840"/>
          </p:xfrm>
          <a:graphic>
            <a:graphicData uri="http://schemas.openxmlformats.org/presentationml/2006/ole">
              <mc:AlternateContent xmlns:mc="http://schemas.openxmlformats.org/markup-compatibility/2006">
                <mc:Choice xmlns:v="urn:schemas-microsoft-com:vml" Requires="v">
                  <p:oleObj spid="_x0000_s2064" name="Image" r:id="rId4" imgW="5269680" imgH="5993640" progId="Photoshop.Image.16">
                    <p:embed/>
                  </p:oleObj>
                </mc:Choice>
                <mc:Fallback>
                  <p:oleObj name="Image" r:id="rId4" imgW="5269680" imgH="5993640" progId="Photoshop.Image.16">
                    <p:embed/>
                    <p:pic>
                      <p:nvPicPr>
                        <p:cNvPr id="10" name="Объект 9">
                          <a:extLst>
                            <a:ext uri="{FF2B5EF4-FFF2-40B4-BE49-F238E27FC236}">
                              <a16:creationId xmlns:a16="http://schemas.microsoft.com/office/drawing/2014/main" id="{146172E9-8F80-4333-AC91-B9F78AB6B468}"/>
                            </a:ext>
                          </a:extLst>
                        </p:cNvPr>
                        <p:cNvPicPr/>
                        <p:nvPr/>
                      </p:nvPicPr>
                      <p:blipFill>
                        <a:blip r:embed="rId5"/>
                        <a:stretch>
                          <a:fillRect/>
                        </a:stretch>
                      </p:blipFill>
                      <p:spPr>
                        <a:xfrm>
                          <a:off x="6418382" y="4267200"/>
                          <a:ext cx="1506418" cy="1713840"/>
                        </a:xfrm>
                        <a:prstGeom prst="rect">
                          <a:avLst/>
                        </a:prstGeom>
                      </p:spPr>
                    </p:pic>
                  </p:oleObj>
                </mc:Fallback>
              </mc:AlternateContent>
            </a:graphicData>
          </a:graphic>
        </p:graphicFrame>
      </p:grpSp>
    </p:spTree>
    <p:extLst>
      <p:ext uri="{BB962C8B-B14F-4D97-AF65-F5344CB8AC3E}">
        <p14:creationId xmlns:p14="http://schemas.microsoft.com/office/powerpoint/2010/main" val="133628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6643" y="409075"/>
            <a:ext cx="5568104" cy="5913520"/>
          </a:xfrm>
        </p:spPr>
        <p:txBody>
          <a:bodyPr>
            <a:normAutofit/>
          </a:bodyPr>
          <a:lstStyle/>
          <a:p>
            <a:pPr marL="0" indent="0" algn="just">
              <a:buNone/>
            </a:pPr>
            <a:r>
              <a:rPr lang="en-US" sz="2400" dirty="0"/>
              <a:t>The introduction of containerization technology as a stand-alone component of Virtual Cloud Computing Laboratory (VCL), serves to improve the process of corporate information systems deployment and use in the training of IT professionals. </a:t>
            </a:r>
            <a:r>
              <a:rPr lang="en-US" sz="2400" b="1" dirty="0"/>
              <a:t>Compared to hardware virtualization of the VCL, the underlying operating system kernel can be used for all containers</a:t>
            </a:r>
            <a:r>
              <a:rPr lang="en-US" sz="2400" dirty="0"/>
              <a:t>. </a:t>
            </a:r>
          </a:p>
          <a:p>
            <a:pPr marL="0" indent="0" algn="just">
              <a:buNone/>
            </a:pPr>
            <a:r>
              <a:rPr lang="ru-RU" sz="2400" dirty="0" err="1"/>
              <a:t>On</a:t>
            </a:r>
            <a:r>
              <a:rPr lang="ru-RU" sz="2400" dirty="0"/>
              <a:t> </a:t>
            </a:r>
            <a:r>
              <a:rPr lang="ru-RU" sz="2400" dirty="0" err="1"/>
              <a:t>the</a:t>
            </a:r>
            <a:r>
              <a:rPr lang="ru-RU" sz="2400" dirty="0"/>
              <a:t> </a:t>
            </a:r>
            <a:r>
              <a:rPr lang="ru-RU" sz="2400" dirty="0" err="1"/>
              <a:t>one</a:t>
            </a:r>
            <a:r>
              <a:rPr lang="ru-RU" sz="2400" dirty="0"/>
              <a:t> </a:t>
            </a:r>
            <a:r>
              <a:rPr lang="ru-RU" sz="2400" dirty="0" err="1"/>
              <a:t>hand</a:t>
            </a:r>
            <a:r>
              <a:rPr lang="en-US" sz="2400" dirty="0"/>
              <a:t> this way</a:t>
            </a:r>
            <a:r>
              <a:rPr lang="ru-RU" sz="2400" dirty="0"/>
              <a:t> </a:t>
            </a:r>
            <a:r>
              <a:rPr lang="ru-RU" sz="2400" dirty="0" err="1"/>
              <a:t>introduces</a:t>
            </a:r>
            <a:r>
              <a:rPr lang="ru-RU" sz="2400" dirty="0"/>
              <a:t> </a:t>
            </a:r>
            <a:r>
              <a:rPr lang="ru-RU" sz="2400" dirty="0" err="1"/>
              <a:t>restrictions</a:t>
            </a:r>
            <a:r>
              <a:rPr lang="ru-RU" sz="2400" dirty="0"/>
              <a:t> </a:t>
            </a:r>
            <a:r>
              <a:rPr lang="ru-RU" sz="2400" dirty="0" err="1"/>
              <a:t>on</a:t>
            </a:r>
            <a:r>
              <a:rPr lang="ru-RU" sz="2400" dirty="0"/>
              <a:t> </a:t>
            </a:r>
            <a:r>
              <a:rPr lang="ru-RU" sz="2400" dirty="0" err="1"/>
              <a:t>the</a:t>
            </a:r>
            <a:r>
              <a:rPr lang="ru-RU" sz="2400" dirty="0"/>
              <a:t> </a:t>
            </a:r>
            <a:r>
              <a:rPr lang="ru-RU" sz="2400" dirty="0" err="1"/>
              <a:t>use</a:t>
            </a:r>
            <a:r>
              <a:rPr lang="ru-RU" sz="2400" dirty="0"/>
              <a:t> of </a:t>
            </a:r>
            <a:r>
              <a:rPr lang="ru-RU" sz="2400" dirty="0" err="1"/>
              <a:t>other</a:t>
            </a:r>
            <a:r>
              <a:rPr lang="ru-RU" sz="2400" dirty="0"/>
              <a:t> </a:t>
            </a:r>
            <a:r>
              <a:rPr lang="ru-RU" sz="2400" dirty="0" err="1"/>
              <a:t>operating</a:t>
            </a:r>
            <a:r>
              <a:rPr lang="ru-RU" sz="2400" dirty="0"/>
              <a:t> </a:t>
            </a:r>
            <a:r>
              <a:rPr lang="ru-RU" sz="2400" dirty="0" err="1"/>
              <a:t>systems</a:t>
            </a:r>
            <a:r>
              <a:rPr lang="ru-RU" sz="2400" dirty="0"/>
              <a:t> </a:t>
            </a:r>
            <a:r>
              <a:rPr lang="ru-RU" sz="2400" dirty="0" err="1"/>
              <a:t>while</a:t>
            </a:r>
            <a:r>
              <a:rPr lang="ru-RU" sz="2400" dirty="0"/>
              <a:t>, </a:t>
            </a:r>
            <a:r>
              <a:rPr lang="ru-RU" sz="2400" dirty="0" err="1"/>
              <a:t>on</a:t>
            </a:r>
            <a:r>
              <a:rPr lang="ru-RU" sz="2400" dirty="0"/>
              <a:t> </a:t>
            </a:r>
            <a:r>
              <a:rPr lang="ru-RU" sz="2400" dirty="0" err="1"/>
              <a:t>the</a:t>
            </a:r>
            <a:r>
              <a:rPr lang="ru-RU" sz="2400" dirty="0"/>
              <a:t> </a:t>
            </a:r>
            <a:r>
              <a:rPr lang="ru-RU" sz="2400" dirty="0" err="1"/>
              <a:t>other</a:t>
            </a:r>
            <a:r>
              <a:rPr lang="ru-RU" sz="2400" dirty="0"/>
              <a:t> </a:t>
            </a:r>
            <a:r>
              <a:rPr lang="ru-RU" sz="2400" dirty="0" err="1"/>
              <a:t>hand</a:t>
            </a:r>
            <a:r>
              <a:rPr lang="ru-RU" sz="2400" dirty="0"/>
              <a:t>, </a:t>
            </a:r>
            <a:r>
              <a:rPr lang="ru-RU" sz="2400" dirty="0" err="1"/>
              <a:t>it</a:t>
            </a:r>
            <a:r>
              <a:rPr lang="ru-RU" sz="2400" dirty="0"/>
              <a:t> </a:t>
            </a:r>
            <a:r>
              <a:rPr lang="ru-RU" sz="2400" dirty="0" err="1"/>
              <a:t>improves</a:t>
            </a:r>
            <a:r>
              <a:rPr lang="ru-RU" sz="2400" dirty="0"/>
              <a:t> </a:t>
            </a:r>
            <a:r>
              <a:rPr lang="ru-RU" sz="2400" dirty="0" err="1"/>
              <a:t>payload</a:t>
            </a:r>
            <a:r>
              <a:rPr lang="ru-RU" sz="2400" dirty="0"/>
              <a:t> </a:t>
            </a:r>
            <a:r>
              <a:rPr lang="ru-RU" sz="2400" dirty="0" err="1"/>
              <a:t>on</a:t>
            </a:r>
            <a:r>
              <a:rPr lang="ru-RU" sz="2400" dirty="0"/>
              <a:t> </a:t>
            </a:r>
            <a:r>
              <a:rPr lang="ru-RU" sz="2400" dirty="0" err="1"/>
              <a:t>the</a:t>
            </a:r>
            <a:r>
              <a:rPr lang="ru-RU" sz="2400" dirty="0"/>
              <a:t> </a:t>
            </a:r>
            <a:r>
              <a:rPr lang="en-US" sz="2400" dirty="0"/>
              <a:t>server </a:t>
            </a:r>
            <a:r>
              <a:rPr lang="ru-RU" sz="2400" dirty="0" err="1"/>
              <a:t>of</a:t>
            </a:r>
            <a:r>
              <a:rPr lang="ru-RU" sz="2400" dirty="0"/>
              <a:t> a </a:t>
            </a:r>
            <a:r>
              <a:rPr lang="ru-RU" sz="2400" dirty="0" err="1"/>
              <a:t>similar</a:t>
            </a:r>
            <a:r>
              <a:rPr lang="ru-RU" sz="2400" dirty="0"/>
              <a:t> </a:t>
            </a:r>
            <a:r>
              <a:rPr lang="ru-RU" sz="2400" dirty="0" err="1"/>
              <a:t>configuration</a:t>
            </a:r>
            <a:r>
              <a:rPr lang="ru-RU" sz="2400" dirty="0"/>
              <a:t>. </a:t>
            </a:r>
            <a:r>
              <a:rPr lang="ru-RU" sz="2400" dirty="0" err="1"/>
              <a:t>This</a:t>
            </a:r>
            <a:r>
              <a:rPr lang="ru-RU" sz="2400" dirty="0"/>
              <a:t> </a:t>
            </a:r>
            <a:r>
              <a:rPr lang="ru-RU" sz="2400" dirty="0" err="1"/>
              <a:t>can</a:t>
            </a:r>
            <a:r>
              <a:rPr lang="ru-RU" sz="2400" dirty="0"/>
              <a:t> </a:t>
            </a:r>
            <a:r>
              <a:rPr lang="ru-RU" sz="2400" dirty="0" err="1"/>
              <a:t>be</a:t>
            </a:r>
            <a:r>
              <a:rPr lang="ru-RU" sz="2400" dirty="0"/>
              <a:t> </a:t>
            </a:r>
            <a:r>
              <a:rPr lang="ru-RU" sz="2400" dirty="0" err="1"/>
              <a:t>achieved</a:t>
            </a:r>
            <a:r>
              <a:rPr lang="ru-RU" sz="2400" dirty="0"/>
              <a:t> </a:t>
            </a:r>
            <a:r>
              <a:rPr lang="ru-RU" sz="2400" dirty="0" err="1"/>
              <a:t>due</a:t>
            </a:r>
            <a:r>
              <a:rPr lang="ru-RU" sz="2400" dirty="0"/>
              <a:t> </a:t>
            </a:r>
            <a:r>
              <a:rPr lang="ru-RU" sz="2400" dirty="0" err="1"/>
              <a:t>to</a:t>
            </a:r>
            <a:r>
              <a:rPr lang="ru-RU" sz="2400" dirty="0"/>
              <a:t> </a:t>
            </a:r>
            <a:r>
              <a:rPr lang="ru-RU" sz="2400" dirty="0" err="1"/>
              <a:t>the</a:t>
            </a:r>
            <a:r>
              <a:rPr lang="ru-RU" sz="2400" dirty="0"/>
              <a:t> </a:t>
            </a:r>
            <a:r>
              <a:rPr lang="ru-RU" sz="2400" dirty="0" err="1"/>
              <a:t>specifics</a:t>
            </a:r>
            <a:r>
              <a:rPr lang="ru-RU" sz="2400" dirty="0"/>
              <a:t> of </a:t>
            </a:r>
            <a:r>
              <a:rPr lang="ru-RU" sz="2400" dirty="0" err="1"/>
              <a:t>the</a:t>
            </a:r>
            <a:r>
              <a:rPr lang="ru-RU" sz="2400" dirty="0"/>
              <a:t> </a:t>
            </a:r>
            <a:r>
              <a:rPr lang="ru-RU" sz="2400" dirty="0" err="1"/>
              <a:t>containerization</a:t>
            </a:r>
            <a:r>
              <a:rPr lang="ru-RU" sz="2400" dirty="0"/>
              <a:t> </a:t>
            </a:r>
            <a:r>
              <a:rPr lang="ru-RU" sz="2400" dirty="0" err="1"/>
              <a:t>architecture</a:t>
            </a:r>
            <a:r>
              <a:rPr lang="ru-RU" sz="2400" dirty="0"/>
              <a:t>, </a:t>
            </a:r>
            <a:r>
              <a:rPr lang="ru-RU" sz="2400" dirty="0" err="1"/>
              <a:t>which</a:t>
            </a:r>
            <a:r>
              <a:rPr lang="ru-RU" sz="2400" dirty="0"/>
              <a:t> </a:t>
            </a:r>
            <a:r>
              <a:rPr lang="ru-RU" sz="2400" dirty="0" err="1"/>
              <a:t>we</a:t>
            </a:r>
            <a:r>
              <a:rPr lang="ru-RU" sz="2400" dirty="0"/>
              <a:t> </a:t>
            </a:r>
            <a:r>
              <a:rPr lang="ru-RU" sz="2400" dirty="0" err="1"/>
              <a:t>will</a:t>
            </a:r>
            <a:r>
              <a:rPr lang="ru-RU" sz="2400" dirty="0"/>
              <a:t> </a:t>
            </a:r>
            <a:r>
              <a:rPr lang="ru-RU" sz="2400" dirty="0" err="1"/>
              <a:t>examine</a:t>
            </a:r>
            <a:r>
              <a:rPr lang="ru-RU" sz="2400" dirty="0"/>
              <a:t> </a:t>
            </a:r>
            <a:r>
              <a:rPr lang="ru-RU" sz="2400" dirty="0" err="1"/>
              <a:t>on</a:t>
            </a:r>
            <a:r>
              <a:rPr lang="ru-RU" sz="2400" dirty="0"/>
              <a:t> </a:t>
            </a:r>
            <a:r>
              <a:rPr lang="ru-RU" sz="2400" dirty="0" err="1"/>
              <a:t>the</a:t>
            </a:r>
            <a:r>
              <a:rPr lang="ru-RU" sz="2400" dirty="0"/>
              <a:t> </a:t>
            </a:r>
            <a:r>
              <a:rPr lang="ru-RU" sz="2400" dirty="0" err="1"/>
              <a:t>example</a:t>
            </a:r>
            <a:r>
              <a:rPr lang="ru-RU" sz="2400" dirty="0"/>
              <a:t> of </a:t>
            </a:r>
            <a:r>
              <a:rPr lang="ru-RU" sz="2400" dirty="0" err="1"/>
              <a:t>Docker</a:t>
            </a:r>
            <a:r>
              <a:rPr lang="ru-RU" sz="2400" dirty="0"/>
              <a:t>.</a:t>
            </a:r>
          </a:p>
          <a:p>
            <a:pPr marL="0" indent="0" algn="just">
              <a:buNone/>
            </a:pPr>
            <a:endParaRPr lang="ru-RU" sz="2400" dirty="0"/>
          </a:p>
        </p:txBody>
      </p:sp>
      <p:graphicFrame>
        <p:nvGraphicFramePr>
          <p:cNvPr id="2" name="Объект 1">
            <a:extLst>
              <a:ext uri="{FF2B5EF4-FFF2-40B4-BE49-F238E27FC236}">
                <a16:creationId xmlns:a16="http://schemas.microsoft.com/office/drawing/2014/main" id="{BF15FBF7-7231-4693-BD80-2987E4B2A019}"/>
              </a:ext>
            </a:extLst>
          </p:cNvPr>
          <p:cNvGraphicFramePr>
            <a:graphicFrameLocks noChangeAspect="1"/>
          </p:cNvGraphicFramePr>
          <p:nvPr>
            <p:extLst>
              <p:ext uri="{D42A27DB-BD31-4B8C-83A1-F6EECF244321}">
                <p14:modId xmlns:p14="http://schemas.microsoft.com/office/powerpoint/2010/main" val="3355308037"/>
              </p:ext>
            </p:extLst>
          </p:nvPr>
        </p:nvGraphicFramePr>
        <p:xfrm>
          <a:off x="325543" y="920302"/>
          <a:ext cx="2451100" cy="5173027"/>
        </p:xfrm>
        <a:graphic>
          <a:graphicData uri="http://schemas.openxmlformats.org/presentationml/2006/ole">
            <mc:AlternateContent xmlns:mc="http://schemas.openxmlformats.org/markup-compatibility/2006">
              <mc:Choice xmlns:v="urn:schemas-microsoft-com:vml" Requires="v">
                <p:oleObj spid="_x0000_s3114" name="Image" r:id="rId3" imgW="2450520" imgH="3301560" progId="Photoshop.Image.18">
                  <p:embed/>
                </p:oleObj>
              </mc:Choice>
              <mc:Fallback>
                <p:oleObj name="Image" r:id="rId3" imgW="2450520" imgH="3301560" progId="Photoshop.Image.18">
                  <p:embed/>
                  <p:pic>
                    <p:nvPicPr>
                      <p:cNvPr id="2" name="Объект 1">
                        <a:extLst>
                          <a:ext uri="{FF2B5EF4-FFF2-40B4-BE49-F238E27FC236}">
                            <a16:creationId xmlns:a16="http://schemas.microsoft.com/office/drawing/2014/main" id="{BF15FBF7-7231-4693-BD80-2987E4B2A019}"/>
                          </a:ext>
                        </a:extLst>
                      </p:cNvPr>
                      <p:cNvPicPr/>
                      <p:nvPr/>
                    </p:nvPicPr>
                    <p:blipFill>
                      <a:blip r:embed="rId4"/>
                      <a:stretch>
                        <a:fillRect/>
                      </a:stretch>
                    </p:blipFill>
                    <p:spPr>
                      <a:xfrm>
                        <a:off x="325543" y="920302"/>
                        <a:ext cx="2451100" cy="5173027"/>
                      </a:xfrm>
                      <a:prstGeom prst="rect">
                        <a:avLst/>
                      </a:prstGeom>
                    </p:spPr>
                  </p:pic>
                </p:oleObj>
              </mc:Fallback>
            </mc:AlternateContent>
          </a:graphicData>
        </a:graphic>
      </p:graphicFrame>
      <p:graphicFrame>
        <p:nvGraphicFramePr>
          <p:cNvPr id="4" name="Объект 3">
            <a:extLst>
              <a:ext uri="{FF2B5EF4-FFF2-40B4-BE49-F238E27FC236}">
                <a16:creationId xmlns:a16="http://schemas.microsoft.com/office/drawing/2014/main" id="{5C207C03-36AA-46E2-8548-DC29B8EEEAE4}"/>
              </a:ext>
            </a:extLst>
          </p:cNvPr>
          <p:cNvGraphicFramePr>
            <a:graphicFrameLocks noChangeAspect="1"/>
          </p:cNvGraphicFramePr>
          <p:nvPr>
            <p:extLst>
              <p:ext uri="{D42A27DB-BD31-4B8C-83A1-F6EECF244321}">
                <p14:modId xmlns:p14="http://schemas.microsoft.com/office/powerpoint/2010/main" val="96609301"/>
              </p:ext>
            </p:extLst>
          </p:nvPr>
        </p:nvGraphicFramePr>
        <p:xfrm>
          <a:off x="8344747" y="1034595"/>
          <a:ext cx="3400213" cy="4998096"/>
        </p:xfrm>
        <a:graphic>
          <a:graphicData uri="http://schemas.openxmlformats.org/presentationml/2006/ole">
            <mc:AlternateContent xmlns:mc="http://schemas.openxmlformats.org/markup-compatibility/2006">
              <mc:Choice xmlns:v="urn:schemas-microsoft-com:vml" Requires="v">
                <p:oleObj spid="_x0000_s3115" name="Image" r:id="rId5" imgW="3555360" imgH="2920320" progId="Photoshop.Image.18">
                  <p:embed/>
                </p:oleObj>
              </mc:Choice>
              <mc:Fallback>
                <p:oleObj name="Image" r:id="rId5" imgW="3555360" imgH="2920320" progId="Photoshop.Image.18">
                  <p:embed/>
                  <p:pic>
                    <p:nvPicPr>
                      <p:cNvPr id="4" name="Объект 3">
                        <a:extLst>
                          <a:ext uri="{FF2B5EF4-FFF2-40B4-BE49-F238E27FC236}">
                            <a16:creationId xmlns:a16="http://schemas.microsoft.com/office/drawing/2014/main" id="{5C207C03-36AA-46E2-8548-DC29B8EEEAE4}"/>
                          </a:ext>
                        </a:extLst>
                      </p:cNvPr>
                      <p:cNvPicPr/>
                      <p:nvPr/>
                    </p:nvPicPr>
                    <p:blipFill>
                      <a:blip r:embed="rId6"/>
                      <a:stretch>
                        <a:fillRect/>
                      </a:stretch>
                    </p:blipFill>
                    <p:spPr>
                      <a:xfrm>
                        <a:off x="8344747" y="1034595"/>
                        <a:ext cx="3400213" cy="4998096"/>
                      </a:xfrm>
                      <a:prstGeom prst="rect">
                        <a:avLst/>
                      </a:prstGeom>
                    </p:spPr>
                  </p:pic>
                </p:oleObj>
              </mc:Fallback>
            </mc:AlternateContent>
          </a:graphicData>
        </a:graphic>
      </p:graphicFrame>
    </p:spTree>
    <p:extLst>
      <p:ext uri="{BB962C8B-B14F-4D97-AF65-F5344CB8AC3E}">
        <p14:creationId xmlns:p14="http://schemas.microsoft.com/office/powerpoint/2010/main" val="301754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7A50D103-91B9-409A-9EFB-A9609F217DE1}"/>
              </a:ext>
            </a:extLst>
          </p:cNvPr>
          <p:cNvGrpSpPr/>
          <p:nvPr/>
        </p:nvGrpSpPr>
        <p:grpSpPr>
          <a:xfrm>
            <a:off x="3165229" y="215257"/>
            <a:ext cx="6046818" cy="6642743"/>
            <a:chOff x="-113377" y="-88053"/>
            <a:chExt cx="6046818" cy="6642743"/>
          </a:xfrm>
        </p:grpSpPr>
        <p:pic>
          <p:nvPicPr>
            <p:cNvPr id="6146" name="Picture 2" descr="https://www.safaribooksonline.com/library/view/mastering-docker-/9781787280243/assets/9e824073-4753-4c5e-a2fd-46cb02a71edf.png">
              <a:extLst>
                <a:ext uri="{FF2B5EF4-FFF2-40B4-BE49-F238E27FC236}">
                  <a16:creationId xmlns:a16="http://schemas.microsoft.com/office/drawing/2014/main" id="{1FC3F8C6-3116-4B62-8508-116806129D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77" y="-88053"/>
              <a:ext cx="6046818" cy="38648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safaribooksonline.com/library/view/mastering-docker-/9781787280243/assets/b6dac9a7-b3ab-4bd0-8fa9-02df9e7edac2.png">
              <a:extLst>
                <a:ext uri="{FF2B5EF4-FFF2-40B4-BE49-F238E27FC236}">
                  <a16:creationId xmlns:a16="http://schemas.microsoft.com/office/drawing/2014/main" id="{1687AED3-DBB3-42CE-B706-3801B65E4D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77" y="3562774"/>
              <a:ext cx="6046818" cy="2991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0021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BEC501ED-009E-4F36-B580-92DD53EAB56E}"/>
              </a:ext>
            </a:extLst>
          </p:cNvPr>
          <p:cNvGraphicFramePr>
            <a:graphicFrameLocks noChangeAspect="1"/>
          </p:cNvGraphicFramePr>
          <p:nvPr>
            <p:extLst>
              <p:ext uri="{D42A27DB-BD31-4B8C-83A1-F6EECF244321}">
                <p14:modId xmlns:p14="http://schemas.microsoft.com/office/powerpoint/2010/main" val="1832668338"/>
              </p:ext>
            </p:extLst>
          </p:nvPr>
        </p:nvGraphicFramePr>
        <p:xfrm>
          <a:off x="1152938" y="1192999"/>
          <a:ext cx="10312197" cy="5665001"/>
        </p:xfrm>
        <a:graphic>
          <a:graphicData uri="http://schemas.openxmlformats.org/presentationml/2006/ole">
            <mc:AlternateContent xmlns:mc="http://schemas.openxmlformats.org/markup-compatibility/2006">
              <mc:Choice xmlns:v="urn:schemas-microsoft-com:vml" Requires="v">
                <p:oleObj spid="_x0000_s4120" name="Image" r:id="rId3" imgW="9650520" imgH="6704640" progId="Photoshop.Image.18">
                  <p:embed/>
                </p:oleObj>
              </mc:Choice>
              <mc:Fallback>
                <p:oleObj name="Image" r:id="rId3" imgW="9650520" imgH="6704640" progId="Photoshop.Image.18">
                  <p:embed/>
                  <p:pic>
                    <p:nvPicPr>
                      <p:cNvPr id="6" name="Объект 5">
                        <a:extLst>
                          <a:ext uri="{FF2B5EF4-FFF2-40B4-BE49-F238E27FC236}">
                            <a16:creationId xmlns:a16="http://schemas.microsoft.com/office/drawing/2014/main" id="{BEC501ED-009E-4F36-B580-92DD53EAB56E}"/>
                          </a:ext>
                        </a:extLst>
                      </p:cNvPr>
                      <p:cNvPicPr/>
                      <p:nvPr/>
                    </p:nvPicPr>
                    <p:blipFill>
                      <a:blip r:embed="rId4"/>
                      <a:stretch>
                        <a:fillRect/>
                      </a:stretch>
                    </p:blipFill>
                    <p:spPr>
                      <a:xfrm>
                        <a:off x="1152938" y="1192999"/>
                        <a:ext cx="10312197" cy="5665001"/>
                      </a:xfrm>
                      <a:prstGeom prst="rect">
                        <a:avLst/>
                      </a:prstGeom>
                    </p:spPr>
                  </p:pic>
                </p:oleObj>
              </mc:Fallback>
            </mc:AlternateContent>
          </a:graphicData>
        </a:graphic>
      </p:graphicFrame>
      <p:sp>
        <p:nvSpPr>
          <p:cNvPr id="8" name="Заголовок 7">
            <a:extLst>
              <a:ext uri="{FF2B5EF4-FFF2-40B4-BE49-F238E27FC236}">
                <a16:creationId xmlns:a16="http://schemas.microsoft.com/office/drawing/2014/main" id="{16C7E4AE-A982-427A-BF49-419A28DAD6F6}"/>
              </a:ext>
            </a:extLst>
          </p:cNvPr>
          <p:cNvSpPr>
            <a:spLocks noGrp="1"/>
          </p:cNvSpPr>
          <p:nvPr>
            <p:ph type="ctrTitle"/>
          </p:nvPr>
        </p:nvSpPr>
        <p:spPr>
          <a:xfrm>
            <a:off x="1367589" y="171701"/>
            <a:ext cx="9144000" cy="676438"/>
          </a:xfrm>
        </p:spPr>
        <p:txBody>
          <a:bodyPr>
            <a:normAutofit/>
          </a:bodyPr>
          <a:lstStyle/>
          <a:p>
            <a:r>
              <a:rPr lang="en-US" sz="3600" b="1" dirty="0">
                <a:solidFill>
                  <a:schemeClr val="accent2">
                    <a:lumMod val="50000"/>
                  </a:schemeClr>
                </a:solidFill>
              </a:rPr>
              <a:t>Conceptual hybrid model of Docker use in VCL</a:t>
            </a:r>
            <a:endParaRPr lang="ru-RU" sz="3600" b="1" dirty="0">
              <a:solidFill>
                <a:schemeClr val="accent2">
                  <a:lumMod val="50000"/>
                </a:schemeClr>
              </a:solidFill>
            </a:endParaRPr>
          </a:p>
        </p:txBody>
      </p:sp>
    </p:spTree>
    <p:extLst>
      <p:ext uri="{BB962C8B-B14F-4D97-AF65-F5344CB8AC3E}">
        <p14:creationId xmlns:p14="http://schemas.microsoft.com/office/powerpoint/2010/main" val="145095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5AC37B-C6D0-4128-AFA7-4C9C690065D9}"/>
              </a:ext>
            </a:extLst>
          </p:cNvPr>
          <p:cNvSpPr>
            <a:spLocks noGrp="1"/>
          </p:cNvSpPr>
          <p:nvPr>
            <p:ph type="title"/>
          </p:nvPr>
        </p:nvSpPr>
        <p:spPr>
          <a:xfrm>
            <a:off x="838200" y="365125"/>
            <a:ext cx="10515600" cy="668545"/>
          </a:xfrm>
        </p:spPr>
        <p:txBody>
          <a:bodyPr>
            <a:normAutofit/>
          </a:bodyPr>
          <a:lstStyle/>
          <a:p>
            <a:r>
              <a:rPr lang="en-US" sz="3200" b="1" dirty="0">
                <a:solidFill>
                  <a:schemeClr val="accent2">
                    <a:lumMod val="50000"/>
                  </a:schemeClr>
                </a:solidFill>
                <a:latin typeface="Times New Roman" panose="02020603050405020304" pitchFamily="18" charset="0"/>
                <a:cs typeface="Times New Roman" panose="02020603050405020304" pitchFamily="18" charset="0"/>
              </a:rPr>
              <a:t>Example of using docker containers for practical studies</a:t>
            </a: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3CB685F-AB11-4E94-BEEE-78A68568B324}"/>
              </a:ext>
            </a:extLst>
          </p:cNvPr>
          <p:cNvSpPr>
            <a:spLocks noGrp="1"/>
          </p:cNvSpPr>
          <p:nvPr>
            <p:ph idx="1"/>
          </p:nvPr>
        </p:nvSpPr>
        <p:spPr>
          <a:xfrm>
            <a:off x="838200" y="1033670"/>
            <a:ext cx="10515600" cy="5143293"/>
          </a:xfrm>
        </p:spPr>
        <p:txBody>
          <a:bodyPr>
            <a:normAutofit fontScale="92500"/>
          </a:bodyPr>
          <a:lstStyle/>
          <a:p>
            <a:pPr marL="0" indent="0">
              <a:buNone/>
            </a:pPr>
            <a:r>
              <a:rPr lang="en-US" sz="3000" u="sng" dirty="0">
                <a:effectLst>
                  <a:outerShdw blurRad="38100" dist="38100" dir="2700000" algn="tl">
                    <a:srgbClr val="000000">
                      <a:alpha val="43137"/>
                    </a:srgbClr>
                  </a:outerShdw>
                </a:effectLst>
              </a:rPr>
              <a:t>Practical case</a:t>
            </a:r>
            <a:r>
              <a:rPr lang="en-US" sz="3000" dirty="0">
                <a:effectLst>
                  <a:outerShdw blurRad="38100" dist="38100" dir="2700000" algn="tl">
                    <a:srgbClr val="000000">
                      <a:alpha val="43137"/>
                    </a:srgbClr>
                  </a:outerShdw>
                </a:effectLst>
              </a:rPr>
              <a:t>: </a:t>
            </a:r>
            <a:r>
              <a:rPr lang="en-US" sz="3000" i="1" dirty="0"/>
              <a:t>Quick Oracle RDBMS deployment on virtual machine inside Virtual computing Lab, allows students to perform practical tasks on working with the database via Oracle SQLite. </a:t>
            </a:r>
          </a:p>
          <a:p>
            <a:pPr marL="0" indent="0">
              <a:buNone/>
            </a:pPr>
            <a:r>
              <a:rPr lang="en-US" sz="3000" i="1" u="sng" dirty="0">
                <a:effectLst>
                  <a:outerShdw blurRad="38100" dist="38100" dir="2700000" algn="tl">
                    <a:srgbClr val="000000">
                      <a:alpha val="43137"/>
                    </a:srgbClr>
                  </a:outerShdw>
                </a:effectLst>
              </a:rPr>
              <a:t>Step 0. </a:t>
            </a:r>
            <a:r>
              <a:rPr lang="en-US" sz="3000" dirty="0"/>
              <a:t>Install Docker Community Edition on Linux (Centos7) on VM</a:t>
            </a:r>
          </a:p>
          <a:p>
            <a:pPr marL="0" indent="0">
              <a:buNone/>
            </a:pPr>
            <a:r>
              <a:rPr lang="en-US"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 yum install docker-</a:t>
            </a:r>
            <a:r>
              <a:rPr lang="en-US" sz="3000" b="1" dirty="0" err="1">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ce</a:t>
            </a:r>
            <a:endParaRPr lang="en-US"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endParaRPr>
          </a:p>
          <a:p>
            <a:pPr marL="0" indent="0">
              <a:buNone/>
            </a:pPr>
            <a:r>
              <a:rPr lang="en-US" sz="3000" i="1" u="sng" dirty="0">
                <a:effectLst>
                  <a:outerShdw blurRad="38100" dist="38100" dir="2700000" algn="tl">
                    <a:srgbClr val="000000">
                      <a:alpha val="43137"/>
                    </a:srgbClr>
                  </a:outerShdw>
                </a:effectLst>
              </a:rPr>
              <a:t>Step 1.</a:t>
            </a:r>
            <a:r>
              <a:rPr lang="en-US" sz="3000" dirty="0"/>
              <a:t> Installation of container that includes preconfigure Oracle 12</a:t>
            </a:r>
          </a:p>
          <a:p>
            <a:pPr marL="0" indent="0">
              <a:buNone/>
            </a:pPr>
            <a:r>
              <a:rPr lang="en-US" altLang="ru-RU"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 docker pull </a:t>
            </a:r>
            <a:r>
              <a:rPr lang="en-US" altLang="ru-RU" sz="3000" b="1" dirty="0" err="1">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tokareva</a:t>
            </a:r>
            <a:r>
              <a:rPr lang="en-US" altLang="ru-RU"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/oracle-12c</a:t>
            </a:r>
          </a:p>
          <a:p>
            <a:pPr marL="0" indent="0">
              <a:buNone/>
            </a:pPr>
            <a:r>
              <a:rPr lang="en-US" sz="3000" i="1" u="sng" dirty="0">
                <a:effectLst>
                  <a:outerShdw blurRad="38100" dist="38100" dir="2700000" algn="tl">
                    <a:srgbClr val="000000">
                      <a:alpha val="43137"/>
                    </a:srgbClr>
                  </a:outerShdw>
                </a:effectLst>
              </a:rPr>
              <a:t>Step 2.</a:t>
            </a:r>
            <a:r>
              <a:rPr lang="en-US" sz="3000" dirty="0"/>
              <a:t> Run container with Oracle RDBMS 12C</a:t>
            </a:r>
          </a:p>
          <a:p>
            <a:pPr marL="0" indent="0">
              <a:buNone/>
            </a:pPr>
            <a:r>
              <a:rPr lang="en-US" altLang="ru-RU"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 </a:t>
            </a:r>
            <a:r>
              <a:rPr lang="ru-RU" altLang="ru-RU" sz="3000" b="1" dirty="0" err="1">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docker</a:t>
            </a:r>
            <a:r>
              <a:rPr lang="ru-RU" altLang="ru-RU"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 </a:t>
            </a:r>
            <a:r>
              <a:rPr lang="ru-RU" altLang="ru-RU" sz="3000" b="1" dirty="0" err="1">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run</a:t>
            </a:r>
            <a:r>
              <a:rPr lang="ru-RU" altLang="ru-RU"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 -d -p 8080:8080 -p 1521:1521 </a:t>
            </a:r>
            <a:r>
              <a:rPr lang="en-US" altLang="ru-RU" sz="3000" b="1" dirty="0" err="1">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tokareva</a:t>
            </a:r>
            <a:r>
              <a:rPr lang="ru-RU" altLang="ru-RU" sz="3000" b="1" dirty="0">
                <a:effectLst>
                  <a:outerShdw blurRad="38100" dist="38100" dir="2700000" algn="tl">
                    <a:srgbClr val="000000">
                      <a:alpha val="43137"/>
                    </a:srgbClr>
                  </a:outerShdw>
                </a:effectLst>
                <a:latin typeface="Arial Unicode MS" panose="020B0604020202020204" pitchFamily="34" charset="-128"/>
                <a:cs typeface="Courier New" panose="02070309020205020404" pitchFamily="49" charset="0"/>
              </a:rPr>
              <a:t>/oracle-12c</a:t>
            </a:r>
            <a:r>
              <a:rPr lang="ru-RU" altLang="ru-RU" sz="3000" b="1" dirty="0">
                <a:latin typeface="Arial Unicode MS" panose="020B0604020202020204" pitchFamily="34" charset="-128"/>
                <a:cs typeface="Courier New" panose="02070309020205020404" pitchFamily="49" charset="0"/>
              </a:rPr>
              <a:t> </a:t>
            </a:r>
            <a:endParaRPr lang="ru-RU" altLang="ru-RU" sz="3000" b="1" dirty="0">
              <a:latin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ru-RU" dirty="0"/>
          </a:p>
        </p:txBody>
      </p:sp>
    </p:spTree>
    <p:extLst>
      <p:ext uri="{BB962C8B-B14F-4D97-AF65-F5344CB8AC3E}">
        <p14:creationId xmlns:p14="http://schemas.microsoft.com/office/powerpoint/2010/main" val="111666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55A751-B469-4B41-A0FF-41E761D49D8B}"/>
              </a:ext>
            </a:extLst>
          </p:cNvPr>
          <p:cNvSpPr>
            <a:spLocks noGrp="1"/>
          </p:cNvSpPr>
          <p:nvPr>
            <p:ph type="title"/>
          </p:nvPr>
        </p:nvSpPr>
        <p:spPr>
          <a:xfrm>
            <a:off x="838200" y="365126"/>
            <a:ext cx="10515600" cy="230438"/>
          </a:xfrm>
        </p:spPr>
        <p:txBody>
          <a:bodyPr>
            <a:normAutofit fontScale="90000"/>
          </a:bodyPr>
          <a:lstStyle/>
          <a:p>
            <a:r>
              <a:rPr lang="en-US" dirty="0"/>
              <a:t>Run Oracle container on VM inside VCL</a:t>
            </a:r>
            <a:endParaRPr lang="ru-RU" dirty="0"/>
          </a:p>
        </p:txBody>
      </p:sp>
      <p:graphicFrame>
        <p:nvGraphicFramePr>
          <p:cNvPr id="4" name="Объект 3">
            <a:extLst>
              <a:ext uri="{FF2B5EF4-FFF2-40B4-BE49-F238E27FC236}">
                <a16:creationId xmlns:a16="http://schemas.microsoft.com/office/drawing/2014/main" id="{A6ADF86F-5318-4A64-8645-38E007CA5B3B}"/>
              </a:ext>
            </a:extLst>
          </p:cNvPr>
          <p:cNvGraphicFramePr>
            <a:graphicFrameLocks noChangeAspect="1"/>
          </p:cNvGraphicFramePr>
          <p:nvPr>
            <p:extLst>
              <p:ext uri="{D42A27DB-BD31-4B8C-83A1-F6EECF244321}">
                <p14:modId xmlns:p14="http://schemas.microsoft.com/office/powerpoint/2010/main" val="2826855379"/>
              </p:ext>
            </p:extLst>
          </p:nvPr>
        </p:nvGraphicFramePr>
        <p:xfrm>
          <a:off x="838199" y="721898"/>
          <a:ext cx="10234353" cy="5714998"/>
        </p:xfrm>
        <a:graphic>
          <a:graphicData uri="http://schemas.openxmlformats.org/presentationml/2006/ole">
            <mc:AlternateContent xmlns:mc="http://schemas.openxmlformats.org/markup-compatibility/2006">
              <mc:Choice xmlns:v="urn:schemas-microsoft-com:vml" Requires="v">
                <p:oleObj spid="_x0000_s5145" name="Image" r:id="rId3" imgW="14082480" imgH="8291880" progId="Photoshop.Image.18">
                  <p:embed/>
                </p:oleObj>
              </mc:Choice>
              <mc:Fallback>
                <p:oleObj name="Image" r:id="rId3" imgW="14082480" imgH="8291880" progId="Photoshop.Image.18">
                  <p:embed/>
                  <p:pic>
                    <p:nvPicPr>
                      <p:cNvPr id="4" name="Объект 3">
                        <a:extLst>
                          <a:ext uri="{FF2B5EF4-FFF2-40B4-BE49-F238E27FC236}">
                            <a16:creationId xmlns:a16="http://schemas.microsoft.com/office/drawing/2014/main" id="{A6ADF86F-5318-4A64-8645-38E007CA5B3B}"/>
                          </a:ext>
                        </a:extLst>
                      </p:cNvPr>
                      <p:cNvPicPr/>
                      <p:nvPr/>
                    </p:nvPicPr>
                    <p:blipFill>
                      <a:blip r:embed="rId4"/>
                      <a:stretch>
                        <a:fillRect/>
                      </a:stretch>
                    </p:blipFill>
                    <p:spPr>
                      <a:xfrm>
                        <a:off x="838199" y="721898"/>
                        <a:ext cx="10234353" cy="5714998"/>
                      </a:xfrm>
                      <a:prstGeom prst="rect">
                        <a:avLst/>
                      </a:prstGeom>
                    </p:spPr>
                  </p:pic>
                </p:oleObj>
              </mc:Fallback>
            </mc:AlternateContent>
          </a:graphicData>
        </a:graphic>
      </p:graphicFrame>
      <p:sp>
        <p:nvSpPr>
          <p:cNvPr id="6" name="Овал 5">
            <a:extLst>
              <a:ext uri="{FF2B5EF4-FFF2-40B4-BE49-F238E27FC236}">
                <a16:creationId xmlns:a16="http://schemas.microsoft.com/office/drawing/2014/main" id="{F2E496B6-31F2-430A-9795-CA569C72D9BD}"/>
              </a:ext>
            </a:extLst>
          </p:cNvPr>
          <p:cNvSpPr/>
          <p:nvPr/>
        </p:nvSpPr>
        <p:spPr>
          <a:xfrm>
            <a:off x="398394" y="4743725"/>
            <a:ext cx="5900806" cy="4569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0F7BE927-BC0D-4DCC-B062-6E746118E52C}"/>
              </a:ext>
            </a:extLst>
          </p:cNvPr>
          <p:cNvSpPr/>
          <p:nvPr/>
        </p:nvSpPr>
        <p:spPr>
          <a:xfrm>
            <a:off x="519044" y="5423233"/>
            <a:ext cx="3230217" cy="7910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367950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3797</TotalTime>
  <Words>580</Words>
  <Application>Microsoft Office PowerPoint</Application>
  <PresentationFormat>Широкоэкранный</PresentationFormat>
  <Paragraphs>38</Paragraphs>
  <Slides>14</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2" baseType="lpstr">
      <vt:lpstr>Arial</vt:lpstr>
      <vt:lpstr>Arial Unicode MS</vt:lpstr>
      <vt:lpstr>Calibri</vt:lpstr>
      <vt:lpstr>Calibri Light</vt:lpstr>
      <vt:lpstr>Courier New</vt:lpstr>
      <vt:lpstr>Times New Roman</vt: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Conceptual hybrid model of Docker use in VCL</vt:lpstr>
      <vt:lpstr>Example of using docker containers for practical studies</vt:lpstr>
      <vt:lpstr>Run Oracle container on VM inside VCL</vt:lpstr>
      <vt:lpstr>Connect to Oracle RDBMS inside container</vt:lpstr>
      <vt:lpstr>Презентация PowerPoint</vt:lpstr>
      <vt:lpstr>Презентация PowerPoint</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Mikhail Belov</dc:creator>
  <cp:lastModifiedBy>Токарева Надежда</cp:lastModifiedBy>
  <cp:revision>44</cp:revision>
  <dcterms:created xsi:type="dcterms:W3CDTF">2015-09-07T20:14:57Z</dcterms:created>
  <dcterms:modified xsi:type="dcterms:W3CDTF">2017-09-29T12:00:57Z</dcterms:modified>
</cp:coreProperties>
</file>