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6"/>
  </p:notesMasterIdLst>
  <p:sldIdLst>
    <p:sldId id="256" r:id="rId2"/>
    <p:sldId id="429" r:id="rId3"/>
    <p:sldId id="338" r:id="rId4"/>
    <p:sldId id="332" r:id="rId5"/>
    <p:sldId id="430" r:id="rId6"/>
    <p:sldId id="432" r:id="rId7"/>
    <p:sldId id="345" r:id="rId8"/>
    <p:sldId id="346" r:id="rId9"/>
    <p:sldId id="347" r:id="rId10"/>
    <p:sldId id="348" r:id="rId11"/>
    <p:sldId id="349" r:id="rId12"/>
    <p:sldId id="350" r:id="rId13"/>
    <p:sldId id="351" r:id="rId14"/>
    <p:sldId id="352" r:id="rId15"/>
    <p:sldId id="353" r:id="rId16"/>
    <p:sldId id="477" r:id="rId17"/>
    <p:sldId id="355" r:id="rId18"/>
    <p:sldId id="356" r:id="rId19"/>
    <p:sldId id="448" r:id="rId20"/>
    <p:sldId id="454" r:id="rId21"/>
    <p:sldId id="453" r:id="rId22"/>
    <p:sldId id="455" r:id="rId23"/>
    <p:sldId id="473" r:id="rId24"/>
    <p:sldId id="474" r:id="rId25"/>
    <p:sldId id="361" r:id="rId26"/>
    <p:sldId id="365" r:id="rId27"/>
    <p:sldId id="366" r:id="rId28"/>
    <p:sldId id="433" r:id="rId29"/>
    <p:sldId id="367" r:id="rId30"/>
    <p:sldId id="371" r:id="rId31"/>
    <p:sldId id="373" r:id="rId32"/>
    <p:sldId id="374" r:id="rId33"/>
    <p:sldId id="376" r:id="rId34"/>
    <p:sldId id="377" r:id="rId35"/>
    <p:sldId id="378" r:id="rId36"/>
    <p:sldId id="379" r:id="rId37"/>
    <p:sldId id="380" r:id="rId38"/>
    <p:sldId id="446" r:id="rId39"/>
    <p:sldId id="447" r:id="rId40"/>
    <p:sldId id="393" r:id="rId41"/>
    <p:sldId id="394" r:id="rId42"/>
    <p:sldId id="395" r:id="rId43"/>
    <p:sldId id="396" r:id="rId44"/>
    <p:sldId id="397" r:id="rId45"/>
    <p:sldId id="399" r:id="rId46"/>
    <p:sldId id="439" r:id="rId47"/>
    <p:sldId id="440" r:id="rId48"/>
    <p:sldId id="441" r:id="rId49"/>
    <p:sldId id="443" r:id="rId50"/>
    <p:sldId id="442" r:id="rId51"/>
    <p:sldId id="444" r:id="rId52"/>
    <p:sldId id="475" r:id="rId53"/>
    <p:sldId id="476" r:id="rId54"/>
    <p:sldId id="274" r:id="rId55"/>
  </p:sldIdLst>
  <p:sldSz cx="9144000" cy="6858000" type="screen4x3"/>
  <p:notesSz cx="6797675" cy="9928225"/>
  <p:defaultTextStyle>
    <a:defPPr>
      <a:defRPr lang="cs-CZ"/>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33CC"/>
    <a:srgbClr val="0000FF"/>
    <a:srgbClr val="0099FF"/>
    <a:srgbClr val="A50021"/>
    <a:srgbClr val="CC00FF"/>
    <a:srgbClr val="FF9900"/>
    <a:srgbClr val="FF3300"/>
    <a:srgbClr val="DAC158"/>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 Středně sytá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48" autoAdjust="0"/>
  </p:normalViewPr>
  <p:slideViewPr>
    <p:cSldViewPr>
      <p:cViewPr>
        <p:scale>
          <a:sx n="112" d="100"/>
          <a:sy n="112" d="100"/>
        </p:scale>
        <p:origin x="1640" y="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34819" name="Rectangle 3"/>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34820" name="Rectangle 4"/>
          <p:cNvSpPr>
            <a:spLocks noGrp="1" noRot="1" noChangeAspect="1" noChangeArrowheads="1" noTextEdit="1"/>
          </p:cNvSpPr>
          <p:nvPr>
            <p:ph type="sldImg" idx="2"/>
          </p:nvPr>
        </p:nvSpPr>
        <p:spPr bwMode="auto">
          <a:xfrm>
            <a:off x="915988" y="744538"/>
            <a:ext cx="4965700"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4821" name="Rectangle 5"/>
          <p:cNvSpPr>
            <a:spLocks noGrp="1" noChangeArrowheads="1"/>
          </p:cNvSpPr>
          <p:nvPr>
            <p:ph type="body" sz="quarter" idx="3"/>
          </p:nvPr>
        </p:nvSpPr>
        <p:spPr bwMode="auto">
          <a:xfrm>
            <a:off x="679450" y="4716463"/>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34822" name="Rectangle 6"/>
          <p:cNvSpPr>
            <a:spLocks noGrp="1" noChangeArrowheads="1"/>
          </p:cNvSpPr>
          <p:nvPr>
            <p:ph type="ftr" sz="quarter" idx="4"/>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34823" name="Rectangle 7"/>
          <p:cNvSpPr>
            <a:spLocks noGrp="1" noChangeArrowheads="1"/>
          </p:cNvSpPr>
          <p:nvPr>
            <p:ph type="sldNum" sz="quarter" idx="5"/>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A3F8A870-037C-4481-8A6B-F7F76E4DD554}" type="slidenum">
              <a:rPr lang="cs-CZ" altLang="cs-CZ"/>
              <a:pPr/>
              <a:t>‹#›</a:t>
            </a:fld>
            <a:endParaRPr lang="cs-CZ" altLang="cs-CZ"/>
          </a:p>
        </p:txBody>
      </p:sp>
    </p:spTree>
    <p:extLst>
      <p:ext uri="{BB962C8B-B14F-4D97-AF65-F5344CB8AC3E}">
        <p14:creationId xmlns:p14="http://schemas.microsoft.com/office/powerpoint/2010/main" val="290406175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17575" y="744538"/>
            <a:ext cx="4962525" cy="3722687"/>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3F8A870-037C-4481-8A6B-F7F76E4DD554}" type="slidenum">
              <a:rPr lang="cs-CZ" altLang="cs-CZ" smtClean="0"/>
              <a:pPr/>
              <a:t>1</a:t>
            </a:fld>
            <a:endParaRPr lang="cs-CZ" altLang="cs-CZ"/>
          </a:p>
        </p:txBody>
      </p:sp>
    </p:spTree>
    <p:extLst>
      <p:ext uri="{BB962C8B-B14F-4D97-AF65-F5344CB8AC3E}">
        <p14:creationId xmlns:p14="http://schemas.microsoft.com/office/powerpoint/2010/main" val="1010743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17575" y="744538"/>
            <a:ext cx="4962525" cy="3722687"/>
          </a:xfrm>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Zástupný symbol pro číslo snímku 3"/>
          <p:cNvSpPr>
            <a:spLocks noGrp="1"/>
          </p:cNvSpPr>
          <p:nvPr>
            <p:ph type="sldNum" sz="quarter" idx="10"/>
          </p:nvPr>
        </p:nvSpPr>
        <p:spPr/>
        <p:txBody>
          <a:bodyPr/>
          <a:lstStyle/>
          <a:p>
            <a:fld id="{FFBF1163-8D8E-4BEB-BD86-DED7C3D03623}" type="slidenum">
              <a:rPr lang="en-US" smtClean="0"/>
              <a:t>30</a:t>
            </a:fld>
            <a:endParaRPr lang="en-US"/>
          </a:p>
        </p:txBody>
      </p:sp>
    </p:spTree>
    <p:extLst>
      <p:ext uri="{BB962C8B-B14F-4D97-AF65-F5344CB8AC3E}">
        <p14:creationId xmlns:p14="http://schemas.microsoft.com/office/powerpoint/2010/main" val="4047462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Zástupný symbol pro obrázek snímku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40962" name="Zástupný symbol pro poznámky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i="1">
                <a:latin typeface="Calibri" charset="0"/>
              </a:rPr>
              <a:t>Airship Technical Data and Specifications</a:t>
            </a:r>
            <a:endParaRPr lang="cs-CZ" b="1" i="1">
              <a:latin typeface="Calibri" charset="0"/>
            </a:endParaRPr>
          </a:p>
          <a:p>
            <a:pPr eaLnBrk="1" hangingPunct="1">
              <a:spcBef>
                <a:spcPct val="0"/>
              </a:spcBef>
            </a:pPr>
            <a:r>
              <a:rPr lang="en-US">
                <a:latin typeface="Calibri" charset="0"/>
              </a:rPr>
              <a:t>The helium-inflated airship ACC15X made by Airshipclub.com is 12m long with maximum trunk´s diameter of 2,8m and its volume of 56 m</a:t>
            </a:r>
            <a:r>
              <a:rPr lang="en-US" baseline="30000">
                <a:latin typeface="Calibri" charset="0"/>
              </a:rPr>
              <a:t>3</a:t>
            </a:r>
            <a:r>
              <a:rPr lang="en-US">
                <a:latin typeface="Calibri" charset="0"/>
              </a:rPr>
              <a:t>. Operating speed is 24 km/h with maximum speed limit of 45 km/h. The airship is capable of reaching altitude of 1200 m and maximum weight of load is 15 kg. The main propulsion is provided by two side BLDC electro motors with propellers. The whole system is powered by an engine generator that can work 3.5 hours. </a:t>
            </a:r>
            <a:endParaRPr lang="cs-CZ">
              <a:latin typeface="Calibri" charset="0"/>
            </a:endParaRPr>
          </a:p>
        </p:txBody>
      </p:sp>
      <p:sp>
        <p:nvSpPr>
          <p:cNvPr id="40963" name="Zástupný symbol pro číslo snímku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D7C6F844-A7AD-B742-80A0-7CE853F4F51D}" type="slidenum">
              <a:rPr lang="cs-CZ" sz="1200">
                <a:latin typeface="Arial" charset="0"/>
              </a:rPr>
              <a:pPr eaLnBrk="1" fontAlgn="base" hangingPunct="1">
                <a:spcBef>
                  <a:spcPct val="0"/>
                </a:spcBef>
                <a:spcAft>
                  <a:spcPct val="0"/>
                </a:spcAft>
              </a:pPr>
              <a:t>46</a:t>
            </a:fld>
            <a:endParaRPr lang="cs-CZ" sz="1200">
              <a:latin typeface="Arial" charset="0"/>
            </a:endParaRPr>
          </a:p>
        </p:txBody>
      </p:sp>
    </p:spTree>
    <p:extLst>
      <p:ext uri="{BB962C8B-B14F-4D97-AF65-F5344CB8AC3E}">
        <p14:creationId xmlns:p14="http://schemas.microsoft.com/office/powerpoint/2010/main" val="418221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Zástupný symbol pro obrázek snímku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43010" name="Zástupný symbol pro poznámky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The airship is equipped with GreyWolf 3016 IAQ handheld particle counter. This continual measurement system is capable of detecting 6 aerosol fractions within the size range of 0.3 to 10.0 μm and it counts the readings to approximate mass concentration in μg/m</a:t>
            </a:r>
            <a:r>
              <a:rPr lang="en-US" baseline="30000">
                <a:latin typeface="Calibri" charset="0"/>
              </a:rPr>
              <a:t>3</a:t>
            </a:r>
            <a:r>
              <a:rPr lang="en-US">
                <a:latin typeface="Calibri" charset="0"/>
              </a:rPr>
              <a:t>. Its vacuum source consists of an internal pump with flow rate of 0.1 CFM. </a:t>
            </a:r>
            <a:endParaRPr lang="cs-CZ">
              <a:latin typeface="Calibri" charset="0"/>
            </a:endParaRPr>
          </a:p>
          <a:p>
            <a:pPr eaLnBrk="1" hangingPunct="1">
              <a:spcBef>
                <a:spcPct val="0"/>
              </a:spcBef>
            </a:pPr>
            <a:r>
              <a:rPr lang="cs-CZ" b="1">
                <a:latin typeface="Calibri" charset="0"/>
              </a:rPr>
              <a:t>Principle: </a:t>
            </a:r>
          </a:p>
          <a:p>
            <a:pPr eaLnBrk="1" hangingPunct="1">
              <a:spcBef>
                <a:spcPct val="0"/>
              </a:spcBef>
            </a:pPr>
            <a:r>
              <a:rPr lang="en-US">
                <a:latin typeface="Calibri" charset="0"/>
              </a:rPr>
              <a:t>The instrument uses a laser-diode light source and collection optics for</a:t>
            </a:r>
            <a:r>
              <a:rPr lang="cs-CZ">
                <a:latin typeface="Calibri" charset="0"/>
              </a:rPr>
              <a:t> </a:t>
            </a:r>
            <a:r>
              <a:rPr lang="en-US">
                <a:latin typeface="Calibri" charset="0"/>
              </a:rPr>
              <a:t>particle detection. Particles scatter light from the laser diode. The</a:t>
            </a:r>
            <a:r>
              <a:rPr lang="cs-CZ">
                <a:latin typeface="Calibri" charset="0"/>
              </a:rPr>
              <a:t> </a:t>
            </a:r>
            <a:r>
              <a:rPr lang="en-US">
                <a:latin typeface="Calibri" charset="0"/>
              </a:rPr>
              <a:t>collection optics collect and focus the light onto a photo diode that</a:t>
            </a:r>
            <a:r>
              <a:rPr lang="cs-CZ">
                <a:latin typeface="Calibri" charset="0"/>
              </a:rPr>
              <a:t> </a:t>
            </a:r>
            <a:r>
              <a:rPr lang="en-US">
                <a:latin typeface="Calibri" charset="0"/>
              </a:rPr>
              <a:t>converts the bursts of light into electrical pulses. The pulse height is a</a:t>
            </a:r>
            <a:r>
              <a:rPr lang="cs-CZ">
                <a:latin typeface="Calibri" charset="0"/>
              </a:rPr>
              <a:t> </a:t>
            </a:r>
            <a:r>
              <a:rPr lang="en-US">
                <a:latin typeface="Calibri" charset="0"/>
              </a:rPr>
              <a:t>measure of particle size. Pulses are counted and their amplitude is</a:t>
            </a:r>
            <a:r>
              <a:rPr lang="cs-CZ">
                <a:latin typeface="Calibri" charset="0"/>
              </a:rPr>
              <a:t> </a:t>
            </a:r>
            <a:r>
              <a:rPr lang="en-US">
                <a:latin typeface="Calibri" charset="0"/>
              </a:rPr>
              <a:t>measured for particle sizing. Results are displayed as particle counts in</a:t>
            </a:r>
            <a:r>
              <a:rPr lang="cs-CZ">
                <a:latin typeface="Calibri" charset="0"/>
              </a:rPr>
              <a:t> the specified size channel.</a:t>
            </a:r>
          </a:p>
          <a:p>
            <a:pPr eaLnBrk="1" hangingPunct="1">
              <a:spcBef>
                <a:spcPct val="0"/>
              </a:spcBef>
            </a:pPr>
            <a:endParaRPr lang="cs-CZ">
              <a:latin typeface="Calibri" charset="0"/>
            </a:endParaRPr>
          </a:p>
          <a:p>
            <a:pPr eaLnBrk="1" hangingPunct="1">
              <a:spcBef>
                <a:spcPct val="0"/>
              </a:spcBef>
            </a:pPr>
            <a:r>
              <a:rPr lang="cs-CZ">
                <a:latin typeface="Calibri" charset="0"/>
              </a:rPr>
              <a:t>Particle concentration data t</a:t>
            </a:r>
            <a:r>
              <a:rPr lang="en-US">
                <a:latin typeface="Calibri" charset="0"/>
              </a:rPr>
              <a:t>ogether with location and time </a:t>
            </a:r>
            <a:r>
              <a:rPr lang="cs-CZ">
                <a:latin typeface="Calibri" charset="0"/>
              </a:rPr>
              <a:t>are simultaneously transmitted on a PC to be observed during the flight. </a:t>
            </a:r>
          </a:p>
          <a:p>
            <a:pPr eaLnBrk="1" hangingPunct="1">
              <a:spcBef>
                <a:spcPct val="0"/>
              </a:spcBef>
            </a:pPr>
            <a:endParaRPr lang="cs-CZ">
              <a:latin typeface="Calibri" charset="0"/>
            </a:endParaRPr>
          </a:p>
        </p:txBody>
      </p:sp>
      <p:sp>
        <p:nvSpPr>
          <p:cNvPr id="43011" name="Zástupný symbol pro číslo snímku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67B5FA32-C514-534A-9DD2-06277EA0A300}" type="slidenum">
              <a:rPr lang="cs-CZ" sz="1200">
                <a:latin typeface="Arial" charset="0"/>
              </a:rPr>
              <a:pPr eaLnBrk="1" fontAlgn="base" hangingPunct="1">
                <a:spcBef>
                  <a:spcPct val="0"/>
                </a:spcBef>
                <a:spcAft>
                  <a:spcPct val="0"/>
                </a:spcAft>
              </a:pPr>
              <a:t>47</a:t>
            </a:fld>
            <a:endParaRPr lang="cs-CZ" sz="1200">
              <a:latin typeface="Arial" charset="0"/>
            </a:endParaRPr>
          </a:p>
        </p:txBody>
      </p:sp>
    </p:spTree>
    <p:extLst>
      <p:ext uri="{BB962C8B-B14F-4D97-AF65-F5344CB8AC3E}">
        <p14:creationId xmlns:p14="http://schemas.microsoft.com/office/powerpoint/2010/main" val="45095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Zástupný symbol pro obrázek snímku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45058" name="Zástupný symbol pro poznámky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As part of the system, sampling device consisting of four chambers is used for collecting PM particles on mixed cellulose esters (MCE) membrane filters for a further analysis. </a:t>
            </a:r>
            <a:endParaRPr lang="cs-CZ">
              <a:latin typeface="Calibri" charset="0"/>
            </a:endParaRPr>
          </a:p>
          <a:p>
            <a:pPr eaLnBrk="1" hangingPunct="1">
              <a:spcBef>
                <a:spcPct val="0"/>
              </a:spcBef>
            </a:pPr>
            <a:endParaRPr lang="cs-CZ">
              <a:latin typeface="Calibri" charset="0"/>
            </a:endParaRPr>
          </a:p>
          <a:p>
            <a:pPr eaLnBrk="1" hangingPunct="1">
              <a:spcBef>
                <a:spcPct val="0"/>
              </a:spcBef>
            </a:pPr>
            <a:r>
              <a:rPr lang="cs-CZ">
                <a:latin typeface="Calibri" charset="0"/>
              </a:rPr>
              <a:t>Millipore Membrane Filter, mixed cellulose esters, Hydrophilic, 0.8 µm, 47 mm, white, plain</a:t>
            </a:r>
          </a:p>
          <a:p>
            <a:pPr eaLnBrk="1" hangingPunct="1">
              <a:spcBef>
                <a:spcPct val="0"/>
              </a:spcBef>
            </a:pPr>
            <a:endParaRPr lang="cs-CZ">
              <a:latin typeface="Calibri" charset="0"/>
            </a:endParaRPr>
          </a:p>
          <a:p>
            <a:pPr eaLnBrk="1" hangingPunct="1">
              <a:spcBef>
                <a:spcPct val="0"/>
              </a:spcBef>
            </a:pPr>
            <a:endParaRPr lang="cs-CZ">
              <a:latin typeface="Calibri" charset="0"/>
            </a:endParaRPr>
          </a:p>
        </p:txBody>
      </p:sp>
      <p:sp>
        <p:nvSpPr>
          <p:cNvPr id="45059" name="Zástupný symbol pro číslo snímku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44E35B99-12BA-CC46-B8B6-3C65909A723E}" type="slidenum">
              <a:rPr lang="cs-CZ" sz="1200">
                <a:latin typeface="Arial" charset="0"/>
              </a:rPr>
              <a:pPr eaLnBrk="1" fontAlgn="base" hangingPunct="1">
                <a:spcBef>
                  <a:spcPct val="0"/>
                </a:spcBef>
                <a:spcAft>
                  <a:spcPct val="0"/>
                </a:spcAft>
              </a:pPr>
              <a:t>48</a:t>
            </a:fld>
            <a:endParaRPr lang="cs-CZ" sz="1200">
              <a:latin typeface="Arial" charset="0"/>
            </a:endParaRPr>
          </a:p>
        </p:txBody>
      </p:sp>
    </p:spTree>
    <p:extLst>
      <p:ext uri="{BB962C8B-B14F-4D97-AF65-F5344CB8AC3E}">
        <p14:creationId xmlns:p14="http://schemas.microsoft.com/office/powerpoint/2010/main" val="1947320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Zástupný symbol pro obrázek snímku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48130" name="Zástupný symbol pro poznámky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s-CZ">
                <a:latin typeface="Calibri" charset="0"/>
              </a:rPr>
              <a:t>Presently, we have the use of mobile monitoring station where we can observe all data continuously transmitted from the airship to the CGS and adapt the flight route according to measured concentrations – search for the sources</a:t>
            </a:r>
          </a:p>
          <a:p>
            <a:pPr eaLnBrk="1" hangingPunct="1">
              <a:spcBef>
                <a:spcPct val="0"/>
              </a:spcBef>
            </a:pPr>
            <a:endParaRPr lang="cs-CZ" b="1">
              <a:latin typeface="Calibri" charset="0"/>
            </a:endParaRPr>
          </a:p>
          <a:p>
            <a:pPr eaLnBrk="1" hangingPunct="1">
              <a:spcBef>
                <a:spcPct val="0"/>
              </a:spcBef>
            </a:pPr>
            <a:r>
              <a:rPr lang="cs-CZ" b="1">
                <a:latin typeface="Calibri" charset="0"/>
              </a:rPr>
              <a:t>Tohle byl cíl! -&gt; kontinuální přenos dat operátorovi, aby mohl měnit trasu během letu a hledat proudy znečištění.</a:t>
            </a:r>
          </a:p>
          <a:p>
            <a:pPr eaLnBrk="1" hangingPunct="1">
              <a:spcBef>
                <a:spcPct val="0"/>
              </a:spcBef>
            </a:pPr>
            <a:endParaRPr lang="cs-CZ" b="1">
              <a:latin typeface="Calibri" charset="0"/>
            </a:endParaRPr>
          </a:p>
          <a:p>
            <a:pPr eaLnBrk="1" hangingPunct="1">
              <a:spcBef>
                <a:spcPct val="0"/>
              </a:spcBef>
            </a:pPr>
            <a:endParaRPr lang="cs-CZ">
              <a:latin typeface="Calibri" charset="0"/>
            </a:endParaRPr>
          </a:p>
        </p:txBody>
      </p:sp>
      <p:sp>
        <p:nvSpPr>
          <p:cNvPr id="48131" name="Zástupný symbol pro číslo snímku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E64C8319-20F8-8040-AD89-3982FC7401F9}" type="slidenum">
              <a:rPr lang="cs-CZ" sz="1200">
                <a:latin typeface="Arial" charset="0"/>
              </a:rPr>
              <a:pPr eaLnBrk="1" fontAlgn="base" hangingPunct="1">
                <a:spcBef>
                  <a:spcPct val="0"/>
                </a:spcBef>
                <a:spcAft>
                  <a:spcPct val="0"/>
                </a:spcAft>
              </a:pPr>
              <a:t>50</a:t>
            </a:fld>
            <a:endParaRPr lang="cs-CZ" sz="1200">
              <a:latin typeface="Arial" charset="0"/>
            </a:endParaRPr>
          </a:p>
        </p:txBody>
      </p:sp>
    </p:spTree>
    <p:extLst>
      <p:ext uri="{BB962C8B-B14F-4D97-AF65-F5344CB8AC3E}">
        <p14:creationId xmlns:p14="http://schemas.microsoft.com/office/powerpoint/2010/main" val="1439985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93C246-BDEE-4450-A45C-427ED95F0AE9}" type="slidenum">
              <a:rPr lang="cs-CZ" altLang="cs-CZ"/>
              <a:pPr/>
              <a:t>54</a:t>
            </a:fld>
            <a:endParaRPr lang="cs-CZ" altLang="cs-CZ"/>
          </a:p>
        </p:txBody>
      </p:sp>
      <p:sp>
        <p:nvSpPr>
          <p:cNvPr id="43010" name="Rectangle 2"/>
          <p:cNvSpPr>
            <a:spLocks noGrp="1" noRot="1" noChangeAspect="1" noChangeArrowheads="1" noTextEdit="1"/>
          </p:cNvSpPr>
          <p:nvPr>
            <p:ph type="sldImg"/>
          </p:nvPr>
        </p:nvSpPr>
        <p:spPr>
          <a:xfrm>
            <a:off x="917575" y="744538"/>
            <a:ext cx="4962525" cy="3722687"/>
          </a:xfrm>
          <a:ln/>
        </p:spPr>
      </p:sp>
      <p:sp>
        <p:nvSpPr>
          <p:cNvPr id="4301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639179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lvl1pPr>
              <a:defRPr/>
            </a:lvl1pPr>
          </a:lstStyle>
          <a:p>
            <a:endParaRPr lang="cs-CZ" altLang="cs-CZ"/>
          </a:p>
        </p:txBody>
      </p:sp>
      <p:sp>
        <p:nvSpPr>
          <p:cNvPr id="5" name="Zástupný symbol pro zápatí 4"/>
          <p:cNvSpPr>
            <a:spLocks noGrp="1"/>
          </p:cNvSpPr>
          <p:nvPr>
            <p:ph type="ftr" sz="quarter" idx="11"/>
          </p:nvPr>
        </p:nvSpPr>
        <p:spPr/>
        <p:txBody>
          <a:bodyPr/>
          <a:lstStyle>
            <a:lvl1pPr>
              <a:defRPr/>
            </a:lvl1pPr>
          </a:lstStyle>
          <a:p>
            <a:endParaRPr lang="cs-CZ" altLang="cs-CZ"/>
          </a:p>
        </p:txBody>
      </p:sp>
      <p:sp>
        <p:nvSpPr>
          <p:cNvPr id="6" name="Zástupný symbol pro číslo snímku 5"/>
          <p:cNvSpPr>
            <a:spLocks noGrp="1"/>
          </p:cNvSpPr>
          <p:nvPr>
            <p:ph type="sldNum" sz="quarter" idx="12"/>
          </p:nvPr>
        </p:nvSpPr>
        <p:spPr/>
        <p:txBody>
          <a:bodyPr/>
          <a:lstStyle>
            <a:lvl1pPr>
              <a:defRPr/>
            </a:lvl1pPr>
          </a:lstStyle>
          <a:p>
            <a:fld id="{75DE9058-20C9-4464-A2F8-E2A58A744784}" type="slidenum">
              <a:rPr lang="cs-CZ" altLang="cs-CZ"/>
              <a:pPr/>
              <a:t>‹#›</a:t>
            </a:fld>
            <a:endParaRPr lang="cs-CZ" altLang="cs-CZ"/>
          </a:p>
        </p:txBody>
      </p:sp>
    </p:spTree>
    <p:extLst>
      <p:ext uri="{BB962C8B-B14F-4D97-AF65-F5344CB8AC3E}">
        <p14:creationId xmlns:p14="http://schemas.microsoft.com/office/powerpoint/2010/main" val="3314609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endParaRPr lang="cs-CZ" altLang="cs-CZ"/>
          </a:p>
        </p:txBody>
      </p:sp>
      <p:sp>
        <p:nvSpPr>
          <p:cNvPr id="5" name="Zástupný symbol pro zápatí 4"/>
          <p:cNvSpPr>
            <a:spLocks noGrp="1"/>
          </p:cNvSpPr>
          <p:nvPr>
            <p:ph type="ftr" sz="quarter" idx="11"/>
          </p:nvPr>
        </p:nvSpPr>
        <p:spPr/>
        <p:txBody>
          <a:bodyPr/>
          <a:lstStyle>
            <a:lvl1pPr>
              <a:defRPr/>
            </a:lvl1pPr>
          </a:lstStyle>
          <a:p>
            <a:endParaRPr lang="cs-CZ" altLang="cs-CZ"/>
          </a:p>
        </p:txBody>
      </p:sp>
      <p:sp>
        <p:nvSpPr>
          <p:cNvPr id="6" name="Zástupný symbol pro číslo snímku 5"/>
          <p:cNvSpPr>
            <a:spLocks noGrp="1"/>
          </p:cNvSpPr>
          <p:nvPr>
            <p:ph type="sldNum" sz="quarter" idx="12"/>
          </p:nvPr>
        </p:nvSpPr>
        <p:spPr/>
        <p:txBody>
          <a:bodyPr/>
          <a:lstStyle>
            <a:lvl1pPr>
              <a:defRPr/>
            </a:lvl1pPr>
          </a:lstStyle>
          <a:p>
            <a:fld id="{2BF657AF-58B4-4078-AA43-576687489613}" type="slidenum">
              <a:rPr lang="cs-CZ" altLang="cs-CZ"/>
              <a:pPr/>
              <a:t>‹#›</a:t>
            </a:fld>
            <a:endParaRPr lang="cs-CZ" altLang="cs-CZ"/>
          </a:p>
        </p:txBody>
      </p:sp>
    </p:spTree>
    <p:extLst>
      <p:ext uri="{BB962C8B-B14F-4D97-AF65-F5344CB8AC3E}">
        <p14:creationId xmlns:p14="http://schemas.microsoft.com/office/powerpoint/2010/main" val="436961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endParaRPr lang="cs-CZ" altLang="cs-CZ"/>
          </a:p>
        </p:txBody>
      </p:sp>
      <p:sp>
        <p:nvSpPr>
          <p:cNvPr id="5" name="Zástupný symbol pro zápatí 4"/>
          <p:cNvSpPr>
            <a:spLocks noGrp="1"/>
          </p:cNvSpPr>
          <p:nvPr>
            <p:ph type="ftr" sz="quarter" idx="11"/>
          </p:nvPr>
        </p:nvSpPr>
        <p:spPr/>
        <p:txBody>
          <a:bodyPr/>
          <a:lstStyle>
            <a:lvl1pPr>
              <a:defRPr/>
            </a:lvl1pPr>
          </a:lstStyle>
          <a:p>
            <a:endParaRPr lang="cs-CZ" altLang="cs-CZ"/>
          </a:p>
        </p:txBody>
      </p:sp>
      <p:sp>
        <p:nvSpPr>
          <p:cNvPr id="6" name="Zástupný symbol pro číslo snímku 5"/>
          <p:cNvSpPr>
            <a:spLocks noGrp="1"/>
          </p:cNvSpPr>
          <p:nvPr>
            <p:ph type="sldNum" sz="quarter" idx="12"/>
          </p:nvPr>
        </p:nvSpPr>
        <p:spPr/>
        <p:txBody>
          <a:bodyPr/>
          <a:lstStyle>
            <a:lvl1pPr>
              <a:defRPr/>
            </a:lvl1pPr>
          </a:lstStyle>
          <a:p>
            <a:fld id="{FD3991FB-067C-4F82-B771-734B8DD31CF2}" type="slidenum">
              <a:rPr lang="cs-CZ" altLang="cs-CZ"/>
              <a:pPr/>
              <a:t>‹#›</a:t>
            </a:fld>
            <a:endParaRPr lang="cs-CZ" altLang="cs-CZ"/>
          </a:p>
        </p:txBody>
      </p:sp>
    </p:spTree>
    <p:extLst>
      <p:ext uri="{BB962C8B-B14F-4D97-AF65-F5344CB8AC3E}">
        <p14:creationId xmlns:p14="http://schemas.microsoft.com/office/powerpoint/2010/main" val="2583452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323850" y="1268413"/>
            <a:ext cx="8496300" cy="720725"/>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2276475"/>
            <a:ext cx="4038600" cy="384968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2276475"/>
            <a:ext cx="4038600" cy="384968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zápatí 4"/>
          <p:cNvSpPr>
            <a:spLocks noGrp="1"/>
          </p:cNvSpPr>
          <p:nvPr>
            <p:ph type="ftr" sz="quarter" idx="10"/>
          </p:nvPr>
        </p:nvSpPr>
        <p:spPr>
          <a:xfrm>
            <a:off x="900113" y="6237288"/>
            <a:ext cx="7272337" cy="476250"/>
          </a:xfrm>
          <a:prstGeom prst="rect">
            <a:avLst/>
          </a:prstGeom>
        </p:spPr>
        <p:txBody>
          <a:bodyPr/>
          <a:lstStyle>
            <a:lvl1pPr fontAlgn="auto">
              <a:spcBef>
                <a:spcPts val="0"/>
              </a:spcBef>
              <a:spcAft>
                <a:spcPts val="0"/>
              </a:spcAft>
              <a:defRPr>
                <a:latin typeface="+mn-lt"/>
                <a:ea typeface="+mn-ea"/>
                <a:cs typeface="+mn-cs"/>
              </a:defRPr>
            </a:lvl1pPr>
          </a:lstStyle>
          <a:p>
            <a:pPr>
              <a:defRPr/>
            </a:pPr>
            <a:r>
              <a:rPr lang="cs-CZ"/>
              <a:t>OCHRANA OVZDUŠÍ VE STÁTNÍ SPRÁVĚ V: TEORIE A PRAXE  3.-5. listopadu 2009, Hotel Gomel, České Budějovice</a:t>
            </a:r>
          </a:p>
        </p:txBody>
      </p:sp>
      <p:sp>
        <p:nvSpPr>
          <p:cNvPr id="6" name="Zástupný symbol pro číslo snímku 5"/>
          <p:cNvSpPr>
            <a:spLocks noGrp="1"/>
          </p:cNvSpPr>
          <p:nvPr>
            <p:ph type="sldNum" sz="quarter" idx="11"/>
          </p:nvPr>
        </p:nvSpPr>
        <p:spPr/>
        <p:txBody>
          <a:bodyPr/>
          <a:lstStyle>
            <a:lvl1pPr>
              <a:defRPr/>
            </a:lvl1pPr>
          </a:lstStyle>
          <a:p>
            <a:pPr>
              <a:defRPr/>
            </a:pPr>
            <a:fld id="{9DAF16A8-AA80-2E4D-8BC7-DB90299020F0}" type="slidenum">
              <a:rPr lang="cs-CZ"/>
              <a:pPr>
                <a:defRPr/>
              </a:pPr>
              <a:t>‹#›</a:t>
            </a:fld>
            <a:endParaRPr lang="cs-CZ"/>
          </a:p>
        </p:txBody>
      </p:sp>
    </p:spTree>
    <p:extLst>
      <p:ext uri="{BB962C8B-B14F-4D97-AF65-F5344CB8AC3E}">
        <p14:creationId xmlns:p14="http://schemas.microsoft.com/office/powerpoint/2010/main" val="286832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539552" y="332656"/>
            <a:ext cx="8147248" cy="864096"/>
          </a:xfrm>
        </p:spPr>
        <p:txBody>
          <a:bodyPr tIns="0" anchor="t">
            <a:normAutofit/>
          </a:bodyPr>
          <a:lstStyle>
            <a:lvl1pPr>
              <a:defRPr sz="3600" b="0"/>
            </a:lvl1pPr>
          </a:lstStyle>
          <a:p>
            <a:r>
              <a:rPr lang="cs-CZ" smtClean="0"/>
              <a:t>Click to edit Master title style</a:t>
            </a:r>
            <a:endParaRPr lang="en-GB" dirty="0"/>
          </a:p>
        </p:txBody>
      </p:sp>
      <p:sp>
        <p:nvSpPr>
          <p:cNvPr id="7" name="Zástupný symbol pro obsah 2"/>
          <p:cNvSpPr>
            <a:spLocks noGrp="1"/>
          </p:cNvSpPr>
          <p:nvPr>
            <p:ph idx="13"/>
          </p:nvPr>
        </p:nvSpPr>
        <p:spPr>
          <a:xfrm>
            <a:off x="539552" y="1340768"/>
            <a:ext cx="8147248" cy="4752528"/>
          </a:xfrm>
        </p:spPr>
        <p:txBody>
          <a:bodyPr/>
          <a:lstStyle>
            <a:lvl1pPr marL="457200" indent="-457200">
              <a:buFont typeface="Arial" panose="020B0604020202020204" pitchFamily="34" charset="0"/>
              <a:buChar char="•"/>
              <a:defRPr>
                <a:solidFill>
                  <a:srgbClr val="990000"/>
                </a:solidFill>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cs-CZ" dirty="0" smtClean="0"/>
              <a:t>Kliknutím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en-GB" dirty="0"/>
          </a:p>
        </p:txBody>
      </p:sp>
      <p:sp>
        <p:nvSpPr>
          <p:cNvPr id="4" name="Zástupný symbol pro datum 3"/>
          <p:cNvSpPr>
            <a:spLocks noGrp="1"/>
          </p:cNvSpPr>
          <p:nvPr>
            <p:ph type="dt" sz="half" idx="14"/>
          </p:nvPr>
        </p:nvSpPr>
        <p:spPr/>
        <p:txBody>
          <a:bodyPr/>
          <a:lstStyle>
            <a:lvl1pPr>
              <a:defRPr/>
            </a:lvl1pPr>
          </a:lstStyle>
          <a:p>
            <a:pPr>
              <a:defRPr/>
            </a:pPr>
            <a:fld id="{11579832-DB41-7B41-B300-97489812F760}" type="datetime1">
              <a:rPr lang="en-GB"/>
              <a:pPr>
                <a:defRPr/>
              </a:pPr>
              <a:t>28/09/2017</a:t>
            </a:fld>
            <a:endParaRPr lang="en-GB"/>
          </a:p>
        </p:txBody>
      </p:sp>
      <p:sp>
        <p:nvSpPr>
          <p:cNvPr id="5" name="Zástupný symbol pro číslo snímku 5"/>
          <p:cNvSpPr>
            <a:spLocks noGrp="1"/>
          </p:cNvSpPr>
          <p:nvPr>
            <p:ph type="sldNum" sz="quarter" idx="15"/>
          </p:nvPr>
        </p:nvSpPr>
        <p:spPr/>
        <p:txBody>
          <a:bodyPr/>
          <a:lstStyle>
            <a:lvl1pPr>
              <a:defRPr/>
            </a:lvl1pPr>
          </a:lstStyle>
          <a:p>
            <a:pPr>
              <a:defRPr/>
            </a:pPr>
            <a:fld id="{5DD94581-B33E-EC41-A5C9-A0CEF34C4646}" type="slidenum">
              <a:rPr lang="en-GB"/>
              <a:pPr>
                <a:defRPr/>
              </a:pPr>
              <a:t>‹#›</a:t>
            </a:fld>
            <a:endParaRPr lang="en-GB"/>
          </a:p>
        </p:txBody>
      </p:sp>
    </p:spTree>
    <p:extLst>
      <p:ext uri="{BB962C8B-B14F-4D97-AF65-F5344CB8AC3E}">
        <p14:creationId xmlns:p14="http://schemas.microsoft.com/office/powerpoint/2010/main" val="184235559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endParaRPr lang="cs-CZ" altLang="cs-CZ"/>
          </a:p>
        </p:txBody>
      </p:sp>
      <p:sp>
        <p:nvSpPr>
          <p:cNvPr id="5" name="Zástupný symbol pro zápatí 4"/>
          <p:cNvSpPr>
            <a:spLocks noGrp="1"/>
          </p:cNvSpPr>
          <p:nvPr>
            <p:ph type="ftr" sz="quarter" idx="11"/>
          </p:nvPr>
        </p:nvSpPr>
        <p:spPr/>
        <p:txBody>
          <a:bodyPr/>
          <a:lstStyle>
            <a:lvl1pPr>
              <a:defRPr/>
            </a:lvl1pPr>
          </a:lstStyle>
          <a:p>
            <a:endParaRPr lang="cs-CZ" altLang="cs-CZ"/>
          </a:p>
        </p:txBody>
      </p:sp>
      <p:sp>
        <p:nvSpPr>
          <p:cNvPr id="6" name="Zástupný symbol pro číslo snímku 5"/>
          <p:cNvSpPr>
            <a:spLocks noGrp="1"/>
          </p:cNvSpPr>
          <p:nvPr>
            <p:ph type="sldNum" sz="quarter" idx="12"/>
          </p:nvPr>
        </p:nvSpPr>
        <p:spPr/>
        <p:txBody>
          <a:bodyPr/>
          <a:lstStyle>
            <a:lvl1pPr>
              <a:defRPr/>
            </a:lvl1pPr>
          </a:lstStyle>
          <a:p>
            <a:fld id="{12835314-33DE-47A4-A7A2-45FDE52F5944}" type="slidenum">
              <a:rPr lang="cs-CZ" altLang="cs-CZ"/>
              <a:pPr/>
              <a:t>‹#›</a:t>
            </a:fld>
            <a:endParaRPr lang="cs-CZ" altLang="cs-CZ"/>
          </a:p>
        </p:txBody>
      </p:sp>
    </p:spTree>
    <p:extLst>
      <p:ext uri="{BB962C8B-B14F-4D97-AF65-F5344CB8AC3E}">
        <p14:creationId xmlns:p14="http://schemas.microsoft.com/office/powerpoint/2010/main" val="2002498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lvl1pPr>
              <a:defRPr/>
            </a:lvl1pPr>
          </a:lstStyle>
          <a:p>
            <a:endParaRPr lang="cs-CZ" altLang="cs-CZ"/>
          </a:p>
        </p:txBody>
      </p:sp>
      <p:sp>
        <p:nvSpPr>
          <p:cNvPr id="5" name="Zástupný symbol pro zápatí 4"/>
          <p:cNvSpPr>
            <a:spLocks noGrp="1"/>
          </p:cNvSpPr>
          <p:nvPr>
            <p:ph type="ftr" sz="quarter" idx="11"/>
          </p:nvPr>
        </p:nvSpPr>
        <p:spPr/>
        <p:txBody>
          <a:bodyPr/>
          <a:lstStyle>
            <a:lvl1pPr>
              <a:defRPr/>
            </a:lvl1pPr>
          </a:lstStyle>
          <a:p>
            <a:endParaRPr lang="cs-CZ" altLang="cs-CZ"/>
          </a:p>
        </p:txBody>
      </p:sp>
      <p:sp>
        <p:nvSpPr>
          <p:cNvPr id="6" name="Zástupný symbol pro číslo snímku 5"/>
          <p:cNvSpPr>
            <a:spLocks noGrp="1"/>
          </p:cNvSpPr>
          <p:nvPr>
            <p:ph type="sldNum" sz="quarter" idx="12"/>
          </p:nvPr>
        </p:nvSpPr>
        <p:spPr/>
        <p:txBody>
          <a:bodyPr/>
          <a:lstStyle>
            <a:lvl1pPr>
              <a:defRPr/>
            </a:lvl1pPr>
          </a:lstStyle>
          <a:p>
            <a:fld id="{B9BBB088-3103-4183-B6AA-355B73E0EE3C}" type="slidenum">
              <a:rPr lang="cs-CZ" altLang="cs-CZ"/>
              <a:pPr/>
              <a:t>‹#›</a:t>
            </a:fld>
            <a:endParaRPr lang="cs-CZ" altLang="cs-CZ"/>
          </a:p>
        </p:txBody>
      </p:sp>
    </p:spTree>
    <p:extLst>
      <p:ext uri="{BB962C8B-B14F-4D97-AF65-F5344CB8AC3E}">
        <p14:creationId xmlns:p14="http://schemas.microsoft.com/office/powerpoint/2010/main" val="1154586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lvl1pPr>
              <a:defRPr/>
            </a:lvl1pPr>
          </a:lstStyle>
          <a:p>
            <a:endParaRPr lang="cs-CZ" altLang="cs-CZ"/>
          </a:p>
        </p:txBody>
      </p:sp>
      <p:sp>
        <p:nvSpPr>
          <p:cNvPr id="6" name="Zástupný symbol pro zápatí 5"/>
          <p:cNvSpPr>
            <a:spLocks noGrp="1"/>
          </p:cNvSpPr>
          <p:nvPr>
            <p:ph type="ftr" sz="quarter" idx="11"/>
          </p:nvPr>
        </p:nvSpPr>
        <p:spPr/>
        <p:txBody>
          <a:bodyPr/>
          <a:lstStyle>
            <a:lvl1pPr>
              <a:defRPr/>
            </a:lvl1pPr>
          </a:lstStyle>
          <a:p>
            <a:endParaRPr lang="cs-CZ" altLang="cs-CZ"/>
          </a:p>
        </p:txBody>
      </p:sp>
      <p:sp>
        <p:nvSpPr>
          <p:cNvPr id="7" name="Zástupný symbol pro číslo snímku 6"/>
          <p:cNvSpPr>
            <a:spLocks noGrp="1"/>
          </p:cNvSpPr>
          <p:nvPr>
            <p:ph type="sldNum" sz="quarter" idx="12"/>
          </p:nvPr>
        </p:nvSpPr>
        <p:spPr/>
        <p:txBody>
          <a:bodyPr/>
          <a:lstStyle>
            <a:lvl1pPr>
              <a:defRPr/>
            </a:lvl1pPr>
          </a:lstStyle>
          <a:p>
            <a:fld id="{D6DEDF56-9991-4E82-8090-4938C765D96B}" type="slidenum">
              <a:rPr lang="cs-CZ" altLang="cs-CZ"/>
              <a:pPr/>
              <a:t>‹#›</a:t>
            </a:fld>
            <a:endParaRPr lang="cs-CZ" altLang="cs-CZ"/>
          </a:p>
        </p:txBody>
      </p:sp>
    </p:spTree>
    <p:extLst>
      <p:ext uri="{BB962C8B-B14F-4D97-AF65-F5344CB8AC3E}">
        <p14:creationId xmlns:p14="http://schemas.microsoft.com/office/powerpoint/2010/main" val="682407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lvl1pPr>
              <a:defRPr/>
            </a:lvl1pPr>
          </a:lstStyle>
          <a:p>
            <a:endParaRPr lang="cs-CZ" altLang="cs-CZ"/>
          </a:p>
        </p:txBody>
      </p:sp>
      <p:sp>
        <p:nvSpPr>
          <p:cNvPr id="8" name="Zástupný symbol pro zápatí 7"/>
          <p:cNvSpPr>
            <a:spLocks noGrp="1"/>
          </p:cNvSpPr>
          <p:nvPr>
            <p:ph type="ftr" sz="quarter" idx="11"/>
          </p:nvPr>
        </p:nvSpPr>
        <p:spPr/>
        <p:txBody>
          <a:bodyPr/>
          <a:lstStyle>
            <a:lvl1pPr>
              <a:defRPr/>
            </a:lvl1pPr>
          </a:lstStyle>
          <a:p>
            <a:endParaRPr lang="cs-CZ" altLang="cs-CZ"/>
          </a:p>
        </p:txBody>
      </p:sp>
      <p:sp>
        <p:nvSpPr>
          <p:cNvPr id="9" name="Zástupný symbol pro číslo snímku 8"/>
          <p:cNvSpPr>
            <a:spLocks noGrp="1"/>
          </p:cNvSpPr>
          <p:nvPr>
            <p:ph type="sldNum" sz="quarter" idx="12"/>
          </p:nvPr>
        </p:nvSpPr>
        <p:spPr/>
        <p:txBody>
          <a:bodyPr/>
          <a:lstStyle>
            <a:lvl1pPr>
              <a:defRPr/>
            </a:lvl1pPr>
          </a:lstStyle>
          <a:p>
            <a:fld id="{A58E167C-B578-457B-88E6-126875EEACF1}" type="slidenum">
              <a:rPr lang="cs-CZ" altLang="cs-CZ"/>
              <a:pPr/>
              <a:t>‹#›</a:t>
            </a:fld>
            <a:endParaRPr lang="cs-CZ" altLang="cs-CZ"/>
          </a:p>
        </p:txBody>
      </p:sp>
    </p:spTree>
    <p:extLst>
      <p:ext uri="{BB962C8B-B14F-4D97-AF65-F5344CB8AC3E}">
        <p14:creationId xmlns:p14="http://schemas.microsoft.com/office/powerpoint/2010/main" val="3467946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lvl1pPr>
              <a:defRPr/>
            </a:lvl1pPr>
          </a:lstStyle>
          <a:p>
            <a:endParaRPr lang="cs-CZ" altLang="cs-CZ"/>
          </a:p>
        </p:txBody>
      </p:sp>
      <p:sp>
        <p:nvSpPr>
          <p:cNvPr id="4" name="Zástupný symbol pro zápatí 3"/>
          <p:cNvSpPr>
            <a:spLocks noGrp="1"/>
          </p:cNvSpPr>
          <p:nvPr>
            <p:ph type="ftr" sz="quarter" idx="11"/>
          </p:nvPr>
        </p:nvSpPr>
        <p:spPr/>
        <p:txBody>
          <a:bodyPr/>
          <a:lstStyle>
            <a:lvl1pPr>
              <a:defRPr/>
            </a:lvl1pPr>
          </a:lstStyle>
          <a:p>
            <a:endParaRPr lang="cs-CZ" altLang="cs-CZ"/>
          </a:p>
        </p:txBody>
      </p:sp>
      <p:sp>
        <p:nvSpPr>
          <p:cNvPr id="5" name="Zástupný symbol pro číslo snímku 4"/>
          <p:cNvSpPr>
            <a:spLocks noGrp="1"/>
          </p:cNvSpPr>
          <p:nvPr>
            <p:ph type="sldNum" sz="quarter" idx="12"/>
          </p:nvPr>
        </p:nvSpPr>
        <p:spPr/>
        <p:txBody>
          <a:bodyPr/>
          <a:lstStyle>
            <a:lvl1pPr>
              <a:defRPr/>
            </a:lvl1pPr>
          </a:lstStyle>
          <a:p>
            <a:fld id="{395281AB-5665-4285-9F1E-96EA1694B78D}" type="slidenum">
              <a:rPr lang="cs-CZ" altLang="cs-CZ"/>
              <a:pPr/>
              <a:t>‹#›</a:t>
            </a:fld>
            <a:endParaRPr lang="cs-CZ" altLang="cs-CZ"/>
          </a:p>
        </p:txBody>
      </p:sp>
    </p:spTree>
    <p:extLst>
      <p:ext uri="{BB962C8B-B14F-4D97-AF65-F5344CB8AC3E}">
        <p14:creationId xmlns:p14="http://schemas.microsoft.com/office/powerpoint/2010/main" val="3609131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a:defRPr/>
            </a:lvl1pPr>
          </a:lstStyle>
          <a:p>
            <a:endParaRPr lang="cs-CZ" altLang="cs-CZ"/>
          </a:p>
        </p:txBody>
      </p:sp>
      <p:sp>
        <p:nvSpPr>
          <p:cNvPr id="3" name="Zástupný symbol pro zápatí 2"/>
          <p:cNvSpPr>
            <a:spLocks noGrp="1"/>
          </p:cNvSpPr>
          <p:nvPr>
            <p:ph type="ftr" sz="quarter" idx="11"/>
          </p:nvPr>
        </p:nvSpPr>
        <p:spPr/>
        <p:txBody>
          <a:bodyPr/>
          <a:lstStyle>
            <a:lvl1pPr>
              <a:defRPr/>
            </a:lvl1pPr>
          </a:lstStyle>
          <a:p>
            <a:endParaRPr lang="cs-CZ" altLang="cs-CZ"/>
          </a:p>
        </p:txBody>
      </p:sp>
      <p:sp>
        <p:nvSpPr>
          <p:cNvPr id="4" name="Zástupný symbol pro číslo snímku 3"/>
          <p:cNvSpPr>
            <a:spLocks noGrp="1"/>
          </p:cNvSpPr>
          <p:nvPr>
            <p:ph type="sldNum" sz="quarter" idx="12"/>
          </p:nvPr>
        </p:nvSpPr>
        <p:spPr/>
        <p:txBody>
          <a:bodyPr/>
          <a:lstStyle>
            <a:lvl1pPr>
              <a:defRPr/>
            </a:lvl1pPr>
          </a:lstStyle>
          <a:p>
            <a:fld id="{8C51795D-732D-4876-867B-9E1B753EF105}" type="slidenum">
              <a:rPr lang="cs-CZ" altLang="cs-CZ"/>
              <a:pPr/>
              <a:t>‹#›</a:t>
            </a:fld>
            <a:endParaRPr lang="cs-CZ" altLang="cs-CZ"/>
          </a:p>
        </p:txBody>
      </p:sp>
    </p:spTree>
    <p:extLst>
      <p:ext uri="{BB962C8B-B14F-4D97-AF65-F5344CB8AC3E}">
        <p14:creationId xmlns:p14="http://schemas.microsoft.com/office/powerpoint/2010/main" val="3105627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lvl1pPr>
              <a:defRPr/>
            </a:lvl1pPr>
          </a:lstStyle>
          <a:p>
            <a:endParaRPr lang="cs-CZ" altLang="cs-CZ"/>
          </a:p>
        </p:txBody>
      </p:sp>
      <p:sp>
        <p:nvSpPr>
          <p:cNvPr id="6" name="Zástupný symbol pro zápatí 5"/>
          <p:cNvSpPr>
            <a:spLocks noGrp="1"/>
          </p:cNvSpPr>
          <p:nvPr>
            <p:ph type="ftr" sz="quarter" idx="11"/>
          </p:nvPr>
        </p:nvSpPr>
        <p:spPr/>
        <p:txBody>
          <a:bodyPr/>
          <a:lstStyle>
            <a:lvl1pPr>
              <a:defRPr/>
            </a:lvl1pPr>
          </a:lstStyle>
          <a:p>
            <a:endParaRPr lang="cs-CZ" altLang="cs-CZ"/>
          </a:p>
        </p:txBody>
      </p:sp>
      <p:sp>
        <p:nvSpPr>
          <p:cNvPr id="7" name="Zástupný symbol pro číslo snímku 6"/>
          <p:cNvSpPr>
            <a:spLocks noGrp="1"/>
          </p:cNvSpPr>
          <p:nvPr>
            <p:ph type="sldNum" sz="quarter" idx="12"/>
          </p:nvPr>
        </p:nvSpPr>
        <p:spPr/>
        <p:txBody>
          <a:bodyPr/>
          <a:lstStyle>
            <a:lvl1pPr>
              <a:defRPr/>
            </a:lvl1pPr>
          </a:lstStyle>
          <a:p>
            <a:fld id="{E9640981-3A73-4407-9B5E-6D6D045D17C3}" type="slidenum">
              <a:rPr lang="cs-CZ" altLang="cs-CZ"/>
              <a:pPr/>
              <a:t>‹#›</a:t>
            </a:fld>
            <a:endParaRPr lang="cs-CZ" altLang="cs-CZ"/>
          </a:p>
        </p:txBody>
      </p:sp>
    </p:spTree>
    <p:extLst>
      <p:ext uri="{BB962C8B-B14F-4D97-AF65-F5344CB8AC3E}">
        <p14:creationId xmlns:p14="http://schemas.microsoft.com/office/powerpoint/2010/main" val="1236433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lvl1pPr>
              <a:defRPr/>
            </a:lvl1pPr>
          </a:lstStyle>
          <a:p>
            <a:endParaRPr lang="cs-CZ" altLang="cs-CZ"/>
          </a:p>
        </p:txBody>
      </p:sp>
      <p:sp>
        <p:nvSpPr>
          <p:cNvPr id="6" name="Zástupný symbol pro zápatí 5"/>
          <p:cNvSpPr>
            <a:spLocks noGrp="1"/>
          </p:cNvSpPr>
          <p:nvPr>
            <p:ph type="ftr" sz="quarter" idx="11"/>
          </p:nvPr>
        </p:nvSpPr>
        <p:spPr/>
        <p:txBody>
          <a:bodyPr/>
          <a:lstStyle>
            <a:lvl1pPr>
              <a:defRPr/>
            </a:lvl1pPr>
          </a:lstStyle>
          <a:p>
            <a:endParaRPr lang="cs-CZ" altLang="cs-CZ"/>
          </a:p>
        </p:txBody>
      </p:sp>
      <p:sp>
        <p:nvSpPr>
          <p:cNvPr id="7" name="Zástupný symbol pro číslo snímku 6"/>
          <p:cNvSpPr>
            <a:spLocks noGrp="1"/>
          </p:cNvSpPr>
          <p:nvPr>
            <p:ph type="sldNum" sz="quarter" idx="12"/>
          </p:nvPr>
        </p:nvSpPr>
        <p:spPr/>
        <p:txBody>
          <a:bodyPr/>
          <a:lstStyle>
            <a:lvl1pPr>
              <a:defRPr/>
            </a:lvl1pPr>
          </a:lstStyle>
          <a:p>
            <a:fld id="{AAA36081-85EE-43B6-B6D4-9136C8AB51D5}" type="slidenum">
              <a:rPr lang="cs-CZ" altLang="cs-CZ"/>
              <a:pPr/>
              <a:t>‹#›</a:t>
            </a:fld>
            <a:endParaRPr lang="cs-CZ" altLang="cs-CZ"/>
          </a:p>
        </p:txBody>
      </p:sp>
    </p:spTree>
    <p:extLst>
      <p:ext uri="{BB962C8B-B14F-4D97-AF65-F5344CB8AC3E}">
        <p14:creationId xmlns:p14="http://schemas.microsoft.com/office/powerpoint/2010/main" val="179965256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cs-CZ" alt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cs-CZ" alt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EFEC3EC-BAAC-40C0-B2A5-AF3D2B8FD236}"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png"/><Relationship Id="rId3"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g"/><Relationship Id="rId5"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3.jpeg"/></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79388" y="1958975"/>
            <a:ext cx="8785225" cy="2262113"/>
          </a:xfrm>
        </p:spPr>
        <p:txBody>
          <a:bodyPr/>
          <a:lstStyle/>
          <a:p>
            <a:r>
              <a:rPr lang="en-US" altLang="cs-CZ" sz="2800" b="1" dirty="0">
                <a:solidFill>
                  <a:srgbClr val="7E0000"/>
                </a:solidFill>
              </a:rPr>
              <a:t>IT for Applied Environmental Research </a:t>
            </a:r>
            <a:r>
              <a:rPr lang="cs-CZ" altLang="cs-CZ" sz="2800" b="1" dirty="0" smtClean="0">
                <a:solidFill>
                  <a:srgbClr val="7E0000"/>
                </a:solidFill>
              </a:rPr>
              <a:t/>
            </a:r>
            <a:br>
              <a:rPr lang="cs-CZ" altLang="cs-CZ" sz="2800" b="1" dirty="0" smtClean="0">
                <a:solidFill>
                  <a:srgbClr val="7E0000"/>
                </a:solidFill>
              </a:rPr>
            </a:br>
            <a:r>
              <a:rPr lang="cs-CZ" altLang="cs-CZ" sz="2800" b="1" dirty="0" smtClean="0">
                <a:solidFill>
                  <a:srgbClr val="7E0000"/>
                </a:solidFill>
              </a:rPr>
              <a:t>in</a:t>
            </a:r>
            <a:r>
              <a:rPr lang="en-US" altLang="cs-CZ" sz="2800" b="1" dirty="0" smtClean="0">
                <a:solidFill>
                  <a:srgbClr val="7E0000"/>
                </a:solidFill>
              </a:rPr>
              <a:t> </a:t>
            </a:r>
            <a:r>
              <a:rPr lang="en-US" altLang="cs-CZ" sz="2800" b="1" dirty="0">
                <a:solidFill>
                  <a:srgbClr val="7E0000"/>
                </a:solidFill>
              </a:rPr>
              <a:t>JINR </a:t>
            </a:r>
            <a:endParaRPr lang="cs-CZ" altLang="cs-CZ" sz="2800" b="1" dirty="0">
              <a:solidFill>
                <a:srgbClr val="7E0000"/>
              </a:solidFill>
            </a:endParaRPr>
          </a:p>
        </p:txBody>
      </p:sp>
      <p:sp>
        <p:nvSpPr>
          <p:cNvPr id="2051" name="Rectangle 3"/>
          <p:cNvSpPr>
            <a:spLocks noGrp="1" noChangeArrowheads="1"/>
          </p:cNvSpPr>
          <p:nvPr>
            <p:ph type="subTitle" idx="1"/>
          </p:nvPr>
        </p:nvSpPr>
        <p:spPr>
          <a:xfrm>
            <a:off x="250825" y="5445224"/>
            <a:ext cx="8713788" cy="503237"/>
          </a:xfrm>
        </p:spPr>
        <p:txBody>
          <a:bodyPr/>
          <a:lstStyle/>
          <a:p>
            <a:r>
              <a:rPr lang="cs-CZ" altLang="cs-CZ" sz="1600" b="1" i="1" dirty="0" smtClean="0">
                <a:solidFill>
                  <a:srgbClr val="800000"/>
                </a:solidFill>
              </a:rPr>
              <a:t>Petr Jančík, VSB – T</a:t>
            </a:r>
            <a:r>
              <a:rPr lang="cs-CZ" altLang="cs-CZ" sz="1600" b="1" i="1" dirty="0">
                <a:solidFill>
                  <a:srgbClr val="800000"/>
                </a:solidFill>
              </a:rPr>
              <a:t>UO</a:t>
            </a:r>
            <a:r>
              <a:rPr lang="cs-CZ" altLang="cs-CZ" sz="1600" b="1" i="1" dirty="0" smtClean="0">
                <a:solidFill>
                  <a:srgbClr val="800000"/>
                </a:solidFill>
              </a:rPr>
              <a:t>, JINR,</a:t>
            </a:r>
          </a:p>
          <a:p>
            <a:r>
              <a:rPr lang="cs-CZ" altLang="cs-CZ" sz="1600" b="1" i="1" dirty="0" smtClean="0">
                <a:solidFill>
                  <a:srgbClr val="800000"/>
                </a:solidFill>
              </a:rPr>
              <a:t>Alexander  </a:t>
            </a:r>
            <a:r>
              <a:rPr lang="cs-CZ" altLang="cs-CZ" sz="1600" b="1" i="1" dirty="0" err="1" smtClean="0">
                <a:solidFill>
                  <a:srgbClr val="800000"/>
                </a:solidFill>
              </a:rPr>
              <a:t>Uzhinskiy</a:t>
            </a:r>
            <a:r>
              <a:rPr lang="cs-CZ" altLang="cs-CZ" sz="1600" b="1" i="1" dirty="0" smtClean="0">
                <a:solidFill>
                  <a:srgbClr val="800000"/>
                </a:solidFill>
              </a:rPr>
              <a:t>, JINR,</a:t>
            </a:r>
          </a:p>
          <a:p>
            <a:r>
              <a:rPr lang="cs-CZ" altLang="cs-CZ" sz="1600" b="1" i="1" dirty="0" smtClean="0">
                <a:solidFill>
                  <a:srgbClr val="800000"/>
                </a:solidFill>
              </a:rPr>
              <a:t>Jan </a:t>
            </a:r>
            <a:r>
              <a:rPr lang="cs-CZ" altLang="cs-CZ" sz="1600" b="1" i="1" dirty="0" err="1" smtClean="0">
                <a:solidFill>
                  <a:srgbClr val="800000"/>
                </a:solidFill>
              </a:rPr>
              <a:t>Bitta</a:t>
            </a:r>
            <a:r>
              <a:rPr lang="cs-CZ" altLang="cs-CZ" sz="1600" b="1" i="1" dirty="0" smtClean="0">
                <a:solidFill>
                  <a:srgbClr val="800000"/>
                </a:solidFill>
              </a:rPr>
              <a:t> VSB -TUO</a:t>
            </a:r>
            <a:endParaRPr lang="cs-CZ" altLang="cs-CZ" sz="1600" b="1" i="1" dirty="0">
              <a:solidFill>
                <a:srgbClr val="800000"/>
              </a:solidFill>
            </a:endParaRPr>
          </a:p>
          <a:p>
            <a:endParaRPr lang="cs-CZ" altLang="cs-CZ" sz="1600" b="1" i="1" dirty="0">
              <a:solidFill>
                <a:srgbClr val="800000"/>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Number Placeholder 6"/>
          <p:cNvSpPr>
            <a:spLocks noGrp="1"/>
          </p:cNvSpPr>
          <p:nvPr>
            <p:ph type="sldNum" sz="quarter" idx="1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8700B508-C0EB-CE44-BF75-DFB3641D0D2C}" type="slidenum">
              <a:rPr lang="en-GB" sz="1200">
                <a:solidFill>
                  <a:schemeClr val="bg1"/>
                </a:solidFill>
              </a:rPr>
              <a:pPr eaLnBrk="1" fontAlgn="base" hangingPunct="1">
                <a:spcBef>
                  <a:spcPct val="0"/>
                </a:spcBef>
                <a:spcAft>
                  <a:spcPct val="0"/>
                </a:spcAft>
              </a:pPr>
              <a:t>10</a:t>
            </a:fld>
            <a:endParaRPr lang="en-GB" sz="1200">
              <a:solidFill>
                <a:schemeClr val="bg1"/>
              </a:solidFill>
            </a:endParaRPr>
          </a:p>
        </p:txBody>
      </p:sp>
      <p:pic>
        <p:nvPicPr>
          <p:cNvPr id="20482" name="Picture 1" descr="Slide24.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a:spLocks noGrp="1"/>
          </p:cNvSpPr>
          <p:nvPr>
            <p:ph type="title"/>
          </p:nvPr>
        </p:nvSpPr>
        <p:spPr>
          <a:xfrm>
            <a:off x="498475" y="188913"/>
            <a:ext cx="8250238" cy="719137"/>
          </a:xfrm>
          <a:solidFill>
            <a:schemeClr val="bg1"/>
          </a:solidFill>
        </p:spPr>
        <p:txBody>
          <a:bodyPr rtlCol="0">
            <a:noAutofit/>
          </a:bodyPr>
          <a:lstStyle/>
          <a:p>
            <a:pPr eaLnBrk="1" fontAlgn="auto" hangingPunct="1">
              <a:spcAft>
                <a:spcPts val="0"/>
              </a:spcAft>
              <a:defRPr/>
            </a:pPr>
            <a:r>
              <a:rPr lang="en-US" sz="1800" cap="all" dirty="0" smtClean="0">
                <a:solidFill>
                  <a:srgbClr val="FF0000"/>
                </a:solidFill>
                <a:ea typeface="+mj-ea"/>
                <a:cs typeface="+mj-cs"/>
              </a:rPr>
              <a:t>What-IF scenarios for </a:t>
            </a:r>
            <a:r>
              <a:rPr lang="en-US" sz="1800" cap="all" dirty="0" err="1" smtClean="0">
                <a:solidFill>
                  <a:srgbClr val="FF0000"/>
                </a:solidFill>
                <a:ea typeface="+mj-ea"/>
                <a:cs typeface="+mj-cs"/>
              </a:rPr>
              <a:t>ostrava</a:t>
            </a:r>
            <a:r>
              <a:rPr lang="en-US" sz="1800" cap="all" dirty="0" smtClean="0">
                <a:solidFill>
                  <a:srgbClr val="FF0000"/>
                </a:solidFill>
                <a:ea typeface="+mj-ea"/>
                <a:cs typeface="+mj-cs"/>
              </a:rPr>
              <a:t> city: </a:t>
            </a:r>
            <a:r>
              <a:rPr lang="en-US" sz="1800" cap="all" dirty="0" smtClean="0">
                <a:ea typeface="+mj-ea"/>
                <a:cs typeface="+mj-cs"/>
              </a:rPr>
              <a:t/>
            </a:r>
            <a:br>
              <a:rPr lang="en-US" sz="1800" cap="all" dirty="0" smtClean="0">
                <a:ea typeface="+mj-ea"/>
                <a:cs typeface="+mj-cs"/>
              </a:rPr>
            </a:br>
            <a:r>
              <a:rPr lang="en-US" sz="1800" cap="all" dirty="0" smtClean="0">
                <a:ea typeface="+mj-ea"/>
                <a:cs typeface="+mj-cs"/>
              </a:rPr>
              <a:t>Reducing of air pollutions from main industrial sources	</a:t>
            </a:r>
            <a:endParaRPr lang="en-US" sz="1800" cap="all" dirty="0">
              <a:ea typeface="+mj-ea"/>
              <a:cs typeface="+mj-cs"/>
            </a:endParaRPr>
          </a:p>
        </p:txBody>
      </p:sp>
    </p:spTree>
    <p:extLst>
      <p:ext uri="{BB962C8B-B14F-4D97-AF65-F5344CB8AC3E}">
        <p14:creationId xmlns:p14="http://schemas.microsoft.com/office/powerpoint/2010/main" val="38051630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6"/>
          <p:cNvSpPr>
            <a:spLocks noGrp="1"/>
          </p:cNvSpPr>
          <p:nvPr>
            <p:ph type="sldNum" sz="quarter" idx="1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4D6C8FD3-B941-B145-BF78-D256A341BCAB}" type="slidenum">
              <a:rPr lang="en-GB" sz="1200">
                <a:solidFill>
                  <a:schemeClr val="bg1"/>
                </a:solidFill>
              </a:rPr>
              <a:pPr eaLnBrk="1" fontAlgn="base" hangingPunct="1">
                <a:spcBef>
                  <a:spcPct val="0"/>
                </a:spcBef>
                <a:spcAft>
                  <a:spcPct val="0"/>
                </a:spcAft>
              </a:pPr>
              <a:t>11</a:t>
            </a:fld>
            <a:endParaRPr lang="en-GB" sz="1200">
              <a:solidFill>
                <a:schemeClr val="bg1"/>
              </a:solidFill>
            </a:endParaRPr>
          </a:p>
        </p:txBody>
      </p:sp>
      <p:pic>
        <p:nvPicPr>
          <p:cNvPr id="21506" name="Picture 1" descr="Slide25.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a:spLocks noGrp="1"/>
          </p:cNvSpPr>
          <p:nvPr>
            <p:ph type="title"/>
          </p:nvPr>
        </p:nvSpPr>
        <p:spPr>
          <a:xfrm>
            <a:off x="498475" y="188913"/>
            <a:ext cx="8250238" cy="719137"/>
          </a:xfrm>
          <a:solidFill>
            <a:schemeClr val="bg1"/>
          </a:solidFill>
        </p:spPr>
        <p:txBody>
          <a:bodyPr rtlCol="0">
            <a:noAutofit/>
          </a:bodyPr>
          <a:lstStyle/>
          <a:p>
            <a:pPr eaLnBrk="1" fontAlgn="auto" hangingPunct="1">
              <a:spcAft>
                <a:spcPts val="0"/>
              </a:spcAft>
              <a:defRPr/>
            </a:pPr>
            <a:r>
              <a:rPr lang="en-US" sz="1800" cap="all" dirty="0" smtClean="0">
                <a:solidFill>
                  <a:srgbClr val="FF0000"/>
                </a:solidFill>
                <a:ea typeface="+mj-ea"/>
                <a:cs typeface="+mj-cs"/>
              </a:rPr>
              <a:t>What-IF scenarios for </a:t>
            </a:r>
            <a:r>
              <a:rPr lang="en-US" sz="1800" cap="all" dirty="0" err="1" smtClean="0">
                <a:solidFill>
                  <a:srgbClr val="FF0000"/>
                </a:solidFill>
                <a:ea typeface="+mj-ea"/>
                <a:cs typeface="+mj-cs"/>
              </a:rPr>
              <a:t>ostrava</a:t>
            </a:r>
            <a:r>
              <a:rPr lang="en-US" sz="1800" cap="all" dirty="0" smtClean="0">
                <a:solidFill>
                  <a:srgbClr val="FF0000"/>
                </a:solidFill>
                <a:ea typeface="+mj-ea"/>
                <a:cs typeface="+mj-cs"/>
              </a:rPr>
              <a:t> city: </a:t>
            </a:r>
            <a:r>
              <a:rPr lang="en-US" sz="1800" cap="all" dirty="0" smtClean="0">
                <a:ea typeface="+mj-ea"/>
                <a:cs typeface="+mj-cs"/>
              </a:rPr>
              <a:t/>
            </a:r>
            <a:br>
              <a:rPr lang="en-US" sz="1800" cap="all" dirty="0" smtClean="0">
                <a:ea typeface="+mj-ea"/>
                <a:cs typeface="+mj-cs"/>
              </a:rPr>
            </a:br>
            <a:r>
              <a:rPr lang="en-US" sz="1800" cap="all" dirty="0" smtClean="0">
                <a:ea typeface="+mj-ea"/>
                <a:cs typeface="+mj-cs"/>
              </a:rPr>
              <a:t>Reducing of air pollutions from main industrial sources	</a:t>
            </a:r>
            <a:endParaRPr lang="en-US" sz="1800" cap="all" dirty="0">
              <a:ea typeface="+mj-ea"/>
              <a:cs typeface="+mj-cs"/>
            </a:endParaRPr>
          </a:p>
        </p:txBody>
      </p:sp>
    </p:spTree>
    <p:extLst>
      <p:ext uri="{BB962C8B-B14F-4D97-AF65-F5344CB8AC3E}">
        <p14:creationId xmlns:p14="http://schemas.microsoft.com/office/powerpoint/2010/main" val="36179159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Number Placeholder 6"/>
          <p:cNvSpPr>
            <a:spLocks noGrp="1"/>
          </p:cNvSpPr>
          <p:nvPr>
            <p:ph type="sldNum" sz="quarter" idx="1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E0A9809-9043-D645-ADDA-98D389E794F5}" type="slidenum">
              <a:rPr lang="en-GB" sz="1200">
                <a:solidFill>
                  <a:schemeClr val="bg1"/>
                </a:solidFill>
              </a:rPr>
              <a:pPr eaLnBrk="1" fontAlgn="base" hangingPunct="1">
                <a:spcBef>
                  <a:spcPct val="0"/>
                </a:spcBef>
                <a:spcAft>
                  <a:spcPct val="0"/>
                </a:spcAft>
              </a:pPr>
              <a:t>12</a:t>
            </a:fld>
            <a:endParaRPr lang="en-GB" sz="1200">
              <a:solidFill>
                <a:schemeClr val="bg1"/>
              </a:solidFill>
            </a:endParaRPr>
          </a:p>
        </p:txBody>
      </p:sp>
      <p:pic>
        <p:nvPicPr>
          <p:cNvPr id="22530" name="Picture 2" descr="Slide26.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a:spLocks noGrp="1"/>
          </p:cNvSpPr>
          <p:nvPr>
            <p:ph type="title"/>
          </p:nvPr>
        </p:nvSpPr>
        <p:spPr>
          <a:xfrm>
            <a:off x="468313" y="404813"/>
            <a:ext cx="8248650" cy="720725"/>
          </a:xfrm>
          <a:solidFill>
            <a:schemeClr val="bg1"/>
          </a:solidFill>
        </p:spPr>
        <p:txBody>
          <a:bodyPr rtlCol="0">
            <a:noAutofit/>
          </a:bodyPr>
          <a:lstStyle/>
          <a:p>
            <a:pPr eaLnBrk="1" fontAlgn="auto" hangingPunct="1">
              <a:spcAft>
                <a:spcPts val="0"/>
              </a:spcAft>
              <a:defRPr/>
            </a:pPr>
            <a:r>
              <a:rPr lang="en-US" sz="1800" cap="all" dirty="0" smtClean="0">
                <a:solidFill>
                  <a:srgbClr val="FF0000"/>
                </a:solidFill>
                <a:ea typeface="+mj-ea"/>
                <a:cs typeface="+mj-cs"/>
              </a:rPr>
              <a:t>What-IF scenarios for </a:t>
            </a:r>
            <a:r>
              <a:rPr lang="en-US" sz="1800" cap="all" dirty="0" err="1" smtClean="0">
                <a:solidFill>
                  <a:srgbClr val="FF0000"/>
                </a:solidFill>
                <a:ea typeface="+mj-ea"/>
                <a:cs typeface="+mj-cs"/>
              </a:rPr>
              <a:t>ostrava</a:t>
            </a:r>
            <a:r>
              <a:rPr lang="en-US" sz="1800" cap="all" dirty="0" smtClean="0">
                <a:solidFill>
                  <a:srgbClr val="FF0000"/>
                </a:solidFill>
                <a:ea typeface="+mj-ea"/>
                <a:cs typeface="+mj-cs"/>
              </a:rPr>
              <a:t> city: </a:t>
            </a:r>
            <a:r>
              <a:rPr lang="en-US" sz="1800" cap="all" dirty="0" smtClean="0">
                <a:ea typeface="+mj-ea"/>
                <a:cs typeface="+mj-cs"/>
              </a:rPr>
              <a:t/>
            </a:r>
            <a:br>
              <a:rPr lang="en-US" sz="1800" cap="all" dirty="0" smtClean="0">
                <a:ea typeface="+mj-ea"/>
                <a:cs typeface="+mj-cs"/>
              </a:rPr>
            </a:br>
            <a:r>
              <a:rPr lang="en-US" sz="1800" cap="all" dirty="0" smtClean="0">
                <a:ea typeface="+mj-ea"/>
                <a:cs typeface="+mj-cs"/>
              </a:rPr>
              <a:t>All of previous changes together	</a:t>
            </a:r>
            <a:endParaRPr lang="en-US" sz="1800" cap="all" dirty="0">
              <a:ea typeface="+mj-ea"/>
              <a:cs typeface="+mj-cs"/>
            </a:endParaRPr>
          </a:p>
        </p:txBody>
      </p:sp>
    </p:spTree>
    <p:extLst>
      <p:ext uri="{BB962C8B-B14F-4D97-AF65-F5344CB8AC3E}">
        <p14:creationId xmlns:p14="http://schemas.microsoft.com/office/powerpoint/2010/main" val="8689641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Zástupný symbol pro číslo snímku 5"/>
          <p:cNvSpPr>
            <a:spLocks noGrp="1"/>
          </p:cNvSpPr>
          <p:nvPr>
            <p:ph type="sldNum" sz="quarter" idx="1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439DB03-D085-FE4F-87CA-355BC9BF9372}" type="slidenum">
              <a:rPr lang="cs-CZ" sz="1200">
                <a:solidFill>
                  <a:srgbClr val="A50021"/>
                </a:solidFill>
                <a:latin typeface="Arial" charset="0"/>
                <a:cs typeface="Arial" charset="0"/>
              </a:rPr>
              <a:pPr eaLnBrk="1" fontAlgn="base" hangingPunct="1">
                <a:spcBef>
                  <a:spcPct val="0"/>
                </a:spcBef>
                <a:spcAft>
                  <a:spcPct val="0"/>
                </a:spcAft>
              </a:pPr>
              <a:t>13</a:t>
            </a:fld>
            <a:endParaRPr lang="cs-CZ" sz="1200">
              <a:solidFill>
                <a:srgbClr val="A50021"/>
              </a:solidFill>
              <a:latin typeface="Arial" charset="0"/>
              <a:cs typeface="Arial" charset="0"/>
            </a:endParaRPr>
          </a:p>
        </p:txBody>
      </p:sp>
      <p:sp>
        <p:nvSpPr>
          <p:cNvPr id="27650" name="Rectangle 2"/>
          <p:cNvSpPr>
            <a:spLocks noGrp="1" noChangeArrowheads="1"/>
          </p:cNvSpPr>
          <p:nvPr>
            <p:ph type="title"/>
          </p:nvPr>
        </p:nvSpPr>
        <p:spPr>
          <a:xfrm>
            <a:off x="-324544" y="1124744"/>
            <a:ext cx="9865096" cy="720725"/>
          </a:xfrm>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rtlCol="0">
            <a:noAutofit/>
            <a:scene3d>
              <a:camera prst="orthographicFront"/>
              <a:lightRig rig="soft" dir="t">
                <a:rot lat="0" lon="0" rev="10800000"/>
              </a:lightRig>
            </a:scene3d>
            <a:sp3d>
              <a:bevelT w="27940" h="12700"/>
              <a:contourClr>
                <a:srgbClr val="DDDDDD"/>
              </a:contourClr>
            </a:sp3d>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fontAlgn="auto" hangingPunct="1">
              <a:spcAft>
                <a:spcPts val="0"/>
              </a:spcAft>
              <a:defRPr/>
            </a:pPr>
            <a:r>
              <a:rPr lang="en-US" sz="2800" b="1" dirty="0" smtClean="0"/>
              <a:t>HEALTH IMPACT ASSESMENT</a:t>
            </a:r>
            <a:endParaRPr lang="cs-CZ" sz="2800" b="1" spc="150" dirty="0">
              <a:ln w="11430"/>
              <a:effectLst>
                <a:outerShdw blurRad="25400" algn="tl" rotWithShape="0">
                  <a:srgbClr val="000000">
                    <a:alpha val="43000"/>
                  </a:srgbClr>
                </a:outerShdw>
              </a:effectLst>
            </a:endParaRPr>
          </a:p>
        </p:txBody>
      </p:sp>
      <p:sp>
        <p:nvSpPr>
          <p:cNvPr id="27651" name="Rectangle 3"/>
          <p:cNvSpPr>
            <a:spLocks noGrp="1" noChangeArrowheads="1"/>
          </p:cNvSpPr>
          <p:nvPr>
            <p:ph type="body" sz="half" idx="1"/>
          </p:nvPr>
        </p:nvSpPr>
        <p:spPr>
          <a:xfrm>
            <a:off x="179388" y="2349500"/>
            <a:ext cx="8785225" cy="3733800"/>
          </a:xfrm>
          <a:noFill/>
          <a:ln>
            <a:noFill/>
          </a:ln>
          <a:extLst>
            <a:ext uri="{91240B29-F687-4f45-9708-019B960494DF}">
              <a14:hiddenLine xmlns="" xmlns:a14="http://schemas.microsoft.com/office/drawing/2010/main" w="9525">
                <a:solidFill>
                  <a:srgbClr val="000000"/>
                </a:solidFill>
                <a:miter lim="800000"/>
                <a:headEnd/>
                <a:tailEnd/>
              </a14:hiddenLine>
            </a:ext>
          </a:extLst>
        </p:spPr>
        <p:style>
          <a:lnRef idx="2">
            <a:schemeClr val="dk1"/>
          </a:lnRef>
          <a:fillRef idx="1">
            <a:schemeClr val="lt1"/>
          </a:fillRef>
          <a:effectRef idx="0">
            <a:schemeClr val="dk1"/>
          </a:effectRef>
          <a:fontRef idx="minor">
            <a:schemeClr val="dk1"/>
          </a:fontRef>
        </p:style>
        <p:txBody>
          <a:bodyPr rtlCol="0">
            <a:normAutofit/>
          </a:bodyPr>
          <a:lstStyle>
            <a:lvl1pPr marL="342900" indent="-342900" eaLnBrk="0" hangingPunct="0">
              <a:defRPr>
                <a:solidFill>
                  <a:schemeClr val="tx1"/>
                </a:solidFill>
                <a:latin typeface="Arial" charset="0"/>
                <a:ea typeface="ＭＳ Ｐゴシック" charset="0"/>
                <a:cs typeface="Arial" charset="0"/>
              </a:defRPr>
            </a:lvl1pPr>
            <a:lvl2pPr marL="914400" indent="-457200" eaLnBrk="0" hangingPunct="0">
              <a:defRPr>
                <a:solidFill>
                  <a:schemeClr val="tx1"/>
                </a:solidFill>
                <a:latin typeface="Arial" charset="0"/>
                <a:ea typeface="Arial" charset="0"/>
                <a:cs typeface="Arial" charset="0"/>
              </a:defRPr>
            </a:lvl2pPr>
            <a:lvl3pPr marL="1295400" indent="-3810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457200" lvl="1" indent="0" eaLnBrk="1" fontAlgn="auto" hangingPunct="1">
              <a:lnSpc>
                <a:spcPct val="80000"/>
              </a:lnSpc>
              <a:spcAft>
                <a:spcPts val="0"/>
              </a:spcAft>
              <a:buFont typeface="Arial" panose="020B0604020202020204" pitchFamily="34" charset="0"/>
              <a:buNone/>
              <a:defRPr/>
            </a:pPr>
            <a:r>
              <a:rPr lang="en-US" altLang="zh-CN" sz="2400" b="1" u="sng" dirty="0" smtClean="0">
                <a:solidFill>
                  <a:srgbClr val="000000"/>
                </a:solidFill>
                <a:ea typeface="ＭＳ Ｐゴシック" charset="0"/>
              </a:rPr>
              <a:t>Over legal limits:</a:t>
            </a:r>
          </a:p>
          <a:p>
            <a:pPr marL="457200" lvl="1" indent="0" eaLnBrk="1" fontAlgn="auto" hangingPunct="1">
              <a:lnSpc>
                <a:spcPct val="80000"/>
              </a:lnSpc>
              <a:spcAft>
                <a:spcPts val="0"/>
              </a:spcAft>
              <a:buFont typeface="Arial" panose="020B0604020202020204" pitchFamily="34" charset="0"/>
              <a:buNone/>
              <a:defRPr/>
            </a:pPr>
            <a:endParaRPr lang="en-US" altLang="zh-CN" sz="2400" b="1" u="sng" dirty="0">
              <a:solidFill>
                <a:srgbClr val="000000"/>
              </a:solidFill>
              <a:ea typeface="ＭＳ Ｐゴシック" charset="0"/>
            </a:endParaRPr>
          </a:p>
          <a:p>
            <a:pPr marL="457200" lvl="1" indent="0" eaLnBrk="1" fontAlgn="auto" hangingPunct="1">
              <a:lnSpc>
                <a:spcPct val="80000"/>
              </a:lnSpc>
              <a:spcAft>
                <a:spcPts val="0"/>
              </a:spcAft>
              <a:buFont typeface="Arial" panose="020B0604020202020204" pitchFamily="34" charset="0"/>
              <a:buNone/>
              <a:defRPr/>
            </a:pPr>
            <a:endParaRPr lang="en-US" altLang="zh-CN" sz="2400" b="1" u="sng" dirty="0" smtClean="0">
              <a:solidFill>
                <a:srgbClr val="000000"/>
              </a:solidFill>
              <a:ea typeface="ＭＳ Ｐゴシック" charset="0"/>
            </a:endParaRPr>
          </a:p>
          <a:p>
            <a:pPr lvl="2" eaLnBrk="1" fontAlgn="auto" hangingPunct="1">
              <a:lnSpc>
                <a:spcPct val="80000"/>
              </a:lnSpc>
              <a:spcAft>
                <a:spcPts val="0"/>
              </a:spcAft>
              <a:buFont typeface="Arial" panose="020B0604020202020204" pitchFamily="34" charset="0"/>
              <a:buChar char="•"/>
              <a:defRPr/>
            </a:pPr>
            <a:r>
              <a:rPr lang="en-US" altLang="zh-CN" sz="2000" b="1" dirty="0" smtClean="0">
                <a:solidFill>
                  <a:srgbClr val="000000"/>
                </a:solidFill>
                <a:ea typeface="ＭＳ Ｐゴシック" charset="0"/>
              </a:rPr>
              <a:t>In </a:t>
            </a:r>
            <a:r>
              <a:rPr lang="en-US" altLang="zh-CN" sz="2000" b="1" dirty="0" smtClean="0">
                <a:solidFill>
                  <a:srgbClr val="FF6600"/>
                </a:solidFill>
                <a:ea typeface="ＭＳ Ｐゴシック" charset="0"/>
              </a:rPr>
              <a:t>2003 year - 69 % residents</a:t>
            </a:r>
          </a:p>
          <a:p>
            <a:pPr lvl="2" eaLnBrk="1" fontAlgn="auto" hangingPunct="1">
              <a:lnSpc>
                <a:spcPct val="80000"/>
              </a:lnSpc>
              <a:spcAft>
                <a:spcPts val="0"/>
              </a:spcAft>
              <a:buFont typeface="Arial" panose="020B0604020202020204" pitchFamily="34" charset="0"/>
              <a:buChar char="•"/>
              <a:defRPr/>
            </a:pPr>
            <a:r>
              <a:rPr lang="en-US" altLang="zh-CN" sz="2000" b="1" dirty="0" smtClean="0">
                <a:solidFill>
                  <a:srgbClr val="000000"/>
                </a:solidFill>
                <a:ea typeface="ＭＳ Ｐゴシック" charset="0"/>
              </a:rPr>
              <a:t>After finishing new road system - 28 % residents</a:t>
            </a:r>
          </a:p>
          <a:p>
            <a:pPr lvl="2" eaLnBrk="1" fontAlgn="auto" hangingPunct="1">
              <a:lnSpc>
                <a:spcPct val="80000"/>
              </a:lnSpc>
              <a:spcAft>
                <a:spcPts val="0"/>
              </a:spcAft>
              <a:buFont typeface="Arial" panose="020B0604020202020204" pitchFamily="34" charset="0"/>
              <a:buChar char="•"/>
              <a:defRPr/>
            </a:pPr>
            <a:r>
              <a:rPr lang="en-US" altLang="zh-CN" sz="2000" b="1" dirty="0" smtClean="0">
                <a:solidFill>
                  <a:srgbClr val="000000"/>
                </a:solidFill>
                <a:ea typeface="ＭＳ Ｐゴシック" charset="0"/>
              </a:rPr>
              <a:t>After local heating fuel change - 20 </a:t>
            </a:r>
            <a:r>
              <a:rPr lang="en-US" altLang="zh-CN" sz="2000" b="1" dirty="0">
                <a:solidFill>
                  <a:srgbClr val="000000"/>
                </a:solidFill>
                <a:ea typeface="ＭＳ Ｐゴシック" charset="0"/>
              </a:rPr>
              <a:t>% residents</a:t>
            </a:r>
            <a:endParaRPr lang="en-US" altLang="zh-CN" sz="2000" b="1" dirty="0" smtClean="0">
              <a:solidFill>
                <a:srgbClr val="000000"/>
              </a:solidFill>
              <a:ea typeface="ＭＳ Ｐゴシック" charset="0"/>
            </a:endParaRPr>
          </a:p>
          <a:p>
            <a:pPr lvl="2" eaLnBrk="1" fontAlgn="auto" hangingPunct="1">
              <a:lnSpc>
                <a:spcPct val="80000"/>
              </a:lnSpc>
              <a:spcAft>
                <a:spcPts val="0"/>
              </a:spcAft>
              <a:buFont typeface="Arial" panose="020B0604020202020204" pitchFamily="34" charset="0"/>
              <a:buChar char="•"/>
              <a:defRPr/>
            </a:pPr>
            <a:r>
              <a:rPr lang="en-US" altLang="zh-CN" sz="2000" b="1" dirty="0" smtClean="0">
                <a:solidFill>
                  <a:srgbClr val="000000"/>
                </a:solidFill>
                <a:ea typeface="ＭＳ Ｐゴシック" charset="0"/>
              </a:rPr>
              <a:t>After reduction of industrial sources- 6 </a:t>
            </a:r>
            <a:r>
              <a:rPr lang="en-US" altLang="zh-CN" sz="2000" b="1" dirty="0">
                <a:solidFill>
                  <a:srgbClr val="000000"/>
                </a:solidFill>
                <a:ea typeface="ＭＳ Ｐゴシック" charset="0"/>
              </a:rPr>
              <a:t>% residents</a:t>
            </a:r>
            <a:endParaRPr lang="en-US" altLang="zh-CN" sz="2000" b="1" dirty="0" smtClean="0">
              <a:solidFill>
                <a:srgbClr val="000000"/>
              </a:solidFill>
              <a:ea typeface="ＭＳ Ｐゴシック" charset="0"/>
            </a:endParaRPr>
          </a:p>
          <a:p>
            <a:pPr lvl="2" eaLnBrk="1" fontAlgn="auto" hangingPunct="1">
              <a:lnSpc>
                <a:spcPct val="80000"/>
              </a:lnSpc>
              <a:spcAft>
                <a:spcPts val="0"/>
              </a:spcAft>
              <a:buFont typeface="Arial" panose="020B0604020202020204" pitchFamily="34" charset="0"/>
              <a:buChar char="•"/>
              <a:defRPr/>
            </a:pPr>
            <a:r>
              <a:rPr lang="en-US" altLang="zh-CN" sz="2000" b="1" dirty="0" smtClean="0">
                <a:solidFill>
                  <a:srgbClr val="000000"/>
                </a:solidFill>
                <a:ea typeface="ＭＳ Ｐゴシック" charset="0"/>
              </a:rPr>
              <a:t>After implementation of </a:t>
            </a:r>
            <a:r>
              <a:rPr lang="en-US" altLang="zh-CN" sz="2000" b="1" dirty="0" smtClean="0">
                <a:solidFill>
                  <a:srgbClr val="FF6600"/>
                </a:solidFill>
                <a:ea typeface="ＭＳ Ｐゴシック" charset="0"/>
              </a:rPr>
              <a:t>all changes </a:t>
            </a:r>
            <a:r>
              <a:rPr lang="mr-IN" altLang="zh-CN" sz="2000" b="1" dirty="0" smtClean="0">
                <a:solidFill>
                  <a:srgbClr val="FF6600"/>
                </a:solidFill>
                <a:ea typeface="ＭＳ Ｐゴシック" charset="0"/>
              </a:rPr>
              <a:t>–</a:t>
            </a:r>
            <a:r>
              <a:rPr lang="en-US" altLang="zh-CN" sz="2000" b="1" dirty="0" smtClean="0">
                <a:solidFill>
                  <a:srgbClr val="FF6600"/>
                </a:solidFill>
                <a:ea typeface="ＭＳ Ｐゴシック" charset="0"/>
              </a:rPr>
              <a:t> only 0,5 % </a:t>
            </a:r>
            <a:r>
              <a:rPr lang="en-US" altLang="zh-CN" sz="2000" b="1" dirty="0" smtClean="0">
                <a:solidFill>
                  <a:srgbClr val="FF0000"/>
                </a:solidFill>
                <a:ea typeface="ＭＳ Ｐゴシック" charset="0"/>
              </a:rPr>
              <a:t>residents</a:t>
            </a:r>
            <a:endParaRPr lang="en-US" altLang="zh-CN" sz="1900" b="1" dirty="0" smtClean="0">
              <a:solidFill>
                <a:srgbClr val="000000"/>
              </a:solidFill>
              <a:ea typeface="ＭＳ Ｐゴシック" charset="0"/>
            </a:endParaRPr>
          </a:p>
          <a:p>
            <a:pPr marL="914400" lvl="2" indent="0" eaLnBrk="1" fontAlgn="auto" hangingPunct="1">
              <a:lnSpc>
                <a:spcPct val="80000"/>
              </a:lnSpc>
              <a:spcAft>
                <a:spcPts val="0"/>
              </a:spcAft>
              <a:buFont typeface="Arial" panose="020B0604020202020204" pitchFamily="34" charset="0"/>
              <a:buNone/>
              <a:defRPr/>
            </a:pPr>
            <a:endParaRPr lang="cs-CZ" altLang="zh-CN" sz="1900" b="1" dirty="0">
              <a:solidFill>
                <a:srgbClr val="000000"/>
              </a:solidFill>
              <a:ea typeface="ＭＳ Ｐゴシック" charset="0"/>
            </a:endParaRPr>
          </a:p>
        </p:txBody>
      </p:sp>
    </p:spTree>
    <p:extLst>
      <p:ext uri="{BB962C8B-B14F-4D97-AF65-F5344CB8AC3E}">
        <p14:creationId xmlns:p14="http://schemas.microsoft.com/office/powerpoint/2010/main" val="20011131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a:spLocks noGrp="1"/>
          </p:cNvSpPr>
          <p:nvPr>
            <p:ph type="sldNum" sz="quarter" idx="1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8A49A3D-9A96-9C4F-BA22-FE975FCDBD2B}" type="slidenum">
              <a:rPr lang="cs-CZ" sz="1200">
                <a:solidFill>
                  <a:srgbClr val="A50021"/>
                </a:solidFill>
                <a:latin typeface="Arial" charset="0"/>
                <a:cs typeface="Arial" charset="0"/>
              </a:rPr>
              <a:pPr eaLnBrk="1" fontAlgn="base" hangingPunct="1">
                <a:spcBef>
                  <a:spcPct val="0"/>
                </a:spcBef>
                <a:spcAft>
                  <a:spcPct val="0"/>
                </a:spcAft>
              </a:pPr>
              <a:t>14</a:t>
            </a:fld>
            <a:endParaRPr lang="cs-CZ" sz="1200">
              <a:solidFill>
                <a:srgbClr val="A50021"/>
              </a:solidFill>
              <a:latin typeface="Arial" charset="0"/>
              <a:cs typeface="Arial" charset="0"/>
            </a:endParaRPr>
          </a:p>
        </p:txBody>
      </p:sp>
      <p:pic>
        <p:nvPicPr>
          <p:cNvPr id="24579" name="obrázek 1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7950" y="981075"/>
            <a:ext cx="9380538" cy="5976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18554" y="980728"/>
            <a:ext cx="8489950" cy="720725"/>
          </a:xfrm>
        </p:spPr>
        <p:txBody>
          <a:bodyPr rtlCol="0">
            <a:normAutofit/>
          </a:bodyPr>
          <a:lstStyle/>
          <a:p>
            <a:pPr eaLnBrk="1" fontAlgn="auto" hangingPunct="1">
              <a:spcAft>
                <a:spcPts val="0"/>
              </a:spcAft>
              <a:defRPr/>
            </a:pPr>
            <a:r>
              <a:rPr lang="en-US" sz="1800" b="1" dirty="0" smtClean="0">
                <a:ea typeface="+mj-ea"/>
                <a:cs typeface="+mj-cs"/>
              </a:rPr>
              <a:t>Confirmation of what </a:t>
            </a:r>
            <a:r>
              <a:rPr lang="mr-IN" sz="1800" b="1" dirty="0" smtClean="0">
                <a:ea typeface="+mj-ea"/>
                <a:cs typeface="+mj-cs"/>
              </a:rPr>
              <a:t>–</a:t>
            </a:r>
            <a:r>
              <a:rPr lang="cs-CZ" sz="1800" b="1" dirty="0" smtClean="0">
                <a:ea typeface="+mj-ea"/>
                <a:cs typeface="+mj-cs"/>
              </a:rPr>
              <a:t> </a:t>
            </a:r>
            <a:r>
              <a:rPr lang="en-US" sz="1800" b="1" dirty="0" smtClean="0">
                <a:ea typeface="+mj-ea"/>
                <a:cs typeface="+mj-cs"/>
              </a:rPr>
              <a:t>if modeling b</a:t>
            </a:r>
            <a:r>
              <a:rPr lang="cs-CZ" sz="1800" b="1" dirty="0" err="1" smtClean="0">
                <a:ea typeface="+mj-ea"/>
                <a:cs typeface="+mj-cs"/>
              </a:rPr>
              <a:t>y</a:t>
            </a:r>
            <a:r>
              <a:rPr lang="cs-CZ" sz="1800" b="1" dirty="0" smtClean="0">
                <a:ea typeface="+mj-ea"/>
                <a:cs typeface="+mj-cs"/>
              </a:rPr>
              <a:t> </a:t>
            </a:r>
            <a:r>
              <a:rPr lang="en-US" sz="1800" b="1" dirty="0" smtClean="0">
                <a:ea typeface="+mj-ea"/>
                <a:cs typeface="+mj-cs"/>
              </a:rPr>
              <a:t>real situation in 2009 </a:t>
            </a:r>
            <a:br>
              <a:rPr lang="en-US" sz="1800" b="1" dirty="0" smtClean="0">
                <a:ea typeface="+mj-ea"/>
                <a:cs typeface="+mj-cs"/>
              </a:rPr>
            </a:br>
            <a:r>
              <a:rPr lang="en-US" sz="1800" b="1" dirty="0" smtClean="0">
                <a:ea typeface="+mj-ea"/>
                <a:cs typeface="+mj-cs"/>
              </a:rPr>
              <a:t>(Crisis of </a:t>
            </a:r>
            <a:r>
              <a:rPr lang="en-US" sz="1800" b="1" dirty="0">
                <a:ea typeface="+mj-ea"/>
                <a:cs typeface="+mj-cs"/>
              </a:rPr>
              <a:t>M</a:t>
            </a:r>
            <a:r>
              <a:rPr lang="en-US" sz="1800" b="1" dirty="0" smtClean="0">
                <a:ea typeface="+mj-ea"/>
                <a:cs typeface="+mj-cs"/>
              </a:rPr>
              <a:t>etallurgical </a:t>
            </a:r>
            <a:r>
              <a:rPr lang="en-US" sz="1800" b="1" dirty="0">
                <a:ea typeface="+mj-ea"/>
                <a:cs typeface="+mj-cs"/>
              </a:rPr>
              <a:t>I</a:t>
            </a:r>
            <a:r>
              <a:rPr lang="en-US" sz="1800" b="1" dirty="0" smtClean="0">
                <a:ea typeface="+mj-ea"/>
                <a:cs typeface="+mj-cs"/>
              </a:rPr>
              <a:t>ndustry </a:t>
            </a:r>
            <a:r>
              <a:rPr lang="en-US" sz="1800" b="1" dirty="0">
                <a:ea typeface="+mj-ea"/>
                <a:cs typeface="+mj-cs"/>
              </a:rPr>
              <a:t>&amp;</a:t>
            </a:r>
            <a:r>
              <a:rPr lang="en-US" sz="1800" b="1" dirty="0" smtClean="0">
                <a:ea typeface="+mj-ea"/>
                <a:cs typeface="+mj-cs"/>
              </a:rPr>
              <a:t> Industrial Emissions Reduction)</a:t>
            </a:r>
            <a:endParaRPr lang="en-US" sz="1800" b="1" baseline="-25000" dirty="0">
              <a:ea typeface="+mj-ea"/>
              <a:cs typeface="+mj-cs"/>
            </a:endParaRPr>
          </a:p>
        </p:txBody>
      </p:sp>
    </p:spTree>
    <p:extLst>
      <p:ext uri="{BB962C8B-B14F-4D97-AF65-F5344CB8AC3E}">
        <p14:creationId xmlns:p14="http://schemas.microsoft.com/office/powerpoint/2010/main" val="35830273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Zástupný symbol pro číslo snímku 2"/>
          <p:cNvSpPr>
            <a:spLocks noGrp="1"/>
          </p:cNvSpPr>
          <p:nvPr>
            <p:ph type="sldNum" sz="quarter" idx="11"/>
          </p:nvPr>
        </p:nvSpPr>
        <p:spPr bwMode="auto">
          <a:xfrm>
            <a:off x="8388350" y="6381750"/>
            <a:ext cx="649288" cy="2873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CA06C7C-E754-5843-84E3-F012253907E0}" type="slidenum">
              <a:rPr lang="cs-CZ" sz="1200">
                <a:solidFill>
                  <a:srgbClr val="A50021"/>
                </a:solidFill>
                <a:latin typeface="Arial" charset="0"/>
              </a:rPr>
              <a:pPr eaLnBrk="1" fontAlgn="base" hangingPunct="1">
                <a:spcBef>
                  <a:spcPct val="0"/>
                </a:spcBef>
                <a:spcAft>
                  <a:spcPct val="0"/>
                </a:spcAft>
              </a:pPr>
              <a:t>15</a:t>
            </a:fld>
            <a:endParaRPr lang="cs-CZ" sz="1200">
              <a:solidFill>
                <a:srgbClr val="A50021"/>
              </a:solidFill>
              <a:latin typeface="Arial" charset="0"/>
            </a:endParaRPr>
          </a:p>
        </p:txBody>
      </p:sp>
      <p:pic>
        <p:nvPicPr>
          <p:cNvPr id="2" name="Picture 1" descr="tzlce09.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0013"/>
            <a:ext cx="9144000" cy="6858000"/>
          </a:xfrm>
          <a:prstGeom prst="rect">
            <a:avLst/>
          </a:prstGeom>
          <a:ln>
            <a:noFill/>
          </a:ln>
          <a:effectLst>
            <a:outerShdw blurRad="292100" dist="139700" dir="2700000" algn="tl" rotWithShape="0">
              <a:srgbClr val="333333">
                <a:alpha val="65000"/>
              </a:srgbClr>
            </a:outerShdw>
          </a:effectLst>
        </p:spPr>
      </p:pic>
      <p:sp>
        <p:nvSpPr>
          <p:cNvPr id="4" name="Title 1"/>
          <p:cNvSpPr txBox="1">
            <a:spLocks/>
          </p:cNvSpPr>
          <p:nvPr/>
        </p:nvSpPr>
        <p:spPr>
          <a:xfrm>
            <a:off x="468313" y="188913"/>
            <a:ext cx="8135937" cy="863600"/>
          </a:xfrm>
          <a:prstGeom prst="rect">
            <a:avLst/>
          </a:prstGeom>
          <a:solidFill>
            <a:schemeClr val="bg1"/>
          </a:solidFill>
        </p:spPr>
        <p:txBody>
          <a:bodyPr/>
          <a:lstStyle>
            <a:lvl1pPr algn="l"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1800" b="1" cap="all" dirty="0" smtClean="0">
                <a:solidFill>
                  <a:srgbClr val="FF0000"/>
                </a:solidFill>
              </a:rPr>
              <a:t>What-IF scenarios for </a:t>
            </a:r>
            <a:r>
              <a:rPr lang="en-US" sz="1800" b="1" cap="all" dirty="0" err="1" smtClean="0">
                <a:solidFill>
                  <a:srgbClr val="FF0000"/>
                </a:solidFill>
              </a:rPr>
              <a:t>ostrava</a:t>
            </a:r>
            <a:r>
              <a:rPr lang="en-US" sz="1800" b="1" cap="all" dirty="0" smtClean="0">
                <a:solidFill>
                  <a:srgbClr val="FF0000"/>
                </a:solidFill>
              </a:rPr>
              <a:t> city: </a:t>
            </a:r>
            <a:r>
              <a:rPr lang="en-US" sz="1800" b="1" cap="all" dirty="0" smtClean="0"/>
              <a:t/>
            </a:r>
            <a:br>
              <a:rPr lang="en-US" sz="1800" b="1" cap="all" dirty="0" smtClean="0"/>
            </a:br>
            <a:r>
              <a:rPr lang="en-US" sz="1800" b="1" cap="all" dirty="0" smtClean="0"/>
              <a:t>Confirmation of </a:t>
            </a:r>
            <a:r>
              <a:rPr lang="en-US" sz="1800" b="1" cap="all" dirty="0" err="1" smtClean="0"/>
              <a:t>modelling</a:t>
            </a:r>
            <a:r>
              <a:rPr lang="en-US" sz="1800" b="1" cap="all" dirty="0" smtClean="0"/>
              <a:t> by real air pollution reducing </a:t>
            </a:r>
          </a:p>
          <a:p>
            <a:pPr fontAlgn="auto">
              <a:spcAft>
                <a:spcPts val="0"/>
              </a:spcAft>
              <a:defRPr/>
            </a:pPr>
            <a:r>
              <a:rPr lang="en-US" sz="1800" b="1" cap="all" dirty="0" smtClean="0"/>
              <a:t>during steel production crises in 2009 </a:t>
            </a:r>
            <a:endParaRPr lang="en-US" sz="1800" b="1" cap="all" dirty="0"/>
          </a:p>
        </p:txBody>
      </p:sp>
    </p:spTree>
    <p:extLst>
      <p:ext uri="{BB962C8B-B14F-4D97-AF65-F5344CB8AC3E}">
        <p14:creationId xmlns:p14="http://schemas.microsoft.com/office/powerpoint/2010/main" val="36683617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6"/>
          <p:cNvSpPr>
            <a:spLocks noGrp="1"/>
          </p:cNvSpPr>
          <p:nvPr>
            <p:ph type="sldNum" sz="quarter" idx="1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4D6C8FD3-B941-B145-BF78-D256A341BCAB}" type="slidenum">
              <a:rPr lang="en-GB" sz="1200">
                <a:solidFill>
                  <a:schemeClr val="bg1"/>
                </a:solidFill>
              </a:rPr>
              <a:pPr eaLnBrk="1" fontAlgn="base" hangingPunct="1">
                <a:spcBef>
                  <a:spcPct val="0"/>
                </a:spcBef>
                <a:spcAft>
                  <a:spcPct val="0"/>
                </a:spcAft>
              </a:pPr>
              <a:t>16</a:t>
            </a:fld>
            <a:endParaRPr lang="en-GB" sz="1200">
              <a:solidFill>
                <a:schemeClr val="bg1"/>
              </a:solidFill>
            </a:endParaRPr>
          </a:p>
        </p:txBody>
      </p:sp>
      <p:pic>
        <p:nvPicPr>
          <p:cNvPr id="21506" name="Picture 1" descr="Slide25.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a:spLocks noGrp="1"/>
          </p:cNvSpPr>
          <p:nvPr>
            <p:ph type="title"/>
          </p:nvPr>
        </p:nvSpPr>
        <p:spPr>
          <a:xfrm>
            <a:off x="498475" y="188913"/>
            <a:ext cx="8250238" cy="719137"/>
          </a:xfrm>
          <a:solidFill>
            <a:schemeClr val="bg1"/>
          </a:solidFill>
        </p:spPr>
        <p:txBody>
          <a:bodyPr rtlCol="0">
            <a:noAutofit/>
          </a:bodyPr>
          <a:lstStyle/>
          <a:p>
            <a:pPr eaLnBrk="1" fontAlgn="auto" hangingPunct="1">
              <a:spcAft>
                <a:spcPts val="0"/>
              </a:spcAft>
              <a:defRPr/>
            </a:pPr>
            <a:r>
              <a:rPr lang="en-US" sz="1800" cap="all" dirty="0" smtClean="0">
                <a:solidFill>
                  <a:srgbClr val="FF0000"/>
                </a:solidFill>
                <a:ea typeface="+mj-ea"/>
                <a:cs typeface="+mj-cs"/>
              </a:rPr>
              <a:t>What-IF scenarios for </a:t>
            </a:r>
            <a:r>
              <a:rPr lang="en-US" sz="1800" cap="all" dirty="0" err="1" smtClean="0">
                <a:solidFill>
                  <a:srgbClr val="FF0000"/>
                </a:solidFill>
                <a:ea typeface="+mj-ea"/>
                <a:cs typeface="+mj-cs"/>
              </a:rPr>
              <a:t>ostrava</a:t>
            </a:r>
            <a:r>
              <a:rPr lang="en-US" sz="1800" cap="all" dirty="0" smtClean="0">
                <a:solidFill>
                  <a:srgbClr val="FF0000"/>
                </a:solidFill>
                <a:ea typeface="+mj-ea"/>
                <a:cs typeface="+mj-cs"/>
              </a:rPr>
              <a:t> city: </a:t>
            </a:r>
            <a:r>
              <a:rPr lang="en-US" sz="1800" cap="all" dirty="0" smtClean="0">
                <a:ea typeface="+mj-ea"/>
                <a:cs typeface="+mj-cs"/>
              </a:rPr>
              <a:t/>
            </a:r>
            <a:br>
              <a:rPr lang="en-US" sz="1800" cap="all" dirty="0" smtClean="0">
                <a:ea typeface="+mj-ea"/>
                <a:cs typeface="+mj-cs"/>
              </a:rPr>
            </a:br>
            <a:r>
              <a:rPr lang="en-US" sz="1800" cap="all" dirty="0" smtClean="0">
                <a:ea typeface="+mj-ea"/>
                <a:cs typeface="+mj-cs"/>
              </a:rPr>
              <a:t>Reducing of air pollutions from main industrial sources	</a:t>
            </a:r>
            <a:endParaRPr lang="en-US" sz="1800" cap="all" dirty="0">
              <a:ea typeface="+mj-ea"/>
              <a:cs typeface="+mj-cs"/>
            </a:endParaRPr>
          </a:p>
        </p:txBody>
      </p:sp>
    </p:spTree>
    <p:extLst>
      <p:ext uri="{BB962C8B-B14F-4D97-AF65-F5344CB8AC3E}">
        <p14:creationId xmlns:p14="http://schemas.microsoft.com/office/powerpoint/2010/main" val="6314871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80729"/>
            <a:ext cx="9144540" cy="5877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9" name="Slide Number Placeholder 2"/>
          <p:cNvSpPr>
            <a:spLocks noGrp="1"/>
          </p:cNvSpPr>
          <p:nvPr>
            <p:ph type="sldNum" sz="quarter" idx="1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19859025-1AB3-CD48-A1F6-ABB33792FD8A}" type="slidenum">
              <a:rPr lang="en-GB" sz="1200">
                <a:solidFill>
                  <a:schemeClr val="bg1"/>
                </a:solidFill>
              </a:rPr>
              <a:pPr eaLnBrk="1" fontAlgn="base" hangingPunct="1">
                <a:spcBef>
                  <a:spcPct val="0"/>
                </a:spcBef>
                <a:spcAft>
                  <a:spcPct val="0"/>
                </a:spcAft>
              </a:pPr>
              <a:t>17</a:t>
            </a:fld>
            <a:endParaRPr lang="en-GB" sz="1200">
              <a:solidFill>
                <a:schemeClr val="bg1"/>
              </a:solidFill>
            </a:endParaRPr>
          </a:p>
        </p:txBody>
      </p:sp>
    </p:spTree>
    <p:extLst>
      <p:ext uri="{BB962C8B-B14F-4D97-AF65-F5344CB8AC3E}">
        <p14:creationId xmlns:p14="http://schemas.microsoft.com/office/powerpoint/2010/main" val="41987429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lide Number Placeholder 1"/>
          <p:cNvSpPr>
            <a:spLocks noGrp="1"/>
          </p:cNvSpPr>
          <p:nvPr>
            <p:ph type="sldNum" sz="quarter" idx="1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F806C09F-AAC4-7D4C-BABD-15958BBDD298}" type="slidenum">
              <a:rPr lang="en-GB" sz="1200">
                <a:solidFill>
                  <a:schemeClr val="bg1"/>
                </a:solidFill>
              </a:rPr>
              <a:pPr eaLnBrk="1" fontAlgn="base" hangingPunct="1">
                <a:spcBef>
                  <a:spcPct val="0"/>
                </a:spcBef>
                <a:spcAft>
                  <a:spcPct val="0"/>
                </a:spcAft>
              </a:pPr>
              <a:t>18</a:t>
            </a:fld>
            <a:endParaRPr lang="en-GB" sz="1200">
              <a:solidFill>
                <a:schemeClr val="bg1"/>
              </a:solidFill>
            </a:endParaRPr>
          </a:p>
        </p:txBody>
      </p:sp>
      <p:pic>
        <p:nvPicPr>
          <p:cNvPr id="5" name="Obrázek 20"/>
          <p:cNvPicPr/>
          <p:nvPr/>
        </p:nvPicPr>
        <p:blipFill>
          <a:blip r:embed="rId2"/>
          <a:stretch>
            <a:fillRect/>
          </a:stretch>
        </p:blipFill>
        <p:spPr>
          <a:xfrm>
            <a:off x="14992" y="945431"/>
            <a:ext cx="9144000" cy="5912569"/>
          </a:xfrm>
          <a:prstGeom prst="rect">
            <a:avLst/>
          </a:prstGeom>
        </p:spPr>
      </p:pic>
    </p:spTree>
    <p:extLst>
      <p:ext uri="{BB962C8B-B14F-4D97-AF65-F5344CB8AC3E}">
        <p14:creationId xmlns:p14="http://schemas.microsoft.com/office/powerpoint/2010/main" val="6559555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p:cNvSpPr>
            <a:spLocks noChangeArrowheads="1"/>
          </p:cNvSpPr>
          <p:nvPr/>
        </p:nvSpPr>
        <p:spPr bwMode="auto">
          <a:xfrm>
            <a:off x="2123728" y="1124744"/>
            <a:ext cx="4680520" cy="1296144"/>
          </a:xfrm>
          <a:prstGeom prst="flowChartAlternateProcess">
            <a:avLst/>
          </a:prstGeom>
          <a:noFill/>
          <a:ln w="12700">
            <a:noFill/>
            <a:miter lim="800000"/>
            <a:headEnd/>
            <a:tailEnd/>
          </a:ln>
          <a:effectLst/>
          <a:extLst/>
        </p:spPr>
        <p:txBody>
          <a:bodyPr wrap="none" anchor="ctr"/>
          <a:lstStyle/>
          <a:p>
            <a:pPr algn="ctr"/>
            <a:r>
              <a:rPr lang="cs-CZ" altLang="cs-CZ" sz="2800" b="1" smtClean="0"/>
              <a:t>UNECE ICP </a:t>
            </a:r>
            <a:r>
              <a:rPr lang="cs-CZ" altLang="cs-CZ" sz="2800" b="1" dirty="0" err="1" smtClean="0"/>
              <a:t>Vegetation</a:t>
            </a:r>
            <a:endParaRPr lang="cs-CZ" altLang="cs-CZ" sz="2800" b="1" dirty="0"/>
          </a:p>
        </p:txBody>
      </p:sp>
      <p:sp>
        <p:nvSpPr>
          <p:cNvPr id="3" name="Rectangle 10"/>
          <p:cNvSpPr>
            <a:spLocks noChangeArrowheads="1"/>
          </p:cNvSpPr>
          <p:nvPr/>
        </p:nvSpPr>
        <p:spPr bwMode="auto">
          <a:xfrm>
            <a:off x="179512" y="2204864"/>
            <a:ext cx="8280920" cy="4231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soft" dir="t">
                <a:rot lat="0" lon="0" rev="15600000"/>
              </a:lightRig>
            </a:scene3d>
            <a:sp3d extrusionH="57150" prstMaterial="softEdge">
              <a:bevelT w="25400" h="38100"/>
            </a:sp3d>
          </a:bodyPr>
          <a:lstStyle/>
          <a:p>
            <a:pPr marL="285750" indent="-285750">
              <a:spcBef>
                <a:spcPts val="600"/>
              </a:spcBef>
              <a:buFont typeface="Arial" panose="020B0604020202020204" pitchFamily="34" charset="0"/>
              <a:buChar char="•"/>
            </a:pPr>
            <a:r>
              <a:rPr lang="cs-CZ" altLang="cs-CZ" kern="0" dirty="0" err="1" smtClean="0">
                <a:ln/>
                <a:solidFill>
                  <a:schemeClr val="accent4"/>
                </a:solidFill>
              </a:rPr>
              <a:t>Research</a:t>
            </a:r>
            <a:r>
              <a:rPr lang="cs-CZ" altLang="cs-CZ" kern="0" dirty="0" smtClean="0">
                <a:ln/>
                <a:solidFill>
                  <a:schemeClr val="accent4"/>
                </a:solidFill>
              </a:rPr>
              <a:t> </a:t>
            </a:r>
            <a:r>
              <a:rPr lang="cs-CZ" altLang="cs-CZ" kern="0" dirty="0" err="1" smtClean="0">
                <a:ln/>
                <a:solidFill>
                  <a:schemeClr val="accent4"/>
                </a:solidFill>
              </a:rPr>
              <a:t>programme</a:t>
            </a:r>
            <a:r>
              <a:rPr lang="cs-CZ" altLang="cs-CZ" kern="0" dirty="0" smtClean="0">
                <a:ln/>
                <a:solidFill>
                  <a:schemeClr val="accent4"/>
                </a:solidFill>
              </a:rPr>
              <a:t> </a:t>
            </a:r>
            <a:r>
              <a:rPr lang="cs-CZ" altLang="cs-CZ" kern="0" dirty="0" err="1" smtClean="0">
                <a:ln/>
                <a:solidFill>
                  <a:schemeClr val="accent4"/>
                </a:solidFill>
              </a:rPr>
              <a:t>of</a:t>
            </a:r>
            <a:r>
              <a:rPr lang="cs-CZ" altLang="cs-CZ" kern="0" dirty="0" smtClean="0">
                <a:ln/>
                <a:solidFill>
                  <a:schemeClr val="accent4"/>
                </a:solidFill>
              </a:rPr>
              <a:t> </a:t>
            </a:r>
            <a:r>
              <a:rPr lang="cs-CZ" altLang="cs-CZ" kern="0" dirty="0" err="1" smtClean="0">
                <a:ln/>
                <a:solidFill>
                  <a:schemeClr val="accent4"/>
                </a:solidFill>
              </a:rPr>
              <a:t>the</a:t>
            </a:r>
            <a:r>
              <a:rPr lang="cs-CZ" altLang="cs-CZ" kern="0" dirty="0" smtClean="0">
                <a:ln/>
                <a:solidFill>
                  <a:schemeClr val="accent4"/>
                </a:solidFill>
              </a:rPr>
              <a:t> UN</a:t>
            </a:r>
          </a:p>
          <a:p>
            <a:pPr marL="285750" indent="-285750">
              <a:spcBef>
                <a:spcPts val="600"/>
              </a:spcBef>
              <a:buFont typeface="Arial" panose="020B0604020202020204" pitchFamily="34" charset="0"/>
              <a:buChar char="•"/>
            </a:pPr>
            <a:r>
              <a:rPr lang="cs-CZ" altLang="cs-CZ" kern="0" dirty="0" smtClean="0">
                <a:ln/>
                <a:solidFill>
                  <a:schemeClr val="accent4"/>
                </a:solidFill>
              </a:rPr>
              <a:t>39 </a:t>
            </a:r>
            <a:r>
              <a:rPr lang="cs-CZ" altLang="cs-CZ" kern="0" dirty="0" err="1" smtClean="0">
                <a:ln/>
                <a:solidFill>
                  <a:schemeClr val="accent4"/>
                </a:solidFill>
              </a:rPr>
              <a:t>participating</a:t>
            </a:r>
            <a:r>
              <a:rPr lang="cs-CZ" altLang="cs-CZ" kern="0" dirty="0" smtClean="0">
                <a:ln/>
                <a:solidFill>
                  <a:schemeClr val="accent4"/>
                </a:solidFill>
              </a:rPr>
              <a:t> </a:t>
            </a:r>
            <a:r>
              <a:rPr lang="cs-CZ" altLang="cs-CZ" kern="0" dirty="0" err="1" smtClean="0">
                <a:ln/>
                <a:solidFill>
                  <a:schemeClr val="accent4"/>
                </a:solidFill>
              </a:rPr>
              <a:t>countries</a:t>
            </a:r>
            <a:r>
              <a:rPr lang="cs-CZ" altLang="cs-CZ" kern="0" dirty="0" smtClean="0">
                <a:ln/>
                <a:solidFill>
                  <a:schemeClr val="accent4"/>
                </a:solidFill>
              </a:rPr>
              <a:t> in </a:t>
            </a:r>
            <a:r>
              <a:rPr lang="cs-CZ" altLang="cs-CZ" kern="0" dirty="0" err="1" smtClean="0">
                <a:ln/>
                <a:solidFill>
                  <a:schemeClr val="accent4"/>
                </a:solidFill>
              </a:rPr>
              <a:t>Europe</a:t>
            </a:r>
            <a:r>
              <a:rPr lang="cs-CZ" altLang="cs-CZ" kern="0" dirty="0" smtClean="0">
                <a:ln/>
                <a:solidFill>
                  <a:schemeClr val="accent4"/>
                </a:solidFill>
              </a:rPr>
              <a:t> and </a:t>
            </a:r>
            <a:r>
              <a:rPr lang="cs-CZ" altLang="cs-CZ" kern="0" dirty="0" err="1" smtClean="0">
                <a:ln/>
                <a:solidFill>
                  <a:schemeClr val="accent4"/>
                </a:solidFill>
              </a:rPr>
              <a:t>parts</a:t>
            </a:r>
            <a:r>
              <a:rPr lang="cs-CZ" altLang="cs-CZ" kern="0" dirty="0" smtClean="0">
                <a:ln/>
                <a:solidFill>
                  <a:schemeClr val="accent4"/>
                </a:solidFill>
              </a:rPr>
              <a:t> </a:t>
            </a:r>
            <a:r>
              <a:rPr lang="cs-CZ" altLang="cs-CZ" kern="0" dirty="0" err="1" smtClean="0">
                <a:ln/>
                <a:solidFill>
                  <a:schemeClr val="accent4"/>
                </a:solidFill>
              </a:rPr>
              <a:t>of</a:t>
            </a:r>
            <a:r>
              <a:rPr lang="cs-CZ" altLang="cs-CZ" kern="0" dirty="0" smtClean="0">
                <a:ln/>
                <a:solidFill>
                  <a:schemeClr val="accent4"/>
                </a:solidFill>
              </a:rPr>
              <a:t> </a:t>
            </a:r>
            <a:r>
              <a:rPr lang="cs-CZ" altLang="cs-CZ" kern="0" dirty="0" err="1" smtClean="0">
                <a:ln/>
                <a:solidFill>
                  <a:schemeClr val="accent4"/>
                </a:solidFill>
              </a:rPr>
              <a:t>Asia</a:t>
            </a:r>
            <a:endParaRPr lang="cs-CZ" altLang="cs-CZ" kern="0" dirty="0" smtClean="0">
              <a:ln/>
              <a:solidFill>
                <a:schemeClr val="accent4"/>
              </a:solidFill>
            </a:endParaRPr>
          </a:p>
          <a:p>
            <a:pPr marL="285750" indent="-285750">
              <a:spcBef>
                <a:spcPts val="600"/>
              </a:spcBef>
              <a:buFont typeface="Arial" panose="020B0604020202020204" pitchFamily="34" charset="0"/>
              <a:buChar char="•"/>
            </a:pPr>
            <a:r>
              <a:rPr lang="cs-CZ" altLang="cs-CZ" kern="0" dirty="0" err="1" smtClean="0">
                <a:ln/>
                <a:solidFill>
                  <a:schemeClr val="accent4"/>
                </a:solidFill>
              </a:rPr>
              <a:t>Atmospheric</a:t>
            </a:r>
            <a:r>
              <a:rPr lang="cs-CZ" altLang="cs-CZ" kern="0" dirty="0" smtClean="0">
                <a:ln/>
                <a:solidFill>
                  <a:schemeClr val="accent4"/>
                </a:solidFill>
              </a:rPr>
              <a:t> </a:t>
            </a:r>
            <a:r>
              <a:rPr lang="cs-CZ" altLang="cs-CZ" kern="0" dirty="0" err="1" smtClean="0">
                <a:ln/>
                <a:solidFill>
                  <a:schemeClr val="accent4"/>
                </a:solidFill>
              </a:rPr>
              <a:t>deposition</a:t>
            </a:r>
            <a:r>
              <a:rPr lang="cs-CZ" altLang="cs-CZ" kern="0" dirty="0" smtClean="0">
                <a:ln/>
                <a:solidFill>
                  <a:schemeClr val="accent4"/>
                </a:solidFill>
              </a:rPr>
              <a:t> </a:t>
            </a:r>
            <a:r>
              <a:rPr lang="cs-CZ" altLang="cs-CZ" kern="0" dirty="0" err="1" smtClean="0">
                <a:ln/>
                <a:solidFill>
                  <a:schemeClr val="accent4"/>
                </a:solidFill>
              </a:rPr>
              <a:t>of</a:t>
            </a:r>
            <a:r>
              <a:rPr lang="cs-CZ" altLang="cs-CZ" kern="0" dirty="0" smtClean="0">
                <a:ln/>
                <a:solidFill>
                  <a:schemeClr val="accent4"/>
                </a:solidFill>
              </a:rPr>
              <a:t> </a:t>
            </a:r>
            <a:r>
              <a:rPr lang="en-US" altLang="cs-CZ" kern="0" dirty="0" smtClean="0">
                <a:ln/>
                <a:solidFill>
                  <a:schemeClr val="accent4"/>
                </a:solidFill>
              </a:rPr>
              <a:t>heavy </a:t>
            </a:r>
            <a:r>
              <a:rPr lang="en-US" altLang="cs-CZ" kern="0" dirty="0">
                <a:ln/>
                <a:solidFill>
                  <a:schemeClr val="accent4"/>
                </a:solidFill>
              </a:rPr>
              <a:t>metals, nitrogen, persistent organic compounds (POPs) and radionuclides is based on the analysis of naturally growing mosses through moss </a:t>
            </a:r>
            <a:r>
              <a:rPr lang="en-US" altLang="cs-CZ" kern="0" dirty="0" smtClean="0">
                <a:ln/>
                <a:solidFill>
                  <a:schemeClr val="accent4"/>
                </a:solidFill>
              </a:rPr>
              <a:t>surveys</a:t>
            </a:r>
            <a:endParaRPr lang="cs-CZ" altLang="cs-CZ" kern="0" dirty="0" smtClean="0">
              <a:ln/>
              <a:solidFill>
                <a:schemeClr val="accent4"/>
              </a:solidFill>
            </a:endParaRPr>
          </a:p>
          <a:p>
            <a:pPr marL="285750" indent="-285750">
              <a:spcBef>
                <a:spcPts val="600"/>
              </a:spcBef>
              <a:buFont typeface="Arial" panose="020B0604020202020204" pitchFamily="34" charset="0"/>
              <a:buChar char="•"/>
            </a:pPr>
            <a:r>
              <a:rPr lang="cs-CZ" altLang="cs-CZ" kern="0" dirty="0" smtClean="0">
                <a:ln/>
                <a:solidFill>
                  <a:schemeClr val="accent4"/>
                </a:solidFill>
              </a:rPr>
              <a:t>I</a:t>
            </a:r>
            <a:r>
              <a:rPr lang="en-US" altLang="cs-CZ" kern="0" dirty="0" err="1" smtClean="0">
                <a:ln/>
                <a:solidFill>
                  <a:schemeClr val="accent4"/>
                </a:solidFill>
              </a:rPr>
              <a:t>dentify</a:t>
            </a:r>
            <a:r>
              <a:rPr lang="en-US" altLang="cs-CZ" kern="0" dirty="0" smtClean="0">
                <a:ln/>
                <a:solidFill>
                  <a:schemeClr val="accent4"/>
                </a:solidFill>
              </a:rPr>
              <a:t> </a:t>
            </a:r>
            <a:r>
              <a:rPr lang="en-US" altLang="cs-CZ" kern="0" dirty="0">
                <a:ln/>
                <a:solidFill>
                  <a:schemeClr val="accent4"/>
                </a:solidFill>
              </a:rPr>
              <a:t>the main polluted areas, produce regional maps and further develop the understanding of long-range transboundary air pollution (LRTAP</a:t>
            </a:r>
            <a:r>
              <a:rPr lang="en-US" altLang="cs-CZ" kern="0" dirty="0" smtClean="0">
                <a:ln/>
                <a:solidFill>
                  <a:schemeClr val="accent4"/>
                </a:solidFill>
              </a:rPr>
              <a:t>)</a:t>
            </a:r>
            <a:endParaRPr lang="cs-CZ" altLang="cs-CZ" kern="0" dirty="0" smtClean="0">
              <a:ln/>
              <a:solidFill>
                <a:schemeClr val="accent4"/>
              </a:solidFill>
            </a:endParaRPr>
          </a:p>
          <a:p>
            <a:pPr marL="285750" indent="-285750">
              <a:spcBef>
                <a:spcPts val="600"/>
              </a:spcBef>
              <a:buFont typeface="Arial" panose="020B0604020202020204" pitchFamily="34" charset="0"/>
              <a:buChar char="•"/>
            </a:pPr>
            <a:r>
              <a:rPr lang="en-US" altLang="cs-CZ" kern="0" dirty="0" smtClean="0">
                <a:ln/>
                <a:solidFill>
                  <a:schemeClr val="accent4"/>
                </a:solidFill>
              </a:rPr>
              <a:t>FLNP </a:t>
            </a:r>
            <a:r>
              <a:rPr lang="en-US" altLang="cs-CZ" kern="0" dirty="0">
                <a:ln/>
                <a:solidFill>
                  <a:schemeClr val="accent4"/>
                </a:solidFill>
              </a:rPr>
              <a:t>(Frank Laboratory of Neutron Physics) at the </a:t>
            </a:r>
            <a:r>
              <a:rPr lang="en-US" altLang="cs-CZ" kern="0" dirty="0" smtClean="0">
                <a:ln/>
                <a:solidFill>
                  <a:schemeClr val="accent4"/>
                </a:solidFill>
              </a:rPr>
              <a:t>J</a:t>
            </a:r>
            <a:r>
              <a:rPr lang="cs-CZ" altLang="cs-CZ" kern="0" dirty="0" smtClean="0">
                <a:ln/>
                <a:solidFill>
                  <a:schemeClr val="accent4"/>
                </a:solidFill>
              </a:rPr>
              <a:t>INR has </a:t>
            </a:r>
            <a:r>
              <a:rPr lang="cs-CZ" altLang="cs-CZ" kern="0" dirty="0" err="1" smtClean="0">
                <a:ln/>
                <a:solidFill>
                  <a:schemeClr val="accent4"/>
                </a:solidFill>
              </a:rPr>
              <a:t>been</a:t>
            </a:r>
            <a:r>
              <a:rPr lang="cs-CZ" altLang="cs-CZ" kern="0" dirty="0" smtClean="0">
                <a:ln/>
                <a:solidFill>
                  <a:schemeClr val="accent4"/>
                </a:solidFill>
              </a:rPr>
              <a:t> </a:t>
            </a:r>
            <a:r>
              <a:rPr lang="cs-CZ" altLang="cs-CZ" kern="0" dirty="0" err="1" smtClean="0">
                <a:ln/>
                <a:solidFill>
                  <a:schemeClr val="accent4"/>
                </a:solidFill>
              </a:rPr>
              <a:t>coordinating</a:t>
            </a:r>
            <a:r>
              <a:rPr lang="cs-CZ" altLang="cs-CZ" kern="0" dirty="0" smtClean="0">
                <a:ln/>
                <a:solidFill>
                  <a:schemeClr val="accent4"/>
                </a:solidFill>
              </a:rPr>
              <a:t> </a:t>
            </a:r>
            <a:r>
              <a:rPr lang="cs-CZ" altLang="cs-CZ" kern="0" dirty="0" err="1" smtClean="0">
                <a:ln/>
                <a:solidFill>
                  <a:schemeClr val="accent4"/>
                </a:solidFill>
              </a:rPr>
              <a:t>the</a:t>
            </a:r>
            <a:r>
              <a:rPr lang="cs-CZ" altLang="cs-CZ" kern="0" dirty="0" smtClean="0">
                <a:ln/>
                <a:solidFill>
                  <a:schemeClr val="accent4"/>
                </a:solidFill>
              </a:rPr>
              <a:t> </a:t>
            </a:r>
            <a:r>
              <a:rPr lang="en-US" altLang="cs-CZ" kern="0" dirty="0" smtClean="0">
                <a:ln/>
                <a:solidFill>
                  <a:schemeClr val="accent4"/>
                </a:solidFill>
              </a:rPr>
              <a:t>moss biomonitoring</a:t>
            </a:r>
            <a:r>
              <a:rPr lang="cs-CZ" altLang="cs-CZ" kern="0" dirty="0" smtClean="0">
                <a:ln/>
                <a:solidFill>
                  <a:schemeClr val="accent4"/>
                </a:solidFill>
              </a:rPr>
              <a:t> part </a:t>
            </a:r>
            <a:r>
              <a:rPr lang="cs-CZ" altLang="cs-CZ" kern="0" dirty="0" err="1" smtClean="0">
                <a:ln/>
                <a:solidFill>
                  <a:schemeClr val="accent4"/>
                </a:solidFill>
              </a:rPr>
              <a:t>since</a:t>
            </a:r>
            <a:r>
              <a:rPr lang="cs-CZ" altLang="cs-CZ" kern="0" dirty="0" smtClean="0">
                <a:ln/>
                <a:solidFill>
                  <a:schemeClr val="accent4"/>
                </a:solidFill>
              </a:rPr>
              <a:t> </a:t>
            </a:r>
            <a:r>
              <a:rPr lang="cs-CZ" altLang="cs-CZ" kern="0" dirty="0" smtClean="0">
                <a:ln/>
                <a:solidFill>
                  <a:schemeClr val="accent4"/>
                </a:solidFill>
              </a:rPr>
              <a:t>2014</a:t>
            </a:r>
          </a:p>
          <a:p>
            <a:pPr marL="285750" indent="-285750">
              <a:spcBef>
                <a:spcPts val="600"/>
              </a:spcBef>
              <a:buFont typeface="Arial" panose="020B0604020202020204" pitchFamily="34" charset="0"/>
              <a:buChar char="•"/>
            </a:pPr>
            <a:r>
              <a:rPr lang="cs-CZ" altLang="cs-CZ" b="1" kern="0" dirty="0" smtClean="0">
                <a:ln/>
                <a:solidFill>
                  <a:schemeClr val="accent4"/>
                </a:solidFill>
              </a:rPr>
              <a:t>LIT (</a:t>
            </a:r>
            <a:r>
              <a:rPr lang="cs-CZ" altLang="cs-CZ" b="1" kern="0" dirty="0" err="1" smtClean="0">
                <a:ln/>
                <a:solidFill>
                  <a:schemeClr val="accent4"/>
                </a:solidFill>
              </a:rPr>
              <a:t>Laboratoty</a:t>
            </a:r>
            <a:r>
              <a:rPr lang="cs-CZ" altLang="cs-CZ" b="1" kern="0" dirty="0" smtClean="0">
                <a:ln/>
                <a:solidFill>
                  <a:schemeClr val="accent4"/>
                </a:solidFill>
              </a:rPr>
              <a:t> </a:t>
            </a:r>
            <a:r>
              <a:rPr lang="cs-CZ" altLang="cs-CZ" b="1" kern="0" dirty="0" err="1" smtClean="0">
                <a:ln/>
                <a:solidFill>
                  <a:schemeClr val="accent4"/>
                </a:solidFill>
              </a:rPr>
              <a:t>of</a:t>
            </a:r>
            <a:r>
              <a:rPr lang="cs-CZ" altLang="cs-CZ" b="1" kern="0" dirty="0" smtClean="0">
                <a:ln/>
                <a:solidFill>
                  <a:schemeClr val="accent4"/>
                </a:solidFill>
              </a:rPr>
              <a:t> </a:t>
            </a:r>
            <a:r>
              <a:rPr lang="cs-CZ" altLang="cs-CZ" b="1" kern="0" dirty="0" err="1" smtClean="0">
                <a:ln/>
                <a:solidFill>
                  <a:schemeClr val="accent4"/>
                </a:solidFill>
              </a:rPr>
              <a:t>Information</a:t>
            </a:r>
            <a:r>
              <a:rPr lang="cs-CZ" altLang="cs-CZ" b="1" kern="0" dirty="0" smtClean="0">
                <a:ln/>
                <a:solidFill>
                  <a:schemeClr val="accent4"/>
                </a:solidFill>
              </a:rPr>
              <a:t> Technologies) </a:t>
            </a:r>
            <a:r>
              <a:rPr lang="cs-CZ" altLang="cs-CZ" b="1" kern="0" dirty="0" err="1" smtClean="0">
                <a:ln/>
                <a:solidFill>
                  <a:schemeClr val="accent4"/>
                </a:solidFill>
              </a:rPr>
              <a:t>developed</a:t>
            </a:r>
            <a:r>
              <a:rPr lang="cs-CZ" altLang="cs-CZ" b="1" kern="0" dirty="0" smtClean="0">
                <a:ln/>
                <a:solidFill>
                  <a:schemeClr val="accent4"/>
                </a:solidFill>
              </a:rPr>
              <a:t> data management </a:t>
            </a:r>
            <a:r>
              <a:rPr lang="cs-CZ" altLang="cs-CZ" b="1" kern="0" dirty="0" err="1" smtClean="0">
                <a:ln/>
                <a:solidFill>
                  <a:schemeClr val="accent4"/>
                </a:solidFill>
              </a:rPr>
              <a:t>system</a:t>
            </a:r>
            <a:r>
              <a:rPr lang="cs-CZ" altLang="cs-CZ" b="1" kern="0" dirty="0" smtClean="0">
                <a:ln/>
                <a:solidFill>
                  <a:schemeClr val="accent4"/>
                </a:solidFill>
              </a:rPr>
              <a:t> </a:t>
            </a:r>
            <a:r>
              <a:rPr lang="cs-CZ" altLang="cs-CZ" b="1" kern="0" dirty="0" err="1" smtClean="0">
                <a:ln/>
                <a:solidFill>
                  <a:schemeClr val="accent4"/>
                </a:solidFill>
              </a:rPr>
              <a:t>for</a:t>
            </a:r>
            <a:r>
              <a:rPr lang="cs-CZ" altLang="cs-CZ" b="1" kern="0" dirty="0" smtClean="0">
                <a:ln/>
                <a:solidFill>
                  <a:schemeClr val="accent4"/>
                </a:solidFill>
              </a:rPr>
              <a:t> </a:t>
            </a:r>
            <a:r>
              <a:rPr lang="cs-CZ" altLang="cs-CZ" b="1" kern="0" dirty="0" err="1" smtClean="0">
                <a:ln/>
                <a:solidFill>
                  <a:schemeClr val="accent4"/>
                </a:solidFill>
              </a:rPr>
              <a:t>the</a:t>
            </a:r>
            <a:r>
              <a:rPr lang="cs-CZ" altLang="cs-CZ" b="1" kern="0" dirty="0" smtClean="0">
                <a:ln/>
                <a:solidFill>
                  <a:schemeClr val="accent4"/>
                </a:solidFill>
              </a:rPr>
              <a:t> </a:t>
            </a:r>
            <a:r>
              <a:rPr lang="cs-CZ" altLang="cs-CZ" b="1" kern="0" dirty="0" err="1" smtClean="0">
                <a:ln/>
                <a:solidFill>
                  <a:schemeClr val="accent4"/>
                </a:solidFill>
              </a:rPr>
              <a:t>project</a:t>
            </a:r>
            <a:r>
              <a:rPr lang="cs-CZ" altLang="cs-CZ" b="1" kern="0" dirty="0" smtClean="0">
                <a:ln/>
                <a:solidFill>
                  <a:schemeClr val="accent4"/>
                </a:solidFill>
              </a:rPr>
              <a:t> (in </a:t>
            </a:r>
            <a:r>
              <a:rPr lang="cs-CZ" altLang="cs-CZ" b="1" kern="0" dirty="0" err="1" smtClean="0">
                <a:ln/>
                <a:solidFill>
                  <a:schemeClr val="accent4"/>
                </a:solidFill>
              </a:rPr>
              <a:t>progress</a:t>
            </a:r>
            <a:r>
              <a:rPr lang="cs-CZ" altLang="cs-CZ" b="1" kern="0" dirty="0" smtClean="0">
                <a:ln/>
                <a:solidFill>
                  <a:schemeClr val="accent4"/>
                </a:solidFill>
              </a:rPr>
              <a:t>) </a:t>
            </a:r>
            <a:endParaRPr lang="en-US" altLang="cs-CZ" b="1" kern="0" dirty="0">
              <a:ln/>
              <a:solidFill>
                <a:schemeClr val="accent4"/>
              </a:solidFill>
            </a:endParaRPr>
          </a:p>
          <a:p>
            <a:pPr>
              <a:spcBef>
                <a:spcPts val="600"/>
              </a:spcBef>
            </a:pPr>
            <a:endParaRPr lang="cs-CZ" altLang="cs-CZ" b="1" kern="0" dirty="0" smtClean="0">
              <a:ln/>
              <a:solidFill>
                <a:schemeClr val="accent4"/>
              </a:solidFill>
            </a:endParaRPr>
          </a:p>
          <a:p>
            <a:pPr>
              <a:spcBef>
                <a:spcPts val="600"/>
              </a:spcBef>
            </a:pPr>
            <a:endParaRPr lang="cs-CZ" altLang="cs-CZ" b="1" kern="0" dirty="0" smtClean="0">
              <a:ln/>
              <a:solidFill>
                <a:schemeClr val="accent4"/>
              </a:solidFill>
            </a:endParaRPr>
          </a:p>
        </p:txBody>
      </p:sp>
    </p:spTree>
    <p:extLst>
      <p:ext uri="{BB962C8B-B14F-4D97-AF65-F5344CB8AC3E}">
        <p14:creationId xmlns:p14="http://schemas.microsoft.com/office/powerpoint/2010/main" val="14462447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2708920"/>
            <a:ext cx="8229600" cy="4525963"/>
          </a:xfrm>
        </p:spPr>
        <p:txBody>
          <a:bodyPr/>
          <a:lstStyle/>
          <a:p>
            <a:r>
              <a:rPr lang="cs-CZ" sz="2400" dirty="0" err="1"/>
              <a:t>The</a:t>
            </a:r>
            <a:r>
              <a:rPr lang="cs-CZ" sz="2400" dirty="0"/>
              <a:t> IT in </a:t>
            </a:r>
            <a:r>
              <a:rPr lang="cs-CZ" sz="2400" dirty="0" err="1"/>
              <a:t>the</a:t>
            </a:r>
            <a:r>
              <a:rPr lang="cs-CZ" sz="2400" dirty="0"/>
              <a:t> </a:t>
            </a:r>
            <a:r>
              <a:rPr lang="cs-CZ" sz="2400" dirty="0" err="1"/>
              <a:t>nuclear</a:t>
            </a:r>
            <a:r>
              <a:rPr lang="cs-CZ" sz="2400" dirty="0"/>
              <a:t> </a:t>
            </a:r>
            <a:r>
              <a:rPr lang="cs-CZ" sz="2400" dirty="0" err="1"/>
              <a:t>research</a:t>
            </a:r>
            <a:r>
              <a:rPr lang="cs-CZ" sz="2400" dirty="0"/>
              <a:t> has </a:t>
            </a:r>
            <a:r>
              <a:rPr lang="cs-CZ" sz="2400" dirty="0" err="1"/>
              <a:t>been</a:t>
            </a:r>
            <a:r>
              <a:rPr lang="cs-CZ" sz="2400" dirty="0"/>
              <a:t> </a:t>
            </a:r>
            <a:r>
              <a:rPr lang="cs-CZ" sz="2400" dirty="0" err="1"/>
              <a:t>focused</a:t>
            </a:r>
            <a:r>
              <a:rPr lang="cs-CZ" sz="2400" dirty="0"/>
              <a:t> </a:t>
            </a:r>
            <a:r>
              <a:rPr lang="cs-CZ" sz="2400" dirty="0" err="1"/>
              <a:t>mainly</a:t>
            </a:r>
            <a:r>
              <a:rPr lang="cs-CZ" sz="2400" dirty="0"/>
              <a:t> on </a:t>
            </a:r>
            <a:r>
              <a:rPr lang="cs-CZ" sz="2400" dirty="0" err="1"/>
              <a:t>mathematical</a:t>
            </a:r>
            <a:r>
              <a:rPr lang="cs-CZ" sz="2400" dirty="0"/>
              <a:t> modelling </a:t>
            </a:r>
            <a:r>
              <a:rPr lang="cs-CZ" sz="2400" dirty="0" err="1"/>
              <a:t>of</a:t>
            </a:r>
            <a:r>
              <a:rPr lang="cs-CZ" sz="2400" dirty="0"/>
              <a:t> </a:t>
            </a:r>
            <a:r>
              <a:rPr lang="cs-CZ" sz="2400" dirty="0" err="1"/>
              <a:t>the</a:t>
            </a:r>
            <a:r>
              <a:rPr lang="cs-CZ" sz="2400" dirty="0"/>
              <a:t> </a:t>
            </a:r>
            <a:r>
              <a:rPr lang="cs-CZ" sz="2400" dirty="0" err="1"/>
              <a:t>nuclear</a:t>
            </a:r>
            <a:r>
              <a:rPr lang="cs-CZ" sz="2400" dirty="0"/>
              <a:t> </a:t>
            </a:r>
            <a:r>
              <a:rPr lang="cs-CZ" sz="2400" dirty="0" err="1"/>
              <a:t>phenomena</a:t>
            </a:r>
            <a:r>
              <a:rPr lang="cs-CZ" sz="2400" dirty="0"/>
              <a:t> and on big data </a:t>
            </a:r>
            <a:r>
              <a:rPr lang="cs-CZ" sz="2400" dirty="0" err="1"/>
              <a:t>analyses</a:t>
            </a:r>
            <a:r>
              <a:rPr lang="cs-CZ" sz="2400" dirty="0" smtClean="0"/>
              <a:t>.</a:t>
            </a:r>
            <a:endParaRPr lang="cs-CZ" sz="2400" dirty="0"/>
          </a:p>
          <a:p>
            <a:r>
              <a:rPr lang="cs-CZ" sz="2400" dirty="0" err="1"/>
              <a:t>The</a:t>
            </a:r>
            <a:r>
              <a:rPr lang="cs-CZ" sz="2400" dirty="0"/>
              <a:t> </a:t>
            </a:r>
            <a:r>
              <a:rPr lang="cs-CZ" sz="2400" dirty="0" err="1"/>
              <a:t>applied</a:t>
            </a:r>
            <a:r>
              <a:rPr lang="cs-CZ" sz="2400" dirty="0"/>
              <a:t> </a:t>
            </a:r>
            <a:r>
              <a:rPr lang="cs-CZ" sz="2400" dirty="0" err="1"/>
              <a:t>nuclear</a:t>
            </a:r>
            <a:r>
              <a:rPr lang="cs-CZ" sz="2400" dirty="0"/>
              <a:t> </a:t>
            </a:r>
            <a:r>
              <a:rPr lang="cs-CZ" sz="2400" dirty="0" err="1"/>
              <a:t>sciences</a:t>
            </a:r>
            <a:r>
              <a:rPr lang="cs-CZ" sz="2400" dirty="0"/>
              <a:t> </a:t>
            </a:r>
            <a:r>
              <a:rPr lang="cs-CZ" sz="2400" dirty="0" err="1"/>
              <a:t>used</a:t>
            </a:r>
            <a:r>
              <a:rPr lang="cs-CZ" sz="2400" dirty="0"/>
              <a:t> </a:t>
            </a:r>
            <a:r>
              <a:rPr lang="cs-CZ" sz="2400" dirty="0" err="1"/>
              <a:t>for</a:t>
            </a:r>
            <a:r>
              <a:rPr lang="cs-CZ" sz="2400" dirty="0"/>
              <a:t> </a:t>
            </a:r>
            <a:r>
              <a:rPr lang="cs-CZ" sz="2400" dirty="0" err="1"/>
              <a:t>the</a:t>
            </a:r>
            <a:r>
              <a:rPr lang="cs-CZ" sz="2400" dirty="0"/>
              <a:t> </a:t>
            </a:r>
            <a:r>
              <a:rPr lang="cs-CZ" sz="2400" dirty="0" err="1"/>
              <a:t>environmental</a:t>
            </a:r>
            <a:r>
              <a:rPr lang="cs-CZ" sz="2400" dirty="0"/>
              <a:t> </a:t>
            </a:r>
            <a:r>
              <a:rPr lang="cs-CZ" sz="2400" dirty="0" err="1"/>
              <a:t>research</a:t>
            </a:r>
            <a:r>
              <a:rPr lang="cs-CZ" sz="2400" dirty="0"/>
              <a:t> </a:t>
            </a:r>
            <a:r>
              <a:rPr lang="cs-CZ" sz="2400" dirty="0" err="1"/>
              <a:t>brings</a:t>
            </a:r>
            <a:r>
              <a:rPr lang="cs-CZ" sz="2400" dirty="0"/>
              <a:t> in a </a:t>
            </a:r>
            <a:r>
              <a:rPr lang="cs-CZ" sz="2400" dirty="0" err="1"/>
              <a:t>different</a:t>
            </a:r>
            <a:r>
              <a:rPr lang="cs-CZ" sz="2400" dirty="0"/>
              <a:t> set </a:t>
            </a:r>
            <a:r>
              <a:rPr lang="cs-CZ" sz="2400" dirty="0" err="1"/>
              <a:t>of</a:t>
            </a:r>
            <a:r>
              <a:rPr lang="cs-CZ" sz="2400" dirty="0"/>
              <a:t> </a:t>
            </a:r>
            <a:r>
              <a:rPr lang="cs-CZ" sz="2400" dirty="0" err="1"/>
              <a:t>problems</a:t>
            </a:r>
            <a:r>
              <a:rPr lang="cs-CZ" sz="2400" dirty="0"/>
              <a:t> </a:t>
            </a:r>
            <a:r>
              <a:rPr lang="cs-CZ" sz="2400" dirty="0" err="1"/>
              <a:t>where</a:t>
            </a:r>
            <a:r>
              <a:rPr lang="cs-CZ" sz="2400" dirty="0"/>
              <a:t> </a:t>
            </a:r>
            <a:r>
              <a:rPr lang="cs-CZ" sz="2400" dirty="0" err="1"/>
              <a:t>information</a:t>
            </a:r>
            <a:r>
              <a:rPr lang="cs-CZ" sz="2400" dirty="0"/>
              <a:t> </a:t>
            </a:r>
            <a:r>
              <a:rPr lang="cs-CZ" sz="2400" dirty="0" err="1"/>
              <a:t>technologies</a:t>
            </a:r>
            <a:r>
              <a:rPr lang="cs-CZ" sz="2400" dirty="0"/>
              <a:t> </a:t>
            </a:r>
            <a:r>
              <a:rPr lang="cs-CZ" sz="2400" dirty="0" err="1"/>
              <a:t>may</a:t>
            </a:r>
            <a:r>
              <a:rPr lang="cs-CZ" sz="2400" dirty="0"/>
              <a:t> </a:t>
            </a:r>
            <a:r>
              <a:rPr lang="cs-CZ" sz="2400" dirty="0" err="1"/>
              <a:t>significantly</a:t>
            </a:r>
            <a:r>
              <a:rPr lang="cs-CZ" sz="2400" dirty="0"/>
              <a:t> </a:t>
            </a:r>
            <a:r>
              <a:rPr lang="cs-CZ" sz="2400" dirty="0" err="1"/>
              <a:t>improve</a:t>
            </a:r>
            <a:r>
              <a:rPr lang="cs-CZ" sz="2400" dirty="0"/>
              <a:t> </a:t>
            </a:r>
            <a:r>
              <a:rPr lang="cs-CZ" sz="2400" dirty="0" err="1"/>
              <a:t>the</a:t>
            </a:r>
            <a:r>
              <a:rPr lang="cs-CZ" sz="2400" dirty="0"/>
              <a:t> </a:t>
            </a:r>
            <a:r>
              <a:rPr lang="cs-CZ" sz="2400" dirty="0" err="1"/>
              <a:t>research</a:t>
            </a:r>
            <a:r>
              <a:rPr lang="cs-CZ" sz="2400" dirty="0"/>
              <a:t>.</a:t>
            </a:r>
          </a:p>
          <a:p>
            <a:pPr marL="0" marR="0" lvl="0" indent="0" defTabSz="914400" eaLnBrk="1" fontAlgn="auto" latinLnBrk="0" hangingPunct="1">
              <a:lnSpc>
                <a:spcPct val="100000"/>
              </a:lnSpc>
              <a:spcBef>
                <a:spcPts val="0"/>
              </a:spcBef>
              <a:spcAft>
                <a:spcPts val="0"/>
              </a:spcAft>
              <a:buClrTx/>
              <a:buSzTx/>
              <a:buFontTx/>
              <a:buNone/>
              <a:tabLst/>
              <a:defRPr/>
            </a:pPr>
            <a:endParaRPr lang="cs-CZ" sz="2400" dirty="0"/>
          </a:p>
        </p:txBody>
      </p:sp>
      <p:sp>
        <p:nvSpPr>
          <p:cNvPr id="4" name="Nadpis 1"/>
          <p:cNvSpPr>
            <a:spLocks noGrp="1"/>
          </p:cNvSpPr>
          <p:nvPr>
            <p:ph type="title"/>
          </p:nvPr>
        </p:nvSpPr>
        <p:spPr>
          <a:xfrm>
            <a:off x="457200" y="764704"/>
            <a:ext cx="8229600" cy="1143000"/>
          </a:xfrm>
        </p:spPr>
        <p:txBody>
          <a:bodyPr/>
          <a:lstStyle/>
          <a:p>
            <a:pPr algn="l"/>
            <a:r>
              <a:rPr lang="cs-CZ" b="1" dirty="0" err="1" smtClean="0"/>
              <a:t>Introduction</a:t>
            </a:r>
            <a:r>
              <a:rPr lang="cs-CZ" b="1" dirty="0" smtClean="0"/>
              <a:t>:</a:t>
            </a:r>
            <a:endParaRPr lang="cs-CZ" b="1" dirty="0"/>
          </a:p>
        </p:txBody>
      </p:sp>
    </p:spTree>
    <p:extLst>
      <p:ext uri="{BB962C8B-B14F-4D97-AF65-F5344CB8AC3E}">
        <p14:creationId xmlns:p14="http://schemas.microsoft.com/office/powerpoint/2010/main" val="10418615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423247" y="1084374"/>
            <a:ext cx="7317105" cy="421665"/>
          </a:xfrm>
          <a:prstGeom prst="rect">
            <a:avLst/>
          </a:prstGeom>
        </p:spPr>
        <p:txBody>
          <a:bodyPr vert="horz" lIns="68598" tIns="34299" rIns="68598" bIns="34299" rtlCol="0" anchor="b">
            <a:normAutofit fontScale="92500" lnSpcReduction="10000"/>
          </a:bodyPr>
          <a:lstStyle>
            <a:lvl1pPr algn="l" defTabSz="914400" rtl="0" eaLnBrk="1" latinLnBrk="0" hangingPunct="1">
              <a:lnSpc>
                <a:spcPct val="90000"/>
              </a:lnSpc>
              <a:spcBef>
                <a:spcPct val="0"/>
              </a:spcBef>
              <a:buNone/>
              <a:defRPr sz="4400" b="0" kern="1200" cap="all" baseline="0">
                <a:solidFill>
                  <a:schemeClr val="tx1">
                    <a:lumMod val="50000"/>
                  </a:schemeClr>
                </a:solidFill>
                <a:latin typeface="+mj-lt"/>
                <a:ea typeface="+mj-ea"/>
                <a:cs typeface="+mj-cs"/>
              </a:defRPr>
            </a:lvl1pPr>
          </a:lstStyle>
          <a:p>
            <a:pPr>
              <a:spcBef>
                <a:spcPts val="0"/>
              </a:spcBef>
            </a:pPr>
            <a:r>
              <a:rPr lang="en-US" sz="3001" b="1" smtClean="0">
                <a:solidFill>
                  <a:srgbClr val="545454">
                    <a:lumMod val="50000"/>
                  </a:srgbClr>
                </a:solidFill>
              </a:rPr>
              <a:t>Present situation</a:t>
            </a:r>
            <a:endParaRPr lang="ru-RU" sz="3001" b="1" dirty="0">
              <a:solidFill>
                <a:srgbClr val="545454">
                  <a:lumMod val="50000"/>
                </a:srgbClr>
              </a:solidFill>
              <a:latin typeface="Century Gothic"/>
            </a:endParaRPr>
          </a:p>
        </p:txBody>
      </p:sp>
      <p:sp>
        <p:nvSpPr>
          <p:cNvPr id="6" name="Объект 2"/>
          <p:cNvSpPr txBox="1">
            <a:spLocks/>
          </p:cNvSpPr>
          <p:nvPr/>
        </p:nvSpPr>
        <p:spPr>
          <a:xfrm>
            <a:off x="467544" y="1622685"/>
            <a:ext cx="8589191" cy="366155"/>
          </a:xfrm>
          <a:prstGeom prst="rect">
            <a:avLst/>
          </a:prstGeom>
        </p:spPr>
        <p:txBody>
          <a:bodyPr vert="horz" lIns="68598" tIns="34299" rIns="68598" bIns="34299" rtlCol="0" anchor="t">
            <a:no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tx1"/>
              </a:buClr>
              <a:buSzPct val="8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tx1"/>
              </a:buClr>
              <a:buSzPct val="8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SzPct val="80000"/>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SzPct val="80000"/>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SzPct val="80000"/>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SzPct val="80000"/>
              <a:buFont typeface="Arial" pitchFamily="34" charset="0"/>
              <a:buNone/>
              <a:defRPr sz="1400" kern="1200" baseline="0">
                <a:solidFill>
                  <a:schemeClr val="tx1">
                    <a:tint val="75000"/>
                  </a:schemeClr>
                </a:solidFill>
                <a:latin typeface="+mn-lt"/>
                <a:ea typeface="+mn-ea"/>
                <a:cs typeface="+mn-cs"/>
              </a:defRPr>
            </a:lvl9pPr>
          </a:lstStyle>
          <a:p>
            <a:r>
              <a:rPr lang="en-US" sz="1800" dirty="0"/>
              <a:t>Collecting and processing of samples is carried out manually or with </a:t>
            </a:r>
            <a:r>
              <a:rPr lang="en-US" sz="1800" dirty="0" smtClean="0"/>
              <a:t>minimal automation.</a:t>
            </a:r>
            <a:endParaRPr lang="en-US" sz="1800" dirty="0"/>
          </a:p>
        </p:txBody>
      </p:sp>
      <p:sp>
        <p:nvSpPr>
          <p:cNvPr id="7" name="Прямоугольник 6"/>
          <p:cNvSpPr/>
          <p:nvPr/>
        </p:nvSpPr>
        <p:spPr>
          <a:xfrm>
            <a:off x="383012" y="5949280"/>
            <a:ext cx="8595817" cy="369332"/>
          </a:xfrm>
          <a:prstGeom prst="rect">
            <a:avLst/>
          </a:prstGeom>
        </p:spPr>
        <p:txBody>
          <a:bodyPr wrap="square">
            <a:spAutoFit/>
          </a:bodyPr>
          <a:lstStyle/>
          <a:p>
            <a:r>
              <a:rPr lang="en-US" dirty="0"/>
              <a:t>Such </a:t>
            </a:r>
            <a:r>
              <a:rPr lang="en-US" dirty="0" smtClean="0"/>
              <a:t>situations affect the </a:t>
            </a:r>
            <a:r>
              <a:rPr lang="en-US" dirty="0"/>
              <a:t>quality, effectiveness and speed </a:t>
            </a:r>
            <a:r>
              <a:rPr lang="en-US" dirty="0" smtClean="0"/>
              <a:t>of</a:t>
            </a:r>
            <a:r>
              <a:rPr lang="ru-RU" dirty="0" smtClean="0"/>
              <a:t> </a:t>
            </a:r>
            <a:r>
              <a:rPr lang="en-US" dirty="0" smtClean="0"/>
              <a:t>the </a:t>
            </a:r>
            <a:r>
              <a:rPr lang="en-US" dirty="0"/>
              <a:t>research</a:t>
            </a:r>
            <a:r>
              <a:rPr lang="ru-RU" dirty="0" smtClean="0"/>
              <a:t>.</a:t>
            </a:r>
            <a:endParaRPr lang="ru-RU" dirty="0"/>
          </a:p>
        </p:txBody>
      </p:sp>
      <p:sp>
        <p:nvSpPr>
          <p:cNvPr id="11" name="Прямоугольник 10"/>
          <p:cNvSpPr/>
          <p:nvPr/>
        </p:nvSpPr>
        <p:spPr>
          <a:xfrm>
            <a:off x="383012" y="2222132"/>
            <a:ext cx="4408749" cy="3000821"/>
          </a:xfrm>
          <a:prstGeom prst="rect">
            <a:avLst/>
          </a:prstGeom>
        </p:spPr>
        <p:txBody>
          <a:bodyPr wrap="square">
            <a:spAutoFit/>
          </a:bodyPr>
          <a:lstStyle/>
          <a:p>
            <a:pPr marL="285750" indent="-285750">
              <a:lnSpc>
                <a:spcPct val="150000"/>
              </a:lnSpc>
              <a:buSzPct val="150000"/>
              <a:buFont typeface="Arial" panose="020B0604020202020204" pitchFamily="34" charset="0"/>
              <a:buChar char="•"/>
            </a:pPr>
            <a:r>
              <a:rPr lang="en-US" dirty="0"/>
              <a:t>data </a:t>
            </a:r>
            <a:r>
              <a:rPr lang="en-US" dirty="0" smtClean="0"/>
              <a:t>are mostly </a:t>
            </a:r>
            <a:r>
              <a:rPr lang="en-US" dirty="0"/>
              <a:t>stored in </a:t>
            </a:r>
            <a:r>
              <a:rPr lang="en-US" dirty="0" smtClean="0"/>
              <a:t>.</a:t>
            </a:r>
            <a:r>
              <a:rPr lang="en-US" dirty="0" err="1" smtClean="0"/>
              <a:t>xls</a:t>
            </a:r>
            <a:r>
              <a:rPr lang="en-US" dirty="0" smtClean="0"/>
              <a:t> </a:t>
            </a:r>
            <a:r>
              <a:rPr lang="en-US" dirty="0"/>
              <a:t>files and aggregated manually,</a:t>
            </a:r>
          </a:p>
          <a:p>
            <a:pPr marL="285750" indent="-285750">
              <a:lnSpc>
                <a:spcPct val="150000"/>
              </a:lnSpc>
              <a:buSzPct val="150000"/>
              <a:buFont typeface="Arial" panose="020B0604020202020204" pitchFamily="34" charset="0"/>
              <a:buChar char="•"/>
            </a:pPr>
            <a:r>
              <a:rPr lang="en-US" dirty="0"/>
              <a:t>files from </a:t>
            </a:r>
            <a:r>
              <a:rPr lang="en-US" dirty="0" smtClean="0"/>
              <a:t>respondents are usually sent </a:t>
            </a:r>
            <a:r>
              <a:rPr lang="en-US" dirty="0"/>
              <a:t>to the coordinator by email</a:t>
            </a:r>
            <a:r>
              <a:rPr lang="en-US" dirty="0" smtClean="0"/>
              <a:t>,</a:t>
            </a:r>
          </a:p>
          <a:p>
            <a:pPr marL="285750" indent="-285750">
              <a:lnSpc>
                <a:spcPct val="150000"/>
              </a:lnSpc>
              <a:buSzPct val="150000"/>
              <a:buFont typeface="Arial" panose="020B0604020202020204" pitchFamily="34" charset="0"/>
              <a:buChar char="•"/>
            </a:pPr>
            <a:r>
              <a:rPr lang="en-US" dirty="0" smtClean="0"/>
              <a:t>poor </a:t>
            </a:r>
            <a:r>
              <a:rPr lang="en-US" dirty="0" smtClean="0"/>
              <a:t>abilities in data verification, </a:t>
            </a:r>
            <a:endParaRPr lang="ru-RU" dirty="0" smtClean="0"/>
          </a:p>
          <a:p>
            <a:pPr marL="285750" indent="-285750">
              <a:lnSpc>
                <a:spcPct val="150000"/>
              </a:lnSpc>
              <a:buSzPct val="150000"/>
              <a:buFont typeface="Arial" panose="020B0604020202020204" pitchFamily="34" charset="0"/>
              <a:buChar char="•"/>
            </a:pPr>
            <a:r>
              <a:rPr lang="en-US" dirty="0"/>
              <a:t>no common standards in data transfer, storing and processing software</a:t>
            </a:r>
            <a:r>
              <a:rPr lang="en-US" dirty="0" smtClean="0"/>
              <a:t>,</a:t>
            </a:r>
          </a:p>
        </p:txBody>
      </p:sp>
      <p:sp>
        <p:nvSpPr>
          <p:cNvPr id="2" name="Прямоугольник 1"/>
          <p:cNvSpPr/>
          <p:nvPr/>
        </p:nvSpPr>
        <p:spPr>
          <a:xfrm>
            <a:off x="355723" y="5054782"/>
            <a:ext cx="8535170" cy="923330"/>
          </a:xfrm>
          <a:prstGeom prst="rect">
            <a:avLst/>
          </a:prstGeom>
        </p:spPr>
        <p:txBody>
          <a:bodyPr wrap="square">
            <a:spAutoFit/>
          </a:bodyPr>
          <a:lstStyle/>
          <a:p>
            <a:pPr marL="257244" indent="-257244">
              <a:lnSpc>
                <a:spcPct val="150000"/>
              </a:lnSpc>
              <a:buSzPct val="150000"/>
              <a:buFont typeface="Arial" panose="020B0604020202020204" pitchFamily="34" charset="0"/>
              <a:buChar char="•"/>
            </a:pPr>
            <a:r>
              <a:rPr lang="en-US" dirty="0" smtClean="0"/>
              <a:t>no </a:t>
            </a:r>
            <a:r>
              <a:rPr lang="en-US" dirty="0"/>
              <a:t>uniform </a:t>
            </a:r>
            <a:r>
              <a:rPr lang="en-US" dirty="0" smtClean="0"/>
              <a:t>database with multilevel access,</a:t>
            </a:r>
          </a:p>
          <a:p>
            <a:pPr marL="257244" indent="-257244">
              <a:lnSpc>
                <a:spcPct val="150000"/>
              </a:lnSpc>
              <a:buSzPct val="150000"/>
              <a:buFont typeface="Arial" panose="020B0604020202020204" pitchFamily="34" charset="0"/>
              <a:buChar char="•"/>
            </a:pPr>
            <a:r>
              <a:rPr lang="en-US" dirty="0" smtClean="0"/>
              <a:t>no possibilities of historical data accumulation.</a:t>
            </a:r>
            <a:endParaRPr lang="en-US" dirty="0"/>
          </a:p>
        </p:txBody>
      </p:sp>
      <p:sp>
        <p:nvSpPr>
          <p:cNvPr id="8" name="Прямоугольник 7"/>
          <p:cNvSpPr/>
          <p:nvPr/>
        </p:nvSpPr>
        <p:spPr>
          <a:xfrm>
            <a:off x="8820691" y="6597352"/>
            <a:ext cx="316276" cy="252023"/>
          </a:xfrm>
          <a:prstGeom prst="rect">
            <a:avLst/>
          </a:prstGeom>
        </p:spPr>
        <p:txBody>
          <a:bodyPr wrap="square">
            <a:spAutoFit/>
          </a:bodyPr>
          <a:lstStyle/>
          <a:p>
            <a:r>
              <a:rPr lang="en-US" sz="1000" dirty="0" smtClean="0"/>
              <a:t>4</a:t>
            </a:r>
            <a:endParaRPr lang="en-GB" sz="1000" baseline="300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64640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2"/>
          <p:cNvSpPr txBox="1">
            <a:spLocks/>
          </p:cNvSpPr>
          <p:nvPr/>
        </p:nvSpPr>
        <p:spPr>
          <a:xfrm>
            <a:off x="182493" y="1108574"/>
            <a:ext cx="8643211" cy="2680466"/>
          </a:xfrm>
          <a:prstGeom prst="rect">
            <a:avLst/>
          </a:prstGeom>
        </p:spPr>
        <p:txBody>
          <a:bodyPr vert="horz" lIns="68598" tIns="34299" rIns="68598" bIns="34299" rtlCol="0" anchor="t">
            <a:no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tx1"/>
              </a:buClr>
              <a:buSzPct val="8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tx1"/>
              </a:buClr>
              <a:buSzPct val="8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SzPct val="80000"/>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SzPct val="80000"/>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SzPct val="80000"/>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SzPct val="80000"/>
              <a:buFont typeface="Arial" pitchFamily="34" charset="0"/>
              <a:buNone/>
              <a:defRPr sz="1400" kern="1200" baseline="0">
                <a:solidFill>
                  <a:schemeClr val="tx1">
                    <a:tint val="75000"/>
                  </a:schemeClr>
                </a:solidFill>
                <a:latin typeface="+mn-lt"/>
                <a:ea typeface="+mn-ea"/>
                <a:cs typeface="+mn-cs"/>
              </a:defRPr>
            </a:lvl9pPr>
          </a:lstStyle>
          <a:p>
            <a:r>
              <a:rPr lang="en-US" sz="1700" dirty="0">
                <a:solidFill>
                  <a:schemeClr val="tx2"/>
                </a:solidFill>
              </a:rPr>
              <a:t>Sampling is carried out in compliance with the internationally accepted guidelines. Such analytical techniques as different </a:t>
            </a:r>
            <a:r>
              <a:rPr lang="en-US" sz="1700" dirty="0" smtClean="0">
                <a:solidFill>
                  <a:schemeClr val="tx2"/>
                </a:solidFill>
              </a:rPr>
              <a:t>variants </a:t>
            </a:r>
            <a:r>
              <a:rPr lang="en-US" sz="1700" dirty="0">
                <a:solidFill>
                  <a:schemeClr val="tx2"/>
                </a:solidFill>
              </a:rPr>
              <a:t>of atomic absorption spectrometry (AAS, AFS, CVAAS, CVAFS, ETAAS, FAAS, GFAAS), inductively </a:t>
            </a:r>
            <a:r>
              <a:rPr lang="en-US" sz="1700" dirty="0" smtClean="0"/>
              <a:t>coupled</a:t>
            </a:r>
            <a:r>
              <a:rPr lang="en-US" sz="1700" dirty="0" smtClean="0">
                <a:solidFill>
                  <a:srgbClr val="FF0000"/>
                </a:solidFill>
              </a:rPr>
              <a:t> </a:t>
            </a:r>
            <a:r>
              <a:rPr lang="en-US" sz="1700" dirty="0" smtClean="0">
                <a:solidFill>
                  <a:schemeClr val="tx2"/>
                </a:solidFill>
              </a:rPr>
              <a:t>plasma </a:t>
            </a:r>
            <a:r>
              <a:rPr lang="en-US" sz="1700" dirty="0">
                <a:solidFill>
                  <a:schemeClr val="tx2"/>
                </a:solidFill>
              </a:rPr>
              <a:t>emission- and mass spectrometry (ICP-ES, ICP-MS), as well an instrumental neutron activation analysis are used for elemental determination.</a:t>
            </a:r>
          </a:p>
          <a:p>
            <a:endParaRPr lang="en-US" sz="1200" dirty="0">
              <a:solidFill>
                <a:schemeClr val="tx2"/>
              </a:solidFill>
              <a:latin typeface="Times New Roman" panose="02020603050405020304" pitchFamily="18" charset="0"/>
            </a:endParaRPr>
          </a:p>
          <a:p>
            <a:r>
              <a:rPr lang="en-US" sz="1700" dirty="0">
                <a:solidFill>
                  <a:schemeClr val="tx2"/>
                </a:solidFill>
              </a:rPr>
              <a:t>A total of 13 elements are reported </a:t>
            </a:r>
            <a:r>
              <a:rPr lang="en-US" sz="1700" dirty="0" smtClean="0">
                <a:solidFill>
                  <a:schemeClr val="tx2"/>
                </a:solidFill>
              </a:rPr>
              <a:t>to the atlas (</a:t>
            </a:r>
            <a:r>
              <a:rPr lang="en-US" sz="1700" dirty="0">
                <a:solidFill>
                  <a:schemeClr val="tx2"/>
                </a:solidFill>
              </a:rPr>
              <a:t>As, Cd, Cr, Cu, Fe, Hg, Ni, </a:t>
            </a:r>
            <a:r>
              <a:rPr lang="en-US" sz="1700" dirty="0" err="1">
                <a:solidFill>
                  <a:schemeClr val="tx2"/>
                </a:solidFill>
              </a:rPr>
              <a:t>Pb</a:t>
            </a:r>
            <a:r>
              <a:rPr lang="en-US" sz="1700" dirty="0">
                <a:solidFill>
                  <a:schemeClr val="tx2"/>
                </a:solidFill>
              </a:rPr>
              <a:t>, V, Zn, Al, Sb, and N). Nowadays POPs (whichever determined) and radionuclides (namely, </a:t>
            </a:r>
            <a:r>
              <a:rPr lang="en-US" sz="1700" dirty="0" smtClean="0">
                <a:solidFill>
                  <a:schemeClr val="tx2"/>
                </a:solidFill>
              </a:rPr>
              <a:t>210-Pb </a:t>
            </a:r>
            <a:r>
              <a:rPr lang="en-US" sz="1700" dirty="0">
                <a:solidFill>
                  <a:schemeClr val="tx2"/>
                </a:solidFill>
              </a:rPr>
              <a:t>and </a:t>
            </a:r>
            <a:r>
              <a:rPr lang="en-US" sz="1700" dirty="0" smtClean="0">
                <a:solidFill>
                  <a:schemeClr val="tx2"/>
                </a:solidFill>
              </a:rPr>
              <a:t>137-Cs</a:t>
            </a:r>
            <a:r>
              <a:rPr lang="en-US" sz="1700" dirty="0">
                <a:solidFill>
                  <a:schemeClr val="tx2"/>
                </a:solidFill>
              </a:rPr>
              <a:t>) are accepted for air pollution characterization. The results are reported as number of sampling sites, minimum, maximum and median concentrations in mg/kg.</a:t>
            </a:r>
          </a:p>
          <a:p>
            <a:endParaRPr lang="en-US" sz="1700" dirty="0">
              <a:solidFill>
                <a:schemeClr val="tx2"/>
              </a:solidFill>
              <a:latin typeface="Times New Roman" panose="02020603050405020304" pitchFamily="18" charset="0"/>
            </a:endParaRPr>
          </a:p>
        </p:txBody>
      </p:sp>
      <p:pic>
        <p:nvPicPr>
          <p:cNvPr id="2" name="Рисунок 1"/>
          <p:cNvPicPr>
            <a:picLocks noChangeAspect="1"/>
          </p:cNvPicPr>
          <p:nvPr/>
        </p:nvPicPr>
        <p:blipFill>
          <a:blip r:embed="rId2" cstate="print"/>
          <a:stretch>
            <a:fillRect/>
          </a:stretch>
        </p:blipFill>
        <p:spPr>
          <a:xfrm>
            <a:off x="161514" y="3517178"/>
            <a:ext cx="4342584" cy="2648126"/>
          </a:xfrm>
          <a:prstGeom prst="rect">
            <a:avLst/>
          </a:prstGeom>
        </p:spPr>
      </p:pic>
      <p:sp>
        <p:nvSpPr>
          <p:cNvPr id="8" name="Прямоугольник 7"/>
          <p:cNvSpPr/>
          <p:nvPr/>
        </p:nvSpPr>
        <p:spPr>
          <a:xfrm>
            <a:off x="1403648" y="6226244"/>
            <a:ext cx="2433680" cy="276999"/>
          </a:xfrm>
          <a:prstGeom prst="rect">
            <a:avLst/>
          </a:prstGeom>
        </p:spPr>
        <p:txBody>
          <a:bodyPr wrap="none">
            <a:spAutoFit/>
          </a:bodyPr>
          <a:lstStyle/>
          <a:p>
            <a:r>
              <a:rPr lang="en-US" sz="1200" b="1" dirty="0">
                <a:solidFill>
                  <a:schemeClr val="tx2"/>
                </a:solidFill>
              </a:rPr>
              <a:t>Examples of distribution maps </a:t>
            </a:r>
            <a:endParaRPr lang="ru-RU" sz="1200" b="1" dirty="0">
              <a:solidFill>
                <a:schemeClr val="tx2"/>
              </a:solidFill>
            </a:endParaRPr>
          </a:p>
        </p:txBody>
      </p:sp>
      <p:sp>
        <p:nvSpPr>
          <p:cNvPr id="3" name="Прямоугольник 2"/>
          <p:cNvSpPr/>
          <p:nvPr/>
        </p:nvSpPr>
        <p:spPr>
          <a:xfrm>
            <a:off x="4572000" y="3378004"/>
            <a:ext cx="4572000" cy="2862322"/>
          </a:xfrm>
          <a:prstGeom prst="rect">
            <a:avLst/>
          </a:prstGeom>
        </p:spPr>
        <p:txBody>
          <a:bodyPr>
            <a:spAutoFit/>
          </a:bodyPr>
          <a:lstStyle/>
          <a:p>
            <a:r>
              <a:rPr lang="en-US" dirty="0" smtClean="0"/>
              <a:t>The </a:t>
            </a:r>
            <a:r>
              <a:rPr lang="en-US" dirty="0"/>
              <a:t>data interpretation is based on Multivariate statistical analysis (factor analysis), description of sampling sites (</a:t>
            </a:r>
            <a:r>
              <a:rPr lang="en-US" dirty="0" err="1"/>
              <a:t>MossMet</a:t>
            </a:r>
            <a:r>
              <a:rPr lang="en-US" dirty="0"/>
              <a:t> information package) and </a:t>
            </a:r>
            <a:r>
              <a:rPr lang="en-US" dirty="0" smtClean="0"/>
              <a:t>on distribution </a:t>
            </a:r>
            <a:r>
              <a:rPr lang="en-US" dirty="0"/>
              <a:t>maps for each element produced </a:t>
            </a:r>
            <a:r>
              <a:rPr lang="en-US" dirty="0" smtClean="0"/>
              <a:t>by </a:t>
            </a:r>
            <a:r>
              <a:rPr lang="en-US" dirty="0" err="1" smtClean="0"/>
              <a:t>ArcMAP</a:t>
            </a:r>
            <a:r>
              <a:rPr lang="en-US" dirty="0"/>
              <a:t>, part of ArcGIS, </a:t>
            </a:r>
            <a:r>
              <a:rPr lang="en-US" dirty="0" smtClean="0"/>
              <a:t>and </a:t>
            </a:r>
            <a:r>
              <a:rPr lang="en-US" dirty="0"/>
              <a:t>integrated geographical information system (GIS)</a:t>
            </a:r>
          </a:p>
          <a:p>
            <a:endParaRPr lang="en-US" dirty="0"/>
          </a:p>
          <a:p>
            <a:endParaRPr lang="en-US" dirty="0"/>
          </a:p>
        </p:txBody>
      </p:sp>
      <p:sp>
        <p:nvSpPr>
          <p:cNvPr id="7" name="Прямоугольник 6"/>
          <p:cNvSpPr/>
          <p:nvPr/>
        </p:nvSpPr>
        <p:spPr>
          <a:xfrm>
            <a:off x="8820691" y="6597352"/>
            <a:ext cx="316276" cy="252023"/>
          </a:xfrm>
          <a:prstGeom prst="rect">
            <a:avLst/>
          </a:prstGeom>
        </p:spPr>
        <p:txBody>
          <a:bodyPr wrap="square">
            <a:spAutoFit/>
          </a:bodyPr>
          <a:lstStyle/>
          <a:p>
            <a:r>
              <a:rPr lang="en-US" sz="1000" dirty="0" smtClean="0"/>
              <a:t>3</a:t>
            </a:r>
            <a:endParaRPr lang="en-GB" sz="1000" baseline="300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11308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395536" y="1076543"/>
            <a:ext cx="8490930" cy="1200329"/>
          </a:xfrm>
          <a:prstGeom prst="rect">
            <a:avLst/>
          </a:prstGeom>
        </p:spPr>
        <p:txBody>
          <a:bodyPr wrap="square">
            <a:spAutoFit/>
          </a:bodyPr>
          <a:lstStyle/>
          <a:p>
            <a:pPr algn="just"/>
            <a:r>
              <a:rPr lang="en-US" b="1" dirty="0"/>
              <a:t>The data management </a:t>
            </a:r>
            <a:r>
              <a:rPr lang="en-US" b="1" dirty="0" smtClean="0"/>
              <a:t>system system </a:t>
            </a:r>
            <a:r>
              <a:rPr lang="en-US" dirty="0" smtClean="0"/>
              <a:t>already works on </a:t>
            </a:r>
            <a:r>
              <a:rPr lang="en-US" dirty="0"/>
              <a:t>a cloud platform for data </a:t>
            </a:r>
            <a:r>
              <a:rPr lang="en-US" dirty="0" smtClean="0"/>
              <a:t>management to </a:t>
            </a:r>
            <a:r>
              <a:rPr lang="en-US" dirty="0" smtClean="0"/>
              <a:t>facilitate IT aspects </a:t>
            </a:r>
            <a:r>
              <a:rPr lang="en-US" dirty="0"/>
              <a:t>of all </a:t>
            </a:r>
            <a:r>
              <a:rPr lang="en-US" dirty="0" smtClean="0"/>
              <a:t>moss monitoring </a:t>
            </a:r>
            <a:r>
              <a:rPr lang="en-US" dirty="0"/>
              <a:t>stages starting from a choice of collection places and finishing </a:t>
            </a:r>
            <a:r>
              <a:rPr lang="en-US" dirty="0" smtClean="0"/>
              <a:t>with the </a:t>
            </a:r>
            <a:r>
              <a:rPr lang="en-US" dirty="0"/>
              <a:t>generation of pollution maps of a particular area or state-of-environment forecast in the long </a:t>
            </a:r>
            <a:r>
              <a:rPr lang="en-US" dirty="0" smtClean="0"/>
              <a:t>term</a:t>
            </a:r>
            <a:endParaRPr lang="ru-RU" dirty="0"/>
          </a:p>
        </p:txBody>
      </p:sp>
      <p:sp>
        <p:nvSpPr>
          <p:cNvPr id="3" name="Прямоугольник 2"/>
          <p:cNvSpPr/>
          <p:nvPr/>
        </p:nvSpPr>
        <p:spPr>
          <a:xfrm>
            <a:off x="392614" y="2340163"/>
            <a:ext cx="4827458" cy="4401205"/>
          </a:xfrm>
          <a:prstGeom prst="rect">
            <a:avLst/>
          </a:prstGeom>
        </p:spPr>
        <p:txBody>
          <a:bodyPr wrap="square">
            <a:spAutoFit/>
          </a:bodyPr>
          <a:lstStyle/>
          <a:p>
            <a:r>
              <a:rPr lang="en-US" dirty="0" smtClean="0"/>
              <a:t>It will </a:t>
            </a:r>
            <a:r>
              <a:rPr lang="en-US" dirty="0" smtClean="0"/>
              <a:t>move from simple tasks:</a:t>
            </a:r>
          </a:p>
          <a:p>
            <a:endParaRPr lang="en-US" sz="1000" dirty="0" smtClean="0"/>
          </a:p>
          <a:p>
            <a:pPr marL="285750" indent="-285750">
              <a:buFont typeface="Arial" panose="020B0604020202020204" pitchFamily="34" charset="0"/>
              <a:buChar char="•"/>
            </a:pPr>
            <a:r>
              <a:rPr lang="en-US" dirty="0" smtClean="0"/>
              <a:t>storing and manipulating with data,</a:t>
            </a:r>
          </a:p>
          <a:p>
            <a:pPr marL="285750" indent="-285750">
              <a:buFont typeface="Arial" panose="020B0604020202020204" pitchFamily="34" charset="0"/>
              <a:buChar char="•"/>
            </a:pPr>
            <a:r>
              <a:rPr lang="en-US" dirty="0" smtClean="0"/>
              <a:t>processing of data,</a:t>
            </a:r>
          </a:p>
          <a:p>
            <a:pPr marL="285750" indent="-285750">
              <a:buFont typeface="Arial" panose="020B0604020202020204" pitchFamily="34" charset="0"/>
              <a:buChar char="•"/>
            </a:pPr>
            <a:r>
              <a:rPr lang="en-US" dirty="0" smtClean="0"/>
              <a:t>calculation of basic statistics,</a:t>
            </a:r>
          </a:p>
          <a:p>
            <a:pPr marL="285750" indent="-285750">
              <a:buFont typeface="Arial" panose="020B0604020202020204" pitchFamily="34" charset="0"/>
              <a:buChar char="•"/>
            </a:pPr>
            <a:r>
              <a:rPr lang="en-US" dirty="0" smtClean="0"/>
              <a:t>creation of simple maps,</a:t>
            </a:r>
          </a:p>
          <a:p>
            <a:pPr marL="285750" indent="-285750">
              <a:buFont typeface="Arial" panose="020B0604020202020204" pitchFamily="34" charset="0"/>
              <a:buChar char="•"/>
            </a:pPr>
            <a:r>
              <a:rPr lang="en-US" dirty="0" smtClean="0"/>
              <a:t>etc.</a:t>
            </a:r>
          </a:p>
          <a:p>
            <a:pPr marL="285750" indent="-285750">
              <a:buFont typeface="Arial" panose="020B0604020202020204" pitchFamily="34" charset="0"/>
              <a:buChar char="•"/>
            </a:pPr>
            <a:endParaRPr lang="en-US" dirty="0" smtClean="0"/>
          </a:p>
          <a:p>
            <a:r>
              <a:rPr lang="en-US" dirty="0"/>
              <a:t>to more complicated </a:t>
            </a:r>
            <a:r>
              <a:rPr lang="en-US" dirty="0" smtClean="0"/>
              <a:t>ones:</a:t>
            </a:r>
          </a:p>
          <a:p>
            <a:pPr marL="285750" indent="-285750">
              <a:buFont typeface="Arial" panose="020B0604020202020204" pitchFamily="34" charset="0"/>
              <a:buChar char="•"/>
            </a:pPr>
            <a:r>
              <a:rPr lang="en-US" dirty="0" smtClean="0"/>
              <a:t>optimization of the sample collection spatial distribution</a:t>
            </a:r>
          </a:p>
          <a:p>
            <a:pPr marL="285750" indent="-285750">
              <a:buFont typeface="Arial" panose="020B0604020202020204" pitchFamily="34" charset="0"/>
              <a:buChar char="•"/>
            </a:pPr>
            <a:r>
              <a:rPr lang="en-US" dirty="0" smtClean="0"/>
              <a:t>advanced mathematical methods for multi-level intelligent statistical analysis,</a:t>
            </a:r>
          </a:p>
          <a:p>
            <a:pPr marL="285750" indent="-285750">
              <a:buFont typeface="Arial" panose="020B0604020202020204" pitchFamily="34" charset="0"/>
              <a:buChar char="•"/>
            </a:pPr>
            <a:r>
              <a:rPr lang="en-US" dirty="0" smtClean="0"/>
              <a:t>spatial </a:t>
            </a:r>
            <a:r>
              <a:rPr lang="en-US" dirty="0" smtClean="0"/>
              <a:t>analyses</a:t>
            </a:r>
            <a:r>
              <a:rPr lang="ru-RU" dirty="0" smtClean="0"/>
              <a:t>,</a:t>
            </a:r>
            <a:endParaRPr lang="en-US" dirty="0" smtClean="0"/>
          </a:p>
          <a:p>
            <a:pPr marL="285750" indent="-285750">
              <a:buFont typeface="Arial" panose="020B0604020202020204" pitchFamily="34" charset="0"/>
              <a:buChar char="•"/>
            </a:pPr>
            <a:r>
              <a:rPr lang="en-US" dirty="0"/>
              <a:t>c</a:t>
            </a:r>
            <a:r>
              <a:rPr lang="en-US" dirty="0" smtClean="0"/>
              <a:t>reation </a:t>
            </a:r>
            <a:r>
              <a:rPr lang="en-US" dirty="0" smtClean="0"/>
              <a:t>of atlases </a:t>
            </a:r>
            <a:r>
              <a:rPr lang="en-US" dirty="0"/>
              <a:t>and </a:t>
            </a:r>
            <a:r>
              <a:rPr lang="en-US" dirty="0" smtClean="0"/>
              <a:t>reports, etc.</a:t>
            </a:r>
            <a:endParaRPr lang="en-US" dirty="0"/>
          </a:p>
          <a:p>
            <a:r>
              <a:rPr lang="ru-RU" dirty="0" smtClean="0"/>
              <a:t> </a:t>
            </a:r>
            <a:r>
              <a:rPr lang="en-US" dirty="0" smtClean="0"/>
              <a:t> </a:t>
            </a:r>
          </a:p>
        </p:txBody>
      </p:sp>
      <p:sp>
        <p:nvSpPr>
          <p:cNvPr id="8" name="Прямоугольник 7"/>
          <p:cNvSpPr/>
          <p:nvPr/>
        </p:nvSpPr>
        <p:spPr>
          <a:xfrm>
            <a:off x="8820691" y="6597352"/>
            <a:ext cx="316276" cy="252023"/>
          </a:xfrm>
          <a:prstGeom prst="rect">
            <a:avLst/>
          </a:prstGeom>
        </p:spPr>
        <p:txBody>
          <a:bodyPr wrap="square">
            <a:spAutoFit/>
          </a:bodyPr>
          <a:lstStyle/>
          <a:p>
            <a:r>
              <a:rPr lang="en-US" sz="1000" dirty="0" smtClean="0"/>
              <a:t>5</a:t>
            </a:r>
            <a:endParaRPr lang="en-GB" sz="1000" baseline="300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58835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7226" y="1989932"/>
            <a:ext cx="3654044" cy="4239472"/>
          </a:xfrm>
          <a:prstGeom prst="rect">
            <a:avLst/>
          </a:prstGeom>
        </p:spPr>
      </p:pic>
      <p:sp>
        <p:nvSpPr>
          <p:cNvPr id="3" name="Rectangle 10"/>
          <p:cNvSpPr>
            <a:spLocks noChangeArrowheads="1"/>
          </p:cNvSpPr>
          <p:nvPr/>
        </p:nvSpPr>
        <p:spPr bwMode="auto">
          <a:xfrm>
            <a:off x="216024" y="2564904"/>
            <a:ext cx="4427984" cy="2139047"/>
          </a:xfrm>
          <a:prstGeom prst="rect">
            <a:avLst/>
          </a:prstGeom>
          <a:noFill/>
          <a:ln>
            <a:noFill/>
          </a:ln>
          <a:extLst/>
        </p:spPr>
        <p:style>
          <a:lnRef idx="2">
            <a:schemeClr val="accent1"/>
          </a:lnRef>
          <a:fillRef idx="1">
            <a:schemeClr val="lt1"/>
          </a:fillRef>
          <a:effectRef idx="0">
            <a:schemeClr val="accent1"/>
          </a:effectRef>
          <a:fontRef idx="minor">
            <a:schemeClr val="dk1"/>
          </a:fontRef>
        </p:style>
        <p:txBody>
          <a:bodyPr wrap="square">
            <a:spAutoFit/>
            <a:scene3d>
              <a:camera prst="orthographicFront"/>
              <a:lightRig rig="soft" dir="t">
                <a:rot lat="0" lon="0" rev="15600000"/>
              </a:lightRig>
            </a:scene3d>
            <a:sp3d extrusionH="57150" prstMaterial="softEdge">
              <a:bevelT w="25400" h="38100"/>
            </a:sp3d>
          </a:bodyPr>
          <a:lstStyle/>
          <a:p>
            <a:pPr marL="285750" indent="-285750">
              <a:spcBef>
                <a:spcPts val="600"/>
              </a:spcBef>
              <a:buFont typeface="Arial" panose="020B0604020202020204" pitchFamily="34" charset="0"/>
              <a:buChar char="•"/>
            </a:pPr>
            <a:r>
              <a:rPr lang="cs-CZ" altLang="cs-CZ" b="1" dirty="0" smtClean="0">
                <a:ln/>
                <a:solidFill>
                  <a:schemeClr val="tx1"/>
                </a:solidFill>
              </a:rPr>
              <a:t>Public </a:t>
            </a:r>
            <a:r>
              <a:rPr lang="cs-CZ" altLang="cs-CZ" b="1" dirty="0" err="1" smtClean="0">
                <a:ln/>
                <a:solidFill>
                  <a:schemeClr val="tx1"/>
                </a:solidFill>
              </a:rPr>
              <a:t>informations</a:t>
            </a:r>
            <a:endParaRPr lang="cs-CZ" altLang="cs-CZ" b="1" dirty="0" smtClean="0">
              <a:ln/>
              <a:solidFill>
                <a:schemeClr val="tx1"/>
              </a:solidFill>
            </a:endParaRPr>
          </a:p>
          <a:p>
            <a:pPr marL="285750" indent="-285750">
              <a:spcBef>
                <a:spcPts val="600"/>
              </a:spcBef>
              <a:buFont typeface="Arial" panose="020B0604020202020204" pitchFamily="34" charset="0"/>
              <a:buChar char="•"/>
            </a:pPr>
            <a:r>
              <a:rPr lang="cs-CZ" altLang="cs-CZ" b="1" dirty="0" smtClean="0">
                <a:ln/>
                <a:solidFill>
                  <a:schemeClr val="tx1"/>
                </a:solidFill>
              </a:rPr>
              <a:t>Project management</a:t>
            </a:r>
          </a:p>
          <a:p>
            <a:pPr marL="285750" indent="-285750">
              <a:spcBef>
                <a:spcPts val="600"/>
              </a:spcBef>
              <a:buFont typeface="Arial" panose="020B0604020202020204" pitchFamily="34" charset="0"/>
              <a:buChar char="•"/>
            </a:pPr>
            <a:r>
              <a:rPr lang="cs-CZ" altLang="cs-CZ" b="1" dirty="0" smtClean="0">
                <a:ln/>
                <a:solidFill>
                  <a:schemeClr val="tx1"/>
                </a:solidFill>
              </a:rPr>
              <a:t>Data management</a:t>
            </a:r>
          </a:p>
          <a:p>
            <a:pPr marL="285750" indent="-285750">
              <a:spcBef>
                <a:spcPts val="600"/>
              </a:spcBef>
              <a:buFont typeface="Arial" panose="020B0604020202020204" pitchFamily="34" charset="0"/>
              <a:buChar char="•"/>
            </a:pPr>
            <a:r>
              <a:rPr lang="cs-CZ" altLang="cs-CZ" b="1" dirty="0" smtClean="0">
                <a:ln/>
                <a:solidFill>
                  <a:schemeClr val="tx1"/>
                </a:solidFill>
              </a:rPr>
              <a:t>Data </a:t>
            </a:r>
            <a:r>
              <a:rPr lang="cs-CZ" altLang="cs-CZ" b="1" dirty="0" err="1" smtClean="0">
                <a:ln/>
                <a:solidFill>
                  <a:schemeClr val="tx1"/>
                </a:solidFill>
              </a:rPr>
              <a:t>storage</a:t>
            </a:r>
            <a:r>
              <a:rPr lang="cs-CZ" altLang="cs-CZ" b="1" dirty="0" smtClean="0">
                <a:ln/>
                <a:solidFill>
                  <a:schemeClr val="tx1"/>
                </a:solidFill>
              </a:rPr>
              <a:t> and archive</a:t>
            </a:r>
          </a:p>
          <a:p>
            <a:pPr marL="285750" indent="-285750">
              <a:spcBef>
                <a:spcPts val="600"/>
              </a:spcBef>
              <a:buFont typeface="Arial" panose="020B0604020202020204" pitchFamily="34" charset="0"/>
              <a:buChar char="•"/>
            </a:pPr>
            <a:r>
              <a:rPr lang="cs-CZ" altLang="cs-CZ" b="1" dirty="0" smtClean="0">
                <a:ln/>
                <a:solidFill>
                  <a:schemeClr val="tx1"/>
                </a:solidFill>
              </a:rPr>
              <a:t>Basic </a:t>
            </a:r>
            <a:r>
              <a:rPr lang="cs-CZ" altLang="cs-CZ" b="1" dirty="0" err="1" smtClean="0">
                <a:ln/>
                <a:solidFill>
                  <a:schemeClr val="tx1"/>
                </a:solidFill>
              </a:rPr>
              <a:t>statistics</a:t>
            </a:r>
            <a:endParaRPr lang="cs-CZ" altLang="cs-CZ" b="1" dirty="0" smtClean="0">
              <a:ln/>
              <a:solidFill>
                <a:schemeClr val="tx1"/>
              </a:solidFill>
            </a:endParaRPr>
          </a:p>
          <a:p>
            <a:pPr marL="285750" indent="-285750">
              <a:spcBef>
                <a:spcPts val="600"/>
              </a:spcBef>
              <a:buFont typeface="Arial" panose="020B0604020202020204" pitchFamily="34" charset="0"/>
              <a:buChar char="•"/>
            </a:pPr>
            <a:r>
              <a:rPr lang="cs-CZ" altLang="cs-CZ" b="1" dirty="0" smtClean="0">
                <a:ln/>
                <a:solidFill>
                  <a:schemeClr val="tx1"/>
                </a:solidFill>
              </a:rPr>
              <a:t>Basic </a:t>
            </a:r>
            <a:r>
              <a:rPr lang="cs-CZ" altLang="cs-CZ" b="1" dirty="0" err="1" smtClean="0">
                <a:ln/>
                <a:solidFill>
                  <a:schemeClr val="tx1"/>
                </a:solidFill>
              </a:rPr>
              <a:t>visualization</a:t>
            </a:r>
            <a:r>
              <a:rPr lang="cs-CZ" altLang="cs-CZ" b="1" dirty="0" smtClean="0">
                <a:ln/>
                <a:solidFill>
                  <a:schemeClr val="tx1"/>
                </a:solidFill>
              </a:rPr>
              <a:t> via </a:t>
            </a:r>
            <a:r>
              <a:rPr lang="cs-CZ" altLang="cs-CZ" b="1" dirty="0" err="1" smtClean="0">
                <a:ln/>
                <a:solidFill>
                  <a:schemeClr val="tx1"/>
                </a:solidFill>
              </a:rPr>
              <a:t>maps</a:t>
            </a:r>
            <a:endParaRPr lang="en-US" altLang="cs-CZ" b="1" dirty="0" smtClean="0">
              <a:ln/>
              <a:solidFill>
                <a:schemeClr val="tx1"/>
              </a:solidFill>
            </a:endParaRPr>
          </a:p>
        </p:txBody>
      </p:sp>
      <p:sp>
        <p:nvSpPr>
          <p:cNvPr id="4" name="AutoShape 3"/>
          <p:cNvSpPr>
            <a:spLocks noChangeArrowheads="1"/>
          </p:cNvSpPr>
          <p:nvPr/>
        </p:nvSpPr>
        <p:spPr bwMode="auto">
          <a:xfrm>
            <a:off x="1979712" y="1124744"/>
            <a:ext cx="4824536" cy="865188"/>
          </a:xfrm>
          <a:prstGeom prst="flowChartAlternateProcess">
            <a:avLst/>
          </a:prstGeom>
          <a:noFill/>
          <a:ln w="12700">
            <a:noFill/>
            <a:miter lim="800000"/>
            <a:headEnd/>
            <a:tailEnd/>
          </a:ln>
          <a:effectLst/>
          <a:extLst/>
        </p:spPr>
        <p:txBody>
          <a:bodyPr wrap="none" anchor="ctr"/>
          <a:lstStyle/>
          <a:p>
            <a:pPr algn="ctr"/>
            <a:r>
              <a:rPr lang="cs-CZ" altLang="cs-CZ" sz="2800" b="1" dirty="0" err="1" smtClean="0"/>
              <a:t>Present</a:t>
            </a:r>
            <a:r>
              <a:rPr lang="cs-CZ" altLang="cs-CZ" sz="2800" b="1" dirty="0" smtClean="0"/>
              <a:t> status </a:t>
            </a:r>
            <a:r>
              <a:rPr lang="cs-CZ" altLang="cs-CZ" sz="2800" b="1" dirty="0"/>
              <a:t>(MOSS.JINR.ru)</a:t>
            </a:r>
          </a:p>
        </p:txBody>
      </p:sp>
    </p:spTree>
    <p:extLst>
      <p:ext uri="{BB962C8B-B14F-4D97-AF65-F5344CB8AC3E}">
        <p14:creationId xmlns:p14="http://schemas.microsoft.com/office/powerpoint/2010/main" val="18716980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p:cNvSpPr>
            <a:spLocks noChangeArrowheads="1"/>
          </p:cNvSpPr>
          <p:nvPr/>
        </p:nvSpPr>
        <p:spPr bwMode="auto">
          <a:xfrm>
            <a:off x="1547664" y="1124744"/>
            <a:ext cx="5976664" cy="865188"/>
          </a:xfrm>
          <a:prstGeom prst="flowChartAlternateProcess">
            <a:avLst/>
          </a:prstGeom>
          <a:noFill/>
          <a:ln w="12700">
            <a:noFill/>
            <a:miter lim="800000"/>
            <a:headEnd/>
            <a:tailEnd/>
          </a:ln>
          <a:effectLst/>
          <a:extLst/>
        </p:spPr>
        <p:txBody>
          <a:bodyPr wrap="none" anchor="ctr"/>
          <a:lstStyle/>
          <a:p>
            <a:pPr algn="ctr"/>
            <a:r>
              <a:rPr lang="cs-CZ" altLang="cs-CZ" sz="2800" b="1" dirty="0" err="1" smtClean="0"/>
              <a:t>Further</a:t>
            </a:r>
            <a:r>
              <a:rPr lang="cs-CZ" altLang="cs-CZ" sz="2800" b="1" dirty="0" smtClean="0"/>
              <a:t> </a:t>
            </a:r>
            <a:r>
              <a:rPr lang="cs-CZ" altLang="cs-CZ" sz="2800" b="1" dirty="0" err="1" smtClean="0"/>
              <a:t>developement</a:t>
            </a:r>
            <a:endParaRPr lang="cs-CZ" altLang="cs-CZ" sz="2800" b="1" dirty="0"/>
          </a:p>
        </p:txBody>
      </p:sp>
      <p:sp>
        <p:nvSpPr>
          <p:cNvPr id="3" name="Rectangle 10"/>
          <p:cNvSpPr>
            <a:spLocks noChangeArrowheads="1"/>
          </p:cNvSpPr>
          <p:nvPr/>
        </p:nvSpPr>
        <p:spPr bwMode="auto">
          <a:xfrm>
            <a:off x="0" y="3172600"/>
            <a:ext cx="4427984" cy="213904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soft" dir="t">
                <a:rot lat="0" lon="0" rev="15600000"/>
              </a:lightRig>
            </a:scene3d>
            <a:sp3d extrusionH="57150" prstMaterial="softEdge">
              <a:bevelT w="25400" h="38100"/>
            </a:sp3d>
          </a:bodyPr>
          <a:lstStyle/>
          <a:p>
            <a:pPr marL="285750" indent="-285750">
              <a:spcBef>
                <a:spcPts val="600"/>
              </a:spcBef>
              <a:buFont typeface="Arial" panose="020B0604020202020204" pitchFamily="34" charset="0"/>
              <a:buChar char="•"/>
            </a:pPr>
            <a:r>
              <a:rPr lang="cs-CZ" altLang="cs-CZ" b="1" dirty="0" err="1" smtClean="0">
                <a:ln/>
                <a:solidFill>
                  <a:schemeClr val="accent4"/>
                </a:solidFill>
              </a:rPr>
              <a:t>Sampling</a:t>
            </a:r>
            <a:r>
              <a:rPr lang="cs-CZ" altLang="cs-CZ" b="1" dirty="0" smtClean="0">
                <a:ln/>
                <a:solidFill>
                  <a:schemeClr val="accent4"/>
                </a:solidFill>
              </a:rPr>
              <a:t> support</a:t>
            </a:r>
          </a:p>
          <a:p>
            <a:pPr marL="285750" indent="-285750">
              <a:spcBef>
                <a:spcPts val="600"/>
              </a:spcBef>
              <a:buFont typeface="Arial" panose="020B0604020202020204" pitchFamily="34" charset="0"/>
              <a:buChar char="•"/>
            </a:pPr>
            <a:r>
              <a:rPr lang="cs-CZ" altLang="cs-CZ" b="1" dirty="0" err="1" smtClean="0">
                <a:ln/>
                <a:solidFill>
                  <a:schemeClr val="accent4"/>
                </a:solidFill>
              </a:rPr>
              <a:t>Standardized</a:t>
            </a:r>
            <a:r>
              <a:rPr lang="cs-CZ" altLang="cs-CZ" b="1" dirty="0" smtClean="0">
                <a:ln/>
                <a:solidFill>
                  <a:schemeClr val="accent4"/>
                </a:solidFill>
              </a:rPr>
              <a:t> </a:t>
            </a:r>
            <a:r>
              <a:rPr lang="cs-CZ" altLang="cs-CZ" b="1" dirty="0" err="1" smtClean="0">
                <a:ln/>
                <a:solidFill>
                  <a:schemeClr val="accent4"/>
                </a:solidFill>
              </a:rPr>
              <a:t>analytical</a:t>
            </a:r>
            <a:r>
              <a:rPr lang="cs-CZ" altLang="cs-CZ" b="1" dirty="0" smtClean="0">
                <a:ln/>
                <a:solidFill>
                  <a:schemeClr val="accent4"/>
                </a:solidFill>
              </a:rPr>
              <a:t> </a:t>
            </a:r>
            <a:r>
              <a:rPr lang="cs-CZ" altLang="cs-CZ" b="1" dirty="0" err="1" smtClean="0">
                <a:ln/>
                <a:solidFill>
                  <a:schemeClr val="accent4"/>
                </a:solidFill>
              </a:rPr>
              <a:t>tools</a:t>
            </a:r>
            <a:endParaRPr lang="cs-CZ" altLang="cs-CZ" b="1" dirty="0" smtClean="0">
              <a:ln/>
              <a:solidFill>
                <a:schemeClr val="accent4"/>
              </a:solidFill>
            </a:endParaRPr>
          </a:p>
          <a:p>
            <a:pPr marL="285750" indent="-285750">
              <a:spcBef>
                <a:spcPts val="600"/>
              </a:spcBef>
              <a:buFont typeface="Arial" panose="020B0604020202020204" pitchFamily="34" charset="0"/>
              <a:buChar char="•"/>
            </a:pPr>
            <a:r>
              <a:rPr lang="cs-CZ" altLang="cs-CZ" b="1" dirty="0" err="1" smtClean="0">
                <a:ln/>
                <a:solidFill>
                  <a:schemeClr val="accent4"/>
                </a:solidFill>
              </a:rPr>
              <a:t>Multivariable</a:t>
            </a:r>
            <a:r>
              <a:rPr lang="cs-CZ" altLang="cs-CZ" b="1" dirty="0" smtClean="0">
                <a:ln/>
                <a:solidFill>
                  <a:schemeClr val="accent4"/>
                </a:solidFill>
              </a:rPr>
              <a:t> </a:t>
            </a:r>
            <a:r>
              <a:rPr lang="cs-CZ" altLang="cs-CZ" b="1" dirty="0" err="1" smtClean="0">
                <a:ln/>
                <a:solidFill>
                  <a:schemeClr val="accent4"/>
                </a:solidFill>
              </a:rPr>
              <a:t>statistical</a:t>
            </a:r>
            <a:r>
              <a:rPr lang="cs-CZ" altLang="cs-CZ" b="1" dirty="0" smtClean="0">
                <a:ln/>
                <a:solidFill>
                  <a:schemeClr val="accent4"/>
                </a:solidFill>
              </a:rPr>
              <a:t> </a:t>
            </a:r>
            <a:r>
              <a:rPr lang="cs-CZ" altLang="cs-CZ" b="1" dirty="0" err="1" smtClean="0">
                <a:ln/>
                <a:solidFill>
                  <a:schemeClr val="accent4"/>
                </a:solidFill>
              </a:rPr>
              <a:t>analysis</a:t>
            </a:r>
            <a:endParaRPr lang="cs-CZ" altLang="cs-CZ" b="1" dirty="0" smtClean="0">
              <a:ln/>
              <a:solidFill>
                <a:schemeClr val="accent4"/>
              </a:solidFill>
            </a:endParaRPr>
          </a:p>
          <a:p>
            <a:pPr marL="285750" indent="-285750">
              <a:spcBef>
                <a:spcPts val="600"/>
              </a:spcBef>
              <a:buFont typeface="Arial" panose="020B0604020202020204" pitchFamily="34" charset="0"/>
              <a:buChar char="•"/>
            </a:pPr>
            <a:r>
              <a:rPr lang="cs-CZ" altLang="cs-CZ" b="1" dirty="0" err="1" smtClean="0">
                <a:ln/>
                <a:solidFill>
                  <a:schemeClr val="accent4"/>
                </a:solidFill>
              </a:rPr>
              <a:t>Artificial</a:t>
            </a:r>
            <a:r>
              <a:rPr lang="cs-CZ" altLang="cs-CZ" b="1" dirty="0" smtClean="0">
                <a:ln/>
                <a:solidFill>
                  <a:schemeClr val="accent4"/>
                </a:solidFill>
              </a:rPr>
              <a:t> </a:t>
            </a:r>
            <a:r>
              <a:rPr lang="cs-CZ" altLang="cs-CZ" b="1" dirty="0" err="1" smtClean="0">
                <a:ln/>
                <a:solidFill>
                  <a:schemeClr val="accent4"/>
                </a:solidFill>
              </a:rPr>
              <a:t>neural</a:t>
            </a:r>
            <a:r>
              <a:rPr lang="cs-CZ" altLang="cs-CZ" b="1" dirty="0" smtClean="0">
                <a:ln/>
                <a:solidFill>
                  <a:schemeClr val="accent4"/>
                </a:solidFill>
              </a:rPr>
              <a:t> </a:t>
            </a:r>
            <a:r>
              <a:rPr lang="cs-CZ" altLang="cs-CZ" b="1" dirty="0" err="1" smtClean="0">
                <a:ln/>
                <a:solidFill>
                  <a:schemeClr val="accent4"/>
                </a:solidFill>
              </a:rPr>
              <a:t>networks</a:t>
            </a:r>
            <a:endParaRPr lang="cs-CZ" altLang="cs-CZ" b="1" dirty="0" smtClean="0">
              <a:ln/>
              <a:solidFill>
                <a:schemeClr val="accent4"/>
              </a:solidFill>
            </a:endParaRPr>
          </a:p>
          <a:p>
            <a:pPr marL="285750" indent="-285750">
              <a:spcBef>
                <a:spcPts val="600"/>
              </a:spcBef>
              <a:buFont typeface="Arial" panose="020B0604020202020204" pitchFamily="34" charset="0"/>
              <a:buChar char="•"/>
            </a:pPr>
            <a:r>
              <a:rPr lang="cs-CZ" altLang="cs-CZ" b="1" dirty="0" err="1" smtClean="0">
                <a:ln/>
                <a:solidFill>
                  <a:schemeClr val="accent4"/>
                </a:solidFill>
              </a:rPr>
              <a:t>Standardized</a:t>
            </a:r>
            <a:r>
              <a:rPr lang="cs-CZ" altLang="cs-CZ" b="1" dirty="0" smtClean="0">
                <a:ln/>
                <a:solidFill>
                  <a:schemeClr val="accent4"/>
                </a:solidFill>
              </a:rPr>
              <a:t> </a:t>
            </a:r>
            <a:r>
              <a:rPr lang="cs-CZ" altLang="cs-CZ" b="1" dirty="0" err="1" smtClean="0">
                <a:ln/>
                <a:solidFill>
                  <a:schemeClr val="accent4"/>
                </a:solidFill>
              </a:rPr>
              <a:t>cartographic</a:t>
            </a:r>
            <a:r>
              <a:rPr lang="cs-CZ" altLang="cs-CZ" b="1" dirty="0" smtClean="0">
                <a:ln/>
                <a:solidFill>
                  <a:schemeClr val="accent4"/>
                </a:solidFill>
              </a:rPr>
              <a:t> </a:t>
            </a:r>
            <a:r>
              <a:rPr lang="cs-CZ" altLang="cs-CZ" b="1" dirty="0" err="1" smtClean="0">
                <a:ln/>
                <a:solidFill>
                  <a:schemeClr val="accent4"/>
                </a:solidFill>
              </a:rPr>
              <a:t>maps</a:t>
            </a:r>
            <a:endParaRPr lang="cs-CZ" altLang="cs-CZ" b="1" dirty="0" smtClean="0">
              <a:ln/>
              <a:solidFill>
                <a:schemeClr val="accent4"/>
              </a:solidFill>
            </a:endParaRPr>
          </a:p>
          <a:p>
            <a:pPr marL="285750" indent="-285750">
              <a:spcBef>
                <a:spcPts val="600"/>
              </a:spcBef>
              <a:buFont typeface="Arial" panose="020B0604020202020204" pitchFamily="34" charset="0"/>
              <a:buChar char="•"/>
            </a:pPr>
            <a:r>
              <a:rPr lang="cs-CZ" altLang="cs-CZ" b="1" dirty="0" err="1" smtClean="0">
                <a:ln/>
                <a:solidFill>
                  <a:schemeClr val="accent4"/>
                </a:solidFill>
              </a:rPr>
              <a:t>Automatic</a:t>
            </a:r>
            <a:r>
              <a:rPr lang="cs-CZ" altLang="cs-CZ" b="1" dirty="0" smtClean="0">
                <a:ln/>
                <a:solidFill>
                  <a:schemeClr val="accent4"/>
                </a:solidFill>
              </a:rPr>
              <a:t> map </a:t>
            </a:r>
            <a:r>
              <a:rPr lang="cs-CZ" altLang="cs-CZ" b="1" dirty="0" err="1" smtClean="0">
                <a:ln/>
                <a:solidFill>
                  <a:schemeClr val="accent4"/>
                </a:solidFill>
              </a:rPr>
              <a:t>making</a:t>
            </a:r>
            <a:endParaRPr lang="cs-CZ" altLang="cs-CZ" b="1" dirty="0" smtClean="0">
              <a:ln/>
              <a:solidFill>
                <a:schemeClr val="accent4"/>
              </a:solidFill>
            </a:endParaRPr>
          </a:p>
        </p:txBody>
      </p:sp>
      <p:pic>
        <p:nvPicPr>
          <p:cNvPr id="4"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l="4549" r="15861"/>
          <a:stretch/>
        </p:blipFill>
        <p:spPr>
          <a:xfrm>
            <a:off x="4139952" y="1989932"/>
            <a:ext cx="4949249" cy="2947292"/>
          </a:xfrm>
          <a:prstGeom prst="rect">
            <a:avLst/>
          </a:prstGeom>
        </p:spPr>
      </p:pic>
    </p:spTree>
    <p:extLst>
      <p:ext uri="{BB962C8B-B14F-4D97-AF65-F5344CB8AC3E}">
        <p14:creationId xmlns:p14="http://schemas.microsoft.com/office/powerpoint/2010/main" val="12881440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3"/>
          </p:nvPr>
        </p:nvSpPr>
        <p:spPr>
          <a:xfrm>
            <a:off x="539552" y="2204864"/>
            <a:ext cx="8147248" cy="4752528"/>
          </a:xfrm>
        </p:spPr>
        <p:txBody>
          <a:bodyPr/>
          <a:lstStyle/>
          <a:p>
            <a:r>
              <a:rPr lang="en-US" sz="2000" dirty="0" smtClean="0">
                <a:solidFill>
                  <a:srgbClr val="000000"/>
                </a:solidFill>
              </a:rPr>
              <a:t>Beginning of cooperation between VSB TUO and JINR</a:t>
            </a:r>
          </a:p>
          <a:p>
            <a:r>
              <a:rPr lang="en-US" sz="2000" dirty="0" smtClean="0">
                <a:solidFill>
                  <a:srgbClr val="000000"/>
                </a:solidFill>
              </a:rPr>
              <a:t>2015, 2016, 2017</a:t>
            </a:r>
          </a:p>
          <a:p>
            <a:r>
              <a:rPr lang="en-US" sz="2000" dirty="0" smtClean="0">
                <a:solidFill>
                  <a:srgbClr val="000000"/>
                </a:solidFill>
              </a:rPr>
              <a:t>Till now approx. 90 samples of moss, 24 samples of filters</a:t>
            </a:r>
            <a:endParaRPr lang="en-US" sz="2000" b="1" dirty="0" smtClean="0">
              <a:solidFill>
                <a:srgbClr val="000000"/>
              </a:solidFill>
            </a:endParaRPr>
          </a:p>
          <a:p>
            <a:pPr marL="0" indent="0">
              <a:buNone/>
            </a:pPr>
            <a:r>
              <a:rPr lang="en-US" sz="2000" b="1" dirty="0" smtClean="0">
                <a:solidFill>
                  <a:srgbClr val="000000"/>
                </a:solidFill>
              </a:rPr>
              <a:t>Outputs:</a:t>
            </a:r>
          </a:p>
          <a:p>
            <a:r>
              <a:rPr lang="en-US" sz="2000" dirty="0" smtClean="0">
                <a:solidFill>
                  <a:srgbClr val="000000"/>
                </a:solidFill>
              </a:rPr>
              <a:t>Confirmation, that we are able to evaluate air pollution sources groups influence </a:t>
            </a:r>
            <a:endParaRPr lang="en-US" sz="2000" dirty="0" smtClean="0">
              <a:solidFill>
                <a:srgbClr val="000000"/>
              </a:solidFill>
            </a:endParaRPr>
          </a:p>
          <a:p>
            <a:r>
              <a:rPr lang="en-US" sz="2000" dirty="0" smtClean="0">
                <a:solidFill>
                  <a:srgbClr val="000000"/>
                </a:solidFill>
              </a:rPr>
              <a:t>Confirmation </a:t>
            </a:r>
            <a:r>
              <a:rPr lang="en-US" sz="2000" dirty="0" smtClean="0">
                <a:solidFill>
                  <a:srgbClr val="000000"/>
                </a:solidFill>
              </a:rPr>
              <a:t>of </a:t>
            </a:r>
            <a:r>
              <a:rPr lang="en-US" sz="2000" dirty="0">
                <a:solidFill>
                  <a:srgbClr val="000000"/>
                </a:solidFill>
              </a:rPr>
              <a:t>air pollution modelling </a:t>
            </a:r>
            <a:r>
              <a:rPr lang="en-US" sz="2000" dirty="0" smtClean="0">
                <a:solidFill>
                  <a:srgbClr val="000000"/>
                </a:solidFill>
              </a:rPr>
              <a:t>reliability</a:t>
            </a:r>
            <a:endParaRPr lang="en-US" sz="2000" dirty="0">
              <a:solidFill>
                <a:srgbClr val="000000"/>
              </a:solidFill>
            </a:endParaRPr>
          </a:p>
          <a:p>
            <a:r>
              <a:rPr lang="en-US" sz="2000" dirty="0" smtClean="0">
                <a:solidFill>
                  <a:srgbClr val="000000"/>
                </a:solidFill>
              </a:rPr>
              <a:t>Possibility of mathematical models </a:t>
            </a:r>
            <a:r>
              <a:rPr lang="en-US" sz="2000" dirty="0" smtClean="0">
                <a:solidFill>
                  <a:srgbClr val="000000"/>
                </a:solidFill>
              </a:rPr>
              <a:t>improvement</a:t>
            </a:r>
            <a:endParaRPr lang="en-US" sz="2000" dirty="0" smtClean="0">
              <a:solidFill>
                <a:srgbClr val="000000"/>
              </a:solidFill>
            </a:endParaRPr>
          </a:p>
          <a:p>
            <a:r>
              <a:rPr lang="en-US" sz="2000" dirty="0" smtClean="0">
                <a:solidFill>
                  <a:srgbClr val="000000"/>
                </a:solidFill>
              </a:rPr>
              <a:t>Confirmation, that biomonitoring will be useful for evaluation and confirmation of model results for further </a:t>
            </a:r>
            <a:r>
              <a:rPr lang="en-US" sz="2000" dirty="0" smtClean="0">
                <a:solidFill>
                  <a:srgbClr val="000000"/>
                </a:solidFill>
              </a:rPr>
              <a:t>projects (AIR TRITIA)</a:t>
            </a:r>
            <a:endParaRPr lang="en-US" sz="2000" dirty="0" smtClean="0">
              <a:solidFill>
                <a:srgbClr val="000000"/>
              </a:solidFill>
            </a:endParaRPr>
          </a:p>
          <a:p>
            <a:pPr marL="0" indent="0">
              <a:buNone/>
            </a:pPr>
            <a:endParaRPr lang="en-US" sz="2000" dirty="0"/>
          </a:p>
        </p:txBody>
      </p:sp>
      <p:sp>
        <p:nvSpPr>
          <p:cNvPr id="4" name="Slide Number Placeholder 3"/>
          <p:cNvSpPr>
            <a:spLocks noGrp="1"/>
          </p:cNvSpPr>
          <p:nvPr>
            <p:ph type="sldNum" sz="quarter" idx="15"/>
          </p:nvPr>
        </p:nvSpPr>
        <p:spPr/>
        <p:txBody>
          <a:bodyPr/>
          <a:lstStyle/>
          <a:p>
            <a:pPr>
              <a:defRPr/>
            </a:pPr>
            <a:fld id="{5DD94581-B33E-EC41-A5C9-A0CEF34C4646}" type="slidenum">
              <a:rPr lang="en-GB" smtClean="0"/>
              <a:pPr>
                <a:defRPr/>
              </a:pPr>
              <a:t>25</a:t>
            </a:fld>
            <a:endParaRPr lang="en-GB"/>
          </a:p>
        </p:txBody>
      </p:sp>
      <p:sp>
        <p:nvSpPr>
          <p:cNvPr id="6" name="Title 1"/>
          <p:cNvSpPr txBox="1">
            <a:spLocks/>
          </p:cNvSpPr>
          <p:nvPr/>
        </p:nvSpPr>
        <p:spPr bwMode="auto">
          <a:xfrm>
            <a:off x="685800" y="1052736"/>
            <a:ext cx="77724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t" anchorCtr="0" compatLnSpc="1">
            <a:prstTxWarp prst="textNoShape">
              <a:avLst/>
            </a:prstTxWarp>
            <a:normAutofit/>
          </a:bodyPr>
          <a:lstStyle>
            <a:lvl1pPr algn="ctr" rtl="0" fontAlgn="base">
              <a:spcBef>
                <a:spcPct val="0"/>
              </a:spcBef>
              <a:spcAft>
                <a:spcPct val="0"/>
              </a:spcAft>
              <a:defRPr sz="3600" b="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t>Mathematical modeling evaluation by INAA with </a:t>
            </a:r>
            <a:r>
              <a:rPr lang="en-US" b="1" kern="0" smtClean="0"/>
              <a:t>moss biomonitoring</a:t>
            </a:r>
            <a:endParaRPr lang="en-US" b="1" kern="0" dirty="0"/>
          </a:p>
        </p:txBody>
      </p:sp>
    </p:spTree>
    <p:extLst>
      <p:ext uri="{BB962C8B-B14F-4D97-AF65-F5344CB8AC3E}">
        <p14:creationId xmlns:p14="http://schemas.microsoft.com/office/powerpoint/2010/main" val="24264189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Number Placeholder 2"/>
          <p:cNvSpPr>
            <a:spLocks noGrp="1"/>
          </p:cNvSpPr>
          <p:nvPr>
            <p:ph type="sldNum" sz="quarter" idx="1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AC995E07-34D8-9B4F-89C6-30943457B058}" type="slidenum">
              <a:rPr lang="en-GB" sz="1200">
                <a:solidFill>
                  <a:schemeClr val="bg1"/>
                </a:solidFill>
              </a:rPr>
              <a:pPr eaLnBrk="1" fontAlgn="base" hangingPunct="1">
                <a:spcBef>
                  <a:spcPct val="0"/>
                </a:spcBef>
                <a:spcAft>
                  <a:spcPct val="0"/>
                </a:spcAft>
              </a:pPr>
              <a:t>26</a:t>
            </a:fld>
            <a:endParaRPr lang="en-GB" sz="1200">
              <a:solidFill>
                <a:schemeClr val="bg1"/>
              </a:solidFill>
            </a:endParaRPr>
          </a:p>
        </p:txBody>
      </p:sp>
      <p:pic>
        <p:nvPicPr>
          <p:cNvPr id="59394" name="Picture 7" descr="firstresults.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93298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316416" y="6093296"/>
            <a:ext cx="621432" cy="365125"/>
          </a:xfrm>
          <a:prstGeom prst="rect">
            <a:avLst/>
          </a:prstGeom>
        </p:spPr>
        <p:txBody>
          <a:bodyPr/>
          <a:lstStyle/>
          <a:p>
            <a:fld id="{5D998EEC-702C-40FD-828A-7E1C90F528BA}" type="slidenum">
              <a:rPr lang="en-GB" smtClean="0"/>
              <a:pPr/>
              <a:t>27</a:t>
            </a:fld>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1143646"/>
            <a:ext cx="6480720" cy="5597722"/>
          </a:xfrm>
          <a:prstGeom prst="rect">
            <a:avLst/>
          </a:prstGeom>
        </p:spPr>
      </p:pic>
    </p:spTree>
    <p:extLst>
      <p:ext uri="{BB962C8B-B14F-4D97-AF65-F5344CB8AC3E}">
        <p14:creationId xmlns:p14="http://schemas.microsoft.com/office/powerpoint/2010/main" val="12211492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pPr>
              <a:defRPr/>
            </a:pPr>
            <a:fld id="{5DD94581-B33E-EC41-A5C9-A0CEF34C4646}" type="slidenum">
              <a:rPr lang="en-GB" smtClean="0"/>
              <a:pPr>
                <a:defRPr/>
              </a:pPr>
              <a:t>28</a:t>
            </a:fld>
            <a:endParaRPr lang="en-GB"/>
          </a:p>
        </p:txBody>
      </p:sp>
      <p:pic>
        <p:nvPicPr>
          <p:cNvPr id="6" name="Picture 5" descr="mista_mechy_PM10.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976888"/>
            <a:ext cx="4176464" cy="5908661"/>
          </a:xfrm>
          <a:prstGeom prst="rect">
            <a:avLst/>
          </a:prstGeom>
        </p:spPr>
      </p:pic>
      <p:pic>
        <p:nvPicPr>
          <p:cNvPr id="7" name="Picture 6" descr="mista_mechy.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8732" y="965696"/>
            <a:ext cx="4163748" cy="5890672"/>
          </a:xfrm>
          <a:prstGeom prst="rect">
            <a:avLst/>
          </a:prstGeom>
        </p:spPr>
      </p:pic>
    </p:spTree>
    <p:extLst>
      <p:ext uri="{BB962C8B-B14F-4D97-AF65-F5344CB8AC3E}">
        <p14:creationId xmlns:p14="http://schemas.microsoft.com/office/powerpoint/2010/main" val="19370330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4294967295"/>
          </p:nvPr>
        </p:nvSpPr>
        <p:spPr>
          <a:xfrm>
            <a:off x="8316416" y="6093296"/>
            <a:ext cx="621432" cy="365125"/>
          </a:xfrm>
          <a:prstGeom prst="rect">
            <a:avLst/>
          </a:prstGeom>
        </p:spPr>
        <p:txBody>
          <a:bodyPr/>
          <a:lstStyle/>
          <a:p>
            <a:fld id="{5D998EEC-702C-40FD-828A-7E1C90F528BA}" type="slidenum">
              <a:rPr lang="en-GB" smtClean="0"/>
              <a:pPr/>
              <a:t>29</a:t>
            </a:fld>
            <a:endParaRPr lang="en-GB" dirty="0"/>
          </a:p>
        </p:txBody>
      </p:sp>
      <p:pic>
        <p:nvPicPr>
          <p:cNvPr id="2" name="Obrázek 1"/>
          <p:cNvPicPr>
            <a:picLocks noChangeAspect="1"/>
          </p:cNvPicPr>
          <p:nvPr/>
        </p:nvPicPr>
        <p:blipFill rotWithShape="1">
          <a:blip r:embed="rId2">
            <a:extLst>
              <a:ext uri="{28A0092B-C50C-407E-A947-70E740481C1C}">
                <a14:useLocalDpi xmlns:a14="http://schemas.microsoft.com/office/drawing/2010/main" val="0"/>
              </a:ext>
            </a:extLst>
          </a:blip>
          <a:srcRect t="753"/>
          <a:stretch/>
        </p:blipFill>
        <p:spPr>
          <a:xfrm>
            <a:off x="4427984" y="1082004"/>
            <a:ext cx="3768573" cy="2641586"/>
          </a:xfrm>
          <a:prstGeom prst="rect">
            <a:avLst/>
          </a:prstGeom>
        </p:spPr>
      </p:pic>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3711501"/>
            <a:ext cx="3760921" cy="2669827"/>
          </a:xfrm>
          <a:prstGeom prst="rect">
            <a:avLst/>
          </a:prstGeom>
        </p:spPr>
      </p:pic>
      <p:pic>
        <p:nvPicPr>
          <p:cNvPr id="10" name="Obrázek 9"/>
          <p:cNvPicPr>
            <a:picLocks noChangeAspect="1"/>
          </p:cNvPicPr>
          <p:nvPr/>
        </p:nvPicPr>
        <p:blipFill rotWithShape="1">
          <a:blip r:embed="rId4" cstate="print">
            <a:extLst>
              <a:ext uri="{28A0092B-C50C-407E-A947-70E740481C1C}">
                <a14:useLocalDpi xmlns:a14="http://schemas.microsoft.com/office/drawing/2010/main" val="0"/>
              </a:ext>
            </a:extLst>
          </a:blip>
          <a:srcRect l="34250" t="21650" r="27950" b="36350"/>
          <a:stretch/>
        </p:blipFill>
        <p:spPr>
          <a:xfrm>
            <a:off x="631238" y="1082004"/>
            <a:ext cx="3796746" cy="3163955"/>
          </a:xfrm>
          <a:prstGeom prst="rect">
            <a:avLst/>
          </a:prstGeom>
        </p:spPr>
      </p:pic>
      <p:pic>
        <p:nvPicPr>
          <p:cNvPr id="10248"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1238" y="3731664"/>
            <a:ext cx="3796746" cy="2629499"/>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44535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skola\prezentace\PM10_2010_EU.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779" y="1088534"/>
            <a:ext cx="7740352" cy="564400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4860032" y="3323537"/>
            <a:ext cx="942887" cy="707886"/>
          </a:xfrm>
          <a:prstGeom prst="rect">
            <a:avLst/>
          </a:prstGeom>
          <a:noFill/>
          <a:effectLst>
            <a:glow rad="139700">
              <a:schemeClr val="accent1">
                <a:satMod val="175000"/>
                <a:alpha val="40000"/>
              </a:schemeClr>
            </a:glow>
          </a:effectLst>
        </p:spPr>
        <p:txBody>
          <a:bodyPr wrap="none" rtlCol="0">
            <a:spAutoFit/>
          </a:bodyPr>
          <a:lstStyle/>
          <a:p>
            <a:r>
              <a:rPr lang="en-US" sz="2000" dirty="0" smtClean="0"/>
              <a:t>Upper</a:t>
            </a:r>
            <a:endParaRPr lang="cs-CZ" sz="2000" dirty="0" smtClean="0"/>
          </a:p>
          <a:p>
            <a:r>
              <a:rPr lang="cs-CZ" sz="2000" dirty="0" smtClean="0"/>
              <a:t>S</a:t>
            </a:r>
            <a:r>
              <a:rPr lang="en-US" sz="2000" dirty="0" err="1" smtClean="0"/>
              <a:t>ilesia</a:t>
            </a:r>
            <a:endParaRPr lang="cs-CZ" sz="2000" dirty="0"/>
          </a:p>
        </p:txBody>
      </p:sp>
      <p:cxnSp>
        <p:nvCxnSpPr>
          <p:cNvPr id="6" name="Přímá spojnice se šipkou 5"/>
          <p:cNvCxnSpPr/>
          <p:nvPr/>
        </p:nvCxnSpPr>
        <p:spPr>
          <a:xfrm flipH="1">
            <a:off x="4160153" y="3735942"/>
            <a:ext cx="705991" cy="590962"/>
          </a:xfrm>
          <a:prstGeom prst="straightConnector1">
            <a:avLst/>
          </a:prstGeom>
          <a:ln w="508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7" name="TextovéPole 6"/>
          <p:cNvSpPr txBox="1"/>
          <p:nvPr/>
        </p:nvSpPr>
        <p:spPr>
          <a:xfrm>
            <a:off x="755576" y="1099473"/>
            <a:ext cx="5598007" cy="461665"/>
          </a:xfrm>
          <a:prstGeom prst="rect">
            <a:avLst/>
          </a:prstGeom>
          <a:noFill/>
        </p:spPr>
        <p:txBody>
          <a:bodyPr wrap="none" rtlCol="0">
            <a:spAutoFit/>
          </a:bodyPr>
          <a:lstStyle/>
          <a:p>
            <a:r>
              <a:rPr lang="cs-CZ" sz="2400" b="1" dirty="0" err="1" smtClean="0"/>
              <a:t>The</a:t>
            </a:r>
            <a:r>
              <a:rPr lang="cs-CZ" sz="2400" b="1" dirty="0" smtClean="0"/>
              <a:t> </a:t>
            </a:r>
            <a:r>
              <a:rPr lang="cs-CZ" sz="2400" b="1" dirty="0" err="1" smtClean="0"/>
              <a:t>problem</a:t>
            </a:r>
            <a:r>
              <a:rPr lang="cs-CZ" sz="2400" b="1" dirty="0" smtClean="0"/>
              <a:t>: air </a:t>
            </a:r>
            <a:r>
              <a:rPr lang="cs-CZ" sz="2400" b="1" dirty="0" err="1" smtClean="0"/>
              <a:t>pollution</a:t>
            </a:r>
            <a:r>
              <a:rPr lang="cs-CZ" sz="2400" b="1" dirty="0" smtClean="0"/>
              <a:t> </a:t>
            </a:r>
            <a:r>
              <a:rPr lang="cs-CZ" sz="2400" b="1" dirty="0" err="1" smtClean="0"/>
              <a:t>over</a:t>
            </a:r>
            <a:r>
              <a:rPr lang="cs-CZ" sz="2400" b="1" dirty="0" smtClean="0"/>
              <a:t> </a:t>
            </a:r>
            <a:r>
              <a:rPr lang="cs-CZ" sz="2400" b="1" dirty="0" err="1" smtClean="0"/>
              <a:t>limits</a:t>
            </a:r>
            <a:endParaRPr lang="cs-CZ" sz="2400" b="1" dirty="0"/>
          </a:p>
        </p:txBody>
      </p:sp>
    </p:spTree>
    <p:extLst>
      <p:ext uri="{BB962C8B-B14F-4D97-AF65-F5344CB8AC3E}">
        <p14:creationId xmlns:p14="http://schemas.microsoft.com/office/powerpoint/2010/main" val="14241815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4294967295"/>
          </p:nvPr>
        </p:nvSpPr>
        <p:spPr>
          <a:xfrm>
            <a:off x="8316416" y="6093296"/>
            <a:ext cx="621432" cy="365125"/>
          </a:xfrm>
          <a:prstGeom prst="rect">
            <a:avLst/>
          </a:prstGeom>
        </p:spPr>
        <p:txBody>
          <a:bodyPr/>
          <a:lstStyle/>
          <a:p>
            <a:fld id="{5D998EEC-702C-40FD-828A-7E1C90F528BA}" type="slidenum">
              <a:rPr lang="en-GB" smtClean="0"/>
              <a:t>30</a:t>
            </a:fld>
            <a:endParaRPr lang="en-GB"/>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43607" y="1684676"/>
            <a:ext cx="7279367" cy="4912676"/>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itle 3"/>
          <p:cNvSpPr>
            <a:spLocks noGrp="1"/>
          </p:cNvSpPr>
          <p:nvPr>
            <p:ph type="title"/>
          </p:nvPr>
        </p:nvSpPr>
        <p:spPr>
          <a:xfrm>
            <a:off x="551892" y="908720"/>
            <a:ext cx="8147248" cy="1008112"/>
          </a:xfrm>
        </p:spPr>
        <p:txBody>
          <a:bodyPr anchor="t" anchorCtr="0">
            <a:noAutofit/>
          </a:bodyPr>
          <a:lstStyle/>
          <a:p>
            <a:pPr lvl="1" algn="l" rtl="0">
              <a:spcBef>
                <a:spcPts val="1200"/>
              </a:spcBef>
            </a:pPr>
            <a:r>
              <a:rPr lang="cs-CZ" sz="4000" b="1" dirty="0" err="1" smtClean="0"/>
              <a:t>Nuclear</a:t>
            </a:r>
            <a:r>
              <a:rPr lang="cs-CZ" sz="4000" b="1" dirty="0" smtClean="0"/>
              <a:t> </a:t>
            </a:r>
            <a:r>
              <a:rPr lang="cs-CZ" sz="4000" b="1" dirty="0" err="1" smtClean="0"/>
              <a:t>reactor</a:t>
            </a:r>
            <a:r>
              <a:rPr lang="cs-CZ" sz="4000" b="1" dirty="0" smtClean="0"/>
              <a:t> IBR-2</a:t>
            </a:r>
            <a:br>
              <a:rPr lang="cs-CZ" sz="4000" b="1" dirty="0" smtClean="0"/>
            </a:br>
            <a:r>
              <a:rPr lang="cs-CZ" sz="1200" b="1" dirty="0" smtClean="0"/>
              <a:t/>
            </a:r>
            <a:br>
              <a:rPr lang="cs-CZ" sz="1200" b="1" dirty="0" smtClean="0"/>
            </a:br>
            <a:endParaRPr lang="ru-RU" sz="1200" b="1" dirty="0"/>
          </a:p>
        </p:txBody>
      </p:sp>
    </p:spTree>
    <p:extLst>
      <p:ext uri="{BB962C8B-B14F-4D97-AF65-F5344CB8AC3E}">
        <p14:creationId xmlns:p14="http://schemas.microsoft.com/office/powerpoint/2010/main" val="18528866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descr="Titaniu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1957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descr="aluminiu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02116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Number Placeholder 2"/>
          <p:cNvSpPr>
            <a:spLocks noGrp="1"/>
          </p:cNvSpPr>
          <p:nvPr>
            <p:ph type="sldNum" sz="quarter" idx="1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0FD09DA-F9AD-4C47-BD03-3FBC9740A1C1}" type="slidenum">
              <a:rPr lang="en-GB" sz="1200">
                <a:solidFill>
                  <a:schemeClr val="bg1"/>
                </a:solidFill>
              </a:rPr>
              <a:pPr eaLnBrk="1" fontAlgn="base" hangingPunct="1">
                <a:spcBef>
                  <a:spcPct val="0"/>
                </a:spcBef>
                <a:spcAft>
                  <a:spcPct val="0"/>
                </a:spcAft>
              </a:pPr>
              <a:t>33</a:t>
            </a:fld>
            <a:endParaRPr lang="en-GB" sz="1200">
              <a:solidFill>
                <a:schemeClr val="bg1"/>
              </a:solidFill>
            </a:endParaRPr>
          </a:p>
        </p:txBody>
      </p:sp>
      <p:pic>
        <p:nvPicPr>
          <p:cNvPr id="60418" name="Picture 3" descr="Nickel (kopie).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35496" y="72008"/>
            <a:ext cx="9113373" cy="548680"/>
          </a:xfrm>
          <a:solidFill>
            <a:schemeClr val="bg1"/>
          </a:solidFill>
        </p:spPr>
        <p:txBody>
          <a:bodyPr anchor="t" anchorCtr="0">
            <a:noAutofit/>
          </a:bodyPr>
          <a:lstStyle/>
          <a:p>
            <a:pPr lvl="1" algn="l" rtl="0">
              <a:spcBef>
                <a:spcPts val="1200"/>
              </a:spcBef>
            </a:pPr>
            <a:r>
              <a:rPr lang="cs-CZ" sz="4000" b="1" dirty="0" err="1" smtClean="0"/>
              <a:t>Clustering</a:t>
            </a:r>
            <a:r>
              <a:rPr lang="cs-CZ" sz="4000" b="1" dirty="0" smtClean="0"/>
              <a:t/>
            </a:r>
            <a:br>
              <a:rPr lang="cs-CZ" sz="4000" b="1" dirty="0" smtClean="0"/>
            </a:br>
            <a:r>
              <a:rPr lang="cs-CZ" sz="1200" b="1" dirty="0" smtClean="0"/>
              <a:t/>
            </a:r>
            <a:br>
              <a:rPr lang="cs-CZ" sz="1200" b="1" dirty="0" smtClean="0"/>
            </a:br>
            <a:endParaRPr lang="ru-RU" sz="1200" b="1" dirty="0"/>
          </a:p>
        </p:txBody>
      </p:sp>
    </p:spTree>
    <p:extLst>
      <p:ext uri="{BB962C8B-B14F-4D97-AF65-F5344CB8AC3E}">
        <p14:creationId xmlns:p14="http://schemas.microsoft.com/office/powerpoint/2010/main" val="1235372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54019" y="765423"/>
            <a:ext cx="8147050" cy="863377"/>
          </a:xfrm>
        </p:spPr>
        <p:txBody>
          <a:bodyPr/>
          <a:lstStyle/>
          <a:p>
            <a:r>
              <a:rPr lang="cs-CZ" sz="2400" b="1" dirty="0" err="1"/>
              <a:t>Hierarchical</a:t>
            </a:r>
            <a:r>
              <a:rPr lang="cs-CZ" sz="2400" b="1" dirty="0"/>
              <a:t> </a:t>
            </a:r>
            <a:r>
              <a:rPr lang="cs-CZ" sz="2400" b="1" dirty="0" err="1"/>
              <a:t>clustering</a:t>
            </a:r>
            <a:r>
              <a:rPr lang="cs-CZ" sz="2400" b="1" dirty="0"/>
              <a:t> on </a:t>
            </a:r>
            <a:r>
              <a:rPr lang="cs-CZ" sz="2400" b="1" dirty="0" err="1"/>
              <a:t>principal</a:t>
            </a:r>
            <a:r>
              <a:rPr lang="cs-CZ" sz="2400" b="1" dirty="0"/>
              <a:t> </a:t>
            </a:r>
            <a:r>
              <a:rPr lang="cs-CZ" sz="2400" b="1" dirty="0" err="1"/>
              <a:t>components</a:t>
            </a:r>
            <a:endParaRPr lang="en-GB" sz="2400" b="1" dirty="0"/>
          </a:p>
        </p:txBody>
      </p:sp>
      <p:pic>
        <p:nvPicPr>
          <p:cNvPr id="5" name="Obrázek 4"/>
          <p:cNvPicPr>
            <a:picLocks noChangeAspect="1"/>
          </p:cNvPicPr>
          <p:nvPr/>
        </p:nvPicPr>
        <p:blipFill>
          <a:blip r:embed="rId2"/>
          <a:stretch>
            <a:fillRect/>
          </a:stretch>
        </p:blipFill>
        <p:spPr>
          <a:xfrm>
            <a:off x="467544" y="1763439"/>
            <a:ext cx="3571429" cy="4761905"/>
          </a:xfrm>
          <a:prstGeom prst="rect">
            <a:avLst/>
          </a:prstGeom>
        </p:spPr>
      </p:pic>
      <p:pic>
        <p:nvPicPr>
          <p:cNvPr id="6" name="Obrázek 5"/>
          <p:cNvPicPr>
            <a:picLocks noChangeAspect="1"/>
          </p:cNvPicPr>
          <p:nvPr/>
        </p:nvPicPr>
        <p:blipFill>
          <a:blip r:embed="rId3"/>
          <a:stretch>
            <a:fillRect/>
          </a:stretch>
        </p:blipFill>
        <p:spPr>
          <a:xfrm>
            <a:off x="4283968" y="1763439"/>
            <a:ext cx="4752528" cy="4761905"/>
          </a:xfrm>
          <a:prstGeom prst="rect">
            <a:avLst/>
          </a:prstGeom>
        </p:spPr>
      </p:pic>
      <p:sp>
        <p:nvSpPr>
          <p:cNvPr id="8" name="Nadpis 1"/>
          <p:cNvSpPr txBox="1">
            <a:spLocks/>
          </p:cNvSpPr>
          <p:nvPr/>
        </p:nvSpPr>
        <p:spPr bwMode="auto">
          <a:xfrm>
            <a:off x="539552" y="1124744"/>
            <a:ext cx="8147050" cy="86337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l"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l"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l"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l"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l"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l"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l"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cs-CZ" sz="2400" b="1" dirty="0" smtClean="0"/>
              <a:t>4 </a:t>
            </a:r>
            <a:r>
              <a:rPr lang="cs-CZ" sz="2400" b="1" dirty="0" err="1" smtClean="0"/>
              <a:t>clusters</a:t>
            </a:r>
            <a:r>
              <a:rPr lang="cs-CZ" sz="2400" b="1" dirty="0" smtClean="0"/>
              <a:t> </a:t>
            </a:r>
            <a:r>
              <a:rPr lang="cs-CZ" sz="2400" b="1" dirty="0" err="1" smtClean="0"/>
              <a:t>found</a:t>
            </a:r>
            <a:endParaRPr lang="en-GB" sz="2400" b="1" dirty="0"/>
          </a:p>
        </p:txBody>
      </p:sp>
    </p:spTree>
    <p:extLst>
      <p:ext uri="{BB962C8B-B14F-4D97-AF65-F5344CB8AC3E}">
        <p14:creationId xmlns:p14="http://schemas.microsoft.com/office/powerpoint/2010/main" val="4207041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1446088"/>
            <a:ext cx="3936371" cy="3125663"/>
          </a:xfrm>
        </p:spPr>
        <p:txBody>
          <a:bodyPr/>
          <a:lstStyle/>
          <a:p>
            <a:r>
              <a:rPr lang="cs-CZ" sz="2000" dirty="0" err="1"/>
              <a:t>Clusters</a:t>
            </a:r>
            <a:r>
              <a:rPr lang="cs-CZ" sz="2000" dirty="0"/>
              <a:t> </a:t>
            </a:r>
            <a:r>
              <a:rPr lang="cs-CZ" sz="2000" dirty="0" err="1"/>
              <a:t>were</a:t>
            </a:r>
            <a:r>
              <a:rPr lang="cs-CZ" sz="2000" dirty="0"/>
              <a:t> </a:t>
            </a:r>
            <a:r>
              <a:rPr lang="cs-CZ" sz="2000" dirty="0" err="1"/>
              <a:t>interpreted</a:t>
            </a:r>
            <a:r>
              <a:rPr lang="cs-CZ" sz="2000" dirty="0"/>
              <a:t> by </a:t>
            </a:r>
            <a:r>
              <a:rPr lang="cs-CZ" sz="2000" dirty="0" err="1"/>
              <a:t>external</a:t>
            </a:r>
            <a:r>
              <a:rPr lang="cs-CZ" sz="2000" dirty="0"/>
              <a:t> </a:t>
            </a:r>
            <a:r>
              <a:rPr lang="cs-CZ" sz="2000" dirty="0" err="1" smtClean="0"/>
              <a:t>variables</a:t>
            </a:r>
            <a:r>
              <a:rPr lang="cs-CZ" sz="2000" dirty="0" smtClean="0"/>
              <a:t> </a:t>
            </a:r>
            <a:r>
              <a:rPr lang="cs-CZ" sz="2000" dirty="0" smtClean="0"/>
              <a:t>-</a:t>
            </a:r>
            <a:r>
              <a:rPr lang="cs-CZ" sz="2000" dirty="0"/>
              <a:t> </a:t>
            </a:r>
            <a:r>
              <a:rPr lang="cs-CZ" sz="2000" dirty="0"/>
              <a:t>a</a:t>
            </a:r>
            <a:r>
              <a:rPr lang="cs-CZ" sz="2000" dirty="0" smtClean="0"/>
              <a:t>ir </a:t>
            </a:r>
            <a:r>
              <a:rPr lang="cs-CZ" sz="2000" dirty="0" err="1"/>
              <a:t>pollution</a:t>
            </a:r>
            <a:r>
              <a:rPr lang="cs-CZ" sz="2000" dirty="0"/>
              <a:t> </a:t>
            </a:r>
            <a:r>
              <a:rPr lang="cs-CZ" sz="2000" dirty="0" err="1"/>
              <a:t>dispersion</a:t>
            </a:r>
            <a:r>
              <a:rPr lang="cs-CZ" sz="2000" dirty="0"/>
              <a:t> </a:t>
            </a:r>
            <a:r>
              <a:rPr lang="cs-CZ" sz="2000" dirty="0" smtClean="0"/>
              <a:t>model </a:t>
            </a:r>
            <a:r>
              <a:rPr lang="cs-CZ" sz="2000" dirty="0" err="1" smtClean="0"/>
              <a:t>results</a:t>
            </a:r>
            <a:r>
              <a:rPr lang="cs-CZ" sz="2000" dirty="0" smtClean="0"/>
              <a:t> </a:t>
            </a:r>
            <a:r>
              <a:rPr lang="cs-CZ" sz="2000" dirty="0" err="1" smtClean="0"/>
              <a:t>for</a:t>
            </a:r>
            <a:r>
              <a:rPr lang="cs-CZ" sz="2000" dirty="0" smtClean="0"/>
              <a:t>:</a:t>
            </a:r>
            <a:endParaRPr lang="cs-CZ" sz="2000" dirty="0" smtClean="0"/>
          </a:p>
          <a:p>
            <a:endParaRPr lang="cs-CZ" sz="2000" dirty="0"/>
          </a:p>
          <a:p>
            <a:pPr lvl="1"/>
            <a:r>
              <a:rPr lang="cs-CZ" sz="2000" b="1" dirty="0" smtClean="0"/>
              <a:t>Transport</a:t>
            </a:r>
            <a:endParaRPr lang="cs-CZ" sz="2000" b="1" dirty="0"/>
          </a:p>
          <a:p>
            <a:pPr lvl="1"/>
            <a:r>
              <a:rPr lang="cs-CZ" sz="2000" b="1" dirty="0" err="1" smtClean="0">
                <a:solidFill>
                  <a:srgbClr val="3366FF"/>
                </a:solidFill>
              </a:rPr>
              <a:t>Domestic</a:t>
            </a:r>
            <a:r>
              <a:rPr lang="cs-CZ" sz="2000" b="1" dirty="0" smtClean="0">
                <a:solidFill>
                  <a:srgbClr val="3366FF"/>
                </a:solidFill>
              </a:rPr>
              <a:t> </a:t>
            </a:r>
            <a:r>
              <a:rPr lang="cs-CZ" sz="2000" b="1" dirty="0" err="1" smtClean="0">
                <a:solidFill>
                  <a:srgbClr val="3366FF"/>
                </a:solidFill>
              </a:rPr>
              <a:t>heating</a:t>
            </a:r>
            <a:endParaRPr lang="cs-CZ" sz="2000" b="1" dirty="0">
              <a:solidFill>
                <a:srgbClr val="3366FF"/>
              </a:solidFill>
            </a:endParaRPr>
          </a:p>
          <a:p>
            <a:pPr lvl="1"/>
            <a:r>
              <a:rPr lang="cs-CZ" sz="2000" b="1" dirty="0" err="1">
                <a:solidFill>
                  <a:srgbClr val="FF0000"/>
                </a:solidFill>
              </a:rPr>
              <a:t>Industrial</a:t>
            </a:r>
            <a:r>
              <a:rPr lang="cs-CZ" sz="2000" b="1" dirty="0">
                <a:solidFill>
                  <a:srgbClr val="FF0000"/>
                </a:solidFill>
              </a:rPr>
              <a:t> </a:t>
            </a:r>
            <a:r>
              <a:rPr lang="cs-CZ" sz="2000" b="1" dirty="0" err="1" smtClean="0">
                <a:solidFill>
                  <a:srgbClr val="FF0000"/>
                </a:solidFill>
              </a:rPr>
              <a:t>pollutions</a:t>
            </a:r>
            <a:endParaRPr lang="cs-CZ" sz="2000" b="1" dirty="0">
              <a:solidFill>
                <a:srgbClr val="FF0000"/>
              </a:solidFill>
            </a:endParaRPr>
          </a:p>
          <a:p>
            <a:endParaRPr lang="cs-CZ" sz="2000" dirty="0"/>
          </a:p>
          <a:p>
            <a:endParaRPr lang="cs-CZ" sz="2000" dirty="0"/>
          </a:p>
          <a:p>
            <a:endParaRPr lang="cs-CZ" sz="2000" dirty="0"/>
          </a:p>
          <a:p>
            <a:endParaRPr lang="en-GB" sz="2000" dirty="0"/>
          </a:p>
        </p:txBody>
      </p:sp>
      <p:graphicFrame>
        <p:nvGraphicFramePr>
          <p:cNvPr id="8" name="Tabulka 7"/>
          <p:cNvGraphicFramePr>
            <a:graphicFrameLocks noGrp="1"/>
          </p:cNvGraphicFramePr>
          <p:nvPr>
            <p:extLst>
              <p:ext uri="{D42A27DB-BD31-4B8C-83A1-F6EECF244321}">
                <p14:modId xmlns:p14="http://schemas.microsoft.com/office/powerpoint/2010/main" val="2128059198"/>
              </p:ext>
            </p:extLst>
          </p:nvPr>
        </p:nvGraphicFramePr>
        <p:xfrm>
          <a:off x="395536" y="4643759"/>
          <a:ext cx="3960440" cy="1741241"/>
        </p:xfrm>
        <a:graphic>
          <a:graphicData uri="http://schemas.openxmlformats.org/drawingml/2006/table">
            <a:tbl>
              <a:tblPr>
                <a:tableStyleId>{5C22544A-7EE6-4342-B048-85BDC9FD1C3A}</a:tableStyleId>
              </a:tblPr>
              <a:tblGrid>
                <a:gridCol w="870136">
                  <a:extLst>
                    <a:ext uri="{9D8B030D-6E8A-4147-A177-3AD203B41FA5}">
                      <a16:colId xmlns:a16="http://schemas.microsoft.com/office/drawing/2014/main" xmlns="" val="2231197719"/>
                    </a:ext>
                  </a:extLst>
                </a:gridCol>
                <a:gridCol w="441472">
                  <a:extLst>
                    <a:ext uri="{9D8B030D-6E8A-4147-A177-3AD203B41FA5}">
                      <a16:colId xmlns:a16="http://schemas.microsoft.com/office/drawing/2014/main" xmlns="" val="951262138"/>
                    </a:ext>
                  </a:extLst>
                </a:gridCol>
                <a:gridCol w="441472">
                  <a:extLst>
                    <a:ext uri="{9D8B030D-6E8A-4147-A177-3AD203B41FA5}">
                      <a16:colId xmlns:a16="http://schemas.microsoft.com/office/drawing/2014/main" xmlns="" val="1781625573"/>
                    </a:ext>
                  </a:extLst>
                </a:gridCol>
                <a:gridCol w="441472">
                  <a:extLst>
                    <a:ext uri="{9D8B030D-6E8A-4147-A177-3AD203B41FA5}">
                      <a16:colId xmlns:a16="http://schemas.microsoft.com/office/drawing/2014/main" xmlns="" val="2833536536"/>
                    </a:ext>
                  </a:extLst>
                </a:gridCol>
                <a:gridCol w="441472">
                  <a:extLst>
                    <a:ext uri="{9D8B030D-6E8A-4147-A177-3AD203B41FA5}">
                      <a16:colId xmlns:a16="http://schemas.microsoft.com/office/drawing/2014/main" xmlns="" val="1985750406"/>
                    </a:ext>
                  </a:extLst>
                </a:gridCol>
                <a:gridCol w="441472">
                  <a:extLst>
                    <a:ext uri="{9D8B030D-6E8A-4147-A177-3AD203B41FA5}">
                      <a16:colId xmlns:a16="http://schemas.microsoft.com/office/drawing/2014/main" xmlns="" val="1886891109"/>
                    </a:ext>
                  </a:extLst>
                </a:gridCol>
                <a:gridCol w="441472">
                  <a:extLst>
                    <a:ext uri="{9D8B030D-6E8A-4147-A177-3AD203B41FA5}">
                      <a16:colId xmlns:a16="http://schemas.microsoft.com/office/drawing/2014/main" xmlns="" val="1737540759"/>
                    </a:ext>
                  </a:extLst>
                </a:gridCol>
                <a:gridCol w="441472">
                  <a:extLst>
                    <a:ext uri="{9D8B030D-6E8A-4147-A177-3AD203B41FA5}">
                      <a16:colId xmlns:a16="http://schemas.microsoft.com/office/drawing/2014/main" xmlns="" val="2004751672"/>
                    </a:ext>
                  </a:extLst>
                </a:gridCol>
              </a:tblGrid>
              <a:tr h="395693">
                <a:tc>
                  <a:txBody>
                    <a:bodyPr/>
                    <a:lstStyle/>
                    <a:p>
                      <a:pPr algn="l" fontAlgn="b"/>
                      <a:endParaRPr lang="cs-CZ" sz="1100" b="0" i="0" u="none" strike="noStrike">
                        <a:solidFill>
                          <a:srgbClr val="000000"/>
                        </a:solidFill>
                        <a:effectLst/>
                        <a:latin typeface="Calibri" panose="020F0502020204030204" pitchFamily="34" charset="0"/>
                      </a:endParaRPr>
                    </a:p>
                  </a:txBody>
                  <a:tcPr marL="5495" marR="5495" marT="7327" marB="0" anchor="b"/>
                </a:tc>
                <a:tc>
                  <a:txBody>
                    <a:bodyPr/>
                    <a:lstStyle/>
                    <a:p>
                      <a:pPr algn="l" fontAlgn="b"/>
                      <a:r>
                        <a:rPr lang="cs-CZ" sz="1100" u="none" strike="noStrike" dirty="0" err="1">
                          <a:effectLst/>
                        </a:rPr>
                        <a:t>Df</a:t>
                      </a:r>
                      <a:endParaRPr lang="cs-CZ" sz="1100" b="0" i="0" u="none" strike="noStrike" dirty="0">
                        <a:solidFill>
                          <a:srgbClr val="000000"/>
                        </a:solidFill>
                        <a:effectLst/>
                        <a:latin typeface="Calibri" panose="020F0502020204030204" pitchFamily="34" charset="0"/>
                      </a:endParaRPr>
                    </a:p>
                  </a:txBody>
                  <a:tcPr marL="5495" marR="5495" marT="7327" marB="0" anchor="b"/>
                </a:tc>
                <a:tc>
                  <a:txBody>
                    <a:bodyPr/>
                    <a:lstStyle/>
                    <a:p>
                      <a:pPr algn="l" fontAlgn="b"/>
                      <a:r>
                        <a:rPr lang="cs-CZ" sz="1100" u="none" strike="noStrike" dirty="0">
                          <a:effectLst/>
                        </a:rPr>
                        <a:t>Sum </a:t>
                      </a:r>
                      <a:r>
                        <a:rPr lang="cs-CZ" sz="1100" u="none" strike="noStrike" dirty="0" err="1">
                          <a:effectLst/>
                        </a:rPr>
                        <a:t>sq</a:t>
                      </a:r>
                      <a:endParaRPr lang="cs-CZ" sz="1100" b="0" i="0" u="none" strike="noStrike" dirty="0">
                        <a:solidFill>
                          <a:srgbClr val="000000"/>
                        </a:solidFill>
                        <a:effectLst/>
                        <a:latin typeface="Calibri" panose="020F0502020204030204" pitchFamily="34" charset="0"/>
                      </a:endParaRPr>
                    </a:p>
                  </a:txBody>
                  <a:tcPr marL="5495" marR="5495" marT="7327" marB="0" anchor="b"/>
                </a:tc>
                <a:tc>
                  <a:txBody>
                    <a:bodyPr/>
                    <a:lstStyle/>
                    <a:p>
                      <a:pPr algn="l" fontAlgn="b"/>
                      <a:r>
                        <a:rPr lang="cs-CZ" sz="1100" u="none" strike="noStrike" dirty="0" err="1">
                          <a:effectLst/>
                        </a:rPr>
                        <a:t>Mean</a:t>
                      </a:r>
                      <a:r>
                        <a:rPr lang="cs-CZ" sz="1100" u="none" strike="noStrike" dirty="0">
                          <a:effectLst/>
                        </a:rPr>
                        <a:t> </a:t>
                      </a:r>
                      <a:r>
                        <a:rPr lang="cs-CZ" sz="1100" u="none" strike="noStrike" dirty="0" err="1">
                          <a:effectLst/>
                        </a:rPr>
                        <a:t>Sq</a:t>
                      </a:r>
                      <a:endParaRPr lang="cs-CZ" sz="1100" b="0" i="0" u="none" strike="noStrike" dirty="0">
                        <a:solidFill>
                          <a:srgbClr val="000000"/>
                        </a:solidFill>
                        <a:effectLst/>
                        <a:latin typeface="Calibri" panose="020F0502020204030204" pitchFamily="34" charset="0"/>
                      </a:endParaRPr>
                    </a:p>
                  </a:txBody>
                  <a:tcPr marL="5495" marR="5495" marT="7327" marB="0" anchor="b"/>
                </a:tc>
                <a:tc>
                  <a:txBody>
                    <a:bodyPr/>
                    <a:lstStyle/>
                    <a:p>
                      <a:pPr algn="l" fontAlgn="b"/>
                      <a:r>
                        <a:rPr lang="cs-CZ" sz="1100" u="none" strike="noStrike" dirty="0">
                          <a:effectLst/>
                        </a:rPr>
                        <a:t>F </a:t>
                      </a:r>
                      <a:r>
                        <a:rPr lang="cs-CZ" sz="1100" u="none" strike="noStrike" dirty="0" err="1">
                          <a:effectLst/>
                        </a:rPr>
                        <a:t>value</a:t>
                      </a:r>
                      <a:endParaRPr lang="cs-CZ" sz="1100" b="0" i="0" u="none" strike="noStrike" dirty="0">
                        <a:solidFill>
                          <a:srgbClr val="000000"/>
                        </a:solidFill>
                        <a:effectLst/>
                        <a:latin typeface="Calibri" panose="020F0502020204030204" pitchFamily="34" charset="0"/>
                      </a:endParaRPr>
                    </a:p>
                  </a:txBody>
                  <a:tcPr marL="5495" marR="5495" marT="7327" marB="0" anchor="b"/>
                </a:tc>
                <a:tc>
                  <a:txBody>
                    <a:bodyPr/>
                    <a:lstStyle/>
                    <a:p>
                      <a:pPr algn="l" fontAlgn="b"/>
                      <a:r>
                        <a:rPr lang="cs-CZ" sz="1100" u="none" strike="noStrike" dirty="0" err="1">
                          <a:effectLst/>
                        </a:rPr>
                        <a:t>Pr</a:t>
                      </a:r>
                      <a:r>
                        <a:rPr lang="cs-CZ" sz="1100" u="none" strike="noStrike" dirty="0">
                          <a:effectLst/>
                        </a:rPr>
                        <a:t> (&gt;F)</a:t>
                      </a:r>
                      <a:endParaRPr lang="cs-CZ" sz="1100" b="0" i="0" u="none" strike="noStrike" dirty="0">
                        <a:solidFill>
                          <a:srgbClr val="000000"/>
                        </a:solidFill>
                        <a:effectLst/>
                        <a:latin typeface="Calibri" panose="020F0502020204030204" pitchFamily="34" charset="0"/>
                      </a:endParaRPr>
                    </a:p>
                  </a:txBody>
                  <a:tcPr marL="5495" marR="5495" marT="7327" marB="0" anchor="b"/>
                </a:tc>
                <a:tc>
                  <a:txBody>
                    <a:bodyPr/>
                    <a:lstStyle/>
                    <a:p>
                      <a:pPr algn="l" fontAlgn="b"/>
                      <a:endParaRPr lang="cs-CZ" sz="1100" b="0" i="0" u="none" strike="noStrike">
                        <a:solidFill>
                          <a:srgbClr val="000000"/>
                        </a:solidFill>
                        <a:effectLst/>
                        <a:latin typeface="Calibri" panose="020F0502020204030204" pitchFamily="34" charset="0"/>
                      </a:endParaRPr>
                    </a:p>
                  </a:txBody>
                  <a:tcPr marL="5495" marR="5495" marT="7327" marB="0" anchor="b"/>
                </a:tc>
                <a:tc>
                  <a:txBody>
                    <a:bodyPr/>
                    <a:lstStyle/>
                    <a:p>
                      <a:pPr algn="l" fontAlgn="b"/>
                      <a:endParaRPr lang="cs-CZ" sz="1100" b="0" i="0" u="none" strike="noStrike">
                        <a:solidFill>
                          <a:srgbClr val="000000"/>
                        </a:solidFill>
                        <a:effectLst/>
                        <a:latin typeface="Calibri" panose="020F0502020204030204" pitchFamily="34" charset="0"/>
                      </a:endParaRPr>
                    </a:p>
                  </a:txBody>
                  <a:tcPr marL="5495" marR="5495" marT="7327" marB="0" anchor="b"/>
                </a:tc>
                <a:extLst>
                  <a:ext uri="{0D108BD9-81ED-4DB2-BD59-A6C34878D82A}">
                    <a16:rowId xmlns:a16="http://schemas.microsoft.com/office/drawing/2014/main" xmlns="" val="1826188213"/>
                  </a:ext>
                </a:extLst>
              </a:tr>
              <a:tr h="395693">
                <a:tc>
                  <a:txBody>
                    <a:bodyPr/>
                    <a:lstStyle/>
                    <a:p>
                      <a:pPr algn="l" fontAlgn="b"/>
                      <a:r>
                        <a:rPr lang="cs-CZ" sz="1100" u="none" strike="noStrike">
                          <a:effectLst/>
                        </a:rPr>
                        <a:t> clust </a:t>
                      </a:r>
                      <a:endParaRPr lang="cs-CZ" sz="1100" b="0" i="0" u="none" strike="noStrike">
                        <a:solidFill>
                          <a:srgbClr val="000000"/>
                        </a:solidFill>
                        <a:effectLst/>
                        <a:latin typeface="Calibri" panose="020F0502020204030204" pitchFamily="34" charset="0"/>
                      </a:endParaRPr>
                    </a:p>
                  </a:txBody>
                  <a:tcPr marL="5495" marR="5495" marT="7327" marB="0" anchor="b"/>
                </a:tc>
                <a:tc>
                  <a:txBody>
                    <a:bodyPr/>
                    <a:lstStyle/>
                    <a:p>
                      <a:pPr algn="l" fontAlgn="b"/>
                      <a:r>
                        <a:rPr lang="cs-CZ" sz="1100" u="none" strike="noStrike">
                          <a:effectLst/>
                        </a:rPr>
                        <a:t>                        2    </a:t>
                      </a:r>
                      <a:endParaRPr lang="cs-CZ" sz="1100" b="0" i="0" u="none" strike="noStrike">
                        <a:solidFill>
                          <a:srgbClr val="000000"/>
                        </a:solidFill>
                        <a:effectLst/>
                        <a:latin typeface="Calibri" panose="020F0502020204030204" pitchFamily="34" charset="0"/>
                      </a:endParaRPr>
                    </a:p>
                  </a:txBody>
                  <a:tcPr marL="5495" marR="5495" marT="7327" marB="0" anchor="b"/>
                </a:tc>
                <a:tc>
                  <a:txBody>
                    <a:bodyPr/>
                    <a:lstStyle/>
                    <a:p>
                      <a:pPr algn="l" fontAlgn="b"/>
                      <a:r>
                        <a:rPr lang="cs-CZ" sz="1100" u="none" strike="noStrike">
                          <a:effectLst/>
                        </a:rPr>
                        <a:t>                         1    </a:t>
                      </a:r>
                      <a:endParaRPr lang="cs-CZ" sz="1100" b="0" i="0" u="none" strike="noStrike">
                        <a:solidFill>
                          <a:srgbClr val="000000"/>
                        </a:solidFill>
                        <a:effectLst/>
                        <a:latin typeface="Calibri" panose="020F0502020204030204" pitchFamily="34" charset="0"/>
                      </a:endParaRPr>
                    </a:p>
                  </a:txBody>
                  <a:tcPr marL="5495" marR="5495" marT="7327" marB="0" anchor="b"/>
                </a:tc>
                <a:tc>
                  <a:txBody>
                    <a:bodyPr/>
                    <a:lstStyle/>
                    <a:p>
                      <a:pPr algn="l" fontAlgn="b"/>
                      <a:r>
                        <a:rPr lang="cs-CZ" sz="1100" u="none" strike="noStrike" dirty="0">
                          <a:effectLst/>
                        </a:rPr>
                        <a:t>                      0    </a:t>
                      </a:r>
                      <a:endParaRPr lang="cs-CZ" sz="1100" b="0" i="0" u="none" strike="noStrike" dirty="0">
                        <a:solidFill>
                          <a:srgbClr val="000000"/>
                        </a:solidFill>
                        <a:effectLst/>
                        <a:latin typeface="Calibri" panose="020F0502020204030204" pitchFamily="34" charset="0"/>
                      </a:endParaRPr>
                    </a:p>
                  </a:txBody>
                  <a:tcPr marL="5495" marR="5495" marT="7327" marB="0" anchor="b"/>
                </a:tc>
                <a:tc>
                  <a:txBody>
                    <a:bodyPr/>
                    <a:lstStyle/>
                    <a:p>
                      <a:pPr algn="r" fontAlgn="b"/>
                      <a:r>
                        <a:rPr lang="cs-CZ" sz="1100" u="none" strike="noStrike">
                          <a:effectLst/>
                        </a:rPr>
                        <a:t>3.52</a:t>
                      </a:r>
                      <a:endParaRPr lang="cs-CZ" sz="1100" b="0" i="0" u="none" strike="noStrike">
                        <a:solidFill>
                          <a:srgbClr val="000000"/>
                        </a:solidFill>
                        <a:effectLst/>
                        <a:latin typeface="Calibri" panose="020F0502020204030204" pitchFamily="34" charset="0"/>
                      </a:endParaRPr>
                    </a:p>
                  </a:txBody>
                  <a:tcPr marL="5495" marR="5495" marT="7327" marB="0" anchor="b"/>
                </a:tc>
                <a:tc>
                  <a:txBody>
                    <a:bodyPr/>
                    <a:lstStyle/>
                    <a:p>
                      <a:pPr algn="r" fontAlgn="b"/>
                      <a:r>
                        <a:rPr lang="cs-CZ" sz="1100" u="none" strike="noStrike" dirty="0">
                          <a:effectLst/>
                        </a:rPr>
                        <a:t>0.0399</a:t>
                      </a:r>
                      <a:endParaRPr lang="cs-CZ" sz="1100" b="0" i="0" u="none" strike="noStrike" dirty="0">
                        <a:solidFill>
                          <a:srgbClr val="000000"/>
                        </a:solidFill>
                        <a:effectLst/>
                        <a:latin typeface="Calibri" panose="020F0502020204030204" pitchFamily="34" charset="0"/>
                      </a:endParaRPr>
                    </a:p>
                  </a:txBody>
                  <a:tcPr marL="5495" marR="5495" marT="7327" marB="0" anchor="b"/>
                </a:tc>
                <a:tc>
                  <a:txBody>
                    <a:bodyPr/>
                    <a:lstStyle/>
                    <a:p>
                      <a:pPr algn="l" fontAlgn="b"/>
                      <a:r>
                        <a:rPr lang="cs-CZ" sz="1100" u="none" strike="noStrike" dirty="0">
                          <a:effectLst/>
                        </a:rPr>
                        <a:t>*</a:t>
                      </a:r>
                      <a:endParaRPr lang="cs-CZ" sz="1100" b="0" i="0" u="none" strike="noStrike" dirty="0">
                        <a:solidFill>
                          <a:srgbClr val="000000"/>
                        </a:solidFill>
                        <a:effectLst/>
                        <a:latin typeface="Calibri" panose="020F0502020204030204" pitchFamily="34" charset="0"/>
                      </a:endParaRPr>
                    </a:p>
                  </a:txBody>
                  <a:tcPr marL="5495" marR="5495" marT="7327" marB="0" anchor="b"/>
                </a:tc>
                <a:tc>
                  <a:txBody>
                    <a:bodyPr/>
                    <a:lstStyle/>
                    <a:p>
                      <a:pPr algn="l" fontAlgn="b"/>
                      <a:endParaRPr lang="cs-CZ" sz="1100" b="0" i="0" u="none" strike="noStrike" dirty="0">
                        <a:solidFill>
                          <a:srgbClr val="000000"/>
                        </a:solidFill>
                        <a:effectLst/>
                        <a:latin typeface="Calibri" panose="020F0502020204030204" pitchFamily="34" charset="0"/>
                      </a:endParaRPr>
                    </a:p>
                  </a:txBody>
                  <a:tcPr marL="5495" marR="5495" marT="7327" marB="0" anchor="b"/>
                </a:tc>
                <a:extLst>
                  <a:ext uri="{0D108BD9-81ED-4DB2-BD59-A6C34878D82A}">
                    <a16:rowId xmlns:a16="http://schemas.microsoft.com/office/drawing/2014/main" xmlns="" val="2441925454"/>
                  </a:ext>
                </a:extLst>
              </a:tr>
              <a:tr h="395693">
                <a:tc>
                  <a:txBody>
                    <a:bodyPr/>
                    <a:lstStyle/>
                    <a:p>
                      <a:pPr algn="l" fontAlgn="b"/>
                      <a:r>
                        <a:rPr lang="cs-CZ" sz="1100" u="none" strike="noStrike">
                          <a:effectLst/>
                        </a:rPr>
                        <a:t> Residuals </a:t>
                      </a:r>
                      <a:endParaRPr lang="cs-CZ" sz="1100" b="0" i="0" u="none" strike="noStrike">
                        <a:solidFill>
                          <a:srgbClr val="000000"/>
                        </a:solidFill>
                        <a:effectLst/>
                        <a:latin typeface="Calibri" panose="020F0502020204030204" pitchFamily="34" charset="0"/>
                      </a:endParaRPr>
                    </a:p>
                  </a:txBody>
                  <a:tcPr marL="5495" marR="5495" marT="7327" marB="0" anchor="b"/>
                </a:tc>
                <a:tc>
                  <a:txBody>
                    <a:bodyPr/>
                    <a:lstStyle/>
                    <a:p>
                      <a:pPr algn="l" fontAlgn="b"/>
                      <a:r>
                        <a:rPr lang="cs-CZ" sz="1100" u="none" strike="noStrike">
                          <a:effectLst/>
                        </a:rPr>
                        <a:t>                      37    </a:t>
                      </a:r>
                      <a:endParaRPr lang="cs-CZ" sz="1100" b="0" i="0" u="none" strike="noStrike">
                        <a:solidFill>
                          <a:srgbClr val="000000"/>
                        </a:solidFill>
                        <a:effectLst/>
                        <a:latin typeface="Calibri" panose="020F0502020204030204" pitchFamily="34" charset="0"/>
                      </a:endParaRPr>
                    </a:p>
                  </a:txBody>
                  <a:tcPr marL="5495" marR="5495" marT="7327" marB="0" anchor="b"/>
                </a:tc>
                <a:tc>
                  <a:txBody>
                    <a:bodyPr/>
                    <a:lstStyle/>
                    <a:p>
                      <a:pPr algn="l" fontAlgn="b"/>
                      <a:r>
                        <a:rPr lang="cs-CZ" sz="1100" u="none" strike="noStrike">
                          <a:effectLst/>
                        </a:rPr>
                        <a:t>                         3    </a:t>
                      </a:r>
                      <a:endParaRPr lang="cs-CZ" sz="1100" b="0" i="0" u="none" strike="noStrike">
                        <a:solidFill>
                          <a:srgbClr val="000000"/>
                        </a:solidFill>
                        <a:effectLst/>
                        <a:latin typeface="Calibri" panose="020F0502020204030204" pitchFamily="34" charset="0"/>
                      </a:endParaRPr>
                    </a:p>
                  </a:txBody>
                  <a:tcPr marL="5495" marR="5495" marT="7327" marB="0" anchor="b"/>
                </a:tc>
                <a:tc>
                  <a:txBody>
                    <a:bodyPr/>
                    <a:lstStyle/>
                    <a:p>
                      <a:pPr algn="l" fontAlgn="b"/>
                      <a:r>
                        <a:rPr lang="cs-CZ" sz="1100" u="none" strike="noStrike">
                          <a:effectLst/>
                        </a:rPr>
                        <a:t>                      0    </a:t>
                      </a:r>
                      <a:endParaRPr lang="cs-CZ" sz="1100" b="0" i="0" u="none" strike="noStrike">
                        <a:solidFill>
                          <a:srgbClr val="000000"/>
                        </a:solidFill>
                        <a:effectLst/>
                        <a:latin typeface="Calibri" panose="020F0502020204030204" pitchFamily="34" charset="0"/>
                      </a:endParaRPr>
                    </a:p>
                  </a:txBody>
                  <a:tcPr marL="5495" marR="5495" marT="7327" marB="0" anchor="b"/>
                </a:tc>
                <a:tc>
                  <a:txBody>
                    <a:bodyPr/>
                    <a:lstStyle/>
                    <a:p>
                      <a:pPr algn="l" fontAlgn="b"/>
                      <a:endParaRPr lang="cs-CZ" sz="1100" b="0" i="0" u="none" strike="noStrike">
                        <a:solidFill>
                          <a:srgbClr val="000000"/>
                        </a:solidFill>
                        <a:effectLst/>
                        <a:latin typeface="Calibri" panose="020F0502020204030204" pitchFamily="34" charset="0"/>
                      </a:endParaRPr>
                    </a:p>
                  </a:txBody>
                  <a:tcPr marL="5495" marR="5495" marT="7327" marB="0" anchor="b"/>
                </a:tc>
                <a:tc>
                  <a:txBody>
                    <a:bodyPr/>
                    <a:lstStyle/>
                    <a:p>
                      <a:pPr algn="l" fontAlgn="b"/>
                      <a:endParaRPr lang="cs-CZ" sz="1100" b="0" i="0" u="none" strike="noStrike">
                        <a:solidFill>
                          <a:srgbClr val="000000"/>
                        </a:solidFill>
                        <a:effectLst/>
                        <a:latin typeface="Calibri" panose="020F0502020204030204" pitchFamily="34" charset="0"/>
                      </a:endParaRPr>
                    </a:p>
                  </a:txBody>
                  <a:tcPr marL="5495" marR="5495" marT="7327" marB="0" anchor="b"/>
                </a:tc>
                <a:tc>
                  <a:txBody>
                    <a:bodyPr/>
                    <a:lstStyle/>
                    <a:p>
                      <a:pPr algn="l" fontAlgn="b"/>
                      <a:endParaRPr lang="cs-CZ" sz="1100" b="0" i="0" u="none" strike="noStrike">
                        <a:solidFill>
                          <a:srgbClr val="000000"/>
                        </a:solidFill>
                        <a:effectLst/>
                        <a:latin typeface="Calibri" panose="020F0502020204030204" pitchFamily="34" charset="0"/>
                      </a:endParaRPr>
                    </a:p>
                  </a:txBody>
                  <a:tcPr marL="5495" marR="5495" marT="7327" marB="0" anchor="b"/>
                </a:tc>
                <a:tc>
                  <a:txBody>
                    <a:bodyPr/>
                    <a:lstStyle/>
                    <a:p>
                      <a:pPr algn="l" fontAlgn="b"/>
                      <a:endParaRPr lang="cs-CZ" sz="1100" b="0" i="0" u="none" strike="noStrike" dirty="0">
                        <a:solidFill>
                          <a:srgbClr val="000000"/>
                        </a:solidFill>
                        <a:effectLst/>
                        <a:latin typeface="Calibri" panose="020F0502020204030204" pitchFamily="34" charset="0"/>
                      </a:endParaRPr>
                    </a:p>
                  </a:txBody>
                  <a:tcPr marL="5495" marR="5495" marT="7327" marB="0" anchor="b"/>
                </a:tc>
                <a:extLst>
                  <a:ext uri="{0D108BD9-81ED-4DB2-BD59-A6C34878D82A}">
                    <a16:rowId xmlns:a16="http://schemas.microsoft.com/office/drawing/2014/main" xmlns="" val="57762366"/>
                  </a:ext>
                </a:extLst>
              </a:tr>
              <a:tr h="211555">
                <a:tc>
                  <a:txBody>
                    <a:bodyPr/>
                    <a:lstStyle/>
                    <a:p>
                      <a:pPr algn="l" fontAlgn="b"/>
                      <a:r>
                        <a:rPr lang="cs-CZ" sz="1100" u="none" strike="noStrike">
                          <a:effectLst/>
                        </a:rPr>
                        <a:t> --- </a:t>
                      </a:r>
                      <a:endParaRPr lang="cs-CZ" sz="1100" b="0" i="0" u="none" strike="noStrike">
                        <a:solidFill>
                          <a:srgbClr val="000000"/>
                        </a:solidFill>
                        <a:effectLst/>
                        <a:latin typeface="Calibri" panose="020F0502020204030204" pitchFamily="34" charset="0"/>
                      </a:endParaRPr>
                    </a:p>
                  </a:txBody>
                  <a:tcPr marL="5495" marR="5495" marT="7327" marB="0" anchor="b"/>
                </a:tc>
                <a:tc>
                  <a:txBody>
                    <a:bodyPr/>
                    <a:lstStyle/>
                    <a:p>
                      <a:pPr algn="l" fontAlgn="b"/>
                      <a:endParaRPr lang="cs-CZ" sz="1100" b="0" i="0" u="none" strike="noStrike">
                        <a:solidFill>
                          <a:srgbClr val="000000"/>
                        </a:solidFill>
                        <a:effectLst/>
                        <a:latin typeface="Calibri" panose="020F0502020204030204" pitchFamily="34" charset="0"/>
                      </a:endParaRPr>
                    </a:p>
                  </a:txBody>
                  <a:tcPr marL="5495" marR="5495" marT="7327" marB="0" anchor="b"/>
                </a:tc>
                <a:tc>
                  <a:txBody>
                    <a:bodyPr/>
                    <a:lstStyle/>
                    <a:p>
                      <a:pPr algn="l" fontAlgn="b"/>
                      <a:endParaRPr lang="cs-CZ" sz="1100" b="0" i="0" u="none" strike="noStrike">
                        <a:solidFill>
                          <a:srgbClr val="000000"/>
                        </a:solidFill>
                        <a:effectLst/>
                        <a:latin typeface="Calibri" panose="020F0502020204030204" pitchFamily="34" charset="0"/>
                      </a:endParaRPr>
                    </a:p>
                  </a:txBody>
                  <a:tcPr marL="5495" marR="5495" marT="7327" marB="0" anchor="b"/>
                </a:tc>
                <a:tc>
                  <a:txBody>
                    <a:bodyPr/>
                    <a:lstStyle/>
                    <a:p>
                      <a:pPr algn="l" fontAlgn="b"/>
                      <a:endParaRPr lang="cs-CZ" sz="1100" b="0" i="0" u="none" strike="noStrike">
                        <a:solidFill>
                          <a:srgbClr val="000000"/>
                        </a:solidFill>
                        <a:effectLst/>
                        <a:latin typeface="Calibri" panose="020F0502020204030204" pitchFamily="34" charset="0"/>
                      </a:endParaRPr>
                    </a:p>
                  </a:txBody>
                  <a:tcPr marL="5495" marR="5495" marT="7327" marB="0" anchor="b"/>
                </a:tc>
                <a:tc>
                  <a:txBody>
                    <a:bodyPr/>
                    <a:lstStyle/>
                    <a:p>
                      <a:pPr algn="l" fontAlgn="b"/>
                      <a:endParaRPr lang="cs-CZ" sz="1100" b="0" i="0" u="none" strike="noStrike">
                        <a:solidFill>
                          <a:srgbClr val="000000"/>
                        </a:solidFill>
                        <a:effectLst/>
                        <a:latin typeface="Calibri" panose="020F0502020204030204" pitchFamily="34" charset="0"/>
                      </a:endParaRPr>
                    </a:p>
                  </a:txBody>
                  <a:tcPr marL="5495" marR="5495" marT="7327" marB="0" anchor="b"/>
                </a:tc>
                <a:tc>
                  <a:txBody>
                    <a:bodyPr/>
                    <a:lstStyle/>
                    <a:p>
                      <a:pPr algn="l" fontAlgn="b"/>
                      <a:endParaRPr lang="cs-CZ" sz="1100" b="0" i="0" u="none" strike="noStrike">
                        <a:solidFill>
                          <a:srgbClr val="000000"/>
                        </a:solidFill>
                        <a:effectLst/>
                        <a:latin typeface="Calibri" panose="020F0502020204030204" pitchFamily="34" charset="0"/>
                      </a:endParaRPr>
                    </a:p>
                  </a:txBody>
                  <a:tcPr marL="5495" marR="5495" marT="7327" marB="0" anchor="b"/>
                </a:tc>
                <a:tc>
                  <a:txBody>
                    <a:bodyPr/>
                    <a:lstStyle/>
                    <a:p>
                      <a:pPr algn="l" fontAlgn="b"/>
                      <a:endParaRPr lang="cs-CZ" sz="1100" b="0" i="0" u="none" strike="noStrike">
                        <a:solidFill>
                          <a:srgbClr val="000000"/>
                        </a:solidFill>
                        <a:effectLst/>
                        <a:latin typeface="Calibri" panose="020F0502020204030204" pitchFamily="34" charset="0"/>
                      </a:endParaRPr>
                    </a:p>
                  </a:txBody>
                  <a:tcPr marL="5495" marR="5495" marT="7327" marB="0" anchor="b"/>
                </a:tc>
                <a:tc>
                  <a:txBody>
                    <a:bodyPr/>
                    <a:lstStyle/>
                    <a:p>
                      <a:pPr algn="l" fontAlgn="b"/>
                      <a:endParaRPr lang="cs-CZ" sz="1100" b="0" i="0" u="none" strike="noStrike">
                        <a:solidFill>
                          <a:srgbClr val="000000"/>
                        </a:solidFill>
                        <a:effectLst/>
                        <a:latin typeface="Calibri" panose="020F0502020204030204" pitchFamily="34" charset="0"/>
                      </a:endParaRPr>
                    </a:p>
                  </a:txBody>
                  <a:tcPr marL="5495" marR="5495" marT="7327" marB="0" anchor="b"/>
                </a:tc>
                <a:extLst>
                  <a:ext uri="{0D108BD9-81ED-4DB2-BD59-A6C34878D82A}">
                    <a16:rowId xmlns:a16="http://schemas.microsoft.com/office/drawing/2014/main" xmlns="" val="4137282120"/>
                  </a:ext>
                </a:extLst>
              </a:tr>
              <a:tr h="211555">
                <a:tc>
                  <a:txBody>
                    <a:bodyPr/>
                    <a:lstStyle/>
                    <a:p>
                      <a:pPr algn="l" fontAlgn="b"/>
                      <a:r>
                        <a:rPr lang="cs-CZ" sz="1100" u="none" strike="noStrike">
                          <a:effectLst/>
                        </a:rPr>
                        <a:t> Signif. Codes </a:t>
                      </a:r>
                      <a:endParaRPr lang="cs-CZ" sz="1100" b="0" i="0" u="none" strike="noStrike">
                        <a:solidFill>
                          <a:srgbClr val="000000"/>
                        </a:solidFill>
                        <a:effectLst/>
                        <a:latin typeface="Calibri" panose="020F0502020204030204" pitchFamily="34" charset="0"/>
                      </a:endParaRPr>
                    </a:p>
                  </a:txBody>
                  <a:tcPr marL="5495" marR="5495" marT="7327" marB="0" anchor="b"/>
                </a:tc>
                <a:tc>
                  <a:txBody>
                    <a:bodyPr/>
                    <a:lstStyle/>
                    <a:p>
                      <a:pPr algn="l" fontAlgn="b"/>
                      <a:r>
                        <a:rPr lang="cs-CZ" sz="1100" u="none" strike="noStrike" dirty="0">
                          <a:effectLst/>
                        </a:rPr>
                        <a:t>0</a:t>
                      </a:r>
                      <a:endParaRPr lang="cs-CZ" sz="1100" b="0" i="0" u="none" strike="noStrike" dirty="0">
                        <a:solidFill>
                          <a:srgbClr val="000000"/>
                        </a:solidFill>
                        <a:effectLst/>
                        <a:latin typeface="Calibri" panose="020F0502020204030204" pitchFamily="34" charset="0"/>
                      </a:endParaRPr>
                    </a:p>
                  </a:txBody>
                  <a:tcPr marL="5495" marR="5495" marT="7327" marB="0" anchor="b"/>
                </a:tc>
                <a:tc>
                  <a:txBody>
                    <a:bodyPr/>
                    <a:lstStyle/>
                    <a:p>
                      <a:pPr algn="l" fontAlgn="b"/>
                      <a:r>
                        <a:rPr lang="cs-CZ" sz="1100" u="none" strike="noStrike" dirty="0">
                          <a:effectLst/>
                        </a:rPr>
                        <a:t> ‘***’ </a:t>
                      </a:r>
                      <a:endParaRPr lang="cs-CZ" sz="1100" b="0" i="0" u="none" strike="noStrike" dirty="0">
                        <a:solidFill>
                          <a:srgbClr val="000000"/>
                        </a:solidFill>
                        <a:effectLst/>
                        <a:latin typeface="Calibri" panose="020F0502020204030204" pitchFamily="34" charset="0"/>
                      </a:endParaRPr>
                    </a:p>
                  </a:txBody>
                  <a:tcPr marL="5495" marR="5495" marT="7327" marB="0" anchor="b"/>
                </a:tc>
                <a:tc>
                  <a:txBody>
                    <a:bodyPr/>
                    <a:lstStyle/>
                    <a:p>
                      <a:pPr algn="l" fontAlgn="b"/>
                      <a:r>
                        <a:rPr lang="cs-CZ" sz="1100" u="none" strike="noStrike" dirty="0">
                          <a:effectLst/>
                        </a:rPr>
                        <a:t>0.001</a:t>
                      </a:r>
                      <a:endParaRPr lang="cs-CZ" sz="1100" b="0" i="0" u="none" strike="noStrike" dirty="0">
                        <a:solidFill>
                          <a:srgbClr val="000000"/>
                        </a:solidFill>
                        <a:effectLst/>
                        <a:latin typeface="Calibri" panose="020F0502020204030204" pitchFamily="34" charset="0"/>
                      </a:endParaRPr>
                    </a:p>
                  </a:txBody>
                  <a:tcPr marL="5495" marR="5495" marT="7327" marB="0" anchor="b"/>
                </a:tc>
                <a:tc>
                  <a:txBody>
                    <a:bodyPr/>
                    <a:lstStyle/>
                    <a:p>
                      <a:pPr algn="l" fontAlgn="b"/>
                      <a:r>
                        <a:rPr lang="cs-CZ" sz="1100" u="none" strike="noStrike" dirty="0">
                          <a:effectLst/>
                        </a:rPr>
                        <a:t>‘**’</a:t>
                      </a:r>
                      <a:endParaRPr lang="cs-CZ" sz="1100" b="0" i="0" u="none" strike="noStrike" dirty="0">
                        <a:solidFill>
                          <a:srgbClr val="000000"/>
                        </a:solidFill>
                        <a:effectLst/>
                        <a:latin typeface="Calibri" panose="020F0502020204030204" pitchFamily="34" charset="0"/>
                      </a:endParaRPr>
                    </a:p>
                  </a:txBody>
                  <a:tcPr marL="5495" marR="5495" marT="7327" marB="0" anchor="b"/>
                </a:tc>
                <a:tc>
                  <a:txBody>
                    <a:bodyPr/>
                    <a:lstStyle/>
                    <a:p>
                      <a:pPr algn="l" fontAlgn="b"/>
                      <a:r>
                        <a:rPr lang="cs-CZ" sz="1100" u="none" strike="noStrike" dirty="0">
                          <a:effectLst/>
                        </a:rPr>
                        <a:t>0.01</a:t>
                      </a:r>
                      <a:endParaRPr lang="cs-CZ" sz="1100" b="0" i="0" u="none" strike="noStrike" dirty="0">
                        <a:solidFill>
                          <a:srgbClr val="000000"/>
                        </a:solidFill>
                        <a:effectLst/>
                        <a:latin typeface="Calibri" panose="020F0502020204030204" pitchFamily="34" charset="0"/>
                      </a:endParaRPr>
                    </a:p>
                  </a:txBody>
                  <a:tcPr marL="5495" marR="5495" marT="7327" marB="0" anchor="b"/>
                </a:tc>
                <a:tc>
                  <a:txBody>
                    <a:bodyPr/>
                    <a:lstStyle/>
                    <a:p>
                      <a:pPr algn="l" fontAlgn="b"/>
                      <a:r>
                        <a:rPr lang="cs-CZ" sz="1100" u="none" strike="noStrike" dirty="0">
                          <a:effectLst/>
                        </a:rPr>
                        <a:t>‘*’</a:t>
                      </a:r>
                      <a:endParaRPr lang="cs-CZ" sz="1100" b="0" i="0" u="none" strike="noStrike" dirty="0">
                        <a:solidFill>
                          <a:srgbClr val="000000"/>
                        </a:solidFill>
                        <a:effectLst/>
                        <a:latin typeface="Calibri" panose="020F0502020204030204" pitchFamily="34" charset="0"/>
                      </a:endParaRPr>
                    </a:p>
                  </a:txBody>
                  <a:tcPr marL="5495" marR="5495" marT="7327" marB="0" anchor="b"/>
                </a:tc>
                <a:tc>
                  <a:txBody>
                    <a:bodyPr/>
                    <a:lstStyle/>
                    <a:p>
                      <a:pPr algn="l" fontAlgn="b"/>
                      <a:r>
                        <a:rPr lang="cs-CZ" sz="1100" u="none" strike="noStrike" dirty="0">
                          <a:effectLst/>
                        </a:rPr>
                        <a:t>0.05</a:t>
                      </a:r>
                      <a:endParaRPr lang="cs-CZ" sz="1100" b="0" i="0" u="none" strike="noStrike" dirty="0">
                        <a:solidFill>
                          <a:srgbClr val="000000"/>
                        </a:solidFill>
                        <a:effectLst/>
                        <a:latin typeface="Calibri" panose="020F0502020204030204" pitchFamily="34" charset="0"/>
                      </a:endParaRPr>
                    </a:p>
                  </a:txBody>
                  <a:tcPr marL="5495" marR="5495" marT="7327" marB="0" anchor="b"/>
                </a:tc>
                <a:extLst>
                  <a:ext uri="{0D108BD9-81ED-4DB2-BD59-A6C34878D82A}">
                    <a16:rowId xmlns:a16="http://schemas.microsoft.com/office/drawing/2014/main" xmlns="" val="902799039"/>
                  </a:ext>
                </a:extLst>
              </a:tr>
            </a:tbl>
          </a:graphicData>
        </a:graphic>
      </p:graphicFrame>
      <p:pic>
        <p:nvPicPr>
          <p:cNvPr id="9" name="Obrázek 8"/>
          <p:cNvPicPr>
            <a:picLocks noChangeAspect="1"/>
          </p:cNvPicPr>
          <p:nvPr/>
        </p:nvPicPr>
        <p:blipFill>
          <a:blip r:embed="rId2"/>
          <a:stretch>
            <a:fillRect/>
          </a:stretch>
        </p:blipFill>
        <p:spPr>
          <a:xfrm>
            <a:off x="5076056" y="1691431"/>
            <a:ext cx="3571429" cy="4761905"/>
          </a:xfrm>
          <a:prstGeom prst="rect">
            <a:avLst/>
          </a:prstGeom>
        </p:spPr>
      </p:pic>
    </p:spTree>
    <p:extLst>
      <p:ext uri="{BB962C8B-B14F-4D97-AF65-F5344CB8AC3E}">
        <p14:creationId xmlns:p14="http://schemas.microsoft.com/office/powerpoint/2010/main" val="2433688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p:cNvPicPr>
            <a:picLocks noChangeAspect="1"/>
          </p:cNvPicPr>
          <p:nvPr/>
        </p:nvPicPr>
        <p:blipFill>
          <a:blip r:embed="rId2"/>
          <a:stretch>
            <a:fillRect/>
          </a:stretch>
        </p:blipFill>
        <p:spPr>
          <a:xfrm>
            <a:off x="1043608" y="989866"/>
            <a:ext cx="7128792" cy="5877272"/>
          </a:xfrm>
          <a:prstGeom prst="rect">
            <a:avLst/>
          </a:prstGeom>
        </p:spPr>
      </p:pic>
    </p:spTree>
    <p:extLst>
      <p:ext uri="{BB962C8B-B14F-4D97-AF65-F5344CB8AC3E}">
        <p14:creationId xmlns:p14="http://schemas.microsoft.com/office/powerpoint/2010/main" val="17716118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lide Number Placeholder 1"/>
          <p:cNvSpPr>
            <a:spLocks noGrp="1"/>
          </p:cNvSpPr>
          <p:nvPr>
            <p:ph type="sldNum" sz="quarter" idx="1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F806C09F-AAC4-7D4C-BABD-15958BBDD298}" type="slidenum">
              <a:rPr lang="en-GB" sz="1200">
                <a:solidFill>
                  <a:schemeClr val="bg1"/>
                </a:solidFill>
              </a:rPr>
              <a:pPr eaLnBrk="1" fontAlgn="base" hangingPunct="1">
                <a:spcBef>
                  <a:spcPct val="0"/>
                </a:spcBef>
                <a:spcAft>
                  <a:spcPct val="0"/>
                </a:spcAft>
              </a:pPr>
              <a:t>37</a:t>
            </a:fld>
            <a:endParaRPr lang="en-GB" sz="1200">
              <a:solidFill>
                <a:schemeClr val="bg1"/>
              </a:solidFill>
            </a:endParaRPr>
          </a:p>
        </p:txBody>
      </p:sp>
      <p:sp>
        <p:nvSpPr>
          <p:cNvPr id="5" name="Title 1"/>
          <p:cNvSpPr txBox="1">
            <a:spLocks/>
          </p:cNvSpPr>
          <p:nvPr/>
        </p:nvSpPr>
        <p:spPr bwMode="auto">
          <a:xfrm>
            <a:off x="685800" y="2607047"/>
            <a:ext cx="77724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t" anchorCtr="0" compatLnSpc="1">
            <a:prstTxWarp prst="textNoShape">
              <a:avLst/>
            </a:prstTxWarp>
            <a:normAutofit/>
          </a:bodyPr>
          <a:lstStyle>
            <a:lvl1pPr algn="ctr" rtl="0" fontAlgn="base">
              <a:spcBef>
                <a:spcPct val="0"/>
              </a:spcBef>
              <a:spcAft>
                <a:spcPct val="0"/>
              </a:spcAft>
              <a:defRPr sz="3600" b="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smtClean="0"/>
              <a:t>Mathematical modeling evaluation by INAA of filters</a:t>
            </a:r>
            <a:endParaRPr lang="en-US" b="1" kern="0" dirty="0"/>
          </a:p>
        </p:txBody>
      </p:sp>
    </p:spTree>
    <p:extLst>
      <p:ext uri="{BB962C8B-B14F-4D97-AF65-F5344CB8AC3E}">
        <p14:creationId xmlns:p14="http://schemas.microsoft.com/office/powerpoint/2010/main" val="27224872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3568" y="1988840"/>
            <a:ext cx="7632650" cy="2592883"/>
          </a:xfrm>
        </p:spPr>
        <p:txBody>
          <a:bodyPr rtlCol="0">
            <a:normAutofit fontScale="90000"/>
          </a:bodyPr>
          <a:lstStyle/>
          <a:p>
            <a:pPr eaLnBrk="1" fontAlgn="auto" hangingPunct="1">
              <a:spcAft>
                <a:spcPts val="0"/>
              </a:spcAft>
              <a:defRPr/>
            </a:pPr>
            <a:r>
              <a:rPr lang="en-US" b="1" dirty="0"/>
              <a:t> AIR </a:t>
            </a:r>
            <a:r>
              <a:rPr lang="en-US" b="1" dirty="0" smtClean="0"/>
              <a:t>BORDER</a:t>
            </a:r>
            <a:br>
              <a:rPr lang="en-US" b="1" dirty="0" smtClean="0"/>
            </a:br>
            <a:r>
              <a:rPr lang="en-US" sz="3600" dirty="0" smtClean="0"/>
              <a:t>"</a:t>
            </a:r>
            <a:r>
              <a:rPr lang="en-US" sz="3600" dirty="0"/>
              <a:t>Joint Czech - Polish Measurements of Trans Border Air Pollution Transmission"</a:t>
            </a:r>
            <a:r>
              <a:rPr lang="en-US" sz="3600" dirty="0" smtClean="0"/>
              <a:t>.</a:t>
            </a:r>
            <a:r>
              <a:rPr lang="en-US" dirty="0" smtClean="0"/>
              <a:t> </a:t>
            </a:r>
            <a:r>
              <a:rPr lang="en-US" dirty="0" smtClean="0">
                <a:ea typeface="+mj-ea"/>
                <a:cs typeface="+mj-cs"/>
              </a:rPr>
              <a:t/>
            </a:r>
            <a:br>
              <a:rPr lang="en-US" dirty="0" smtClean="0">
                <a:ea typeface="+mj-ea"/>
                <a:cs typeface="+mj-cs"/>
              </a:rPr>
            </a:br>
            <a:endParaRPr lang="en-US" dirty="0">
              <a:ea typeface="+mj-ea"/>
              <a:cs typeface="+mj-cs"/>
            </a:endParaRPr>
          </a:p>
        </p:txBody>
      </p:sp>
      <p:sp>
        <p:nvSpPr>
          <p:cNvPr id="15363" name="Slide Number Placeholder 1"/>
          <p:cNvSpPr>
            <a:spLocks noGrp="1"/>
          </p:cNvSpPr>
          <p:nvPr>
            <p:ph type="sldNum" sz="quarter" idx="1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F806C09F-AAC4-7D4C-BABD-15958BBDD298}" type="slidenum">
              <a:rPr lang="en-GB" sz="1200">
                <a:solidFill>
                  <a:schemeClr val="bg1"/>
                </a:solidFill>
              </a:rPr>
              <a:pPr eaLnBrk="1" fontAlgn="base" hangingPunct="1">
                <a:spcBef>
                  <a:spcPct val="0"/>
                </a:spcBef>
                <a:spcAft>
                  <a:spcPct val="0"/>
                </a:spcAft>
              </a:pPr>
              <a:t>38</a:t>
            </a:fld>
            <a:endParaRPr lang="en-GB" sz="1200">
              <a:solidFill>
                <a:schemeClr val="bg1"/>
              </a:solidFill>
            </a:endParaRPr>
          </a:p>
        </p:txBody>
      </p:sp>
    </p:spTree>
    <p:extLst>
      <p:ext uri="{BB962C8B-B14F-4D97-AF65-F5344CB8AC3E}">
        <p14:creationId xmlns:p14="http://schemas.microsoft.com/office/powerpoint/2010/main" val="16405543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6"/>
          <p:cNvSpPr>
            <a:spLocks noGrp="1"/>
          </p:cNvSpPr>
          <p:nvPr>
            <p:ph type="sldNum" sz="quarter" idx="1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C9A7EB77-8E4F-314B-AE8B-4D25AF163075}" type="slidenum">
              <a:rPr lang="en-GB" sz="1200">
                <a:solidFill>
                  <a:schemeClr val="bg1"/>
                </a:solidFill>
              </a:rPr>
              <a:pPr eaLnBrk="1" fontAlgn="base" hangingPunct="1">
                <a:spcBef>
                  <a:spcPct val="0"/>
                </a:spcBef>
                <a:spcAft>
                  <a:spcPct val="0"/>
                </a:spcAft>
              </a:pPr>
              <a:t>39</a:t>
            </a:fld>
            <a:endParaRPr lang="en-GB" sz="1200">
              <a:solidFill>
                <a:schemeClr val="bg1"/>
              </a:solidFill>
            </a:endParaRPr>
          </a:p>
        </p:txBody>
      </p:sp>
      <p:pic>
        <p:nvPicPr>
          <p:cNvPr id="37891"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908050"/>
            <a:ext cx="3600450" cy="5113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2" name="Content Placeholder 3"/>
          <p:cNvSpPr>
            <a:spLocks noGrp="1"/>
          </p:cNvSpPr>
          <p:nvPr>
            <p:ph sz="half" idx="2"/>
          </p:nvPr>
        </p:nvSpPr>
        <p:spPr>
          <a:xfrm>
            <a:off x="0" y="1628775"/>
            <a:ext cx="4679950" cy="3552825"/>
          </a:xfrm>
        </p:spPr>
        <p:txBody>
          <a:bodyPr/>
          <a:lstStyle/>
          <a:p>
            <a:pPr marL="0" indent="0" eaLnBrk="1" hangingPunct="1">
              <a:buFont typeface="Arial" charset="0"/>
              <a:buChar char="•"/>
            </a:pPr>
            <a:r>
              <a:rPr lang="en-US" dirty="0" smtClean="0">
                <a:latin typeface="Calibri" charset="0"/>
              </a:rPr>
              <a:t>Continuous </a:t>
            </a:r>
            <a:r>
              <a:rPr lang="en-US" dirty="0">
                <a:latin typeface="Calibri" charset="0"/>
              </a:rPr>
              <a:t>PM </a:t>
            </a:r>
            <a:r>
              <a:rPr lang="en-US" dirty="0" smtClean="0">
                <a:latin typeface="Calibri" charset="0"/>
              </a:rPr>
              <a:t>measurement</a:t>
            </a:r>
          </a:p>
          <a:p>
            <a:pPr marL="0" indent="0" eaLnBrk="1" hangingPunct="1">
              <a:buFont typeface="Arial" charset="0"/>
              <a:buChar char="•"/>
            </a:pPr>
            <a:r>
              <a:rPr lang="en-US" dirty="0">
                <a:latin typeface="Calibri" charset="0"/>
              </a:rPr>
              <a:t>Wind direction depend </a:t>
            </a:r>
            <a:r>
              <a:rPr lang="en-US" dirty="0" smtClean="0">
                <a:latin typeface="Calibri" charset="0"/>
              </a:rPr>
              <a:t>sampling</a:t>
            </a:r>
            <a:endParaRPr lang="en-US" dirty="0">
              <a:latin typeface="Calibri" charset="0"/>
            </a:endParaRPr>
          </a:p>
          <a:p>
            <a:pPr marL="0" indent="0" eaLnBrk="1" hangingPunct="1">
              <a:buFont typeface="Arial" charset="0"/>
              <a:buChar char="•"/>
            </a:pPr>
            <a:r>
              <a:rPr lang="en-US" dirty="0" smtClean="0">
                <a:latin typeface="Calibri" charset="0"/>
              </a:rPr>
              <a:t>80 m high</a:t>
            </a:r>
          </a:p>
          <a:p>
            <a:pPr marL="0" indent="0" eaLnBrk="1" hangingPunct="1">
              <a:buFont typeface="Arial" charset="0"/>
              <a:buChar char="•"/>
            </a:pPr>
            <a:endParaRPr lang="en-US" dirty="0">
              <a:latin typeface="Calibri" charset="0"/>
            </a:endParaRPr>
          </a:p>
        </p:txBody>
      </p:sp>
    </p:spTree>
    <p:extLst>
      <p:ext uri="{BB962C8B-B14F-4D97-AF65-F5344CB8AC3E}">
        <p14:creationId xmlns:p14="http://schemas.microsoft.com/office/powerpoint/2010/main" val="8540028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kola\prezentace\PM10_2010_Č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7" y="1075735"/>
            <a:ext cx="8352928" cy="575179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7812360" y="2564904"/>
            <a:ext cx="1282469" cy="400110"/>
          </a:xfrm>
          <a:prstGeom prst="rect">
            <a:avLst/>
          </a:prstGeom>
          <a:noFill/>
          <a:effectLst>
            <a:glow rad="139700">
              <a:schemeClr val="accent1">
                <a:satMod val="175000"/>
                <a:alpha val="40000"/>
              </a:schemeClr>
            </a:glow>
          </a:effectLst>
        </p:spPr>
        <p:txBody>
          <a:bodyPr wrap="square" rtlCol="0">
            <a:spAutoFit/>
          </a:bodyPr>
          <a:lstStyle/>
          <a:p>
            <a:r>
              <a:rPr lang="cs-CZ" sz="2000" b="1" dirty="0" smtClean="0"/>
              <a:t>Ostrava</a:t>
            </a:r>
            <a:endParaRPr lang="cs-CZ" sz="2000" b="1" dirty="0"/>
          </a:p>
        </p:txBody>
      </p:sp>
      <p:cxnSp>
        <p:nvCxnSpPr>
          <p:cNvPr id="5" name="Přímá spojnice se šipkou 4"/>
          <p:cNvCxnSpPr/>
          <p:nvPr/>
        </p:nvCxnSpPr>
        <p:spPr>
          <a:xfrm flipH="1">
            <a:off x="8237569" y="2965014"/>
            <a:ext cx="216025" cy="919570"/>
          </a:xfrm>
          <a:prstGeom prst="straightConnector1">
            <a:avLst/>
          </a:prstGeom>
          <a:ln w="508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01751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ofil2_mapa.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0500"/>
            <a:ext cx="9144000" cy="6467168"/>
          </a:xfrm>
          <a:prstGeom prst="rect">
            <a:avLst/>
          </a:prstGeom>
        </p:spPr>
      </p:pic>
      <p:sp>
        <p:nvSpPr>
          <p:cNvPr id="37889" name="Title 1"/>
          <p:cNvSpPr>
            <a:spLocks noGrp="1"/>
          </p:cNvSpPr>
          <p:nvPr>
            <p:ph type="title"/>
          </p:nvPr>
        </p:nvSpPr>
        <p:spPr>
          <a:xfrm>
            <a:off x="0" y="0"/>
            <a:ext cx="9144000" cy="764704"/>
          </a:xfrm>
          <a:solidFill>
            <a:schemeClr val="bg1"/>
          </a:solidFill>
        </p:spPr>
        <p:txBody>
          <a:bodyPr/>
          <a:lstStyle/>
          <a:p>
            <a:pPr eaLnBrk="1" hangingPunct="1"/>
            <a:r>
              <a:rPr lang="en-US" sz="2400" dirty="0" smtClean="0">
                <a:latin typeface="Calibri" charset="0"/>
              </a:rPr>
              <a:t>Directions with important groups of air pollution sources</a:t>
            </a:r>
            <a:endParaRPr lang="en-US" sz="2400" dirty="0">
              <a:latin typeface="Calibri" charset="0"/>
            </a:endParaRPr>
          </a:p>
        </p:txBody>
      </p:sp>
      <p:sp>
        <p:nvSpPr>
          <p:cNvPr id="37890" name="Slide Number Placeholder 6"/>
          <p:cNvSpPr>
            <a:spLocks noGrp="1"/>
          </p:cNvSpPr>
          <p:nvPr>
            <p:ph type="sldNum" sz="quarter" idx="1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C9A7EB77-8E4F-314B-AE8B-4D25AF163075}" type="slidenum">
              <a:rPr lang="en-GB" sz="1200">
                <a:solidFill>
                  <a:schemeClr val="bg1"/>
                </a:solidFill>
              </a:rPr>
              <a:pPr eaLnBrk="1" fontAlgn="base" hangingPunct="1">
                <a:spcBef>
                  <a:spcPct val="0"/>
                </a:spcBef>
                <a:spcAft>
                  <a:spcPct val="0"/>
                </a:spcAft>
              </a:pPr>
              <a:t>40</a:t>
            </a:fld>
            <a:endParaRPr lang="en-GB" sz="1200">
              <a:solidFill>
                <a:schemeClr val="bg1"/>
              </a:solidFill>
            </a:endParaRPr>
          </a:p>
        </p:txBody>
      </p:sp>
    </p:spTree>
    <p:extLst>
      <p:ext uri="{BB962C8B-B14F-4D97-AF65-F5344CB8AC3E}">
        <p14:creationId xmlns:p14="http://schemas.microsoft.com/office/powerpoint/2010/main" val="31381266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fil2_S_J-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7126"/>
            <a:ext cx="9144000" cy="6460874"/>
          </a:xfrm>
          <a:prstGeom prst="rect">
            <a:avLst/>
          </a:prstGeom>
        </p:spPr>
      </p:pic>
      <p:sp>
        <p:nvSpPr>
          <p:cNvPr id="37889" name="Title 1"/>
          <p:cNvSpPr>
            <a:spLocks noGrp="1"/>
          </p:cNvSpPr>
          <p:nvPr>
            <p:ph type="title"/>
          </p:nvPr>
        </p:nvSpPr>
        <p:spPr>
          <a:xfrm>
            <a:off x="0" y="0"/>
            <a:ext cx="9144000" cy="764704"/>
          </a:xfrm>
          <a:solidFill>
            <a:schemeClr val="bg1"/>
          </a:solidFill>
        </p:spPr>
        <p:txBody>
          <a:bodyPr/>
          <a:lstStyle/>
          <a:p>
            <a:pPr eaLnBrk="1" hangingPunct="1"/>
            <a:r>
              <a:rPr lang="en-US" sz="2400" dirty="0" smtClean="0">
                <a:latin typeface="Calibri" charset="0"/>
              </a:rPr>
              <a:t>Directions with important groups of air pollution sources ( N-S )</a:t>
            </a:r>
            <a:endParaRPr lang="en-US" sz="2400" dirty="0">
              <a:latin typeface="Calibri" charset="0"/>
            </a:endParaRPr>
          </a:p>
        </p:txBody>
      </p:sp>
      <p:sp>
        <p:nvSpPr>
          <p:cNvPr id="37890" name="Slide Number Placeholder 6"/>
          <p:cNvSpPr>
            <a:spLocks noGrp="1"/>
          </p:cNvSpPr>
          <p:nvPr>
            <p:ph type="sldNum" sz="quarter" idx="1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C9A7EB77-8E4F-314B-AE8B-4D25AF163075}" type="slidenum">
              <a:rPr lang="en-GB" sz="1200">
                <a:solidFill>
                  <a:schemeClr val="bg1"/>
                </a:solidFill>
              </a:rPr>
              <a:pPr eaLnBrk="1" fontAlgn="base" hangingPunct="1">
                <a:spcBef>
                  <a:spcPct val="0"/>
                </a:spcBef>
                <a:spcAft>
                  <a:spcPct val="0"/>
                </a:spcAft>
              </a:pPr>
              <a:t>41</a:t>
            </a:fld>
            <a:endParaRPr lang="en-GB" sz="1200">
              <a:solidFill>
                <a:schemeClr val="bg1"/>
              </a:solidFill>
            </a:endParaRPr>
          </a:p>
        </p:txBody>
      </p:sp>
    </p:spTree>
    <p:extLst>
      <p:ext uri="{BB962C8B-B14F-4D97-AF65-F5344CB8AC3E}">
        <p14:creationId xmlns:p14="http://schemas.microsoft.com/office/powerpoint/2010/main" val="41413772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fil2_SV_JZ-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6518"/>
            <a:ext cx="9144000" cy="6460874"/>
          </a:xfrm>
          <a:prstGeom prst="rect">
            <a:avLst/>
          </a:prstGeom>
        </p:spPr>
      </p:pic>
      <p:sp>
        <p:nvSpPr>
          <p:cNvPr id="37889" name="Title 1"/>
          <p:cNvSpPr>
            <a:spLocks noGrp="1"/>
          </p:cNvSpPr>
          <p:nvPr>
            <p:ph type="title"/>
          </p:nvPr>
        </p:nvSpPr>
        <p:spPr>
          <a:xfrm>
            <a:off x="0" y="0"/>
            <a:ext cx="9144000" cy="764704"/>
          </a:xfrm>
          <a:solidFill>
            <a:schemeClr val="bg1"/>
          </a:solidFill>
        </p:spPr>
        <p:txBody>
          <a:bodyPr/>
          <a:lstStyle/>
          <a:p>
            <a:pPr eaLnBrk="1" hangingPunct="1"/>
            <a:r>
              <a:rPr lang="en-US" sz="2400" dirty="0" smtClean="0">
                <a:latin typeface="Calibri" charset="0"/>
              </a:rPr>
              <a:t>Directions with important groups of air pollution sources ( NE </a:t>
            </a:r>
            <a:r>
              <a:rPr lang="mr-IN" sz="2400" dirty="0" smtClean="0">
                <a:latin typeface="Calibri" charset="0"/>
              </a:rPr>
              <a:t>–</a:t>
            </a:r>
            <a:r>
              <a:rPr lang="en-US" sz="2400" dirty="0" smtClean="0">
                <a:latin typeface="Calibri" charset="0"/>
              </a:rPr>
              <a:t> SW )</a:t>
            </a:r>
            <a:endParaRPr lang="en-US" sz="2400" dirty="0">
              <a:latin typeface="Calibri" charset="0"/>
            </a:endParaRPr>
          </a:p>
        </p:txBody>
      </p:sp>
      <p:sp>
        <p:nvSpPr>
          <p:cNvPr id="37890" name="Slide Number Placeholder 6"/>
          <p:cNvSpPr>
            <a:spLocks noGrp="1"/>
          </p:cNvSpPr>
          <p:nvPr>
            <p:ph type="sldNum" sz="quarter" idx="1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C9A7EB77-8E4F-314B-AE8B-4D25AF163075}" type="slidenum">
              <a:rPr lang="en-GB" sz="1200">
                <a:solidFill>
                  <a:schemeClr val="bg1"/>
                </a:solidFill>
              </a:rPr>
              <a:pPr eaLnBrk="1" fontAlgn="base" hangingPunct="1">
                <a:spcBef>
                  <a:spcPct val="0"/>
                </a:spcBef>
                <a:spcAft>
                  <a:spcPct val="0"/>
                </a:spcAft>
              </a:pPr>
              <a:t>42</a:t>
            </a:fld>
            <a:endParaRPr lang="en-GB" sz="1200">
              <a:solidFill>
                <a:schemeClr val="bg1"/>
              </a:solidFill>
            </a:endParaRPr>
          </a:p>
        </p:txBody>
      </p:sp>
    </p:spTree>
    <p:extLst>
      <p:ext uri="{BB962C8B-B14F-4D97-AF65-F5344CB8AC3E}">
        <p14:creationId xmlns:p14="http://schemas.microsoft.com/office/powerpoint/2010/main" val="18118657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fil2_V_Z-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6518"/>
            <a:ext cx="9144000" cy="6460874"/>
          </a:xfrm>
          <a:prstGeom prst="rect">
            <a:avLst/>
          </a:prstGeom>
        </p:spPr>
      </p:pic>
      <p:sp>
        <p:nvSpPr>
          <p:cNvPr id="37889" name="Title 1"/>
          <p:cNvSpPr>
            <a:spLocks noGrp="1"/>
          </p:cNvSpPr>
          <p:nvPr>
            <p:ph type="title"/>
          </p:nvPr>
        </p:nvSpPr>
        <p:spPr>
          <a:xfrm>
            <a:off x="0" y="0"/>
            <a:ext cx="9144000" cy="764704"/>
          </a:xfrm>
          <a:solidFill>
            <a:schemeClr val="bg1"/>
          </a:solidFill>
        </p:spPr>
        <p:txBody>
          <a:bodyPr/>
          <a:lstStyle/>
          <a:p>
            <a:pPr eaLnBrk="1" hangingPunct="1"/>
            <a:r>
              <a:rPr lang="en-US" sz="2400" dirty="0" smtClean="0">
                <a:latin typeface="Calibri" charset="0"/>
              </a:rPr>
              <a:t>Directions with important groups of air pollution sources ( E - W )</a:t>
            </a:r>
            <a:endParaRPr lang="en-US" sz="2400" dirty="0">
              <a:latin typeface="Calibri" charset="0"/>
            </a:endParaRPr>
          </a:p>
        </p:txBody>
      </p:sp>
      <p:sp>
        <p:nvSpPr>
          <p:cNvPr id="37890" name="Slide Number Placeholder 6"/>
          <p:cNvSpPr>
            <a:spLocks noGrp="1"/>
          </p:cNvSpPr>
          <p:nvPr>
            <p:ph type="sldNum" sz="quarter" idx="1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C9A7EB77-8E4F-314B-AE8B-4D25AF163075}" type="slidenum">
              <a:rPr lang="en-GB" sz="1200">
                <a:solidFill>
                  <a:schemeClr val="bg1"/>
                </a:solidFill>
              </a:rPr>
              <a:pPr eaLnBrk="1" fontAlgn="base" hangingPunct="1">
                <a:spcBef>
                  <a:spcPct val="0"/>
                </a:spcBef>
                <a:spcAft>
                  <a:spcPct val="0"/>
                </a:spcAft>
              </a:pPr>
              <a:t>43</a:t>
            </a:fld>
            <a:endParaRPr lang="en-GB" sz="1200">
              <a:solidFill>
                <a:schemeClr val="bg1"/>
              </a:solidFill>
            </a:endParaRPr>
          </a:p>
        </p:txBody>
      </p:sp>
    </p:spTree>
    <p:extLst>
      <p:ext uri="{BB962C8B-B14F-4D97-AF65-F5344CB8AC3E}">
        <p14:creationId xmlns:p14="http://schemas.microsoft.com/office/powerpoint/2010/main" val="18118657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fil2_SZ_JV-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6518"/>
            <a:ext cx="9144000" cy="6460874"/>
          </a:xfrm>
          <a:prstGeom prst="rect">
            <a:avLst/>
          </a:prstGeom>
        </p:spPr>
      </p:pic>
      <p:sp>
        <p:nvSpPr>
          <p:cNvPr id="37889" name="Title 1"/>
          <p:cNvSpPr>
            <a:spLocks noGrp="1"/>
          </p:cNvSpPr>
          <p:nvPr>
            <p:ph type="title"/>
          </p:nvPr>
        </p:nvSpPr>
        <p:spPr>
          <a:xfrm>
            <a:off x="0" y="0"/>
            <a:ext cx="9144000" cy="764704"/>
          </a:xfrm>
          <a:solidFill>
            <a:schemeClr val="bg1"/>
          </a:solidFill>
        </p:spPr>
        <p:txBody>
          <a:bodyPr/>
          <a:lstStyle/>
          <a:p>
            <a:pPr eaLnBrk="1" hangingPunct="1"/>
            <a:r>
              <a:rPr lang="en-US" sz="2400" dirty="0" smtClean="0">
                <a:latin typeface="Calibri" charset="0"/>
              </a:rPr>
              <a:t>Directions with important groups of air pollution sources ( NW </a:t>
            </a:r>
            <a:r>
              <a:rPr lang="mr-IN" sz="2400" dirty="0" smtClean="0">
                <a:latin typeface="Calibri" charset="0"/>
              </a:rPr>
              <a:t>–</a:t>
            </a:r>
            <a:r>
              <a:rPr lang="en-US" sz="2400" dirty="0" smtClean="0">
                <a:latin typeface="Calibri" charset="0"/>
              </a:rPr>
              <a:t> SE )</a:t>
            </a:r>
            <a:endParaRPr lang="en-US" sz="2400" dirty="0">
              <a:latin typeface="Calibri" charset="0"/>
            </a:endParaRPr>
          </a:p>
        </p:txBody>
      </p:sp>
      <p:sp>
        <p:nvSpPr>
          <p:cNvPr id="37890" name="Slide Number Placeholder 6"/>
          <p:cNvSpPr>
            <a:spLocks noGrp="1"/>
          </p:cNvSpPr>
          <p:nvPr>
            <p:ph type="sldNum" sz="quarter" idx="1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C9A7EB77-8E4F-314B-AE8B-4D25AF163075}" type="slidenum">
              <a:rPr lang="en-GB" sz="1200">
                <a:solidFill>
                  <a:schemeClr val="bg1"/>
                </a:solidFill>
              </a:rPr>
              <a:pPr eaLnBrk="1" fontAlgn="base" hangingPunct="1">
                <a:spcBef>
                  <a:spcPct val="0"/>
                </a:spcBef>
                <a:spcAft>
                  <a:spcPct val="0"/>
                </a:spcAft>
              </a:pPr>
              <a:t>44</a:t>
            </a:fld>
            <a:endParaRPr lang="en-GB" sz="1200">
              <a:solidFill>
                <a:schemeClr val="bg1"/>
              </a:solidFill>
            </a:endParaRPr>
          </a:p>
        </p:txBody>
      </p:sp>
    </p:spTree>
    <p:extLst>
      <p:ext uri="{BB962C8B-B14F-4D97-AF65-F5344CB8AC3E}">
        <p14:creationId xmlns:p14="http://schemas.microsoft.com/office/powerpoint/2010/main" val="18118657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1655762" y="640555"/>
            <a:ext cx="8147050" cy="1584325"/>
          </a:xfrm>
        </p:spPr>
        <p:txBody>
          <a:bodyPr/>
          <a:lstStyle/>
          <a:p>
            <a:pPr eaLnBrk="1" hangingPunct="1"/>
            <a:r>
              <a:rPr lang="en-US" sz="2400" dirty="0">
                <a:latin typeface="Calibri" charset="0"/>
              </a:rPr>
              <a:t>Wind direction depend </a:t>
            </a:r>
            <a:r>
              <a:rPr lang="en-US" sz="2400" dirty="0" smtClean="0">
                <a:latin typeface="Calibri" charset="0"/>
              </a:rPr>
              <a:t>sampler</a:t>
            </a:r>
            <a:endParaRPr lang="en-US" sz="2400" dirty="0">
              <a:latin typeface="Calibri" charset="0"/>
            </a:endParaRPr>
          </a:p>
        </p:txBody>
      </p:sp>
      <p:sp>
        <p:nvSpPr>
          <p:cNvPr id="37890" name="Slide Number Placeholder 6"/>
          <p:cNvSpPr>
            <a:spLocks noGrp="1"/>
          </p:cNvSpPr>
          <p:nvPr>
            <p:ph type="sldNum" sz="quarter" idx="1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C9A7EB77-8E4F-314B-AE8B-4D25AF163075}" type="slidenum">
              <a:rPr lang="en-GB" sz="1200">
                <a:solidFill>
                  <a:schemeClr val="bg1"/>
                </a:solidFill>
              </a:rPr>
              <a:pPr eaLnBrk="1" fontAlgn="base" hangingPunct="1">
                <a:spcBef>
                  <a:spcPct val="0"/>
                </a:spcBef>
                <a:spcAft>
                  <a:spcPct val="0"/>
                </a:spcAft>
              </a:pPr>
              <a:t>45</a:t>
            </a:fld>
            <a:endParaRPr lang="en-GB" sz="1200">
              <a:solidFill>
                <a:schemeClr val="bg1"/>
              </a:solidFill>
            </a:endParaRPr>
          </a:p>
        </p:txBody>
      </p:sp>
      <p:sp>
        <p:nvSpPr>
          <p:cNvPr id="37892" name="Content Placeholder 3"/>
          <p:cNvSpPr>
            <a:spLocks noGrp="1"/>
          </p:cNvSpPr>
          <p:nvPr>
            <p:ph sz="half" idx="2"/>
          </p:nvPr>
        </p:nvSpPr>
        <p:spPr>
          <a:xfrm>
            <a:off x="77788" y="1944687"/>
            <a:ext cx="4679950" cy="3552825"/>
          </a:xfrm>
        </p:spPr>
        <p:txBody>
          <a:bodyPr/>
          <a:lstStyle/>
          <a:p>
            <a:pPr marL="0" indent="0" eaLnBrk="1" hangingPunct="1">
              <a:buFont typeface="Arial" charset="0"/>
              <a:buChar char="•"/>
            </a:pPr>
            <a:r>
              <a:rPr lang="en-US" dirty="0" smtClean="0">
                <a:latin typeface="Calibri" charset="0"/>
              </a:rPr>
              <a:t>1 Year of PM wind </a:t>
            </a:r>
            <a:r>
              <a:rPr lang="en-US" dirty="0">
                <a:latin typeface="Calibri" charset="0"/>
              </a:rPr>
              <a:t>direction depend </a:t>
            </a:r>
            <a:r>
              <a:rPr lang="en-US" dirty="0" smtClean="0">
                <a:latin typeface="Calibri" charset="0"/>
              </a:rPr>
              <a:t>sampling</a:t>
            </a:r>
          </a:p>
          <a:p>
            <a:pPr marL="0" indent="0" eaLnBrk="1" hangingPunct="1">
              <a:buFont typeface="Arial" charset="0"/>
              <a:buChar char="•"/>
            </a:pPr>
            <a:r>
              <a:rPr lang="en-US" dirty="0" smtClean="0">
                <a:latin typeface="Calibri" charset="0"/>
              </a:rPr>
              <a:t>Hi volume pump</a:t>
            </a:r>
          </a:p>
          <a:p>
            <a:pPr marL="0" indent="0" eaLnBrk="1" hangingPunct="1">
              <a:buFont typeface="Arial" charset="0"/>
              <a:buChar char="•"/>
            </a:pPr>
            <a:r>
              <a:rPr lang="en-US" dirty="0" smtClean="0">
                <a:latin typeface="Calibri" charset="0"/>
              </a:rPr>
              <a:t>Automatic filter changer</a:t>
            </a:r>
          </a:p>
          <a:p>
            <a:pPr marL="0" indent="0" eaLnBrk="1" hangingPunct="1">
              <a:buFont typeface="Arial" charset="0"/>
              <a:buChar char="•"/>
            </a:pPr>
            <a:r>
              <a:rPr lang="en-US" dirty="0" smtClean="0">
                <a:latin typeface="Calibri" charset="0"/>
              </a:rPr>
              <a:t>Control system for wind direction and calm changes</a:t>
            </a:r>
          </a:p>
          <a:p>
            <a:pPr marL="0" indent="0" eaLnBrk="1" hangingPunct="1">
              <a:buFont typeface="Arial" charset="0"/>
              <a:buChar char="•"/>
            </a:pPr>
            <a:r>
              <a:rPr lang="en-US" dirty="0" smtClean="0">
                <a:latin typeface="Calibri" charset="0"/>
              </a:rPr>
              <a:t>Approx. 10 samples/month</a:t>
            </a:r>
          </a:p>
          <a:p>
            <a:pPr marL="0" indent="0" eaLnBrk="1" hangingPunct="1">
              <a:buFont typeface="Arial" charset="0"/>
              <a:buChar char="•"/>
            </a:pPr>
            <a:r>
              <a:rPr lang="en-US" dirty="0" smtClean="0">
                <a:latin typeface="Calibri" charset="0"/>
              </a:rPr>
              <a:t>Perfect position in region </a:t>
            </a:r>
            <a:r>
              <a:rPr lang="mr-IN" dirty="0" smtClean="0">
                <a:latin typeface="Calibri" charset="0"/>
              </a:rPr>
              <a:t>–</a:t>
            </a:r>
            <a:r>
              <a:rPr lang="cs-CZ" dirty="0" smtClean="0">
                <a:latin typeface="Calibri" charset="0"/>
              </a:rPr>
              <a:t> </a:t>
            </a:r>
            <a:r>
              <a:rPr lang="en-US" dirty="0" smtClean="0">
                <a:latin typeface="Calibri" charset="0"/>
              </a:rPr>
              <a:t>different directions, different importance of sources</a:t>
            </a:r>
          </a:p>
          <a:p>
            <a:pPr marL="0" indent="0" eaLnBrk="1" hangingPunct="1">
              <a:buFont typeface="Arial" charset="0"/>
              <a:buChar char="•"/>
            </a:pPr>
            <a:r>
              <a:rPr lang="en-US" dirty="0" smtClean="0">
                <a:latin typeface="Calibri" charset="0"/>
              </a:rPr>
              <a:t>INAA analysis of filters in FLNP,JINR</a:t>
            </a:r>
            <a:endParaRPr lang="en-US" dirty="0">
              <a:latin typeface="Calibri" charset="0"/>
            </a:endParaRPr>
          </a:p>
        </p:txBody>
      </p:sp>
      <p:pic>
        <p:nvPicPr>
          <p:cNvPr id="6" name="Picture 5"/>
          <p:cNvPicPr/>
          <p:nvPr/>
        </p:nvPicPr>
        <p:blipFill>
          <a:blip r:embed="rId2" cstate="print">
            <a:extLst>
              <a:ext uri="{28A0092B-C50C-407E-A947-70E740481C1C}">
                <a14:useLocalDpi xmlns:a14="http://schemas.microsoft.com/office/drawing/2010/main"/>
              </a:ext>
            </a:extLst>
          </a:blip>
          <a:stretch>
            <a:fillRect/>
          </a:stretch>
        </p:blipFill>
        <p:spPr>
          <a:xfrm>
            <a:off x="5220072" y="764704"/>
            <a:ext cx="3528392" cy="4968552"/>
          </a:xfrm>
          <a:prstGeom prst="rect">
            <a:avLst/>
          </a:prstGeom>
        </p:spPr>
      </p:pic>
    </p:spTree>
    <p:extLst>
      <p:ext uri="{BB962C8B-B14F-4D97-AF65-F5344CB8AC3E}">
        <p14:creationId xmlns:p14="http://schemas.microsoft.com/office/powerpoint/2010/main" val="3463457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ovéPole 14"/>
          <p:cNvSpPr txBox="1"/>
          <p:nvPr/>
        </p:nvSpPr>
        <p:spPr>
          <a:xfrm>
            <a:off x="251520" y="1333798"/>
            <a:ext cx="4356100" cy="5678478"/>
          </a:xfrm>
          <a:prstGeom prst="rect">
            <a:avLst/>
          </a:prstGeom>
          <a:noFill/>
        </p:spPr>
        <p:txBody>
          <a:bodyPr>
            <a:spAutoFit/>
          </a:bodyPr>
          <a:lstStyle/>
          <a:p>
            <a:pPr marL="342900" indent="-342900" fontAlgn="auto">
              <a:spcBef>
                <a:spcPts val="600"/>
              </a:spcBef>
              <a:spcAft>
                <a:spcPts val="600"/>
              </a:spcAft>
              <a:buClr>
                <a:schemeClr val="bg2">
                  <a:lumMod val="50000"/>
                </a:schemeClr>
              </a:buClr>
              <a:buFont typeface="Wingdings" panose="05000000000000000000" pitchFamily="2" charset="2"/>
              <a:buChar char="§"/>
              <a:defRPr/>
            </a:pPr>
            <a:r>
              <a:rPr lang="cs-CZ" sz="2000" b="1" dirty="0" err="1">
                <a:latin typeface="+mn-lt"/>
              </a:rPr>
              <a:t>Length</a:t>
            </a:r>
            <a:r>
              <a:rPr lang="cs-CZ" sz="2000" b="1" dirty="0">
                <a:latin typeface="+mn-lt"/>
              </a:rPr>
              <a:t>: 12 m</a:t>
            </a:r>
          </a:p>
          <a:p>
            <a:pPr marL="342900" indent="-342900" fontAlgn="auto">
              <a:spcBef>
                <a:spcPts val="600"/>
              </a:spcBef>
              <a:spcAft>
                <a:spcPts val="600"/>
              </a:spcAft>
              <a:buClr>
                <a:schemeClr val="bg2">
                  <a:lumMod val="50000"/>
                </a:schemeClr>
              </a:buClr>
              <a:buFont typeface="Wingdings" panose="05000000000000000000" pitchFamily="2" charset="2"/>
              <a:buChar char="§"/>
              <a:defRPr/>
            </a:pPr>
            <a:r>
              <a:rPr lang="cs-CZ" sz="2000" b="1" dirty="0">
                <a:latin typeface="+mn-lt"/>
              </a:rPr>
              <a:t>Maximum </a:t>
            </a:r>
            <a:r>
              <a:rPr lang="cs-CZ" sz="2000" b="1" dirty="0" err="1">
                <a:latin typeface="+mn-lt"/>
              </a:rPr>
              <a:t>trunk‘s</a:t>
            </a:r>
            <a:r>
              <a:rPr lang="cs-CZ" sz="2000" b="1" dirty="0">
                <a:latin typeface="+mn-lt"/>
              </a:rPr>
              <a:t> </a:t>
            </a:r>
            <a:r>
              <a:rPr lang="cs-CZ" sz="2000" b="1" dirty="0" err="1">
                <a:latin typeface="+mn-lt"/>
              </a:rPr>
              <a:t>diameter</a:t>
            </a:r>
            <a:r>
              <a:rPr lang="cs-CZ" sz="2000" b="1" dirty="0">
                <a:latin typeface="+mn-lt"/>
              </a:rPr>
              <a:t>: 2,8 m</a:t>
            </a:r>
          </a:p>
          <a:p>
            <a:pPr marL="342900" indent="-342900" fontAlgn="auto">
              <a:spcBef>
                <a:spcPts val="600"/>
              </a:spcBef>
              <a:spcAft>
                <a:spcPts val="600"/>
              </a:spcAft>
              <a:buClr>
                <a:schemeClr val="bg2">
                  <a:lumMod val="50000"/>
                </a:schemeClr>
              </a:buClr>
              <a:buFont typeface="Wingdings" panose="05000000000000000000" pitchFamily="2" charset="2"/>
              <a:buChar char="§"/>
              <a:defRPr/>
            </a:pPr>
            <a:r>
              <a:rPr lang="cs-CZ" sz="2000" b="1" dirty="0" err="1">
                <a:latin typeface="+mn-lt"/>
              </a:rPr>
              <a:t>Volume</a:t>
            </a:r>
            <a:r>
              <a:rPr lang="cs-CZ" sz="2000" b="1" dirty="0">
                <a:latin typeface="+mn-lt"/>
              </a:rPr>
              <a:t>: 56 m3</a:t>
            </a:r>
          </a:p>
          <a:p>
            <a:pPr marL="342900" indent="-342900" fontAlgn="auto">
              <a:spcBef>
                <a:spcPts val="600"/>
              </a:spcBef>
              <a:spcAft>
                <a:spcPts val="600"/>
              </a:spcAft>
              <a:buClr>
                <a:schemeClr val="bg2">
                  <a:lumMod val="50000"/>
                </a:schemeClr>
              </a:buClr>
              <a:buFont typeface="Wingdings" panose="05000000000000000000" pitchFamily="2" charset="2"/>
              <a:buChar char="§"/>
              <a:defRPr/>
            </a:pPr>
            <a:r>
              <a:rPr lang="cs-CZ" sz="2000" b="1" dirty="0">
                <a:latin typeface="+mn-lt"/>
              </a:rPr>
              <a:t>Maximum </a:t>
            </a:r>
            <a:r>
              <a:rPr lang="cs-CZ" sz="2000" b="1" dirty="0" err="1">
                <a:latin typeface="+mn-lt"/>
              </a:rPr>
              <a:t>achievable</a:t>
            </a:r>
            <a:r>
              <a:rPr lang="cs-CZ" sz="2000" b="1" dirty="0">
                <a:latin typeface="+mn-lt"/>
              </a:rPr>
              <a:t> </a:t>
            </a:r>
            <a:r>
              <a:rPr lang="cs-CZ" sz="2000" b="1" dirty="0" err="1">
                <a:latin typeface="+mn-lt"/>
              </a:rPr>
              <a:t>altitude</a:t>
            </a:r>
            <a:r>
              <a:rPr lang="cs-CZ" sz="2000" b="1" dirty="0">
                <a:latin typeface="+mn-lt"/>
              </a:rPr>
              <a:t>: 1200 m</a:t>
            </a:r>
          </a:p>
          <a:p>
            <a:pPr marL="342900" indent="-342900" fontAlgn="auto">
              <a:spcBef>
                <a:spcPts val="600"/>
              </a:spcBef>
              <a:spcAft>
                <a:spcPts val="600"/>
              </a:spcAft>
              <a:buClr>
                <a:schemeClr val="bg2">
                  <a:lumMod val="50000"/>
                </a:schemeClr>
              </a:buClr>
              <a:buFont typeface="Wingdings" panose="05000000000000000000" pitchFamily="2" charset="2"/>
              <a:buChar char="§"/>
              <a:defRPr/>
            </a:pPr>
            <a:r>
              <a:rPr lang="cs-CZ" sz="2000" b="1" dirty="0">
                <a:latin typeface="+mn-lt"/>
              </a:rPr>
              <a:t>Maximum </a:t>
            </a:r>
            <a:r>
              <a:rPr lang="cs-CZ" sz="2000" b="1" dirty="0" err="1">
                <a:latin typeface="+mn-lt"/>
              </a:rPr>
              <a:t>weight</a:t>
            </a:r>
            <a:r>
              <a:rPr lang="cs-CZ" sz="2000" b="1" dirty="0">
                <a:latin typeface="+mn-lt"/>
              </a:rPr>
              <a:t> </a:t>
            </a:r>
            <a:r>
              <a:rPr lang="cs-CZ" sz="2000" b="1" dirty="0" err="1">
                <a:latin typeface="+mn-lt"/>
              </a:rPr>
              <a:t>of</a:t>
            </a:r>
            <a:r>
              <a:rPr lang="cs-CZ" sz="2000" b="1" dirty="0">
                <a:latin typeface="+mn-lt"/>
              </a:rPr>
              <a:t> </a:t>
            </a:r>
            <a:r>
              <a:rPr lang="cs-CZ" sz="2000" b="1" dirty="0" err="1">
                <a:latin typeface="+mn-lt"/>
              </a:rPr>
              <a:t>load</a:t>
            </a:r>
            <a:r>
              <a:rPr lang="cs-CZ" sz="2000" b="1" dirty="0">
                <a:latin typeface="+mn-lt"/>
              </a:rPr>
              <a:t>: 15 </a:t>
            </a:r>
            <a:r>
              <a:rPr lang="cs-CZ" sz="2000" b="1" dirty="0" smtClean="0">
                <a:latin typeface="+mn-lt"/>
              </a:rPr>
              <a:t>kg</a:t>
            </a:r>
            <a:endParaRPr lang="cs-CZ" sz="2000" b="1" dirty="0" smtClean="0">
              <a:latin typeface="+mn-lt"/>
              <a:ea typeface="+mn-ea"/>
              <a:cs typeface="+mn-cs"/>
            </a:endParaRPr>
          </a:p>
          <a:p>
            <a:pPr marL="342900" indent="-342900" fontAlgn="auto">
              <a:spcBef>
                <a:spcPts val="600"/>
              </a:spcBef>
              <a:spcAft>
                <a:spcPts val="600"/>
              </a:spcAft>
              <a:buClr>
                <a:schemeClr val="bg2">
                  <a:lumMod val="50000"/>
                </a:schemeClr>
              </a:buClr>
              <a:buFont typeface="Wingdings" panose="05000000000000000000" pitchFamily="2" charset="2"/>
              <a:buChar char="§"/>
              <a:defRPr/>
            </a:pPr>
            <a:r>
              <a:rPr lang="cs-CZ" sz="2000" b="1" dirty="0" err="1" smtClean="0">
                <a:latin typeface="+mn-lt"/>
                <a:ea typeface="+mn-ea"/>
                <a:cs typeface="+mn-cs"/>
              </a:rPr>
              <a:t>Operating</a:t>
            </a:r>
            <a:r>
              <a:rPr lang="cs-CZ" sz="2000" b="1" dirty="0" smtClean="0">
                <a:latin typeface="+mn-lt"/>
                <a:ea typeface="+mn-ea"/>
                <a:cs typeface="+mn-cs"/>
              </a:rPr>
              <a:t> </a:t>
            </a:r>
            <a:r>
              <a:rPr lang="cs-CZ" sz="2000" b="1" dirty="0">
                <a:latin typeface="+mn-lt"/>
                <a:ea typeface="+mn-ea"/>
                <a:cs typeface="+mn-cs"/>
              </a:rPr>
              <a:t>speed</a:t>
            </a:r>
            <a:r>
              <a:rPr lang="cs-CZ" sz="2000" dirty="0">
                <a:latin typeface="+mn-lt"/>
                <a:ea typeface="+mn-ea"/>
                <a:cs typeface="+mn-cs"/>
              </a:rPr>
              <a:t>: 24 km/h</a:t>
            </a:r>
          </a:p>
          <a:p>
            <a:pPr marL="285750" indent="-285750" fontAlgn="auto">
              <a:spcBef>
                <a:spcPts val="600"/>
              </a:spcBef>
              <a:spcAft>
                <a:spcPts val="600"/>
              </a:spcAft>
              <a:buClr>
                <a:schemeClr val="bg2">
                  <a:lumMod val="50000"/>
                </a:schemeClr>
              </a:buClr>
              <a:buFont typeface="Wingdings" panose="05000000000000000000" pitchFamily="2" charset="2"/>
              <a:buChar char="§"/>
              <a:defRPr/>
            </a:pPr>
            <a:r>
              <a:rPr lang="cs-CZ" sz="2000" b="1" dirty="0">
                <a:latin typeface="+mn-lt"/>
                <a:ea typeface="+mn-ea"/>
                <a:cs typeface="+mn-cs"/>
              </a:rPr>
              <a:t>Maximum speed limit</a:t>
            </a:r>
            <a:r>
              <a:rPr lang="cs-CZ" sz="2000" dirty="0">
                <a:latin typeface="+mn-lt"/>
                <a:ea typeface="+mn-ea"/>
                <a:cs typeface="+mn-cs"/>
              </a:rPr>
              <a:t>: 45 km/h</a:t>
            </a:r>
            <a:endParaRPr lang="cs-CZ" sz="2000" b="1" dirty="0">
              <a:latin typeface="+mn-lt"/>
              <a:ea typeface="+mn-ea"/>
              <a:cs typeface="+mn-cs"/>
            </a:endParaRPr>
          </a:p>
          <a:p>
            <a:pPr marL="285750" indent="-285750" fontAlgn="auto">
              <a:spcBef>
                <a:spcPts val="600"/>
              </a:spcBef>
              <a:spcAft>
                <a:spcPts val="600"/>
              </a:spcAft>
              <a:buClr>
                <a:schemeClr val="bg2">
                  <a:lumMod val="50000"/>
                </a:schemeClr>
              </a:buClr>
              <a:buFont typeface="Wingdings" panose="05000000000000000000" pitchFamily="2" charset="2"/>
              <a:buChar char="§"/>
              <a:defRPr/>
            </a:pPr>
            <a:r>
              <a:rPr lang="cs-CZ" sz="2000" b="1" dirty="0" err="1">
                <a:latin typeface="+mn-lt"/>
                <a:ea typeface="+mn-ea"/>
                <a:cs typeface="+mn-cs"/>
              </a:rPr>
              <a:t>Propulsion</a:t>
            </a:r>
            <a:r>
              <a:rPr lang="cs-CZ" sz="2000" b="1" dirty="0">
                <a:latin typeface="+mn-lt"/>
                <a:ea typeface="+mn-ea"/>
                <a:cs typeface="+mn-cs"/>
              </a:rPr>
              <a:t>: </a:t>
            </a:r>
            <a:r>
              <a:rPr lang="cs-CZ" sz="2000" dirty="0">
                <a:latin typeface="+mn-lt"/>
                <a:ea typeface="+mn-ea"/>
                <a:cs typeface="+mn-cs"/>
              </a:rPr>
              <a:t>BLDC </a:t>
            </a:r>
            <a:r>
              <a:rPr lang="cs-CZ" sz="2000" dirty="0" err="1">
                <a:latin typeface="+mn-lt"/>
                <a:ea typeface="+mn-ea"/>
                <a:cs typeface="+mn-cs"/>
              </a:rPr>
              <a:t>electro</a:t>
            </a:r>
            <a:r>
              <a:rPr lang="cs-CZ" sz="2000" dirty="0">
                <a:latin typeface="+mn-lt"/>
                <a:ea typeface="+mn-ea"/>
                <a:cs typeface="+mn-cs"/>
              </a:rPr>
              <a:t> </a:t>
            </a:r>
            <a:r>
              <a:rPr lang="cs-CZ" sz="2000" dirty="0" err="1">
                <a:latin typeface="+mn-lt"/>
                <a:ea typeface="+mn-ea"/>
                <a:cs typeface="+mn-cs"/>
              </a:rPr>
              <a:t>motors</a:t>
            </a:r>
            <a:r>
              <a:rPr lang="cs-CZ" sz="2000" dirty="0">
                <a:latin typeface="+mn-lt"/>
                <a:ea typeface="+mn-ea"/>
                <a:cs typeface="+mn-cs"/>
              </a:rPr>
              <a:t> </a:t>
            </a:r>
            <a:r>
              <a:rPr lang="cs-CZ" sz="2000" dirty="0" err="1">
                <a:latin typeface="+mn-lt"/>
                <a:ea typeface="+mn-ea"/>
                <a:cs typeface="+mn-cs"/>
              </a:rPr>
              <a:t>with</a:t>
            </a:r>
            <a:r>
              <a:rPr lang="cs-CZ" sz="2000" dirty="0">
                <a:latin typeface="+mn-lt"/>
                <a:ea typeface="+mn-ea"/>
                <a:cs typeface="+mn-cs"/>
              </a:rPr>
              <a:t> </a:t>
            </a:r>
            <a:r>
              <a:rPr lang="cs-CZ" sz="2000" dirty="0" err="1">
                <a:latin typeface="+mn-lt"/>
                <a:ea typeface="+mn-ea"/>
                <a:cs typeface="+mn-cs"/>
              </a:rPr>
              <a:t>propellers</a:t>
            </a:r>
            <a:endParaRPr lang="cs-CZ" sz="2000" dirty="0">
              <a:latin typeface="+mn-lt"/>
              <a:ea typeface="+mn-ea"/>
              <a:cs typeface="+mn-cs"/>
            </a:endParaRPr>
          </a:p>
          <a:p>
            <a:pPr marL="285750" indent="-285750" fontAlgn="auto">
              <a:spcBef>
                <a:spcPts val="600"/>
              </a:spcBef>
              <a:spcAft>
                <a:spcPts val="600"/>
              </a:spcAft>
              <a:buClr>
                <a:schemeClr val="bg2">
                  <a:lumMod val="50000"/>
                </a:schemeClr>
              </a:buClr>
              <a:buFont typeface="Wingdings" panose="05000000000000000000" pitchFamily="2" charset="2"/>
              <a:buChar char="§"/>
              <a:defRPr/>
            </a:pPr>
            <a:r>
              <a:rPr lang="cs-CZ" sz="2000" b="1" dirty="0">
                <a:latin typeface="+mn-lt"/>
                <a:ea typeface="+mn-ea"/>
                <a:cs typeface="+mn-cs"/>
              </a:rPr>
              <a:t>Maximum </a:t>
            </a:r>
            <a:r>
              <a:rPr lang="cs-CZ" sz="2000" b="1" dirty="0" err="1">
                <a:latin typeface="+mn-lt"/>
                <a:ea typeface="+mn-ea"/>
                <a:cs typeface="+mn-cs"/>
              </a:rPr>
              <a:t>time</a:t>
            </a:r>
            <a:r>
              <a:rPr lang="cs-CZ" sz="2000" b="1" dirty="0">
                <a:latin typeface="+mn-lt"/>
                <a:ea typeface="+mn-ea"/>
                <a:cs typeface="+mn-cs"/>
              </a:rPr>
              <a:t> </a:t>
            </a:r>
            <a:r>
              <a:rPr lang="cs-CZ" sz="2000" b="1" dirty="0" err="1">
                <a:latin typeface="+mn-lt"/>
                <a:ea typeface="+mn-ea"/>
                <a:cs typeface="+mn-cs"/>
              </a:rPr>
              <a:t>of</a:t>
            </a:r>
            <a:r>
              <a:rPr lang="cs-CZ" sz="2000" b="1" dirty="0">
                <a:latin typeface="+mn-lt"/>
                <a:ea typeface="+mn-ea"/>
                <a:cs typeface="+mn-cs"/>
              </a:rPr>
              <a:t> </a:t>
            </a:r>
            <a:r>
              <a:rPr lang="cs-CZ" sz="2000" b="1" dirty="0" err="1">
                <a:latin typeface="+mn-lt"/>
                <a:ea typeface="+mn-ea"/>
                <a:cs typeface="+mn-cs"/>
              </a:rPr>
              <a:t>flight</a:t>
            </a:r>
            <a:r>
              <a:rPr lang="cs-CZ" sz="2000" b="1" dirty="0">
                <a:latin typeface="+mn-lt"/>
                <a:ea typeface="+mn-ea"/>
                <a:cs typeface="+mn-cs"/>
              </a:rPr>
              <a:t>:</a:t>
            </a:r>
            <a:r>
              <a:rPr lang="cs-CZ" sz="2000" dirty="0">
                <a:latin typeface="+mn-lt"/>
                <a:ea typeface="+mn-ea"/>
                <a:cs typeface="+mn-cs"/>
              </a:rPr>
              <a:t> 3,5 </a:t>
            </a:r>
            <a:r>
              <a:rPr lang="cs-CZ" sz="2000" dirty="0" err="1">
                <a:latin typeface="+mn-lt"/>
                <a:ea typeface="+mn-ea"/>
                <a:cs typeface="+mn-cs"/>
              </a:rPr>
              <a:t>hours</a:t>
            </a:r>
            <a:endParaRPr lang="cs-CZ" sz="2000" dirty="0">
              <a:latin typeface="+mn-lt"/>
              <a:ea typeface="+mn-ea"/>
              <a:cs typeface="+mn-cs"/>
            </a:endParaRPr>
          </a:p>
          <a:p>
            <a:pPr fontAlgn="auto">
              <a:spcBef>
                <a:spcPts val="0"/>
              </a:spcBef>
              <a:spcAft>
                <a:spcPts val="0"/>
              </a:spcAft>
              <a:defRPr/>
            </a:pPr>
            <a:endParaRPr lang="cs-CZ" dirty="0">
              <a:latin typeface="+mn-lt"/>
              <a:ea typeface="+mn-ea"/>
              <a:cs typeface="+mn-cs"/>
            </a:endParaRPr>
          </a:p>
        </p:txBody>
      </p:sp>
      <p:pic>
        <p:nvPicPr>
          <p:cNvPr id="39940" name="Obrázek 1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73675" y="4021138"/>
            <a:ext cx="3824288" cy="281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41" name="Obrázek 1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273675" y="1120775"/>
            <a:ext cx="3824288" cy="286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37" name="Nadpis 1"/>
          <p:cNvSpPr>
            <a:spLocks noGrp="1"/>
          </p:cNvSpPr>
          <p:nvPr>
            <p:ph type="title"/>
          </p:nvPr>
        </p:nvSpPr>
        <p:spPr>
          <a:xfrm>
            <a:off x="-972616" y="980728"/>
            <a:ext cx="9194800" cy="706140"/>
          </a:xfrm>
        </p:spPr>
        <p:txBody>
          <a:bodyPr/>
          <a:lstStyle/>
          <a:p>
            <a:pPr eaLnBrk="1" hangingPunct="1"/>
            <a:r>
              <a:rPr lang="cs-CZ" sz="2400" b="1" dirty="0" smtClean="0">
                <a:latin typeface="Arial" charset="0"/>
              </a:rPr>
              <a:t>UNMANNED AIRSHIP AIRBORNE MONITORING</a:t>
            </a:r>
            <a:r>
              <a:rPr lang="cs-CZ" sz="2400" dirty="0">
                <a:latin typeface="Arial" charset="0"/>
              </a:rPr>
              <a:t/>
            </a:r>
            <a:br>
              <a:rPr lang="cs-CZ" sz="2400" dirty="0">
                <a:latin typeface="Arial" charset="0"/>
              </a:rPr>
            </a:br>
            <a:endParaRPr lang="cs-CZ" sz="2400" dirty="0">
              <a:latin typeface="Arial" charset="0"/>
            </a:endParaRPr>
          </a:p>
        </p:txBody>
      </p:sp>
    </p:spTree>
    <p:extLst>
      <p:ext uri="{BB962C8B-B14F-4D97-AF65-F5344CB8AC3E}">
        <p14:creationId xmlns:p14="http://schemas.microsoft.com/office/powerpoint/2010/main" val="15358583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Nadpis 1"/>
          <p:cNvSpPr>
            <a:spLocks noGrp="1"/>
          </p:cNvSpPr>
          <p:nvPr>
            <p:ph type="title"/>
          </p:nvPr>
        </p:nvSpPr>
        <p:spPr>
          <a:xfrm>
            <a:off x="684213" y="33338"/>
            <a:ext cx="7366000" cy="706437"/>
          </a:xfrm>
        </p:spPr>
        <p:txBody>
          <a:bodyPr/>
          <a:lstStyle/>
          <a:p>
            <a:pPr eaLnBrk="1" hangingPunct="1"/>
            <a:r>
              <a:rPr lang="en-US" sz="2800" b="1">
                <a:latin typeface="Calibri" charset="0"/>
              </a:rPr>
              <a:t>GreyWolf 3016 IAQ handheld particle counter</a:t>
            </a:r>
            <a:endParaRPr lang="cs-CZ" sz="2800" b="1">
              <a:latin typeface="Calibri" charset="0"/>
            </a:endParaRPr>
          </a:p>
        </p:txBody>
      </p:sp>
      <p:pic>
        <p:nvPicPr>
          <p:cNvPr id="41986" name="Zástupný symbol pro obsah 4"/>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4786313" y="3644900"/>
            <a:ext cx="4094162" cy="3097213"/>
          </a:xfrm>
        </p:spPr>
      </p:pic>
      <p:sp>
        <p:nvSpPr>
          <p:cNvPr id="41987" name="TextovéPole 5"/>
          <p:cNvSpPr txBox="1">
            <a:spLocks noChangeArrowheads="1"/>
          </p:cNvSpPr>
          <p:nvPr/>
        </p:nvSpPr>
        <p:spPr bwMode="auto">
          <a:xfrm>
            <a:off x="107950" y="1125538"/>
            <a:ext cx="8574088"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ts val="600"/>
              </a:spcBef>
              <a:spcAft>
                <a:spcPts val="600"/>
              </a:spcAft>
              <a:buClr>
                <a:srgbClr val="9EC32F"/>
              </a:buClr>
              <a:buFont typeface="Wingdings" charset="0"/>
              <a:buChar char="§"/>
            </a:pPr>
            <a:r>
              <a:rPr lang="cs-CZ" sz="1900">
                <a:latin typeface="Arial" charset="0"/>
              </a:rPr>
              <a:t>Detects </a:t>
            </a:r>
            <a:r>
              <a:rPr lang="cs-CZ" sz="1900" b="1">
                <a:latin typeface="Arial" charset="0"/>
              </a:rPr>
              <a:t>6 aerosol fractions </a:t>
            </a:r>
            <a:r>
              <a:rPr lang="cs-CZ" sz="1900">
                <a:latin typeface="Arial" charset="0"/>
              </a:rPr>
              <a:t>within the size range of 0.3 to 10.0 </a:t>
            </a:r>
            <a:r>
              <a:rPr lang="en-US" sz="1900">
                <a:latin typeface="Arial" charset="0"/>
              </a:rPr>
              <a:t>μm</a:t>
            </a:r>
            <a:r>
              <a:rPr lang="cs-CZ" sz="1900">
                <a:latin typeface="Arial" charset="0"/>
              </a:rPr>
              <a:t>.</a:t>
            </a:r>
          </a:p>
          <a:p>
            <a:pPr eaLnBrk="1" hangingPunct="1">
              <a:spcBef>
                <a:spcPts val="600"/>
              </a:spcBef>
              <a:spcAft>
                <a:spcPts val="600"/>
              </a:spcAft>
              <a:buClr>
                <a:srgbClr val="9EC32F"/>
              </a:buClr>
              <a:buFont typeface="Wingdings" charset="0"/>
              <a:buChar char="§"/>
            </a:pPr>
            <a:r>
              <a:rPr lang="cs-CZ" sz="1900">
                <a:latin typeface="Arial" charset="0"/>
              </a:rPr>
              <a:t>Vacuum source consists of an </a:t>
            </a:r>
            <a:r>
              <a:rPr lang="cs-CZ" sz="1900" b="1">
                <a:latin typeface="Arial" charset="0"/>
              </a:rPr>
              <a:t>internal pump </a:t>
            </a:r>
            <a:r>
              <a:rPr lang="cs-CZ" sz="1900">
                <a:latin typeface="Arial" charset="0"/>
              </a:rPr>
              <a:t>(flow rate 0.1 CFM).</a:t>
            </a:r>
          </a:p>
          <a:p>
            <a:pPr eaLnBrk="1" hangingPunct="1">
              <a:spcBef>
                <a:spcPts val="600"/>
              </a:spcBef>
              <a:spcAft>
                <a:spcPts val="600"/>
              </a:spcAft>
              <a:buClr>
                <a:srgbClr val="9EC32F"/>
              </a:buClr>
              <a:buFont typeface="Wingdings" charset="0"/>
              <a:buChar char="§"/>
            </a:pPr>
            <a:r>
              <a:rPr lang="cs-CZ" sz="1900">
                <a:latin typeface="Arial" charset="0"/>
              </a:rPr>
              <a:t>The instrument uses a </a:t>
            </a:r>
            <a:r>
              <a:rPr lang="cs-CZ" sz="1900" b="1">
                <a:latin typeface="Arial" charset="0"/>
              </a:rPr>
              <a:t>laser diode light source </a:t>
            </a:r>
            <a:r>
              <a:rPr lang="cs-CZ" sz="1900">
                <a:latin typeface="Arial" charset="0"/>
              </a:rPr>
              <a:t>together with </a:t>
            </a:r>
            <a:r>
              <a:rPr lang="cs-CZ" sz="1900" b="1">
                <a:latin typeface="Arial" charset="0"/>
              </a:rPr>
              <a:t>collection optics </a:t>
            </a:r>
            <a:r>
              <a:rPr lang="cs-CZ" sz="1900">
                <a:latin typeface="Arial" charset="0"/>
              </a:rPr>
              <a:t>for particle detection.</a:t>
            </a:r>
          </a:p>
          <a:p>
            <a:pPr eaLnBrk="1" hangingPunct="1">
              <a:spcBef>
                <a:spcPts val="600"/>
              </a:spcBef>
              <a:spcAft>
                <a:spcPts val="600"/>
              </a:spcAft>
              <a:buClr>
                <a:srgbClr val="9EC32F"/>
              </a:buClr>
              <a:buFont typeface="Wingdings" charset="0"/>
              <a:buChar char="§"/>
            </a:pPr>
            <a:r>
              <a:rPr lang="cs-CZ" sz="1900">
                <a:latin typeface="Arial" charset="0"/>
              </a:rPr>
              <a:t>Data are simultaneously </a:t>
            </a:r>
            <a:r>
              <a:rPr lang="cs-CZ" sz="1900" b="1">
                <a:latin typeface="Arial" charset="0"/>
              </a:rPr>
              <a:t>transmitted on a PC </a:t>
            </a:r>
            <a:r>
              <a:rPr lang="cs-CZ" sz="1900">
                <a:latin typeface="Arial" charset="0"/>
              </a:rPr>
              <a:t>to be observed during the flight.</a:t>
            </a:r>
          </a:p>
          <a:p>
            <a:pPr eaLnBrk="1" hangingPunct="1">
              <a:spcBef>
                <a:spcPts val="600"/>
              </a:spcBef>
              <a:spcAft>
                <a:spcPts val="600"/>
              </a:spcAft>
              <a:buClr>
                <a:srgbClr val="9EC32F"/>
              </a:buClr>
              <a:buFont typeface="Wingdings" charset="0"/>
              <a:buChar char="§"/>
            </a:pPr>
            <a:endParaRPr lang="cs-CZ" sz="1900">
              <a:latin typeface="Arial" charset="0"/>
            </a:endParaRPr>
          </a:p>
          <a:p>
            <a:pPr eaLnBrk="1" hangingPunct="1">
              <a:spcBef>
                <a:spcPts val="600"/>
              </a:spcBef>
              <a:spcAft>
                <a:spcPts val="600"/>
              </a:spcAft>
              <a:buClr>
                <a:srgbClr val="9EC32F"/>
              </a:buClr>
              <a:buFont typeface="Wingdings" charset="0"/>
              <a:buChar char="§"/>
            </a:pPr>
            <a:endParaRPr lang="cs-CZ" sz="1900">
              <a:latin typeface="Arial" charset="0"/>
            </a:endParaRPr>
          </a:p>
        </p:txBody>
      </p:sp>
      <p:pic>
        <p:nvPicPr>
          <p:cNvPr id="41988" name="Obrázek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68313" y="3644900"/>
            <a:ext cx="4130675" cy="309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8074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Zástupný symbol pro obsah 3"/>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179388" y="1136650"/>
            <a:ext cx="5654675" cy="5543550"/>
          </a:xfrm>
        </p:spPr>
      </p:pic>
      <p:sp>
        <p:nvSpPr>
          <p:cNvPr id="44033" name="Nadpis 1"/>
          <p:cNvSpPr>
            <a:spLocks noGrp="1"/>
          </p:cNvSpPr>
          <p:nvPr>
            <p:ph type="title"/>
          </p:nvPr>
        </p:nvSpPr>
        <p:spPr>
          <a:xfrm>
            <a:off x="-900608" y="1125538"/>
            <a:ext cx="7366000" cy="706438"/>
          </a:xfrm>
        </p:spPr>
        <p:txBody>
          <a:bodyPr/>
          <a:lstStyle/>
          <a:p>
            <a:pPr eaLnBrk="1" hangingPunct="1"/>
            <a:r>
              <a:rPr lang="cs-CZ" sz="2800" b="1" dirty="0">
                <a:latin typeface="Calibri" charset="0"/>
              </a:rPr>
              <a:t>SAMPLING DEVICE </a:t>
            </a:r>
            <a:r>
              <a:rPr lang="cs-CZ" sz="2800" b="1" dirty="0">
                <a:latin typeface="Calibri" charset="0"/>
              </a:rPr>
              <a:t/>
            </a:r>
            <a:br>
              <a:rPr lang="cs-CZ" sz="2800" b="1" dirty="0">
                <a:latin typeface="Calibri" charset="0"/>
              </a:rPr>
            </a:br>
            <a:endParaRPr lang="cs-CZ" sz="2800" b="1" dirty="0">
              <a:latin typeface="Calibri" charset="0"/>
            </a:endParaRPr>
          </a:p>
        </p:txBody>
      </p:sp>
      <p:pic>
        <p:nvPicPr>
          <p:cNvPr id="44035" name="Obrázek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11863" y="1125538"/>
            <a:ext cx="2693987" cy="2779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036" name="Obrázek 6"/>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011863" y="4076700"/>
            <a:ext cx="2741612" cy="260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47491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Zástupný symbol pro obsah 3"/>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323850" y="1130300"/>
            <a:ext cx="8447088" cy="5611813"/>
          </a:xfrm>
        </p:spPr>
      </p:pic>
      <p:sp>
        <p:nvSpPr>
          <p:cNvPr id="46081" name="Nadpis 1"/>
          <p:cNvSpPr>
            <a:spLocks noGrp="1"/>
          </p:cNvSpPr>
          <p:nvPr>
            <p:ph type="title"/>
          </p:nvPr>
        </p:nvSpPr>
        <p:spPr>
          <a:xfrm>
            <a:off x="864394" y="1130300"/>
            <a:ext cx="7366000" cy="706437"/>
          </a:xfrm>
        </p:spPr>
        <p:txBody>
          <a:bodyPr/>
          <a:lstStyle/>
          <a:p>
            <a:pPr eaLnBrk="1" hangingPunct="1"/>
            <a:r>
              <a:rPr lang="cs-CZ" sz="3200" b="1" dirty="0">
                <a:latin typeface="Calibri" charset="0"/>
              </a:rPr>
              <a:t>GROUND </a:t>
            </a:r>
            <a:r>
              <a:rPr lang="cs-CZ" sz="3200" b="1" dirty="0" smtClean="0">
                <a:latin typeface="Calibri" charset="0"/>
              </a:rPr>
              <a:t>CONTROL STATION</a:t>
            </a:r>
            <a:endParaRPr lang="cs-CZ" sz="3200" b="1" dirty="0">
              <a:latin typeface="Calibri" charset="0"/>
            </a:endParaRPr>
          </a:p>
        </p:txBody>
      </p:sp>
    </p:spTree>
    <p:extLst>
      <p:ext uri="{BB962C8B-B14F-4D97-AF65-F5344CB8AC3E}">
        <p14:creationId xmlns:p14="http://schemas.microsoft.com/office/powerpoint/2010/main" val="18417190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Grp="1" noChangeArrowheads="1"/>
          </p:cNvSpPr>
          <p:nvPr>
            <p:ph type="body" sz="half" idx="1"/>
          </p:nvPr>
        </p:nvSpPr>
        <p:spPr>
          <a:xfrm>
            <a:off x="971550" y="1412776"/>
            <a:ext cx="3816350" cy="4857750"/>
          </a:xfrm>
        </p:spPr>
        <p:txBody>
          <a:bodyPr/>
          <a:lstStyle/>
          <a:p>
            <a:pPr algn="ctr" eaLnBrk="1" hangingPunct="1">
              <a:buFontTx/>
              <a:buNone/>
            </a:pPr>
            <a:r>
              <a:rPr lang="en-GB" altLang="cs-CZ" sz="3600" dirty="0">
                <a:ea typeface="ＭＳ Ｐゴシック" charset="-128"/>
              </a:rPr>
              <a:t>Monitoring</a:t>
            </a:r>
            <a:endParaRPr lang="cs-CZ" altLang="cs-CZ" sz="3600" dirty="0">
              <a:ea typeface="ＭＳ Ｐゴシック" charset="-128"/>
            </a:endParaRPr>
          </a:p>
          <a:p>
            <a:pPr algn="ctr" eaLnBrk="1" hangingPunct="1">
              <a:buFontTx/>
              <a:buNone/>
            </a:pPr>
            <a:r>
              <a:rPr lang="en-GB" altLang="cs-CZ" sz="3600" dirty="0">
                <a:ea typeface="ＭＳ Ｐゴシック" charset="-128"/>
                <a:sym typeface="Wingdings" charset="2"/>
              </a:rPr>
              <a:t></a:t>
            </a:r>
            <a:endParaRPr lang="en-GB" altLang="cs-CZ" sz="3600" dirty="0">
              <a:ea typeface="ＭＳ Ｐゴシック" charset="-128"/>
            </a:endParaRPr>
          </a:p>
          <a:p>
            <a:pPr algn="ctr" eaLnBrk="1" hangingPunct="1">
              <a:buFontTx/>
              <a:buNone/>
            </a:pPr>
            <a:r>
              <a:rPr lang="en-GB" altLang="cs-CZ" sz="3600" dirty="0">
                <a:ea typeface="ＭＳ Ｐゴシック" charset="-128"/>
              </a:rPr>
              <a:t>Modelling</a:t>
            </a:r>
            <a:endParaRPr lang="cs-CZ" altLang="cs-CZ" sz="3600" dirty="0">
              <a:ea typeface="ＭＳ Ｐゴシック" charset="-128"/>
            </a:endParaRPr>
          </a:p>
          <a:p>
            <a:pPr algn="ctr" eaLnBrk="1" hangingPunct="1">
              <a:buFontTx/>
              <a:buNone/>
            </a:pPr>
            <a:r>
              <a:rPr lang="en-GB" altLang="cs-CZ" sz="3600" dirty="0">
                <a:ea typeface="ＭＳ Ｐゴシック" charset="-128"/>
                <a:sym typeface="Wingdings" charset="2"/>
              </a:rPr>
              <a:t></a:t>
            </a:r>
            <a:endParaRPr lang="en-GB" altLang="cs-CZ" sz="3600" dirty="0">
              <a:ea typeface="ＭＳ Ｐゴシック" charset="-128"/>
            </a:endParaRPr>
          </a:p>
          <a:p>
            <a:pPr algn="ctr" eaLnBrk="1" hangingPunct="1">
              <a:buFontTx/>
              <a:buNone/>
            </a:pPr>
            <a:r>
              <a:rPr lang="en-GB" altLang="cs-CZ" sz="3600" dirty="0">
                <a:ea typeface="ＭＳ Ｐゴシック" charset="-128"/>
              </a:rPr>
              <a:t>Assessment</a:t>
            </a:r>
            <a:endParaRPr lang="cs-CZ" altLang="cs-CZ" sz="3600" dirty="0">
              <a:ea typeface="ＭＳ Ｐゴシック" charset="-128"/>
            </a:endParaRPr>
          </a:p>
          <a:p>
            <a:pPr algn="ctr" eaLnBrk="1" hangingPunct="1">
              <a:buFontTx/>
              <a:buNone/>
            </a:pPr>
            <a:r>
              <a:rPr lang="en-GB" altLang="cs-CZ" sz="3600" dirty="0">
                <a:ea typeface="ＭＳ Ｐゴシック" charset="-128"/>
                <a:sym typeface="Wingdings" charset="2"/>
              </a:rPr>
              <a:t></a:t>
            </a:r>
            <a:endParaRPr lang="en-GB" altLang="cs-CZ" sz="3600" dirty="0">
              <a:ea typeface="ＭＳ Ｐゴシック" charset="-128"/>
            </a:endParaRPr>
          </a:p>
          <a:p>
            <a:pPr algn="ctr" eaLnBrk="1" hangingPunct="1">
              <a:buFontTx/>
              <a:buNone/>
            </a:pPr>
            <a:r>
              <a:rPr lang="en-GB" altLang="cs-CZ" sz="3600" dirty="0">
                <a:solidFill>
                  <a:srgbClr val="C00000"/>
                </a:solidFill>
                <a:ea typeface="ＭＳ Ｐゴシック" charset="-128"/>
              </a:rPr>
              <a:t>Management</a:t>
            </a:r>
          </a:p>
        </p:txBody>
      </p:sp>
      <p:pic>
        <p:nvPicPr>
          <p:cNvPr id="21507" name="Picture 7" descr="komin"/>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59338" y="1327150"/>
            <a:ext cx="3097212" cy="4595813"/>
          </a:xfr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87436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G:\JINR\Conference JINR\obrázky\_DSC0026 (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0200" y="1404764"/>
            <a:ext cx="8418513" cy="5408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Nadpis 1"/>
          <p:cNvSpPr>
            <a:spLocks noGrp="1"/>
          </p:cNvSpPr>
          <p:nvPr>
            <p:ph type="title"/>
          </p:nvPr>
        </p:nvSpPr>
        <p:spPr>
          <a:xfrm>
            <a:off x="755576" y="836712"/>
            <a:ext cx="7366000" cy="706437"/>
          </a:xfrm>
        </p:spPr>
        <p:txBody>
          <a:bodyPr/>
          <a:lstStyle/>
          <a:p>
            <a:pPr eaLnBrk="1" hangingPunct="1"/>
            <a:r>
              <a:rPr lang="cs-CZ" sz="3200" b="1" dirty="0">
                <a:latin typeface="Calibri" charset="0"/>
              </a:rPr>
              <a:t>GROUND </a:t>
            </a:r>
            <a:r>
              <a:rPr lang="cs-CZ" sz="3200" b="1" dirty="0" smtClean="0">
                <a:latin typeface="Calibri" charset="0"/>
              </a:rPr>
              <a:t>CONTROL STATION</a:t>
            </a:r>
            <a:endParaRPr lang="cs-CZ" sz="3200" b="1" dirty="0">
              <a:latin typeface="Calibri" charset="0"/>
            </a:endParaRPr>
          </a:p>
        </p:txBody>
      </p:sp>
    </p:spTree>
    <p:extLst>
      <p:ext uri="{BB962C8B-B14F-4D97-AF65-F5344CB8AC3E}">
        <p14:creationId xmlns:p14="http://schemas.microsoft.com/office/powerpoint/2010/main" val="9627287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7162" y="1052736"/>
            <a:ext cx="9467674" cy="5805264"/>
          </a:xfrm>
        </p:spPr>
      </p:pic>
      <p:sp>
        <p:nvSpPr>
          <p:cNvPr id="8" name="Nadpis 1"/>
          <p:cNvSpPr>
            <a:spLocks noGrp="1"/>
          </p:cNvSpPr>
          <p:nvPr>
            <p:ph type="title"/>
          </p:nvPr>
        </p:nvSpPr>
        <p:spPr>
          <a:xfrm>
            <a:off x="-1116632" y="792088"/>
            <a:ext cx="9071992" cy="980728"/>
          </a:xfrm>
        </p:spPr>
        <p:txBody>
          <a:bodyPr>
            <a:normAutofit/>
          </a:bodyPr>
          <a:lstStyle/>
          <a:p>
            <a:r>
              <a:rPr lang="en-US" sz="3200" b="1" dirty="0" smtClean="0">
                <a:solidFill>
                  <a:srgbClr val="FFFF00"/>
                </a:solidFill>
              </a:rPr>
              <a:t>UAV </a:t>
            </a:r>
            <a:r>
              <a:rPr lang="en-US" sz="3200" b="1" dirty="0" err="1" smtClean="0">
                <a:solidFill>
                  <a:srgbClr val="FFFF00"/>
                </a:solidFill>
              </a:rPr>
              <a:t>airboirne</a:t>
            </a:r>
            <a:r>
              <a:rPr lang="en-US" sz="3200" b="1" dirty="0" smtClean="0">
                <a:solidFill>
                  <a:srgbClr val="FFFF00"/>
                </a:solidFill>
              </a:rPr>
              <a:t> </a:t>
            </a:r>
            <a:r>
              <a:rPr lang="en-US" sz="3200" b="1" dirty="0" err="1" smtClean="0">
                <a:solidFill>
                  <a:srgbClr val="FFFF00"/>
                </a:solidFill>
              </a:rPr>
              <a:t>measurment</a:t>
            </a:r>
            <a:r>
              <a:rPr lang="en-US" sz="3200" b="1" dirty="0" smtClean="0">
                <a:solidFill>
                  <a:srgbClr val="FFFF00"/>
                </a:solidFill>
              </a:rPr>
              <a:t> results</a:t>
            </a:r>
            <a:endParaRPr lang="cs-CZ" sz="3200" dirty="0">
              <a:solidFill>
                <a:srgbClr val="FFFF00"/>
              </a:solidFill>
            </a:endParaRPr>
          </a:p>
        </p:txBody>
      </p:sp>
    </p:spTree>
    <p:extLst>
      <p:ext uri="{BB962C8B-B14F-4D97-AF65-F5344CB8AC3E}">
        <p14:creationId xmlns:p14="http://schemas.microsoft.com/office/powerpoint/2010/main" val="20909414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01824"/>
            <a:ext cx="8229600" cy="1143000"/>
          </a:xfrm>
        </p:spPr>
        <p:txBody>
          <a:bodyPr/>
          <a:lstStyle/>
          <a:p>
            <a:r>
              <a:rPr lang="cs-CZ" b="1" dirty="0" err="1" smtClean="0"/>
              <a:t>Emmision</a:t>
            </a:r>
            <a:r>
              <a:rPr lang="cs-CZ" b="1" dirty="0" smtClean="0"/>
              <a:t> </a:t>
            </a:r>
            <a:r>
              <a:rPr lang="cs-CZ" b="1" dirty="0" err="1" smtClean="0"/>
              <a:t>sources</a:t>
            </a:r>
            <a:r>
              <a:rPr lang="cs-CZ" b="1" dirty="0" smtClean="0"/>
              <a:t> </a:t>
            </a:r>
            <a:r>
              <a:rPr lang="cs-CZ" b="1" dirty="0" err="1" smtClean="0"/>
              <a:t>filters</a:t>
            </a:r>
            <a:endParaRPr lang="cs-CZ" b="1" dirty="0"/>
          </a:p>
        </p:txBody>
      </p:sp>
      <p:sp>
        <p:nvSpPr>
          <p:cNvPr id="3" name="Zástupný symbol pro obsah 2"/>
          <p:cNvSpPr>
            <a:spLocks noGrp="1"/>
          </p:cNvSpPr>
          <p:nvPr>
            <p:ph idx="1"/>
          </p:nvPr>
        </p:nvSpPr>
        <p:spPr>
          <a:xfrm>
            <a:off x="0" y="1600200"/>
            <a:ext cx="9144000" cy="4525963"/>
          </a:xfrm>
        </p:spPr>
        <p:txBody>
          <a:bodyPr/>
          <a:lstStyle/>
          <a:p>
            <a:r>
              <a:rPr lang="cs-CZ" sz="2400" b="1" dirty="0" err="1" smtClean="0"/>
              <a:t>Three</a:t>
            </a:r>
            <a:r>
              <a:rPr lang="cs-CZ" sz="2400" b="1" dirty="0" smtClean="0"/>
              <a:t> </a:t>
            </a:r>
            <a:r>
              <a:rPr lang="cs-CZ" sz="2400" b="1" dirty="0" err="1" smtClean="0"/>
              <a:t>main</a:t>
            </a:r>
            <a:r>
              <a:rPr lang="cs-CZ" sz="2400" b="1" dirty="0" smtClean="0"/>
              <a:t> </a:t>
            </a:r>
            <a:r>
              <a:rPr lang="cs-CZ" sz="2400" b="1" dirty="0" err="1" smtClean="0"/>
              <a:t>groups</a:t>
            </a:r>
            <a:r>
              <a:rPr lang="cs-CZ" sz="2400" b="1" dirty="0" smtClean="0"/>
              <a:t> </a:t>
            </a:r>
            <a:r>
              <a:rPr lang="cs-CZ" sz="2400" b="1" dirty="0" err="1" smtClean="0"/>
              <a:t>of</a:t>
            </a:r>
            <a:r>
              <a:rPr lang="cs-CZ" sz="2400" b="1" dirty="0" smtClean="0"/>
              <a:t> </a:t>
            </a:r>
            <a:r>
              <a:rPr lang="cs-CZ" sz="2400" b="1" dirty="0" err="1" smtClean="0"/>
              <a:t>sources</a:t>
            </a:r>
            <a:r>
              <a:rPr lang="cs-CZ" sz="2400" b="1" dirty="0" smtClean="0"/>
              <a:t>: </a:t>
            </a:r>
          </a:p>
          <a:p>
            <a:pPr lvl="2"/>
            <a:r>
              <a:rPr lang="cs-CZ" dirty="0" err="1" smtClean="0"/>
              <a:t>industrial</a:t>
            </a:r>
            <a:r>
              <a:rPr lang="cs-CZ" dirty="0" smtClean="0"/>
              <a:t>, </a:t>
            </a:r>
          </a:p>
          <a:p>
            <a:pPr lvl="2"/>
            <a:r>
              <a:rPr lang="cs-CZ" dirty="0" smtClean="0"/>
              <a:t>transport, </a:t>
            </a:r>
          </a:p>
          <a:p>
            <a:pPr lvl="2"/>
            <a:r>
              <a:rPr lang="cs-CZ" dirty="0" err="1" smtClean="0"/>
              <a:t>domestic</a:t>
            </a:r>
            <a:r>
              <a:rPr lang="cs-CZ" dirty="0" smtClean="0"/>
              <a:t> </a:t>
            </a:r>
            <a:r>
              <a:rPr lang="cs-CZ" dirty="0" err="1" smtClean="0"/>
              <a:t>heating</a:t>
            </a:r>
            <a:endParaRPr lang="cs-CZ" dirty="0" smtClean="0"/>
          </a:p>
          <a:p>
            <a:r>
              <a:rPr lang="cs-CZ" sz="2400" b="1" dirty="0" err="1" smtClean="0"/>
              <a:t>The</a:t>
            </a:r>
            <a:r>
              <a:rPr lang="cs-CZ" sz="2400" b="1" dirty="0" smtClean="0"/>
              <a:t> </a:t>
            </a:r>
            <a:r>
              <a:rPr lang="cs-CZ" sz="2400" b="1" dirty="0" err="1" smtClean="0"/>
              <a:t>industrial</a:t>
            </a:r>
            <a:r>
              <a:rPr lang="cs-CZ" sz="2400" b="1" dirty="0" smtClean="0"/>
              <a:t> </a:t>
            </a:r>
            <a:r>
              <a:rPr lang="cs-CZ" sz="2400" b="1" dirty="0" err="1" smtClean="0"/>
              <a:t>sources</a:t>
            </a:r>
            <a:r>
              <a:rPr lang="cs-CZ" sz="2400" b="1" dirty="0" smtClean="0"/>
              <a:t> </a:t>
            </a:r>
            <a:r>
              <a:rPr lang="cs-CZ" sz="2400" b="1" dirty="0" err="1" smtClean="0"/>
              <a:t>will</a:t>
            </a:r>
            <a:r>
              <a:rPr lang="cs-CZ" sz="2400" b="1" dirty="0" smtClean="0"/>
              <a:t> </a:t>
            </a:r>
            <a:r>
              <a:rPr lang="cs-CZ" sz="2400" b="1" dirty="0" err="1" smtClean="0"/>
              <a:t>be</a:t>
            </a:r>
            <a:r>
              <a:rPr lang="cs-CZ" sz="2400" b="1" dirty="0" smtClean="0"/>
              <a:t> </a:t>
            </a:r>
            <a:r>
              <a:rPr lang="cs-CZ" sz="2400" b="1" dirty="0" err="1" smtClean="0"/>
              <a:t>divided</a:t>
            </a:r>
            <a:r>
              <a:rPr lang="cs-CZ" sz="2400" b="1" dirty="0" smtClean="0"/>
              <a:t> </a:t>
            </a:r>
            <a:r>
              <a:rPr lang="cs-CZ" sz="2400" b="1" dirty="0" err="1" smtClean="0"/>
              <a:t>according</a:t>
            </a:r>
            <a:r>
              <a:rPr lang="cs-CZ" sz="2400" b="1" dirty="0" smtClean="0"/>
              <a:t> to </a:t>
            </a:r>
            <a:r>
              <a:rPr lang="cs-CZ" sz="2400" b="1" dirty="0" err="1" smtClean="0"/>
              <a:t>main</a:t>
            </a:r>
            <a:r>
              <a:rPr lang="cs-CZ" sz="2400" b="1" dirty="0" smtClean="0"/>
              <a:t> </a:t>
            </a:r>
            <a:r>
              <a:rPr lang="cs-CZ" sz="2400" b="1" dirty="0" err="1" smtClean="0"/>
              <a:t>technologies</a:t>
            </a:r>
            <a:r>
              <a:rPr lang="cs-CZ" sz="2400" b="1" dirty="0" smtClean="0"/>
              <a:t>:</a:t>
            </a:r>
          </a:p>
          <a:p>
            <a:pPr lvl="2"/>
            <a:r>
              <a:rPr lang="cs-CZ" dirty="0" err="1"/>
              <a:t>b</a:t>
            </a:r>
            <a:r>
              <a:rPr lang="cs-CZ" dirty="0" err="1" smtClean="0"/>
              <a:t>last</a:t>
            </a:r>
            <a:r>
              <a:rPr lang="cs-CZ" dirty="0" smtClean="0"/>
              <a:t> </a:t>
            </a:r>
            <a:r>
              <a:rPr lang="cs-CZ" dirty="0" err="1" smtClean="0"/>
              <a:t>furnaces</a:t>
            </a:r>
            <a:endParaRPr lang="cs-CZ" dirty="0" smtClean="0"/>
          </a:p>
          <a:p>
            <a:pPr lvl="2"/>
            <a:r>
              <a:rPr lang="cs-CZ" dirty="0" err="1"/>
              <a:t>s</a:t>
            </a:r>
            <a:r>
              <a:rPr lang="cs-CZ" dirty="0" err="1" smtClean="0"/>
              <a:t>teel</a:t>
            </a:r>
            <a:r>
              <a:rPr lang="cs-CZ" dirty="0" smtClean="0"/>
              <a:t> </a:t>
            </a:r>
            <a:r>
              <a:rPr lang="cs-CZ" dirty="0" err="1" smtClean="0"/>
              <a:t>plants</a:t>
            </a:r>
            <a:endParaRPr lang="cs-CZ" dirty="0" smtClean="0"/>
          </a:p>
          <a:p>
            <a:pPr lvl="2"/>
            <a:r>
              <a:rPr lang="cs-CZ" dirty="0" err="1"/>
              <a:t>s</a:t>
            </a:r>
            <a:r>
              <a:rPr lang="cs-CZ" dirty="0" err="1" smtClean="0"/>
              <a:t>intering</a:t>
            </a:r>
            <a:r>
              <a:rPr lang="cs-CZ" dirty="0" smtClean="0"/>
              <a:t> </a:t>
            </a:r>
            <a:r>
              <a:rPr lang="cs-CZ" dirty="0" err="1" smtClean="0"/>
              <a:t>plants</a:t>
            </a:r>
            <a:endParaRPr lang="cs-CZ" dirty="0" smtClean="0"/>
          </a:p>
          <a:p>
            <a:pPr lvl="2"/>
            <a:r>
              <a:rPr lang="cs-CZ" dirty="0" err="1"/>
              <a:t>c</a:t>
            </a:r>
            <a:r>
              <a:rPr lang="cs-CZ" dirty="0" err="1" smtClean="0"/>
              <a:t>oke</a:t>
            </a:r>
            <a:r>
              <a:rPr lang="cs-CZ" dirty="0" smtClean="0"/>
              <a:t> </a:t>
            </a:r>
            <a:r>
              <a:rPr lang="cs-CZ" dirty="0" err="1" smtClean="0"/>
              <a:t>owens</a:t>
            </a:r>
            <a:endParaRPr lang="cs-CZ" dirty="0" smtClean="0"/>
          </a:p>
          <a:p>
            <a:pPr lvl="2"/>
            <a:r>
              <a:rPr lang="cs-CZ" dirty="0" err="1"/>
              <a:t>p</a:t>
            </a:r>
            <a:r>
              <a:rPr lang="cs-CZ" dirty="0" err="1" smtClean="0"/>
              <a:t>ower</a:t>
            </a:r>
            <a:r>
              <a:rPr lang="cs-CZ" dirty="0" smtClean="0"/>
              <a:t> </a:t>
            </a:r>
            <a:r>
              <a:rPr lang="cs-CZ" dirty="0" err="1" smtClean="0"/>
              <a:t>plants</a:t>
            </a:r>
            <a:r>
              <a:rPr lang="is-IS" dirty="0" smtClean="0"/>
              <a:t>…</a:t>
            </a:r>
            <a:endParaRPr lang="cs-CZ" dirty="0" smtClean="0"/>
          </a:p>
          <a:p>
            <a:pPr lvl="2"/>
            <a:endParaRPr lang="cs-CZ" dirty="0" smtClean="0"/>
          </a:p>
          <a:p>
            <a:pPr lvl="2"/>
            <a:endParaRPr lang="cs-CZ" dirty="0" smtClean="0"/>
          </a:p>
          <a:p>
            <a:endParaRPr lang="cs-CZ" dirty="0" smtClean="0"/>
          </a:p>
          <a:p>
            <a:endParaRPr lang="cs-CZ" dirty="0"/>
          </a:p>
        </p:txBody>
      </p:sp>
    </p:spTree>
    <p:extLst>
      <p:ext uri="{BB962C8B-B14F-4D97-AF65-F5344CB8AC3E}">
        <p14:creationId xmlns:p14="http://schemas.microsoft.com/office/powerpoint/2010/main" val="10773767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64704"/>
            <a:ext cx="8229600" cy="1143000"/>
          </a:xfrm>
        </p:spPr>
        <p:txBody>
          <a:bodyPr/>
          <a:lstStyle/>
          <a:p>
            <a:pPr algn="l"/>
            <a:r>
              <a:rPr lang="cs-CZ" b="1" dirty="0" err="1" smtClean="0"/>
              <a:t>Conclusions</a:t>
            </a:r>
            <a:r>
              <a:rPr lang="cs-CZ" b="1" dirty="0" smtClean="0"/>
              <a:t>:</a:t>
            </a:r>
            <a:endParaRPr lang="cs-CZ" b="1" dirty="0"/>
          </a:p>
        </p:txBody>
      </p:sp>
      <p:sp>
        <p:nvSpPr>
          <p:cNvPr id="3" name="Zástupný symbol pro obsah 2"/>
          <p:cNvSpPr>
            <a:spLocks noGrp="1"/>
          </p:cNvSpPr>
          <p:nvPr>
            <p:ph idx="1"/>
          </p:nvPr>
        </p:nvSpPr>
        <p:spPr>
          <a:xfrm>
            <a:off x="457200" y="1927373"/>
            <a:ext cx="8229600" cy="4525963"/>
          </a:xfrm>
        </p:spPr>
        <p:txBody>
          <a:bodyPr/>
          <a:lstStyle/>
          <a:p>
            <a:r>
              <a:rPr lang="en-GB" sz="2400" dirty="0" smtClean="0"/>
              <a:t>We hope to use Data management system for ICP Vegetation more universally for JINR environmental projects (Environmental data management system?).</a:t>
            </a:r>
          </a:p>
          <a:p>
            <a:r>
              <a:rPr lang="en-GB" sz="2400" dirty="0" smtClean="0"/>
              <a:t>We hope to find good tools for INAA data clustering according to „fingerprints“ of air pollution sources</a:t>
            </a:r>
          </a:p>
          <a:p>
            <a:r>
              <a:rPr lang="en-GB" sz="2400" dirty="0" smtClean="0"/>
              <a:t>We hope to use LIT supercomputing system for our mathematical air pollution models</a:t>
            </a:r>
          </a:p>
          <a:p>
            <a:r>
              <a:rPr lang="en-GB" sz="2400" dirty="0" smtClean="0"/>
              <a:t>We hope to make a few nice common environmental projects using all the mentioned IT support</a:t>
            </a:r>
          </a:p>
          <a:p>
            <a:endParaRPr lang="en-GB" sz="2400" dirty="0" smtClean="0"/>
          </a:p>
          <a:p>
            <a:endParaRPr lang="en-GB" sz="2400" dirty="0"/>
          </a:p>
        </p:txBody>
      </p:sp>
    </p:spTree>
    <p:extLst>
      <p:ext uri="{BB962C8B-B14F-4D97-AF65-F5344CB8AC3E}">
        <p14:creationId xmlns:p14="http://schemas.microsoft.com/office/powerpoint/2010/main" val="21052161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68313" y="1125538"/>
            <a:ext cx="8229600" cy="1143000"/>
          </a:xfrm>
        </p:spPr>
        <p:txBody>
          <a:bodyPr/>
          <a:lstStyle/>
          <a:p>
            <a:r>
              <a:rPr lang="en-US" altLang="cs-CZ" b="1" i="1" dirty="0" smtClean="0">
                <a:solidFill>
                  <a:schemeClr val="bg1"/>
                </a:solidFill>
              </a:rPr>
              <a:t>Thank you</a:t>
            </a:r>
            <a:endParaRPr lang="cs-CZ" altLang="cs-CZ" b="1" i="1" dirty="0">
              <a:solidFill>
                <a:schemeClr val="bg1"/>
              </a:solidFill>
            </a:endParaRPr>
          </a:p>
        </p:txBody>
      </p:sp>
      <p:sp>
        <p:nvSpPr>
          <p:cNvPr id="41987" name="Rectangle 3"/>
          <p:cNvSpPr>
            <a:spLocks noGrp="1" noChangeArrowheads="1"/>
          </p:cNvSpPr>
          <p:nvPr>
            <p:ph type="body" idx="1"/>
          </p:nvPr>
        </p:nvSpPr>
        <p:spPr>
          <a:xfrm>
            <a:off x="468313" y="5662761"/>
            <a:ext cx="8174037" cy="790575"/>
          </a:xfrm>
        </p:spPr>
        <p:txBody>
          <a:bodyPr/>
          <a:lstStyle/>
          <a:p>
            <a:pPr algn="ctr">
              <a:buFontTx/>
              <a:buNone/>
            </a:pPr>
            <a:r>
              <a:rPr lang="cs-CZ" altLang="cs-CZ" sz="1600" b="1" i="1" dirty="0" err="1" smtClean="0">
                <a:solidFill>
                  <a:srgbClr val="800000"/>
                </a:solidFill>
              </a:rPr>
              <a:t>Assoc</a:t>
            </a:r>
            <a:r>
              <a:rPr lang="cs-CZ" altLang="cs-CZ" sz="1600" b="1" i="1" dirty="0" smtClean="0">
                <a:solidFill>
                  <a:srgbClr val="800000"/>
                </a:solidFill>
              </a:rPr>
              <a:t>. Prof. Petr Jančík, Ph.D.</a:t>
            </a:r>
            <a:endParaRPr lang="cs-CZ" altLang="cs-CZ" sz="1600" b="1" i="1" dirty="0">
              <a:solidFill>
                <a:srgbClr val="800000"/>
              </a:solidFill>
            </a:endParaRPr>
          </a:p>
          <a:p>
            <a:pPr algn="ctr">
              <a:buFontTx/>
              <a:buNone/>
            </a:pPr>
            <a:r>
              <a:rPr lang="cs-CZ" altLang="cs-CZ" sz="1600" b="1" i="1" dirty="0">
                <a:solidFill>
                  <a:srgbClr val="800000"/>
                </a:solidFill>
              </a:rPr>
              <a:t>p</a:t>
            </a:r>
            <a:r>
              <a:rPr lang="cs-CZ" altLang="cs-CZ" sz="1600" b="1" i="1" dirty="0" smtClean="0">
                <a:solidFill>
                  <a:srgbClr val="800000"/>
                </a:solidFill>
              </a:rPr>
              <a:t>etr.jancik@vsb.cz</a:t>
            </a:r>
            <a:endParaRPr lang="cs-CZ" altLang="cs-CZ" sz="1600" b="1" i="1" dirty="0">
              <a:solidFill>
                <a:srgbClr val="800000"/>
              </a:solidFill>
            </a:endParaRPr>
          </a:p>
        </p:txBody>
      </p:sp>
      <p:sp>
        <p:nvSpPr>
          <p:cNvPr id="6" name="Rectangle 2"/>
          <p:cNvSpPr txBox="1">
            <a:spLocks noChangeArrowheads="1"/>
          </p:cNvSpPr>
          <p:nvPr/>
        </p:nvSpPr>
        <p:spPr bwMode="auto">
          <a:xfrm>
            <a:off x="179388" y="2564904"/>
            <a:ext cx="8785225" cy="226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altLang="cs-CZ" sz="2800" b="1" dirty="0">
                <a:solidFill>
                  <a:srgbClr val="7E0000"/>
                </a:solidFill>
              </a:rPr>
              <a:t>IT for Applied Environmental Research </a:t>
            </a:r>
            <a:r>
              <a:rPr lang="cs-CZ" altLang="cs-CZ" sz="2800" b="1" dirty="0">
                <a:solidFill>
                  <a:srgbClr val="7E0000"/>
                </a:solidFill>
              </a:rPr>
              <a:t/>
            </a:r>
            <a:br>
              <a:rPr lang="cs-CZ" altLang="cs-CZ" sz="2800" b="1" dirty="0">
                <a:solidFill>
                  <a:srgbClr val="7E0000"/>
                </a:solidFill>
              </a:rPr>
            </a:br>
            <a:r>
              <a:rPr lang="cs-CZ" altLang="cs-CZ" sz="2800" b="1" dirty="0">
                <a:solidFill>
                  <a:srgbClr val="7E0000"/>
                </a:solidFill>
              </a:rPr>
              <a:t>in</a:t>
            </a:r>
            <a:r>
              <a:rPr lang="en-US" altLang="cs-CZ" sz="2800" b="1" dirty="0">
                <a:solidFill>
                  <a:srgbClr val="7E0000"/>
                </a:solidFill>
              </a:rPr>
              <a:t> JINR </a:t>
            </a:r>
            <a:r>
              <a:rPr lang="en-US" altLang="cs-CZ" sz="2800" b="1" kern="0" dirty="0" smtClean="0">
                <a:solidFill>
                  <a:srgbClr val="7E0000"/>
                </a:solidFill>
              </a:rPr>
              <a:t> </a:t>
            </a:r>
            <a:endParaRPr lang="cs-CZ" altLang="cs-CZ" sz="2800" b="1" kern="0" dirty="0">
              <a:solidFill>
                <a:srgbClr val="7E0000"/>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0" y="1341438"/>
            <a:ext cx="9144000" cy="792162"/>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cs-CZ"/>
              <a:t>ADMOSS </a:t>
            </a:r>
          </a:p>
        </p:txBody>
      </p:sp>
      <p:sp>
        <p:nvSpPr>
          <p:cNvPr id="9220" name="Rectangle 5"/>
          <p:cNvSpPr>
            <a:spLocks noChangeArrowheads="1"/>
          </p:cNvSpPr>
          <p:nvPr/>
        </p:nvSpPr>
        <p:spPr bwMode="auto">
          <a:xfrm>
            <a:off x="179388" y="2060575"/>
            <a:ext cx="8785225" cy="39608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algn="ctr">
              <a:spcBef>
                <a:spcPct val="20000"/>
              </a:spcBef>
              <a:defRPr/>
            </a:pPr>
            <a:r>
              <a:rPr lang="cs-CZ" sz="4000" b="1">
                <a:solidFill>
                  <a:srgbClr val="A50021"/>
                </a:solidFill>
                <a:ea typeface="ＭＳ Ｐゴシック" charset="0"/>
              </a:rPr>
              <a:t>=</a:t>
            </a:r>
          </a:p>
          <a:p>
            <a:pPr marL="342900" indent="-342900" algn="ctr">
              <a:spcBef>
                <a:spcPct val="20000"/>
              </a:spcBef>
              <a:defRPr/>
            </a:pPr>
            <a:endParaRPr lang="cs-CZ" sz="2000" b="1">
              <a:solidFill>
                <a:srgbClr val="A50021"/>
              </a:solidFill>
              <a:ea typeface="ＭＳ Ｐゴシック" charset="0"/>
            </a:endParaRPr>
          </a:p>
          <a:p>
            <a:pPr marL="342900" indent="-342900" algn="ctr">
              <a:spcBef>
                <a:spcPct val="20000"/>
              </a:spcBef>
              <a:defRPr/>
            </a:pPr>
            <a:endParaRPr lang="cs-CZ" sz="4000" b="1">
              <a:solidFill>
                <a:srgbClr val="A50021"/>
              </a:solidFill>
              <a:ea typeface="ＭＳ Ｐゴシック" charset="0"/>
            </a:endParaRPr>
          </a:p>
          <a:p>
            <a:pPr marL="342900" indent="-342900" algn="ctr">
              <a:spcBef>
                <a:spcPct val="20000"/>
              </a:spcBef>
              <a:defRPr/>
            </a:pPr>
            <a:r>
              <a:rPr lang="cs-CZ" sz="4000" b="1">
                <a:solidFill>
                  <a:srgbClr val="A50021"/>
                </a:solidFill>
                <a:ea typeface="ＭＳ Ｐゴシック" charset="0"/>
              </a:rPr>
              <a:t>+                   +</a:t>
            </a:r>
          </a:p>
        </p:txBody>
      </p:sp>
      <p:pic>
        <p:nvPicPr>
          <p:cNvPr id="23556" name="Picture 6" descr="S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7613" y="2878138"/>
            <a:ext cx="2517775"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7" descr="G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 y="2878138"/>
            <a:ext cx="2517775"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9" descr="MM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2878138"/>
            <a:ext cx="2517775"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01239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Number Placeholder 6"/>
          <p:cNvSpPr>
            <a:spLocks noGrp="1"/>
          </p:cNvSpPr>
          <p:nvPr>
            <p:ph type="sldNum" sz="quarter" idx="1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4564CFF4-6D04-2F4D-BD87-CE502DF17A5F}" type="slidenum">
              <a:rPr lang="en-GB" sz="1200">
                <a:solidFill>
                  <a:schemeClr val="bg1"/>
                </a:solidFill>
              </a:rPr>
              <a:pPr eaLnBrk="1" fontAlgn="base" hangingPunct="1">
                <a:spcBef>
                  <a:spcPct val="0"/>
                </a:spcBef>
                <a:spcAft>
                  <a:spcPct val="0"/>
                </a:spcAft>
              </a:pPr>
              <a:t>7</a:t>
            </a:fld>
            <a:endParaRPr lang="en-GB" sz="1200">
              <a:solidFill>
                <a:schemeClr val="bg1"/>
              </a:solidFill>
            </a:endParaRPr>
          </a:p>
        </p:txBody>
      </p:sp>
      <p:pic>
        <p:nvPicPr>
          <p:cNvPr id="17410" name="Picture 7" descr="Slide21.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a:spLocks noGrp="1"/>
          </p:cNvSpPr>
          <p:nvPr>
            <p:ph type="title"/>
          </p:nvPr>
        </p:nvSpPr>
        <p:spPr>
          <a:xfrm>
            <a:off x="498475" y="188913"/>
            <a:ext cx="8250238" cy="719137"/>
          </a:xfrm>
          <a:solidFill>
            <a:schemeClr val="bg1"/>
          </a:solidFill>
        </p:spPr>
        <p:txBody>
          <a:bodyPr rtlCol="0">
            <a:noAutofit/>
          </a:bodyPr>
          <a:lstStyle/>
          <a:p>
            <a:pPr eaLnBrk="1" fontAlgn="auto" hangingPunct="1">
              <a:spcAft>
                <a:spcPts val="0"/>
              </a:spcAft>
              <a:defRPr/>
            </a:pPr>
            <a:r>
              <a:rPr lang="en-US" sz="1800" cap="all" dirty="0" smtClean="0">
                <a:solidFill>
                  <a:srgbClr val="FF0000"/>
                </a:solidFill>
                <a:ea typeface="+mj-ea"/>
                <a:cs typeface="+mj-cs"/>
              </a:rPr>
              <a:t>What-IF scenarios for </a:t>
            </a:r>
            <a:r>
              <a:rPr lang="en-US" sz="1800" cap="all" dirty="0" err="1" smtClean="0">
                <a:solidFill>
                  <a:srgbClr val="FF0000"/>
                </a:solidFill>
                <a:ea typeface="+mj-ea"/>
                <a:cs typeface="+mj-cs"/>
              </a:rPr>
              <a:t>ostrava</a:t>
            </a:r>
            <a:r>
              <a:rPr lang="en-US" sz="1800" cap="all" dirty="0" smtClean="0">
                <a:solidFill>
                  <a:srgbClr val="FF0000"/>
                </a:solidFill>
                <a:ea typeface="+mj-ea"/>
                <a:cs typeface="+mj-cs"/>
              </a:rPr>
              <a:t> city: </a:t>
            </a:r>
            <a:br>
              <a:rPr lang="en-US" sz="1800" cap="all" dirty="0" smtClean="0">
                <a:solidFill>
                  <a:srgbClr val="FF0000"/>
                </a:solidFill>
                <a:ea typeface="+mj-ea"/>
                <a:cs typeface="+mj-cs"/>
              </a:rPr>
            </a:br>
            <a:r>
              <a:rPr lang="en-US" sz="1800" cap="all" dirty="0" smtClean="0">
                <a:ea typeface="+mj-ea"/>
                <a:cs typeface="+mj-cs"/>
              </a:rPr>
              <a:t>present situation (the worst meteorological conditions)                                           	</a:t>
            </a:r>
            <a:endParaRPr lang="en-US" sz="1800" cap="all" dirty="0">
              <a:ea typeface="+mj-ea"/>
              <a:cs typeface="+mj-cs"/>
            </a:endParaRPr>
          </a:p>
        </p:txBody>
      </p:sp>
    </p:spTree>
    <p:extLst>
      <p:ext uri="{BB962C8B-B14F-4D97-AF65-F5344CB8AC3E}">
        <p14:creationId xmlns:p14="http://schemas.microsoft.com/office/powerpoint/2010/main" val="39626617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Number Placeholder 6"/>
          <p:cNvSpPr>
            <a:spLocks noGrp="1"/>
          </p:cNvSpPr>
          <p:nvPr>
            <p:ph type="sldNum" sz="quarter" idx="1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642765F9-FA51-D045-9719-B3279DBA6C12}" type="slidenum">
              <a:rPr lang="en-GB" sz="1200">
                <a:solidFill>
                  <a:schemeClr val="bg1"/>
                </a:solidFill>
              </a:rPr>
              <a:pPr eaLnBrk="1" fontAlgn="base" hangingPunct="1">
                <a:spcBef>
                  <a:spcPct val="0"/>
                </a:spcBef>
                <a:spcAft>
                  <a:spcPct val="0"/>
                </a:spcAft>
              </a:pPr>
              <a:t>8</a:t>
            </a:fld>
            <a:endParaRPr lang="en-GB" sz="1200">
              <a:solidFill>
                <a:schemeClr val="bg1"/>
              </a:solidFill>
            </a:endParaRPr>
          </a:p>
        </p:txBody>
      </p:sp>
      <p:pic>
        <p:nvPicPr>
          <p:cNvPr id="18434" name="Picture 1" descr="Slide22.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a:spLocks noGrp="1"/>
          </p:cNvSpPr>
          <p:nvPr>
            <p:ph type="title"/>
          </p:nvPr>
        </p:nvSpPr>
        <p:spPr>
          <a:xfrm>
            <a:off x="498475" y="188913"/>
            <a:ext cx="8250238" cy="719137"/>
          </a:xfrm>
          <a:solidFill>
            <a:schemeClr val="bg1"/>
          </a:solidFill>
        </p:spPr>
        <p:txBody>
          <a:bodyPr rtlCol="0">
            <a:noAutofit/>
          </a:bodyPr>
          <a:lstStyle/>
          <a:p>
            <a:pPr eaLnBrk="1" fontAlgn="auto" hangingPunct="1">
              <a:spcAft>
                <a:spcPts val="0"/>
              </a:spcAft>
              <a:defRPr/>
            </a:pPr>
            <a:r>
              <a:rPr lang="en-US" sz="1800" cap="all" dirty="0" smtClean="0">
                <a:solidFill>
                  <a:srgbClr val="FF0000"/>
                </a:solidFill>
                <a:ea typeface="+mj-ea"/>
                <a:cs typeface="+mj-cs"/>
              </a:rPr>
              <a:t>What-IF scenarios for </a:t>
            </a:r>
            <a:r>
              <a:rPr lang="en-US" sz="1800" cap="all" dirty="0" err="1" smtClean="0">
                <a:solidFill>
                  <a:srgbClr val="FF0000"/>
                </a:solidFill>
                <a:ea typeface="+mj-ea"/>
                <a:cs typeface="+mj-cs"/>
              </a:rPr>
              <a:t>ostrava</a:t>
            </a:r>
            <a:r>
              <a:rPr lang="en-US" sz="1800" cap="all" dirty="0" smtClean="0">
                <a:solidFill>
                  <a:srgbClr val="FF0000"/>
                </a:solidFill>
                <a:ea typeface="+mj-ea"/>
                <a:cs typeface="+mj-cs"/>
              </a:rPr>
              <a:t> city: </a:t>
            </a:r>
            <a:r>
              <a:rPr lang="en-US" sz="1800" cap="all" dirty="0" smtClean="0">
                <a:ea typeface="+mj-ea"/>
                <a:cs typeface="+mj-cs"/>
              </a:rPr>
              <a:t/>
            </a:r>
            <a:br>
              <a:rPr lang="en-US" sz="1800" cap="all" dirty="0" smtClean="0">
                <a:ea typeface="+mj-ea"/>
                <a:cs typeface="+mj-cs"/>
              </a:rPr>
            </a:br>
            <a:r>
              <a:rPr lang="en-US" sz="1800" cap="all" dirty="0" smtClean="0">
                <a:ea typeface="+mj-ea"/>
                <a:cs typeface="+mj-cs"/>
              </a:rPr>
              <a:t>improving of transport system  (highway and speedways)                                           	</a:t>
            </a:r>
            <a:endParaRPr lang="en-US" sz="1800" cap="all" dirty="0">
              <a:ea typeface="+mj-ea"/>
              <a:cs typeface="+mj-cs"/>
            </a:endParaRPr>
          </a:p>
        </p:txBody>
      </p:sp>
    </p:spTree>
    <p:extLst>
      <p:ext uri="{BB962C8B-B14F-4D97-AF65-F5344CB8AC3E}">
        <p14:creationId xmlns:p14="http://schemas.microsoft.com/office/powerpoint/2010/main" val="16423583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Number Placeholder 6"/>
          <p:cNvSpPr>
            <a:spLocks noGrp="1"/>
          </p:cNvSpPr>
          <p:nvPr>
            <p:ph type="sldNum" sz="quarter" idx="1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FD0F02FE-3C9B-4340-991A-84565B58DA9D}" type="slidenum">
              <a:rPr lang="en-GB" sz="1200">
                <a:solidFill>
                  <a:schemeClr val="bg1"/>
                </a:solidFill>
              </a:rPr>
              <a:pPr eaLnBrk="1" fontAlgn="base" hangingPunct="1">
                <a:spcBef>
                  <a:spcPct val="0"/>
                </a:spcBef>
                <a:spcAft>
                  <a:spcPct val="0"/>
                </a:spcAft>
              </a:pPr>
              <a:t>9</a:t>
            </a:fld>
            <a:endParaRPr lang="en-GB" sz="1200">
              <a:solidFill>
                <a:schemeClr val="bg1"/>
              </a:solidFill>
            </a:endParaRPr>
          </a:p>
        </p:txBody>
      </p:sp>
      <p:pic>
        <p:nvPicPr>
          <p:cNvPr id="19458" name="Picture 1" descr="Slide23.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98475" y="188913"/>
            <a:ext cx="8250238" cy="719137"/>
          </a:xfrm>
          <a:solidFill>
            <a:schemeClr val="bg1"/>
          </a:solidFill>
        </p:spPr>
        <p:txBody>
          <a:bodyPr rtlCol="0">
            <a:noAutofit/>
          </a:bodyPr>
          <a:lstStyle/>
          <a:p>
            <a:pPr eaLnBrk="1" fontAlgn="auto" hangingPunct="1">
              <a:spcAft>
                <a:spcPts val="0"/>
              </a:spcAft>
              <a:defRPr/>
            </a:pPr>
            <a:r>
              <a:rPr lang="en-US" sz="1800" cap="all" dirty="0" smtClean="0">
                <a:solidFill>
                  <a:srgbClr val="FF0000"/>
                </a:solidFill>
                <a:ea typeface="+mj-ea"/>
                <a:cs typeface="+mj-cs"/>
              </a:rPr>
              <a:t>What-IF scenarios for </a:t>
            </a:r>
            <a:r>
              <a:rPr lang="en-US" sz="1800" cap="all" dirty="0" err="1" smtClean="0">
                <a:solidFill>
                  <a:srgbClr val="FF0000"/>
                </a:solidFill>
                <a:ea typeface="+mj-ea"/>
                <a:cs typeface="+mj-cs"/>
              </a:rPr>
              <a:t>ostrava</a:t>
            </a:r>
            <a:r>
              <a:rPr lang="en-US" sz="1800" cap="all" dirty="0" smtClean="0">
                <a:solidFill>
                  <a:srgbClr val="FF0000"/>
                </a:solidFill>
                <a:ea typeface="+mj-ea"/>
                <a:cs typeface="+mj-cs"/>
              </a:rPr>
              <a:t> city: </a:t>
            </a:r>
            <a:r>
              <a:rPr lang="en-US" sz="1800" cap="all" dirty="0" smtClean="0">
                <a:ea typeface="+mj-ea"/>
                <a:cs typeface="+mj-cs"/>
              </a:rPr>
              <a:t/>
            </a:r>
            <a:br>
              <a:rPr lang="en-US" sz="1800" cap="all" dirty="0" smtClean="0">
                <a:ea typeface="+mj-ea"/>
                <a:cs typeface="+mj-cs"/>
              </a:rPr>
            </a:br>
            <a:r>
              <a:rPr lang="en-US" sz="1800" cap="all" dirty="0" smtClean="0">
                <a:ea typeface="+mj-ea"/>
                <a:cs typeface="+mj-cs"/>
              </a:rPr>
              <a:t>improving of local heating (coal to gas)	</a:t>
            </a:r>
            <a:endParaRPr lang="en-US" sz="1800" cap="all" dirty="0">
              <a:ea typeface="+mj-ea"/>
              <a:cs typeface="+mj-cs"/>
            </a:endParaRPr>
          </a:p>
        </p:txBody>
      </p:sp>
    </p:spTree>
    <p:extLst>
      <p:ext uri="{BB962C8B-B14F-4D97-AF65-F5344CB8AC3E}">
        <p14:creationId xmlns:p14="http://schemas.microsoft.com/office/powerpoint/2010/main" val="35900248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9825</TotalTime>
  <Words>1611</Words>
  <Application>Microsoft Macintosh PowerPoint</Application>
  <PresentationFormat>Předvádění na obrazovce (4:3)</PresentationFormat>
  <Paragraphs>247</Paragraphs>
  <Slides>54</Slides>
  <Notes>7</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54</vt:i4>
      </vt:variant>
    </vt:vector>
  </HeadingPairs>
  <TitlesOfParts>
    <vt:vector size="61" baseType="lpstr">
      <vt:lpstr>Calibri</vt:lpstr>
      <vt:lpstr>Century Gothic</vt:lpstr>
      <vt:lpstr>ＭＳ Ｐゴシック</vt:lpstr>
      <vt:lpstr>Times New Roman</vt:lpstr>
      <vt:lpstr>Arial</vt:lpstr>
      <vt:lpstr>Wingdings</vt:lpstr>
      <vt:lpstr>Výchozí návrh</vt:lpstr>
      <vt:lpstr>IT for Applied Environmental Research  in JINR </vt:lpstr>
      <vt:lpstr>Introduction:</vt:lpstr>
      <vt:lpstr>Prezentace aplikace PowerPoint</vt:lpstr>
      <vt:lpstr>Prezentace aplikace PowerPoint</vt:lpstr>
      <vt:lpstr>Prezentace aplikace PowerPoint</vt:lpstr>
      <vt:lpstr>ADMOSS </vt:lpstr>
      <vt:lpstr>What-IF scenarios for ostrava city:  present situation (the worst meteorological conditions)                                            </vt:lpstr>
      <vt:lpstr>What-IF scenarios for ostrava city:  improving of transport system  (highway and speedways)                                            </vt:lpstr>
      <vt:lpstr>What-IF scenarios for ostrava city:  improving of local heating (coal to gas) </vt:lpstr>
      <vt:lpstr>What-IF scenarios for ostrava city:  Reducing of air pollutions from main industrial sources </vt:lpstr>
      <vt:lpstr>What-IF scenarios for ostrava city:  Reducing of air pollutions from main industrial sources </vt:lpstr>
      <vt:lpstr>What-IF scenarios for ostrava city:  All of previous changes together </vt:lpstr>
      <vt:lpstr>HEALTH IMPACT ASSESMENT</vt:lpstr>
      <vt:lpstr>Confirmation of what – if modeling by real situation in 2009  (Crisis of Metallurgical Industry &amp; Industrial Emissions Reduction)</vt:lpstr>
      <vt:lpstr>Prezentace aplikace PowerPoint</vt:lpstr>
      <vt:lpstr>What-IF scenarios for ostrava city:  Reducing of air pollutions from main industrial sources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Nuclear reactor IBR-2  </vt:lpstr>
      <vt:lpstr>Prezentace aplikace PowerPoint</vt:lpstr>
      <vt:lpstr>Prezentace aplikace PowerPoint</vt:lpstr>
      <vt:lpstr>Clustering  </vt:lpstr>
      <vt:lpstr>Hierarchical clustering on principal components</vt:lpstr>
      <vt:lpstr>Prezentace aplikace PowerPoint</vt:lpstr>
      <vt:lpstr>Prezentace aplikace PowerPoint</vt:lpstr>
      <vt:lpstr>Prezentace aplikace PowerPoint</vt:lpstr>
      <vt:lpstr> AIR BORDER "Joint Czech - Polish Measurements of Trans Border Air Pollution Transmission".  </vt:lpstr>
      <vt:lpstr>Prezentace aplikace PowerPoint</vt:lpstr>
      <vt:lpstr>Directions with important groups of air pollution sources</vt:lpstr>
      <vt:lpstr>Directions with important groups of air pollution sources ( N-S )</vt:lpstr>
      <vt:lpstr>Directions with important groups of air pollution sources ( NE – SW )</vt:lpstr>
      <vt:lpstr>Directions with important groups of air pollution sources ( E - W )</vt:lpstr>
      <vt:lpstr>Directions with important groups of air pollution sources ( NW – SE )</vt:lpstr>
      <vt:lpstr>Wind direction depend sampler</vt:lpstr>
      <vt:lpstr>UNMANNED AIRSHIP AIRBORNE MONITORING </vt:lpstr>
      <vt:lpstr>GreyWolf 3016 IAQ handheld particle counter</vt:lpstr>
      <vt:lpstr>SAMPLING DEVICE  </vt:lpstr>
      <vt:lpstr>GROUND CONTROL STATION</vt:lpstr>
      <vt:lpstr>GROUND CONTROL STATION</vt:lpstr>
      <vt:lpstr>UAV airboirne measurment results</vt:lpstr>
      <vt:lpstr>Emmision sources filters</vt:lpstr>
      <vt:lpstr>Conclusions:</vt:lpstr>
      <vt:lpstr>Thank you</vt:lpstr>
    </vt:vector>
  </TitlesOfParts>
  <Company>VŠB</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pav13</dc:creator>
  <cp:lastModifiedBy>Jancik Petr</cp:lastModifiedBy>
  <cp:revision>118</cp:revision>
  <dcterms:created xsi:type="dcterms:W3CDTF">2007-08-30T09:12:16Z</dcterms:created>
  <dcterms:modified xsi:type="dcterms:W3CDTF">2017-09-29T00:08:31Z</dcterms:modified>
</cp:coreProperties>
</file>