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9/6/2017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Disclosure in Software Intensive Systems</a:t>
            </a:r>
            <a:endParaRPr lang="en-US" dirty="0"/>
          </a:p>
        </p:txBody>
      </p:sp>
      <p:sp>
        <p:nvSpPr>
          <p:cNvPr id="3" name="Subtitle 2"/>
          <p:cNvSpPr>
            <a:spLocks noGrp="1"/>
          </p:cNvSpPr>
          <p:nvPr>
            <p:ph type="subTitle" idx="1"/>
          </p:nvPr>
        </p:nvSpPr>
        <p:spPr/>
        <p:txBody>
          <a:bodyPr/>
          <a:lstStyle/>
          <a:p>
            <a:r>
              <a:rPr lang="en-US" dirty="0"/>
              <a:t>p</a:t>
            </a:r>
            <a:r>
              <a:rPr lang="en-US" dirty="0" smtClean="0"/>
              <a:t>rof., dr. Vladimir Dimitrov</a:t>
            </a:r>
          </a:p>
          <a:p>
            <a:r>
              <a:rPr lang="en-US" dirty="0" smtClean="0"/>
              <a:t>University of Sofia</a:t>
            </a:r>
            <a:endParaRPr lang="bg-BG" dirty="0"/>
          </a:p>
        </p:txBody>
      </p:sp>
    </p:spTree>
    <p:extLst>
      <p:ext uri="{BB962C8B-B14F-4D97-AF65-F5344CB8AC3E}">
        <p14:creationId xmlns:p14="http://schemas.microsoft.com/office/powerpoint/2010/main" val="110588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CWE</a:t>
            </a:r>
            <a:endParaRPr lang="bg-BG" dirty="0"/>
          </a:p>
        </p:txBody>
      </p:sp>
      <p:sp>
        <p:nvSpPr>
          <p:cNvPr id="3" name="Content Placeholder 2"/>
          <p:cNvSpPr>
            <a:spLocks noGrp="1"/>
          </p:cNvSpPr>
          <p:nvPr>
            <p:ph idx="1"/>
          </p:nvPr>
        </p:nvSpPr>
        <p:spPr/>
        <p:txBody>
          <a:bodyPr>
            <a:normAutofit fontScale="77500" lnSpcReduction="20000"/>
          </a:bodyPr>
          <a:lstStyle/>
          <a:p>
            <a:pPr lvl="0"/>
            <a:r>
              <a:rPr lang="en-US" dirty="0"/>
              <a:t>CWE-201: Information Exposure Through Sent Data (variant) (draft)</a:t>
            </a:r>
            <a:endParaRPr lang="bg-BG" dirty="0"/>
          </a:p>
          <a:p>
            <a:pPr lvl="0"/>
            <a:r>
              <a:rPr lang="en-US" dirty="0"/>
              <a:t>CWE-202: Exposure of Sensitive Data Through Data Queries (variant) (draft)</a:t>
            </a:r>
            <a:endParaRPr lang="bg-BG" dirty="0"/>
          </a:p>
          <a:p>
            <a:pPr lvl="0"/>
            <a:r>
              <a:rPr lang="en-US" dirty="0"/>
              <a:t>CWE-203: Information Exposure Through Discrepancy (class) (incomplete)</a:t>
            </a:r>
            <a:endParaRPr lang="bg-BG" dirty="0"/>
          </a:p>
          <a:p>
            <a:pPr lvl="1"/>
            <a:r>
              <a:rPr lang="en-US" dirty="0"/>
              <a:t>CWE-204: Response Discrepancy Information Exposure (base) (incomplete)</a:t>
            </a:r>
            <a:endParaRPr lang="bg-BG" dirty="0"/>
          </a:p>
          <a:p>
            <a:pPr lvl="1"/>
            <a:r>
              <a:rPr lang="en-US" dirty="0"/>
              <a:t>CWE-205: Information Exposure Through Behavioral Discrepancy (base) (incomplete)</a:t>
            </a:r>
            <a:endParaRPr lang="bg-BG" dirty="0"/>
          </a:p>
          <a:p>
            <a:pPr lvl="2"/>
            <a:r>
              <a:rPr lang="en-US" dirty="0"/>
              <a:t>CWE-206: Information Exposure of Internal State Through Behavioral Inconsistency (variant) (incomplete)</a:t>
            </a:r>
            <a:endParaRPr lang="bg-BG" dirty="0"/>
          </a:p>
          <a:p>
            <a:pPr lvl="2"/>
            <a:r>
              <a:rPr lang="en-US" dirty="0"/>
              <a:t>CWE-207: Information Exposure Through an External Behavioral Inconsistency (variant) (draft)</a:t>
            </a:r>
            <a:endParaRPr lang="bg-BG" dirty="0"/>
          </a:p>
          <a:p>
            <a:pPr lvl="1"/>
            <a:r>
              <a:rPr lang="en-US" dirty="0"/>
              <a:t>CWE-208: Information Exposure Through Timing Discrepancy (base) (incomplete)</a:t>
            </a:r>
            <a:endParaRPr lang="bg-BG" dirty="0"/>
          </a:p>
          <a:p>
            <a:pPr lvl="0"/>
            <a:r>
              <a:rPr lang="en-US" dirty="0"/>
              <a:t>CWE-209: Information Exposure Through an Error Message (base) (draft)</a:t>
            </a:r>
            <a:endParaRPr lang="bg-BG" dirty="0"/>
          </a:p>
          <a:p>
            <a:pPr lvl="1"/>
            <a:r>
              <a:rPr lang="en-US" dirty="0"/>
              <a:t>CWE-210: Information Exposure Through Self-generated Error Message (base) (draft)</a:t>
            </a:r>
            <a:endParaRPr lang="bg-BG" dirty="0"/>
          </a:p>
          <a:p>
            <a:pPr lvl="2"/>
            <a:r>
              <a:rPr lang="en-US" dirty="0"/>
              <a:t>CWE-535: Information Exposure Through Shell Error Message (variant) (incomplete</a:t>
            </a:r>
            <a:r>
              <a:rPr lang="en-US" dirty="0" smtClean="0"/>
              <a:t>)</a:t>
            </a:r>
            <a:endParaRPr lang="bg-BG" dirty="0"/>
          </a:p>
        </p:txBody>
      </p:sp>
    </p:spTree>
    <p:extLst>
      <p:ext uri="{BB962C8B-B14F-4D97-AF65-F5344CB8AC3E}">
        <p14:creationId xmlns:p14="http://schemas.microsoft.com/office/powerpoint/2010/main" val="417496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CWE</a:t>
            </a:r>
            <a:endParaRPr lang="bg-BG" dirty="0"/>
          </a:p>
        </p:txBody>
      </p:sp>
      <p:sp>
        <p:nvSpPr>
          <p:cNvPr id="3" name="Content Placeholder 2"/>
          <p:cNvSpPr>
            <a:spLocks noGrp="1"/>
          </p:cNvSpPr>
          <p:nvPr>
            <p:ph idx="1"/>
          </p:nvPr>
        </p:nvSpPr>
        <p:spPr/>
        <p:txBody>
          <a:bodyPr>
            <a:normAutofit fontScale="62500" lnSpcReduction="20000"/>
          </a:bodyPr>
          <a:lstStyle/>
          <a:p>
            <a:pPr lvl="2"/>
            <a:r>
              <a:rPr lang="en-US" smtClean="0"/>
              <a:t>CWE-536</a:t>
            </a:r>
            <a:r>
              <a:rPr lang="en-US" dirty="0"/>
              <a:t>: Information Exposure Through Servlet Runtime Error Message (variant) (incomplete)</a:t>
            </a:r>
            <a:endParaRPr lang="bg-BG" dirty="0"/>
          </a:p>
          <a:p>
            <a:pPr lvl="2"/>
            <a:r>
              <a:rPr lang="en-US" dirty="0"/>
              <a:t>CWE-537: Information Exposure Through Java Runtime Error Message (variant) (incomplete)</a:t>
            </a:r>
            <a:endParaRPr lang="bg-BG" dirty="0"/>
          </a:p>
          <a:p>
            <a:pPr lvl="1"/>
            <a:r>
              <a:rPr lang="en-US" dirty="0"/>
              <a:t>CWE-211: Information Exposure Through Externally-generated Error Message (base) (incomplete)</a:t>
            </a:r>
            <a:endParaRPr lang="bg-BG" dirty="0"/>
          </a:p>
          <a:p>
            <a:pPr lvl="1"/>
            <a:r>
              <a:rPr lang="en-US" dirty="0"/>
              <a:t>CWE-550: Information Exposure Through Server Error Message (variant) (incomplete)</a:t>
            </a:r>
            <a:endParaRPr lang="bg-BG" dirty="0"/>
          </a:p>
          <a:p>
            <a:pPr lvl="0"/>
            <a:r>
              <a:rPr lang="en-US" dirty="0"/>
              <a:t>CWE-212: Improper Cross-boundary Removal of Sensitive Data (base) (incomplete)</a:t>
            </a:r>
            <a:endParaRPr lang="bg-BG" dirty="0"/>
          </a:p>
          <a:p>
            <a:pPr lvl="0"/>
            <a:r>
              <a:rPr lang="fr-FR" dirty="0"/>
              <a:t>CWE-213: Intentional Information Exposure (base) (</a:t>
            </a:r>
            <a:r>
              <a:rPr lang="fr-FR" dirty="0" err="1"/>
              <a:t>draft</a:t>
            </a:r>
            <a:r>
              <a:rPr lang="fr-FR" dirty="0"/>
              <a:t>)</a:t>
            </a:r>
            <a:endParaRPr lang="bg-BG" dirty="0"/>
          </a:p>
          <a:p>
            <a:pPr lvl="0"/>
            <a:r>
              <a:rPr lang="en-US" dirty="0"/>
              <a:t>CWE-214: Information Exposure Through Process Environment (variant) (incomplete)</a:t>
            </a:r>
            <a:endParaRPr lang="bg-BG" dirty="0"/>
          </a:p>
          <a:p>
            <a:pPr lvl="0"/>
            <a:r>
              <a:rPr lang="en-US" dirty="0"/>
              <a:t>CWE-215: Information Exposure Through Debug Information (variant) (draft)</a:t>
            </a:r>
            <a:endParaRPr lang="bg-BG" dirty="0"/>
          </a:p>
          <a:p>
            <a:pPr lvl="1"/>
            <a:r>
              <a:rPr lang="en-US" dirty="0"/>
              <a:t>CWE-11: ASP.NET Misconfiguration: Creating Debug Binary (variant) (draft)</a:t>
            </a:r>
            <a:endParaRPr lang="bg-BG" dirty="0"/>
          </a:p>
          <a:p>
            <a:pPr lvl="0"/>
            <a:r>
              <a:rPr lang="en-US" dirty="0"/>
              <a:t>CWE-226: Sensitive Information Uncleared Before Release (base) (draft)</a:t>
            </a:r>
            <a:endParaRPr lang="bg-BG" dirty="0"/>
          </a:p>
          <a:p>
            <a:pPr lvl="1"/>
            <a:r>
              <a:rPr lang="en-US" dirty="0"/>
              <a:t>CWE-244: Improper Clearing of Heap Memory Before Release ('Heap Inspection') (variant) (draft)</a:t>
            </a:r>
            <a:endParaRPr lang="bg-BG" dirty="0"/>
          </a:p>
          <a:p>
            <a:pPr lvl="0"/>
            <a:r>
              <a:rPr lang="en-US" dirty="0"/>
              <a:t>CWE-359: Exposure of Private Information ('Privacy Violation') (class) (incomplete</a:t>
            </a:r>
            <a:r>
              <a:rPr lang="en-US" dirty="0" smtClean="0"/>
              <a:t>)</a:t>
            </a:r>
            <a:endParaRPr lang="bg-BG" dirty="0"/>
          </a:p>
        </p:txBody>
      </p:sp>
    </p:spTree>
    <p:extLst>
      <p:ext uri="{BB962C8B-B14F-4D97-AF65-F5344CB8AC3E}">
        <p14:creationId xmlns:p14="http://schemas.microsoft.com/office/powerpoint/2010/main" val="417496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CWE</a:t>
            </a:r>
            <a:endParaRPr lang="bg-BG" dirty="0"/>
          </a:p>
        </p:txBody>
      </p:sp>
      <p:sp>
        <p:nvSpPr>
          <p:cNvPr id="3" name="Content Placeholder 2"/>
          <p:cNvSpPr>
            <a:spLocks noGrp="1"/>
          </p:cNvSpPr>
          <p:nvPr>
            <p:ph idx="1"/>
          </p:nvPr>
        </p:nvSpPr>
        <p:spPr/>
        <p:txBody>
          <a:bodyPr>
            <a:normAutofit fontScale="70000" lnSpcReduction="20000"/>
          </a:bodyPr>
          <a:lstStyle/>
          <a:p>
            <a:pPr lvl="1"/>
            <a:r>
              <a:rPr lang="en-US" dirty="0" smtClean="0"/>
              <a:t>CWE-202</a:t>
            </a:r>
            <a:r>
              <a:rPr lang="en-US" dirty="0"/>
              <a:t>: Exposure of Sensitive Data Through Data Queries (variant) (draft)</a:t>
            </a:r>
            <a:endParaRPr lang="bg-BG" dirty="0"/>
          </a:p>
          <a:p>
            <a:pPr lvl="0"/>
            <a:r>
              <a:rPr lang="en-US" dirty="0"/>
              <a:t>CWE-497: Exposure of System Data to an Unauthorized Control Sphere (variant) (incomplete)</a:t>
            </a:r>
            <a:endParaRPr lang="bg-BG" dirty="0"/>
          </a:p>
          <a:p>
            <a:pPr lvl="0"/>
            <a:r>
              <a:rPr lang="en-US" dirty="0"/>
              <a:t>CWE-524: Information Exposure Through Caching (variant) (incomplete)</a:t>
            </a:r>
            <a:endParaRPr lang="bg-BG" dirty="0"/>
          </a:p>
          <a:p>
            <a:pPr lvl="1"/>
            <a:r>
              <a:rPr lang="en-US" dirty="0"/>
              <a:t>CWE-525: Information Exposure Through Browser Caching (variant) (incomplete)</a:t>
            </a:r>
            <a:endParaRPr lang="bg-BG" dirty="0"/>
          </a:p>
          <a:p>
            <a:pPr lvl="0"/>
            <a:r>
              <a:rPr lang="en-US" dirty="0"/>
              <a:t>CWE-526: Information Exposure Through Environmental Variables (variant) (incomplete)</a:t>
            </a:r>
            <a:endParaRPr lang="bg-BG" dirty="0"/>
          </a:p>
          <a:p>
            <a:pPr lvl="0"/>
            <a:r>
              <a:rPr lang="en-US" dirty="0"/>
              <a:t>CWE-538: File and Directory Information Exposure (base) (draft)</a:t>
            </a:r>
            <a:endParaRPr lang="bg-BG" dirty="0"/>
          </a:p>
          <a:p>
            <a:pPr lvl="1"/>
            <a:r>
              <a:rPr lang="en-US" dirty="0"/>
              <a:t>CWE-527: Exposure of CVS Repository to an Unauthorized Control Sphere (variant) (draft)</a:t>
            </a:r>
            <a:endParaRPr lang="bg-BG" dirty="0"/>
          </a:p>
          <a:p>
            <a:pPr lvl="0"/>
            <a:r>
              <a:rPr lang="en-US" dirty="0"/>
              <a:t>CWE-528: Exposure of Core Dump File to an Unauthorized Control Sphere (variant) (draft)</a:t>
            </a:r>
            <a:endParaRPr lang="bg-BG" dirty="0"/>
          </a:p>
          <a:p>
            <a:pPr lvl="1"/>
            <a:r>
              <a:rPr lang="en-US" dirty="0"/>
              <a:t>CWE-529: Exposure of Access Control List Files to an Unauthorized Control Sphere (variant) (incomplete)</a:t>
            </a:r>
            <a:endParaRPr lang="bg-BG" dirty="0"/>
          </a:p>
          <a:p>
            <a:pPr lvl="1"/>
            <a:r>
              <a:rPr lang="en-US" dirty="0"/>
              <a:t>CWE-530: Exposure of Backup File to an Unauthorized Control Sphere (variant) (incomplete)</a:t>
            </a:r>
            <a:endParaRPr lang="bg-BG" dirty="0"/>
          </a:p>
          <a:p>
            <a:pPr lvl="1"/>
            <a:r>
              <a:rPr lang="en-US" dirty="0"/>
              <a:t>CWE-532: Information Exposure Through Log Files (variant) (incomplete)</a:t>
            </a:r>
            <a:endParaRPr lang="bg-BG" dirty="0"/>
          </a:p>
          <a:p>
            <a:pPr lvl="0"/>
            <a:r>
              <a:rPr lang="en-US" dirty="0"/>
              <a:t>CWE-533: Information Exposure Through Server Log Files (variant) (incomplete</a:t>
            </a:r>
            <a:r>
              <a:rPr lang="en-US" dirty="0" smtClean="0"/>
              <a:t>)</a:t>
            </a:r>
            <a:endParaRPr lang="bg-BG" dirty="0"/>
          </a:p>
        </p:txBody>
      </p:sp>
    </p:spTree>
    <p:extLst>
      <p:ext uri="{BB962C8B-B14F-4D97-AF65-F5344CB8AC3E}">
        <p14:creationId xmlns:p14="http://schemas.microsoft.com/office/powerpoint/2010/main" val="4174966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CWE</a:t>
            </a:r>
            <a:endParaRPr lang="bg-BG" dirty="0"/>
          </a:p>
        </p:txBody>
      </p:sp>
      <p:sp>
        <p:nvSpPr>
          <p:cNvPr id="3" name="Content Placeholder 2"/>
          <p:cNvSpPr>
            <a:spLocks noGrp="1"/>
          </p:cNvSpPr>
          <p:nvPr>
            <p:ph idx="1"/>
          </p:nvPr>
        </p:nvSpPr>
        <p:spPr/>
        <p:txBody>
          <a:bodyPr>
            <a:normAutofit fontScale="70000" lnSpcReduction="20000"/>
          </a:bodyPr>
          <a:lstStyle/>
          <a:p>
            <a:pPr lvl="0"/>
            <a:r>
              <a:rPr lang="en-US" smtClean="0"/>
              <a:t>CWE-534</a:t>
            </a:r>
            <a:r>
              <a:rPr lang="en-US" dirty="0"/>
              <a:t>: Information Exposure Through Debug Log Files (variant) (draft)</a:t>
            </a:r>
            <a:endParaRPr lang="bg-BG" dirty="0"/>
          </a:p>
          <a:p>
            <a:pPr lvl="0"/>
            <a:r>
              <a:rPr lang="en-US" dirty="0"/>
              <a:t>CWE-542: Information Exposure Through Cleanup Log Files (variant) (incomplete)</a:t>
            </a:r>
            <a:endParaRPr lang="bg-BG" dirty="0"/>
          </a:p>
          <a:p>
            <a:pPr lvl="1"/>
            <a:r>
              <a:rPr lang="en-US" dirty="0"/>
              <a:t>CWE-539: Information Exposure Through Persistent Cookies (variant) (incomplete)</a:t>
            </a:r>
            <a:endParaRPr lang="bg-BG" dirty="0"/>
          </a:p>
          <a:p>
            <a:pPr lvl="1"/>
            <a:r>
              <a:rPr lang="en-US" dirty="0"/>
              <a:t>CWE-540: Information Exposure Through Source Code (variant) (incomplete)</a:t>
            </a:r>
            <a:endParaRPr lang="bg-BG" dirty="0"/>
          </a:p>
          <a:p>
            <a:pPr lvl="0"/>
            <a:r>
              <a:rPr lang="en-US" dirty="0"/>
              <a:t>CWE-531: Information Exposure Through Test Code (variant) (incomplete)</a:t>
            </a:r>
            <a:endParaRPr lang="bg-BG" dirty="0"/>
          </a:p>
          <a:p>
            <a:pPr lvl="0"/>
            <a:r>
              <a:rPr lang="en-US" dirty="0"/>
              <a:t>CWE-541: Information Exposure Through Include Source Code (variant) (incomplete)</a:t>
            </a:r>
            <a:endParaRPr lang="bg-BG" dirty="0"/>
          </a:p>
          <a:p>
            <a:pPr lvl="0"/>
            <a:r>
              <a:rPr lang="en-US" dirty="0"/>
              <a:t>CWE-615: Information Exposure Through Comments (variant) (incomplete)</a:t>
            </a:r>
            <a:endParaRPr lang="bg-BG" dirty="0"/>
          </a:p>
          <a:p>
            <a:pPr lvl="1"/>
            <a:r>
              <a:rPr lang="en-US" dirty="0"/>
              <a:t>CWE-548: Information Exposure Through Directory Listing (variant) (draft)</a:t>
            </a:r>
            <a:endParaRPr lang="bg-BG" dirty="0"/>
          </a:p>
          <a:p>
            <a:pPr lvl="1"/>
            <a:r>
              <a:rPr lang="en-US" dirty="0"/>
              <a:t>CWE-651: Information Exposure Through WSDL File (variant) (incomplete)</a:t>
            </a:r>
            <a:endParaRPr lang="bg-BG" dirty="0"/>
          </a:p>
          <a:p>
            <a:pPr lvl="0"/>
            <a:r>
              <a:rPr lang="en-US" dirty="0"/>
              <a:t>CWE-598: Information Exposure Through Query Strings in GET Request (variant) (draft)</a:t>
            </a:r>
            <a:endParaRPr lang="bg-BG" dirty="0"/>
          </a:p>
          <a:p>
            <a:pPr lvl="0"/>
            <a:r>
              <a:rPr lang="en-US" dirty="0"/>
              <a:t>CWE-612: Information Exposure Through Indexing of Private Data (variant) (draft)</a:t>
            </a:r>
            <a:endParaRPr lang="bg-BG" dirty="0"/>
          </a:p>
          <a:p>
            <a:pPr marL="0" indent="0">
              <a:buNone/>
            </a:pPr>
            <a:endParaRPr lang="bg-BG" dirty="0"/>
          </a:p>
        </p:txBody>
      </p:sp>
    </p:spTree>
    <p:extLst>
      <p:ext uri="{BB962C8B-B14F-4D97-AF65-F5344CB8AC3E}">
        <p14:creationId xmlns:p14="http://schemas.microsoft.com/office/powerpoint/2010/main" val="4174966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 1</a:t>
            </a:r>
            <a:endParaRPr lang="bg-BG" dirty="0"/>
          </a:p>
        </p:txBody>
      </p:sp>
      <p:sp>
        <p:nvSpPr>
          <p:cNvPr id="3" name="Content Placeholder 2"/>
          <p:cNvSpPr>
            <a:spLocks noGrp="1"/>
          </p:cNvSpPr>
          <p:nvPr>
            <p:ph idx="1"/>
          </p:nvPr>
        </p:nvSpPr>
        <p:spPr/>
        <p:txBody>
          <a:bodyPr/>
          <a:lstStyle/>
          <a:p>
            <a:pPr marL="0" indent="0">
              <a:buNone/>
            </a:pPr>
            <a:r>
              <a:rPr lang="en-US" dirty="0"/>
              <a:t>First, all these weaknesses are in status “incomplete” or “draft”. In that case, how useful is the presented information for further research? It is clear that with information in such a state is impossible to be done more formal research. The hierarchy is under development and only after one or two new versions would be in status dominated by “stable” states.</a:t>
            </a:r>
            <a:endParaRPr lang="bg-BG" dirty="0"/>
          </a:p>
        </p:txBody>
      </p:sp>
    </p:spTree>
    <p:extLst>
      <p:ext uri="{BB962C8B-B14F-4D97-AF65-F5344CB8AC3E}">
        <p14:creationId xmlns:p14="http://schemas.microsoft.com/office/powerpoint/2010/main" val="3764244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 2</a:t>
            </a:r>
            <a:endParaRPr lang="bg-BG" dirty="0"/>
          </a:p>
        </p:txBody>
      </p:sp>
      <p:sp>
        <p:nvSpPr>
          <p:cNvPr id="3" name="Content Placeholder 2"/>
          <p:cNvSpPr>
            <a:spLocks noGrp="1"/>
          </p:cNvSpPr>
          <p:nvPr>
            <p:ph idx="1"/>
          </p:nvPr>
        </p:nvSpPr>
        <p:spPr/>
        <p:txBody>
          <a:bodyPr/>
          <a:lstStyle/>
          <a:p>
            <a:pPr marL="0" indent="0">
              <a:buNone/>
            </a:pPr>
            <a:r>
              <a:rPr lang="en-US" dirty="0"/>
              <a:t>Second, the hierarchy is organized in very strange way. Today, object-oriented approach dominates in the programming and computer professionals can expect that hierarchy is organized following the logic class-base-variant, i.e. the most specific are variants that can be generalized to bases and the last one can be generalized to classes. On the top are views - in that case the Research View.</a:t>
            </a:r>
            <a:endParaRPr lang="bg-BG" dirty="0"/>
          </a:p>
        </p:txBody>
      </p:sp>
    </p:spTree>
    <p:extLst>
      <p:ext uri="{BB962C8B-B14F-4D97-AF65-F5344CB8AC3E}">
        <p14:creationId xmlns:p14="http://schemas.microsoft.com/office/powerpoint/2010/main" val="390968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CWE node types</a:t>
            </a:r>
            <a:endParaRPr lang="bg-BG" dirty="0"/>
          </a:p>
        </p:txBody>
      </p:sp>
      <p:sp>
        <p:nvSpPr>
          <p:cNvPr id="3" name="Content Placeholder 2"/>
          <p:cNvSpPr>
            <a:spLocks noGrp="1"/>
          </p:cNvSpPr>
          <p:nvPr>
            <p:ph idx="1"/>
          </p:nvPr>
        </p:nvSpPr>
        <p:spPr/>
        <p:txBody>
          <a:bodyPr/>
          <a:lstStyle/>
          <a:p>
            <a:pPr lvl="0"/>
            <a:r>
              <a:rPr lang="en-US" dirty="0"/>
              <a:t>The view organizes weaknesses in a hierarchy from specific point of view.</a:t>
            </a:r>
            <a:endParaRPr lang="bg-BG" dirty="0"/>
          </a:p>
          <a:p>
            <a:pPr lvl="0"/>
            <a:r>
              <a:rPr lang="en-US" dirty="0"/>
              <a:t>The class describes a set of weaknesses with common characteristics. It description usually is independent of specific programming language or technology.</a:t>
            </a:r>
            <a:endParaRPr lang="bg-BG" dirty="0"/>
          </a:p>
          <a:p>
            <a:pPr lvl="0"/>
            <a:r>
              <a:rPr lang="en-US" dirty="0"/>
              <a:t>The base is an abstract description more specific than the class, but it can be used for weakness detection and prevention.</a:t>
            </a:r>
            <a:endParaRPr lang="bg-BG" dirty="0"/>
          </a:p>
          <a:p>
            <a:pPr lvl="0"/>
            <a:r>
              <a:rPr lang="en-US" dirty="0"/>
              <a:t>The variant has the most detailed description linked with some programming language or technology</a:t>
            </a:r>
            <a:r>
              <a:rPr lang="en-US" dirty="0" smtClean="0"/>
              <a:t>.</a:t>
            </a:r>
            <a:endParaRPr lang="bg-BG" dirty="0"/>
          </a:p>
        </p:txBody>
      </p:sp>
    </p:spTree>
    <p:extLst>
      <p:ext uri="{BB962C8B-B14F-4D97-AF65-F5344CB8AC3E}">
        <p14:creationId xmlns:p14="http://schemas.microsoft.com/office/powerpoint/2010/main" val="376948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 2</a:t>
            </a:r>
            <a:endParaRPr lang="bg-BG" dirty="0"/>
          </a:p>
        </p:txBody>
      </p:sp>
      <p:sp>
        <p:nvSpPr>
          <p:cNvPr id="3" name="Content Placeholder 2"/>
          <p:cNvSpPr>
            <a:spLocks noGrp="1"/>
          </p:cNvSpPr>
          <p:nvPr>
            <p:ph idx="1"/>
          </p:nvPr>
        </p:nvSpPr>
        <p:spPr/>
        <p:txBody>
          <a:bodyPr/>
          <a:lstStyle/>
          <a:p>
            <a:pPr marL="0" indent="0">
              <a:buNone/>
            </a:pPr>
            <a:r>
              <a:rPr lang="en-US" dirty="0"/>
              <a:t>CWE-200 hierarchy contains nodes of the same type in relationship parent-child. For example CWE-532 (variant) has as children the variants CWE-533, CWE-534 and CWE-542.</a:t>
            </a:r>
            <a:endParaRPr lang="bg-BG" dirty="0"/>
          </a:p>
          <a:p>
            <a:pPr marL="0" indent="0">
              <a:buNone/>
            </a:pPr>
            <a:r>
              <a:rPr lang="en-US" dirty="0"/>
              <a:t>In that hierarchy nodes of intermediate types are not obligatory. For Example, CWE-201 (variant) directly is a child of CWE-200 (class).</a:t>
            </a:r>
            <a:endParaRPr lang="bg-BG" dirty="0"/>
          </a:p>
        </p:txBody>
      </p:sp>
    </p:spTree>
    <p:extLst>
      <p:ext uri="{BB962C8B-B14F-4D97-AF65-F5344CB8AC3E}">
        <p14:creationId xmlns:p14="http://schemas.microsoft.com/office/powerpoint/2010/main" val="371662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generalization</a:t>
            </a:r>
            <a:endParaRPr lang="bg-BG" dirty="0"/>
          </a:p>
        </p:txBody>
      </p:sp>
      <p:sp>
        <p:nvSpPr>
          <p:cNvPr id="3" name="Content Placeholder 2"/>
          <p:cNvSpPr>
            <a:spLocks noGrp="1"/>
          </p:cNvSpPr>
          <p:nvPr>
            <p:ph idx="1"/>
          </p:nvPr>
        </p:nvSpPr>
        <p:spPr/>
        <p:txBody>
          <a:bodyPr/>
          <a:lstStyle/>
          <a:p>
            <a:pPr marL="0" indent="0">
              <a:buNone/>
            </a:pPr>
            <a:r>
              <a:rPr lang="en-US" dirty="0"/>
              <a:t>The generalization, in object-oriented programming and design, uses a single concept to generalize more specific elements in one more abstract one. In the CWE case, this means that several variants have to be generalized in one base, and that several bases have to be generalized in one class because they are at different abstraction levels. But from the CWE-200 hierarchy it is clear that the concepts of class, base and variant are not used for that purpose. For example CWE-200 have as children several variants (CWE-201 etc.), a class (CWE-203), and several bases (CWE-209 etc.).</a:t>
            </a:r>
            <a:endParaRPr lang="bg-BG" dirty="0"/>
          </a:p>
        </p:txBody>
      </p:sp>
    </p:spTree>
    <p:extLst>
      <p:ext uri="{BB962C8B-B14F-4D97-AF65-F5344CB8AC3E}">
        <p14:creationId xmlns:p14="http://schemas.microsoft.com/office/powerpoint/2010/main" val="2773715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CWE-200 hierarchy is organized?</a:t>
            </a:r>
            <a:endParaRPr lang="bg-BG" dirty="0"/>
          </a:p>
        </p:txBody>
      </p:sp>
      <p:sp>
        <p:nvSpPr>
          <p:cNvPr id="3" name="Content Placeholder 2"/>
          <p:cNvSpPr>
            <a:spLocks noGrp="1"/>
          </p:cNvSpPr>
          <p:nvPr>
            <p:ph idx="1"/>
          </p:nvPr>
        </p:nvSpPr>
        <p:spPr/>
        <p:txBody>
          <a:bodyPr/>
          <a:lstStyle/>
          <a:p>
            <a:pPr marL="0" indent="0">
              <a:buNone/>
            </a:pPr>
            <a:r>
              <a:rPr lang="en-US" dirty="0" smtClean="0"/>
              <a:t>After </a:t>
            </a:r>
            <a:r>
              <a:rPr lang="en-US" dirty="0"/>
              <a:t>careful investigation of the contents it becomes clear that the hierarchy is organized following attack vectors hierarchy.</a:t>
            </a:r>
          </a:p>
          <a:p>
            <a:pPr marL="0" indent="0">
              <a:buNone/>
            </a:pPr>
            <a:r>
              <a:rPr lang="en-US" dirty="0"/>
              <a:t>An attack vector is a path or means by which an attacker can gain access to the system. Attack vectors enable attackers to exploit system vulnerabilities.</a:t>
            </a:r>
          </a:p>
          <a:p>
            <a:pPr marL="0" indent="0">
              <a:buNone/>
            </a:pPr>
            <a:endParaRPr lang="bg-BG" dirty="0"/>
          </a:p>
        </p:txBody>
      </p:sp>
    </p:spTree>
    <p:extLst>
      <p:ext uri="{BB962C8B-B14F-4D97-AF65-F5344CB8AC3E}">
        <p14:creationId xmlns:p14="http://schemas.microsoft.com/office/powerpoint/2010/main" val="3592073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Attack </a:t>
            </a:r>
            <a:endParaRPr lang="bg-BG" dirty="0"/>
          </a:p>
        </p:txBody>
      </p:sp>
      <p:sp>
        <p:nvSpPr>
          <p:cNvPr id="3" name="Content Placeholder 2"/>
          <p:cNvSpPr>
            <a:spLocks noGrp="1"/>
          </p:cNvSpPr>
          <p:nvPr>
            <p:ph idx="1"/>
          </p:nvPr>
        </p:nvSpPr>
        <p:spPr/>
        <p:txBody>
          <a:bodyPr/>
          <a:lstStyle/>
          <a:p>
            <a:pPr marL="0" indent="0">
              <a:buNone/>
            </a:pPr>
            <a:r>
              <a:rPr lang="en-US" dirty="0"/>
              <a:t>Attack is a sequence of actions (manual, automatic or both) initiated by an attacker against a software intensive system to gain an unauthorized access to or some benefits from the system. There is always motivation for the attack. Attack targets are software weaknesses.</a:t>
            </a:r>
            <a:endParaRPr lang="bg-BG" dirty="0"/>
          </a:p>
        </p:txBody>
      </p:sp>
    </p:spTree>
    <p:extLst>
      <p:ext uri="{BB962C8B-B14F-4D97-AF65-F5344CB8AC3E}">
        <p14:creationId xmlns:p14="http://schemas.microsoft.com/office/powerpoint/2010/main" val="3912396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Attack vectors at the top of CWE-200 hierarchy</a:t>
            </a:r>
            <a:endParaRPr lang="bg-BG" dirty="0"/>
          </a:p>
        </p:txBody>
      </p:sp>
      <p:sp>
        <p:nvSpPr>
          <p:cNvPr id="3" name="Content Placeholder 2"/>
          <p:cNvSpPr>
            <a:spLocks noGrp="1"/>
          </p:cNvSpPr>
          <p:nvPr>
            <p:ph idx="1"/>
          </p:nvPr>
        </p:nvSpPr>
        <p:spPr/>
        <p:txBody>
          <a:bodyPr>
            <a:normAutofit fontScale="92500" lnSpcReduction="20000"/>
          </a:bodyPr>
          <a:lstStyle/>
          <a:p>
            <a:pPr lvl="0"/>
            <a:r>
              <a:rPr lang="en-US" dirty="0" smtClean="0"/>
              <a:t>data </a:t>
            </a:r>
            <a:r>
              <a:rPr lang="en-US" dirty="0"/>
              <a:t>transmission (CWE-201);</a:t>
            </a:r>
            <a:endParaRPr lang="bg-BG" dirty="0"/>
          </a:p>
          <a:p>
            <a:pPr lvl="0"/>
            <a:r>
              <a:rPr lang="en-US" dirty="0"/>
              <a:t>query execution (CWE-202);</a:t>
            </a:r>
            <a:endParaRPr lang="bg-BG" dirty="0"/>
          </a:p>
          <a:p>
            <a:pPr lvl="0"/>
            <a:r>
              <a:rPr lang="en-US" dirty="0"/>
              <a:t>discrepancies (CWE-203):</a:t>
            </a:r>
            <a:endParaRPr lang="bg-BG" dirty="0"/>
          </a:p>
          <a:p>
            <a:pPr lvl="1"/>
            <a:r>
              <a:rPr lang="en-US" dirty="0"/>
              <a:t>response discrepancies (CWE-204);</a:t>
            </a:r>
            <a:endParaRPr lang="bg-BG" dirty="0"/>
          </a:p>
          <a:p>
            <a:pPr lvl="1"/>
            <a:r>
              <a:rPr lang="en-US" dirty="0"/>
              <a:t>behavior discrepancies (CWE-205):</a:t>
            </a:r>
            <a:endParaRPr lang="bg-BG" dirty="0"/>
          </a:p>
          <a:p>
            <a:pPr lvl="2"/>
            <a:r>
              <a:rPr lang="en-US" dirty="0"/>
              <a:t>internal state behavioral inconsistency (CWE-206);</a:t>
            </a:r>
            <a:endParaRPr lang="bg-BG" dirty="0"/>
          </a:p>
          <a:p>
            <a:pPr lvl="2"/>
            <a:r>
              <a:rPr lang="en-US" dirty="0"/>
              <a:t>external state behavioral inconsistency (CWE-207).</a:t>
            </a:r>
            <a:endParaRPr lang="bg-BG" dirty="0"/>
          </a:p>
          <a:p>
            <a:pPr lvl="1"/>
            <a:r>
              <a:rPr lang="en-US" dirty="0"/>
              <a:t>timing discrepancies (CWE-208).</a:t>
            </a:r>
            <a:endParaRPr lang="bg-BG" dirty="0"/>
          </a:p>
          <a:p>
            <a:pPr lvl="0"/>
            <a:r>
              <a:rPr lang="en-US" dirty="0"/>
              <a:t>error messages (CWE-209);</a:t>
            </a:r>
            <a:endParaRPr lang="bg-BG" dirty="0"/>
          </a:p>
          <a:p>
            <a:pPr lvl="0"/>
            <a:r>
              <a:rPr lang="en-US" dirty="0"/>
              <a:t>etc.</a:t>
            </a:r>
            <a:endParaRPr lang="bg-BG" dirty="0"/>
          </a:p>
          <a:p>
            <a:pPr marL="0" indent="0">
              <a:buNone/>
            </a:pPr>
            <a:endParaRPr lang="bg-BG" dirty="0"/>
          </a:p>
        </p:txBody>
      </p:sp>
    </p:spTree>
    <p:extLst>
      <p:ext uri="{BB962C8B-B14F-4D97-AF65-F5344CB8AC3E}">
        <p14:creationId xmlns:p14="http://schemas.microsoft.com/office/powerpoint/2010/main" val="231381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 3</a:t>
            </a:r>
            <a:endParaRPr lang="bg-BG" dirty="0"/>
          </a:p>
        </p:txBody>
      </p:sp>
      <p:sp>
        <p:nvSpPr>
          <p:cNvPr id="3" name="Content Placeholder 2"/>
          <p:cNvSpPr>
            <a:spLocks noGrp="1"/>
          </p:cNvSpPr>
          <p:nvPr>
            <p:ph idx="1"/>
          </p:nvPr>
        </p:nvSpPr>
        <p:spPr/>
        <p:txBody>
          <a:bodyPr/>
          <a:lstStyle/>
          <a:p>
            <a:pPr marL="0" indent="0">
              <a:buNone/>
            </a:pPr>
            <a:r>
              <a:rPr lang="en-US" dirty="0"/>
              <a:t>Third, CWE-202 participates two times in the hierarchy: one time as a child of CWE-200 and the second time as a child of CWE-359. This hierarchy is at least strange.</a:t>
            </a:r>
            <a:endParaRPr lang="bg-BG" dirty="0"/>
          </a:p>
        </p:txBody>
      </p:sp>
    </p:spTree>
    <p:extLst>
      <p:ext uri="{BB962C8B-B14F-4D97-AF65-F5344CB8AC3E}">
        <p14:creationId xmlns:p14="http://schemas.microsoft.com/office/powerpoint/2010/main" val="70559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classification</a:t>
            </a:r>
            <a:endParaRPr lang="bg-BG" dirty="0"/>
          </a:p>
        </p:txBody>
      </p:sp>
      <p:sp>
        <p:nvSpPr>
          <p:cNvPr id="3" name="Content Placeholder 2"/>
          <p:cNvSpPr>
            <a:spLocks noGrp="1"/>
          </p:cNvSpPr>
          <p:nvPr>
            <p:ph idx="1"/>
          </p:nvPr>
        </p:nvSpPr>
        <p:spPr/>
        <p:txBody>
          <a:bodyPr/>
          <a:lstStyle/>
          <a:p>
            <a:pPr marL="0" indent="0">
              <a:buNone/>
            </a:pPr>
            <a:r>
              <a:rPr lang="en-US" dirty="0"/>
              <a:t>A hierarchy of weaknesses must help to detect them in the code. It must be a base for further research and investigation on these weaknesses. This means that the hierarchy must be organized in object-oriented style - from more abstract to more specific elements. Every node in this hierarchy must be self-contained and useful, i.e. its formal specification must not be trivial one. If this does not happened - the node contains pointless description. The node specification must be the base for automatic detection of the corresponding weakness. The description must not be a common parlance on the topic.</a:t>
            </a:r>
            <a:endParaRPr lang="bg-BG" dirty="0"/>
          </a:p>
        </p:txBody>
      </p:sp>
    </p:spTree>
    <p:extLst>
      <p:ext uri="{BB962C8B-B14F-4D97-AF65-F5344CB8AC3E}">
        <p14:creationId xmlns:p14="http://schemas.microsoft.com/office/powerpoint/2010/main" val="2406568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bg-BG" dirty="0"/>
          </a:p>
        </p:txBody>
      </p:sp>
      <p:sp>
        <p:nvSpPr>
          <p:cNvPr id="3" name="Content Placeholder 2"/>
          <p:cNvSpPr>
            <a:spLocks noGrp="1"/>
          </p:cNvSpPr>
          <p:nvPr>
            <p:ph idx="1"/>
          </p:nvPr>
        </p:nvSpPr>
        <p:spPr/>
        <p:txBody>
          <a:bodyPr>
            <a:normAutofit/>
          </a:bodyPr>
          <a:lstStyle/>
          <a:p>
            <a:pPr marL="0" indent="0">
              <a:buNone/>
            </a:pPr>
            <a:r>
              <a:rPr lang="en-US" dirty="0"/>
              <a:t>Data anonymization is the perfect solution for data protection, because even in the case of successful attack, the attacker access useless data, but there are two problems with data anonymization:</a:t>
            </a:r>
            <a:endParaRPr lang="bg-BG" dirty="0"/>
          </a:p>
          <a:p>
            <a:pPr marL="457200" lvl="0" indent="-457200">
              <a:buFont typeface="+mj-lt"/>
              <a:buAutoNum type="arabicPeriod"/>
            </a:pPr>
            <a:r>
              <a:rPr lang="en-US" dirty="0"/>
              <a:t>How useful for data analysis are anonymized data?</a:t>
            </a:r>
            <a:endParaRPr lang="bg-BG" dirty="0"/>
          </a:p>
          <a:p>
            <a:pPr marL="457200" lvl="0" indent="-457200">
              <a:buFont typeface="+mj-lt"/>
              <a:buAutoNum type="arabicPeriod"/>
            </a:pPr>
            <a:r>
              <a:rPr lang="en-US" dirty="0"/>
              <a:t>T</a:t>
            </a:r>
            <a:r>
              <a:rPr lang="en-US" dirty="0" smtClean="0"/>
              <a:t>he </a:t>
            </a:r>
            <a:r>
              <a:rPr lang="en-US" dirty="0"/>
              <a:t>process for data anonymization still remains a subject for data disclosure attacks. Therefore, it must be protected enough for that kind of attacks using above mentioned weaknesses</a:t>
            </a:r>
            <a:r>
              <a:rPr lang="en-US" dirty="0" smtClean="0"/>
              <a:t>.</a:t>
            </a:r>
            <a:endParaRPr lang="bg-BG" dirty="0"/>
          </a:p>
        </p:txBody>
      </p:sp>
    </p:spTree>
    <p:extLst>
      <p:ext uri="{BB962C8B-B14F-4D97-AF65-F5344CB8AC3E}">
        <p14:creationId xmlns:p14="http://schemas.microsoft.com/office/powerpoint/2010/main" val="1182040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bg-BG"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idea to use software weaknesses for data security improvement is a good idea - a preventive action. It is possible to prevent weaknesses as early as possible in the software life cycle. Later on, to remove discovered vulnerabilities is expensive or even impossible. </a:t>
            </a:r>
            <a:endParaRPr lang="bg-BG" dirty="0"/>
          </a:p>
          <a:p>
            <a:pPr marL="0" indent="0">
              <a:buNone/>
            </a:pPr>
            <a:r>
              <a:rPr lang="en-US" dirty="0"/>
              <a:t>On the other hand, hierarchy of information disclosure weaknesses is currently under development - there are no one weakness in stable state. This hierarchy is only informative one and as a whole not usable. Will the hierarchy be usable when it reaches the stable state is under question that would be discussed in another place</a:t>
            </a:r>
            <a:r>
              <a:rPr lang="en-US" dirty="0" smtClean="0"/>
              <a:t>.</a:t>
            </a:r>
            <a:endParaRPr lang="bg-BG" dirty="0"/>
          </a:p>
        </p:txBody>
      </p:sp>
    </p:spTree>
    <p:extLst>
      <p:ext uri="{BB962C8B-B14F-4D97-AF65-F5344CB8AC3E}">
        <p14:creationId xmlns:p14="http://schemas.microsoft.com/office/powerpoint/2010/main" val="118204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bg-BG" dirty="0"/>
          </a:p>
        </p:txBody>
      </p:sp>
      <p:sp>
        <p:nvSpPr>
          <p:cNvPr id="3" name="Content Placeholder 2"/>
          <p:cNvSpPr>
            <a:spLocks noGrp="1"/>
          </p:cNvSpPr>
          <p:nvPr>
            <p:ph idx="1"/>
          </p:nvPr>
        </p:nvSpPr>
        <p:spPr/>
        <p:txBody>
          <a:bodyPr>
            <a:normAutofit/>
          </a:bodyPr>
          <a:lstStyle/>
          <a:p>
            <a:pPr marL="0" indent="0">
              <a:buNone/>
            </a:pPr>
            <a:r>
              <a:rPr lang="en-US" dirty="0" smtClean="0"/>
              <a:t>It </a:t>
            </a:r>
            <a:r>
              <a:rPr lang="en-US" dirty="0"/>
              <a:t>is clear that to protect data from disclosure using CWE weaknesses would not happened for now. Then what to do? An answer is to use available repositories for attacks and vulnerabilities. Every important technology or product has such repositories.</a:t>
            </a:r>
            <a:endParaRPr lang="bg-BG" dirty="0"/>
          </a:p>
          <a:p>
            <a:pPr marL="0" indent="0">
              <a:buNone/>
            </a:pPr>
            <a:r>
              <a:rPr lang="en-US" dirty="0"/>
              <a:t>There are no links among these specific repositories. It is possible a vulnerability reported in one repository (and even currently removed) to be available for the same kind of technology or product (and even not reported). Typical example is CVE-2002-2031 that has been reported for Internet Explorer and is not available for the newest versions, but is in full power and even not reported for all other widespread browsers.</a:t>
            </a:r>
            <a:endParaRPr lang="bg-BG" dirty="0"/>
          </a:p>
        </p:txBody>
      </p:sp>
    </p:spTree>
    <p:extLst>
      <p:ext uri="{BB962C8B-B14F-4D97-AF65-F5344CB8AC3E}">
        <p14:creationId xmlns:p14="http://schemas.microsoft.com/office/powerpoint/2010/main" val="1182040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Acknowledgments</a:t>
            </a:r>
            <a:endParaRPr lang="bg-BG" dirty="0"/>
          </a:p>
        </p:txBody>
      </p:sp>
      <p:sp>
        <p:nvSpPr>
          <p:cNvPr id="3" name="Content Placeholder 2"/>
          <p:cNvSpPr>
            <a:spLocks noGrp="1"/>
          </p:cNvSpPr>
          <p:nvPr>
            <p:ph idx="1"/>
          </p:nvPr>
        </p:nvSpPr>
        <p:spPr/>
        <p:txBody>
          <a:bodyPr/>
          <a:lstStyle/>
          <a:p>
            <a:pPr marL="0" indent="0">
              <a:buNone/>
            </a:pPr>
            <a:r>
              <a:rPr lang="en-US" dirty="0" smtClean="0"/>
              <a:t>Presented </a:t>
            </a:r>
            <a:r>
              <a:rPr lang="en-US" dirty="0"/>
              <a:t>in this paper results are part of the project “Methods for Data Analysis and Knowledge Discovery in Big Sequencing Datasets" (supported by the National Science Fund of Bulgaria, Contract I02/7/2014).</a:t>
            </a:r>
          </a:p>
          <a:p>
            <a:pPr marL="0" indent="0">
              <a:buNone/>
            </a:pPr>
            <a:endParaRPr lang="bg-BG" dirty="0"/>
          </a:p>
        </p:txBody>
      </p:sp>
    </p:spTree>
    <p:extLst>
      <p:ext uri="{BB962C8B-B14F-4D97-AF65-F5344CB8AC3E}">
        <p14:creationId xmlns:p14="http://schemas.microsoft.com/office/powerpoint/2010/main" val="21066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weakness</a:t>
            </a:r>
            <a:endParaRPr lang="bg-BG" dirty="0"/>
          </a:p>
        </p:txBody>
      </p:sp>
      <p:sp>
        <p:nvSpPr>
          <p:cNvPr id="3" name="Content Placeholder 2"/>
          <p:cNvSpPr>
            <a:spLocks noGrp="1"/>
          </p:cNvSpPr>
          <p:nvPr>
            <p:ph idx="1"/>
          </p:nvPr>
        </p:nvSpPr>
        <p:spPr/>
        <p:txBody>
          <a:bodyPr/>
          <a:lstStyle/>
          <a:p>
            <a:pPr marL="0" indent="0">
              <a:buNone/>
            </a:pPr>
            <a:r>
              <a:rPr lang="en-US" dirty="0"/>
              <a:t>Software weakness is an intentional or unintentional bug in the system architecture, design, implementation or configuration.</a:t>
            </a:r>
            <a:endParaRPr lang="bg-BG" dirty="0"/>
          </a:p>
        </p:txBody>
      </p:sp>
    </p:spTree>
    <p:extLst>
      <p:ext uri="{BB962C8B-B14F-4D97-AF65-F5344CB8AC3E}">
        <p14:creationId xmlns:p14="http://schemas.microsoft.com/office/powerpoint/2010/main" val="117075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Vulnerability</a:t>
            </a:r>
            <a:endParaRPr lang="bg-BG" dirty="0"/>
          </a:p>
        </p:txBody>
      </p:sp>
      <p:sp>
        <p:nvSpPr>
          <p:cNvPr id="3" name="Content Placeholder 2"/>
          <p:cNvSpPr>
            <a:spLocks noGrp="1"/>
          </p:cNvSpPr>
          <p:nvPr>
            <p:ph idx="1"/>
          </p:nvPr>
        </p:nvSpPr>
        <p:spPr/>
        <p:txBody>
          <a:bodyPr/>
          <a:lstStyle/>
          <a:p>
            <a:pPr marL="0" indent="0">
              <a:buNone/>
            </a:pPr>
            <a:r>
              <a:rPr lang="en-US" dirty="0"/>
              <a:t>Vulnerability is a weakness that can be successfully exploited by an attack. Not every weakness available in the software is a vulnerability - it can be protected by some security mechanisms.</a:t>
            </a:r>
            <a:endParaRPr lang="bg-BG" dirty="0"/>
          </a:p>
        </p:txBody>
      </p:sp>
    </p:spTree>
    <p:extLst>
      <p:ext uri="{BB962C8B-B14F-4D97-AF65-F5344CB8AC3E}">
        <p14:creationId xmlns:p14="http://schemas.microsoft.com/office/powerpoint/2010/main" val="29590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information </a:t>
            </a:r>
            <a:r>
              <a:rPr lang="fr-FR" dirty="0" err="1"/>
              <a:t>exposure</a:t>
            </a:r>
            <a:endParaRPr lang="bg-BG" dirty="0"/>
          </a:p>
        </p:txBody>
      </p:sp>
      <p:sp>
        <p:nvSpPr>
          <p:cNvPr id="3" name="Content Placeholder 2"/>
          <p:cNvSpPr>
            <a:spLocks noGrp="1"/>
          </p:cNvSpPr>
          <p:nvPr>
            <p:ph idx="1"/>
          </p:nvPr>
        </p:nvSpPr>
        <p:spPr/>
        <p:txBody>
          <a:bodyPr/>
          <a:lstStyle/>
          <a:p>
            <a:pPr marL="0" indent="0">
              <a:buNone/>
            </a:pPr>
            <a:r>
              <a:rPr lang="en-US" dirty="0"/>
              <a:t>“An information exposure is the intentional or unintentional disclosure of information to an actor that is not explicitly authorized to have access to that information</a:t>
            </a:r>
            <a:r>
              <a:rPr lang="en-US" dirty="0" smtClean="0"/>
              <a:t>.”</a:t>
            </a:r>
            <a:endParaRPr lang="en-US" dirty="0"/>
          </a:p>
          <a:p>
            <a:pPr marL="0" indent="0">
              <a:buNone/>
            </a:pPr>
            <a:r>
              <a:rPr lang="en-US" dirty="0"/>
              <a:t>Alternative terms are information leak and information disclosure. The term “information leak” in computer security is used additionally in the sense of resource leak, i.e. improper tracking of resources which can lead to exhaustion. The term “information disclosure” does not refer to disclosure of security-relevant information. It used mainly in vulnerability databases and policies and legal documents.</a:t>
            </a:r>
          </a:p>
          <a:p>
            <a:endParaRPr lang="bg-BG" dirty="0"/>
          </a:p>
        </p:txBody>
      </p:sp>
    </p:spTree>
    <p:extLst>
      <p:ext uri="{BB962C8B-B14F-4D97-AF65-F5344CB8AC3E}">
        <p14:creationId xmlns:p14="http://schemas.microsoft.com/office/powerpoint/2010/main" val="128318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Data </a:t>
            </a:r>
            <a:r>
              <a:rPr lang="fr-FR" dirty="0" err="1" smtClean="0"/>
              <a:t>masking</a:t>
            </a:r>
            <a:endParaRPr lang="bg-B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Data masking is a fundamental component of data security used for data anonymization (de-identification). It enables organizations to de-identify, mask and transform sensitive data. Anonymized data can be used for research purpose. A range of transformation techniques can be applied to substitute sensitive data with contextually-accurate but fictionalized data to produce accurate research results. By masking personally-identifying information, organizations can protect the privacy and security of confidential data, and support compliance with local and international privacy regulations.</a:t>
            </a:r>
          </a:p>
          <a:p>
            <a:pPr marL="0" indent="0">
              <a:buNone/>
            </a:pPr>
            <a:r>
              <a:rPr lang="en-US" dirty="0"/>
              <a:t>There are 3 types of data anonymization: masking identifiers in unstructured data, privacy preserving data analyses (interactive scenario) and transforming structured data (non-interactive scenario)</a:t>
            </a:r>
          </a:p>
          <a:p>
            <a:pPr marL="0" indent="0">
              <a:buNone/>
            </a:pPr>
            <a:endParaRPr lang="bg-BG" dirty="0"/>
          </a:p>
        </p:txBody>
      </p:sp>
    </p:spTree>
    <p:extLst>
      <p:ext uri="{BB962C8B-B14F-4D97-AF65-F5344CB8AC3E}">
        <p14:creationId xmlns:p14="http://schemas.microsoft.com/office/powerpoint/2010/main" val="167638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Anonymization</a:t>
            </a:r>
            <a:endParaRPr lang="bg-BG" dirty="0"/>
          </a:p>
        </p:txBody>
      </p:sp>
      <p:sp>
        <p:nvSpPr>
          <p:cNvPr id="3" name="Content Placeholder 2"/>
          <p:cNvSpPr>
            <a:spLocks noGrp="1"/>
          </p:cNvSpPr>
          <p:nvPr>
            <p:ph idx="1"/>
          </p:nvPr>
        </p:nvSpPr>
        <p:spPr/>
        <p:txBody>
          <a:bodyPr/>
          <a:lstStyle/>
          <a:p>
            <a:pPr marL="0" indent="0">
              <a:buNone/>
            </a:pPr>
            <a:r>
              <a:rPr lang="en-US" dirty="0"/>
              <a:t>Anonymization must be treated in the context of the concrete use cases. Data anonymization is data protection from unauthorized access, i.e. there is an intended or unintended attack for data disclosure. From that point of view, data disclosure is a vulnerability that occurs as result of an attack on some weakness. Therefore data anonymization is a mitigation or prevention of data disclosure weaknesses in software intensive systems</a:t>
            </a:r>
            <a:r>
              <a:rPr lang="en-US" dirty="0" smtClean="0"/>
              <a:t>.</a:t>
            </a:r>
          </a:p>
          <a:p>
            <a:pPr marL="0" indent="0">
              <a:buNone/>
            </a:pPr>
            <a:r>
              <a:rPr lang="en-US" dirty="0"/>
              <a:t>The main subject for data anonymization are so called Personally Identifiable Information (PII) and Protected Health Information (PHI).</a:t>
            </a:r>
            <a:endParaRPr lang="bg-BG" dirty="0"/>
          </a:p>
        </p:txBody>
      </p:sp>
    </p:spTree>
    <p:extLst>
      <p:ext uri="{BB962C8B-B14F-4D97-AF65-F5344CB8AC3E}">
        <p14:creationId xmlns:p14="http://schemas.microsoft.com/office/powerpoint/2010/main" val="4076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Personally Identifiable Information</a:t>
            </a:r>
            <a:endParaRPr lang="bg-BG" dirty="0"/>
          </a:p>
        </p:txBody>
      </p:sp>
      <p:sp>
        <p:nvSpPr>
          <p:cNvPr id="3" name="Content Placeholder 2"/>
          <p:cNvSpPr>
            <a:spLocks noGrp="1"/>
          </p:cNvSpPr>
          <p:nvPr>
            <p:ph idx="1"/>
          </p:nvPr>
        </p:nvSpPr>
        <p:spPr/>
        <p:txBody>
          <a:bodyPr/>
          <a:lstStyle/>
          <a:p>
            <a:pPr marL="0" indent="0">
              <a:buNone/>
            </a:pPr>
            <a:r>
              <a:rPr lang="en-US" dirty="0"/>
              <a:t>PII is information that alone or in combination with other information allows a person to be identified. This is information that permits individual persons to be revealed from the mass of information. Part of the PII is information associated with the person.</a:t>
            </a:r>
          </a:p>
          <a:p>
            <a:pPr marL="0" indent="0">
              <a:buNone/>
            </a:pPr>
            <a:r>
              <a:rPr lang="en-US" dirty="0"/>
              <a:t>PII can be financial (card number, bank account number and balance on it), employment details (salary, position occupation), personal (photo, biometric data, birth date, sex, marital status), education (college, university, qualifications), contacts (e-mail, phone number), medical data (past and current diseases</a:t>
            </a:r>
            <a:r>
              <a:rPr lang="en-US" dirty="0" smtClean="0"/>
              <a:t>).</a:t>
            </a:r>
            <a:endParaRPr lang="en-US" dirty="0"/>
          </a:p>
        </p:txBody>
      </p:sp>
    </p:spTree>
    <p:extLst>
      <p:ext uri="{BB962C8B-B14F-4D97-AF65-F5344CB8AC3E}">
        <p14:creationId xmlns:p14="http://schemas.microsoft.com/office/powerpoint/2010/main" val="95146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Protected Health Information</a:t>
            </a:r>
            <a:endParaRPr lang="bg-BG" dirty="0"/>
          </a:p>
        </p:txBody>
      </p:sp>
      <p:sp>
        <p:nvSpPr>
          <p:cNvPr id="3" name="Content Placeholder 2"/>
          <p:cNvSpPr>
            <a:spLocks noGrp="1"/>
          </p:cNvSpPr>
          <p:nvPr>
            <p:ph idx="1"/>
          </p:nvPr>
        </p:nvSpPr>
        <p:spPr/>
        <p:txBody>
          <a:bodyPr/>
          <a:lstStyle/>
          <a:p>
            <a:pPr marL="0" indent="0">
              <a:buNone/>
            </a:pPr>
            <a:r>
              <a:rPr lang="en-US" dirty="0"/>
              <a:t>PHI is collected, generated, stored and transmitted by the health care vendors. This information directly or indirectly identifies the individuals.</a:t>
            </a:r>
            <a:endParaRPr lang="bg-BG" dirty="0"/>
          </a:p>
        </p:txBody>
      </p:sp>
    </p:spTree>
    <p:extLst>
      <p:ext uri="{BB962C8B-B14F-4D97-AF65-F5344CB8AC3E}">
        <p14:creationId xmlns:p14="http://schemas.microsoft.com/office/powerpoint/2010/main" val="18738244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TotalTime>
  <Words>2213</Words>
  <Application>Microsoft Office PowerPoint</Application>
  <PresentationFormat>Widescreen</PresentationFormat>
  <Paragraphs>117</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Century Gothic</vt:lpstr>
      <vt:lpstr>Wingdings 3</vt:lpstr>
      <vt:lpstr>Slice</vt:lpstr>
      <vt:lpstr>Information Disclosure in Software Intensive Systems</vt:lpstr>
      <vt:lpstr>Attack </vt:lpstr>
      <vt:lpstr>weakness</vt:lpstr>
      <vt:lpstr>Vulnerability</vt:lpstr>
      <vt:lpstr>information exposure</vt:lpstr>
      <vt:lpstr>Data masking</vt:lpstr>
      <vt:lpstr>Anonymization</vt:lpstr>
      <vt:lpstr>Personally Identifiable Information</vt:lpstr>
      <vt:lpstr>Protected Health Information</vt:lpstr>
      <vt:lpstr>CWE</vt:lpstr>
      <vt:lpstr>CWE</vt:lpstr>
      <vt:lpstr>CWE</vt:lpstr>
      <vt:lpstr>CWE</vt:lpstr>
      <vt:lpstr>Analyses 1</vt:lpstr>
      <vt:lpstr>Analyses 2</vt:lpstr>
      <vt:lpstr>CWE node types</vt:lpstr>
      <vt:lpstr>ANALYSES 2</vt:lpstr>
      <vt:lpstr>generalization</vt:lpstr>
      <vt:lpstr>How CWE-200 hierarchy is organized?</vt:lpstr>
      <vt:lpstr>Attack vectors at the top of CWE-200 hierarchy</vt:lpstr>
      <vt:lpstr>Analyses 3</vt:lpstr>
      <vt:lpstr>About the classification</vt:lpstr>
      <vt:lpstr>Conclusion</vt:lpstr>
      <vt:lpstr>Conclusion</vt:lpstr>
      <vt:lpstr>Conclusion</vt:lpstr>
      <vt:lpstr>Acknowledgments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Disclosure in Software Intensive Systems</dc:title>
  <dc:creator>Vladimir Dimitrov</dc:creator>
  <cp:lastModifiedBy>Vladimir Dimitrov</cp:lastModifiedBy>
  <cp:revision>3</cp:revision>
  <dcterms:created xsi:type="dcterms:W3CDTF">2017-09-06T07:03:22Z</dcterms:created>
  <dcterms:modified xsi:type="dcterms:W3CDTF">2017-09-06T07:27:50Z</dcterms:modified>
</cp:coreProperties>
</file>