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c237b94df1ea40fa" Type="http://schemas.microsoft.com/office/2007/relationships/ui/extensibility" Target="customUI/customUI14.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41" r:id="rId4"/>
  </p:sldMasterIdLst>
  <p:notesMasterIdLst>
    <p:notesMasterId r:id="rId56"/>
  </p:notesMasterIdLst>
  <p:handoutMasterIdLst>
    <p:handoutMasterId r:id="rId57"/>
  </p:handoutMasterIdLst>
  <p:sldIdLst>
    <p:sldId id="334" r:id="rId5"/>
    <p:sldId id="257" r:id="rId6"/>
    <p:sldId id="262" r:id="rId7"/>
    <p:sldId id="305" r:id="rId8"/>
    <p:sldId id="258" r:id="rId9"/>
    <p:sldId id="266" r:id="rId10"/>
    <p:sldId id="267" r:id="rId11"/>
    <p:sldId id="268" r:id="rId12"/>
    <p:sldId id="272" r:id="rId13"/>
    <p:sldId id="277" r:id="rId14"/>
    <p:sldId id="263" r:id="rId15"/>
    <p:sldId id="286" r:id="rId16"/>
    <p:sldId id="278" r:id="rId17"/>
    <p:sldId id="283" r:id="rId18"/>
    <p:sldId id="284" r:id="rId19"/>
    <p:sldId id="303" r:id="rId20"/>
    <p:sldId id="298" r:id="rId21"/>
    <p:sldId id="299" r:id="rId22"/>
    <p:sldId id="300" r:id="rId23"/>
    <p:sldId id="301" r:id="rId24"/>
    <p:sldId id="304" r:id="rId25"/>
    <p:sldId id="296" r:id="rId26"/>
    <p:sldId id="328" r:id="rId27"/>
    <p:sldId id="302" r:id="rId28"/>
    <p:sldId id="325" r:id="rId29"/>
    <p:sldId id="326" r:id="rId30"/>
    <p:sldId id="331" r:id="rId31"/>
    <p:sldId id="330" r:id="rId32"/>
    <p:sldId id="327" r:id="rId33"/>
    <p:sldId id="335" r:id="rId34"/>
    <p:sldId id="289" r:id="rId35"/>
    <p:sldId id="285" r:id="rId36"/>
    <p:sldId id="306" r:id="rId37"/>
    <p:sldId id="295" r:id="rId38"/>
    <p:sldId id="307" r:id="rId39"/>
    <p:sldId id="308" r:id="rId40"/>
    <p:sldId id="309" r:id="rId41"/>
    <p:sldId id="310" r:id="rId42"/>
    <p:sldId id="311" r:id="rId43"/>
    <p:sldId id="312" r:id="rId44"/>
    <p:sldId id="313" r:id="rId45"/>
    <p:sldId id="316" r:id="rId46"/>
    <p:sldId id="314" r:id="rId47"/>
    <p:sldId id="318" r:id="rId48"/>
    <p:sldId id="319" r:id="rId49"/>
    <p:sldId id="320" r:id="rId50"/>
    <p:sldId id="321" r:id="rId51"/>
    <p:sldId id="322" r:id="rId52"/>
    <p:sldId id="324" r:id="rId53"/>
    <p:sldId id="336" r:id="rId54"/>
    <p:sldId id="333" r:id="rId55"/>
  </p:sldIdLst>
  <p:sldSz cx="9144000" cy="5143500" type="screen16x9"/>
  <p:notesSz cx="7010400" cy="9296400"/>
  <p:custDataLst>
    <p:tags r:id="rId58"/>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5577">
          <p15:clr>
            <a:srgbClr val="A4A3A4"/>
          </p15:clr>
        </p15:guide>
        <p15:guide id="3" pos="1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74CAC7"/>
    <a:srgbClr val="0085C3"/>
    <a:srgbClr val="AAAAAA"/>
    <a:srgbClr val="0087CC"/>
    <a:srgbClr val="FF7700"/>
    <a:srgbClr val="000D7C"/>
    <a:srgbClr val="C82B67"/>
    <a:srgbClr val="6E2585"/>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03" autoAdjust="0"/>
    <p:restoredTop sz="86036" autoAdjust="0"/>
  </p:normalViewPr>
  <p:slideViewPr>
    <p:cSldViewPr snapToGrid="0">
      <p:cViewPr varScale="1">
        <p:scale>
          <a:sx n="98" d="100"/>
          <a:sy n="98" d="100"/>
        </p:scale>
        <p:origin x="246" y="84"/>
      </p:cViewPr>
      <p:guideLst>
        <p:guide orient="horz" pos="3072"/>
        <p:guide pos="5577"/>
        <p:guide pos="1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56"/>
    </p:cViewPr>
  </p:sorterViewPr>
  <p:notesViewPr>
    <p:cSldViewPr snapToGrid="0">
      <p:cViewPr varScale="1">
        <p:scale>
          <a:sx n="87" d="100"/>
          <a:sy n="87" d="100"/>
        </p:scale>
        <p:origin x="2946"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30"/>
      <c:depthPercent val="100"/>
      <c:rAngAx val="0"/>
      <c:perspective val="60"/>
    </c:view3D>
    <c:floor>
      <c:thickness val="0"/>
      <c:spPr>
        <a:solidFill>
          <a:schemeClr val="tx1">
            <a:alpha val="55000"/>
          </a:schemeClr>
        </a:solidFill>
        <a:ln w="3175">
          <a:solidFill>
            <a:srgbClr val="808080"/>
          </a:solidFill>
          <a:prstDash val="solid"/>
        </a:ln>
      </c:spPr>
    </c:floor>
    <c:sideWall>
      <c:thickness val="0"/>
      <c:spPr>
        <a:gradFill flip="none" rotWithShape="1">
          <a:gsLst>
            <a:gs pos="0">
              <a:schemeClr val="tx1">
                <a:lumMod val="95000"/>
                <a:lumOff val="5000"/>
                <a:alpha val="37000"/>
              </a:schemeClr>
            </a:gs>
            <a:gs pos="100000">
              <a:schemeClr val="bg1">
                <a:alpha val="0"/>
              </a:schemeClr>
            </a:gs>
          </a:gsLst>
          <a:lin ang="16200000" scaled="1"/>
          <a:tileRect/>
        </a:gradFill>
        <a:ln w="25400">
          <a:noFill/>
        </a:ln>
      </c:spPr>
    </c:sideWall>
    <c:backWall>
      <c:thickness val="0"/>
      <c:spPr>
        <a:gradFill flip="none" rotWithShape="1">
          <a:gsLst>
            <a:gs pos="0">
              <a:schemeClr val="tx1">
                <a:lumMod val="95000"/>
                <a:lumOff val="5000"/>
                <a:alpha val="37000"/>
              </a:schemeClr>
            </a:gs>
            <a:gs pos="100000">
              <a:schemeClr val="bg1">
                <a:alpha val="0"/>
              </a:schemeClr>
            </a:gs>
          </a:gsLst>
          <a:lin ang="16200000" scaled="1"/>
          <a:tileRect/>
        </a:gradFill>
        <a:ln w="25400">
          <a:noFill/>
        </a:ln>
      </c:spPr>
    </c:backWall>
    <c:plotArea>
      <c:layout/>
      <c:bar3DChart>
        <c:barDir val="col"/>
        <c:grouping val="clustered"/>
        <c:varyColors val="0"/>
        <c:ser>
          <c:idx val="0"/>
          <c:order val="0"/>
          <c:spPr>
            <a:gradFill rotWithShape="0">
              <a:gsLst>
                <a:gs pos="0">
                  <a:srgbClr val="2C95DD"/>
                </a:gs>
                <a:gs pos="100000">
                  <a:srgbClr val="124B72"/>
                </a:gs>
              </a:gsLst>
              <a:lin ang="5400000" scaled="1"/>
            </a:gradFill>
            <a:ln w="23513">
              <a:noFill/>
            </a:ln>
            <a:effectLst>
              <a:outerShdw dist="35921" dir="2700000" algn="br">
                <a:srgbClr val="000000"/>
              </a:outerShdw>
            </a:effectLst>
          </c:spPr>
          <c:invertIfNegative val="0"/>
          <c:dPt>
            <c:idx val="0"/>
            <c:invertIfNegative val="0"/>
            <c:bubble3D val="0"/>
            <c:spPr>
              <a:solidFill>
                <a:srgbClr val="717074"/>
              </a:solidFill>
              <a:ln w="23513">
                <a:noFill/>
              </a:ln>
              <a:effectLst>
                <a:outerShdw dist="35921" dir="2700000" algn="br">
                  <a:srgbClr val="000000"/>
                </a:outerShdw>
              </a:effectLst>
            </c:spPr>
            <c:extLst xmlns:c16r2="http://schemas.microsoft.com/office/drawing/2015/06/chart">
              <c:ext xmlns:c16="http://schemas.microsoft.com/office/drawing/2014/chart" uri="{C3380CC4-5D6E-409C-BE32-E72D297353CC}">
                <c16:uniqueId val="{00000001-CF17-4A84-B882-3884DAB35918}"/>
              </c:ext>
            </c:extLst>
          </c:dPt>
          <c:dPt>
            <c:idx val="1"/>
            <c:invertIfNegative val="0"/>
            <c:bubble3D val="0"/>
            <c:spPr>
              <a:solidFill>
                <a:srgbClr val="2C95DD"/>
              </a:solidFill>
              <a:ln w="23513">
                <a:noFill/>
              </a:ln>
              <a:effectLst>
                <a:outerShdw dist="35921" dir="2700000" algn="br">
                  <a:srgbClr val="000000"/>
                </a:outerShdw>
              </a:effectLst>
            </c:spPr>
            <c:extLst xmlns:c16r2="http://schemas.microsoft.com/office/drawing/2015/06/chart">
              <c:ext xmlns:c16="http://schemas.microsoft.com/office/drawing/2014/chart" uri="{C3380CC4-5D6E-409C-BE32-E72D297353CC}">
                <c16:uniqueId val="{00000003-CF17-4A84-B882-3884DAB35918}"/>
              </c:ext>
            </c:extLst>
          </c:dPt>
          <c:dPt>
            <c:idx val="2"/>
            <c:invertIfNegative val="0"/>
            <c:bubble3D val="0"/>
            <c:spPr>
              <a:gradFill rotWithShape="0">
                <a:gsLst>
                  <a:gs pos="0">
                    <a:srgbClr val="1C71AB"/>
                  </a:gs>
                  <a:gs pos="100000">
                    <a:srgbClr val="2C95DD"/>
                  </a:gs>
                </a:gsLst>
                <a:lin ang="5400000" scaled="1"/>
              </a:gradFill>
              <a:ln w="23513">
                <a:noFill/>
              </a:ln>
              <a:effectLst>
                <a:outerShdw dist="35921" dir="2700000" algn="br">
                  <a:srgbClr val="000000"/>
                </a:outerShdw>
              </a:effectLst>
            </c:spPr>
            <c:extLst xmlns:c16r2="http://schemas.microsoft.com/office/drawing/2015/06/chart">
              <c:ext xmlns:c16="http://schemas.microsoft.com/office/drawing/2014/chart" uri="{C3380CC4-5D6E-409C-BE32-E72D297353CC}">
                <c16:uniqueId val="{00000005-CF17-4A84-B882-3884DAB35918}"/>
              </c:ext>
            </c:extLst>
          </c:dPt>
          <c:dLbls>
            <c:dLbl>
              <c:idx val="0"/>
              <c:layout>
                <c:manualLayout>
                  <c:x val="6.0583105232376701E-3"/>
                  <c:y val="9.4000451991674699E-3"/>
                </c:manualLayout>
              </c:layout>
              <c:tx>
                <c:rich>
                  <a:bodyPr/>
                  <a:lstStyle/>
                  <a:p>
                    <a:r>
                      <a:rPr lang="en-US" dirty="0"/>
                      <a:t>2.9</a:t>
                    </a:r>
                    <a:r>
                      <a:rPr lang="en-US" baseline="0" dirty="0"/>
                      <a:t> PB</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F17-4A84-B882-3884DAB35918}"/>
                </c:ext>
                <c:ext xmlns:c15="http://schemas.microsoft.com/office/drawing/2012/chart" uri="{CE6537A1-D6FC-4f65-9D91-7224C49458BB}">
                  <c15:layout/>
                </c:ext>
              </c:extLst>
            </c:dLbl>
            <c:dLbl>
              <c:idx val="1"/>
              <c:layout>
                <c:manualLayout>
                  <c:x val="3.0291552616188398E-3"/>
                  <c:y val="6.2666967994449499E-3"/>
                </c:manualLayout>
              </c:layout>
              <c:tx>
                <c:rich>
                  <a:bodyPr/>
                  <a:lstStyle/>
                  <a:p>
                    <a:r>
                      <a:rPr lang="en-US" dirty="0">
                        <a:latin typeface="+mn-lt"/>
                      </a:rPr>
                      <a:t>3.8 PB</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F17-4A84-B882-3884DAB35918}"/>
                </c:ext>
                <c:ext xmlns:c15="http://schemas.microsoft.com/office/drawing/2012/chart" uri="{CE6537A1-D6FC-4f65-9D91-7224C49458BB}">
                  <c15:layout/>
                </c:ext>
              </c:extLst>
            </c:dLbl>
            <c:spPr>
              <a:noFill/>
              <a:ln>
                <a:noFill/>
              </a:ln>
              <a:effectLst/>
            </c:spPr>
            <c:txPr>
              <a:bodyPr/>
              <a:lstStyle/>
              <a:p>
                <a:pPr>
                  <a:defRPr sz="1400">
                    <a:solidFill>
                      <a:schemeClr val="tx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'Ops per sec'!$A$5:$A$6</c:f>
              <c:strCache>
                <c:ptCount val="2"/>
                <c:pt idx="0">
                  <c:v>Old Gen</c:v>
                </c:pt>
                <c:pt idx="1">
                  <c:v>New Gen</c:v>
                </c:pt>
              </c:strCache>
            </c:strRef>
          </c:cat>
          <c:val>
            <c:numRef>
              <c:f>'Ops per sec'!$C$5:$C$6</c:f>
              <c:numCache>
                <c:formatCode>#,##0</c:formatCode>
                <c:ptCount val="2"/>
                <c:pt idx="0" formatCode="General">
                  <c:v>2.9</c:v>
                </c:pt>
                <c:pt idx="1">
                  <c:v>3.8</c:v>
                </c:pt>
              </c:numCache>
            </c:numRef>
          </c:val>
          <c:extLst xmlns:c16r2="http://schemas.microsoft.com/office/drawing/2015/06/chart">
            <c:ext xmlns:c16="http://schemas.microsoft.com/office/drawing/2014/chart" uri="{C3380CC4-5D6E-409C-BE32-E72D297353CC}">
              <c16:uniqueId val="{00000006-CF17-4A84-B882-3884DAB35918}"/>
            </c:ext>
          </c:extLst>
        </c:ser>
        <c:dLbls>
          <c:showLegendKey val="0"/>
          <c:showVal val="0"/>
          <c:showCatName val="0"/>
          <c:showSerName val="0"/>
          <c:showPercent val="0"/>
          <c:showBubbleSize val="0"/>
        </c:dLbls>
        <c:gapWidth val="77"/>
        <c:shape val="box"/>
        <c:axId val="278226688"/>
        <c:axId val="278228256"/>
        <c:axId val="0"/>
      </c:bar3DChart>
      <c:catAx>
        <c:axId val="278226688"/>
        <c:scaling>
          <c:orientation val="minMax"/>
        </c:scaling>
        <c:delete val="0"/>
        <c:axPos val="b"/>
        <c:numFmt formatCode="General" sourceLinked="1"/>
        <c:majorTickMark val="out"/>
        <c:minorTickMark val="none"/>
        <c:tickLblPos val="nextTo"/>
        <c:spPr>
          <a:ln w="2939">
            <a:solidFill>
              <a:srgbClr val="808080"/>
            </a:solidFill>
            <a:prstDash val="solid"/>
          </a:ln>
        </c:spPr>
        <c:txPr>
          <a:bodyPr/>
          <a:lstStyle/>
          <a:p>
            <a:pPr>
              <a:defRPr sz="1018">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78228256"/>
        <c:crosses val="autoZero"/>
        <c:auto val="1"/>
        <c:lblAlgn val="ctr"/>
        <c:lblOffset val="0"/>
        <c:noMultiLvlLbl val="0"/>
      </c:catAx>
      <c:valAx>
        <c:axId val="278228256"/>
        <c:scaling>
          <c:orientation val="minMax"/>
          <c:max val="5"/>
        </c:scaling>
        <c:delete val="0"/>
        <c:axPos val="l"/>
        <c:numFmt formatCode="General" sourceLinked="1"/>
        <c:majorTickMark val="out"/>
        <c:minorTickMark val="none"/>
        <c:tickLblPos val="nextTo"/>
        <c:spPr>
          <a:ln w="2939">
            <a:solidFill>
              <a:srgbClr val="808080"/>
            </a:solidFill>
            <a:prstDash val="solid"/>
          </a:ln>
        </c:spPr>
        <c:txPr>
          <a:bodyPr/>
          <a:lstStyle/>
          <a:p>
            <a:pPr>
              <a:defRPr sz="1018">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78226688"/>
        <c:crosses val="autoZero"/>
        <c:crossBetween val="between"/>
        <c:majorUnit val="1"/>
      </c:valAx>
      <c:spPr>
        <a:noFill/>
        <a:ln w="23513">
          <a:noFill/>
        </a:ln>
      </c:spPr>
    </c:plotArea>
    <c:plotVisOnly val="1"/>
    <c:dispBlanksAs val="gap"/>
    <c:showDLblsOverMax val="0"/>
  </c:chart>
  <c:spPr>
    <a:noFill/>
    <a:ln>
      <a:noFill/>
    </a:ln>
  </c:spPr>
  <c:txPr>
    <a:bodyPr/>
    <a:lstStyle/>
    <a:p>
      <a:pPr>
        <a:defRPr>
          <a:solidFill>
            <a:schemeClr val="bg2"/>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5" name="Rectangle 5"/>
          <p:cNvSpPr>
            <a:spLocks noGrp="1" noChangeArrowheads="1"/>
          </p:cNvSpPr>
          <p:nvPr>
            <p:ph type="sldNum" sz="quarter" idx="3"/>
          </p:nvPr>
        </p:nvSpPr>
        <p:spPr bwMode="auto">
          <a:xfrm>
            <a:off x="6510918" y="9048205"/>
            <a:ext cx="491516" cy="24819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200" b="0">
                <a:latin typeface="Times New Roman" pitchFamily="18" charset="0"/>
              </a:defRPr>
            </a:lvl1pPr>
          </a:lstStyle>
          <a:p>
            <a:pPr>
              <a:defRPr/>
            </a:pPr>
            <a:fld id="{AC8DF440-AC1E-4EB3-BCAA-2AAB8924A793}" type="slidenum">
              <a:rPr lang="en-US" sz="1000">
                <a:latin typeface="Museo Sans For Dell" pitchFamily="2" charset="0"/>
              </a:rPr>
              <a:pPr>
                <a:defRPr/>
              </a:pPr>
              <a:t>‹#›</a:t>
            </a:fld>
            <a:endParaRPr lang="en-US" sz="1000" dirty="0">
              <a:latin typeface="Museo Sans For Dell" pitchFamily="2" charset="0"/>
            </a:endParaRPr>
          </a:p>
        </p:txBody>
      </p:sp>
      <p:sp>
        <p:nvSpPr>
          <p:cNvPr id="2" name="fl" descr="                              Dell - Internal Use - Confidential&#10;"/>
          <p:cNvSpPr txBox="1"/>
          <p:nvPr/>
        </p:nvSpPr>
        <p:spPr>
          <a:xfrm>
            <a:off x="0" y="8973820"/>
            <a:ext cx="7010400" cy="353943"/>
          </a:xfrm>
          <a:prstGeom prst="rect">
            <a:avLst/>
          </a:prstGeom>
          <a:noFill/>
        </p:spPr>
        <p:txBody>
          <a:bodyPr vert="horz" rtlCol="0">
            <a:spAutoFit/>
          </a:bodyPr>
          <a:lstStyle/>
          <a:p>
            <a:r>
              <a:rPr lang="en-US" sz="850" b="1" smtClean="0">
                <a:solidFill>
                  <a:srgbClr val="7F7F7F"/>
                </a:solidFill>
                <a:latin typeface="museo sans for dell" panose="02000000000000000000" pitchFamily="2" charset="0"/>
              </a:rPr>
              <a:t>                              Dell - Internal Use - Confidential</a:t>
            </a:r>
          </a:p>
          <a:p>
            <a:endParaRPr lang="en-US" sz="850" b="1">
              <a:solidFill>
                <a:srgbClr val="7F7F7F"/>
              </a:solidFill>
              <a:latin typeface="museo sans for dell" panose="02000000000000000000" pitchFamily="2" charset="0"/>
            </a:endParaRPr>
          </a:p>
        </p:txBody>
      </p:sp>
    </p:spTree>
    <p:extLst>
      <p:ext uri="{BB962C8B-B14F-4D97-AF65-F5344CB8AC3E}">
        <p14:creationId xmlns:p14="http://schemas.microsoft.com/office/powerpoint/2010/main" val="32026834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46038" y="384175"/>
            <a:ext cx="6988175" cy="3932238"/>
          </a:xfrm>
          <a:prstGeom prst="rect">
            <a:avLst/>
          </a:prstGeom>
          <a:noFill/>
          <a:ln w="9525">
            <a:solidFill>
              <a:srgbClr val="000000"/>
            </a:solidFill>
            <a:miter lim="800000"/>
            <a:headEnd/>
            <a:tailEnd/>
          </a:ln>
        </p:spPr>
        <p:txBody>
          <a:bodyPr/>
          <a:lstStyle/>
          <a:p>
            <a:endParaRPr lang="en-US"/>
          </a:p>
        </p:txBody>
      </p:sp>
      <p:sp>
        <p:nvSpPr>
          <p:cNvPr id="71685" name="Rectangle 5"/>
          <p:cNvSpPr>
            <a:spLocks noGrp="1" noChangeArrowheads="1"/>
          </p:cNvSpPr>
          <p:nvPr>
            <p:ph type="body" sz="quarter" idx="3"/>
          </p:nvPr>
        </p:nvSpPr>
        <p:spPr bwMode="auto">
          <a:xfrm>
            <a:off x="695084" y="4514514"/>
            <a:ext cx="5677504" cy="4263791"/>
          </a:xfrm>
          <a:prstGeom prst="rect">
            <a:avLst/>
          </a:prstGeom>
          <a:noFill/>
          <a:ln w="9525">
            <a:noFill/>
            <a:miter lim="800000"/>
            <a:headEnd/>
            <a:tailEnd/>
          </a:ln>
          <a:effectLst/>
        </p:spPr>
        <p:txBody>
          <a:bodyPr vert="horz" wrap="square" lIns="90925" tIns="45464" rIns="90925" bIns="4546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687" name="Rectangle 7"/>
          <p:cNvSpPr>
            <a:spLocks noGrp="1" noChangeArrowheads="1"/>
          </p:cNvSpPr>
          <p:nvPr>
            <p:ph type="sldNum" sz="quarter" idx="5"/>
          </p:nvPr>
        </p:nvSpPr>
        <p:spPr bwMode="auto">
          <a:xfrm>
            <a:off x="6332759" y="9086840"/>
            <a:ext cx="669675" cy="21345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000" b="0">
                <a:latin typeface="Museo Sans For Dell" pitchFamily="2" charset="0"/>
              </a:defRPr>
            </a:lvl1pPr>
          </a:lstStyle>
          <a:p>
            <a:pPr>
              <a:defRPr/>
            </a:pPr>
            <a:fld id="{FA04BB6B-BEDE-48E4-970F-8DFC0D4B5AE7}" type="slidenum">
              <a:rPr lang="en-US" smtClean="0"/>
              <a:pPr>
                <a:defRPr/>
              </a:pPr>
              <a:t>‹#›</a:t>
            </a:fld>
            <a:endParaRPr lang="en-US" dirty="0"/>
          </a:p>
        </p:txBody>
      </p:sp>
      <p:sp>
        <p:nvSpPr>
          <p:cNvPr id="2" name="fl" descr="                              Dell - Internal Use - Confidential&#10;"/>
          <p:cNvSpPr txBox="1"/>
          <p:nvPr/>
        </p:nvSpPr>
        <p:spPr>
          <a:xfrm>
            <a:off x="0" y="8973820"/>
            <a:ext cx="7010400" cy="353943"/>
          </a:xfrm>
          <a:prstGeom prst="rect">
            <a:avLst/>
          </a:prstGeom>
          <a:noFill/>
        </p:spPr>
        <p:txBody>
          <a:bodyPr vert="horz" rtlCol="0">
            <a:spAutoFit/>
          </a:bodyPr>
          <a:lstStyle/>
          <a:p>
            <a:pPr algn="l"/>
            <a:r>
              <a:rPr lang="en-US" sz="850" b="1" i="0" u="none" baseline="0" smtClean="0">
                <a:solidFill>
                  <a:srgbClr val="7F7F7F"/>
                </a:solidFill>
                <a:latin typeface="museo sans for dell" panose="02000000000000000000" pitchFamily="2" charset="0"/>
              </a:rPr>
              <a:t>                              Dell - Internal Use - Confidential</a:t>
            </a:r>
          </a:p>
          <a:p>
            <a:pPr algn="l"/>
            <a:endParaRPr lang="en-US" sz="850" b="1" i="0" u="none" baseline="0">
              <a:solidFill>
                <a:srgbClr val="7F7F7F"/>
              </a:solidFill>
              <a:latin typeface="museo sans for dell" panose="02000000000000000000" pitchFamily="2" charset="0"/>
            </a:endParaRPr>
          </a:p>
        </p:txBody>
      </p:sp>
    </p:spTree>
    <p:extLst>
      <p:ext uri="{BB962C8B-B14F-4D97-AF65-F5344CB8AC3E}">
        <p14:creationId xmlns:p14="http://schemas.microsoft.com/office/powerpoint/2010/main" val="8571688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useo Sans For Dell"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Museo Sans For Dell"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Museo Sans For Dell"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Museo Sans For Dell"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Museo Sans For Del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ScaleIO is software that creates a server-based SAN from local server storage to deliver flexible and scalable performance and capacity on demand. It</a:t>
            </a:r>
            <a:r>
              <a:rPr lang="en-US" baseline="0" dirty="0" smtClean="0"/>
              <a:t> was </a:t>
            </a:r>
            <a:r>
              <a:rPr lang="en-US" dirty="0" smtClean="0"/>
              <a:t>designed with enterprise-grade resilience as a must-have to deliver the scalability, elasticity, flexibility and performance needed to meet your business </a:t>
            </a:r>
            <a:r>
              <a:rPr lang="en-US" baseline="0" dirty="0" smtClean="0"/>
              <a:t>needs, today, and your long term goals for the future</a:t>
            </a:r>
            <a:r>
              <a:rPr lang="en-US" dirty="0" smtClean="0"/>
              <a:t>.  Let’s look at the many</a:t>
            </a:r>
            <a:r>
              <a:rPr lang="en-US" baseline="0" dirty="0" smtClean="0"/>
              <a:t> benefits it offers.</a:t>
            </a:r>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25</a:t>
            </a:fld>
            <a:endParaRPr lang="en-US" dirty="0"/>
          </a:p>
        </p:txBody>
      </p:sp>
    </p:spTree>
    <p:extLst>
      <p:ext uri="{BB962C8B-B14F-4D97-AF65-F5344CB8AC3E}">
        <p14:creationId xmlns:p14="http://schemas.microsoft.com/office/powerpoint/2010/main" val="146373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696913"/>
            <a:ext cx="4819650" cy="2711450"/>
          </a:xfrm>
        </p:spPr>
      </p:sp>
      <p:sp>
        <p:nvSpPr>
          <p:cNvPr id="3" name="Notes Placeholder 2"/>
          <p:cNvSpPr>
            <a:spLocks noGrp="1"/>
          </p:cNvSpPr>
          <p:nvPr>
            <p:ph type="body" idx="1"/>
          </p:nvPr>
        </p:nvSpPr>
        <p:spPr/>
        <p:txBody>
          <a:bodyPr/>
          <a:lstStyle/>
          <a:p>
            <a:r>
              <a:rPr lang="en-US" dirty="0"/>
              <a:t>In a Storage-only Architecture:</a:t>
            </a:r>
          </a:p>
          <a:p>
            <a:r>
              <a:rPr lang="en-US" dirty="0"/>
              <a:t>The SDC exposes ScaleIO shared block volumes to the application. </a:t>
            </a:r>
          </a:p>
          <a:p>
            <a:pPr marL="174685" indent="-174685">
              <a:buFont typeface="Arial" panose="020B0604020202020204" pitchFamily="34" charset="0"/>
              <a:buChar char="•"/>
            </a:pPr>
            <a:r>
              <a:rPr lang="en-US" dirty="0"/>
              <a:t>Access to OS partition may still be done “regularly”</a:t>
            </a:r>
          </a:p>
          <a:p>
            <a:pPr marL="174685" indent="-174685">
              <a:buFont typeface="Arial" panose="020B0604020202020204" pitchFamily="34" charset="0"/>
              <a:buChar char="•"/>
            </a:pPr>
            <a:r>
              <a:rPr lang="en-US" dirty="0"/>
              <a:t>ScaleIO data client (SDC) is a block device driver</a:t>
            </a:r>
          </a:p>
          <a:p>
            <a:endParaRPr lang="en-US" dirty="0"/>
          </a:p>
          <a:p>
            <a:r>
              <a:rPr lang="en-US" dirty="0"/>
              <a:t>The SDS owns local storage that contributes to the ScaleIO storage pool</a:t>
            </a:r>
          </a:p>
          <a:p>
            <a:pPr marL="174685" indent="-174685">
              <a:buFont typeface="Arial" panose="020B0604020202020204" pitchFamily="34" charset="0"/>
              <a:buChar char="•"/>
            </a:pPr>
            <a:r>
              <a:rPr lang="en-US" dirty="0"/>
              <a:t>ScaleIO data server (SDS) is a daemon / service</a:t>
            </a:r>
          </a:p>
          <a:p>
            <a:endParaRPr lang="en-US" dirty="0"/>
          </a:p>
          <a:p>
            <a:r>
              <a:rPr lang="en-US" dirty="0"/>
              <a:t>In a Hyper-Converged Architecture:</a:t>
            </a:r>
          </a:p>
          <a:p>
            <a:r>
              <a:rPr lang="en-US" dirty="0"/>
              <a:t>The SDC &amp; SDS reside within the same host</a:t>
            </a:r>
          </a:p>
          <a:p>
            <a:pPr marL="174685" indent="-174685">
              <a:buFont typeface="Arial" panose="020B0604020202020204" pitchFamily="34" charset="0"/>
              <a:buChar char="•"/>
            </a:pPr>
            <a:r>
              <a:rPr lang="en-US" dirty="0"/>
              <a:t>An SDC and an SDS can live together.</a:t>
            </a:r>
          </a:p>
          <a:p>
            <a:pPr marL="174685" indent="-174685">
              <a:buFont typeface="Arial" panose="020B0604020202020204" pitchFamily="34" charset="0"/>
              <a:buChar char="•"/>
            </a:pPr>
            <a:r>
              <a:rPr lang="en-US" dirty="0"/>
              <a:t>SDC serves the I/O requests of the resident host applications.</a:t>
            </a:r>
          </a:p>
          <a:p>
            <a:pPr marL="174685" indent="-174685">
              <a:buFont typeface="Arial" panose="020B0604020202020204" pitchFamily="34" charset="0"/>
              <a:buChar char="•"/>
            </a:pPr>
            <a:r>
              <a:rPr lang="en-US" dirty="0"/>
              <a:t>SDS serves the I/O requests of various SDCs.</a:t>
            </a:r>
          </a:p>
          <a:p>
            <a:endParaRPr lang="en-US" dirty="0"/>
          </a:p>
        </p:txBody>
      </p:sp>
    </p:spTree>
    <p:extLst>
      <p:ext uri="{BB962C8B-B14F-4D97-AF65-F5344CB8AC3E}">
        <p14:creationId xmlns:p14="http://schemas.microsoft.com/office/powerpoint/2010/main" val="112038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448">
              <a:spcBef>
                <a:spcPts val="1190"/>
              </a:spcBef>
              <a:defRPr/>
            </a:pPr>
            <a:r>
              <a:rPr lang="en-US" baseline="0" dirty="0" smtClean="0"/>
              <a:t>This slide shows the power of the distributed architecture of ScaleIO. Every SDC knows how to direct an I/O operation to the destination SDS. There is no flooding or broadcasting. This is extremely efficient parallelism that eliminates single points of failure. Since there is no central point of routing, all of this happens in a distributed manner. Each SDC does its own routing, independent from any other SDC. The SDC has all the intelligence needed to route every request, preventing unnecessary network traffic and redundant SDS resource usage. This is, in effect, a multi-controller architecture that is highly optimized and massively parallel. It allows performance to scale linearly as the number of nodes increases. ScaleIO is capable of handling asymmetric clusters with different capacities and media types. </a:t>
            </a:r>
          </a:p>
          <a:p>
            <a:pPr defTabSz="453448">
              <a:spcBef>
                <a:spcPts val="1190"/>
              </a:spcBef>
              <a:defRPr/>
            </a:pPr>
            <a:r>
              <a:rPr lang="en-US" dirty="0" smtClean="0"/>
              <a:t>A fully converged configuration will have even higher parallelism and load distribution between the nodes. Any combination of the fully converged and two-layer configuration options is valid and operational. </a:t>
            </a:r>
          </a:p>
          <a:p>
            <a:pPr defTabSz="453448">
              <a:spcBef>
                <a:spcPts val="1190"/>
              </a:spcBef>
              <a:defRPr/>
            </a:pPr>
            <a:r>
              <a:rPr lang="en-US" b="1" i="1" dirty="0" smtClean="0"/>
              <a:t>Note to presenter:  </a:t>
            </a:r>
            <a:r>
              <a:rPr lang="en-US" b="0" i="0" dirty="0" smtClean="0"/>
              <a:t>Meta</a:t>
            </a:r>
            <a:r>
              <a:rPr lang="en-US" b="0" i="0" baseline="0" dirty="0" smtClean="0"/>
              <a:t>data is not in the data path – </a:t>
            </a:r>
            <a:r>
              <a:rPr lang="en-US" baseline="0" dirty="0" smtClean="0"/>
              <a:t>removes the scaling limitation that exists within other architectures.</a:t>
            </a:r>
            <a:endParaRPr lang="en-US" dirty="0" smtClean="0"/>
          </a:p>
          <a:p>
            <a:pPr defTabSz="453448">
              <a:spcBef>
                <a:spcPts val="1190"/>
              </a:spcBef>
              <a:defRPr/>
            </a:pPr>
            <a:endParaRPr lang="en-US" dirty="0" smtClean="0"/>
          </a:p>
          <a:p>
            <a:endParaRPr lang="en-US" dirty="0"/>
          </a:p>
        </p:txBody>
      </p:sp>
    </p:spTree>
    <p:extLst>
      <p:ext uri="{BB962C8B-B14F-4D97-AF65-F5344CB8AC3E}">
        <p14:creationId xmlns:p14="http://schemas.microsoft.com/office/powerpoint/2010/main" val="23404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1200"/>
              </a:spcBef>
              <a:spcAft>
                <a:spcPts val="0"/>
              </a:spcAft>
              <a:buClrTx/>
              <a:buSzTx/>
              <a:buFontTx/>
              <a:buNone/>
              <a:tabLst/>
              <a:defRPr/>
            </a:pPr>
            <a:r>
              <a:rPr lang="en-US" sz="1200" kern="1200" dirty="0">
                <a:solidFill>
                  <a:schemeClr val="tx1"/>
                </a:solidFill>
                <a:effectLst/>
                <a:latin typeface="Verdana"/>
                <a:ea typeface="+mn-ea"/>
                <a:cs typeface="+mn-cs"/>
              </a:rPr>
              <a:t>Gen</a:t>
            </a:r>
            <a:r>
              <a:rPr lang="en-US" sz="1200" kern="1200" baseline="0" dirty="0">
                <a:solidFill>
                  <a:schemeClr val="tx1"/>
                </a:solidFill>
                <a:effectLst/>
                <a:latin typeface="Verdana"/>
                <a:ea typeface="+mn-ea"/>
                <a:cs typeface="+mn-cs"/>
              </a:rPr>
              <a:t> 1 hardware vs Gen 2 hardware</a:t>
            </a:r>
          </a:p>
          <a:p>
            <a:pPr marL="0" marR="0" lvl="0" indent="0" algn="l" defTabSz="457200" rtl="0" eaLnBrk="1" fontAlgn="auto" latinLnBrk="0" hangingPunct="1">
              <a:lnSpc>
                <a:spcPct val="100000"/>
              </a:lnSpc>
              <a:spcBef>
                <a:spcPts val="1200"/>
              </a:spcBef>
              <a:spcAft>
                <a:spcPts val="0"/>
              </a:spcAft>
              <a:buClrTx/>
              <a:buSzTx/>
              <a:buFontTx/>
              <a:buNone/>
              <a:tabLst/>
              <a:defRPr/>
            </a:pPr>
            <a:endParaRPr lang="en-US" sz="1200" kern="1200" dirty="0">
              <a:solidFill>
                <a:schemeClr val="tx1"/>
              </a:solidFill>
              <a:effectLst/>
              <a:latin typeface="Verdana"/>
              <a:ea typeface="+mn-ea"/>
              <a:cs typeface="+mn-cs"/>
            </a:endParaRPr>
          </a:p>
          <a:p>
            <a:pPr marL="0" marR="0" lvl="0" indent="0" algn="l" defTabSz="457200" rtl="0" eaLnBrk="1" fontAlgn="auto" latinLnBrk="0" hangingPunct="1">
              <a:lnSpc>
                <a:spcPct val="100000"/>
              </a:lnSpc>
              <a:spcBef>
                <a:spcPts val="1200"/>
              </a:spcBef>
              <a:spcAft>
                <a:spcPts val="0"/>
              </a:spcAft>
              <a:buClrTx/>
              <a:buSzTx/>
              <a:buFontTx/>
              <a:buNone/>
              <a:tabLst/>
              <a:defRPr/>
            </a:pPr>
            <a:r>
              <a:rPr lang="en-US" sz="1200" kern="1200" dirty="0">
                <a:solidFill>
                  <a:schemeClr val="tx1"/>
                </a:solidFill>
                <a:effectLst/>
                <a:latin typeface="Verdana"/>
                <a:ea typeface="+mn-ea"/>
                <a:cs typeface="+mn-cs"/>
              </a:rPr>
              <a:t>Start small at 144TB and scale to 3.8 PB in a single rack with support of up to 8 sites.</a:t>
            </a:r>
          </a:p>
          <a:p>
            <a:pPr marL="0" marR="0" lvl="0" indent="0" algn="l" defTabSz="457200" rtl="0" eaLnBrk="1" fontAlgn="auto" latinLnBrk="0" hangingPunct="1">
              <a:lnSpc>
                <a:spcPct val="100000"/>
              </a:lnSpc>
              <a:spcBef>
                <a:spcPts val="1200"/>
              </a:spcBef>
              <a:spcAft>
                <a:spcPts val="0"/>
              </a:spcAft>
              <a:buClrTx/>
              <a:buSzTx/>
              <a:buFontTx/>
              <a:buNone/>
              <a:tabLst/>
              <a:defRPr/>
            </a:pPr>
            <a:endParaRPr lang="en-US" sz="1200" kern="1200" dirty="0">
              <a:solidFill>
                <a:schemeClr val="tx1"/>
              </a:solidFill>
              <a:effectLst/>
              <a:latin typeface="Verdana"/>
              <a:ea typeface="+mn-ea"/>
              <a:cs typeface="+mn-cs"/>
            </a:endParaRPr>
          </a:p>
          <a:p>
            <a:endParaRPr lang="en-US" dirty="0"/>
          </a:p>
        </p:txBody>
      </p:sp>
    </p:spTree>
    <p:extLst>
      <p:ext uri="{BB962C8B-B14F-4D97-AF65-F5344CB8AC3E}">
        <p14:creationId xmlns:p14="http://schemas.microsoft.com/office/powerpoint/2010/main" val="1858635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696913"/>
            <a:ext cx="4819650" cy="2711450"/>
          </a:xfrm>
        </p:spPr>
      </p:sp>
      <p:sp>
        <p:nvSpPr>
          <p:cNvPr id="3" name="Notes Placeholder 2"/>
          <p:cNvSpPr>
            <a:spLocks noGrp="1"/>
          </p:cNvSpPr>
          <p:nvPr>
            <p:ph type="body" idx="1"/>
          </p:nvPr>
        </p:nvSpPr>
        <p:spPr/>
        <p:txBody>
          <a:bodyPr/>
          <a:lstStyle/>
          <a:p>
            <a:r>
              <a:rPr lang="en-US" dirty="0">
                <a:latin typeface="Verdana"/>
              </a:rPr>
              <a:t>EMC ScaleIO has delivered upon the promise of software-defined, scale out, block storage on standard server hardware with extreme performance, massive scale and superior elasticity.  Now you can choose how you wish to consume ScaleIO.  There are 3 </a:t>
            </a:r>
            <a:r>
              <a:rPr lang="en-US" dirty="0"/>
              <a:t>Consumption Models available.</a:t>
            </a:r>
          </a:p>
          <a:p>
            <a:endParaRPr lang="en-US" dirty="0"/>
          </a:p>
          <a:p>
            <a:r>
              <a:rPr lang="en-US" b="1" u="sng" dirty="0"/>
              <a:t>ScaleIO Software:  </a:t>
            </a:r>
            <a:r>
              <a:rPr lang="en-US" dirty="0"/>
              <a:t>Ultra</a:t>
            </a:r>
            <a:r>
              <a:rPr lang="en-US" baseline="0" dirty="0"/>
              <a:t> Scale-out SDS</a:t>
            </a:r>
          </a:p>
          <a:p>
            <a:pPr marL="174708" indent="-174708">
              <a:buFont typeface="Arial" panose="020B0604020202020204" pitchFamily="34" charset="0"/>
              <a:buChar char="•"/>
            </a:pPr>
            <a:r>
              <a:rPr lang="en-US" dirty="0" smtClean="0"/>
              <a:t>Software Only</a:t>
            </a:r>
          </a:p>
          <a:p>
            <a:pPr marL="174708" indent="-174708">
              <a:buFont typeface="Arial" panose="020B0604020202020204" pitchFamily="34" charset="0"/>
              <a:buChar char="•"/>
            </a:pPr>
            <a:r>
              <a:rPr lang="en-US" dirty="0" smtClean="0"/>
              <a:t>Complete flexibility</a:t>
            </a:r>
          </a:p>
          <a:p>
            <a:pPr marL="174708" indent="-174708">
              <a:buFont typeface="Arial" panose="020B0604020202020204" pitchFamily="34" charset="0"/>
              <a:buChar char="•"/>
            </a:pPr>
            <a:r>
              <a:rPr lang="en-US" dirty="0" smtClean="0"/>
              <a:t>End user supplies server</a:t>
            </a:r>
          </a:p>
          <a:p>
            <a:pPr marL="174708" indent="-174708">
              <a:buFont typeface="Arial" panose="020B0604020202020204" pitchFamily="34" charset="0"/>
              <a:buChar char="•"/>
            </a:pPr>
            <a:r>
              <a:rPr lang="en-US" dirty="0" smtClean="0"/>
              <a:t>End user supplies switch</a:t>
            </a:r>
          </a:p>
          <a:p>
            <a:pPr marL="174708" indent="-174708">
              <a:buFont typeface="Arial" panose="020B0604020202020204" pitchFamily="34" charset="0"/>
              <a:buChar char="•"/>
            </a:pPr>
            <a:r>
              <a:rPr lang="en-US" dirty="0" smtClean="0"/>
              <a:t>End user supplies rack</a:t>
            </a:r>
          </a:p>
          <a:p>
            <a:endParaRPr lang="en-US" dirty="0"/>
          </a:p>
          <a:p>
            <a:r>
              <a:rPr lang="en-US" b="1" u="sng" dirty="0" smtClean="0"/>
              <a:t>ScaleIO Ready</a:t>
            </a:r>
            <a:r>
              <a:rPr lang="en-US" b="1" u="sng" baseline="0" dirty="0" smtClean="0"/>
              <a:t> Node</a:t>
            </a:r>
            <a:r>
              <a:rPr lang="en-US" b="1" u="sng" dirty="0" smtClean="0"/>
              <a:t>:  </a:t>
            </a:r>
            <a:r>
              <a:rPr lang="en-US" b="1" u="sng" dirty="0"/>
              <a:t>Scale-out Block Storage Node</a:t>
            </a:r>
          </a:p>
          <a:p>
            <a:pPr marL="174708" indent="-174708">
              <a:buFont typeface="Arial" panose="020B0604020202020204" pitchFamily="34" charset="0"/>
              <a:buChar char="•"/>
            </a:pPr>
            <a:r>
              <a:rPr lang="en-US" dirty="0" smtClean="0"/>
              <a:t>Dell PowerEdge Servers tuned, optimized and validated for ScaleIO</a:t>
            </a:r>
          </a:p>
          <a:p>
            <a:pPr marL="174708" indent="-174708">
              <a:buFont typeface="Arial" panose="020B0604020202020204" pitchFamily="34" charset="0"/>
              <a:buChar char="•"/>
            </a:pPr>
            <a:r>
              <a:rPr lang="en-US" dirty="0" smtClean="0"/>
              <a:t>Hyper-converged or Storage only</a:t>
            </a:r>
          </a:p>
          <a:p>
            <a:pPr marL="174708" indent="-174708">
              <a:buFont typeface="Arial" panose="020B0604020202020204" pitchFamily="34" charset="0"/>
              <a:buChar char="•"/>
            </a:pPr>
            <a:r>
              <a:rPr lang="en-US" dirty="0" smtClean="0"/>
              <a:t>All-Flash configurations</a:t>
            </a:r>
          </a:p>
          <a:p>
            <a:endParaRPr lang="en-US" dirty="0"/>
          </a:p>
          <a:p>
            <a:r>
              <a:rPr lang="en-US" b="1" u="sng" dirty="0"/>
              <a:t>VCE </a:t>
            </a:r>
            <a:r>
              <a:rPr lang="en-US" b="1" u="sng" dirty="0" smtClean="0"/>
              <a:t>VxRack FLEX:</a:t>
            </a:r>
            <a:r>
              <a:rPr lang="en-US" b="1" u="sng" baseline="0" dirty="0" smtClean="0"/>
              <a:t>  </a:t>
            </a:r>
            <a:r>
              <a:rPr lang="en-US" b="1" u="sng" baseline="0" dirty="0"/>
              <a:t>Turnkey Fully Engineered Solution</a:t>
            </a:r>
          </a:p>
          <a:p>
            <a:pPr marL="116472" indent="-116472" defTabSz="116472">
              <a:buClr>
                <a:srgbClr val="3892D0"/>
              </a:buClr>
              <a:buSzPct val="100000"/>
              <a:buFont typeface="Wingdings"/>
              <a:buChar char=""/>
            </a:pPr>
            <a:r>
              <a:rPr lang="en-US" dirty="0" smtClean="0">
                <a:solidFill>
                  <a:schemeClr val="bg2"/>
                </a:solidFill>
              </a:rPr>
              <a:t>Fully productized platform</a:t>
            </a:r>
          </a:p>
          <a:p>
            <a:pPr marL="116472" indent="-116472" defTabSz="116472">
              <a:buClr>
                <a:srgbClr val="3892D0"/>
              </a:buClr>
              <a:buSzPct val="100000"/>
              <a:buFont typeface="Wingdings"/>
              <a:buChar char=""/>
            </a:pPr>
            <a:r>
              <a:rPr lang="en-US" dirty="0" smtClean="0">
                <a:solidFill>
                  <a:schemeClr val="bg2"/>
                </a:solidFill>
              </a:rPr>
              <a:t>VCE factory integrated &amp; logically configured</a:t>
            </a:r>
          </a:p>
          <a:p>
            <a:pPr marL="116472" indent="-116472" defTabSz="116472">
              <a:buClr>
                <a:srgbClr val="3892D0"/>
              </a:buClr>
              <a:buSzPct val="100000"/>
              <a:buFont typeface="Wingdings"/>
              <a:buChar char=""/>
            </a:pPr>
            <a:r>
              <a:rPr lang="en-US" dirty="0" smtClean="0">
                <a:solidFill>
                  <a:schemeClr val="bg2"/>
                </a:solidFill>
              </a:rPr>
              <a:t>VCE Support &amp; lifecycle assurance</a:t>
            </a:r>
          </a:p>
          <a:p>
            <a:endParaRPr lang="en-US" dirty="0"/>
          </a:p>
        </p:txBody>
      </p:sp>
    </p:spTree>
    <p:extLst>
      <p:ext uri="{BB962C8B-B14F-4D97-AF65-F5344CB8AC3E}">
        <p14:creationId xmlns:p14="http://schemas.microsoft.com/office/powerpoint/2010/main" val="396375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85800"/>
            <a:ext cx="4740275" cy="2667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0089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5" name="Content Placeholder 4"/>
          <p:cNvSpPr>
            <a:spLocks noGrp="1"/>
          </p:cNvSpPr>
          <p:nvPr>
            <p:ph sz="quarter" idx="10"/>
          </p:nvPr>
        </p:nvSpPr>
        <p:spPr>
          <a:xfrm>
            <a:off x="274320" y="911966"/>
            <a:ext cx="8590547" cy="42315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49389374"/>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l Yellow divider slide">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 y="1748271"/>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8423139" y="4447328"/>
            <a:ext cx="475126" cy="475126"/>
          </a:xfrm>
          <a:prstGeom prst="rect">
            <a:avLst/>
          </a:prstGeom>
        </p:spPr>
      </p:pic>
    </p:spTree>
    <p:extLst>
      <p:ext uri="{BB962C8B-B14F-4D97-AF65-F5344CB8AC3E}">
        <p14:creationId xmlns:p14="http://schemas.microsoft.com/office/powerpoint/2010/main" val="22297336"/>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l Gray divider slide">
    <p:bg>
      <p:bgPr>
        <a:solidFill>
          <a:schemeClr val="tx1">
            <a:lumMod val="50000"/>
          </a:schemeClr>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 y="1748271"/>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8420302" y="4445707"/>
            <a:ext cx="475126" cy="475126"/>
          </a:xfrm>
          <a:prstGeom prst="rect">
            <a:avLst/>
          </a:prstGeom>
        </p:spPr>
      </p:pic>
    </p:spTree>
    <p:extLst>
      <p:ext uri="{BB962C8B-B14F-4D97-AF65-F5344CB8AC3E}">
        <p14:creationId xmlns:p14="http://schemas.microsoft.com/office/powerpoint/2010/main" val="3265548423"/>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l Teal divider slide">
    <p:bg>
      <p:bgPr>
        <a:solidFill>
          <a:srgbClr val="74CAC7"/>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 y="1748271"/>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8425508" y="4445041"/>
            <a:ext cx="475126" cy="475126"/>
          </a:xfrm>
          <a:prstGeom prst="rect">
            <a:avLst/>
          </a:prstGeom>
        </p:spPr>
      </p:pic>
    </p:spTree>
    <p:extLst>
      <p:ext uri="{BB962C8B-B14F-4D97-AF65-F5344CB8AC3E}">
        <p14:creationId xmlns:p14="http://schemas.microsoft.com/office/powerpoint/2010/main" val="2919792390"/>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ell Blue divider slide ">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1"/>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8" name="Picture 7" descr="dell_white_logo.png"/>
          <p:cNvPicPr>
            <a:picLocks noChangeAspect="1"/>
          </p:cNvPicPr>
          <p:nvPr userDrawn="1"/>
        </p:nvPicPr>
        <p:blipFill>
          <a:blip r:embed="rId2" cstate="screen"/>
          <a:stretch>
            <a:fillRect/>
          </a:stretch>
        </p:blipFill>
        <p:spPr bwMode="black">
          <a:xfrm>
            <a:off x="8415540" y="4543792"/>
            <a:ext cx="475126" cy="475126"/>
          </a:xfrm>
          <a:prstGeom prst="rect">
            <a:avLst/>
          </a:prstGeom>
        </p:spPr>
      </p:pic>
    </p:spTree>
    <p:extLst>
      <p:ext uri="{BB962C8B-B14F-4D97-AF65-F5344CB8AC3E}">
        <p14:creationId xmlns:p14="http://schemas.microsoft.com/office/powerpoint/2010/main" val="532028473"/>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ell Blue divider slide ">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6196" y="1170772"/>
            <a:ext cx="3891608" cy="2801957"/>
          </a:xfrm>
          <a:prstGeom prst="rect">
            <a:avLst/>
          </a:prstGeom>
        </p:spPr>
      </p:pic>
    </p:spTree>
    <p:extLst>
      <p:ext uri="{BB962C8B-B14F-4D97-AF65-F5344CB8AC3E}">
        <p14:creationId xmlns:p14="http://schemas.microsoft.com/office/powerpoint/2010/main" val="2962879186"/>
      </p:ext>
    </p:extLst>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28029648"/>
      </p:ext>
    </p:extLst>
  </p:cSld>
  <p:clrMapOvr>
    <a:masterClrMapping/>
  </p:clrMapOvr>
  <mc:AlternateContent xmlns:mc="http://schemas.openxmlformats.org/markup-compatibility/2006" xmlns:p14="http://schemas.microsoft.com/office/powerpoint/2010/main">
    <mc:Choice Requires="p14">
      <p:transition p14:dur="10" advClick="0" advTm="9000">
        <p:wipe dir="r"/>
      </p:transition>
    </mc:Choice>
    <mc:Fallback xmlns="">
      <p:transition advClick="0" advTm="9000">
        <p:wipe dir="r"/>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64797"/>
          </a:xfrm>
          <a:prstGeom prst="rect">
            <a:avLst/>
          </a:prstGeom>
        </p:spPr>
        <p:txBody>
          <a:bodyPr lIns="0" rIns="0"/>
          <a:lstStyle>
            <a:lvl1pPr>
              <a:defRPr>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338185672"/>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1"/>
            <a:ext cx="7955280" cy="640080"/>
          </a:xfrm>
          <a:prstGeom prst="rect">
            <a:avLst/>
          </a:prstGeom>
        </p:spPr>
        <p:txBody>
          <a:bodyPr lIns="0" rIns="0">
            <a:normAutofit/>
          </a:bodyPr>
          <a:lstStyle>
            <a:lvl1pPr>
              <a:defRPr baseline="0">
                <a:latin typeface="Arial" panose="020B0604020202020204" pitchFamily="34" charset="0"/>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0"/>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12"/>
          <p:cNvSpPr>
            <a:spLocks noGrp="1"/>
          </p:cNvSpPr>
          <p:nvPr>
            <p:ph type="subTitle" idx="11" hasCustomPrompt="1"/>
          </p:nvPr>
        </p:nvSpPr>
        <p:spPr>
          <a:xfrm>
            <a:off x="266700" y="1057766"/>
            <a:ext cx="7960422" cy="313267"/>
          </a:xfrm>
          <a:prstGeom prst="rect">
            <a:avLst/>
          </a:prstGeom>
        </p:spPr>
        <p:txBody>
          <a:bodyPr lIns="0" rIns="0" anchor="t" anchorCtr="0"/>
          <a:lstStyle>
            <a:lvl1pPr marL="285750" indent="-285750">
              <a:buFont typeface="Arial"/>
              <a:buNone/>
              <a:defRPr lang="en-US" b="1" dirty="0" smtClean="0">
                <a:latin typeface="Arial" panose="020B0604020202020204" pitchFamily="34" charset="0"/>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2326947213"/>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58285"/>
            <a:ext cx="8458200" cy="457200"/>
          </a:xfrm>
          <a:prstGeom prst="rect">
            <a:avLst/>
          </a:prstGeom>
        </p:spPr>
        <p:txBody>
          <a:bodyPr lIns="0" tIns="0" rIns="0" bIns="0" anchor="ctr" anchorCtr="0"/>
          <a:lstStyle>
            <a:lvl1pPr algn="ctr">
              <a:lnSpc>
                <a:spcPct val="90000"/>
              </a:lnSpc>
              <a:defRPr sz="3200">
                <a:solidFill>
                  <a:srgbClr val="FFFFFF"/>
                </a:solidFill>
                <a:effectLst>
                  <a:glow rad="63500">
                    <a:schemeClr val="accent1">
                      <a:satMod val="175000"/>
                      <a:alpha val="40000"/>
                    </a:schemeClr>
                  </a:glow>
                </a:effectLst>
              </a:defRPr>
            </a:lvl1pPr>
          </a:lstStyle>
          <a:p>
            <a:r>
              <a:rPr lang="en-US" dirty="0"/>
              <a:t>Click to edit Master title style</a:t>
            </a:r>
          </a:p>
        </p:txBody>
      </p:sp>
    </p:spTree>
    <p:extLst>
      <p:ext uri="{BB962C8B-B14F-4D97-AF65-F5344CB8AC3E}">
        <p14:creationId xmlns:p14="http://schemas.microsoft.com/office/powerpoint/2010/main" val="231328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Logo slide_Black">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003686090"/>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5" name="Content Placeholder 4"/>
          <p:cNvSpPr>
            <a:spLocks noGrp="1"/>
          </p:cNvSpPr>
          <p:nvPr>
            <p:ph sz="quarter" idx="10"/>
          </p:nvPr>
        </p:nvSpPr>
        <p:spPr>
          <a:xfrm>
            <a:off x="274320" y="911966"/>
            <a:ext cx="8590547" cy="4231534"/>
          </a:xfrm>
        </p:spPr>
        <p:txBody>
          <a:bodyPr/>
          <a:lstStyle>
            <a:lvl1pPr marL="0" indent="0">
              <a:buNone/>
              <a:defRPr>
                <a:solidFill>
                  <a:schemeClr val="bg2"/>
                </a:solidFill>
              </a:defRPr>
            </a:lvl1pPr>
            <a:lvl2pPr marL="341312" indent="0">
              <a:buNone/>
              <a:defRPr/>
            </a:lvl2pPr>
            <a:lvl3pPr marL="688975" indent="0">
              <a:buNone/>
              <a:defRPr/>
            </a:lvl3pPr>
            <a:lvl4pPr marL="1023938" indent="0">
              <a:buNone/>
              <a:defRPr/>
            </a:lvl4pPr>
            <a:lvl5pPr marL="13716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27739554"/>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74320" y="0"/>
            <a:ext cx="8590547" cy="5143500"/>
          </a:xfrm>
        </p:spPr>
        <p:txBody>
          <a:bodyPr anchor="ctr">
            <a:normAutofit/>
          </a:bodyPr>
          <a:lstStyle>
            <a:lvl1pPr marL="0" indent="0" algn="ctr">
              <a:buNone/>
              <a:defRPr sz="3200">
                <a:solidFill>
                  <a:srgbClr val="00447C"/>
                </a:solidFill>
              </a:defRPr>
            </a:lvl1pPr>
            <a:lvl2pPr marL="341312" indent="0" algn="ctr">
              <a:buNone/>
              <a:defRPr/>
            </a:lvl2pPr>
            <a:lvl3pPr marL="688975" indent="0" algn="ctr">
              <a:buNone/>
              <a:defRPr/>
            </a:lvl3pPr>
            <a:lvl4pPr marL="1023938" indent="0" algn="ctr">
              <a:buNone/>
              <a:defRPr/>
            </a:lvl4pPr>
            <a:lvl5pPr marL="1371600" indent="0" algn="ctr">
              <a:buNone/>
              <a:defRPr/>
            </a:lvl5pPr>
          </a:lstStyle>
          <a:p>
            <a:pPr lvl="0"/>
            <a:r>
              <a:rPr lang="en-US" smtClean="0"/>
              <a:t>Click to edit Master text styles</a:t>
            </a:r>
          </a:p>
        </p:txBody>
      </p:sp>
    </p:spTree>
    <p:extLst>
      <p:ext uri="{BB962C8B-B14F-4D97-AF65-F5344CB8AC3E}">
        <p14:creationId xmlns:p14="http://schemas.microsoft.com/office/powerpoint/2010/main" val="4053571267"/>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54831507"/>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31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274320"/>
            <a:ext cx="5200791" cy="1661993"/>
          </a:xfrm>
        </p:spPr>
        <p:txBody>
          <a:bodyPr wrap="square" anchor="b" anchorCtr="0">
            <a:normAutofit/>
          </a:bodyPr>
          <a:lstStyle>
            <a:lvl1pPr algn="l">
              <a:lnSpc>
                <a:spcPct val="100000"/>
              </a:lnSpc>
              <a:spcAft>
                <a:spcPts val="0"/>
              </a:spcAft>
              <a:defRPr sz="5400" b="0" i="0" smtClean="0">
                <a:solidFill>
                  <a:srgbClr val="00447C"/>
                </a:solidFill>
                <a:latin typeface="Trebuchet MS" panose="020B0603020202020204" pitchFamily="34" charset="0"/>
                <a:ea typeface="Trebuchet MS" panose="020B0603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274320" y="2252133"/>
            <a:ext cx="5200791" cy="307777"/>
          </a:xfrm>
        </p:spPr>
        <p:txBody>
          <a:bodyPr wrap="square" lIns="0" tIns="0" rIns="0" bIns="0" anchor="t" anchorCtr="0">
            <a:spAutoFit/>
          </a:bodyPr>
          <a:lstStyle>
            <a:lvl1pPr marL="0" indent="0" algn="l">
              <a:buFont typeface="Wingdings" pitchFamily="2" charset="2"/>
              <a:buNone/>
              <a:defRPr sz="2000" b="0" i="0" smtClean="0">
                <a:solidFill>
                  <a:schemeClr val="bg2"/>
                </a:solidFill>
                <a:latin typeface="Trebuchet MS" panose="020B0603020202020204" pitchFamily="34" charset="0"/>
                <a:ea typeface="Trebuchet MS" panose="020B0603020202020204" pitchFamily="34" charset="0"/>
              </a:defRPr>
            </a:lvl1pPr>
          </a:lstStyle>
          <a:p>
            <a:r>
              <a:rPr lang="en-US" smtClean="0"/>
              <a:t>Click to edit Master subtitle style</a:t>
            </a:r>
            <a:endParaRPr lang="en-US" dirty="0" smtClean="0"/>
          </a:p>
        </p:txBody>
      </p:sp>
      <p:sp>
        <p:nvSpPr>
          <p:cNvPr id="14" name="Freeform 13"/>
          <p:cNvSpPr/>
          <p:nvPr userDrawn="1"/>
        </p:nvSpPr>
        <p:spPr>
          <a:xfrm>
            <a:off x="4121944" y="1157288"/>
            <a:ext cx="5022056" cy="3993356"/>
          </a:xfrm>
          <a:custGeom>
            <a:avLst/>
            <a:gdLst>
              <a:gd name="connsiteX0" fmla="*/ 5022056 w 5022056"/>
              <a:gd name="connsiteY0" fmla="*/ 0 h 3993356"/>
              <a:gd name="connsiteX1" fmla="*/ 5022056 w 5022056"/>
              <a:gd name="connsiteY1" fmla="*/ 3993356 h 3993356"/>
              <a:gd name="connsiteX2" fmla="*/ 0 w 5022056"/>
              <a:gd name="connsiteY2" fmla="*/ 3993356 h 3993356"/>
              <a:gd name="connsiteX3" fmla="*/ 5022056 w 5022056"/>
              <a:gd name="connsiteY3" fmla="*/ 0 h 3993356"/>
            </a:gdLst>
            <a:ahLst/>
            <a:cxnLst>
              <a:cxn ang="0">
                <a:pos x="connsiteX0" y="connsiteY0"/>
              </a:cxn>
              <a:cxn ang="0">
                <a:pos x="connsiteX1" y="connsiteY1"/>
              </a:cxn>
              <a:cxn ang="0">
                <a:pos x="connsiteX2" y="connsiteY2"/>
              </a:cxn>
              <a:cxn ang="0">
                <a:pos x="connsiteX3" y="connsiteY3"/>
              </a:cxn>
            </a:cxnLst>
            <a:rect l="l" t="t" r="r" b="b"/>
            <a:pathLst>
              <a:path w="5022056" h="3993356">
                <a:moveTo>
                  <a:pt x="5022056" y="0"/>
                </a:moveTo>
                <a:lnTo>
                  <a:pt x="5022056" y="3993356"/>
                </a:lnTo>
                <a:lnTo>
                  <a:pt x="0" y="3993356"/>
                </a:lnTo>
                <a:lnTo>
                  <a:pt x="5022056" y="0"/>
                </a:lnTo>
                <a:close/>
              </a:path>
            </a:pathLst>
          </a:custGeom>
          <a:solidFill>
            <a:srgbClr val="00447C"/>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Trebuchet MS" panose="020B0603020202020204" pitchFamily="34" charset="0"/>
            </a:endParaRPr>
          </a:p>
        </p:txBody>
      </p:sp>
      <p:sp>
        <p:nvSpPr>
          <p:cNvPr id="13" name="Freeform 12"/>
          <p:cNvSpPr/>
          <p:nvPr userDrawn="1"/>
        </p:nvSpPr>
        <p:spPr>
          <a:xfrm>
            <a:off x="4100513" y="1114425"/>
            <a:ext cx="5072062" cy="4036219"/>
          </a:xfrm>
          <a:custGeom>
            <a:avLst/>
            <a:gdLst>
              <a:gd name="connsiteX0" fmla="*/ 5043487 w 5072062"/>
              <a:gd name="connsiteY0" fmla="*/ 57150 h 4036219"/>
              <a:gd name="connsiteX1" fmla="*/ 0 w 5072062"/>
              <a:gd name="connsiteY1" fmla="*/ 4036219 h 4036219"/>
              <a:gd name="connsiteX2" fmla="*/ 5057775 w 5072062"/>
              <a:gd name="connsiteY2" fmla="*/ 4036219 h 4036219"/>
              <a:gd name="connsiteX3" fmla="*/ 5057775 w 5072062"/>
              <a:gd name="connsiteY3" fmla="*/ 0 h 4036219"/>
              <a:gd name="connsiteX4" fmla="*/ 5072062 w 5072062"/>
              <a:gd name="connsiteY4" fmla="*/ 742950 h 403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062" h="4036219">
                <a:moveTo>
                  <a:pt x="5043487" y="57150"/>
                </a:moveTo>
                <a:lnTo>
                  <a:pt x="0" y="4036219"/>
                </a:lnTo>
                <a:lnTo>
                  <a:pt x="5057775" y="4036219"/>
                </a:lnTo>
                <a:lnTo>
                  <a:pt x="5057775" y="0"/>
                </a:lnTo>
                <a:lnTo>
                  <a:pt x="5072062" y="742950"/>
                </a:lnTo>
              </a:path>
            </a:pathLst>
          </a:custGeom>
          <a:noFill/>
          <a:effectLst/>
        </p:spPr>
        <p:txBody>
          <a:bodyPr rtlCol="0" anchor="ctr"/>
          <a:lstStyle/>
          <a:p>
            <a:pPr algn="ctr"/>
            <a:endParaRPr lang="en-US">
              <a:latin typeface="Trebuchet MS" panose="020B0603020202020204" pitchFamily="34" charset="0"/>
            </a:endParaRPr>
          </a:p>
        </p:txBody>
      </p:sp>
      <p:pic>
        <p:nvPicPr>
          <p:cNvPr id="18" name="Picture 9" descr="white"/>
          <p:cNvPicPr>
            <a:picLocks noChangeAspect="1" noChangeArrowheads="1"/>
          </p:cNvPicPr>
          <p:nvPr userDrawn="1"/>
        </p:nvPicPr>
        <p:blipFill>
          <a:blip r:embed="rId2" cstate="screen"/>
          <a:srcRect/>
          <a:stretch>
            <a:fillRect/>
          </a:stretch>
        </p:blipFill>
        <p:spPr bwMode="black">
          <a:xfrm>
            <a:off x="7825733" y="3849192"/>
            <a:ext cx="1023494" cy="1023494"/>
          </a:xfrm>
          <a:prstGeom prst="rect">
            <a:avLst/>
          </a:prstGeom>
          <a:noFill/>
          <a:ln w="9525">
            <a:noFill/>
            <a:miter lim="800000"/>
            <a:headEnd/>
            <a:tailEnd/>
          </a:ln>
        </p:spPr>
      </p:pic>
    </p:spTree>
    <p:extLst>
      <p:ext uri="{BB962C8B-B14F-4D97-AF65-F5344CB8AC3E}">
        <p14:creationId xmlns:p14="http://schemas.microsoft.com/office/powerpoint/2010/main" val="2758418532"/>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Dell Dark Blue divider slide">
    <p:bg>
      <p:bgPr>
        <a:solidFill>
          <a:srgbClr val="00447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6196" y="1170772"/>
            <a:ext cx="3891608" cy="2801957"/>
          </a:xfrm>
          <a:prstGeom prst="rect">
            <a:avLst/>
          </a:prstGeom>
        </p:spPr>
      </p:pic>
    </p:spTree>
    <p:extLst>
      <p:ext uri="{BB962C8B-B14F-4D97-AF65-F5344CB8AC3E}">
        <p14:creationId xmlns:p14="http://schemas.microsoft.com/office/powerpoint/2010/main" val="3871262325"/>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l Dark Blue divider slide">
    <p:bg>
      <p:bgPr>
        <a:solidFill>
          <a:srgbClr val="00447C"/>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 y="1748271"/>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5" name="Picture 4" descr="https://upload.wikimedia.org/wikipedia/commons/thumb/7/7a/Dell_EMC_logo.svg/1024px-Dell_EMC_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47971" y="4553595"/>
            <a:ext cx="2438667" cy="40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142162"/>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l Green divider slide">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 y="1748271"/>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8420302" y="4445707"/>
            <a:ext cx="475126" cy="475126"/>
          </a:xfrm>
          <a:prstGeom prst="rect">
            <a:avLst/>
          </a:prstGeom>
        </p:spPr>
      </p:pic>
    </p:spTree>
    <p:extLst>
      <p:ext uri="{BB962C8B-B14F-4D97-AF65-F5344CB8AC3E}">
        <p14:creationId xmlns:p14="http://schemas.microsoft.com/office/powerpoint/2010/main" val="1502156822"/>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0"/>
            <a:ext cx="8869680" cy="911966"/>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dirty="0" smtClean="0"/>
              <a:t>Click to edit content page title. </a:t>
            </a:r>
          </a:p>
        </p:txBody>
      </p:sp>
      <p:sp>
        <p:nvSpPr>
          <p:cNvPr id="1029" name="Text Placeholder 12"/>
          <p:cNvSpPr>
            <a:spLocks noGrp="1"/>
          </p:cNvSpPr>
          <p:nvPr>
            <p:ph type="body" idx="1"/>
          </p:nvPr>
        </p:nvSpPr>
        <p:spPr bwMode="auto">
          <a:xfrm>
            <a:off x="274320" y="911966"/>
            <a:ext cx="8869680" cy="423153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sz="1000" dirty="0" smtClean="0"/>
              <a:t>Fourth level</a:t>
            </a:r>
            <a:endParaRPr lang="en-US" dirty="0" smtClean="0"/>
          </a:p>
        </p:txBody>
      </p:sp>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Trebuchet MS" panose="020B0603020202020204" pitchFamily="34" charset="0"/>
              </a:rPr>
              <a:pPr>
                <a:lnSpc>
                  <a:spcPct val="90000"/>
                </a:lnSpc>
                <a:spcBef>
                  <a:spcPts val="600"/>
                </a:spcBef>
                <a:spcAft>
                  <a:spcPts val="0"/>
                </a:spcAft>
                <a:buClr>
                  <a:schemeClr val="bg1"/>
                </a:buClr>
              </a:pPr>
              <a:t>9/26/2017</a:t>
            </a:fld>
            <a:endParaRPr lang="en-US" sz="900" dirty="0" smtClean="0">
              <a:solidFill>
                <a:schemeClr val="bg2">
                  <a:lumMod val="50000"/>
                  <a:lumOff val="50000"/>
                </a:schemeClr>
              </a:solidFill>
              <a:latin typeface="Trebuchet MS" panose="020B0603020202020204" pitchFamily="34" charset="0"/>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Trebuchet MS" panose="020B0603020202020204" pitchFamily="34" charset="0"/>
              </a:rPr>
              <a:pPr>
                <a:lnSpc>
                  <a:spcPct val="90000"/>
                </a:lnSpc>
                <a:spcBef>
                  <a:spcPts val="600"/>
                </a:spcBef>
                <a:spcAft>
                  <a:spcPts val="0"/>
                </a:spcAft>
                <a:buClr>
                  <a:schemeClr val="bg1"/>
                </a:buClr>
              </a:pPr>
              <a:t>9/26/2017</a:t>
            </a:fld>
            <a:endParaRPr lang="en-US" sz="900" dirty="0" smtClean="0">
              <a:solidFill>
                <a:schemeClr val="bg2">
                  <a:lumMod val="50000"/>
                  <a:lumOff val="50000"/>
                </a:schemeClr>
              </a:solidFill>
              <a:latin typeface="Trebuchet MS" panose="020B0603020202020204" pitchFamily="34" charset="0"/>
            </a:endParaRPr>
          </a:p>
        </p:txBody>
      </p:sp>
      <p:pic>
        <p:nvPicPr>
          <p:cNvPr id="6" name="Picture 4" descr="https://upload.wikimedia.org/wikipedia/commons/thumb/7/7a/Dell_EMC_logo.svg/1024px-Dell_EMC_logo.svg.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239170" y="4702628"/>
            <a:ext cx="1720040" cy="28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482782"/>
      </p:ext>
    </p:extLst>
  </p:cSld>
  <p:clrMap bg1="dk2" tx1="lt1" bg2="dk1" tx2="lt2" accent1="accent1" accent2="accent2" accent3="accent3" accent4="accent4" accent5="accent5" accent6="accent6" hlink="hlink" folHlink="folHlink"/>
  <p:sldLayoutIdLst>
    <p:sldLayoutId id="2147484394" r:id="rId1"/>
    <p:sldLayoutId id="2147484399" r:id="rId2"/>
    <p:sldLayoutId id="2147484400" r:id="rId3"/>
    <p:sldLayoutId id="2147484395" r:id="rId4"/>
    <p:sldLayoutId id="2147484397" r:id="rId5"/>
    <p:sldLayoutId id="2147484366" r:id="rId6"/>
    <p:sldLayoutId id="2147484392" r:id="rId7"/>
    <p:sldLayoutId id="2147484354" r:id="rId8"/>
    <p:sldLayoutId id="2147484359" r:id="rId9"/>
    <p:sldLayoutId id="2147484361" r:id="rId10"/>
    <p:sldLayoutId id="2147484352" r:id="rId11"/>
    <p:sldLayoutId id="2147484357" r:id="rId12"/>
    <p:sldLayoutId id="2147484387" r:id="rId13"/>
    <p:sldLayoutId id="2147484388" r:id="rId14"/>
    <p:sldLayoutId id="2147484401" r:id="rId15"/>
    <p:sldLayoutId id="2147484402" r:id="rId16"/>
    <p:sldLayoutId id="2147484403" r:id="rId17"/>
    <p:sldLayoutId id="2147484404" r:id="rId18"/>
    <p:sldLayoutId id="2147484405" r:id="rId19"/>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200" b="0" cap="none" baseline="0">
          <a:solidFill>
            <a:srgbClr val="00447C"/>
          </a:solidFill>
          <a:latin typeface="Trebuchet MS" panose="020B0603020202020204" pitchFamily="34" charset="0"/>
          <a:ea typeface="Trebuchet MS" panose="020B0603020202020204" pitchFamily="34"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2000">
          <a:solidFill>
            <a:srgbClr val="00447C"/>
          </a:solidFill>
          <a:latin typeface="Trebuchet MS" panose="020B0603020202020204" pitchFamily="34" charset="0"/>
          <a:ea typeface="Trebuchet MS" panose="020B0603020202020204" pitchFamily="34"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800" baseline="0">
          <a:solidFill>
            <a:schemeClr val="bg2"/>
          </a:solidFill>
          <a:latin typeface="Trebuchet MS" panose="020B0603020202020204" pitchFamily="34" charset="0"/>
          <a:ea typeface="Trebuchet MS" panose="020B0603020202020204" pitchFamily="34"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Trebuchet MS" panose="020B0603020202020204" pitchFamily="34" charset="0"/>
          <a:ea typeface="Trebuchet MS" panose="020B0603020202020204" pitchFamily="34"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100" baseline="0">
          <a:solidFill>
            <a:schemeClr val="bg2"/>
          </a:solidFill>
          <a:latin typeface="Trebuchet MS" panose="020B0603020202020204" pitchFamily="34" charset="0"/>
          <a:ea typeface="Trebuchet MS" panose="020B0603020202020204" pitchFamily="34"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Data Storage Evolution</a:t>
            </a:r>
            <a:endParaRPr lang="en-GB" dirty="0"/>
          </a:p>
        </p:txBody>
      </p:sp>
      <p:sp>
        <p:nvSpPr>
          <p:cNvPr id="6" name="TextBox 5"/>
          <p:cNvSpPr txBox="1"/>
          <p:nvPr/>
        </p:nvSpPr>
        <p:spPr>
          <a:xfrm>
            <a:off x="230778" y="3860800"/>
            <a:ext cx="4396525" cy="994118"/>
          </a:xfrm>
          <a:prstGeom prst="rect">
            <a:avLst/>
          </a:prstGeom>
          <a:noFill/>
        </p:spPr>
        <p:txBody>
          <a:bodyPr wrap="none" rtlCol="0">
            <a:spAutoFit/>
          </a:bodyPr>
          <a:lstStyle/>
          <a:p>
            <a:pPr>
              <a:lnSpc>
                <a:spcPct val="90000"/>
              </a:lnSpc>
              <a:spcBef>
                <a:spcPts val="600"/>
              </a:spcBef>
              <a:spcAft>
                <a:spcPts val="0"/>
              </a:spcAft>
              <a:buClr>
                <a:schemeClr val="bg1"/>
              </a:buClr>
            </a:pPr>
            <a:r>
              <a:rPr lang="en-GB" sz="1800" dirty="0" smtClean="0">
                <a:latin typeface="+mn-lt"/>
              </a:rPr>
              <a:t>Fedor Pavlov</a:t>
            </a:r>
          </a:p>
          <a:p>
            <a:pPr>
              <a:lnSpc>
                <a:spcPct val="90000"/>
              </a:lnSpc>
              <a:spcBef>
                <a:spcPts val="600"/>
              </a:spcBef>
              <a:spcAft>
                <a:spcPts val="0"/>
              </a:spcAft>
              <a:buClr>
                <a:schemeClr val="bg1"/>
              </a:buClr>
            </a:pPr>
            <a:r>
              <a:rPr lang="en-GB" sz="1800" dirty="0" smtClean="0">
                <a:solidFill>
                  <a:schemeClr val="tx1">
                    <a:lumMod val="65000"/>
                  </a:schemeClr>
                </a:solidFill>
                <a:latin typeface="+mn-lt"/>
              </a:rPr>
              <a:t>Storage Technology Consultant, Dell EMC</a:t>
            </a:r>
          </a:p>
          <a:p>
            <a:pPr>
              <a:lnSpc>
                <a:spcPct val="90000"/>
              </a:lnSpc>
              <a:spcBef>
                <a:spcPts val="600"/>
              </a:spcBef>
              <a:spcAft>
                <a:spcPts val="0"/>
              </a:spcAft>
              <a:buClr>
                <a:schemeClr val="bg1"/>
              </a:buClr>
            </a:pPr>
            <a:r>
              <a:rPr lang="en-GB" sz="1800" dirty="0" smtClean="0">
                <a:solidFill>
                  <a:schemeClr val="tx1">
                    <a:lumMod val="65000"/>
                  </a:schemeClr>
                </a:solidFill>
                <a:latin typeface="+mn-lt"/>
              </a:rPr>
              <a:t>fedor.pavlov@dell.com</a:t>
            </a:r>
          </a:p>
        </p:txBody>
      </p:sp>
    </p:spTree>
    <p:extLst>
      <p:ext uri="{BB962C8B-B14F-4D97-AF65-F5344CB8AC3E}">
        <p14:creationId xmlns:p14="http://schemas.microsoft.com/office/powerpoint/2010/main" val="2593935636"/>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6898400" y="2937753"/>
            <a:ext cx="0" cy="79767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a:off x="193833" y="4026468"/>
            <a:ext cx="8619427" cy="0"/>
          </a:xfrm>
          <a:prstGeom prst="straightConnector1">
            <a:avLst/>
          </a:prstGeom>
          <a:ln w="63500" cap="rnd">
            <a:tailEnd type="arrow" w="lg" len="lg"/>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738161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3310313"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782969"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a:t>
            </a:r>
            <a:r>
              <a:rPr lang="ru-RU" sz="1400" dirty="0" smtClean="0">
                <a:solidFill>
                  <a:schemeClr val="bg2"/>
                </a:solidFill>
                <a:latin typeface="+mn-lt"/>
              </a:rPr>
              <a:t>0</a:t>
            </a:r>
            <a:endParaRPr lang="en-GB" sz="1400" dirty="0" smtClean="0">
              <a:solidFill>
                <a:schemeClr val="bg2"/>
              </a:solidFill>
              <a:latin typeface="+mn-lt"/>
            </a:endParaRPr>
          </a:p>
        </p:txBody>
      </p:sp>
      <p:sp>
        <p:nvSpPr>
          <p:cNvPr id="16" name="TextBox 15"/>
          <p:cNvSpPr txBox="1"/>
          <p:nvPr/>
        </p:nvSpPr>
        <p:spPr>
          <a:xfrm>
            <a:off x="2961017" y="4329471"/>
            <a:ext cx="55798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2000</a:t>
            </a:r>
          </a:p>
        </p:txBody>
      </p:sp>
      <p:sp>
        <p:nvSpPr>
          <p:cNvPr id="17" name="TextBox 16"/>
          <p:cNvSpPr txBox="1"/>
          <p:nvPr/>
        </p:nvSpPr>
        <p:spPr>
          <a:xfrm>
            <a:off x="5361643" y="4329471"/>
            <a:ext cx="55367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a:t>
            </a:r>
            <a:r>
              <a:rPr lang="en-GB" sz="1400" dirty="0">
                <a:solidFill>
                  <a:schemeClr val="bg2"/>
                </a:solidFill>
                <a:latin typeface="+mn-lt"/>
              </a:rPr>
              <a:t>9</a:t>
            </a:r>
            <a:endParaRPr lang="en-GB" sz="1400" dirty="0" smtClean="0">
              <a:solidFill>
                <a:schemeClr val="bg2"/>
              </a:solidFill>
              <a:latin typeface="+mn-lt"/>
            </a:endParaRPr>
          </a:p>
        </p:txBody>
      </p:sp>
      <p:cxnSp>
        <p:nvCxnSpPr>
          <p:cNvPr id="18" name="Straight Connector 17"/>
          <p:cNvCxnSpPr/>
          <p:nvPr/>
        </p:nvCxnSpPr>
        <p:spPr>
          <a:xfrm>
            <a:off x="1063531"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1832834"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1552272" y="4330262"/>
            <a:ext cx="894288"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1994-9</a:t>
            </a:r>
            <a:r>
              <a:rPr lang="ru-RU" sz="1400" dirty="0" smtClean="0">
                <a:solidFill>
                  <a:schemeClr val="bg2"/>
                </a:solidFill>
                <a:latin typeface="+mn-lt"/>
              </a:rPr>
              <a:t>5</a:t>
            </a:r>
            <a:endParaRPr lang="en-GB" sz="1400" dirty="0" smtClean="0">
              <a:solidFill>
                <a:schemeClr val="bg2"/>
              </a:solidFill>
              <a:latin typeface="+mn-lt"/>
            </a:endParaRPr>
          </a:p>
        </p:txBody>
      </p:sp>
      <p:sp>
        <p:nvSpPr>
          <p:cNvPr id="23" name="TextBox 22"/>
          <p:cNvSpPr txBox="1"/>
          <p:nvPr/>
        </p:nvSpPr>
        <p:spPr>
          <a:xfrm>
            <a:off x="7142604" y="4329471"/>
            <a:ext cx="527801"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a:t>
            </a:r>
            <a:r>
              <a:rPr lang="ru-RU" sz="1400" dirty="0" smtClean="0">
                <a:solidFill>
                  <a:schemeClr val="bg2"/>
                </a:solidFill>
                <a:latin typeface="+mn-lt"/>
              </a:rPr>
              <a:t>16</a:t>
            </a:r>
            <a:endParaRPr lang="en-GB" sz="1400" dirty="0" smtClean="0">
              <a:solidFill>
                <a:schemeClr val="bg2"/>
              </a:solidFill>
              <a:latin typeface="+mn-lt"/>
            </a:endParaRPr>
          </a:p>
        </p:txBody>
      </p:sp>
      <p:cxnSp>
        <p:nvCxnSpPr>
          <p:cNvPr id="24" name="Straight Connector 23"/>
          <p:cNvCxnSpPr/>
          <p:nvPr/>
        </p:nvCxnSpPr>
        <p:spPr>
          <a:xfrm>
            <a:off x="564420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6898400"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6538319" y="4328680"/>
            <a:ext cx="50480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2014</a:t>
            </a:r>
          </a:p>
        </p:txBody>
      </p:sp>
      <p:sp>
        <p:nvSpPr>
          <p:cNvPr id="29" name="TextBox 28"/>
          <p:cNvSpPr txBox="1"/>
          <p:nvPr/>
        </p:nvSpPr>
        <p:spPr>
          <a:xfrm>
            <a:off x="1063531" y="1014349"/>
            <a:ext cx="1237518"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EMC </a:t>
            </a:r>
            <a:r>
              <a:rPr lang="en-GB" sz="1400" dirty="0" err="1" smtClean="0">
                <a:solidFill>
                  <a:schemeClr val="bg2"/>
                </a:solidFill>
                <a:latin typeface="+mn-lt"/>
              </a:rPr>
              <a:t>Symmetrix</a:t>
            </a:r>
            <a:endParaRPr lang="en-GB" sz="1400" dirty="0" smtClean="0">
              <a:solidFill>
                <a:schemeClr val="bg2"/>
              </a:solidFill>
              <a:latin typeface="+mn-lt"/>
            </a:endParaRPr>
          </a:p>
        </p:txBody>
      </p:sp>
      <p:sp>
        <p:nvSpPr>
          <p:cNvPr id="30" name="TextBox 29"/>
          <p:cNvSpPr txBox="1"/>
          <p:nvPr/>
        </p:nvSpPr>
        <p:spPr>
          <a:xfrm>
            <a:off x="1832834" y="1460882"/>
            <a:ext cx="3145092" cy="100642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The first array-based replication</a:t>
            </a:r>
          </a:p>
          <a:p>
            <a:pPr>
              <a:lnSpc>
                <a:spcPct val="90000"/>
              </a:lnSpc>
              <a:spcBef>
                <a:spcPts val="600"/>
              </a:spcBef>
              <a:spcAft>
                <a:spcPts val="0"/>
              </a:spcAft>
              <a:buClr>
                <a:schemeClr val="bg1"/>
              </a:buClr>
            </a:pPr>
            <a:r>
              <a:rPr lang="en-GB" sz="1400" dirty="0" smtClean="0">
                <a:solidFill>
                  <a:schemeClr val="bg2"/>
                </a:solidFill>
                <a:latin typeface="+mn-lt"/>
              </a:rPr>
              <a:t>The first 1TB-array</a:t>
            </a:r>
          </a:p>
          <a:p>
            <a:pPr>
              <a:lnSpc>
                <a:spcPct val="90000"/>
              </a:lnSpc>
              <a:spcBef>
                <a:spcPts val="600"/>
              </a:spcBef>
              <a:spcAft>
                <a:spcPts val="0"/>
              </a:spcAft>
              <a:buClr>
                <a:schemeClr val="bg1"/>
              </a:buClr>
            </a:pPr>
            <a:r>
              <a:rPr lang="en-GB" sz="1400" dirty="0" smtClean="0">
                <a:solidFill>
                  <a:schemeClr val="bg2"/>
                </a:solidFill>
                <a:latin typeface="+mn-lt"/>
              </a:rPr>
              <a:t>The first platform independent storage</a:t>
            </a:r>
          </a:p>
          <a:p>
            <a:pPr>
              <a:lnSpc>
                <a:spcPct val="90000"/>
              </a:lnSpc>
              <a:spcBef>
                <a:spcPts val="600"/>
              </a:spcBef>
              <a:spcAft>
                <a:spcPts val="0"/>
              </a:spcAft>
              <a:buClr>
                <a:schemeClr val="bg1"/>
              </a:buClr>
            </a:pPr>
            <a:r>
              <a:rPr lang="en-GB" sz="1400" dirty="0" smtClean="0">
                <a:solidFill>
                  <a:schemeClr val="bg2"/>
                </a:solidFill>
                <a:latin typeface="+mn-lt"/>
              </a:rPr>
              <a:t>(Mainframe + Open Systems</a:t>
            </a:r>
            <a:r>
              <a:rPr lang="en-GB" sz="1400" dirty="0">
                <a:solidFill>
                  <a:schemeClr val="bg2"/>
                </a:solidFill>
                <a:latin typeface="+mn-lt"/>
              </a:rPr>
              <a:t>)</a:t>
            </a:r>
            <a:endParaRPr lang="en-GB" sz="1400" dirty="0" smtClean="0">
              <a:solidFill>
                <a:schemeClr val="bg2"/>
              </a:solidFill>
              <a:latin typeface="+mn-lt"/>
            </a:endParaRPr>
          </a:p>
        </p:txBody>
      </p:sp>
      <p:sp>
        <p:nvSpPr>
          <p:cNvPr id="31" name="TextBox 30"/>
          <p:cNvSpPr txBox="1"/>
          <p:nvPr/>
        </p:nvSpPr>
        <p:spPr>
          <a:xfrm>
            <a:off x="3310313" y="2754887"/>
            <a:ext cx="1241883" cy="464743"/>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HDS focused</a:t>
            </a:r>
          </a:p>
          <a:p>
            <a:pPr>
              <a:lnSpc>
                <a:spcPct val="90000"/>
              </a:lnSpc>
              <a:spcBef>
                <a:spcPts val="600"/>
              </a:spcBef>
              <a:spcAft>
                <a:spcPts val="0"/>
              </a:spcAft>
              <a:buClr>
                <a:schemeClr val="bg1"/>
              </a:buClr>
            </a:pPr>
            <a:r>
              <a:rPr lang="en-GB" sz="1400" dirty="0" smtClean="0">
                <a:solidFill>
                  <a:schemeClr val="bg2"/>
                </a:solidFill>
                <a:latin typeface="+mn-lt"/>
              </a:rPr>
              <a:t>on storage</a:t>
            </a:r>
            <a:r>
              <a:rPr lang="ru-RU" sz="1400" dirty="0">
                <a:solidFill>
                  <a:schemeClr val="bg2"/>
                </a:solidFill>
                <a:latin typeface="+mn-lt"/>
              </a:rPr>
              <a:t> </a:t>
            </a:r>
            <a:r>
              <a:rPr lang="en-GB" sz="1400" dirty="0" smtClean="0">
                <a:solidFill>
                  <a:schemeClr val="bg2"/>
                </a:solidFill>
                <a:latin typeface="+mn-lt"/>
              </a:rPr>
              <a:t>arrays</a:t>
            </a:r>
          </a:p>
        </p:txBody>
      </p:sp>
      <p:sp>
        <p:nvSpPr>
          <p:cNvPr id="35" name="TextBox 34"/>
          <p:cNvSpPr txBox="1"/>
          <p:nvPr/>
        </p:nvSpPr>
        <p:spPr>
          <a:xfrm>
            <a:off x="215280"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a:t>
            </a:r>
            <a:r>
              <a:rPr lang="ru-RU" sz="1400" dirty="0" smtClean="0">
                <a:solidFill>
                  <a:schemeClr val="bg2"/>
                </a:solidFill>
                <a:latin typeface="+mn-lt"/>
              </a:rPr>
              <a:t>87</a:t>
            </a:r>
            <a:endParaRPr lang="en-GB" sz="1400" dirty="0" smtClean="0">
              <a:solidFill>
                <a:schemeClr val="bg2"/>
              </a:solidFill>
              <a:latin typeface="+mn-lt"/>
            </a:endParaRPr>
          </a:p>
        </p:txBody>
      </p:sp>
      <p:cxnSp>
        <p:nvCxnSpPr>
          <p:cNvPr id="36" name="Straight Connector 35"/>
          <p:cNvCxnSpPr/>
          <p:nvPr/>
        </p:nvCxnSpPr>
        <p:spPr>
          <a:xfrm>
            <a:off x="495841"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39" name="TextBox 38"/>
          <p:cNvSpPr txBox="1"/>
          <p:nvPr/>
        </p:nvSpPr>
        <p:spPr>
          <a:xfrm>
            <a:off x="495841" y="567816"/>
            <a:ext cx="370294"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RAID</a:t>
            </a:r>
          </a:p>
        </p:txBody>
      </p:sp>
      <p:sp>
        <p:nvSpPr>
          <p:cNvPr id="41" name="TextBox 40"/>
          <p:cNvSpPr txBox="1"/>
          <p:nvPr/>
        </p:nvSpPr>
        <p:spPr>
          <a:xfrm>
            <a:off x="6898400" y="406777"/>
            <a:ext cx="1317668" cy="73558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b="1" dirty="0" err="1" smtClean="0">
                <a:solidFill>
                  <a:schemeClr val="bg1"/>
                </a:solidFill>
                <a:latin typeface="+mn-lt"/>
              </a:rPr>
              <a:t>Dell+Nutanix</a:t>
            </a:r>
            <a:endParaRPr lang="en-GB" sz="1400" b="1" dirty="0" smtClean="0">
              <a:solidFill>
                <a:schemeClr val="bg1"/>
              </a:solidFill>
              <a:latin typeface="+mn-lt"/>
            </a:endParaRPr>
          </a:p>
          <a:p>
            <a:pPr>
              <a:lnSpc>
                <a:spcPct val="90000"/>
              </a:lnSpc>
              <a:spcBef>
                <a:spcPts val="600"/>
              </a:spcBef>
              <a:spcAft>
                <a:spcPts val="0"/>
              </a:spcAft>
              <a:buClr>
                <a:schemeClr val="bg1"/>
              </a:buClr>
            </a:pPr>
            <a:r>
              <a:rPr lang="en-GB" sz="1400" b="1" dirty="0" smtClean="0">
                <a:solidFill>
                  <a:schemeClr val="bg1"/>
                </a:solidFill>
                <a:latin typeface="+mn-lt"/>
              </a:rPr>
              <a:t>OEM agreement</a:t>
            </a:r>
          </a:p>
          <a:p>
            <a:pPr>
              <a:lnSpc>
                <a:spcPct val="90000"/>
              </a:lnSpc>
              <a:spcBef>
                <a:spcPts val="600"/>
              </a:spcBef>
              <a:spcAft>
                <a:spcPts val="0"/>
              </a:spcAft>
              <a:buClr>
                <a:schemeClr val="bg1"/>
              </a:buClr>
            </a:pPr>
            <a:r>
              <a:rPr lang="en-GB" sz="1400" dirty="0" smtClean="0">
                <a:solidFill>
                  <a:schemeClr val="bg2"/>
                </a:solidFill>
                <a:latin typeface="+mn-lt"/>
              </a:rPr>
              <a:t>(</a:t>
            </a:r>
            <a:r>
              <a:rPr lang="en-GB" sz="1400" dirty="0">
                <a:solidFill>
                  <a:schemeClr val="bg2"/>
                </a:solidFill>
                <a:latin typeface="+mn-lt"/>
              </a:rPr>
              <a:t>Dell </a:t>
            </a:r>
            <a:r>
              <a:rPr lang="en-GB" sz="1400" dirty="0" smtClean="0">
                <a:solidFill>
                  <a:schemeClr val="bg2"/>
                </a:solidFill>
                <a:latin typeface="+mn-lt"/>
              </a:rPr>
              <a:t>XC</a:t>
            </a:r>
            <a:r>
              <a:rPr lang="en-GB" sz="1400" dirty="0">
                <a:solidFill>
                  <a:schemeClr val="bg2"/>
                </a:solidFill>
                <a:latin typeface="+mn-lt"/>
              </a:rPr>
              <a:t>)</a:t>
            </a:r>
          </a:p>
        </p:txBody>
      </p:sp>
      <p:sp>
        <p:nvSpPr>
          <p:cNvPr id="45" name="TextBox 44"/>
          <p:cNvSpPr txBox="1"/>
          <p:nvPr/>
        </p:nvSpPr>
        <p:spPr>
          <a:xfrm>
            <a:off x="7381615" y="1506106"/>
            <a:ext cx="1526059" cy="1548116"/>
          </a:xfrm>
          <a:prstGeom prst="rect">
            <a:avLst/>
          </a:prstGeom>
          <a:noFill/>
        </p:spPr>
        <p:txBody>
          <a:bodyPr wrap="none" lIns="0" tIns="0" rIns="0" bIns="0" rtlCol="0">
            <a:spAutoFit/>
          </a:bodyPr>
          <a:lstStyle/>
          <a:p>
            <a:pPr lvl="0">
              <a:lnSpc>
                <a:spcPct val="90000"/>
              </a:lnSpc>
              <a:spcBef>
                <a:spcPts val="600"/>
              </a:spcBef>
              <a:spcAft>
                <a:spcPts val="0"/>
              </a:spcAft>
              <a:buClr>
                <a:srgbClr val="0085C3"/>
              </a:buClr>
            </a:pPr>
            <a:r>
              <a:rPr lang="en-GB" sz="1400" dirty="0">
                <a:solidFill>
                  <a:srgbClr val="4D4D4D"/>
                </a:solidFill>
                <a:latin typeface="Trebuchet MS"/>
              </a:rPr>
              <a:t>Market to support</a:t>
            </a:r>
          </a:p>
          <a:p>
            <a:pPr lvl="0">
              <a:lnSpc>
                <a:spcPct val="90000"/>
              </a:lnSpc>
              <a:spcBef>
                <a:spcPts val="600"/>
              </a:spcBef>
              <a:spcAft>
                <a:spcPts val="0"/>
              </a:spcAft>
              <a:buClr>
                <a:srgbClr val="0085C3"/>
              </a:buClr>
            </a:pPr>
            <a:r>
              <a:rPr lang="en-GB" sz="1400" dirty="0">
                <a:solidFill>
                  <a:srgbClr val="4D4D4D"/>
                </a:solidFill>
                <a:latin typeface="Trebuchet MS"/>
              </a:rPr>
              <a:t>the HCA hype:</a:t>
            </a:r>
          </a:p>
          <a:p>
            <a:pPr>
              <a:lnSpc>
                <a:spcPct val="90000"/>
              </a:lnSpc>
              <a:spcBef>
                <a:spcPts val="600"/>
              </a:spcBef>
              <a:spcAft>
                <a:spcPts val="0"/>
              </a:spcAft>
              <a:buClr>
                <a:schemeClr val="bg1"/>
              </a:buClr>
            </a:pPr>
            <a:r>
              <a:rPr lang="en-GB" sz="1400" b="1" dirty="0" smtClean="0">
                <a:solidFill>
                  <a:schemeClr val="bg1"/>
                </a:solidFill>
                <a:latin typeface="+mn-lt"/>
              </a:rPr>
              <a:t>VCE </a:t>
            </a:r>
            <a:r>
              <a:rPr lang="en-GB" sz="1400" b="1" dirty="0" err="1" smtClean="0">
                <a:solidFill>
                  <a:schemeClr val="bg1"/>
                </a:solidFill>
                <a:latin typeface="+mn-lt"/>
              </a:rPr>
              <a:t>VxRail</a:t>
            </a:r>
            <a:endParaRPr lang="en-GB" sz="1400" b="1" dirty="0" smtClean="0">
              <a:solidFill>
                <a:schemeClr val="bg1"/>
              </a:solidFill>
              <a:latin typeface="+mn-lt"/>
            </a:endParaRPr>
          </a:p>
          <a:p>
            <a:pPr>
              <a:lnSpc>
                <a:spcPct val="90000"/>
              </a:lnSpc>
              <a:spcBef>
                <a:spcPts val="600"/>
              </a:spcBef>
              <a:spcAft>
                <a:spcPts val="0"/>
              </a:spcAft>
              <a:buClr>
                <a:schemeClr val="bg1"/>
              </a:buClr>
            </a:pPr>
            <a:r>
              <a:rPr lang="en-GB" sz="1400" b="1" dirty="0">
                <a:solidFill>
                  <a:schemeClr val="bg1"/>
                </a:solidFill>
              </a:rPr>
              <a:t>VMware VSAN 6.2</a:t>
            </a:r>
          </a:p>
          <a:p>
            <a:pPr>
              <a:lnSpc>
                <a:spcPct val="90000"/>
              </a:lnSpc>
              <a:spcBef>
                <a:spcPts val="600"/>
              </a:spcBef>
              <a:spcAft>
                <a:spcPts val="0"/>
              </a:spcAft>
              <a:buClr>
                <a:schemeClr val="bg1"/>
              </a:buClr>
            </a:pPr>
            <a:r>
              <a:rPr lang="en-GB" sz="1400" b="1" dirty="0" smtClean="0">
                <a:solidFill>
                  <a:schemeClr val="bg1"/>
                </a:solidFill>
                <a:latin typeface="+mn-lt"/>
              </a:rPr>
              <a:t>Cisco </a:t>
            </a:r>
            <a:r>
              <a:rPr lang="en-GB" sz="1400" b="1" dirty="0" err="1" smtClean="0">
                <a:solidFill>
                  <a:schemeClr val="bg1"/>
                </a:solidFill>
                <a:latin typeface="+mn-lt"/>
              </a:rPr>
              <a:t>HyperFlex</a:t>
            </a:r>
            <a:endParaRPr lang="en-GB" sz="1400" b="1" dirty="0" smtClean="0">
              <a:solidFill>
                <a:schemeClr val="bg1"/>
              </a:solidFill>
              <a:latin typeface="+mn-lt"/>
            </a:endParaRPr>
          </a:p>
          <a:p>
            <a:pPr>
              <a:lnSpc>
                <a:spcPct val="90000"/>
              </a:lnSpc>
              <a:spcBef>
                <a:spcPts val="600"/>
              </a:spcBef>
              <a:spcAft>
                <a:spcPts val="0"/>
              </a:spcAft>
              <a:buClr>
                <a:schemeClr val="bg1"/>
              </a:buClr>
            </a:pPr>
            <a:r>
              <a:rPr lang="en-GB" sz="1400" b="1" dirty="0" smtClean="0">
                <a:solidFill>
                  <a:schemeClr val="bg1"/>
                </a:solidFill>
                <a:latin typeface="+mn-lt"/>
              </a:rPr>
              <a:t>HPE CSA</a:t>
            </a:r>
          </a:p>
        </p:txBody>
      </p:sp>
      <p:cxnSp>
        <p:nvCxnSpPr>
          <p:cNvPr id="47" name="Straight Connector 46"/>
          <p:cNvCxnSpPr/>
          <p:nvPr/>
        </p:nvCxnSpPr>
        <p:spPr>
          <a:xfrm flipV="1">
            <a:off x="495841" y="774570"/>
            <a:ext cx="0" cy="2960851"/>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flipV="1">
            <a:off x="1063530" y="1225685"/>
            <a:ext cx="0" cy="2509738"/>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flipV="1">
            <a:off x="1832833" y="2033081"/>
            <a:ext cx="0" cy="1702342"/>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flipV="1">
            <a:off x="3310313" y="3336588"/>
            <a:ext cx="0" cy="398835"/>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V="1">
            <a:off x="5631660" y="3258766"/>
            <a:ext cx="0" cy="476657"/>
          </a:xfrm>
          <a:prstGeom prst="line">
            <a:avLst/>
          </a:prstGeom>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flipV="1">
            <a:off x="7371887" y="3054222"/>
            <a:ext cx="0" cy="681200"/>
          </a:xfrm>
          <a:prstGeom prst="line">
            <a:avLst/>
          </a:prstGeom>
        </p:spPr>
        <p:style>
          <a:lnRef idx="1">
            <a:schemeClr val="accent2"/>
          </a:lnRef>
          <a:fillRef idx="0">
            <a:schemeClr val="accent2"/>
          </a:fillRef>
          <a:effectRef idx="0">
            <a:schemeClr val="accent2"/>
          </a:effectRef>
          <a:fontRef idx="minor">
            <a:schemeClr val="tx1"/>
          </a:fontRef>
        </p:style>
      </p:cxnSp>
      <p:sp>
        <p:nvSpPr>
          <p:cNvPr id="40" name="TextBox 39"/>
          <p:cNvSpPr txBox="1"/>
          <p:nvPr/>
        </p:nvSpPr>
        <p:spPr>
          <a:xfrm>
            <a:off x="5638479" y="2446749"/>
            <a:ext cx="1530868" cy="763286"/>
          </a:xfrm>
          <a:prstGeom prst="rect">
            <a:avLst/>
          </a:prstGeom>
          <a:noFill/>
        </p:spPr>
        <p:txBody>
          <a:bodyPr wrap="none" lIns="0" tIns="0" rIns="0" bIns="0" rtlCol="0">
            <a:spAutoFit/>
          </a:bodyPr>
          <a:lstStyle/>
          <a:p>
            <a:pPr lvl="0">
              <a:lnSpc>
                <a:spcPct val="90000"/>
              </a:lnSpc>
              <a:spcBef>
                <a:spcPts val="600"/>
              </a:spcBef>
              <a:spcAft>
                <a:spcPts val="0"/>
              </a:spcAft>
              <a:buClr>
                <a:srgbClr val="0085C3"/>
              </a:buClr>
            </a:pPr>
            <a:r>
              <a:rPr lang="en-GB" sz="1400" dirty="0">
                <a:solidFill>
                  <a:srgbClr val="4D4D4D"/>
                </a:solidFill>
                <a:latin typeface="Trebuchet MS"/>
              </a:rPr>
              <a:t>Intel x86 in </a:t>
            </a:r>
            <a:r>
              <a:rPr lang="en-GB" sz="1400" dirty="0" err="1">
                <a:solidFill>
                  <a:srgbClr val="4D4D4D"/>
                </a:solidFill>
                <a:latin typeface="Trebuchet MS"/>
              </a:rPr>
              <a:t>Symm</a:t>
            </a:r>
            <a:endParaRPr lang="en-GB" sz="1400" dirty="0">
              <a:solidFill>
                <a:srgbClr val="4D4D4D"/>
              </a:solidFill>
              <a:latin typeface="Trebuchet MS"/>
            </a:endParaRPr>
          </a:p>
          <a:p>
            <a:pPr>
              <a:lnSpc>
                <a:spcPct val="90000"/>
              </a:lnSpc>
              <a:spcBef>
                <a:spcPts val="600"/>
              </a:spcBef>
              <a:spcAft>
                <a:spcPts val="0"/>
              </a:spcAft>
              <a:buClr>
                <a:schemeClr val="bg1"/>
              </a:buClr>
            </a:pPr>
            <a:r>
              <a:rPr lang="en-GB" sz="1400" dirty="0" smtClean="0">
                <a:solidFill>
                  <a:schemeClr val="bg2"/>
                </a:solidFill>
                <a:latin typeface="+mn-lt"/>
              </a:rPr>
              <a:t>Storage Federation</a:t>
            </a:r>
          </a:p>
          <a:p>
            <a:pPr>
              <a:lnSpc>
                <a:spcPct val="90000"/>
              </a:lnSpc>
              <a:spcBef>
                <a:spcPts val="600"/>
              </a:spcBef>
              <a:spcAft>
                <a:spcPts val="0"/>
              </a:spcAft>
              <a:buClr>
                <a:schemeClr val="bg1"/>
              </a:buClr>
            </a:pPr>
            <a:r>
              <a:rPr lang="en-GB" sz="1600" dirty="0" err="1" smtClean="0">
                <a:solidFill>
                  <a:schemeClr val="bg2"/>
                </a:solidFill>
                <a:latin typeface="+mn-lt"/>
              </a:rPr>
              <a:t>Nutanix</a:t>
            </a:r>
            <a:endParaRPr lang="en-GB" sz="1400" dirty="0" smtClean="0">
              <a:solidFill>
                <a:schemeClr val="bg2"/>
              </a:solidFill>
              <a:latin typeface="+mn-lt"/>
            </a:endParaRPr>
          </a:p>
        </p:txBody>
      </p:sp>
      <p:cxnSp>
        <p:nvCxnSpPr>
          <p:cNvPr id="63" name="Straight Connector 62"/>
          <p:cNvCxnSpPr/>
          <p:nvPr/>
        </p:nvCxnSpPr>
        <p:spPr>
          <a:xfrm flipV="1">
            <a:off x="6898400" y="1225685"/>
            <a:ext cx="0" cy="1184944"/>
          </a:xfrm>
          <a:prstGeom prst="line">
            <a:avLst/>
          </a:prstGeom>
        </p:spPr>
        <p:style>
          <a:lnRef idx="1">
            <a:schemeClr val="accent2"/>
          </a:lnRef>
          <a:fillRef idx="0">
            <a:schemeClr val="accent2"/>
          </a:fillRef>
          <a:effectRef idx="0">
            <a:schemeClr val="accent2"/>
          </a:effectRef>
          <a:fontRef idx="minor">
            <a:schemeClr val="tx1"/>
          </a:fontRef>
        </p:style>
      </p:cxnSp>
      <p:cxnSp>
        <p:nvCxnSpPr>
          <p:cNvPr id="70" name="Straight Connector 69"/>
          <p:cNvCxnSpPr/>
          <p:nvPr/>
        </p:nvCxnSpPr>
        <p:spPr>
          <a:xfrm flipV="1">
            <a:off x="3679964" y="3336588"/>
            <a:ext cx="0" cy="398835"/>
          </a:xfrm>
          <a:prstGeom prst="line">
            <a:avLst/>
          </a:prstGeom>
        </p:spPr>
        <p:style>
          <a:lnRef idx="1">
            <a:schemeClr val="accent2"/>
          </a:lnRef>
          <a:fillRef idx="0">
            <a:schemeClr val="accent2"/>
          </a:fillRef>
          <a:effectRef idx="0">
            <a:schemeClr val="accent2"/>
          </a:effectRef>
          <a:fontRef idx="minor">
            <a:schemeClr val="tx1"/>
          </a:fontRef>
        </p:style>
      </p:cxnSp>
      <p:sp>
        <p:nvSpPr>
          <p:cNvPr id="71" name="TextBox 70"/>
          <p:cNvSpPr txBox="1"/>
          <p:nvPr/>
        </p:nvSpPr>
        <p:spPr>
          <a:xfrm>
            <a:off x="3544665" y="4328680"/>
            <a:ext cx="56297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2001</a:t>
            </a:r>
          </a:p>
        </p:txBody>
      </p:sp>
      <p:cxnSp>
        <p:nvCxnSpPr>
          <p:cNvPr id="72" name="Straight Connector 71"/>
          <p:cNvCxnSpPr/>
          <p:nvPr/>
        </p:nvCxnSpPr>
        <p:spPr>
          <a:xfrm>
            <a:off x="3679964"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4" name="Straight Connector 73"/>
          <p:cNvCxnSpPr/>
          <p:nvPr/>
        </p:nvCxnSpPr>
        <p:spPr>
          <a:xfrm flipV="1">
            <a:off x="3679964" y="774570"/>
            <a:ext cx="0" cy="616485"/>
          </a:xfrm>
          <a:prstGeom prst="line">
            <a:avLst/>
          </a:prstGeom>
        </p:spPr>
        <p:style>
          <a:lnRef idx="1">
            <a:schemeClr val="accent2"/>
          </a:lnRef>
          <a:fillRef idx="0">
            <a:schemeClr val="accent2"/>
          </a:fillRef>
          <a:effectRef idx="0">
            <a:schemeClr val="accent2"/>
          </a:effectRef>
          <a:fontRef idx="minor">
            <a:schemeClr val="tx1"/>
          </a:fontRef>
        </p:style>
      </p:cxnSp>
      <p:sp>
        <p:nvSpPr>
          <p:cNvPr id="75" name="TextBox 74"/>
          <p:cNvSpPr txBox="1"/>
          <p:nvPr/>
        </p:nvSpPr>
        <p:spPr>
          <a:xfrm>
            <a:off x="3679964" y="567816"/>
            <a:ext cx="1572546"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b="1" dirty="0" smtClean="0">
                <a:solidFill>
                  <a:srgbClr val="FFC000"/>
                </a:solidFill>
                <a:latin typeface="+mn-lt"/>
              </a:rPr>
              <a:t>VMware GSX &amp; ESX</a:t>
            </a:r>
          </a:p>
        </p:txBody>
      </p:sp>
      <p:cxnSp>
        <p:nvCxnSpPr>
          <p:cNvPr id="80" name="Straight Connector 79"/>
          <p:cNvCxnSpPr/>
          <p:nvPr/>
        </p:nvCxnSpPr>
        <p:spPr>
          <a:xfrm flipV="1">
            <a:off x="3679964" y="2480554"/>
            <a:ext cx="0" cy="274334"/>
          </a:xfrm>
          <a:prstGeom prst="line">
            <a:avLst/>
          </a:prstGeom>
        </p:spPr>
        <p:style>
          <a:lnRef idx="1">
            <a:schemeClr val="accent2"/>
          </a:lnRef>
          <a:fillRef idx="0">
            <a:schemeClr val="accent2"/>
          </a:fillRef>
          <a:effectRef idx="0">
            <a:schemeClr val="accent2"/>
          </a:effectRef>
          <a:fontRef idx="minor">
            <a:schemeClr val="tx1"/>
          </a:fontRef>
        </p:style>
      </p:cxnSp>
      <p:cxnSp>
        <p:nvCxnSpPr>
          <p:cNvPr id="82" name="Straight Connector 81"/>
          <p:cNvCxnSpPr/>
          <p:nvPr/>
        </p:nvCxnSpPr>
        <p:spPr>
          <a:xfrm flipV="1">
            <a:off x="3669902" y="1689762"/>
            <a:ext cx="0" cy="274334"/>
          </a:xfrm>
          <a:prstGeom prst="line">
            <a:avLst/>
          </a:prstGeom>
        </p:spPr>
        <p:style>
          <a:lnRef idx="1">
            <a:schemeClr val="accent2"/>
          </a:lnRef>
          <a:fillRef idx="0">
            <a:schemeClr val="accent2"/>
          </a:fillRef>
          <a:effectRef idx="0">
            <a:schemeClr val="accent2"/>
          </a:effectRef>
          <a:fontRef idx="minor">
            <a:schemeClr val="tx1"/>
          </a:fontRef>
        </p:style>
      </p:cxnSp>
      <p:sp>
        <p:nvSpPr>
          <p:cNvPr id="2" name="Rectangle 1"/>
          <p:cNvSpPr/>
          <p:nvPr/>
        </p:nvSpPr>
        <p:spPr>
          <a:xfrm>
            <a:off x="3544665" y="486994"/>
            <a:ext cx="1951463" cy="319450"/>
          </a:xfrm>
          <a:prstGeom prst="rect">
            <a:avLst/>
          </a:prstGeom>
          <a:noFill/>
        </p:spPr>
        <p:style>
          <a:lnRef idx="2">
            <a:schemeClr val="accent4"/>
          </a:lnRef>
          <a:fillRef idx="1">
            <a:schemeClr val="lt1"/>
          </a:fillRef>
          <a:effectRef idx="0">
            <a:schemeClr val="accent4"/>
          </a:effectRef>
          <a:fontRef idx="minor">
            <a:schemeClr val="dk1"/>
          </a:fontRef>
        </p:style>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cxnSp>
        <p:nvCxnSpPr>
          <p:cNvPr id="4" name="Curved Connector 3"/>
          <p:cNvCxnSpPr>
            <a:stCxn id="2" idx="3"/>
            <a:endCxn id="42" idx="1"/>
          </p:cNvCxnSpPr>
          <p:nvPr/>
        </p:nvCxnSpPr>
        <p:spPr>
          <a:xfrm flipH="1">
            <a:off x="5361643" y="646719"/>
            <a:ext cx="134485" cy="2324662"/>
          </a:xfrm>
          <a:prstGeom prst="bentConnector5">
            <a:avLst>
              <a:gd name="adj1" fmla="val -169982"/>
              <a:gd name="adj2" fmla="val 47254"/>
              <a:gd name="adj3" fmla="val 320615"/>
            </a:avLst>
          </a:prstGeom>
          <a:ln>
            <a:tailEnd type="triangle"/>
          </a:ln>
          <a:effectLst/>
        </p:spPr>
        <p:style>
          <a:lnRef idx="2">
            <a:schemeClr val="accent4"/>
          </a:lnRef>
          <a:fillRef idx="0">
            <a:schemeClr val="accent4"/>
          </a:fillRef>
          <a:effectRef idx="1">
            <a:schemeClr val="accent4"/>
          </a:effectRef>
          <a:fontRef idx="minor">
            <a:schemeClr val="tx1"/>
          </a:fontRef>
        </p:style>
      </p:cxnSp>
      <p:sp>
        <p:nvSpPr>
          <p:cNvPr id="42" name="Rectangle 41"/>
          <p:cNvSpPr/>
          <p:nvPr/>
        </p:nvSpPr>
        <p:spPr>
          <a:xfrm>
            <a:off x="5361643" y="2683996"/>
            <a:ext cx="1895772" cy="574769"/>
          </a:xfrm>
          <a:prstGeom prst="rect">
            <a:avLst/>
          </a:prstGeom>
          <a:noFill/>
        </p:spPr>
        <p:style>
          <a:lnRef idx="2">
            <a:schemeClr val="accent4"/>
          </a:lnRef>
          <a:fillRef idx="1">
            <a:schemeClr val="lt1"/>
          </a:fillRef>
          <a:effectRef idx="0">
            <a:schemeClr val="accent4"/>
          </a:effectRef>
          <a:fontRef idx="minor">
            <a:schemeClr val="dk1"/>
          </a:fontRef>
        </p:style>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sp>
        <p:nvSpPr>
          <p:cNvPr id="55" name="Rectangle 54"/>
          <p:cNvSpPr/>
          <p:nvPr/>
        </p:nvSpPr>
        <p:spPr>
          <a:xfrm>
            <a:off x="7257415" y="1967234"/>
            <a:ext cx="1750398" cy="574769"/>
          </a:xfrm>
          <a:prstGeom prst="rect">
            <a:avLst/>
          </a:prstGeom>
          <a:noFill/>
        </p:spPr>
        <p:style>
          <a:lnRef idx="2">
            <a:schemeClr val="accent4"/>
          </a:lnRef>
          <a:fillRef idx="1">
            <a:schemeClr val="lt1"/>
          </a:fillRef>
          <a:effectRef idx="0">
            <a:schemeClr val="accent4"/>
          </a:effectRef>
          <a:fontRef idx="minor">
            <a:schemeClr val="dk1"/>
          </a:fontRef>
        </p:style>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cxnSp>
        <p:nvCxnSpPr>
          <p:cNvPr id="33" name="Elbow Connector 32"/>
          <p:cNvCxnSpPr>
            <a:stCxn id="2" idx="3"/>
            <a:endCxn id="55" idx="1"/>
          </p:cNvCxnSpPr>
          <p:nvPr/>
        </p:nvCxnSpPr>
        <p:spPr>
          <a:xfrm>
            <a:off x="5496128" y="646719"/>
            <a:ext cx="1761287" cy="1607900"/>
          </a:xfrm>
          <a:prstGeom prst="bentConnector3">
            <a:avLst>
              <a:gd name="adj1" fmla="val 30669"/>
            </a:avLst>
          </a:prstGeom>
          <a:ln>
            <a:tailEnd type="triangle"/>
          </a:ln>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23732611"/>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solidFill>
                  <a:schemeClr val="accent1">
                    <a:lumMod val="60000"/>
                    <a:lumOff val="40000"/>
                  </a:schemeClr>
                </a:solidFill>
              </a:rPr>
              <a:t>2</a:t>
            </a:r>
            <a:r>
              <a:rPr lang="en-GB" dirty="0" smtClean="0">
                <a:solidFill>
                  <a:schemeClr val="accent1">
                    <a:lumMod val="60000"/>
                    <a:lumOff val="40000"/>
                  </a:schemeClr>
                </a:solidFill>
              </a:rPr>
              <a:t>:</a:t>
            </a:r>
            <a:r>
              <a:rPr lang="en-GB" dirty="0" smtClean="0"/>
              <a:t/>
            </a:r>
            <a:br>
              <a:rPr lang="en-GB" dirty="0" smtClean="0"/>
            </a:br>
            <a:r>
              <a:rPr lang="en-GB" dirty="0" smtClean="0"/>
              <a:t>Evolution of Storage</a:t>
            </a:r>
            <a:endParaRPr lang="en-GB" dirty="0"/>
          </a:p>
        </p:txBody>
      </p:sp>
    </p:spTree>
    <p:extLst>
      <p:ext uri="{BB962C8B-B14F-4D97-AF65-F5344CB8AC3E}">
        <p14:creationId xmlns:p14="http://schemas.microsoft.com/office/powerpoint/2010/main" val="941220561"/>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6898400" y="2937753"/>
            <a:ext cx="0" cy="79767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a:off x="193833" y="4026468"/>
            <a:ext cx="8619427" cy="0"/>
          </a:xfrm>
          <a:prstGeom prst="straightConnector1">
            <a:avLst/>
          </a:prstGeom>
          <a:ln w="63500" cap="rnd">
            <a:tailEnd type="arrow" w="lg" len="lg"/>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738161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3310313"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782969"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a:t>
            </a:r>
            <a:r>
              <a:rPr lang="ru-RU" sz="1400" dirty="0" smtClean="0">
                <a:solidFill>
                  <a:schemeClr val="bg2"/>
                </a:solidFill>
                <a:latin typeface="+mn-lt"/>
              </a:rPr>
              <a:t>0</a:t>
            </a:r>
            <a:endParaRPr lang="en-GB" sz="1400" dirty="0" smtClean="0">
              <a:solidFill>
                <a:schemeClr val="bg2"/>
              </a:solidFill>
              <a:latin typeface="+mn-lt"/>
            </a:endParaRPr>
          </a:p>
        </p:txBody>
      </p:sp>
      <p:sp>
        <p:nvSpPr>
          <p:cNvPr id="16" name="TextBox 15"/>
          <p:cNvSpPr txBox="1"/>
          <p:nvPr/>
        </p:nvSpPr>
        <p:spPr>
          <a:xfrm>
            <a:off x="2961017" y="4329471"/>
            <a:ext cx="55798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2000</a:t>
            </a:r>
          </a:p>
        </p:txBody>
      </p:sp>
      <p:sp>
        <p:nvSpPr>
          <p:cNvPr id="17" name="TextBox 16"/>
          <p:cNvSpPr txBox="1"/>
          <p:nvPr/>
        </p:nvSpPr>
        <p:spPr>
          <a:xfrm>
            <a:off x="5361643" y="4329471"/>
            <a:ext cx="55367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a:t>
            </a:r>
            <a:r>
              <a:rPr lang="en-GB" sz="1400" dirty="0">
                <a:solidFill>
                  <a:schemeClr val="bg2"/>
                </a:solidFill>
                <a:latin typeface="+mn-lt"/>
              </a:rPr>
              <a:t>9</a:t>
            </a:r>
            <a:endParaRPr lang="en-GB" sz="1400" dirty="0" smtClean="0">
              <a:solidFill>
                <a:schemeClr val="bg2"/>
              </a:solidFill>
              <a:latin typeface="+mn-lt"/>
            </a:endParaRPr>
          </a:p>
        </p:txBody>
      </p:sp>
      <p:cxnSp>
        <p:nvCxnSpPr>
          <p:cNvPr id="18" name="Straight Connector 17"/>
          <p:cNvCxnSpPr/>
          <p:nvPr/>
        </p:nvCxnSpPr>
        <p:spPr>
          <a:xfrm>
            <a:off x="1063531"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1832834"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1552272" y="4330262"/>
            <a:ext cx="894288"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1994-9</a:t>
            </a:r>
            <a:r>
              <a:rPr lang="ru-RU" sz="1400" dirty="0" smtClean="0">
                <a:solidFill>
                  <a:schemeClr val="bg2"/>
                </a:solidFill>
                <a:latin typeface="+mn-lt"/>
              </a:rPr>
              <a:t>5</a:t>
            </a:r>
            <a:endParaRPr lang="en-GB" sz="1400" dirty="0" smtClean="0">
              <a:solidFill>
                <a:schemeClr val="bg2"/>
              </a:solidFill>
              <a:latin typeface="+mn-lt"/>
            </a:endParaRPr>
          </a:p>
        </p:txBody>
      </p:sp>
      <p:sp>
        <p:nvSpPr>
          <p:cNvPr id="23" name="TextBox 22"/>
          <p:cNvSpPr txBox="1"/>
          <p:nvPr/>
        </p:nvSpPr>
        <p:spPr>
          <a:xfrm>
            <a:off x="7142604" y="4329471"/>
            <a:ext cx="527801"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a:t>
            </a:r>
            <a:r>
              <a:rPr lang="ru-RU" sz="1400" dirty="0" smtClean="0">
                <a:solidFill>
                  <a:schemeClr val="bg2"/>
                </a:solidFill>
                <a:latin typeface="+mn-lt"/>
              </a:rPr>
              <a:t>16</a:t>
            </a:r>
            <a:endParaRPr lang="en-GB" sz="1400" dirty="0" smtClean="0">
              <a:solidFill>
                <a:schemeClr val="bg2"/>
              </a:solidFill>
              <a:latin typeface="+mn-lt"/>
            </a:endParaRPr>
          </a:p>
        </p:txBody>
      </p:sp>
      <p:cxnSp>
        <p:nvCxnSpPr>
          <p:cNvPr id="24" name="Straight Connector 23"/>
          <p:cNvCxnSpPr/>
          <p:nvPr/>
        </p:nvCxnSpPr>
        <p:spPr>
          <a:xfrm>
            <a:off x="564420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6898400"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6538319" y="4328680"/>
            <a:ext cx="50480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2014</a:t>
            </a:r>
          </a:p>
        </p:txBody>
      </p:sp>
      <p:sp>
        <p:nvSpPr>
          <p:cNvPr id="29" name="TextBox 28"/>
          <p:cNvSpPr txBox="1"/>
          <p:nvPr/>
        </p:nvSpPr>
        <p:spPr>
          <a:xfrm>
            <a:off x="1063531" y="1014349"/>
            <a:ext cx="1237518"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EMC </a:t>
            </a:r>
            <a:r>
              <a:rPr lang="en-GB" sz="1400" dirty="0" err="1" smtClean="0">
                <a:solidFill>
                  <a:schemeClr val="bg2"/>
                </a:solidFill>
                <a:latin typeface="+mn-lt"/>
              </a:rPr>
              <a:t>Symmetrix</a:t>
            </a:r>
            <a:endParaRPr lang="en-GB" sz="1400" dirty="0" smtClean="0">
              <a:solidFill>
                <a:schemeClr val="bg2"/>
              </a:solidFill>
              <a:latin typeface="+mn-lt"/>
            </a:endParaRPr>
          </a:p>
        </p:txBody>
      </p:sp>
      <p:sp>
        <p:nvSpPr>
          <p:cNvPr id="30" name="TextBox 29"/>
          <p:cNvSpPr txBox="1"/>
          <p:nvPr/>
        </p:nvSpPr>
        <p:spPr>
          <a:xfrm>
            <a:off x="1832834" y="1460882"/>
            <a:ext cx="3145092" cy="100642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The first array-based replication</a:t>
            </a:r>
          </a:p>
          <a:p>
            <a:pPr>
              <a:lnSpc>
                <a:spcPct val="90000"/>
              </a:lnSpc>
              <a:spcBef>
                <a:spcPts val="600"/>
              </a:spcBef>
              <a:spcAft>
                <a:spcPts val="0"/>
              </a:spcAft>
              <a:buClr>
                <a:schemeClr val="bg1"/>
              </a:buClr>
            </a:pPr>
            <a:r>
              <a:rPr lang="en-GB" sz="1400" dirty="0" smtClean="0">
                <a:solidFill>
                  <a:schemeClr val="bg2"/>
                </a:solidFill>
                <a:latin typeface="+mn-lt"/>
              </a:rPr>
              <a:t>The first 1TB-array</a:t>
            </a:r>
          </a:p>
          <a:p>
            <a:pPr>
              <a:lnSpc>
                <a:spcPct val="90000"/>
              </a:lnSpc>
              <a:spcBef>
                <a:spcPts val="600"/>
              </a:spcBef>
              <a:spcAft>
                <a:spcPts val="0"/>
              </a:spcAft>
              <a:buClr>
                <a:schemeClr val="bg1"/>
              </a:buClr>
            </a:pPr>
            <a:r>
              <a:rPr lang="en-GB" sz="1400" dirty="0" smtClean="0">
                <a:solidFill>
                  <a:schemeClr val="bg2"/>
                </a:solidFill>
                <a:latin typeface="+mn-lt"/>
              </a:rPr>
              <a:t>The first platform independent storage</a:t>
            </a:r>
          </a:p>
          <a:p>
            <a:pPr>
              <a:lnSpc>
                <a:spcPct val="90000"/>
              </a:lnSpc>
              <a:spcBef>
                <a:spcPts val="600"/>
              </a:spcBef>
              <a:spcAft>
                <a:spcPts val="0"/>
              </a:spcAft>
              <a:buClr>
                <a:schemeClr val="bg1"/>
              </a:buClr>
            </a:pPr>
            <a:r>
              <a:rPr lang="en-GB" sz="1400" dirty="0" smtClean="0">
                <a:solidFill>
                  <a:schemeClr val="bg2"/>
                </a:solidFill>
                <a:latin typeface="+mn-lt"/>
              </a:rPr>
              <a:t>(Mainframe + Open Systems</a:t>
            </a:r>
            <a:r>
              <a:rPr lang="en-GB" sz="1400" dirty="0">
                <a:solidFill>
                  <a:schemeClr val="bg2"/>
                </a:solidFill>
                <a:latin typeface="+mn-lt"/>
              </a:rPr>
              <a:t>)</a:t>
            </a:r>
            <a:endParaRPr lang="en-GB" sz="1400" dirty="0" smtClean="0">
              <a:solidFill>
                <a:schemeClr val="bg2"/>
              </a:solidFill>
              <a:latin typeface="+mn-lt"/>
            </a:endParaRPr>
          </a:p>
        </p:txBody>
      </p:sp>
      <p:sp>
        <p:nvSpPr>
          <p:cNvPr id="31" name="TextBox 30"/>
          <p:cNvSpPr txBox="1"/>
          <p:nvPr/>
        </p:nvSpPr>
        <p:spPr>
          <a:xfrm>
            <a:off x="3310313" y="2754887"/>
            <a:ext cx="1241883" cy="464743"/>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HDS focused</a:t>
            </a:r>
          </a:p>
          <a:p>
            <a:pPr>
              <a:lnSpc>
                <a:spcPct val="90000"/>
              </a:lnSpc>
              <a:spcBef>
                <a:spcPts val="600"/>
              </a:spcBef>
              <a:spcAft>
                <a:spcPts val="0"/>
              </a:spcAft>
              <a:buClr>
                <a:schemeClr val="bg1"/>
              </a:buClr>
            </a:pPr>
            <a:r>
              <a:rPr lang="en-GB" sz="1400" dirty="0" smtClean="0">
                <a:solidFill>
                  <a:schemeClr val="bg2"/>
                </a:solidFill>
                <a:latin typeface="+mn-lt"/>
              </a:rPr>
              <a:t>on storage</a:t>
            </a:r>
            <a:r>
              <a:rPr lang="ru-RU" sz="1400" dirty="0">
                <a:solidFill>
                  <a:schemeClr val="bg2"/>
                </a:solidFill>
                <a:latin typeface="+mn-lt"/>
              </a:rPr>
              <a:t> </a:t>
            </a:r>
            <a:r>
              <a:rPr lang="en-GB" sz="1400" dirty="0" smtClean="0">
                <a:solidFill>
                  <a:schemeClr val="bg2"/>
                </a:solidFill>
                <a:latin typeface="+mn-lt"/>
              </a:rPr>
              <a:t>arrays</a:t>
            </a:r>
          </a:p>
        </p:txBody>
      </p:sp>
      <p:sp>
        <p:nvSpPr>
          <p:cNvPr id="35" name="TextBox 34"/>
          <p:cNvSpPr txBox="1"/>
          <p:nvPr/>
        </p:nvSpPr>
        <p:spPr>
          <a:xfrm>
            <a:off x="215280"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a:t>
            </a:r>
            <a:r>
              <a:rPr lang="ru-RU" sz="1400" dirty="0" smtClean="0">
                <a:solidFill>
                  <a:schemeClr val="bg2"/>
                </a:solidFill>
                <a:latin typeface="+mn-lt"/>
              </a:rPr>
              <a:t>87</a:t>
            </a:r>
            <a:endParaRPr lang="en-GB" sz="1400" dirty="0" smtClean="0">
              <a:solidFill>
                <a:schemeClr val="bg2"/>
              </a:solidFill>
              <a:latin typeface="+mn-lt"/>
            </a:endParaRPr>
          </a:p>
        </p:txBody>
      </p:sp>
      <p:cxnSp>
        <p:nvCxnSpPr>
          <p:cNvPr id="36" name="Straight Connector 35"/>
          <p:cNvCxnSpPr/>
          <p:nvPr/>
        </p:nvCxnSpPr>
        <p:spPr>
          <a:xfrm>
            <a:off x="495841"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39" name="TextBox 38"/>
          <p:cNvSpPr txBox="1"/>
          <p:nvPr/>
        </p:nvSpPr>
        <p:spPr>
          <a:xfrm>
            <a:off x="495841" y="567816"/>
            <a:ext cx="370294"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RAID</a:t>
            </a:r>
          </a:p>
        </p:txBody>
      </p:sp>
      <p:sp>
        <p:nvSpPr>
          <p:cNvPr id="41" name="TextBox 40"/>
          <p:cNvSpPr txBox="1"/>
          <p:nvPr/>
        </p:nvSpPr>
        <p:spPr>
          <a:xfrm>
            <a:off x="6898400" y="406777"/>
            <a:ext cx="1132643" cy="73558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err="1" smtClean="0">
                <a:solidFill>
                  <a:schemeClr val="bg2"/>
                </a:solidFill>
                <a:latin typeface="+mn-lt"/>
              </a:rPr>
              <a:t>Dell+Nutanix</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OEM agreement</a:t>
            </a:r>
          </a:p>
          <a:p>
            <a:pPr>
              <a:lnSpc>
                <a:spcPct val="90000"/>
              </a:lnSpc>
              <a:spcBef>
                <a:spcPts val="600"/>
              </a:spcBef>
              <a:spcAft>
                <a:spcPts val="0"/>
              </a:spcAft>
              <a:buClr>
                <a:schemeClr val="bg1"/>
              </a:buClr>
            </a:pPr>
            <a:r>
              <a:rPr lang="en-GB" sz="1400" dirty="0" smtClean="0">
                <a:solidFill>
                  <a:schemeClr val="bg2"/>
                </a:solidFill>
                <a:latin typeface="+mn-lt"/>
              </a:rPr>
              <a:t>(</a:t>
            </a:r>
            <a:r>
              <a:rPr lang="en-GB" sz="1400" dirty="0">
                <a:solidFill>
                  <a:schemeClr val="bg2"/>
                </a:solidFill>
                <a:latin typeface="+mn-lt"/>
              </a:rPr>
              <a:t>Dell </a:t>
            </a:r>
            <a:r>
              <a:rPr lang="en-GB" sz="1400" dirty="0" smtClean="0">
                <a:solidFill>
                  <a:schemeClr val="bg2"/>
                </a:solidFill>
                <a:latin typeface="+mn-lt"/>
              </a:rPr>
              <a:t>XC</a:t>
            </a:r>
            <a:r>
              <a:rPr lang="en-GB" sz="1400" dirty="0">
                <a:solidFill>
                  <a:schemeClr val="bg2"/>
                </a:solidFill>
                <a:latin typeface="+mn-lt"/>
              </a:rPr>
              <a:t>)</a:t>
            </a:r>
          </a:p>
        </p:txBody>
      </p:sp>
      <p:sp>
        <p:nvSpPr>
          <p:cNvPr id="45" name="TextBox 44"/>
          <p:cNvSpPr txBox="1"/>
          <p:nvPr/>
        </p:nvSpPr>
        <p:spPr>
          <a:xfrm>
            <a:off x="7381615" y="1506106"/>
            <a:ext cx="1495602" cy="154811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Market to support</a:t>
            </a:r>
          </a:p>
          <a:p>
            <a:pPr>
              <a:lnSpc>
                <a:spcPct val="90000"/>
              </a:lnSpc>
              <a:spcBef>
                <a:spcPts val="600"/>
              </a:spcBef>
              <a:spcAft>
                <a:spcPts val="0"/>
              </a:spcAft>
              <a:buClr>
                <a:schemeClr val="bg1"/>
              </a:buClr>
            </a:pPr>
            <a:r>
              <a:rPr lang="en-GB" sz="1400" dirty="0">
                <a:solidFill>
                  <a:schemeClr val="bg2"/>
                </a:solidFill>
                <a:latin typeface="+mn-lt"/>
              </a:rPr>
              <a:t>t</a:t>
            </a:r>
            <a:r>
              <a:rPr lang="en-GB" sz="1400" dirty="0" smtClean="0">
                <a:solidFill>
                  <a:schemeClr val="bg2"/>
                </a:solidFill>
                <a:latin typeface="+mn-lt"/>
              </a:rPr>
              <a:t>he HCA hype:</a:t>
            </a:r>
          </a:p>
          <a:p>
            <a:pPr>
              <a:lnSpc>
                <a:spcPct val="90000"/>
              </a:lnSpc>
              <a:spcBef>
                <a:spcPts val="600"/>
              </a:spcBef>
              <a:spcAft>
                <a:spcPts val="0"/>
              </a:spcAft>
              <a:buClr>
                <a:schemeClr val="bg1"/>
              </a:buClr>
            </a:pPr>
            <a:r>
              <a:rPr lang="en-GB" sz="1400" dirty="0" smtClean="0">
                <a:solidFill>
                  <a:schemeClr val="bg2"/>
                </a:solidFill>
                <a:latin typeface="+mn-lt"/>
              </a:rPr>
              <a:t>VCE </a:t>
            </a:r>
            <a:r>
              <a:rPr lang="en-GB" sz="1400" dirty="0" err="1" smtClean="0">
                <a:solidFill>
                  <a:schemeClr val="bg2"/>
                </a:solidFill>
                <a:latin typeface="+mn-lt"/>
              </a:rPr>
              <a:t>VxRail</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a:solidFill>
                  <a:schemeClr val="bg2"/>
                </a:solidFill>
              </a:rPr>
              <a:t>VMware VSAN 6.2</a:t>
            </a:r>
          </a:p>
          <a:p>
            <a:pPr>
              <a:lnSpc>
                <a:spcPct val="90000"/>
              </a:lnSpc>
              <a:spcBef>
                <a:spcPts val="600"/>
              </a:spcBef>
              <a:spcAft>
                <a:spcPts val="0"/>
              </a:spcAft>
              <a:buClr>
                <a:schemeClr val="bg1"/>
              </a:buClr>
            </a:pPr>
            <a:r>
              <a:rPr lang="en-GB" sz="1400" dirty="0" smtClean="0">
                <a:solidFill>
                  <a:schemeClr val="bg2"/>
                </a:solidFill>
                <a:latin typeface="+mn-lt"/>
              </a:rPr>
              <a:t>Cisco </a:t>
            </a:r>
            <a:r>
              <a:rPr lang="en-GB" sz="1400" dirty="0" err="1" smtClean="0">
                <a:solidFill>
                  <a:schemeClr val="bg2"/>
                </a:solidFill>
                <a:latin typeface="+mn-lt"/>
              </a:rPr>
              <a:t>HyperFlex</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HPE CSA</a:t>
            </a:r>
          </a:p>
        </p:txBody>
      </p:sp>
      <p:cxnSp>
        <p:nvCxnSpPr>
          <p:cNvPr id="47" name="Straight Connector 46"/>
          <p:cNvCxnSpPr/>
          <p:nvPr/>
        </p:nvCxnSpPr>
        <p:spPr>
          <a:xfrm flipV="1">
            <a:off x="495841" y="774570"/>
            <a:ext cx="0" cy="2960851"/>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flipV="1">
            <a:off x="1063530" y="1225685"/>
            <a:ext cx="0" cy="2509738"/>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flipV="1">
            <a:off x="1832833" y="2033081"/>
            <a:ext cx="0" cy="1702342"/>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flipV="1">
            <a:off x="3310313" y="3336588"/>
            <a:ext cx="0" cy="398835"/>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V="1">
            <a:off x="5631660" y="3258766"/>
            <a:ext cx="0" cy="476657"/>
          </a:xfrm>
          <a:prstGeom prst="line">
            <a:avLst/>
          </a:prstGeom>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flipV="1">
            <a:off x="7371887" y="3054222"/>
            <a:ext cx="0" cy="681200"/>
          </a:xfrm>
          <a:prstGeom prst="line">
            <a:avLst/>
          </a:prstGeom>
        </p:spPr>
        <p:style>
          <a:lnRef idx="1">
            <a:schemeClr val="accent2"/>
          </a:lnRef>
          <a:fillRef idx="0">
            <a:schemeClr val="accent2"/>
          </a:fillRef>
          <a:effectRef idx="0">
            <a:schemeClr val="accent2"/>
          </a:effectRef>
          <a:fontRef idx="minor">
            <a:schemeClr val="tx1"/>
          </a:fontRef>
        </p:style>
      </p:cxnSp>
      <p:sp>
        <p:nvSpPr>
          <p:cNvPr id="40" name="TextBox 39"/>
          <p:cNvSpPr txBox="1"/>
          <p:nvPr/>
        </p:nvSpPr>
        <p:spPr>
          <a:xfrm>
            <a:off x="5638479" y="2446749"/>
            <a:ext cx="1530868" cy="73558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Intel x86 in </a:t>
            </a:r>
            <a:r>
              <a:rPr lang="en-GB" sz="1400" dirty="0" err="1" smtClean="0">
                <a:solidFill>
                  <a:schemeClr val="bg2"/>
                </a:solidFill>
                <a:latin typeface="+mn-lt"/>
              </a:rPr>
              <a:t>Symm</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Storage Federation</a:t>
            </a:r>
          </a:p>
          <a:p>
            <a:pPr>
              <a:lnSpc>
                <a:spcPct val="90000"/>
              </a:lnSpc>
              <a:spcBef>
                <a:spcPts val="600"/>
              </a:spcBef>
              <a:spcAft>
                <a:spcPts val="0"/>
              </a:spcAft>
              <a:buClr>
                <a:schemeClr val="bg1"/>
              </a:buClr>
            </a:pPr>
            <a:r>
              <a:rPr lang="en-GB" sz="1400" dirty="0" err="1" smtClean="0">
                <a:solidFill>
                  <a:schemeClr val="bg2"/>
                </a:solidFill>
                <a:latin typeface="+mn-lt"/>
              </a:rPr>
              <a:t>Nutanix</a:t>
            </a:r>
            <a:endParaRPr lang="en-GB" sz="1400" dirty="0" smtClean="0">
              <a:solidFill>
                <a:schemeClr val="bg2"/>
              </a:solidFill>
              <a:latin typeface="+mn-lt"/>
            </a:endParaRPr>
          </a:p>
        </p:txBody>
      </p:sp>
      <p:cxnSp>
        <p:nvCxnSpPr>
          <p:cNvPr id="63" name="Straight Connector 62"/>
          <p:cNvCxnSpPr/>
          <p:nvPr/>
        </p:nvCxnSpPr>
        <p:spPr>
          <a:xfrm flipV="1">
            <a:off x="6898400" y="1225685"/>
            <a:ext cx="0" cy="1184944"/>
          </a:xfrm>
          <a:prstGeom prst="line">
            <a:avLst/>
          </a:prstGeom>
        </p:spPr>
        <p:style>
          <a:lnRef idx="1">
            <a:schemeClr val="accent2"/>
          </a:lnRef>
          <a:fillRef idx="0">
            <a:schemeClr val="accent2"/>
          </a:fillRef>
          <a:effectRef idx="0">
            <a:schemeClr val="accent2"/>
          </a:effectRef>
          <a:fontRef idx="minor">
            <a:schemeClr val="tx1"/>
          </a:fontRef>
        </p:style>
      </p:cxnSp>
      <p:cxnSp>
        <p:nvCxnSpPr>
          <p:cNvPr id="70" name="Straight Connector 69"/>
          <p:cNvCxnSpPr/>
          <p:nvPr/>
        </p:nvCxnSpPr>
        <p:spPr>
          <a:xfrm flipV="1">
            <a:off x="3679964" y="3336588"/>
            <a:ext cx="0" cy="398835"/>
          </a:xfrm>
          <a:prstGeom prst="line">
            <a:avLst/>
          </a:prstGeom>
        </p:spPr>
        <p:style>
          <a:lnRef idx="1">
            <a:schemeClr val="accent2"/>
          </a:lnRef>
          <a:fillRef idx="0">
            <a:schemeClr val="accent2"/>
          </a:fillRef>
          <a:effectRef idx="0">
            <a:schemeClr val="accent2"/>
          </a:effectRef>
          <a:fontRef idx="minor">
            <a:schemeClr val="tx1"/>
          </a:fontRef>
        </p:style>
      </p:cxnSp>
      <p:sp>
        <p:nvSpPr>
          <p:cNvPr id="71" name="TextBox 70"/>
          <p:cNvSpPr txBox="1"/>
          <p:nvPr/>
        </p:nvSpPr>
        <p:spPr>
          <a:xfrm>
            <a:off x="3544665" y="4328680"/>
            <a:ext cx="56297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2001</a:t>
            </a:r>
          </a:p>
        </p:txBody>
      </p:sp>
      <p:cxnSp>
        <p:nvCxnSpPr>
          <p:cNvPr id="72" name="Straight Connector 71"/>
          <p:cNvCxnSpPr/>
          <p:nvPr/>
        </p:nvCxnSpPr>
        <p:spPr>
          <a:xfrm>
            <a:off x="3679964"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4" name="Straight Connector 73"/>
          <p:cNvCxnSpPr/>
          <p:nvPr/>
        </p:nvCxnSpPr>
        <p:spPr>
          <a:xfrm flipV="1">
            <a:off x="3679964" y="774570"/>
            <a:ext cx="0" cy="616485"/>
          </a:xfrm>
          <a:prstGeom prst="line">
            <a:avLst/>
          </a:prstGeom>
        </p:spPr>
        <p:style>
          <a:lnRef idx="1">
            <a:schemeClr val="accent2"/>
          </a:lnRef>
          <a:fillRef idx="0">
            <a:schemeClr val="accent2"/>
          </a:fillRef>
          <a:effectRef idx="0">
            <a:schemeClr val="accent2"/>
          </a:effectRef>
          <a:fontRef idx="minor">
            <a:schemeClr val="tx1"/>
          </a:fontRef>
        </p:style>
      </p:cxnSp>
      <p:sp>
        <p:nvSpPr>
          <p:cNvPr id="75" name="TextBox 74"/>
          <p:cNvSpPr txBox="1"/>
          <p:nvPr/>
        </p:nvSpPr>
        <p:spPr>
          <a:xfrm>
            <a:off x="3679964" y="567816"/>
            <a:ext cx="1508426"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VMware GSX &amp; ESX</a:t>
            </a:r>
          </a:p>
        </p:txBody>
      </p:sp>
      <p:cxnSp>
        <p:nvCxnSpPr>
          <p:cNvPr id="80" name="Straight Connector 79"/>
          <p:cNvCxnSpPr/>
          <p:nvPr/>
        </p:nvCxnSpPr>
        <p:spPr>
          <a:xfrm flipV="1">
            <a:off x="3679964" y="2480554"/>
            <a:ext cx="0" cy="274334"/>
          </a:xfrm>
          <a:prstGeom prst="line">
            <a:avLst/>
          </a:prstGeom>
        </p:spPr>
        <p:style>
          <a:lnRef idx="1">
            <a:schemeClr val="accent2"/>
          </a:lnRef>
          <a:fillRef idx="0">
            <a:schemeClr val="accent2"/>
          </a:fillRef>
          <a:effectRef idx="0">
            <a:schemeClr val="accent2"/>
          </a:effectRef>
          <a:fontRef idx="minor">
            <a:schemeClr val="tx1"/>
          </a:fontRef>
        </p:style>
      </p:cxnSp>
      <p:cxnSp>
        <p:nvCxnSpPr>
          <p:cNvPr id="82" name="Straight Connector 81"/>
          <p:cNvCxnSpPr/>
          <p:nvPr/>
        </p:nvCxnSpPr>
        <p:spPr>
          <a:xfrm flipV="1">
            <a:off x="3669902" y="1689762"/>
            <a:ext cx="0" cy="274334"/>
          </a:xfrm>
          <a:prstGeom prst="line">
            <a:avLst/>
          </a:prstGeom>
        </p:spPr>
        <p:style>
          <a:lnRef idx="1">
            <a:schemeClr val="accent2"/>
          </a:lnRef>
          <a:fillRef idx="0">
            <a:schemeClr val="accent2"/>
          </a:fillRef>
          <a:effectRef idx="0">
            <a:schemeClr val="accent2"/>
          </a:effectRef>
          <a:fontRef idx="minor">
            <a:schemeClr val="tx1"/>
          </a:fontRef>
        </p:style>
      </p:cxnSp>
      <p:sp>
        <p:nvSpPr>
          <p:cNvPr id="2" name="Rounded Rectangle 1"/>
          <p:cNvSpPr/>
          <p:nvPr/>
        </p:nvSpPr>
        <p:spPr>
          <a:xfrm>
            <a:off x="-171450" y="1962208"/>
            <a:ext cx="1882838" cy="1661102"/>
          </a:xfrm>
          <a:prstGeom prst="roundRect">
            <a:avLst/>
          </a:prstGeom>
          <a:solidFill>
            <a:schemeClr val="accent1">
              <a:alpha val="77000"/>
            </a:schemeClr>
          </a:solidFill>
          <a:effectLst/>
        </p:spPr>
        <p:txBody>
          <a:bodyPr wrap="square" lIns="182880" tIns="137160" rIns="137160" bIns="137160" rtlCol="0" anchor="t">
            <a:noAutofit/>
          </a:bodyPr>
          <a:lstStyle/>
          <a:p>
            <a:pPr algn="ctr">
              <a:lnSpc>
                <a:spcPct val="90000"/>
              </a:lnSpc>
              <a:spcBef>
                <a:spcPts val="600"/>
              </a:spcBef>
              <a:spcAft>
                <a:spcPts val="0"/>
              </a:spcAft>
            </a:pPr>
            <a:r>
              <a:rPr lang="en-GB" sz="2000" dirty="0" smtClean="0">
                <a:solidFill>
                  <a:schemeClr val="tx2"/>
                </a:solidFill>
                <a:latin typeface="+mn-lt"/>
              </a:rPr>
              <a:t>Direct Attached Storage</a:t>
            </a:r>
          </a:p>
        </p:txBody>
      </p:sp>
      <p:sp>
        <p:nvSpPr>
          <p:cNvPr id="3" name="Left Arrow 2"/>
          <p:cNvSpPr/>
          <p:nvPr/>
        </p:nvSpPr>
        <p:spPr>
          <a:xfrm>
            <a:off x="72405" y="3023234"/>
            <a:ext cx="1390778" cy="501315"/>
          </a:xfrm>
          <a:prstGeom prst="leftArrow">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sp>
        <p:nvSpPr>
          <p:cNvPr id="42" name="Rounded Rectangle 41"/>
          <p:cNvSpPr/>
          <p:nvPr/>
        </p:nvSpPr>
        <p:spPr>
          <a:xfrm>
            <a:off x="1925514" y="1960014"/>
            <a:ext cx="8190517" cy="1664431"/>
          </a:xfrm>
          <a:prstGeom prst="roundRect">
            <a:avLst/>
          </a:prstGeom>
          <a:solidFill>
            <a:schemeClr val="accent1">
              <a:alpha val="77000"/>
            </a:schemeClr>
          </a:solidFill>
          <a:effectLst/>
        </p:spPr>
        <p:txBody>
          <a:bodyPr wrap="square" lIns="182880" tIns="137160" rIns="137160" bIns="137160" rtlCol="0" anchor="t">
            <a:noAutofit/>
          </a:bodyPr>
          <a:lstStyle/>
          <a:p>
            <a:pPr>
              <a:lnSpc>
                <a:spcPct val="90000"/>
              </a:lnSpc>
              <a:spcBef>
                <a:spcPts val="600"/>
              </a:spcBef>
              <a:spcAft>
                <a:spcPts val="0"/>
              </a:spcAft>
            </a:pPr>
            <a:r>
              <a:rPr lang="en-GB" sz="2000" dirty="0" smtClean="0">
                <a:solidFill>
                  <a:schemeClr val="tx2"/>
                </a:solidFill>
                <a:latin typeface="+mn-lt"/>
              </a:rPr>
              <a:t>Consolidation:</a:t>
            </a:r>
          </a:p>
          <a:p>
            <a:pPr>
              <a:lnSpc>
                <a:spcPct val="90000"/>
              </a:lnSpc>
              <a:spcBef>
                <a:spcPts val="600"/>
              </a:spcBef>
              <a:spcAft>
                <a:spcPts val="0"/>
              </a:spcAft>
            </a:pPr>
            <a:r>
              <a:rPr lang="en-GB" sz="2000" dirty="0" smtClean="0">
                <a:solidFill>
                  <a:schemeClr val="tx2"/>
                </a:solidFill>
                <a:latin typeface="+mn-lt"/>
              </a:rPr>
              <a:t>Storage Area Network, Network Attached Storage</a:t>
            </a:r>
          </a:p>
          <a:p>
            <a:pPr>
              <a:lnSpc>
                <a:spcPct val="90000"/>
              </a:lnSpc>
              <a:spcBef>
                <a:spcPts val="600"/>
              </a:spcBef>
              <a:spcAft>
                <a:spcPts val="0"/>
              </a:spcAft>
            </a:pPr>
            <a:r>
              <a:rPr lang="en-GB" sz="2000" dirty="0" smtClean="0">
                <a:solidFill>
                  <a:schemeClr val="tx2"/>
                </a:solidFill>
                <a:latin typeface="+mn-lt"/>
              </a:rPr>
              <a:t>Data Consolidation, Data Protection,</a:t>
            </a:r>
          </a:p>
          <a:p>
            <a:pPr>
              <a:lnSpc>
                <a:spcPct val="90000"/>
              </a:lnSpc>
              <a:spcBef>
                <a:spcPts val="600"/>
              </a:spcBef>
              <a:spcAft>
                <a:spcPts val="0"/>
              </a:spcAft>
            </a:pPr>
            <a:r>
              <a:rPr lang="en-GB" sz="2000" dirty="0" smtClean="0">
                <a:solidFill>
                  <a:schemeClr val="tx2"/>
                </a:solidFill>
                <a:latin typeface="+mn-lt"/>
              </a:rPr>
              <a:t>Concentrated workloads</a:t>
            </a:r>
          </a:p>
        </p:txBody>
      </p:sp>
      <p:sp>
        <p:nvSpPr>
          <p:cNvPr id="43" name="Rounded Rectangle 42"/>
          <p:cNvSpPr/>
          <p:nvPr/>
        </p:nvSpPr>
        <p:spPr>
          <a:xfrm>
            <a:off x="5631660" y="1267301"/>
            <a:ext cx="4484371" cy="1160598"/>
          </a:xfrm>
          <a:prstGeom prst="roundRect">
            <a:avLst/>
          </a:prstGeom>
          <a:solidFill>
            <a:schemeClr val="accent3">
              <a:alpha val="77000"/>
            </a:schemeClr>
          </a:solidFill>
          <a:effectLst/>
        </p:spPr>
        <p:txBody>
          <a:bodyPr wrap="square" lIns="182880" tIns="137160" rIns="137160" bIns="137160" rtlCol="0" anchor="t">
            <a:noAutofit/>
          </a:bodyPr>
          <a:lstStyle/>
          <a:p>
            <a:pPr>
              <a:lnSpc>
                <a:spcPct val="90000"/>
              </a:lnSpc>
              <a:spcBef>
                <a:spcPts val="600"/>
              </a:spcBef>
              <a:spcAft>
                <a:spcPts val="0"/>
              </a:spcAft>
            </a:pPr>
            <a:r>
              <a:rPr lang="en-GB" sz="2000" dirty="0" smtClean="0">
                <a:solidFill>
                  <a:schemeClr val="tx2"/>
                </a:solidFill>
                <a:latin typeface="+mn-lt"/>
              </a:rPr>
              <a:t>Federation</a:t>
            </a:r>
          </a:p>
          <a:p>
            <a:pPr>
              <a:lnSpc>
                <a:spcPct val="90000"/>
              </a:lnSpc>
              <a:spcBef>
                <a:spcPts val="600"/>
              </a:spcBef>
              <a:spcAft>
                <a:spcPts val="0"/>
              </a:spcAft>
            </a:pPr>
            <a:r>
              <a:rPr lang="en-GB" sz="2000" dirty="0" smtClean="0">
                <a:solidFill>
                  <a:schemeClr val="tx2"/>
                </a:solidFill>
                <a:latin typeface="+mn-lt"/>
              </a:rPr>
              <a:t>Private Cloud</a:t>
            </a:r>
          </a:p>
        </p:txBody>
      </p:sp>
      <p:sp>
        <p:nvSpPr>
          <p:cNvPr id="44" name="Rounded Rectangle 43"/>
          <p:cNvSpPr/>
          <p:nvPr/>
        </p:nvSpPr>
        <p:spPr>
          <a:xfrm>
            <a:off x="6932690" y="189298"/>
            <a:ext cx="3217631" cy="1288683"/>
          </a:xfrm>
          <a:prstGeom prst="roundRect">
            <a:avLst/>
          </a:prstGeom>
          <a:solidFill>
            <a:schemeClr val="accent4">
              <a:alpha val="77000"/>
            </a:schemeClr>
          </a:solidFill>
          <a:effectLst/>
        </p:spPr>
        <p:txBody>
          <a:bodyPr wrap="square" lIns="182880" tIns="137160" rIns="137160" bIns="137160" rtlCol="0" anchor="t">
            <a:noAutofit/>
          </a:bodyPr>
          <a:lstStyle/>
          <a:p>
            <a:pPr>
              <a:lnSpc>
                <a:spcPct val="90000"/>
              </a:lnSpc>
              <a:spcBef>
                <a:spcPts val="600"/>
              </a:spcBef>
              <a:spcAft>
                <a:spcPts val="0"/>
              </a:spcAft>
            </a:pPr>
            <a:r>
              <a:rPr lang="en-GB" sz="2000" dirty="0" smtClean="0">
                <a:solidFill>
                  <a:schemeClr val="tx2"/>
                </a:solidFill>
                <a:latin typeface="+mn-lt"/>
              </a:rPr>
              <a:t>Discretization</a:t>
            </a:r>
          </a:p>
          <a:p>
            <a:pPr>
              <a:lnSpc>
                <a:spcPct val="90000"/>
              </a:lnSpc>
              <a:spcBef>
                <a:spcPts val="600"/>
              </a:spcBef>
              <a:spcAft>
                <a:spcPts val="0"/>
              </a:spcAft>
            </a:pPr>
            <a:r>
              <a:rPr lang="en-GB" sz="2000" dirty="0" smtClean="0">
                <a:solidFill>
                  <a:schemeClr val="tx2"/>
                </a:solidFill>
                <a:latin typeface="+mn-lt"/>
              </a:rPr>
              <a:t>Distributed</a:t>
            </a:r>
            <a:r>
              <a:rPr lang="en-GB" sz="2000" dirty="0">
                <a:solidFill>
                  <a:schemeClr val="tx2"/>
                </a:solidFill>
                <a:latin typeface="+mn-lt"/>
              </a:rPr>
              <a:t> </a:t>
            </a:r>
            <a:r>
              <a:rPr lang="en-GB" sz="2000" dirty="0" smtClean="0">
                <a:solidFill>
                  <a:schemeClr val="tx2"/>
                </a:solidFill>
                <a:latin typeface="+mn-lt"/>
              </a:rPr>
              <a:t>Apps</a:t>
            </a:r>
          </a:p>
          <a:p>
            <a:pPr>
              <a:lnSpc>
                <a:spcPct val="90000"/>
              </a:lnSpc>
              <a:spcBef>
                <a:spcPts val="600"/>
              </a:spcBef>
              <a:spcAft>
                <a:spcPts val="0"/>
              </a:spcAft>
            </a:pPr>
            <a:r>
              <a:rPr lang="en-GB" sz="2000" dirty="0" smtClean="0">
                <a:solidFill>
                  <a:schemeClr val="tx2"/>
                </a:solidFill>
                <a:latin typeface="+mn-lt"/>
              </a:rPr>
              <a:t>Cloud-Native</a:t>
            </a:r>
          </a:p>
        </p:txBody>
      </p:sp>
    </p:spTree>
    <p:extLst>
      <p:ext uri="{BB962C8B-B14F-4D97-AF65-F5344CB8AC3E}">
        <p14:creationId xmlns:p14="http://schemas.microsoft.com/office/powerpoint/2010/main" val="448666372"/>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Phase 1: Consolidation</a:t>
            </a:r>
            <a:endParaRPr lang="en-GB" dirty="0"/>
          </a:p>
        </p:txBody>
      </p:sp>
      <p:sp>
        <p:nvSpPr>
          <p:cNvPr id="8" name="Content Placeholder 7"/>
          <p:cNvSpPr>
            <a:spLocks noGrp="1"/>
          </p:cNvSpPr>
          <p:nvPr>
            <p:ph sz="quarter" idx="10"/>
          </p:nvPr>
        </p:nvSpPr>
        <p:spPr>
          <a:xfrm>
            <a:off x="5214026" y="1319554"/>
            <a:ext cx="3650841" cy="3823945"/>
          </a:xfrm>
        </p:spPr>
        <p:txBody>
          <a:bodyPr/>
          <a:lstStyle/>
          <a:p>
            <a:pPr marL="342900" indent="-342900">
              <a:buFont typeface="Arial" panose="020B0604020202020204" pitchFamily="34" charset="0"/>
              <a:buChar char="•"/>
            </a:pPr>
            <a:r>
              <a:rPr lang="en-GB" dirty="0" smtClean="0"/>
              <a:t>Monolithic systems</a:t>
            </a:r>
          </a:p>
          <a:p>
            <a:pPr marL="342900" indent="-342900">
              <a:buFont typeface="Arial" panose="020B0604020202020204" pitchFamily="34" charset="0"/>
              <a:buChar char="•"/>
            </a:pPr>
            <a:r>
              <a:rPr lang="en-GB" dirty="0" smtClean="0"/>
              <a:t>Scales “vertically”</a:t>
            </a:r>
          </a:p>
          <a:p>
            <a:pPr marL="342900" indent="-342900">
              <a:buFont typeface="Arial" panose="020B0604020202020204" pitchFamily="34" charset="0"/>
              <a:buChar char="•"/>
            </a:pPr>
            <a:r>
              <a:rPr lang="en-GB" dirty="0" smtClean="0"/>
              <a:t>Quite expensive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Great for consolidated workloads</a:t>
            </a:r>
          </a:p>
          <a:p>
            <a:pPr marL="342900" indent="-342900">
              <a:buFont typeface="Arial" panose="020B0604020202020204" pitchFamily="34" charset="0"/>
              <a:buChar char="•"/>
            </a:pPr>
            <a:r>
              <a:rPr lang="en-GB" dirty="0" smtClean="0"/>
              <a:t>Great for </a:t>
            </a:r>
            <a:r>
              <a:rPr lang="en-GB" dirty="0" smtClean="0">
                <a:solidFill>
                  <a:schemeClr val="bg1"/>
                </a:solidFill>
              </a:rPr>
              <a:t>“Unparalleled”</a:t>
            </a:r>
            <a:r>
              <a:rPr lang="en-GB" dirty="0" smtClean="0"/>
              <a:t> workloads</a:t>
            </a:r>
            <a:endParaRPr lang="en-GB" dirty="0"/>
          </a:p>
        </p:txBody>
      </p:sp>
      <p:pic>
        <p:nvPicPr>
          <p:cNvPr id="6" name="Picture 2" descr="http://www.nasi.com/images/ibm_power5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301" y="1319555"/>
            <a:ext cx="1082514" cy="278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storagereview.com/images/EMC%20dlm8000-lar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4" y="1379440"/>
            <a:ext cx="2842256" cy="266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956959"/>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Phase 2: Federation</a:t>
            </a:r>
            <a:endParaRPr lang="en-GB" dirty="0"/>
          </a:p>
        </p:txBody>
      </p:sp>
      <p:sp>
        <p:nvSpPr>
          <p:cNvPr id="2" name="Content Placeholder 1"/>
          <p:cNvSpPr>
            <a:spLocks noGrp="1"/>
          </p:cNvSpPr>
          <p:nvPr>
            <p:ph sz="quarter" idx="10"/>
          </p:nvPr>
        </p:nvSpPr>
        <p:spPr>
          <a:xfrm>
            <a:off x="4163437" y="1319554"/>
            <a:ext cx="4720885" cy="3493606"/>
          </a:xfrm>
        </p:spPr>
        <p:txBody>
          <a:bodyPr/>
          <a:lstStyle/>
          <a:p>
            <a:pPr marL="342900" indent="-342900">
              <a:buFont typeface="Arial" panose="020B0604020202020204" pitchFamily="34" charset="0"/>
              <a:buChar char="•"/>
            </a:pPr>
            <a:r>
              <a:rPr lang="en-GB" dirty="0" smtClean="0"/>
              <a:t>Data Center consists of individual </a:t>
            </a:r>
            <a:r>
              <a:rPr lang="en-GB" dirty="0" smtClean="0">
                <a:solidFill>
                  <a:schemeClr val="bg1"/>
                </a:solidFill>
              </a:rPr>
              <a:t>“Blocks”</a:t>
            </a:r>
            <a:endParaRPr lang="en-GB" dirty="0">
              <a:solidFill>
                <a:schemeClr val="bg1"/>
              </a:solidFill>
            </a:endParaRPr>
          </a:p>
          <a:p>
            <a:pPr marL="342900" indent="-342900">
              <a:buFont typeface="Arial" panose="020B0604020202020204" pitchFamily="34" charset="0"/>
              <a:buChar char="•"/>
            </a:pPr>
            <a:r>
              <a:rPr lang="en-GB" dirty="0" smtClean="0"/>
              <a:t>Data Center </a:t>
            </a:r>
            <a:r>
              <a:rPr lang="en-GB" dirty="0" smtClean="0">
                <a:solidFill>
                  <a:schemeClr val="bg1"/>
                </a:solidFill>
              </a:rPr>
              <a:t>scales-out</a:t>
            </a:r>
            <a:r>
              <a:rPr lang="en-GB" dirty="0" smtClean="0"/>
              <a:t> horizontally </a:t>
            </a:r>
          </a:p>
          <a:p>
            <a:pPr marL="342900" indent="-342900">
              <a:buFont typeface="Arial" panose="020B0604020202020204" pitchFamily="34" charset="0"/>
              <a:buChar char="•"/>
            </a:pPr>
            <a:r>
              <a:rPr lang="en-GB" dirty="0" smtClean="0"/>
              <a:t>Provides exceptionally high level of availability (99.9990% – 99.9999%)</a:t>
            </a:r>
          </a:p>
          <a:p>
            <a:pPr marL="342900" indent="-342900">
              <a:buFont typeface="Arial" panose="020B0604020202020204" pitchFamily="34" charset="0"/>
              <a:buChar char="•"/>
            </a:pPr>
            <a:r>
              <a:rPr lang="en-GB" dirty="0" smtClean="0"/>
              <a:t>Main application fields are still from consolidated to semi-distributed workloads and ordinary enterprise tasks</a:t>
            </a:r>
            <a:endParaRPr lang="en-GB" dirty="0"/>
          </a:p>
        </p:txBody>
      </p:sp>
      <p:pic>
        <p:nvPicPr>
          <p:cNvPr id="3" name="Picture 6" descr="http://en.community.dell.com/cfs-file/__key/communityserver-blogs-components-weblogfiles/00-00-00-00-07-metablogapi/1440.ConvergedBladeDataCenter_5F00_thumb_5F00_6FD726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694" y="1319554"/>
            <a:ext cx="1405623" cy="13052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en.community.dell.com/cfs-file/__key/communityserver-blogs-components-weblogfiles/00-00-00-00-07-metablogapi/1440.ConvergedBladeDataCenter_5F00_thumb_5F00_6FD726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7228" y="1319554"/>
            <a:ext cx="1405623" cy="13052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s://2sium0a4mv82jxss0x6oh61b-wpengine.netdna-ssl.com/wp-content/uploads/2015/05/PS6610-fron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87" y="2771177"/>
            <a:ext cx="1357227" cy="6044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2sium0a4mv82jxss0x6oh61b-wpengine.netdna-ssl.com/wp-content/uploads/2015/05/PS6610-fron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1425" y="2771177"/>
            <a:ext cx="1357227" cy="6044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2sium0a4mv82jxss0x6oh61b-wpengine.netdna-ssl.com/wp-content/uploads/2015/05/PS6610-fron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87" y="3412545"/>
            <a:ext cx="1357227" cy="6044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2sium0a4mv82jxss0x6oh61b-wpengine.netdna-ssl.com/wp-content/uploads/2015/05/PS6610-fron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1425" y="3412545"/>
            <a:ext cx="1357227" cy="60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071486"/>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3: </a:t>
            </a:r>
            <a:r>
              <a:rPr lang="en-GB" dirty="0"/>
              <a:t>Dispersed</a:t>
            </a:r>
          </a:p>
        </p:txBody>
      </p:sp>
      <p:sp>
        <p:nvSpPr>
          <p:cNvPr id="11" name="Content Placeholder 10"/>
          <p:cNvSpPr>
            <a:spLocks noGrp="1"/>
          </p:cNvSpPr>
          <p:nvPr>
            <p:ph sz="quarter" idx="10"/>
          </p:nvPr>
        </p:nvSpPr>
        <p:spPr>
          <a:xfrm>
            <a:off x="4069582" y="1383842"/>
            <a:ext cx="4795285" cy="3759657"/>
          </a:xfrm>
        </p:spPr>
        <p:txBody>
          <a:bodyPr/>
          <a:lstStyle/>
          <a:p>
            <a:pPr marL="342900" indent="-342900">
              <a:buFont typeface="Arial" panose="020B0604020202020204" pitchFamily="34" charset="0"/>
              <a:buChar char="•"/>
            </a:pPr>
            <a:r>
              <a:rPr lang="en-GB" dirty="0"/>
              <a:t>Data Center consists of individual </a:t>
            </a:r>
            <a:r>
              <a:rPr lang="en-GB" dirty="0">
                <a:solidFill>
                  <a:schemeClr val="bg1"/>
                </a:solidFill>
              </a:rPr>
              <a:t>“Nodes”</a:t>
            </a:r>
          </a:p>
          <a:p>
            <a:pPr marL="342900" indent="-342900">
              <a:buFont typeface="Arial" panose="020B0604020202020204" pitchFamily="34" charset="0"/>
              <a:buChar char="•"/>
            </a:pPr>
            <a:r>
              <a:rPr lang="en-GB" dirty="0"/>
              <a:t>Data Center </a:t>
            </a:r>
            <a:r>
              <a:rPr lang="en-GB" dirty="0">
                <a:solidFill>
                  <a:schemeClr val="bg1"/>
                </a:solidFill>
              </a:rPr>
              <a:t>scales-out</a:t>
            </a:r>
            <a:r>
              <a:rPr lang="en-GB" dirty="0"/>
              <a:t> horizontally </a:t>
            </a:r>
          </a:p>
          <a:p>
            <a:pPr marL="342900" indent="-342900">
              <a:buFont typeface="Arial" panose="020B0604020202020204" pitchFamily="34" charset="0"/>
              <a:buChar char="•"/>
            </a:pPr>
            <a:r>
              <a:rPr lang="en-GB" dirty="0"/>
              <a:t>Great for </a:t>
            </a:r>
            <a:r>
              <a:rPr lang="en-GB" dirty="0">
                <a:solidFill>
                  <a:schemeClr val="bg1"/>
                </a:solidFill>
              </a:rPr>
              <a:t>distributed </a:t>
            </a:r>
            <a:r>
              <a:rPr lang="en-GB" dirty="0" smtClean="0">
                <a:solidFill>
                  <a:schemeClr val="bg1"/>
                </a:solidFill>
              </a:rPr>
              <a:t>workloads</a:t>
            </a:r>
          </a:p>
          <a:p>
            <a:endParaRPr lang="en-GB" dirty="0">
              <a:solidFill>
                <a:schemeClr val="bg1"/>
              </a:solidFill>
            </a:endParaRPr>
          </a:p>
          <a:p>
            <a:pPr marL="342900" indent="-342900">
              <a:buFont typeface="Arial" panose="020B0604020202020204" pitchFamily="34" charset="0"/>
              <a:buChar char="•"/>
            </a:pPr>
            <a:r>
              <a:rPr lang="en-GB" dirty="0" smtClean="0"/>
              <a:t>Fundamental</a:t>
            </a:r>
            <a:r>
              <a:rPr lang="ru-RU" dirty="0"/>
              <a:t> </a:t>
            </a:r>
            <a:r>
              <a:rPr lang="en-GB" dirty="0" smtClean="0"/>
              <a:t>for Hyper-Convergence</a:t>
            </a:r>
            <a:endParaRPr lang="en-GB" dirty="0">
              <a:solidFill>
                <a:schemeClr val="bg1"/>
              </a:solidFill>
            </a:endParaRPr>
          </a:p>
          <a:p>
            <a:endParaRPr lang="en-GB" dirty="0">
              <a:solidFill>
                <a:schemeClr val="bg1"/>
              </a:solidFill>
            </a:endParaRPr>
          </a:p>
          <a:p>
            <a:pPr marL="342900" indent="-342900">
              <a:buFont typeface="Arial" panose="020B0604020202020204" pitchFamily="34" charset="0"/>
              <a:buChar char="•"/>
            </a:pPr>
            <a:endParaRPr lang="en-GB" dirty="0">
              <a:solidFill>
                <a:schemeClr val="bg1"/>
              </a:solidFill>
            </a:endParaRPr>
          </a:p>
        </p:txBody>
      </p:sp>
      <p:pic>
        <p:nvPicPr>
          <p:cNvPr id="3" name="Picture 2"/>
          <p:cNvPicPr>
            <a:picLocks noChangeAspect="1"/>
          </p:cNvPicPr>
          <p:nvPr/>
        </p:nvPicPr>
        <p:blipFill>
          <a:blip r:embed="rId2"/>
          <a:stretch>
            <a:fillRect/>
          </a:stretch>
        </p:blipFill>
        <p:spPr>
          <a:xfrm>
            <a:off x="601188" y="1383843"/>
            <a:ext cx="2663287" cy="484975"/>
          </a:xfrm>
          <a:prstGeom prst="rect">
            <a:avLst/>
          </a:prstGeom>
        </p:spPr>
      </p:pic>
      <p:pic>
        <p:nvPicPr>
          <p:cNvPr id="4" name="Picture 3"/>
          <p:cNvPicPr>
            <a:picLocks noChangeAspect="1"/>
          </p:cNvPicPr>
          <p:nvPr/>
        </p:nvPicPr>
        <p:blipFill>
          <a:blip r:embed="rId2"/>
          <a:stretch>
            <a:fillRect/>
          </a:stretch>
        </p:blipFill>
        <p:spPr>
          <a:xfrm>
            <a:off x="601188" y="1868818"/>
            <a:ext cx="2663287" cy="484975"/>
          </a:xfrm>
          <a:prstGeom prst="rect">
            <a:avLst/>
          </a:prstGeom>
        </p:spPr>
      </p:pic>
      <p:pic>
        <p:nvPicPr>
          <p:cNvPr id="5" name="Picture 4"/>
          <p:cNvPicPr>
            <a:picLocks noChangeAspect="1"/>
          </p:cNvPicPr>
          <p:nvPr/>
        </p:nvPicPr>
        <p:blipFill>
          <a:blip r:embed="rId2"/>
          <a:stretch>
            <a:fillRect/>
          </a:stretch>
        </p:blipFill>
        <p:spPr>
          <a:xfrm>
            <a:off x="601188" y="2339617"/>
            <a:ext cx="2663287" cy="484975"/>
          </a:xfrm>
          <a:prstGeom prst="rect">
            <a:avLst/>
          </a:prstGeom>
        </p:spPr>
      </p:pic>
      <p:pic>
        <p:nvPicPr>
          <p:cNvPr id="6" name="Picture 5"/>
          <p:cNvPicPr>
            <a:picLocks noChangeAspect="1"/>
          </p:cNvPicPr>
          <p:nvPr/>
        </p:nvPicPr>
        <p:blipFill>
          <a:blip r:embed="rId2"/>
          <a:stretch>
            <a:fillRect/>
          </a:stretch>
        </p:blipFill>
        <p:spPr>
          <a:xfrm>
            <a:off x="601188" y="2810416"/>
            <a:ext cx="2663287" cy="484975"/>
          </a:xfrm>
          <a:prstGeom prst="rect">
            <a:avLst/>
          </a:prstGeom>
        </p:spPr>
      </p:pic>
      <p:pic>
        <p:nvPicPr>
          <p:cNvPr id="7" name="Picture 6"/>
          <p:cNvPicPr>
            <a:picLocks noChangeAspect="1"/>
          </p:cNvPicPr>
          <p:nvPr/>
        </p:nvPicPr>
        <p:blipFill>
          <a:blip r:embed="rId2"/>
          <a:stretch>
            <a:fillRect/>
          </a:stretch>
        </p:blipFill>
        <p:spPr>
          <a:xfrm>
            <a:off x="601188" y="3277624"/>
            <a:ext cx="2663287" cy="484975"/>
          </a:xfrm>
          <a:prstGeom prst="rect">
            <a:avLst/>
          </a:prstGeom>
        </p:spPr>
      </p:pic>
      <p:pic>
        <p:nvPicPr>
          <p:cNvPr id="8" name="Picture 7"/>
          <p:cNvPicPr>
            <a:picLocks noChangeAspect="1"/>
          </p:cNvPicPr>
          <p:nvPr/>
        </p:nvPicPr>
        <p:blipFill>
          <a:blip r:embed="rId2"/>
          <a:stretch>
            <a:fillRect/>
          </a:stretch>
        </p:blipFill>
        <p:spPr>
          <a:xfrm>
            <a:off x="601188" y="3762599"/>
            <a:ext cx="2663287" cy="484975"/>
          </a:xfrm>
          <a:prstGeom prst="rect">
            <a:avLst/>
          </a:prstGeom>
        </p:spPr>
      </p:pic>
    </p:spTree>
    <p:extLst>
      <p:ext uri="{BB962C8B-B14F-4D97-AF65-F5344CB8AC3E}">
        <p14:creationId xmlns:p14="http://schemas.microsoft.com/office/powerpoint/2010/main" val="2682977546"/>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Storage design challenges and trade-off</a:t>
            </a:r>
          </a:p>
        </p:txBody>
      </p:sp>
      <p:sp>
        <p:nvSpPr>
          <p:cNvPr id="3" name="Content Placeholder 2"/>
          <p:cNvSpPr>
            <a:spLocks noGrp="1"/>
          </p:cNvSpPr>
          <p:nvPr>
            <p:ph sz="quarter" idx="10"/>
          </p:nvPr>
        </p:nvSpPr>
        <p:spPr/>
        <p:txBody>
          <a:bodyPr/>
          <a:lstStyle/>
          <a:p>
            <a:r>
              <a:rPr lang="en-GB" dirty="0" smtClean="0"/>
              <a:t>Challenges are always the same:</a:t>
            </a:r>
            <a:endParaRPr lang="ru-RU" dirty="0" smtClean="0"/>
          </a:p>
          <a:p>
            <a:pPr marL="342900" indent="-342900">
              <a:buFontTx/>
              <a:buChar char="-"/>
            </a:pPr>
            <a:r>
              <a:rPr lang="en-GB" dirty="0"/>
              <a:t>Reliability</a:t>
            </a:r>
            <a:endParaRPr lang="en-GB" dirty="0" smtClean="0"/>
          </a:p>
          <a:p>
            <a:pPr marL="342900" indent="-342900">
              <a:buFontTx/>
              <a:buChar char="-"/>
            </a:pPr>
            <a:r>
              <a:rPr lang="en-GB" dirty="0" smtClean="0"/>
              <a:t>Performance</a:t>
            </a:r>
          </a:p>
          <a:p>
            <a:pPr marL="342900" indent="-342900">
              <a:buFontTx/>
              <a:buChar char="-"/>
            </a:pPr>
            <a:r>
              <a:rPr lang="en-GB" dirty="0" smtClean="0"/>
              <a:t>Scale</a:t>
            </a:r>
          </a:p>
          <a:p>
            <a:pPr marL="342900" indent="-342900">
              <a:buFontTx/>
              <a:buChar char="-"/>
            </a:pPr>
            <a:r>
              <a:rPr lang="en-GB" dirty="0" smtClean="0"/>
              <a:t>Cost</a:t>
            </a:r>
            <a:endParaRPr lang="en-GB" dirty="0"/>
          </a:p>
        </p:txBody>
      </p:sp>
    </p:spTree>
    <p:extLst>
      <p:ext uri="{BB962C8B-B14F-4D97-AF65-F5344CB8AC3E}">
        <p14:creationId xmlns:p14="http://schemas.microsoft.com/office/powerpoint/2010/main" val="767919018"/>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eft-Right Arrow 12"/>
          <p:cNvSpPr/>
          <p:nvPr/>
        </p:nvSpPr>
        <p:spPr>
          <a:xfrm>
            <a:off x="3317158" y="2663249"/>
            <a:ext cx="2562941" cy="760789"/>
          </a:xfrm>
          <a:prstGeom prst="leftRightArrow">
            <a:avLst/>
          </a:prstGeom>
          <a:ln>
            <a:noFill/>
          </a:ln>
        </p:spPr>
        <p:style>
          <a:lnRef idx="1">
            <a:schemeClr val="dk1"/>
          </a:lnRef>
          <a:fillRef idx="2">
            <a:schemeClr val="dk1"/>
          </a:fillRef>
          <a:effectRef idx="1">
            <a:schemeClr val="dk1"/>
          </a:effectRef>
          <a:fontRef idx="minor">
            <a:schemeClr val="dk1"/>
          </a:fontRef>
        </p:style>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sp>
        <p:nvSpPr>
          <p:cNvPr id="2" name="Title 1"/>
          <p:cNvSpPr>
            <a:spLocks noGrp="1"/>
          </p:cNvSpPr>
          <p:nvPr>
            <p:ph type="title"/>
          </p:nvPr>
        </p:nvSpPr>
        <p:spPr/>
        <p:txBody>
          <a:bodyPr/>
          <a:lstStyle/>
          <a:p>
            <a:r>
              <a:rPr lang="en-GB" dirty="0"/>
              <a:t>S</a:t>
            </a:r>
            <a:r>
              <a:rPr lang="en-GB" dirty="0" smtClean="0"/>
              <a:t>torage design challenges and trade-off</a:t>
            </a:r>
            <a:endParaRPr lang="en-GB" dirty="0"/>
          </a:p>
        </p:txBody>
      </p:sp>
      <p:sp>
        <p:nvSpPr>
          <p:cNvPr id="6" name="TextBox 5"/>
          <p:cNvSpPr txBox="1"/>
          <p:nvPr/>
        </p:nvSpPr>
        <p:spPr>
          <a:xfrm>
            <a:off x="475635" y="2285166"/>
            <a:ext cx="2841523" cy="1375761"/>
          </a:xfrm>
          <a:prstGeom prst="rect">
            <a:avLst/>
          </a:prstGeom>
          <a:noFill/>
        </p:spPr>
        <p:txBody>
          <a:bodyPr wrap="square" rtlCol="0">
            <a:spAutoFit/>
          </a:bodyPr>
          <a:lstStyle/>
          <a:p>
            <a:pPr>
              <a:lnSpc>
                <a:spcPct val="90000"/>
              </a:lnSpc>
              <a:spcBef>
                <a:spcPts val="600"/>
              </a:spcBef>
              <a:spcAft>
                <a:spcPts val="0"/>
              </a:spcAft>
              <a:buClr>
                <a:schemeClr val="bg1"/>
              </a:buClr>
            </a:pPr>
            <a:r>
              <a:rPr lang="en-GB" sz="2000" u="sng" dirty="0" smtClean="0">
                <a:solidFill>
                  <a:schemeClr val="bg1"/>
                </a:solidFill>
                <a:latin typeface="+mn-lt"/>
              </a:rPr>
              <a:t>Consolidated Storage</a:t>
            </a:r>
          </a:p>
          <a:p>
            <a:pPr>
              <a:lnSpc>
                <a:spcPct val="90000"/>
              </a:lnSpc>
              <a:spcBef>
                <a:spcPts val="600"/>
              </a:spcBef>
              <a:spcAft>
                <a:spcPts val="0"/>
              </a:spcAft>
              <a:buClr>
                <a:schemeClr val="bg1"/>
              </a:buClr>
            </a:pPr>
            <a:r>
              <a:rPr lang="en-GB" sz="1400" dirty="0" smtClean="0">
                <a:solidFill>
                  <a:schemeClr val="bg2"/>
                </a:solidFill>
                <a:latin typeface="+mn-lt"/>
              </a:rPr>
              <a:t>- Ease of management</a:t>
            </a:r>
          </a:p>
          <a:p>
            <a:pPr>
              <a:lnSpc>
                <a:spcPct val="90000"/>
              </a:lnSpc>
              <a:spcBef>
                <a:spcPts val="600"/>
              </a:spcBef>
              <a:spcAft>
                <a:spcPts val="0"/>
              </a:spcAft>
              <a:buClr>
                <a:schemeClr val="bg1"/>
              </a:buClr>
            </a:pPr>
            <a:r>
              <a:rPr lang="en-GB" sz="1400" dirty="0" smtClean="0">
                <a:solidFill>
                  <a:schemeClr val="bg2"/>
                </a:solidFill>
                <a:latin typeface="+mn-lt"/>
              </a:rPr>
              <a:t>- Centralized Control-Plane</a:t>
            </a:r>
          </a:p>
          <a:p>
            <a:pPr>
              <a:lnSpc>
                <a:spcPct val="90000"/>
              </a:lnSpc>
              <a:spcBef>
                <a:spcPts val="600"/>
              </a:spcBef>
              <a:spcAft>
                <a:spcPts val="0"/>
              </a:spcAft>
              <a:buClr>
                <a:schemeClr val="bg1"/>
              </a:buClr>
            </a:pPr>
            <a:r>
              <a:rPr lang="en-GB" sz="1400" dirty="0" smtClean="0">
                <a:solidFill>
                  <a:schemeClr val="bg2"/>
                </a:solidFill>
                <a:latin typeface="+mn-lt"/>
              </a:rPr>
              <a:t>- High Performance (for consolidated workloads)</a:t>
            </a:r>
          </a:p>
        </p:txBody>
      </p:sp>
      <p:sp>
        <p:nvSpPr>
          <p:cNvPr id="7" name="TextBox 6"/>
          <p:cNvSpPr txBox="1"/>
          <p:nvPr/>
        </p:nvSpPr>
        <p:spPr>
          <a:xfrm>
            <a:off x="6056671" y="2285166"/>
            <a:ext cx="2822349" cy="1104918"/>
          </a:xfrm>
          <a:prstGeom prst="rect">
            <a:avLst/>
          </a:prstGeom>
          <a:noFill/>
        </p:spPr>
        <p:txBody>
          <a:bodyPr wrap="square" rtlCol="0">
            <a:spAutoFit/>
          </a:bodyPr>
          <a:lstStyle/>
          <a:p>
            <a:pPr>
              <a:lnSpc>
                <a:spcPct val="90000"/>
              </a:lnSpc>
              <a:spcBef>
                <a:spcPts val="600"/>
              </a:spcBef>
              <a:spcAft>
                <a:spcPts val="0"/>
              </a:spcAft>
              <a:buClr>
                <a:schemeClr val="bg1"/>
              </a:buClr>
            </a:pPr>
            <a:r>
              <a:rPr lang="en-GB" sz="2000" u="sng" dirty="0" smtClean="0">
                <a:solidFill>
                  <a:schemeClr val="bg1"/>
                </a:solidFill>
                <a:latin typeface="+mn-lt"/>
              </a:rPr>
              <a:t>Distributed Storage</a:t>
            </a:r>
          </a:p>
          <a:p>
            <a:pPr>
              <a:lnSpc>
                <a:spcPct val="90000"/>
              </a:lnSpc>
              <a:spcBef>
                <a:spcPts val="600"/>
              </a:spcBef>
              <a:spcAft>
                <a:spcPts val="0"/>
              </a:spcAft>
              <a:buClr>
                <a:schemeClr val="bg1"/>
              </a:buClr>
            </a:pPr>
            <a:r>
              <a:rPr lang="en-GB" sz="1400" dirty="0" smtClean="0">
                <a:solidFill>
                  <a:schemeClr val="bg2"/>
                </a:solidFill>
                <a:latin typeface="+mn-lt"/>
              </a:rPr>
              <a:t>- Massive Saleability</a:t>
            </a:r>
          </a:p>
          <a:p>
            <a:pPr>
              <a:lnSpc>
                <a:spcPct val="90000"/>
              </a:lnSpc>
              <a:spcBef>
                <a:spcPts val="600"/>
              </a:spcBef>
              <a:spcAft>
                <a:spcPts val="0"/>
              </a:spcAft>
              <a:buClr>
                <a:schemeClr val="bg1"/>
              </a:buClr>
            </a:pPr>
            <a:r>
              <a:rPr lang="en-GB" sz="1400" dirty="0" smtClean="0">
                <a:solidFill>
                  <a:schemeClr val="bg2"/>
                </a:solidFill>
                <a:latin typeface="+mn-lt"/>
              </a:rPr>
              <a:t>- High Performance (for highly parallel workloads)</a:t>
            </a:r>
          </a:p>
        </p:txBody>
      </p:sp>
      <p:sp>
        <p:nvSpPr>
          <p:cNvPr id="8" name="U-Turn Arrow 7"/>
          <p:cNvSpPr/>
          <p:nvPr/>
        </p:nvSpPr>
        <p:spPr>
          <a:xfrm>
            <a:off x="2084438" y="1524000"/>
            <a:ext cx="5281561" cy="688258"/>
          </a:xfrm>
          <a:prstGeom prst="uturnArrow">
            <a:avLst>
              <a:gd name="adj1" fmla="val 25000"/>
              <a:gd name="adj2" fmla="val 25000"/>
              <a:gd name="adj3" fmla="val 25000"/>
              <a:gd name="adj4" fmla="val 43750"/>
              <a:gd name="adj5" fmla="val 100000"/>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sp>
        <p:nvSpPr>
          <p:cNvPr id="9" name="U-Turn Arrow 8"/>
          <p:cNvSpPr/>
          <p:nvPr/>
        </p:nvSpPr>
        <p:spPr>
          <a:xfrm rot="10800000">
            <a:off x="2084438" y="3733835"/>
            <a:ext cx="5281561" cy="688258"/>
          </a:xfrm>
          <a:prstGeom prst="uturnArrow">
            <a:avLst>
              <a:gd name="adj1" fmla="val 25000"/>
              <a:gd name="adj2" fmla="val 25000"/>
              <a:gd name="adj3" fmla="val 25000"/>
              <a:gd name="adj4" fmla="val 43750"/>
              <a:gd name="adj5" fmla="val 100000"/>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sp>
        <p:nvSpPr>
          <p:cNvPr id="10" name="TextBox 9"/>
          <p:cNvSpPr txBox="1"/>
          <p:nvPr/>
        </p:nvSpPr>
        <p:spPr>
          <a:xfrm rot="16200000">
            <a:off x="3190528" y="2872830"/>
            <a:ext cx="1574470" cy="341632"/>
          </a:xfrm>
          <a:prstGeom prst="rect">
            <a:avLst/>
          </a:prstGeom>
          <a:noFill/>
        </p:spPr>
        <p:txBody>
          <a:bodyPr wrap="none" rtlCol="0">
            <a:spAutoFit/>
          </a:bodyPr>
          <a:lstStyle/>
          <a:p>
            <a:pPr>
              <a:lnSpc>
                <a:spcPct val="90000"/>
              </a:lnSpc>
              <a:spcBef>
                <a:spcPts val="600"/>
              </a:spcBef>
              <a:spcAft>
                <a:spcPts val="0"/>
              </a:spcAft>
              <a:buClr>
                <a:schemeClr val="bg1"/>
              </a:buClr>
            </a:pPr>
            <a:r>
              <a:rPr lang="en-GB" sz="1800" b="1" dirty="0" smtClean="0">
                <a:solidFill>
                  <a:schemeClr val="bg2"/>
                </a:solidFill>
                <a:latin typeface="+mn-lt"/>
              </a:rPr>
              <a:t>Consolidated</a:t>
            </a:r>
          </a:p>
        </p:txBody>
      </p:sp>
      <p:sp>
        <p:nvSpPr>
          <p:cNvPr id="11" name="TextBox 10"/>
          <p:cNvSpPr txBox="1"/>
          <p:nvPr/>
        </p:nvSpPr>
        <p:spPr>
          <a:xfrm rot="16200000">
            <a:off x="3940165" y="2871062"/>
            <a:ext cx="1283878" cy="341632"/>
          </a:xfrm>
          <a:prstGeom prst="rect">
            <a:avLst/>
          </a:prstGeom>
          <a:noFill/>
        </p:spPr>
        <p:txBody>
          <a:bodyPr wrap="none" rtlCol="0">
            <a:spAutoFit/>
          </a:bodyPr>
          <a:lstStyle/>
          <a:p>
            <a:pPr>
              <a:lnSpc>
                <a:spcPct val="90000"/>
              </a:lnSpc>
              <a:spcBef>
                <a:spcPts val="600"/>
              </a:spcBef>
              <a:spcAft>
                <a:spcPts val="0"/>
              </a:spcAft>
              <a:buClr>
                <a:schemeClr val="bg1"/>
              </a:buClr>
            </a:pPr>
            <a:r>
              <a:rPr lang="en-GB" sz="1800" b="1" dirty="0" smtClean="0">
                <a:solidFill>
                  <a:schemeClr val="bg2"/>
                </a:solidFill>
                <a:latin typeface="+mn-lt"/>
              </a:rPr>
              <a:t>Federated</a:t>
            </a:r>
          </a:p>
        </p:txBody>
      </p:sp>
      <p:sp>
        <p:nvSpPr>
          <p:cNvPr id="12" name="TextBox 11"/>
          <p:cNvSpPr txBox="1"/>
          <p:nvPr/>
        </p:nvSpPr>
        <p:spPr>
          <a:xfrm rot="16200000">
            <a:off x="4568326" y="2871063"/>
            <a:ext cx="1236236" cy="341632"/>
          </a:xfrm>
          <a:prstGeom prst="rect">
            <a:avLst/>
          </a:prstGeom>
          <a:noFill/>
        </p:spPr>
        <p:txBody>
          <a:bodyPr wrap="none" rtlCol="0">
            <a:spAutoFit/>
          </a:bodyPr>
          <a:lstStyle/>
          <a:p>
            <a:pPr>
              <a:lnSpc>
                <a:spcPct val="90000"/>
              </a:lnSpc>
              <a:spcBef>
                <a:spcPts val="600"/>
              </a:spcBef>
              <a:spcAft>
                <a:spcPts val="0"/>
              </a:spcAft>
              <a:buClr>
                <a:schemeClr val="bg1"/>
              </a:buClr>
            </a:pPr>
            <a:r>
              <a:rPr lang="en-GB" sz="1800" b="1" dirty="0" smtClean="0">
                <a:solidFill>
                  <a:schemeClr val="bg2"/>
                </a:solidFill>
                <a:latin typeface="+mn-lt"/>
              </a:rPr>
              <a:t>Dispersed</a:t>
            </a:r>
          </a:p>
        </p:txBody>
      </p:sp>
    </p:spTree>
    <p:extLst>
      <p:ext uri="{BB962C8B-B14F-4D97-AF65-F5344CB8AC3E}">
        <p14:creationId xmlns:p14="http://schemas.microsoft.com/office/powerpoint/2010/main" val="601198244"/>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t>
            </a:r>
            <a:r>
              <a:rPr lang="en-GB" dirty="0" err="1" smtClean="0"/>
              <a:t>Luster</a:t>
            </a:r>
            <a:r>
              <a:rPr lang="en-GB" dirty="0" smtClean="0"/>
              <a:t> File System</a:t>
            </a:r>
            <a:endParaRPr lang="en-GB" dirty="0"/>
          </a:p>
        </p:txBody>
      </p:sp>
      <p:sp>
        <p:nvSpPr>
          <p:cNvPr id="3" name="Can 2"/>
          <p:cNvSpPr/>
          <p:nvPr/>
        </p:nvSpPr>
        <p:spPr>
          <a:xfrm>
            <a:off x="826851" y="3390560"/>
            <a:ext cx="798408" cy="1061883"/>
          </a:xfrm>
          <a:prstGeom prst="can">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r>
              <a:rPr lang="en-GB" sz="1600" dirty="0" smtClean="0">
                <a:solidFill>
                  <a:schemeClr val="tx2"/>
                </a:solidFill>
                <a:latin typeface="+mn-lt"/>
              </a:rPr>
              <a:t>OST1</a:t>
            </a:r>
          </a:p>
        </p:txBody>
      </p:sp>
      <p:sp>
        <p:nvSpPr>
          <p:cNvPr id="10" name="Can 9"/>
          <p:cNvSpPr/>
          <p:nvPr/>
        </p:nvSpPr>
        <p:spPr>
          <a:xfrm>
            <a:off x="1893651" y="3390560"/>
            <a:ext cx="798408" cy="1061883"/>
          </a:xfrm>
          <a:prstGeom prst="can">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r>
              <a:rPr lang="en-GB" sz="1600" dirty="0" smtClean="0">
                <a:solidFill>
                  <a:schemeClr val="tx2"/>
                </a:solidFill>
                <a:latin typeface="+mn-lt"/>
              </a:rPr>
              <a:t>OST2</a:t>
            </a:r>
          </a:p>
        </p:txBody>
      </p:sp>
      <p:sp>
        <p:nvSpPr>
          <p:cNvPr id="11" name="Can 10"/>
          <p:cNvSpPr/>
          <p:nvPr/>
        </p:nvSpPr>
        <p:spPr>
          <a:xfrm>
            <a:off x="2960451" y="3390559"/>
            <a:ext cx="798408" cy="1061883"/>
          </a:xfrm>
          <a:prstGeom prst="can">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r>
              <a:rPr lang="en-GB" sz="1600" dirty="0" smtClean="0">
                <a:solidFill>
                  <a:schemeClr val="tx2"/>
                </a:solidFill>
                <a:latin typeface="+mn-lt"/>
              </a:rPr>
              <a:t>OST3</a:t>
            </a:r>
          </a:p>
        </p:txBody>
      </p:sp>
      <p:sp>
        <p:nvSpPr>
          <p:cNvPr id="4" name="TextBox 3"/>
          <p:cNvSpPr txBox="1"/>
          <p:nvPr/>
        </p:nvSpPr>
        <p:spPr>
          <a:xfrm>
            <a:off x="3928793" y="3730199"/>
            <a:ext cx="692818" cy="840230"/>
          </a:xfrm>
          <a:prstGeom prst="rect">
            <a:avLst/>
          </a:prstGeom>
          <a:noFill/>
        </p:spPr>
        <p:txBody>
          <a:bodyPr wrap="none" rtlCol="0">
            <a:spAutoFit/>
          </a:bodyPr>
          <a:lstStyle/>
          <a:p>
            <a:pPr>
              <a:lnSpc>
                <a:spcPct val="90000"/>
              </a:lnSpc>
              <a:spcBef>
                <a:spcPts val="600"/>
              </a:spcBef>
              <a:spcAft>
                <a:spcPts val="0"/>
              </a:spcAft>
              <a:buClr>
                <a:schemeClr val="bg1"/>
              </a:buClr>
            </a:pPr>
            <a:r>
              <a:rPr lang="en-GB" sz="5400" dirty="0" smtClean="0">
                <a:solidFill>
                  <a:schemeClr val="bg2"/>
                </a:solidFill>
                <a:latin typeface="+mn-lt"/>
              </a:rPr>
              <a:t>…</a:t>
            </a:r>
          </a:p>
        </p:txBody>
      </p:sp>
      <p:sp>
        <p:nvSpPr>
          <p:cNvPr id="13" name="Can 12"/>
          <p:cNvSpPr/>
          <p:nvPr/>
        </p:nvSpPr>
        <p:spPr>
          <a:xfrm>
            <a:off x="6616586" y="1813320"/>
            <a:ext cx="1307690" cy="678426"/>
          </a:xfrm>
          <a:prstGeom prst="can">
            <a:avLst/>
          </a:prstGeom>
        </p:spPr>
        <p:style>
          <a:lnRef idx="1">
            <a:schemeClr val="accent3"/>
          </a:lnRef>
          <a:fillRef idx="3">
            <a:schemeClr val="accent3"/>
          </a:fillRef>
          <a:effectRef idx="2">
            <a:schemeClr val="accent3"/>
          </a:effectRef>
          <a:fontRef idx="minor">
            <a:schemeClr val="lt1"/>
          </a:fontRef>
        </p:style>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sp>
        <p:nvSpPr>
          <p:cNvPr id="14" name="TextBox 13"/>
          <p:cNvSpPr txBox="1"/>
          <p:nvPr/>
        </p:nvSpPr>
        <p:spPr>
          <a:xfrm>
            <a:off x="6520867" y="2594095"/>
            <a:ext cx="1499128"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Metadata Server</a:t>
            </a:r>
          </a:p>
        </p:txBody>
      </p:sp>
      <p:sp>
        <p:nvSpPr>
          <p:cNvPr id="15" name="Rectangle 14"/>
          <p:cNvSpPr/>
          <p:nvPr/>
        </p:nvSpPr>
        <p:spPr>
          <a:xfrm>
            <a:off x="1504915" y="1509252"/>
            <a:ext cx="1575880" cy="982494"/>
          </a:xfrm>
          <a:prstGeom prst="rect">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r>
              <a:rPr lang="en-GB" sz="2000" dirty="0" err="1" smtClean="0">
                <a:solidFill>
                  <a:schemeClr val="tx2"/>
                </a:solidFill>
                <a:latin typeface="+mn-lt"/>
              </a:rPr>
              <a:t>Luster</a:t>
            </a:r>
            <a:r>
              <a:rPr lang="en-GB" sz="2000" dirty="0" smtClean="0">
                <a:solidFill>
                  <a:schemeClr val="tx2"/>
                </a:solidFill>
                <a:latin typeface="+mn-lt"/>
              </a:rPr>
              <a:t> Client</a:t>
            </a:r>
          </a:p>
        </p:txBody>
      </p:sp>
      <p:cxnSp>
        <p:nvCxnSpPr>
          <p:cNvPr id="17" name="Straight Arrow Connector 16"/>
          <p:cNvCxnSpPr>
            <a:endCxn id="13" idx="2"/>
          </p:cNvCxnSpPr>
          <p:nvPr/>
        </p:nvCxnSpPr>
        <p:spPr>
          <a:xfrm>
            <a:off x="3151762" y="2000499"/>
            <a:ext cx="3464824" cy="152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2"/>
            <a:endCxn id="3" idx="1"/>
          </p:cNvCxnSpPr>
          <p:nvPr/>
        </p:nvCxnSpPr>
        <p:spPr>
          <a:xfrm flipH="1">
            <a:off x="1226055" y="2491746"/>
            <a:ext cx="1066800" cy="898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2"/>
            <a:endCxn id="10" idx="1"/>
          </p:cNvCxnSpPr>
          <p:nvPr/>
        </p:nvCxnSpPr>
        <p:spPr>
          <a:xfrm>
            <a:off x="2292855" y="2491746"/>
            <a:ext cx="0" cy="898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2"/>
            <a:endCxn id="11" idx="1"/>
          </p:cNvCxnSpPr>
          <p:nvPr/>
        </p:nvCxnSpPr>
        <p:spPr>
          <a:xfrm>
            <a:off x="2292855" y="2491746"/>
            <a:ext cx="1066800" cy="898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676197"/>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6031149" y="612843"/>
            <a:ext cx="2587557" cy="2461097"/>
          </a:xfrm>
          <a:prstGeom prst="rect">
            <a:avLst/>
          </a:prstGeom>
        </p:spPr>
        <p:style>
          <a:lnRef idx="2">
            <a:schemeClr val="dk1"/>
          </a:lnRef>
          <a:fillRef idx="1">
            <a:schemeClr val="lt1"/>
          </a:fillRef>
          <a:effectRef idx="0">
            <a:schemeClr val="dk1"/>
          </a:effectRef>
          <a:fontRef idx="minor">
            <a:schemeClr val="dk1"/>
          </a:fontRef>
        </p:style>
        <p:txBody>
          <a:bodyPr wrap="square" lIns="182880" tIns="137160" rIns="137160" bIns="137160" rtlCol="0" anchor="t">
            <a:noAutofit/>
          </a:bodyPr>
          <a:lstStyle/>
          <a:p>
            <a:pPr algn="ctr">
              <a:lnSpc>
                <a:spcPct val="90000"/>
              </a:lnSpc>
              <a:spcBef>
                <a:spcPts val="600"/>
              </a:spcBef>
              <a:spcAft>
                <a:spcPts val="0"/>
              </a:spcAft>
            </a:pPr>
            <a:r>
              <a:rPr lang="en-GB" sz="2000" dirty="0" smtClean="0">
                <a:solidFill>
                  <a:schemeClr val="bg2"/>
                </a:solidFill>
              </a:rPr>
              <a:t>Classic (Consolidated) storage</a:t>
            </a:r>
          </a:p>
        </p:txBody>
      </p:sp>
      <p:sp>
        <p:nvSpPr>
          <p:cNvPr id="30" name="Right Arrow 29"/>
          <p:cNvSpPr/>
          <p:nvPr/>
        </p:nvSpPr>
        <p:spPr>
          <a:xfrm>
            <a:off x="369651" y="4038448"/>
            <a:ext cx="5661498" cy="993186"/>
          </a:xfrm>
          <a:prstGeom prst="rightArrow">
            <a:avLst>
              <a:gd name="adj1" fmla="val 71548"/>
              <a:gd name="adj2" fmla="val 50000"/>
            </a:avLst>
          </a:prstGeom>
          <a:ln>
            <a:noFill/>
          </a:ln>
          <a:effectLst/>
        </p:spPr>
        <p:style>
          <a:lnRef idx="1">
            <a:schemeClr val="dk1"/>
          </a:lnRef>
          <a:fillRef idx="2">
            <a:schemeClr val="dk1"/>
          </a:fillRef>
          <a:effectRef idx="1">
            <a:schemeClr val="dk1"/>
          </a:effectRef>
          <a:fontRef idx="minor">
            <a:schemeClr val="dk1"/>
          </a:fontRef>
        </p:style>
        <p:txBody>
          <a:bodyPr wrap="square" lIns="182880" tIns="137160" rIns="137160" bIns="137160" rtlCol="0" anchor="b">
            <a:noAutofit/>
          </a:bodyPr>
          <a:lstStyle/>
          <a:p>
            <a:pPr algn="r">
              <a:lnSpc>
                <a:spcPct val="90000"/>
              </a:lnSpc>
              <a:spcBef>
                <a:spcPts val="600"/>
              </a:spcBef>
              <a:spcAft>
                <a:spcPts val="0"/>
              </a:spcAft>
            </a:pPr>
            <a:r>
              <a:rPr lang="en-GB" sz="2000" dirty="0" smtClean="0">
                <a:solidFill>
                  <a:schemeClr val="bg2"/>
                </a:solidFill>
                <a:latin typeface="+mn-lt"/>
              </a:rPr>
              <a:t>Massive Scale</a:t>
            </a:r>
          </a:p>
        </p:txBody>
      </p:sp>
      <p:sp>
        <p:nvSpPr>
          <p:cNvPr id="2" name="Title 1"/>
          <p:cNvSpPr>
            <a:spLocks noGrp="1"/>
          </p:cNvSpPr>
          <p:nvPr>
            <p:ph type="title"/>
          </p:nvPr>
        </p:nvSpPr>
        <p:spPr/>
        <p:txBody>
          <a:bodyPr/>
          <a:lstStyle/>
          <a:p>
            <a:r>
              <a:rPr lang="en-GB" dirty="0" smtClean="0"/>
              <a:t>Example: </a:t>
            </a:r>
            <a:r>
              <a:rPr lang="en-GB" dirty="0" err="1" smtClean="0"/>
              <a:t>Luster</a:t>
            </a:r>
            <a:r>
              <a:rPr lang="en-GB" dirty="0" smtClean="0"/>
              <a:t> File System</a:t>
            </a:r>
            <a:endParaRPr lang="en-GB" dirty="0"/>
          </a:p>
        </p:txBody>
      </p:sp>
      <p:sp>
        <p:nvSpPr>
          <p:cNvPr id="3" name="Can 2"/>
          <p:cNvSpPr/>
          <p:nvPr/>
        </p:nvSpPr>
        <p:spPr>
          <a:xfrm>
            <a:off x="826851" y="3390560"/>
            <a:ext cx="798408" cy="1061883"/>
          </a:xfrm>
          <a:prstGeom prst="can">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r>
              <a:rPr lang="en-GB" sz="1600" dirty="0" smtClean="0">
                <a:solidFill>
                  <a:schemeClr val="tx2"/>
                </a:solidFill>
                <a:latin typeface="+mn-lt"/>
              </a:rPr>
              <a:t>OST1</a:t>
            </a:r>
          </a:p>
        </p:txBody>
      </p:sp>
      <p:sp>
        <p:nvSpPr>
          <p:cNvPr id="10" name="Can 9"/>
          <p:cNvSpPr/>
          <p:nvPr/>
        </p:nvSpPr>
        <p:spPr>
          <a:xfrm>
            <a:off x="1893651" y="3390560"/>
            <a:ext cx="798408" cy="1061883"/>
          </a:xfrm>
          <a:prstGeom prst="can">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r>
              <a:rPr lang="en-GB" sz="1600" dirty="0" smtClean="0">
                <a:solidFill>
                  <a:schemeClr val="tx2"/>
                </a:solidFill>
                <a:latin typeface="+mn-lt"/>
              </a:rPr>
              <a:t>OST2</a:t>
            </a:r>
          </a:p>
        </p:txBody>
      </p:sp>
      <p:sp>
        <p:nvSpPr>
          <p:cNvPr id="11" name="Can 10"/>
          <p:cNvSpPr/>
          <p:nvPr/>
        </p:nvSpPr>
        <p:spPr>
          <a:xfrm>
            <a:off x="2960451" y="3390559"/>
            <a:ext cx="798408" cy="1061883"/>
          </a:xfrm>
          <a:prstGeom prst="can">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r>
              <a:rPr lang="en-GB" sz="1600" dirty="0" smtClean="0">
                <a:solidFill>
                  <a:schemeClr val="tx2"/>
                </a:solidFill>
                <a:latin typeface="+mn-lt"/>
              </a:rPr>
              <a:t>OST3</a:t>
            </a:r>
          </a:p>
        </p:txBody>
      </p:sp>
      <p:sp>
        <p:nvSpPr>
          <p:cNvPr id="4" name="TextBox 3"/>
          <p:cNvSpPr txBox="1"/>
          <p:nvPr/>
        </p:nvSpPr>
        <p:spPr>
          <a:xfrm>
            <a:off x="3928793" y="3730199"/>
            <a:ext cx="692818" cy="840230"/>
          </a:xfrm>
          <a:prstGeom prst="rect">
            <a:avLst/>
          </a:prstGeom>
          <a:noFill/>
        </p:spPr>
        <p:txBody>
          <a:bodyPr wrap="none" rtlCol="0">
            <a:spAutoFit/>
          </a:bodyPr>
          <a:lstStyle/>
          <a:p>
            <a:pPr>
              <a:lnSpc>
                <a:spcPct val="90000"/>
              </a:lnSpc>
              <a:spcBef>
                <a:spcPts val="600"/>
              </a:spcBef>
              <a:spcAft>
                <a:spcPts val="0"/>
              </a:spcAft>
              <a:buClr>
                <a:schemeClr val="bg1"/>
              </a:buClr>
            </a:pPr>
            <a:r>
              <a:rPr lang="en-GB" sz="5400" dirty="0" smtClean="0">
                <a:solidFill>
                  <a:schemeClr val="bg2"/>
                </a:solidFill>
                <a:latin typeface="+mn-lt"/>
              </a:rPr>
              <a:t>…</a:t>
            </a:r>
          </a:p>
        </p:txBody>
      </p:sp>
      <p:sp>
        <p:nvSpPr>
          <p:cNvPr id="13" name="Can 12"/>
          <p:cNvSpPr/>
          <p:nvPr/>
        </p:nvSpPr>
        <p:spPr>
          <a:xfrm>
            <a:off x="6616586" y="1813320"/>
            <a:ext cx="1307690" cy="678426"/>
          </a:xfrm>
          <a:prstGeom prst="can">
            <a:avLst/>
          </a:prstGeom>
        </p:spPr>
        <p:style>
          <a:lnRef idx="1">
            <a:schemeClr val="accent3"/>
          </a:lnRef>
          <a:fillRef idx="3">
            <a:schemeClr val="accent3"/>
          </a:fillRef>
          <a:effectRef idx="2">
            <a:schemeClr val="accent3"/>
          </a:effectRef>
          <a:fontRef idx="minor">
            <a:schemeClr val="lt1"/>
          </a:fontRef>
        </p:style>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sp>
        <p:nvSpPr>
          <p:cNvPr id="14" name="TextBox 13"/>
          <p:cNvSpPr txBox="1"/>
          <p:nvPr/>
        </p:nvSpPr>
        <p:spPr>
          <a:xfrm>
            <a:off x="6520867" y="2594095"/>
            <a:ext cx="1499128"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Metadata Server</a:t>
            </a:r>
          </a:p>
        </p:txBody>
      </p:sp>
      <p:sp>
        <p:nvSpPr>
          <p:cNvPr id="15" name="Rectangle 14"/>
          <p:cNvSpPr/>
          <p:nvPr/>
        </p:nvSpPr>
        <p:spPr>
          <a:xfrm>
            <a:off x="1504915" y="1509252"/>
            <a:ext cx="1575880" cy="982494"/>
          </a:xfrm>
          <a:prstGeom prst="rect">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r>
              <a:rPr lang="en-GB" sz="2000" dirty="0" err="1" smtClean="0">
                <a:solidFill>
                  <a:schemeClr val="tx2"/>
                </a:solidFill>
                <a:latin typeface="+mn-lt"/>
              </a:rPr>
              <a:t>Luster</a:t>
            </a:r>
            <a:r>
              <a:rPr lang="en-GB" sz="2000" dirty="0" smtClean="0">
                <a:solidFill>
                  <a:schemeClr val="tx2"/>
                </a:solidFill>
                <a:latin typeface="+mn-lt"/>
              </a:rPr>
              <a:t> Client</a:t>
            </a:r>
          </a:p>
        </p:txBody>
      </p:sp>
      <p:cxnSp>
        <p:nvCxnSpPr>
          <p:cNvPr id="17" name="Straight Arrow Connector 16"/>
          <p:cNvCxnSpPr>
            <a:endCxn id="13" idx="2"/>
          </p:cNvCxnSpPr>
          <p:nvPr/>
        </p:nvCxnSpPr>
        <p:spPr>
          <a:xfrm>
            <a:off x="3151762" y="2000499"/>
            <a:ext cx="3464824" cy="152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2"/>
            <a:endCxn id="3" idx="1"/>
          </p:cNvCxnSpPr>
          <p:nvPr/>
        </p:nvCxnSpPr>
        <p:spPr>
          <a:xfrm flipH="1">
            <a:off x="1226055" y="2491746"/>
            <a:ext cx="1066800" cy="898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2"/>
            <a:endCxn id="10" idx="1"/>
          </p:cNvCxnSpPr>
          <p:nvPr/>
        </p:nvCxnSpPr>
        <p:spPr>
          <a:xfrm>
            <a:off x="2292855" y="2491746"/>
            <a:ext cx="0" cy="898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2"/>
            <a:endCxn id="11" idx="1"/>
          </p:cNvCxnSpPr>
          <p:nvPr/>
        </p:nvCxnSpPr>
        <p:spPr>
          <a:xfrm>
            <a:off x="2292855" y="2491746"/>
            <a:ext cx="1066800" cy="898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008022"/>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Agenda</a:t>
            </a:r>
            <a:r>
              <a:rPr lang="en-GB" dirty="0"/>
              <a:t>:</a:t>
            </a:r>
          </a:p>
        </p:txBody>
      </p:sp>
      <p:sp>
        <p:nvSpPr>
          <p:cNvPr id="5" name="Content Placeholder 4"/>
          <p:cNvSpPr>
            <a:spLocks noGrp="1"/>
          </p:cNvSpPr>
          <p:nvPr>
            <p:ph sz="quarter" idx="10"/>
          </p:nvPr>
        </p:nvSpPr>
        <p:spPr/>
        <p:txBody>
          <a:bodyPr/>
          <a:lstStyle/>
          <a:p>
            <a:r>
              <a:rPr lang="en-GB" dirty="0" smtClean="0">
                <a:solidFill>
                  <a:schemeClr val="bg2"/>
                </a:solidFill>
              </a:rPr>
              <a:t>A brief </a:t>
            </a:r>
            <a:r>
              <a:rPr lang="en-GB" dirty="0">
                <a:solidFill>
                  <a:schemeClr val="bg2"/>
                </a:solidFill>
              </a:rPr>
              <a:t>h</a:t>
            </a:r>
            <a:r>
              <a:rPr lang="en-GB" dirty="0" smtClean="0">
                <a:solidFill>
                  <a:schemeClr val="bg2"/>
                </a:solidFill>
              </a:rPr>
              <a:t>istory of Storage</a:t>
            </a:r>
          </a:p>
          <a:p>
            <a:r>
              <a:rPr lang="en-GB" dirty="0" smtClean="0">
                <a:solidFill>
                  <a:schemeClr val="bg2"/>
                </a:solidFill>
              </a:rPr>
              <a:t>Storage Evolution. Challenges and Trade-Off’s</a:t>
            </a:r>
            <a:r>
              <a:rPr lang="ru-RU" dirty="0" smtClean="0">
                <a:solidFill>
                  <a:schemeClr val="bg2"/>
                </a:solidFill>
              </a:rPr>
              <a:t> </a:t>
            </a:r>
            <a:r>
              <a:rPr lang="en-GB" dirty="0" smtClean="0">
                <a:solidFill>
                  <a:schemeClr val="bg2"/>
                </a:solidFill>
              </a:rPr>
              <a:t>of storage design</a:t>
            </a:r>
          </a:p>
          <a:p>
            <a:r>
              <a:rPr lang="en-GB" dirty="0" smtClean="0">
                <a:solidFill>
                  <a:schemeClr val="bg2"/>
                </a:solidFill>
              </a:rPr>
              <a:t>ScaleIO</a:t>
            </a:r>
          </a:p>
          <a:p>
            <a:r>
              <a:rPr lang="en-GB" dirty="0" smtClean="0">
                <a:solidFill>
                  <a:schemeClr val="bg2"/>
                </a:solidFill>
              </a:rPr>
              <a:t>Conclusion</a:t>
            </a:r>
          </a:p>
        </p:txBody>
      </p:sp>
      <p:pic>
        <p:nvPicPr>
          <p:cNvPr id="1026" name="Picture 2" descr="http://platformix.ru/usercontent/logo_ibs-platformix.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 y="4054765"/>
            <a:ext cx="2438667" cy="92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980547"/>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Storage design challenges and trade-off</a:t>
            </a:r>
          </a:p>
        </p:txBody>
      </p:sp>
      <p:sp>
        <p:nvSpPr>
          <p:cNvPr id="6" name="TextBox 5"/>
          <p:cNvSpPr txBox="1"/>
          <p:nvPr/>
        </p:nvSpPr>
        <p:spPr>
          <a:xfrm>
            <a:off x="1187980" y="1935292"/>
            <a:ext cx="3339035" cy="911019"/>
          </a:xfrm>
          <a:prstGeom prst="rect">
            <a:avLst/>
          </a:prstGeom>
          <a:noFill/>
        </p:spPr>
        <p:txBody>
          <a:bodyPr wrap="square" rtlCol="0">
            <a:spAutoFit/>
          </a:bodyPr>
          <a:lstStyle/>
          <a:p>
            <a:pPr>
              <a:lnSpc>
                <a:spcPct val="90000"/>
              </a:lnSpc>
              <a:spcBef>
                <a:spcPts val="600"/>
              </a:spcBef>
              <a:spcAft>
                <a:spcPts val="0"/>
              </a:spcAft>
              <a:buClr>
                <a:schemeClr val="bg1"/>
              </a:buClr>
            </a:pPr>
            <a:r>
              <a:rPr lang="en-GB" sz="2000" u="sng" dirty="0" smtClean="0">
                <a:solidFill>
                  <a:schemeClr val="bg1"/>
                </a:solidFill>
                <a:latin typeface="+mn-lt"/>
              </a:rPr>
              <a:t>Storage Appliance (HW+SW)</a:t>
            </a:r>
          </a:p>
          <a:p>
            <a:pPr>
              <a:lnSpc>
                <a:spcPct val="90000"/>
              </a:lnSpc>
              <a:spcBef>
                <a:spcPts val="600"/>
              </a:spcBef>
              <a:spcAft>
                <a:spcPts val="0"/>
              </a:spcAft>
              <a:buClr>
                <a:schemeClr val="bg1"/>
              </a:buClr>
            </a:pPr>
            <a:r>
              <a:rPr lang="en-GB" sz="1400" dirty="0" smtClean="0">
                <a:solidFill>
                  <a:schemeClr val="bg2"/>
                </a:solidFill>
                <a:latin typeface="+mn-lt"/>
              </a:rPr>
              <a:t>- Fully tested. Reliable.</a:t>
            </a:r>
          </a:p>
          <a:p>
            <a:pPr>
              <a:lnSpc>
                <a:spcPct val="90000"/>
              </a:lnSpc>
              <a:spcBef>
                <a:spcPts val="600"/>
              </a:spcBef>
              <a:spcAft>
                <a:spcPts val="0"/>
              </a:spcAft>
              <a:buClr>
                <a:schemeClr val="bg1"/>
              </a:buClr>
            </a:pPr>
            <a:r>
              <a:rPr lang="en-GB" sz="1400" dirty="0" smtClean="0">
                <a:solidFill>
                  <a:schemeClr val="bg2"/>
                </a:solidFill>
                <a:latin typeface="+mn-lt"/>
              </a:rPr>
              <a:t>- Single</a:t>
            </a:r>
            <a:r>
              <a:rPr lang="ru-RU" sz="1400" dirty="0" smtClean="0">
                <a:solidFill>
                  <a:schemeClr val="bg2"/>
                </a:solidFill>
                <a:latin typeface="+mn-lt"/>
              </a:rPr>
              <a:t>-</a:t>
            </a:r>
            <a:r>
              <a:rPr lang="en-GB" sz="1400" dirty="0" smtClean="0">
                <a:solidFill>
                  <a:schemeClr val="bg2"/>
                </a:solidFill>
                <a:latin typeface="+mn-lt"/>
              </a:rPr>
              <a:t>vendor support for HW+SW</a:t>
            </a:r>
          </a:p>
        </p:txBody>
      </p:sp>
      <p:sp>
        <p:nvSpPr>
          <p:cNvPr id="7" name="TextBox 6"/>
          <p:cNvSpPr txBox="1"/>
          <p:nvPr/>
        </p:nvSpPr>
        <p:spPr>
          <a:xfrm>
            <a:off x="5276564" y="1935292"/>
            <a:ext cx="2822349" cy="1181862"/>
          </a:xfrm>
          <a:prstGeom prst="rect">
            <a:avLst/>
          </a:prstGeom>
          <a:noFill/>
        </p:spPr>
        <p:txBody>
          <a:bodyPr wrap="square" rtlCol="0">
            <a:spAutoFit/>
          </a:bodyPr>
          <a:lstStyle/>
          <a:p>
            <a:pPr>
              <a:lnSpc>
                <a:spcPct val="90000"/>
              </a:lnSpc>
              <a:spcBef>
                <a:spcPts val="600"/>
              </a:spcBef>
              <a:spcAft>
                <a:spcPts val="0"/>
              </a:spcAft>
              <a:buClr>
                <a:schemeClr val="bg1"/>
              </a:buClr>
            </a:pPr>
            <a:r>
              <a:rPr lang="en-GB" sz="2000" u="sng" dirty="0" smtClean="0">
                <a:solidFill>
                  <a:schemeClr val="bg1"/>
                </a:solidFill>
                <a:latin typeface="+mn-lt"/>
              </a:rPr>
              <a:t>Software Storage</a:t>
            </a:r>
          </a:p>
          <a:p>
            <a:pPr>
              <a:lnSpc>
                <a:spcPct val="90000"/>
              </a:lnSpc>
              <a:spcBef>
                <a:spcPts val="600"/>
              </a:spcBef>
              <a:spcAft>
                <a:spcPts val="0"/>
              </a:spcAft>
              <a:buClr>
                <a:schemeClr val="bg1"/>
              </a:buClr>
            </a:pPr>
            <a:r>
              <a:rPr lang="en-GB" sz="1400" dirty="0" smtClean="0">
                <a:solidFill>
                  <a:schemeClr val="bg2"/>
                </a:solidFill>
                <a:latin typeface="+mn-lt"/>
              </a:rPr>
              <a:t>- HW-agnostic</a:t>
            </a:r>
          </a:p>
          <a:p>
            <a:pPr>
              <a:lnSpc>
                <a:spcPct val="90000"/>
              </a:lnSpc>
              <a:spcBef>
                <a:spcPts val="600"/>
              </a:spcBef>
              <a:spcAft>
                <a:spcPts val="0"/>
              </a:spcAft>
              <a:buClr>
                <a:schemeClr val="bg1"/>
              </a:buClr>
            </a:pPr>
            <a:r>
              <a:rPr lang="en-GB" sz="1400" dirty="0" smtClean="0">
                <a:solidFill>
                  <a:schemeClr val="bg2"/>
                </a:solidFill>
                <a:latin typeface="+mn-lt"/>
              </a:rPr>
              <a:t>- Independent Lifecycle</a:t>
            </a:r>
          </a:p>
          <a:p>
            <a:pPr>
              <a:lnSpc>
                <a:spcPct val="90000"/>
              </a:lnSpc>
              <a:spcBef>
                <a:spcPts val="600"/>
              </a:spcBef>
              <a:spcAft>
                <a:spcPts val="0"/>
              </a:spcAft>
              <a:buClr>
                <a:schemeClr val="bg1"/>
              </a:buClr>
            </a:pPr>
            <a:r>
              <a:rPr lang="en-GB" sz="1400" dirty="0" smtClean="0">
                <a:solidFill>
                  <a:schemeClr val="bg2"/>
                </a:solidFill>
                <a:latin typeface="+mn-lt"/>
              </a:rPr>
              <a:t>- Should deliver lower TCO</a:t>
            </a:r>
          </a:p>
        </p:txBody>
      </p:sp>
      <p:sp>
        <p:nvSpPr>
          <p:cNvPr id="10" name="U-Turn Arrow 9"/>
          <p:cNvSpPr/>
          <p:nvPr/>
        </p:nvSpPr>
        <p:spPr>
          <a:xfrm>
            <a:off x="2857499" y="1079500"/>
            <a:ext cx="3199171" cy="688258"/>
          </a:xfrm>
          <a:prstGeom prst="uturnArrow">
            <a:avLst>
              <a:gd name="adj1" fmla="val 25000"/>
              <a:gd name="adj2" fmla="val 25000"/>
              <a:gd name="adj3" fmla="val 25000"/>
              <a:gd name="adj4" fmla="val 43750"/>
              <a:gd name="adj5" fmla="val 100000"/>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sp>
        <p:nvSpPr>
          <p:cNvPr id="11" name="U-Turn Arrow 10"/>
          <p:cNvSpPr/>
          <p:nvPr/>
        </p:nvSpPr>
        <p:spPr>
          <a:xfrm rot="10800000">
            <a:off x="2857499" y="3130356"/>
            <a:ext cx="3199171" cy="688258"/>
          </a:xfrm>
          <a:prstGeom prst="uturnArrow">
            <a:avLst>
              <a:gd name="adj1" fmla="val 25000"/>
              <a:gd name="adj2" fmla="val 25000"/>
              <a:gd name="adj3" fmla="val 25000"/>
              <a:gd name="adj4" fmla="val 43750"/>
              <a:gd name="adj5" fmla="val 100000"/>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spTree>
    <p:extLst>
      <p:ext uri="{BB962C8B-B14F-4D97-AF65-F5344CB8AC3E}">
        <p14:creationId xmlns:p14="http://schemas.microsoft.com/office/powerpoint/2010/main" val="3038778703"/>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Storage design challenges and trade-off</a:t>
            </a:r>
          </a:p>
        </p:txBody>
      </p:sp>
      <p:sp>
        <p:nvSpPr>
          <p:cNvPr id="6" name="TextBox 5"/>
          <p:cNvSpPr txBox="1"/>
          <p:nvPr/>
        </p:nvSpPr>
        <p:spPr>
          <a:xfrm>
            <a:off x="1786235" y="1858126"/>
            <a:ext cx="2519065" cy="1181862"/>
          </a:xfrm>
          <a:prstGeom prst="rect">
            <a:avLst/>
          </a:prstGeom>
          <a:noFill/>
        </p:spPr>
        <p:txBody>
          <a:bodyPr wrap="square" rtlCol="0">
            <a:spAutoFit/>
          </a:bodyPr>
          <a:lstStyle/>
          <a:p>
            <a:pPr>
              <a:lnSpc>
                <a:spcPct val="90000"/>
              </a:lnSpc>
              <a:spcBef>
                <a:spcPts val="600"/>
              </a:spcBef>
              <a:spcAft>
                <a:spcPts val="0"/>
              </a:spcAft>
              <a:buClr>
                <a:schemeClr val="bg1"/>
              </a:buClr>
            </a:pPr>
            <a:r>
              <a:rPr lang="en-GB" sz="2000" u="sng" dirty="0" smtClean="0">
                <a:solidFill>
                  <a:schemeClr val="bg1"/>
                </a:solidFill>
                <a:latin typeface="+mn-lt"/>
              </a:rPr>
              <a:t>Dedicated Storage</a:t>
            </a:r>
          </a:p>
          <a:p>
            <a:pPr>
              <a:lnSpc>
                <a:spcPct val="90000"/>
              </a:lnSpc>
              <a:spcBef>
                <a:spcPts val="600"/>
              </a:spcBef>
              <a:spcAft>
                <a:spcPts val="0"/>
              </a:spcAft>
              <a:buClr>
                <a:schemeClr val="bg1"/>
              </a:buClr>
            </a:pPr>
            <a:r>
              <a:rPr lang="en-GB" sz="1400" dirty="0" smtClean="0">
                <a:solidFill>
                  <a:schemeClr val="bg2"/>
                </a:solidFill>
                <a:latin typeface="+mn-lt"/>
              </a:rPr>
              <a:t>- Abstracted from compute.</a:t>
            </a:r>
          </a:p>
          <a:p>
            <a:pPr>
              <a:lnSpc>
                <a:spcPct val="90000"/>
              </a:lnSpc>
              <a:spcBef>
                <a:spcPts val="600"/>
              </a:spcBef>
              <a:spcAft>
                <a:spcPts val="0"/>
              </a:spcAft>
              <a:buClr>
                <a:schemeClr val="bg1"/>
              </a:buClr>
            </a:pPr>
            <a:r>
              <a:rPr lang="en-GB" sz="1400" dirty="0" smtClean="0">
                <a:solidFill>
                  <a:schemeClr val="bg2"/>
                </a:solidFill>
                <a:latin typeface="+mn-lt"/>
              </a:rPr>
              <a:t>- Reliable. Well-known.</a:t>
            </a:r>
          </a:p>
          <a:p>
            <a:pPr>
              <a:lnSpc>
                <a:spcPct val="90000"/>
              </a:lnSpc>
              <a:spcBef>
                <a:spcPts val="600"/>
              </a:spcBef>
              <a:spcAft>
                <a:spcPts val="0"/>
              </a:spcAft>
              <a:buClr>
                <a:schemeClr val="bg1"/>
              </a:buClr>
            </a:pPr>
            <a:r>
              <a:rPr lang="en-GB" sz="1400" dirty="0" smtClean="0">
                <a:solidFill>
                  <a:schemeClr val="bg2"/>
                </a:solidFill>
                <a:latin typeface="+mn-lt"/>
              </a:rPr>
              <a:t>- Independent scaling</a:t>
            </a:r>
          </a:p>
        </p:txBody>
      </p:sp>
      <p:sp>
        <p:nvSpPr>
          <p:cNvPr id="7" name="TextBox 6"/>
          <p:cNvSpPr txBox="1"/>
          <p:nvPr/>
        </p:nvSpPr>
        <p:spPr>
          <a:xfrm>
            <a:off x="5289264" y="1840666"/>
            <a:ext cx="3154345" cy="1181862"/>
          </a:xfrm>
          <a:prstGeom prst="rect">
            <a:avLst/>
          </a:prstGeom>
          <a:noFill/>
        </p:spPr>
        <p:txBody>
          <a:bodyPr wrap="square" rtlCol="0">
            <a:spAutoFit/>
          </a:bodyPr>
          <a:lstStyle/>
          <a:p>
            <a:pPr>
              <a:lnSpc>
                <a:spcPct val="90000"/>
              </a:lnSpc>
              <a:spcBef>
                <a:spcPts val="600"/>
              </a:spcBef>
              <a:spcAft>
                <a:spcPts val="0"/>
              </a:spcAft>
              <a:buClr>
                <a:schemeClr val="bg1"/>
              </a:buClr>
            </a:pPr>
            <a:r>
              <a:rPr lang="en-GB" sz="2000" u="sng" dirty="0" smtClean="0">
                <a:solidFill>
                  <a:schemeClr val="bg1"/>
                </a:solidFill>
                <a:latin typeface="+mn-lt"/>
              </a:rPr>
              <a:t>Converged Storage</a:t>
            </a:r>
          </a:p>
          <a:p>
            <a:pPr>
              <a:lnSpc>
                <a:spcPct val="90000"/>
              </a:lnSpc>
              <a:spcBef>
                <a:spcPts val="600"/>
              </a:spcBef>
              <a:spcAft>
                <a:spcPts val="0"/>
              </a:spcAft>
              <a:buClr>
                <a:schemeClr val="bg1"/>
              </a:buClr>
            </a:pPr>
            <a:r>
              <a:rPr lang="en-GB" sz="1400" dirty="0" smtClean="0">
                <a:solidFill>
                  <a:schemeClr val="bg2"/>
                </a:solidFill>
                <a:latin typeface="+mn-lt"/>
              </a:rPr>
              <a:t>- Easier to manage</a:t>
            </a:r>
          </a:p>
          <a:p>
            <a:pPr>
              <a:lnSpc>
                <a:spcPct val="90000"/>
              </a:lnSpc>
              <a:spcBef>
                <a:spcPts val="600"/>
              </a:spcBef>
              <a:spcAft>
                <a:spcPts val="0"/>
              </a:spcAft>
              <a:buClr>
                <a:schemeClr val="bg1"/>
              </a:buClr>
            </a:pPr>
            <a:r>
              <a:rPr lang="en-GB" sz="1400" dirty="0" smtClean="0">
                <a:solidFill>
                  <a:schemeClr val="bg2"/>
                </a:solidFill>
                <a:latin typeface="+mn-lt"/>
              </a:rPr>
              <a:t>- Simple, discrete architecture</a:t>
            </a:r>
          </a:p>
          <a:p>
            <a:pPr>
              <a:lnSpc>
                <a:spcPct val="90000"/>
              </a:lnSpc>
              <a:spcBef>
                <a:spcPts val="600"/>
              </a:spcBef>
              <a:spcAft>
                <a:spcPts val="0"/>
              </a:spcAft>
              <a:buClr>
                <a:schemeClr val="bg1"/>
              </a:buClr>
            </a:pPr>
            <a:r>
              <a:rPr lang="en-GB" sz="1400" dirty="0" smtClean="0">
                <a:solidFill>
                  <a:schemeClr val="bg2"/>
                </a:solidFill>
                <a:latin typeface="+mn-lt"/>
              </a:rPr>
              <a:t>- Linear scaling of </a:t>
            </a:r>
            <a:r>
              <a:rPr lang="en-GB" sz="1400" dirty="0" err="1" smtClean="0">
                <a:solidFill>
                  <a:schemeClr val="bg2"/>
                </a:solidFill>
                <a:latin typeface="+mn-lt"/>
              </a:rPr>
              <a:t>compute+storage</a:t>
            </a:r>
            <a:endParaRPr lang="en-GB" sz="1400" dirty="0" smtClean="0">
              <a:solidFill>
                <a:schemeClr val="bg2"/>
              </a:solidFill>
              <a:latin typeface="+mn-lt"/>
            </a:endParaRPr>
          </a:p>
        </p:txBody>
      </p:sp>
      <p:pic>
        <p:nvPicPr>
          <p:cNvPr id="10" name="Picture 9"/>
          <p:cNvPicPr>
            <a:picLocks noChangeAspect="1"/>
          </p:cNvPicPr>
          <p:nvPr/>
        </p:nvPicPr>
        <p:blipFill>
          <a:blip r:embed="rId2"/>
          <a:stretch>
            <a:fillRect/>
          </a:stretch>
        </p:blipFill>
        <p:spPr>
          <a:xfrm>
            <a:off x="6626280" y="3723805"/>
            <a:ext cx="1817329" cy="330929"/>
          </a:xfrm>
          <a:prstGeom prst="rect">
            <a:avLst/>
          </a:prstGeom>
        </p:spPr>
      </p:pic>
      <p:pic>
        <p:nvPicPr>
          <p:cNvPr id="11" name="Picture 10"/>
          <p:cNvPicPr>
            <a:picLocks noChangeAspect="1"/>
          </p:cNvPicPr>
          <p:nvPr/>
        </p:nvPicPr>
        <p:blipFill>
          <a:blip r:embed="rId2"/>
          <a:stretch>
            <a:fillRect/>
          </a:stretch>
        </p:blipFill>
        <p:spPr>
          <a:xfrm>
            <a:off x="6626280" y="4104358"/>
            <a:ext cx="1817329" cy="330929"/>
          </a:xfrm>
          <a:prstGeom prst="rect">
            <a:avLst/>
          </a:prstGeom>
        </p:spPr>
      </p:pic>
      <p:pic>
        <p:nvPicPr>
          <p:cNvPr id="12" name="Picture 11"/>
          <p:cNvPicPr>
            <a:picLocks noChangeAspect="1"/>
          </p:cNvPicPr>
          <p:nvPr/>
        </p:nvPicPr>
        <p:blipFill>
          <a:blip r:embed="rId2"/>
          <a:stretch>
            <a:fillRect/>
          </a:stretch>
        </p:blipFill>
        <p:spPr>
          <a:xfrm>
            <a:off x="6626280" y="4535346"/>
            <a:ext cx="1817329" cy="330929"/>
          </a:xfrm>
          <a:prstGeom prst="rect">
            <a:avLst/>
          </a:prstGeom>
        </p:spPr>
      </p:pic>
      <p:sp>
        <p:nvSpPr>
          <p:cNvPr id="16" name="U-Turn Arrow 15"/>
          <p:cNvSpPr/>
          <p:nvPr/>
        </p:nvSpPr>
        <p:spPr>
          <a:xfrm>
            <a:off x="2857499" y="1079500"/>
            <a:ext cx="3199171" cy="688258"/>
          </a:xfrm>
          <a:prstGeom prst="uturnArrow">
            <a:avLst>
              <a:gd name="adj1" fmla="val 25000"/>
              <a:gd name="adj2" fmla="val 25000"/>
              <a:gd name="adj3" fmla="val 25000"/>
              <a:gd name="adj4" fmla="val 43750"/>
              <a:gd name="adj5" fmla="val 100000"/>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sp>
        <p:nvSpPr>
          <p:cNvPr id="17" name="U-Turn Arrow 16"/>
          <p:cNvSpPr/>
          <p:nvPr/>
        </p:nvSpPr>
        <p:spPr>
          <a:xfrm rot="10800000">
            <a:off x="2857499" y="3130356"/>
            <a:ext cx="3199171" cy="688258"/>
          </a:xfrm>
          <a:prstGeom prst="uturnArrow">
            <a:avLst>
              <a:gd name="adj1" fmla="val 25000"/>
              <a:gd name="adj2" fmla="val 25000"/>
              <a:gd name="adj3" fmla="val 25000"/>
              <a:gd name="adj4" fmla="val 43750"/>
              <a:gd name="adj5" fmla="val 100000"/>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pic>
        <p:nvPicPr>
          <p:cNvPr id="18" name="Picture 2" descr="http://www.nasi.com/images/ibm_power5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87" y="3457543"/>
            <a:ext cx="577877" cy="14886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storagereview.com/images/EMC%20dlm8000-large.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95" y="3473400"/>
            <a:ext cx="1517279" cy="142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527019"/>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 y="1748271"/>
            <a:ext cx="7345680" cy="1495794"/>
          </a:xfrm>
        </p:spPr>
        <p:txBody>
          <a:bodyPr>
            <a:normAutofit/>
          </a:bodyPr>
          <a:lstStyle/>
          <a:p>
            <a:r>
              <a:rPr lang="en-GB" dirty="0">
                <a:solidFill>
                  <a:schemeClr val="accent1">
                    <a:lumMod val="60000"/>
                    <a:lumOff val="40000"/>
                  </a:schemeClr>
                </a:solidFill>
              </a:rPr>
              <a:t>3</a:t>
            </a:r>
            <a:r>
              <a:rPr lang="en-GB" dirty="0" smtClean="0">
                <a:solidFill>
                  <a:schemeClr val="accent1">
                    <a:lumMod val="60000"/>
                    <a:lumOff val="40000"/>
                  </a:schemeClr>
                </a:solidFill>
              </a:rPr>
              <a:t>:</a:t>
            </a:r>
            <a:r>
              <a:rPr lang="en-GB" dirty="0"/>
              <a:t/>
            </a:r>
            <a:br>
              <a:rPr lang="en-GB" dirty="0"/>
            </a:br>
            <a:r>
              <a:rPr lang="en-GB" dirty="0" err="1" smtClean="0"/>
              <a:t>ScaleIO</a:t>
            </a:r>
            <a:endParaRPr lang="en-GB" dirty="0"/>
          </a:p>
        </p:txBody>
      </p:sp>
    </p:spTree>
    <p:extLst>
      <p:ext uri="{BB962C8B-B14F-4D97-AF65-F5344CB8AC3E}">
        <p14:creationId xmlns:p14="http://schemas.microsoft.com/office/powerpoint/2010/main" val="2217380698"/>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ScaleIO</a:t>
            </a:r>
            <a:endParaRPr lang="en-GB" dirty="0"/>
          </a:p>
        </p:txBody>
      </p:sp>
      <p:sp>
        <p:nvSpPr>
          <p:cNvPr id="4" name="Content Placeholder 3"/>
          <p:cNvSpPr>
            <a:spLocks noGrp="1"/>
          </p:cNvSpPr>
          <p:nvPr>
            <p:ph sz="quarter" idx="10"/>
          </p:nvPr>
        </p:nvSpPr>
        <p:spPr/>
        <p:txBody>
          <a:bodyPr/>
          <a:lstStyle/>
          <a:p>
            <a:r>
              <a:rPr lang="en-GB" dirty="0" smtClean="0"/>
              <a:t>What is </a:t>
            </a:r>
            <a:r>
              <a:rPr lang="en-GB" dirty="0" err="1" smtClean="0"/>
              <a:t>ScacleIO</a:t>
            </a:r>
            <a:r>
              <a:rPr lang="en-GB" dirty="0" smtClean="0"/>
              <a:t>?</a:t>
            </a:r>
          </a:p>
          <a:p>
            <a:endParaRPr lang="en-GB" dirty="0" smtClean="0"/>
          </a:p>
          <a:p>
            <a:pPr marL="342900" indent="-342900">
              <a:buFontTx/>
              <a:buChar char="-"/>
            </a:pPr>
            <a:r>
              <a:rPr lang="en-GB" dirty="0" smtClean="0"/>
              <a:t>Software-Defined Storage</a:t>
            </a:r>
          </a:p>
          <a:p>
            <a:pPr marL="342900" indent="-342900">
              <a:buFontTx/>
              <a:buChar char="-"/>
            </a:pPr>
            <a:r>
              <a:rPr lang="en-GB" dirty="0" smtClean="0"/>
              <a:t>Deployed </a:t>
            </a:r>
            <a:r>
              <a:rPr lang="en-GB" dirty="0"/>
              <a:t>on standard x86 </a:t>
            </a:r>
            <a:r>
              <a:rPr lang="en-GB" dirty="0" smtClean="0"/>
              <a:t>Servers</a:t>
            </a:r>
          </a:p>
          <a:p>
            <a:pPr marL="342900" indent="-342900">
              <a:buFontTx/>
              <a:buChar char="-"/>
            </a:pPr>
            <a:r>
              <a:rPr lang="en-GB" dirty="0" smtClean="0"/>
              <a:t>Scales linearly </a:t>
            </a:r>
            <a:r>
              <a:rPr lang="en-GB" dirty="0" err="1" smtClean="0"/>
              <a:t>upto</a:t>
            </a:r>
            <a:r>
              <a:rPr lang="en-GB" dirty="0" smtClean="0"/>
              <a:t> 1000s of nodes</a:t>
            </a:r>
          </a:p>
          <a:p>
            <a:pPr marL="342900" indent="-342900">
              <a:buFontTx/>
              <a:buChar char="-"/>
            </a:pPr>
            <a:endParaRPr lang="en-GB" dirty="0"/>
          </a:p>
          <a:p>
            <a:pPr marL="342900" indent="-342900">
              <a:buFontTx/>
              <a:buChar char="-"/>
            </a:pPr>
            <a:r>
              <a:rPr lang="en-GB" dirty="0" smtClean="0"/>
              <a:t>And it’s a Block Storage! (suits for traditional consolidated applications)</a:t>
            </a:r>
          </a:p>
          <a:p>
            <a:pPr marL="342900" indent="-342900">
              <a:buFontTx/>
              <a:buChar char="-"/>
            </a:pPr>
            <a:endParaRPr lang="en-GB" dirty="0"/>
          </a:p>
        </p:txBody>
      </p:sp>
    </p:spTree>
    <p:extLst>
      <p:ext uri="{BB962C8B-B14F-4D97-AF65-F5344CB8AC3E}">
        <p14:creationId xmlns:p14="http://schemas.microsoft.com/office/powerpoint/2010/main" val="56946825"/>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perfec1\Documents\Products\ScaleIO\Collateral\Node Data Sheet\Draft Millions of IOPS GUI Image 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87" y="0"/>
            <a:ext cx="964018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334036"/>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ScaleIO Benefits</a:t>
            </a:r>
            <a:endParaRPr lang="en-US" dirty="0"/>
          </a:p>
        </p:txBody>
      </p:sp>
      <p:sp>
        <p:nvSpPr>
          <p:cNvPr id="3" name="TextBox 2"/>
          <p:cNvSpPr txBox="1"/>
          <p:nvPr/>
        </p:nvSpPr>
        <p:spPr>
          <a:xfrm>
            <a:off x="304854" y="2085555"/>
            <a:ext cx="1726160" cy="687388"/>
          </a:xfrm>
          <a:prstGeom prst="rect">
            <a:avLst/>
          </a:prstGeom>
          <a:noFill/>
          <a:ln>
            <a:noFill/>
          </a:ln>
          <a:effectLst/>
          <a:scene3d>
            <a:camera prst="orthographicFront">
              <a:rot lat="0" lon="0" rev="0"/>
            </a:camera>
            <a:lightRig rig="threePt" dir="t">
              <a:rot lat="0" lon="0" rev="1200000"/>
            </a:lightRig>
          </a:scene3d>
          <a:sp3d>
            <a:bevelT w="38100" h="19050"/>
          </a:sp3d>
        </p:spPr>
        <p:style>
          <a:lnRef idx="0">
            <a:schemeClr val="accent1"/>
          </a:lnRef>
          <a:fillRef idx="3">
            <a:schemeClr val="accent1"/>
          </a:fillRef>
          <a:effectRef idx="3">
            <a:schemeClr val="accent1"/>
          </a:effectRef>
          <a:fontRef idx="minor">
            <a:schemeClr val="lt1"/>
          </a:fontRef>
        </p:style>
        <p:txBody>
          <a:bodyPr wrap="square" lIns="0" tIns="91440" rIns="0" rtlCol="0" anchor="ctr">
            <a:noAutofit/>
          </a:bodyPr>
          <a:lstStyle/>
          <a:p>
            <a:pPr algn="ctr">
              <a:lnSpc>
                <a:spcPct val="95000"/>
              </a:lnSpc>
            </a:pPr>
            <a:r>
              <a:rPr lang="en-US" sz="1400" dirty="0">
                <a:solidFill>
                  <a:schemeClr val="bg1"/>
                </a:solidFill>
                <a:effectLst/>
              </a:rPr>
              <a:t>MASSIVE SCALABILITY</a:t>
            </a:r>
          </a:p>
        </p:txBody>
      </p:sp>
      <p:sp>
        <p:nvSpPr>
          <p:cNvPr id="4" name="scalable"/>
          <p:cNvSpPr>
            <a:spLocks noEditPoints="1"/>
          </p:cNvSpPr>
          <p:nvPr/>
        </p:nvSpPr>
        <p:spPr bwMode="auto">
          <a:xfrm>
            <a:off x="695863" y="1210544"/>
            <a:ext cx="944142" cy="944142"/>
          </a:xfrm>
          <a:custGeom>
            <a:avLst/>
            <a:gdLst>
              <a:gd name="T0" fmla="*/ 133 w 416"/>
              <a:gd name="T1" fmla="*/ 38 h 416"/>
              <a:gd name="T2" fmla="*/ 133 w 416"/>
              <a:gd name="T3" fmla="*/ 0 h 416"/>
              <a:gd name="T4" fmla="*/ 0 w 416"/>
              <a:gd name="T5" fmla="*/ 0 h 416"/>
              <a:gd name="T6" fmla="*/ 0 w 416"/>
              <a:gd name="T7" fmla="*/ 132 h 416"/>
              <a:gd name="T8" fmla="*/ 38 w 416"/>
              <a:gd name="T9" fmla="*/ 132 h 416"/>
              <a:gd name="T10" fmla="*/ 38 w 416"/>
              <a:gd name="T11" fmla="*/ 57 h 416"/>
              <a:gd name="T12" fmla="*/ 133 w 416"/>
              <a:gd name="T13" fmla="*/ 151 h 416"/>
              <a:gd name="T14" fmla="*/ 152 w 416"/>
              <a:gd name="T15" fmla="*/ 132 h 416"/>
              <a:gd name="T16" fmla="*/ 57 w 416"/>
              <a:gd name="T17" fmla="*/ 38 h 416"/>
              <a:gd name="T18" fmla="*/ 133 w 416"/>
              <a:gd name="T19" fmla="*/ 38 h 416"/>
              <a:gd name="T20" fmla="*/ 133 w 416"/>
              <a:gd name="T21" fmla="*/ 265 h 416"/>
              <a:gd name="T22" fmla="*/ 38 w 416"/>
              <a:gd name="T23" fmla="*/ 359 h 416"/>
              <a:gd name="T24" fmla="*/ 38 w 416"/>
              <a:gd name="T25" fmla="*/ 283 h 416"/>
              <a:gd name="T26" fmla="*/ 0 w 416"/>
              <a:gd name="T27" fmla="*/ 283 h 416"/>
              <a:gd name="T28" fmla="*/ 0 w 416"/>
              <a:gd name="T29" fmla="*/ 416 h 416"/>
              <a:gd name="T30" fmla="*/ 133 w 416"/>
              <a:gd name="T31" fmla="*/ 416 h 416"/>
              <a:gd name="T32" fmla="*/ 133 w 416"/>
              <a:gd name="T33" fmla="*/ 378 h 416"/>
              <a:gd name="T34" fmla="*/ 57 w 416"/>
              <a:gd name="T35" fmla="*/ 378 h 416"/>
              <a:gd name="T36" fmla="*/ 152 w 416"/>
              <a:gd name="T37" fmla="*/ 283 h 416"/>
              <a:gd name="T38" fmla="*/ 133 w 416"/>
              <a:gd name="T39" fmla="*/ 265 h 416"/>
              <a:gd name="T40" fmla="*/ 378 w 416"/>
              <a:gd name="T41" fmla="*/ 359 h 416"/>
              <a:gd name="T42" fmla="*/ 284 w 416"/>
              <a:gd name="T43" fmla="*/ 265 h 416"/>
              <a:gd name="T44" fmla="*/ 265 w 416"/>
              <a:gd name="T45" fmla="*/ 283 h 416"/>
              <a:gd name="T46" fmla="*/ 359 w 416"/>
              <a:gd name="T47" fmla="*/ 378 h 416"/>
              <a:gd name="T48" fmla="*/ 284 w 416"/>
              <a:gd name="T49" fmla="*/ 378 h 416"/>
              <a:gd name="T50" fmla="*/ 284 w 416"/>
              <a:gd name="T51" fmla="*/ 416 h 416"/>
              <a:gd name="T52" fmla="*/ 416 w 416"/>
              <a:gd name="T53" fmla="*/ 416 h 416"/>
              <a:gd name="T54" fmla="*/ 416 w 416"/>
              <a:gd name="T55" fmla="*/ 283 h 416"/>
              <a:gd name="T56" fmla="*/ 378 w 416"/>
              <a:gd name="T57" fmla="*/ 283 h 416"/>
              <a:gd name="T58" fmla="*/ 378 w 416"/>
              <a:gd name="T59" fmla="*/ 359 h 416"/>
              <a:gd name="T60" fmla="*/ 284 w 416"/>
              <a:gd name="T61" fmla="*/ 0 h 416"/>
              <a:gd name="T62" fmla="*/ 284 w 416"/>
              <a:gd name="T63" fmla="*/ 38 h 416"/>
              <a:gd name="T64" fmla="*/ 359 w 416"/>
              <a:gd name="T65" fmla="*/ 38 h 416"/>
              <a:gd name="T66" fmla="*/ 265 w 416"/>
              <a:gd name="T67" fmla="*/ 132 h 416"/>
              <a:gd name="T68" fmla="*/ 284 w 416"/>
              <a:gd name="T69" fmla="*/ 151 h 416"/>
              <a:gd name="T70" fmla="*/ 378 w 416"/>
              <a:gd name="T71" fmla="*/ 57 h 416"/>
              <a:gd name="T72" fmla="*/ 378 w 416"/>
              <a:gd name="T73" fmla="*/ 132 h 416"/>
              <a:gd name="T74" fmla="*/ 416 w 416"/>
              <a:gd name="T75" fmla="*/ 132 h 416"/>
              <a:gd name="T76" fmla="*/ 416 w 416"/>
              <a:gd name="T77" fmla="*/ 0 h 416"/>
              <a:gd name="T78" fmla="*/ 284 w 416"/>
              <a:gd name="T7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6" h="416">
                <a:moveTo>
                  <a:pt x="133" y="38"/>
                </a:moveTo>
                <a:lnTo>
                  <a:pt x="133" y="0"/>
                </a:lnTo>
                <a:lnTo>
                  <a:pt x="0" y="0"/>
                </a:lnTo>
                <a:lnTo>
                  <a:pt x="0" y="132"/>
                </a:lnTo>
                <a:lnTo>
                  <a:pt x="38" y="132"/>
                </a:lnTo>
                <a:lnTo>
                  <a:pt x="38" y="57"/>
                </a:lnTo>
                <a:lnTo>
                  <a:pt x="133" y="151"/>
                </a:lnTo>
                <a:lnTo>
                  <a:pt x="152" y="132"/>
                </a:lnTo>
                <a:lnTo>
                  <a:pt x="57" y="38"/>
                </a:lnTo>
                <a:lnTo>
                  <a:pt x="133" y="38"/>
                </a:lnTo>
                <a:close/>
                <a:moveTo>
                  <a:pt x="133" y="265"/>
                </a:moveTo>
                <a:lnTo>
                  <a:pt x="38" y="359"/>
                </a:lnTo>
                <a:lnTo>
                  <a:pt x="38" y="283"/>
                </a:lnTo>
                <a:lnTo>
                  <a:pt x="0" y="283"/>
                </a:lnTo>
                <a:lnTo>
                  <a:pt x="0" y="416"/>
                </a:lnTo>
                <a:lnTo>
                  <a:pt x="133" y="416"/>
                </a:lnTo>
                <a:lnTo>
                  <a:pt x="133" y="378"/>
                </a:lnTo>
                <a:lnTo>
                  <a:pt x="57" y="378"/>
                </a:lnTo>
                <a:lnTo>
                  <a:pt x="152" y="283"/>
                </a:lnTo>
                <a:lnTo>
                  <a:pt x="133" y="265"/>
                </a:lnTo>
                <a:close/>
                <a:moveTo>
                  <a:pt x="378" y="359"/>
                </a:moveTo>
                <a:lnTo>
                  <a:pt x="284" y="265"/>
                </a:lnTo>
                <a:lnTo>
                  <a:pt x="265" y="283"/>
                </a:lnTo>
                <a:lnTo>
                  <a:pt x="359" y="378"/>
                </a:lnTo>
                <a:lnTo>
                  <a:pt x="284" y="378"/>
                </a:lnTo>
                <a:lnTo>
                  <a:pt x="284" y="416"/>
                </a:lnTo>
                <a:lnTo>
                  <a:pt x="416" y="416"/>
                </a:lnTo>
                <a:lnTo>
                  <a:pt x="416" y="283"/>
                </a:lnTo>
                <a:lnTo>
                  <a:pt x="378" y="283"/>
                </a:lnTo>
                <a:lnTo>
                  <a:pt x="378" y="359"/>
                </a:lnTo>
                <a:close/>
                <a:moveTo>
                  <a:pt x="284" y="0"/>
                </a:moveTo>
                <a:lnTo>
                  <a:pt x="284" y="38"/>
                </a:lnTo>
                <a:lnTo>
                  <a:pt x="359" y="38"/>
                </a:lnTo>
                <a:lnTo>
                  <a:pt x="265" y="132"/>
                </a:lnTo>
                <a:lnTo>
                  <a:pt x="284" y="151"/>
                </a:lnTo>
                <a:lnTo>
                  <a:pt x="378" y="57"/>
                </a:lnTo>
                <a:lnTo>
                  <a:pt x="378" y="132"/>
                </a:lnTo>
                <a:lnTo>
                  <a:pt x="416" y="132"/>
                </a:lnTo>
                <a:lnTo>
                  <a:pt x="416" y="0"/>
                </a:lnTo>
                <a:lnTo>
                  <a:pt x="284" y="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2"/>
          <p:cNvSpPr/>
          <p:nvPr/>
        </p:nvSpPr>
        <p:spPr>
          <a:xfrm>
            <a:off x="334890" y="2197809"/>
            <a:ext cx="1666089" cy="2817160"/>
          </a:xfrm>
          <a:prstGeom prst="rect">
            <a:avLst/>
          </a:prstGeom>
          <a:gradFill>
            <a:gsLst>
              <a:gs pos="100000">
                <a:schemeClr val="tx2">
                  <a:alpha val="0"/>
                </a:schemeClr>
              </a:gs>
              <a:gs pos="0">
                <a:schemeClr val="tx2">
                  <a:alpha val="0"/>
                </a:schemeClr>
              </a:gs>
              <a:gs pos="70000">
                <a:schemeClr val="bg1">
                  <a:alpha val="23000"/>
                </a:schemeClr>
              </a:gs>
              <a:gs pos="38000">
                <a:schemeClr val="bg1">
                  <a:alpha val="27000"/>
                </a:schemeClr>
              </a:gs>
            </a:gsLst>
            <a:lin ang="5400000" scaled="0"/>
          </a:gradFill>
          <a:ln w="12700" cmpd="sng">
            <a:gradFill>
              <a:gsLst>
                <a:gs pos="0">
                  <a:schemeClr val="accent1">
                    <a:lumMod val="5000"/>
                    <a:lumOff val="95000"/>
                    <a:alpha val="0"/>
                  </a:schemeClr>
                </a:gs>
                <a:gs pos="50000">
                  <a:schemeClr val="bg1"/>
                </a:gs>
                <a:gs pos="100000">
                  <a:schemeClr val="accent1">
                    <a:lumMod val="30000"/>
                    <a:lumOff val="70000"/>
                    <a:alpha val="0"/>
                  </a:schemeClr>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chemeClr val="bg1"/>
              </a:solidFill>
            </a:endParaRPr>
          </a:p>
        </p:txBody>
      </p:sp>
      <p:sp>
        <p:nvSpPr>
          <p:cNvPr id="18" name="TextBox 17"/>
          <p:cNvSpPr txBox="1"/>
          <p:nvPr/>
        </p:nvSpPr>
        <p:spPr>
          <a:xfrm>
            <a:off x="342883" y="3135462"/>
            <a:ext cx="1650103" cy="646331"/>
          </a:xfrm>
          <a:prstGeom prst="rect">
            <a:avLst/>
          </a:prstGeom>
          <a:noFill/>
        </p:spPr>
        <p:txBody>
          <a:bodyPr wrap="square" lIns="0" tIns="0" rIns="0" bIns="0" rtlCol="0">
            <a:spAutoFit/>
          </a:bodyPr>
          <a:lstStyle/>
          <a:p>
            <a:pPr algn="ctr"/>
            <a:r>
              <a:rPr lang="en-US" sz="1400" dirty="0">
                <a:solidFill>
                  <a:schemeClr val="bg2"/>
                </a:solidFill>
              </a:rPr>
              <a:t>Unique ability to grow from 3 to 1,000+ nodes</a:t>
            </a:r>
          </a:p>
        </p:txBody>
      </p:sp>
      <p:sp>
        <p:nvSpPr>
          <p:cNvPr id="7" name="TextBox 6"/>
          <p:cNvSpPr txBox="1"/>
          <p:nvPr/>
        </p:nvSpPr>
        <p:spPr>
          <a:xfrm>
            <a:off x="2049201" y="2085555"/>
            <a:ext cx="1690638" cy="687388"/>
          </a:xfrm>
          <a:prstGeom prst="rect">
            <a:avLst/>
          </a:prstGeom>
          <a:noFill/>
          <a:ln>
            <a:noFill/>
          </a:ln>
          <a:effectLst/>
          <a:scene3d>
            <a:camera prst="orthographicFront">
              <a:rot lat="0" lon="0" rev="0"/>
            </a:camera>
            <a:lightRig rig="threePt" dir="t">
              <a:rot lat="0" lon="0" rev="1200000"/>
            </a:lightRig>
          </a:scene3d>
          <a:sp3d>
            <a:bevelT w="38100" h="19050"/>
          </a:sp3d>
        </p:spPr>
        <p:style>
          <a:lnRef idx="0">
            <a:schemeClr val="accent1"/>
          </a:lnRef>
          <a:fillRef idx="3">
            <a:schemeClr val="accent1"/>
          </a:fillRef>
          <a:effectRef idx="3">
            <a:schemeClr val="accent1"/>
          </a:effectRef>
          <a:fontRef idx="minor">
            <a:schemeClr val="lt1"/>
          </a:fontRef>
        </p:style>
        <p:txBody>
          <a:bodyPr wrap="square" lIns="0" tIns="91440" rIns="0" rtlCol="0" anchor="ctr">
            <a:noAutofit/>
          </a:bodyPr>
          <a:lstStyle/>
          <a:p>
            <a:pPr algn="ctr">
              <a:lnSpc>
                <a:spcPct val="95000"/>
              </a:lnSpc>
            </a:pPr>
            <a:r>
              <a:rPr lang="en-US" sz="1400" dirty="0">
                <a:solidFill>
                  <a:schemeClr val="bg1"/>
                </a:solidFill>
                <a:effectLst/>
              </a:rPr>
              <a:t>EXTREME PERFORMANCE</a:t>
            </a:r>
          </a:p>
        </p:txBody>
      </p:sp>
      <p:sp>
        <p:nvSpPr>
          <p:cNvPr id="8" name="performance"/>
          <p:cNvSpPr>
            <a:spLocks/>
          </p:cNvSpPr>
          <p:nvPr/>
        </p:nvSpPr>
        <p:spPr bwMode="auto">
          <a:xfrm>
            <a:off x="2447810" y="1253667"/>
            <a:ext cx="857898" cy="857896"/>
          </a:xfrm>
          <a:custGeom>
            <a:avLst/>
            <a:gdLst>
              <a:gd name="T0" fmla="*/ 151 w 378"/>
              <a:gd name="T1" fmla="*/ 0 h 378"/>
              <a:gd name="T2" fmla="*/ 151 w 378"/>
              <a:gd name="T3" fmla="*/ 37 h 378"/>
              <a:gd name="T4" fmla="*/ 321 w 378"/>
              <a:gd name="T5" fmla="*/ 37 h 378"/>
              <a:gd name="T6" fmla="*/ 0 w 378"/>
              <a:gd name="T7" fmla="*/ 359 h 378"/>
              <a:gd name="T8" fmla="*/ 19 w 378"/>
              <a:gd name="T9" fmla="*/ 378 h 378"/>
              <a:gd name="T10" fmla="*/ 340 w 378"/>
              <a:gd name="T11" fmla="*/ 56 h 378"/>
              <a:gd name="T12" fmla="*/ 340 w 378"/>
              <a:gd name="T13" fmla="*/ 227 h 378"/>
              <a:gd name="T14" fmla="*/ 378 w 378"/>
              <a:gd name="T15" fmla="*/ 227 h 378"/>
              <a:gd name="T16" fmla="*/ 378 w 378"/>
              <a:gd name="T17" fmla="*/ 0 h 378"/>
              <a:gd name="T18" fmla="*/ 151 w 378"/>
              <a:gd name="T19"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 h="378">
                <a:moveTo>
                  <a:pt x="151" y="0"/>
                </a:moveTo>
                <a:lnTo>
                  <a:pt x="151" y="37"/>
                </a:lnTo>
                <a:lnTo>
                  <a:pt x="321" y="37"/>
                </a:lnTo>
                <a:lnTo>
                  <a:pt x="0" y="359"/>
                </a:lnTo>
                <a:lnTo>
                  <a:pt x="19" y="378"/>
                </a:lnTo>
                <a:lnTo>
                  <a:pt x="340" y="56"/>
                </a:lnTo>
                <a:lnTo>
                  <a:pt x="340" y="227"/>
                </a:lnTo>
                <a:lnTo>
                  <a:pt x="378" y="227"/>
                </a:lnTo>
                <a:lnTo>
                  <a:pt x="378" y="0"/>
                </a:lnTo>
                <a:lnTo>
                  <a:pt x="151" y="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3"/>
          <p:cNvSpPr/>
          <p:nvPr/>
        </p:nvSpPr>
        <p:spPr>
          <a:xfrm>
            <a:off x="2043715" y="2197809"/>
            <a:ext cx="1666089" cy="2817160"/>
          </a:xfrm>
          <a:prstGeom prst="rect">
            <a:avLst/>
          </a:prstGeom>
          <a:gradFill>
            <a:gsLst>
              <a:gs pos="100000">
                <a:schemeClr val="tx2">
                  <a:alpha val="0"/>
                </a:schemeClr>
              </a:gs>
              <a:gs pos="0">
                <a:schemeClr val="tx2">
                  <a:alpha val="0"/>
                </a:schemeClr>
              </a:gs>
              <a:gs pos="70000">
                <a:schemeClr val="bg1">
                  <a:alpha val="23000"/>
                </a:schemeClr>
              </a:gs>
              <a:gs pos="38000">
                <a:schemeClr val="bg1">
                  <a:alpha val="27000"/>
                </a:schemeClr>
              </a:gs>
            </a:gsLst>
            <a:lin ang="5400000" scaled="0"/>
          </a:gradFill>
          <a:ln w="12700" cmpd="sng">
            <a:gradFill>
              <a:gsLst>
                <a:gs pos="0">
                  <a:schemeClr val="accent1">
                    <a:lumMod val="5000"/>
                    <a:lumOff val="95000"/>
                    <a:alpha val="0"/>
                  </a:schemeClr>
                </a:gs>
                <a:gs pos="50000">
                  <a:schemeClr val="bg1"/>
                </a:gs>
                <a:gs pos="100000">
                  <a:schemeClr val="accent1">
                    <a:lumMod val="30000"/>
                    <a:lumOff val="70000"/>
                    <a:alpha val="0"/>
                  </a:schemeClr>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chemeClr val="bg1"/>
              </a:solidFill>
            </a:endParaRPr>
          </a:p>
        </p:txBody>
      </p:sp>
      <p:sp>
        <p:nvSpPr>
          <p:cNvPr id="19" name="Rectangle 18"/>
          <p:cNvSpPr/>
          <p:nvPr/>
        </p:nvSpPr>
        <p:spPr>
          <a:xfrm>
            <a:off x="2043715" y="3135462"/>
            <a:ext cx="1666089" cy="1169551"/>
          </a:xfrm>
          <a:prstGeom prst="rect">
            <a:avLst/>
          </a:prstGeom>
        </p:spPr>
        <p:txBody>
          <a:bodyPr wrap="square">
            <a:spAutoFit/>
          </a:bodyPr>
          <a:lstStyle/>
          <a:p>
            <a:pPr algn="ctr"/>
            <a:r>
              <a:rPr lang="en-US" sz="1400" dirty="0">
                <a:solidFill>
                  <a:schemeClr val="bg2"/>
                </a:solidFill>
              </a:rPr>
              <a:t>Tens of millions of IOPS; linear performance growth</a:t>
            </a:r>
          </a:p>
          <a:p>
            <a:pPr algn="ctr"/>
            <a:endParaRPr lang="en-US" sz="1400" dirty="0">
              <a:solidFill>
                <a:schemeClr val="bg2"/>
              </a:solidFill>
            </a:endParaRPr>
          </a:p>
        </p:txBody>
      </p:sp>
      <p:sp>
        <p:nvSpPr>
          <p:cNvPr id="9" name="TextBox 8"/>
          <p:cNvSpPr txBox="1"/>
          <p:nvPr/>
        </p:nvSpPr>
        <p:spPr>
          <a:xfrm>
            <a:off x="5462061" y="2085555"/>
            <a:ext cx="1666089" cy="687388"/>
          </a:xfrm>
          <a:prstGeom prst="rect">
            <a:avLst/>
          </a:prstGeom>
          <a:noFill/>
          <a:ln>
            <a:noFill/>
          </a:ln>
          <a:effectLst/>
          <a:scene3d>
            <a:camera prst="orthographicFront">
              <a:rot lat="0" lon="0" rev="0"/>
            </a:camera>
            <a:lightRig rig="threePt" dir="t">
              <a:rot lat="0" lon="0" rev="1200000"/>
            </a:lightRig>
          </a:scene3d>
          <a:sp3d>
            <a:bevelT w="38100" h="19050"/>
          </a:sp3d>
        </p:spPr>
        <p:style>
          <a:lnRef idx="0">
            <a:schemeClr val="accent1"/>
          </a:lnRef>
          <a:fillRef idx="3">
            <a:schemeClr val="accent1"/>
          </a:fillRef>
          <a:effectRef idx="3">
            <a:schemeClr val="accent1"/>
          </a:effectRef>
          <a:fontRef idx="minor">
            <a:schemeClr val="lt1"/>
          </a:fontRef>
        </p:style>
        <p:txBody>
          <a:bodyPr wrap="square" lIns="0" tIns="91440" rIns="0" rtlCol="0" anchor="ctr">
            <a:noAutofit/>
          </a:bodyPr>
          <a:lstStyle/>
          <a:p>
            <a:pPr algn="ctr">
              <a:lnSpc>
                <a:spcPct val="95000"/>
              </a:lnSpc>
            </a:pPr>
            <a:r>
              <a:rPr lang="en-US" sz="1400" dirty="0">
                <a:solidFill>
                  <a:schemeClr val="bg1"/>
                </a:solidFill>
                <a:effectLst/>
              </a:rPr>
              <a:t>UNPARALLELED FLEXIBILITY</a:t>
            </a:r>
          </a:p>
        </p:txBody>
      </p:sp>
      <p:sp>
        <p:nvSpPr>
          <p:cNvPr id="10" name="flexibilty"/>
          <p:cNvSpPr>
            <a:spLocks noEditPoints="1"/>
          </p:cNvSpPr>
          <p:nvPr/>
        </p:nvSpPr>
        <p:spPr bwMode="auto">
          <a:xfrm>
            <a:off x="5824167" y="1253667"/>
            <a:ext cx="941876" cy="901022"/>
          </a:xfrm>
          <a:custGeom>
            <a:avLst/>
            <a:gdLst>
              <a:gd name="T0" fmla="*/ 130 w 176"/>
              <a:gd name="T1" fmla="*/ 106 h 168"/>
              <a:gd name="T2" fmla="*/ 148 w 176"/>
              <a:gd name="T3" fmla="*/ 124 h 168"/>
              <a:gd name="T4" fmla="*/ 112 w 176"/>
              <a:gd name="T5" fmla="*/ 124 h 168"/>
              <a:gd name="T6" fmla="*/ 84 w 176"/>
              <a:gd name="T7" fmla="*/ 97 h 168"/>
              <a:gd name="T8" fmla="*/ 75 w 176"/>
              <a:gd name="T9" fmla="*/ 114 h 168"/>
              <a:gd name="T10" fmla="*/ 112 w 176"/>
              <a:gd name="T11" fmla="*/ 140 h 168"/>
              <a:gd name="T12" fmla="*/ 148 w 176"/>
              <a:gd name="T13" fmla="*/ 140 h 168"/>
              <a:gd name="T14" fmla="*/ 130 w 176"/>
              <a:gd name="T15" fmla="*/ 158 h 168"/>
              <a:gd name="T16" fmla="*/ 140 w 176"/>
              <a:gd name="T17" fmla="*/ 168 h 168"/>
              <a:gd name="T18" fmla="*/ 176 w 176"/>
              <a:gd name="T19" fmla="*/ 132 h 168"/>
              <a:gd name="T20" fmla="*/ 140 w 176"/>
              <a:gd name="T21" fmla="*/ 96 h 168"/>
              <a:gd name="T22" fmla="*/ 130 w 176"/>
              <a:gd name="T23" fmla="*/ 106 h 168"/>
              <a:gd name="T24" fmla="*/ 52 w 176"/>
              <a:gd name="T25" fmla="*/ 71 h 168"/>
              <a:gd name="T26" fmla="*/ 61 w 176"/>
              <a:gd name="T27" fmla="*/ 54 h 168"/>
              <a:gd name="T28" fmla="*/ 24 w 176"/>
              <a:gd name="T29" fmla="*/ 28 h 168"/>
              <a:gd name="T30" fmla="*/ 0 w 176"/>
              <a:gd name="T31" fmla="*/ 28 h 168"/>
              <a:gd name="T32" fmla="*/ 0 w 176"/>
              <a:gd name="T33" fmla="*/ 44 h 168"/>
              <a:gd name="T34" fmla="*/ 24 w 176"/>
              <a:gd name="T35" fmla="*/ 44 h 168"/>
              <a:gd name="T36" fmla="*/ 52 w 176"/>
              <a:gd name="T37" fmla="*/ 71 h 168"/>
              <a:gd name="T38" fmla="*/ 112 w 176"/>
              <a:gd name="T39" fmla="*/ 44 h 168"/>
              <a:gd name="T40" fmla="*/ 148 w 176"/>
              <a:gd name="T41" fmla="*/ 44 h 168"/>
              <a:gd name="T42" fmla="*/ 130 w 176"/>
              <a:gd name="T43" fmla="*/ 62 h 168"/>
              <a:gd name="T44" fmla="*/ 140 w 176"/>
              <a:gd name="T45" fmla="*/ 72 h 168"/>
              <a:gd name="T46" fmla="*/ 176 w 176"/>
              <a:gd name="T47" fmla="*/ 36 h 168"/>
              <a:gd name="T48" fmla="*/ 140 w 176"/>
              <a:gd name="T49" fmla="*/ 0 h 168"/>
              <a:gd name="T50" fmla="*/ 130 w 176"/>
              <a:gd name="T51" fmla="*/ 10 h 168"/>
              <a:gd name="T52" fmla="*/ 148 w 176"/>
              <a:gd name="T53" fmla="*/ 28 h 168"/>
              <a:gd name="T54" fmla="*/ 112 w 176"/>
              <a:gd name="T55" fmla="*/ 28 h 168"/>
              <a:gd name="T56" fmla="*/ 61 w 176"/>
              <a:gd name="T57" fmla="*/ 80 h 168"/>
              <a:gd name="T58" fmla="*/ 24 w 176"/>
              <a:gd name="T59" fmla="*/ 124 h 168"/>
              <a:gd name="T60" fmla="*/ 0 w 176"/>
              <a:gd name="T61" fmla="*/ 124 h 168"/>
              <a:gd name="T62" fmla="*/ 0 w 176"/>
              <a:gd name="T63" fmla="*/ 140 h 168"/>
              <a:gd name="T64" fmla="*/ 24 w 176"/>
              <a:gd name="T65" fmla="*/ 140 h 168"/>
              <a:gd name="T66" fmla="*/ 75 w 176"/>
              <a:gd name="T67" fmla="*/ 88 h 168"/>
              <a:gd name="T68" fmla="*/ 112 w 176"/>
              <a:gd name="T69"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68">
                <a:moveTo>
                  <a:pt x="130" y="106"/>
                </a:moveTo>
                <a:cubicBezTo>
                  <a:pt x="148" y="124"/>
                  <a:pt x="148" y="124"/>
                  <a:pt x="148" y="124"/>
                </a:cubicBezTo>
                <a:cubicBezTo>
                  <a:pt x="112" y="124"/>
                  <a:pt x="112" y="124"/>
                  <a:pt x="112" y="124"/>
                </a:cubicBezTo>
                <a:cubicBezTo>
                  <a:pt x="101" y="124"/>
                  <a:pt x="92" y="112"/>
                  <a:pt x="84" y="97"/>
                </a:cubicBezTo>
                <a:cubicBezTo>
                  <a:pt x="81" y="103"/>
                  <a:pt x="78" y="108"/>
                  <a:pt x="75" y="114"/>
                </a:cubicBezTo>
                <a:cubicBezTo>
                  <a:pt x="84" y="129"/>
                  <a:pt x="96" y="140"/>
                  <a:pt x="112" y="140"/>
                </a:cubicBezTo>
                <a:cubicBezTo>
                  <a:pt x="148" y="140"/>
                  <a:pt x="148" y="140"/>
                  <a:pt x="148" y="140"/>
                </a:cubicBezTo>
                <a:cubicBezTo>
                  <a:pt x="130" y="158"/>
                  <a:pt x="130" y="158"/>
                  <a:pt x="130" y="158"/>
                </a:cubicBezTo>
                <a:cubicBezTo>
                  <a:pt x="140" y="168"/>
                  <a:pt x="140" y="168"/>
                  <a:pt x="140" y="168"/>
                </a:cubicBezTo>
                <a:cubicBezTo>
                  <a:pt x="176" y="132"/>
                  <a:pt x="176" y="132"/>
                  <a:pt x="176" y="132"/>
                </a:cubicBezTo>
                <a:cubicBezTo>
                  <a:pt x="140" y="96"/>
                  <a:pt x="140" y="96"/>
                  <a:pt x="140" y="96"/>
                </a:cubicBezTo>
                <a:lnTo>
                  <a:pt x="130" y="106"/>
                </a:lnTo>
                <a:close/>
                <a:moveTo>
                  <a:pt x="52" y="71"/>
                </a:moveTo>
                <a:cubicBezTo>
                  <a:pt x="55" y="65"/>
                  <a:pt x="58" y="60"/>
                  <a:pt x="61" y="54"/>
                </a:cubicBezTo>
                <a:cubicBezTo>
                  <a:pt x="52" y="39"/>
                  <a:pt x="40" y="28"/>
                  <a:pt x="24" y="28"/>
                </a:cubicBezTo>
                <a:cubicBezTo>
                  <a:pt x="0" y="28"/>
                  <a:pt x="0" y="28"/>
                  <a:pt x="0" y="28"/>
                </a:cubicBezTo>
                <a:cubicBezTo>
                  <a:pt x="0" y="44"/>
                  <a:pt x="0" y="44"/>
                  <a:pt x="0" y="44"/>
                </a:cubicBezTo>
                <a:cubicBezTo>
                  <a:pt x="24" y="44"/>
                  <a:pt x="24" y="44"/>
                  <a:pt x="24" y="44"/>
                </a:cubicBezTo>
                <a:cubicBezTo>
                  <a:pt x="35" y="44"/>
                  <a:pt x="44" y="56"/>
                  <a:pt x="52" y="71"/>
                </a:cubicBezTo>
                <a:close/>
                <a:moveTo>
                  <a:pt x="112" y="44"/>
                </a:moveTo>
                <a:cubicBezTo>
                  <a:pt x="148" y="44"/>
                  <a:pt x="148" y="44"/>
                  <a:pt x="148" y="44"/>
                </a:cubicBezTo>
                <a:cubicBezTo>
                  <a:pt x="130" y="62"/>
                  <a:pt x="130" y="62"/>
                  <a:pt x="130" y="62"/>
                </a:cubicBezTo>
                <a:cubicBezTo>
                  <a:pt x="140" y="72"/>
                  <a:pt x="140" y="72"/>
                  <a:pt x="140" y="72"/>
                </a:cubicBezTo>
                <a:cubicBezTo>
                  <a:pt x="176" y="36"/>
                  <a:pt x="176" y="36"/>
                  <a:pt x="176" y="36"/>
                </a:cubicBezTo>
                <a:cubicBezTo>
                  <a:pt x="140" y="0"/>
                  <a:pt x="140" y="0"/>
                  <a:pt x="140" y="0"/>
                </a:cubicBezTo>
                <a:cubicBezTo>
                  <a:pt x="130" y="10"/>
                  <a:pt x="130" y="10"/>
                  <a:pt x="130" y="10"/>
                </a:cubicBezTo>
                <a:cubicBezTo>
                  <a:pt x="148" y="28"/>
                  <a:pt x="148" y="28"/>
                  <a:pt x="148" y="28"/>
                </a:cubicBezTo>
                <a:cubicBezTo>
                  <a:pt x="112" y="28"/>
                  <a:pt x="112" y="28"/>
                  <a:pt x="112" y="28"/>
                </a:cubicBezTo>
                <a:cubicBezTo>
                  <a:pt x="87" y="28"/>
                  <a:pt x="74" y="55"/>
                  <a:pt x="61" y="80"/>
                </a:cubicBezTo>
                <a:cubicBezTo>
                  <a:pt x="50" y="102"/>
                  <a:pt x="39" y="124"/>
                  <a:pt x="24" y="124"/>
                </a:cubicBezTo>
                <a:cubicBezTo>
                  <a:pt x="0" y="124"/>
                  <a:pt x="0" y="124"/>
                  <a:pt x="0" y="124"/>
                </a:cubicBezTo>
                <a:cubicBezTo>
                  <a:pt x="0" y="140"/>
                  <a:pt x="0" y="140"/>
                  <a:pt x="0" y="140"/>
                </a:cubicBezTo>
                <a:cubicBezTo>
                  <a:pt x="24" y="140"/>
                  <a:pt x="24" y="140"/>
                  <a:pt x="24" y="140"/>
                </a:cubicBezTo>
                <a:cubicBezTo>
                  <a:pt x="49" y="140"/>
                  <a:pt x="62" y="113"/>
                  <a:pt x="75" y="88"/>
                </a:cubicBezTo>
                <a:cubicBezTo>
                  <a:pt x="86" y="66"/>
                  <a:pt x="97" y="44"/>
                  <a:pt x="112" y="44"/>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p:nvSpPr>
        <p:spPr>
          <a:xfrm>
            <a:off x="5462061" y="2197809"/>
            <a:ext cx="1666089" cy="2817160"/>
          </a:xfrm>
          <a:prstGeom prst="rect">
            <a:avLst/>
          </a:prstGeom>
          <a:gradFill>
            <a:gsLst>
              <a:gs pos="100000">
                <a:schemeClr val="tx2">
                  <a:alpha val="0"/>
                </a:schemeClr>
              </a:gs>
              <a:gs pos="0">
                <a:schemeClr val="tx2">
                  <a:alpha val="0"/>
                </a:schemeClr>
              </a:gs>
              <a:gs pos="70000">
                <a:schemeClr val="bg1">
                  <a:alpha val="23000"/>
                </a:schemeClr>
              </a:gs>
              <a:gs pos="38000">
                <a:schemeClr val="bg1">
                  <a:alpha val="27000"/>
                </a:schemeClr>
              </a:gs>
            </a:gsLst>
            <a:lin ang="5400000" scaled="0"/>
          </a:gradFill>
          <a:ln w="12700" cmpd="sng">
            <a:gradFill>
              <a:gsLst>
                <a:gs pos="0">
                  <a:schemeClr val="accent1">
                    <a:lumMod val="5000"/>
                    <a:lumOff val="95000"/>
                    <a:alpha val="0"/>
                  </a:schemeClr>
                </a:gs>
                <a:gs pos="50000">
                  <a:schemeClr val="bg1"/>
                </a:gs>
                <a:gs pos="100000">
                  <a:schemeClr val="accent1">
                    <a:lumMod val="30000"/>
                    <a:lumOff val="70000"/>
                    <a:alpha val="0"/>
                  </a:schemeClr>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chemeClr val="bg1"/>
              </a:solidFill>
            </a:endParaRPr>
          </a:p>
        </p:txBody>
      </p:sp>
      <p:sp>
        <p:nvSpPr>
          <p:cNvPr id="20" name="TextBox 19"/>
          <p:cNvSpPr txBox="1"/>
          <p:nvPr/>
        </p:nvSpPr>
        <p:spPr>
          <a:xfrm>
            <a:off x="5462061" y="3135462"/>
            <a:ext cx="1666089" cy="1384995"/>
          </a:xfrm>
          <a:prstGeom prst="rect">
            <a:avLst/>
          </a:prstGeom>
          <a:noFill/>
        </p:spPr>
        <p:txBody>
          <a:bodyPr wrap="square" rtlCol="0">
            <a:spAutoFit/>
          </a:bodyPr>
          <a:lstStyle/>
          <a:p>
            <a:pPr algn="ctr"/>
            <a:r>
              <a:rPr lang="en-US" sz="1400" dirty="0">
                <a:solidFill>
                  <a:schemeClr val="bg2"/>
                </a:solidFill>
              </a:rPr>
              <a:t>Choice of deployment; infrastructure agnostic; management &amp; features</a:t>
            </a:r>
          </a:p>
        </p:txBody>
      </p:sp>
      <p:sp>
        <p:nvSpPr>
          <p:cNvPr id="5" name="TextBox 4"/>
          <p:cNvSpPr txBox="1"/>
          <p:nvPr/>
        </p:nvSpPr>
        <p:spPr>
          <a:xfrm>
            <a:off x="3753237" y="2085555"/>
            <a:ext cx="1696124" cy="687388"/>
          </a:xfrm>
          <a:prstGeom prst="rect">
            <a:avLst/>
          </a:prstGeom>
          <a:noFill/>
          <a:ln>
            <a:noFill/>
          </a:ln>
          <a:effectLst/>
          <a:scene3d>
            <a:camera prst="orthographicFront">
              <a:rot lat="0" lon="0" rev="0"/>
            </a:camera>
            <a:lightRig rig="threePt" dir="t">
              <a:rot lat="0" lon="0" rev="1200000"/>
            </a:lightRig>
          </a:scene3d>
          <a:sp3d>
            <a:bevelT w="38100" h="19050"/>
          </a:sp3d>
        </p:spPr>
        <p:style>
          <a:lnRef idx="0">
            <a:schemeClr val="accent1"/>
          </a:lnRef>
          <a:fillRef idx="3">
            <a:schemeClr val="accent1"/>
          </a:fillRef>
          <a:effectRef idx="3">
            <a:schemeClr val="accent1"/>
          </a:effectRef>
          <a:fontRef idx="minor">
            <a:schemeClr val="lt1"/>
          </a:fontRef>
        </p:style>
        <p:txBody>
          <a:bodyPr wrap="square" lIns="0" tIns="91440" rIns="0" rtlCol="0" anchor="ctr">
            <a:noAutofit/>
          </a:bodyPr>
          <a:lstStyle/>
          <a:p>
            <a:pPr algn="ctr">
              <a:lnSpc>
                <a:spcPct val="95000"/>
              </a:lnSpc>
            </a:pPr>
            <a:r>
              <a:rPr lang="en-US" sz="1400" dirty="0">
                <a:solidFill>
                  <a:schemeClr val="bg1"/>
                </a:solidFill>
                <a:effectLst/>
              </a:rPr>
              <a:t>SUPREME ELASTICITY</a:t>
            </a:r>
          </a:p>
        </p:txBody>
      </p:sp>
      <p:sp>
        <p:nvSpPr>
          <p:cNvPr id="6" name="elasticity"/>
          <p:cNvSpPr>
            <a:spLocks/>
          </p:cNvSpPr>
          <p:nvPr/>
        </p:nvSpPr>
        <p:spPr bwMode="auto">
          <a:xfrm>
            <a:off x="4115344" y="1253667"/>
            <a:ext cx="941874" cy="857896"/>
          </a:xfrm>
          <a:custGeom>
            <a:avLst/>
            <a:gdLst>
              <a:gd name="T0" fmla="*/ 60 w 176"/>
              <a:gd name="T1" fmla="*/ 40 h 160"/>
              <a:gd name="T2" fmla="*/ 148 w 176"/>
              <a:gd name="T3" fmla="*/ 40 h 160"/>
              <a:gd name="T4" fmla="*/ 118 w 176"/>
              <a:gd name="T5" fmla="*/ 10 h 160"/>
              <a:gd name="T6" fmla="*/ 128 w 176"/>
              <a:gd name="T7" fmla="*/ 0 h 160"/>
              <a:gd name="T8" fmla="*/ 176 w 176"/>
              <a:gd name="T9" fmla="*/ 48 h 160"/>
              <a:gd name="T10" fmla="*/ 128 w 176"/>
              <a:gd name="T11" fmla="*/ 96 h 160"/>
              <a:gd name="T12" fmla="*/ 118 w 176"/>
              <a:gd name="T13" fmla="*/ 86 h 160"/>
              <a:gd name="T14" fmla="*/ 148 w 176"/>
              <a:gd name="T15" fmla="*/ 56 h 160"/>
              <a:gd name="T16" fmla="*/ 56 w 176"/>
              <a:gd name="T17" fmla="*/ 56 h 160"/>
              <a:gd name="T18" fmla="*/ 38 w 176"/>
              <a:gd name="T19" fmla="*/ 59 h 160"/>
              <a:gd name="T20" fmla="*/ 14 w 176"/>
              <a:gd name="T21" fmla="*/ 100 h 160"/>
              <a:gd name="T22" fmla="*/ 38 w 176"/>
              <a:gd name="T23" fmla="*/ 141 h 160"/>
              <a:gd name="T24" fmla="*/ 56 w 176"/>
              <a:gd name="T25" fmla="*/ 144 h 160"/>
              <a:gd name="T26" fmla="*/ 152 w 176"/>
              <a:gd name="T27" fmla="*/ 144 h 160"/>
              <a:gd name="T28" fmla="*/ 152 w 176"/>
              <a:gd name="T29" fmla="*/ 160 h 160"/>
              <a:gd name="T30" fmla="*/ 60 w 176"/>
              <a:gd name="T31" fmla="*/ 160 h 160"/>
              <a:gd name="T32" fmla="*/ 0 w 176"/>
              <a:gd name="T33" fmla="*/ 100 h 160"/>
              <a:gd name="T34" fmla="*/ 60 w 176"/>
              <a:gd name="T35" fmla="*/ 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60">
                <a:moveTo>
                  <a:pt x="60" y="40"/>
                </a:moveTo>
                <a:cubicBezTo>
                  <a:pt x="148" y="40"/>
                  <a:pt x="148" y="40"/>
                  <a:pt x="148" y="40"/>
                </a:cubicBezTo>
                <a:cubicBezTo>
                  <a:pt x="118" y="10"/>
                  <a:pt x="118" y="10"/>
                  <a:pt x="118" y="10"/>
                </a:cubicBezTo>
                <a:cubicBezTo>
                  <a:pt x="128" y="0"/>
                  <a:pt x="128" y="0"/>
                  <a:pt x="128" y="0"/>
                </a:cubicBezTo>
                <a:cubicBezTo>
                  <a:pt x="176" y="48"/>
                  <a:pt x="176" y="48"/>
                  <a:pt x="176" y="48"/>
                </a:cubicBezTo>
                <a:cubicBezTo>
                  <a:pt x="128" y="96"/>
                  <a:pt x="128" y="96"/>
                  <a:pt x="128" y="96"/>
                </a:cubicBezTo>
                <a:cubicBezTo>
                  <a:pt x="118" y="86"/>
                  <a:pt x="118" y="86"/>
                  <a:pt x="118" y="86"/>
                </a:cubicBezTo>
                <a:cubicBezTo>
                  <a:pt x="148" y="56"/>
                  <a:pt x="148" y="56"/>
                  <a:pt x="148" y="56"/>
                </a:cubicBezTo>
                <a:cubicBezTo>
                  <a:pt x="56" y="56"/>
                  <a:pt x="56" y="56"/>
                  <a:pt x="56" y="56"/>
                </a:cubicBezTo>
                <a:cubicBezTo>
                  <a:pt x="47" y="56"/>
                  <a:pt x="40" y="58"/>
                  <a:pt x="38" y="59"/>
                </a:cubicBezTo>
                <a:cubicBezTo>
                  <a:pt x="24" y="67"/>
                  <a:pt x="14" y="82"/>
                  <a:pt x="14" y="100"/>
                </a:cubicBezTo>
                <a:cubicBezTo>
                  <a:pt x="14" y="118"/>
                  <a:pt x="24" y="133"/>
                  <a:pt x="38" y="141"/>
                </a:cubicBezTo>
                <a:cubicBezTo>
                  <a:pt x="40" y="142"/>
                  <a:pt x="47" y="144"/>
                  <a:pt x="56" y="144"/>
                </a:cubicBezTo>
                <a:cubicBezTo>
                  <a:pt x="152" y="144"/>
                  <a:pt x="152" y="144"/>
                  <a:pt x="152" y="144"/>
                </a:cubicBezTo>
                <a:cubicBezTo>
                  <a:pt x="152" y="160"/>
                  <a:pt x="152" y="160"/>
                  <a:pt x="152" y="160"/>
                </a:cubicBezTo>
                <a:cubicBezTo>
                  <a:pt x="60" y="160"/>
                  <a:pt x="60" y="160"/>
                  <a:pt x="60" y="160"/>
                </a:cubicBezTo>
                <a:cubicBezTo>
                  <a:pt x="27" y="160"/>
                  <a:pt x="0" y="133"/>
                  <a:pt x="0" y="100"/>
                </a:cubicBezTo>
                <a:cubicBezTo>
                  <a:pt x="0" y="67"/>
                  <a:pt x="27" y="40"/>
                  <a:pt x="60" y="40"/>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p:nvPr/>
        </p:nvSpPr>
        <p:spPr>
          <a:xfrm>
            <a:off x="3753237" y="2197809"/>
            <a:ext cx="1666089" cy="2817160"/>
          </a:xfrm>
          <a:prstGeom prst="rect">
            <a:avLst/>
          </a:prstGeom>
          <a:gradFill>
            <a:gsLst>
              <a:gs pos="100000">
                <a:schemeClr val="tx2">
                  <a:alpha val="0"/>
                </a:schemeClr>
              </a:gs>
              <a:gs pos="0">
                <a:schemeClr val="tx2">
                  <a:alpha val="0"/>
                </a:schemeClr>
              </a:gs>
              <a:gs pos="70000">
                <a:schemeClr val="bg1">
                  <a:alpha val="23000"/>
                </a:schemeClr>
              </a:gs>
              <a:gs pos="38000">
                <a:schemeClr val="bg1">
                  <a:alpha val="27000"/>
                </a:schemeClr>
              </a:gs>
            </a:gsLst>
            <a:lin ang="5400000" scaled="0"/>
          </a:gradFill>
          <a:ln w="12700" cmpd="sng">
            <a:gradFill>
              <a:gsLst>
                <a:gs pos="0">
                  <a:schemeClr val="accent1">
                    <a:lumMod val="5000"/>
                    <a:lumOff val="95000"/>
                    <a:alpha val="0"/>
                  </a:schemeClr>
                </a:gs>
                <a:gs pos="50000">
                  <a:schemeClr val="bg1"/>
                </a:gs>
                <a:gs pos="100000">
                  <a:schemeClr val="accent1">
                    <a:lumMod val="30000"/>
                    <a:lumOff val="70000"/>
                    <a:alpha val="0"/>
                  </a:schemeClr>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chemeClr val="bg1"/>
              </a:solidFill>
            </a:endParaRPr>
          </a:p>
        </p:txBody>
      </p:sp>
      <p:sp>
        <p:nvSpPr>
          <p:cNvPr id="21" name="TextBox 20"/>
          <p:cNvSpPr txBox="1"/>
          <p:nvPr/>
        </p:nvSpPr>
        <p:spPr>
          <a:xfrm>
            <a:off x="3752539" y="3135462"/>
            <a:ext cx="1667485" cy="738664"/>
          </a:xfrm>
          <a:prstGeom prst="rect">
            <a:avLst/>
          </a:prstGeom>
          <a:noFill/>
        </p:spPr>
        <p:txBody>
          <a:bodyPr wrap="square" rtlCol="0">
            <a:spAutoFit/>
          </a:bodyPr>
          <a:lstStyle/>
          <a:p>
            <a:pPr algn="ctr"/>
            <a:r>
              <a:rPr lang="en-US" sz="1400" dirty="0">
                <a:solidFill>
                  <a:schemeClr val="bg2"/>
                </a:solidFill>
              </a:rPr>
              <a:t>Scale up or down, in or out with no downtime</a:t>
            </a:r>
          </a:p>
        </p:txBody>
      </p:sp>
      <p:sp>
        <p:nvSpPr>
          <p:cNvPr id="11" name="TextBox 10"/>
          <p:cNvSpPr txBox="1"/>
          <p:nvPr/>
        </p:nvSpPr>
        <p:spPr>
          <a:xfrm>
            <a:off x="7175658" y="2085555"/>
            <a:ext cx="1649960" cy="687388"/>
          </a:xfrm>
          <a:prstGeom prst="rect">
            <a:avLst/>
          </a:prstGeom>
          <a:noFill/>
          <a:ln>
            <a:noFill/>
          </a:ln>
          <a:effectLst/>
          <a:scene3d>
            <a:camera prst="orthographicFront">
              <a:rot lat="0" lon="0" rev="0"/>
            </a:camera>
            <a:lightRig rig="threePt" dir="t">
              <a:rot lat="0" lon="0" rev="1200000"/>
            </a:lightRig>
          </a:scene3d>
          <a:sp3d>
            <a:bevelT w="38100" h="19050"/>
          </a:sp3d>
        </p:spPr>
        <p:style>
          <a:lnRef idx="0">
            <a:schemeClr val="accent1"/>
          </a:lnRef>
          <a:fillRef idx="3">
            <a:schemeClr val="accent1"/>
          </a:fillRef>
          <a:effectRef idx="3">
            <a:schemeClr val="accent1"/>
          </a:effectRef>
          <a:fontRef idx="minor">
            <a:schemeClr val="lt1"/>
          </a:fontRef>
        </p:style>
        <p:txBody>
          <a:bodyPr wrap="square" lIns="0" tIns="91440" rIns="0" rtlCol="0" anchor="ctr">
            <a:noAutofit/>
          </a:bodyPr>
          <a:lstStyle/>
          <a:p>
            <a:pPr algn="ctr">
              <a:lnSpc>
                <a:spcPct val="95000"/>
              </a:lnSpc>
            </a:pPr>
            <a:r>
              <a:rPr lang="en-US" sz="1400" dirty="0">
                <a:solidFill>
                  <a:schemeClr val="bg1"/>
                </a:solidFill>
                <a:effectLst/>
              </a:rPr>
              <a:t>COMPELLING ECONOMICS</a:t>
            </a:r>
          </a:p>
        </p:txBody>
      </p:sp>
      <p:sp>
        <p:nvSpPr>
          <p:cNvPr id="12" name="economics"/>
          <p:cNvSpPr>
            <a:spLocks noEditPoints="1"/>
          </p:cNvSpPr>
          <p:nvPr/>
        </p:nvSpPr>
        <p:spPr bwMode="auto">
          <a:xfrm>
            <a:off x="7528567" y="1253667"/>
            <a:ext cx="944142" cy="944142"/>
          </a:xfrm>
          <a:custGeom>
            <a:avLst/>
            <a:gdLst>
              <a:gd name="T0" fmla="*/ 76 w 416"/>
              <a:gd name="T1" fmla="*/ 132 h 416"/>
              <a:gd name="T2" fmla="*/ 99 w 416"/>
              <a:gd name="T3" fmla="*/ 156 h 416"/>
              <a:gd name="T4" fmla="*/ 189 w 416"/>
              <a:gd name="T5" fmla="*/ 66 h 416"/>
              <a:gd name="T6" fmla="*/ 189 w 416"/>
              <a:gd name="T7" fmla="*/ 302 h 416"/>
              <a:gd name="T8" fmla="*/ 227 w 416"/>
              <a:gd name="T9" fmla="*/ 302 h 416"/>
              <a:gd name="T10" fmla="*/ 227 w 416"/>
              <a:gd name="T11" fmla="*/ 66 h 416"/>
              <a:gd name="T12" fmla="*/ 316 w 416"/>
              <a:gd name="T13" fmla="*/ 156 h 416"/>
              <a:gd name="T14" fmla="*/ 340 w 416"/>
              <a:gd name="T15" fmla="*/ 132 h 416"/>
              <a:gd name="T16" fmla="*/ 208 w 416"/>
              <a:gd name="T17" fmla="*/ 0 h 416"/>
              <a:gd name="T18" fmla="*/ 76 w 416"/>
              <a:gd name="T19" fmla="*/ 132 h 416"/>
              <a:gd name="T20" fmla="*/ 378 w 416"/>
              <a:gd name="T21" fmla="*/ 302 h 416"/>
              <a:gd name="T22" fmla="*/ 378 w 416"/>
              <a:gd name="T23" fmla="*/ 378 h 416"/>
              <a:gd name="T24" fmla="*/ 38 w 416"/>
              <a:gd name="T25" fmla="*/ 378 h 416"/>
              <a:gd name="T26" fmla="*/ 38 w 416"/>
              <a:gd name="T27" fmla="*/ 302 h 416"/>
              <a:gd name="T28" fmla="*/ 0 w 416"/>
              <a:gd name="T29" fmla="*/ 302 h 416"/>
              <a:gd name="T30" fmla="*/ 0 w 416"/>
              <a:gd name="T31" fmla="*/ 416 h 416"/>
              <a:gd name="T32" fmla="*/ 416 w 416"/>
              <a:gd name="T33" fmla="*/ 416 h 416"/>
              <a:gd name="T34" fmla="*/ 416 w 416"/>
              <a:gd name="T35" fmla="*/ 302 h 416"/>
              <a:gd name="T36" fmla="*/ 378 w 416"/>
              <a:gd name="T37" fmla="*/ 30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6" h="416">
                <a:moveTo>
                  <a:pt x="76" y="132"/>
                </a:moveTo>
                <a:lnTo>
                  <a:pt x="99" y="156"/>
                </a:lnTo>
                <a:lnTo>
                  <a:pt x="189" y="66"/>
                </a:lnTo>
                <a:lnTo>
                  <a:pt x="189" y="302"/>
                </a:lnTo>
                <a:lnTo>
                  <a:pt x="227" y="302"/>
                </a:lnTo>
                <a:lnTo>
                  <a:pt x="227" y="66"/>
                </a:lnTo>
                <a:lnTo>
                  <a:pt x="316" y="156"/>
                </a:lnTo>
                <a:lnTo>
                  <a:pt x="340" y="132"/>
                </a:lnTo>
                <a:lnTo>
                  <a:pt x="208" y="0"/>
                </a:lnTo>
                <a:lnTo>
                  <a:pt x="76" y="132"/>
                </a:lnTo>
                <a:close/>
                <a:moveTo>
                  <a:pt x="378" y="302"/>
                </a:moveTo>
                <a:lnTo>
                  <a:pt x="378" y="378"/>
                </a:lnTo>
                <a:lnTo>
                  <a:pt x="38" y="378"/>
                </a:lnTo>
                <a:lnTo>
                  <a:pt x="38" y="302"/>
                </a:lnTo>
                <a:lnTo>
                  <a:pt x="0" y="302"/>
                </a:lnTo>
                <a:lnTo>
                  <a:pt x="0" y="416"/>
                </a:lnTo>
                <a:lnTo>
                  <a:pt x="416" y="416"/>
                </a:lnTo>
                <a:lnTo>
                  <a:pt x="416" y="302"/>
                </a:lnTo>
                <a:lnTo>
                  <a:pt x="378" y="302"/>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6"/>
          <p:cNvSpPr/>
          <p:nvPr/>
        </p:nvSpPr>
        <p:spPr>
          <a:xfrm>
            <a:off x="7167594" y="2197809"/>
            <a:ext cx="1666089" cy="2817160"/>
          </a:xfrm>
          <a:prstGeom prst="rect">
            <a:avLst/>
          </a:prstGeom>
          <a:gradFill>
            <a:gsLst>
              <a:gs pos="100000">
                <a:schemeClr val="tx2">
                  <a:alpha val="0"/>
                </a:schemeClr>
              </a:gs>
              <a:gs pos="0">
                <a:schemeClr val="tx2">
                  <a:alpha val="0"/>
                </a:schemeClr>
              </a:gs>
              <a:gs pos="70000">
                <a:schemeClr val="bg1">
                  <a:alpha val="23000"/>
                </a:schemeClr>
              </a:gs>
              <a:gs pos="38000">
                <a:schemeClr val="bg1">
                  <a:alpha val="27000"/>
                </a:schemeClr>
              </a:gs>
            </a:gsLst>
            <a:lin ang="5400000" scaled="0"/>
          </a:gradFill>
          <a:ln w="12700" cmpd="sng">
            <a:gradFill>
              <a:gsLst>
                <a:gs pos="0">
                  <a:schemeClr val="accent1">
                    <a:lumMod val="5000"/>
                    <a:lumOff val="95000"/>
                    <a:alpha val="0"/>
                  </a:schemeClr>
                </a:gs>
                <a:gs pos="50000">
                  <a:schemeClr val="bg1"/>
                </a:gs>
                <a:gs pos="100000">
                  <a:schemeClr val="accent1">
                    <a:lumMod val="30000"/>
                    <a:lumOff val="70000"/>
                    <a:alpha val="0"/>
                  </a:schemeClr>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chemeClr val="bg1"/>
              </a:solidFill>
            </a:endParaRPr>
          </a:p>
        </p:txBody>
      </p:sp>
      <p:sp>
        <p:nvSpPr>
          <p:cNvPr id="23" name="Rectangle 22"/>
          <p:cNvSpPr/>
          <p:nvPr/>
        </p:nvSpPr>
        <p:spPr>
          <a:xfrm>
            <a:off x="7140851" y="3135462"/>
            <a:ext cx="1719574" cy="738664"/>
          </a:xfrm>
          <a:prstGeom prst="rect">
            <a:avLst/>
          </a:prstGeom>
        </p:spPr>
        <p:txBody>
          <a:bodyPr wrap="square">
            <a:spAutoFit/>
          </a:bodyPr>
          <a:lstStyle/>
          <a:p>
            <a:pPr algn="ctr"/>
            <a:r>
              <a:rPr lang="en-US" sz="1400" dirty="0" smtClean="0">
                <a:solidFill>
                  <a:schemeClr val="bg2"/>
                </a:solidFill>
              </a:rPr>
              <a:t>Greater TCO </a:t>
            </a:r>
            <a:r>
              <a:rPr lang="en-US" sz="1400" dirty="0">
                <a:solidFill>
                  <a:schemeClr val="bg2"/>
                </a:solidFill>
              </a:rPr>
              <a:t>savings vs. traditional SAN</a:t>
            </a:r>
          </a:p>
        </p:txBody>
      </p:sp>
    </p:spTree>
    <p:extLst>
      <p:ext uri="{BB962C8B-B14F-4D97-AF65-F5344CB8AC3E}">
        <p14:creationId xmlns:p14="http://schemas.microsoft.com/office/powerpoint/2010/main" val="949242895"/>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Content Placeholder 5"/>
          <p:cNvSpPr txBox="1">
            <a:spLocks/>
          </p:cNvSpPr>
          <p:nvPr/>
        </p:nvSpPr>
        <p:spPr>
          <a:xfrm>
            <a:off x="4765494" y="1597998"/>
            <a:ext cx="4177784" cy="2874199"/>
          </a:xfrm>
          <a:prstGeom prst="rect">
            <a:avLst/>
          </a:prstGeom>
          <a:gradFill>
            <a:gsLst>
              <a:gs pos="0">
                <a:schemeClr val="bg1">
                  <a:alpha val="18000"/>
                </a:schemeClr>
              </a:gs>
              <a:gs pos="100000">
                <a:schemeClr val="tx2"/>
              </a:gs>
            </a:gsLst>
            <a:lin ang="5400000" scaled="0"/>
          </a:gradFill>
        </p:spPr>
        <p:txBody>
          <a:bodyPr/>
          <a:lstStyle>
            <a:defPPr>
              <a:defRPr lang="en-US"/>
            </a:defPPr>
            <a:lvl1pPr marL="0" indent="0" algn="ctr" defTabSz="457200" eaLnBrk="1" latinLnBrk="0" hangingPunct="1">
              <a:spcBef>
                <a:spcPts val="1200"/>
              </a:spcBef>
              <a:buClr>
                <a:schemeClr val="tx2"/>
              </a:buClr>
              <a:buFont typeface="Arial"/>
              <a:buNone/>
              <a:defRPr sz="1600">
                <a:solidFill>
                  <a:schemeClr val="bg1"/>
                </a:solidFill>
                <a:latin typeface="+mn-lt"/>
              </a:defRPr>
            </a:lvl1pPr>
            <a:lvl2pPr marL="742950" indent="-285750" defTabSz="457200" eaLnBrk="1" latinLnBrk="0" hangingPunct="1">
              <a:spcBef>
                <a:spcPct val="20000"/>
              </a:spcBef>
              <a:buFont typeface="Arial"/>
              <a:buChar char="–"/>
              <a:defRPr sz="2800">
                <a:latin typeface="+mn-lt"/>
              </a:defRPr>
            </a:lvl2pPr>
            <a:lvl3pPr marL="1143000" indent="-228600" defTabSz="457200" eaLnBrk="1" latinLnBrk="0" hangingPunct="1">
              <a:spcBef>
                <a:spcPct val="20000"/>
              </a:spcBef>
              <a:buFont typeface="Arial"/>
              <a:buChar char="•"/>
              <a:defRPr>
                <a:latin typeface="+mn-lt"/>
              </a:defRPr>
            </a:lvl3pPr>
            <a:lvl4pPr marL="1600200" indent="-228600" defTabSz="457200" eaLnBrk="1" latinLnBrk="0" hangingPunct="1">
              <a:spcBef>
                <a:spcPct val="20000"/>
              </a:spcBef>
              <a:buFont typeface="Arial"/>
              <a:buChar char="–"/>
              <a:defRPr sz="2000">
                <a:latin typeface="+mn-lt"/>
              </a:defRPr>
            </a:lvl4pPr>
            <a:lvl5pPr marL="2057400" indent="-228600" defTabSz="457200" eaLnBrk="1" latinLnBrk="0" hangingPunct="1">
              <a:spcBef>
                <a:spcPct val="20000"/>
              </a:spcBef>
              <a:buFont typeface="Arial"/>
              <a:buChar char="»"/>
              <a:defRPr sz="2000">
                <a:latin typeface="+mn-lt"/>
              </a:defRPr>
            </a:lvl5pPr>
            <a:lvl6pPr marL="2514600" indent="-228600" defTabSz="457200">
              <a:spcBef>
                <a:spcPct val="20000"/>
              </a:spcBef>
              <a:buFont typeface="Arial"/>
              <a:buChar char="•"/>
              <a:defRPr sz="2000">
                <a:latin typeface="+mn-lt"/>
              </a:defRPr>
            </a:lvl6pPr>
            <a:lvl7pPr marL="2971800" indent="-228600" defTabSz="457200">
              <a:spcBef>
                <a:spcPct val="20000"/>
              </a:spcBef>
              <a:buFont typeface="Arial"/>
              <a:buChar char="•"/>
              <a:defRPr sz="2000">
                <a:latin typeface="+mn-lt"/>
              </a:defRPr>
            </a:lvl7pPr>
            <a:lvl8pPr marL="3429000" indent="-228600" defTabSz="457200">
              <a:spcBef>
                <a:spcPct val="20000"/>
              </a:spcBef>
              <a:buFont typeface="Arial"/>
              <a:buChar char="•"/>
              <a:defRPr sz="2000">
                <a:latin typeface="+mn-lt"/>
              </a:defRPr>
            </a:lvl8pPr>
            <a:lvl9pPr marL="3886200" indent="-228600" defTabSz="457200">
              <a:spcBef>
                <a:spcPct val="20000"/>
              </a:spcBef>
              <a:buFont typeface="Arial"/>
              <a:buChar char="•"/>
              <a:defRPr sz="2000">
                <a:latin typeface="+mn-lt"/>
              </a:defRPr>
            </a:lvl9pPr>
          </a:lstStyle>
          <a:p>
            <a:endParaRPr lang="en-US" dirty="0"/>
          </a:p>
        </p:txBody>
      </p:sp>
      <p:sp>
        <p:nvSpPr>
          <p:cNvPr id="284" name="Content Placeholder 5"/>
          <p:cNvSpPr txBox="1">
            <a:spLocks/>
          </p:cNvSpPr>
          <p:nvPr/>
        </p:nvSpPr>
        <p:spPr>
          <a:xfrm>
            <a:off x="253200" y="1597998"/>
            <a:ext cx="4177784" cy="2874199"/>
          </a:xfrm>
          <a:prstGeom prst="rect">
            <a:avLst/>
          </a:prstGeom>
          <a:gradFill>
            <a:gsLst>
              <a:gs pos="0">
                <a:schemeClr val="bg1">
                  <a:alpha val="18000"/>
                </a:schemeClr>
              </a:gs>
              <a:gs pos="100000">
                <a:schemeClr val="tx2"/>
              </a:gs>
            </a:gsLst>
            <a:lin ang="5400000" scaled="0"/>
          </a:gra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Clr>
                <a:schemeClr val="tx2"/>
              </a:buClr>
              <a:buNone/>
            </a:pPr>
            <a:endParaRPr lang="en-US" sz="1600" dirty="0">
              <a:solidFill>
                <a:schemeClr val="bg1"/>
              </a:solidFill>
            </a:endParaRPr>
          </a:p>
        </p:txBody>
      </p:sp>
      <p:cxnSp>
        <p:nvCxnSpPr>
          <p:cNvPr id="112" name="Straight Connector 111"/>
          <p:cNvCxnSpPr/>
          <p:nvPr/>
        </p:nvCxnSpPr>
        <p:spPr>
          <a:xfrm>
            <a:off x="2331447" y="3589407"/>
            <a:ext cx="0" cy="168516"/>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528108" y="3589404"/>
            <a:ext cx="0" cy="168516"/>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50249" y="3595755"/>
            <a:ext cx="0" cy="168515"/>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grpSp>
        <p:nvGrpSpPr>
          <p:cNvPr id="401" name="Group 400"/>
          <p:cNvGrpSpPr/>
          <p:nvPr/>
        </p:nvGrpSpPr>
        <p:grpSpPr>
          <a:xfrm>
            <a:off x="6588365" y="1796200"/>
            <a:ext cx="464956" cy="822960"/>
            <a:chOff x="502382" y="2821910"/>
            <a:chExt cx="464956" cy="822960"/>
          </a:xfrm>
        </p:grpSpPr>
        <p:pic>
          <p:nvPicPr>
            <p:cNvPr id="408" name="Picture 40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p:spPr>
        </p:pic>
        <p:grpSp>
          <p:nvGrpSpPr>
            <p:cNvPr id="409" name="Group 408"/>
            <p:cNvGrpSpPr>
              <a:grpSpLocks noChangeAspect="1"/>
            </p:cNvGrpSpPr>
            <p:nvPr/>
          </p:nvGrpSpPr>
          <p:grpSpPr>
            <a:xfrm>
              <a:off x="739303" y="3283052"/>
              <a:ext cx="228035" cy="336927"/>
              <a:chOff x="2426803" y="2478477"/>
              <a:chExt cx="271472" cy="401104"/>
            </a:xfrm>
          </p:grpSpPr>
          <p:sp>
            <p:nvSpPr>
              <p:cNvPr id="410" name="Rounded Rectangle 409"/>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11" name="Group 410"/>
              <p:cNvGrpSpPr/>
              <p:nvPr/>
            </p:nvGrpSpPr>
            <p:grpSpPr>
              <a:xfrm>
                <a:off x="2426803" y="2478477"/>
                <a:ext cx="271472" cy="401104"/>
                <a:chOff x="4181400" y="4436007"/>
                <a:chExt cx="271472" cy="401104"/>
              </a:xfrm>
            </p:grpSpPr>
            <p:sp>
              <p:nvSpPr>
                <p:cNvPr id="412"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413"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414"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415"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416"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grpSp>
        <p:nvGrpSpPr>
          <p:cNvPr id="384" name="Group 383"/>
          <p:cNvGrpSpPr/>
          <p:nvPr/>
        </p:nvGrpSpPr>
        <p:grpSpPr>
          <a:xfrm>
            <a:off x="5739936" y="1796200"/>
            <a:ext cx="464956" cy="822960"/>
            <a:chOff x="502382" y="2821910"/>
            <a:chExt cx="464956" cy="822960"/>
          </a:xfrm>
        </p:grpSpPr>
        <p:pic>
          <p:nvPicPr>
            <p:cNvPr id="391" name="Picture 39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p:spPr>
        </p:pic>
        <p:grpSp>
          <p:nvGrpSpPr>
            <p:cNvPr id="392" name="Group 391"/>
            <p:cNvGrpSpPr>
              <a:grpSpLocks noChangeAspect="1"/>
            </p:cNvGrpSpPr>
            <p:nvPr/>
          </p:nvGrpSpPr>
          <p:grpSpPr>
            <a:xfrm>
              <a:off x="739303" y="3283052"/>
              <a:ext cx="228035" cy="336927"/>
              <a:chOff x="2426803" y="2478477"/>
              <a:chExt cx="271472" cy="401104"/>
            </a:xfrm>
          </p:grpSpPr>
          <p:sp>
            <p:nvSpPr>
              <p:cNvPr id="393" name="Rounded Rectangle 392"/>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94" name="Group 393"/>
              <p:cNvGrpSpPr/>
              <p:nvPr/>
            </p:nvGrpSpPr>
            <p:grpSpPr>
              <a:xfrm>
                <a:off x="2426803" y="2478477"/>
                <a:ext cx="271472" cy="401104"/>
                <a:chOff x="4181400" y="4436007"/>
                <a:chExt cx="271472" cy="401104"/>
              </a:xfrm>
            </p:grpSpPr>
            <p:sp>
              <p:nvSpPr>
                <p:cNvPr id="395"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96"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97"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98"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99"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grpSp>
        <p:nvGrpSpPr>
          <p:cNvPr id="367" name="Group 366"/>
          <p:cNvGrpSpPr/>
          <p:nvPr/>
        </p:nvGrpSpPr>
        <p:grpSpPr>
          <a:xfrm>
            <a:off x="4929325" y="1796200"/>
            <a:ext cx="464956" cy="822960"/>
            <a:chOff x="502382" y="2821910"/>
            <a:chExt cx="464956" cy="822960"/>
          </a:xfrm>
        </p:grpSpPr>
        <p:pic>
          <p:nvPicPr>
            <p:cNvPr id="374" name="Picture 37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p:spPr>
        </p:pic>
        <p:grpSp>
          <p:nvGrpSpPr>
            <p:cNvPr id="375" name="Group 374"/>
            <p:cNvGrpSpPr>
              <a:grpSpLocks noChangeAspect="1"/>
            </p:cNvGrpSpPr>
            <p:nvPr/>
          </p:nvGrpSpPr>
          <p:grpSpPr>
            <a:xfrm>
              <a:off x="739303" y="3283052"/>
              <a:ext cx="228035" cy="336927"/>
              <a:chOff x="2426803" y="2478477"/>
              <a:chExt cx="271472" cy="401104"/>
            </a:xfrm>
          </p:grpSpPr>
          <p:sp>
            <p:nvSpPr>
              <p:cNvPr id="376" name="Rounded Rectangle 375"/>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77" name="Group 376"/>
              <p:cNvGrpSpPr/>
              <p:nvPr/>
            </p:nvGrpSpPr>
            <p:grpSpPr>
              <a:xfrm>
                <a:off x="2426803" y="2478477"/>
                <a:ext cx="271472" cy="401104"/>
                <a:chOff x="4181400" y="4436007"/>
                <a:chExt cx="271472" cy="401104"/>
              </a:xfrm>
            </p:grpSpPr>
            <p:sp>
              <p:nvSpPr>
                <p:cNvPr id="378"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79"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80"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81"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82"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grpSp>
        <p:nvGrpSpPr>
          <p:cNvPr id="350" name="Group 349"/>
          <p:cNvGrpSpPr/>
          <p:nvPr/>
        </p:nvGrpSpPr>
        <p:grpSpPr>
          <a:xfrm>
            <a:off x="6588365" y="2804485"/>
            <a:ext cx="464956" cy="822960"/>
            <a:chOff x="502382" y="2821910"/>
            <a:chExt cx="464956" cy="822960"/>
          </a:xfrm>
        </p:grpSpPr>
        <p:pic>
          <p:nvPicPr>
            <p:cNvPr id="357" name="Picture 35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p:spPr>
        </p:pic>
        <p:grpSp>
          <p:nvGrpSpPr>
            <p:cNvPr id="358" name="Group 357"/>
            <p:cNvGrpSpPr>
              <a:grpSpLocks noChangeAspect="1"/>
            </p:cNvGrpSpPr>
            <p:nvPr/>
          </p:nvGrpSpPr>
          <p:grpSpPr>
            <a:xfrm>
              <a:off x="739303" y="3283052"/>
              <a:ext cx="228035" cy="336927"/>
              <a:chOff x="2426803" y="2478477"/>
              <a:chExt cx="271472" cy="401104"/>
            </a:xfrm>
          </p:grpSpPr>
          <p:sp>
            <p:nvSpPr>
              <p:cNvPr id="359" name="Rounded Rectangle 358"/>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60" name="Group 359"/>
              <p:cNvGrpSpPr/>
              <p:nvPr/>
            </p:nvGrpSpPr>
            <p:grpSpPr>
              <a:xfrm>
                <a:off x="2426803" y="2478477"/>
                <a:ext cx="271472" cy="401104"/>
                <a:chOff x="4181400" y="4436007"/>
                <a:chExt cx="271472" cy="401104"/>
              </a:xfrm>
            </p:grpSpPr>
            <p:sp>
              <p:nvSpPr>
                <p:cNvPr id="361"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62"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63"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64"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65"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grpSp>
        <p:nvGrpSpPr>
          <p:cNvPr id="333" name="Group 332"/>
          <p:cNvGrpSpPr/>
          <p:nvPr/>
        </p:nvGrpSpPr>
        <p:grpSpPr>
          <a:xfrm>
            <a:off x="5739936" y="2787218"/>
            <a:ext cx="464956" cy="822960"/>
            <a:chOff x="502382" y="2821910"/>
            <a:chExt cx="464956" cy="822960"/>
          </a:xfrm>
        </p:grpSpPr>
        <p:pic>
          <p:nvPicPr>
            <p:cNvPr id="340" name="Picture 33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p:spPr>
        </p:pic>
        <p:grpSp>
          <p:nvGrpSpPr>
            <p:cNvPr id="341" name="Group 340"/>
            <p:cNvGrpSpPr>
              <a:grpSpLocks noChangeAspect="1"/>
            </p:cNvGrpSpPr>
            <p:nvPr/>
          </p:nvGrpSpPr>
          <p:grpSpPr>
            <a:xfrm>
              <a:off x="739303" y="3283052"/>
              <a:ext cx="228035" cy="336927"/>
              <a:chOff x="2426803" y="2478477"/>
              <a:chExt cx="271472" cy="401104"/>
            </a:xfrm>
          </p:grpSpPr>
          <p:sp>
            <p:nvSpPr>
              <p:cNvPr id="342" name="Rounded Rectangle 341"/>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43" name="Group 342"/>
              <p:cNvGrpSpPr/>
              <p:nvPr/>
            </p:nvGrpSpPr>
            <p:grpSpPr>
              <a:xfrm>
                <a:off x="2426803" y="2478477"/>
                <a:ext cx="271472" cy="401104"/>
                <a:chOff x="4181400" y="4436007"/>
                <a:chExt cx="271472" cy="401104"/>
              </a:xfrm>
            </p:grpSpPr>
            <p:sp>
              <p:nvSpPr>
                <p:cNvPr id="344"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45"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46"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47"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48"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grpSp>
        <p:nvGrpSpPr>
          <p:cNvPr id="316" name="Group 315"/>
          <p:cNvGrpSpPr/>
          <p:nvPr/>
        </p:nvGrpSpPr>
        <p:grpSpPr>
          <a:xfrm>
            <a:off x="4903131" y="2789648"/>
            <a:ext cx="464956" cy="822960"/>
            <a:chOff x="502382" y="2821910"/>
            <a:chExt cx="464956" cy="822960"/>
          </a:xfrm>
        </p:grpSpPr>
        <p:pic>
          <p:nvPicPr>
            <p:cNvPr id="323" name="Picture 3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p:spPr>
        </p:pic>
        <p:grpSp>
          <p:nvGrpSpPr>
            <p:cNvPr id="324" name="Group 323"/>
            <p:cNvGrpSpPr>
              <a:grpSpLocks noChangeAspect="1"/>
            </p:cNvGrpSpPr>
            <p:nvPr/>
          </p:nvGrpSpPr>
          <p:grpSpPr>
            <a:xfrm>
              <a:off x="739303" y="3283052"/>
              <a:ext cx="228035" cy="336927"/>
              <a:chOff x="2426803" y="2478477"/>
              <a:chExt cx="271472" cy="401104"/>
            </a:xfrm>
          </p:grpSpPr>
          <p:sp>
            <p:nvSpPr>
              <p:cNvPr id="325" name="Rounded Rectangle 324"/>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6" name="Group 325"/>
              <p:cNvGrpSpPr/>
              <p:nvPr/>
            </p:nvGrpSpPr>
            <p:grpSpPr>
              <a:xfrm>
                <a:off x="2426803" y="2478477"/>
                <a:ext cx="271472" cy="401104"/>
                <a:chOff x="4181400" y="4436007"/>
                <a:chExt cx="271472" cy="401104"/>
              </a:xfrm>
            </p:grpSpPr>
            <p:sp>
              <p:nvSpPr>
                <p:cNvPr id="327"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28"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29"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30"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31"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grpSp>
        <p:nvGrpSpPr>
          <p:cNvPr id="223" name="Group 222"/>
          <p:cNvGrpSpPr/>
          <p:nvPr/>
        </p:nvGrpSpPr>
        <p:grpSpPr>
          <a:xfrm>
            <a:off x="2191406" y="2837146"/>
            <a:ext cx="464956" cy="822960"/>
            <a:chOff x="502382" y="2821910"/>
            <a:chExt cx="464956" cy="822960"/>
          </a:xfrm>
        </p:grpSpPr>
        <p:pic>
          <p:nvPicPr>
            <p:cNvPr id="224" name="Picture 22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a:noFill/>
          </p:spPr>
        </p:pic>
        <p:grpSp>
          <p:nvGrpSpPr>
            <p:cNvPr id="225" name="Group 224"/>
            <p:cNvGrpSpPr>
              <a:grpSpLocks noChangeAspect="1"/>
            </p:cNvGrpSpPr>
            <p:nvPr/>
          </p:nvGrpSpPr>
          <p:grpSpPr>
            <a:xfrm>
              <a:off x="739303" y="3283052"/>
              <a:ext cx="228035" cy="336927"/>
              <a:chOff x="2426803" y="2478477"/>
              <a:chExt cx="271472" cy="401104"/>
            </a:xfrm>
          </p:grpSpPr>
          <p:sp>
            <p:nvSpPr>
              <p:cNvPr id="226" name="Rounded Rectangle 225"/>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7" name="Group 226"/>
              <p:cNvGrpSpPr/>
              <p:nvPr/>
            </p:nvGrpSpPr>
            <p:grpSpPr>
              <a:xfrm>
                <a:off x="2426803" y="2478477"/>
                <a:ext cx="271472" cy="401104"/>
                <a:chOff x="4181400" y="4436007"/>
                <a:chExt cx="271472" cy="401104"/>
              </a:xfrm>
            </p:grpSpPr>
            <p:sp>
              <p:nvSpPr>
                <p:cNvPr id="228"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29"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30"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31"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32"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grpSp>
        <p:nvGrpSpPr>
          <p:cNvPr id="213" name="Group 212"/>
          <p:cNvGrpSpPr/>
          <p:nvPr/>
        </p:nvGrpSpPr>
        <p:grpSpPr>
          <a:xfrm>
            <a:off x="1376055" y="2837146"/>
            <a:ext cx="464956" cy="822960"/>
            <a:chOff x="502382" y="2821910"/>
            <a:chExt cx="464956" cy="822960"/>
          </a:xfrm>
        </p:grpSpPr>
        <p:pic>
          <p:nvPicPr>
            <p:cNvPr id="214" name="Picture 2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a:noFill/>
          </p:spPr>
        </p:pic>
        <p:grpSp>
          <p:nvGrpSpPr>
            <p:cNvPr id="215" name="Group 214"/>
            <p:cNvGrpSpPr>
              <a:grpSpLocks noChangeAspect="1"/>
            </p:cNvGrpSpPr>
            <p:nvPr/>
          </p:nvGrpSpPr>
          <p:grpSpPr>
            <a:xfrm>
              <a:off x="739303" y="3283052"/>
              <a:ext cx="228035" cy="336927"/>
              <a:chOff x="2426803" y="2478477"/>
              <a:chExt cx="271472" cy="401104"/>
            </a:xfrm>
          </p:grpSpPr>
          <p:sp>
            <p:nvSpPr>
              <p:cNvPr id="216" name="Rounded Rectangle 215"/>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7" name="Group 216"/>
              <p:cNvGrpSpPr/>
              <p:nvPr/>
            </p:nvGrpSpPr>
            <p:grpSpPr>
              <a:xfrm>
                <a:off x="2426803" y="2478477"/>
                <a:ext cx="271472" cy="401104"/>
                <a:chOff x="4181400" y="4436007"/>
                <a:chExt cx="271472" cy="401104"/>
              </a:xfrm>
            </p:grpSpPr>
            <p:sp>
              <p:nvSpPr>
                <p:cNvPr id="218"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19"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20"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21"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22"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sp>
        <p:nvSpPr>
          <p:cNvPr id="13" name="Title 12"/>
          <p:cNvSpPr>
            <a:spLocks noGrp="1"/>
          </p:cNvSpPr>
          <p:nvPr>
            <p:ph type="title"/>
          </p:nvPr>
        </p:nvSpPr>
        <p:spPr/>
        <p:txBody>
          <a:bodyPr/>
          <a:lstStyle/>
          <a:p>
            <a:r>
              <a:rPr lang="en-US" dirty="0" smtClean="0"/>
              <a:t>ScaleIO deployment options</a:t>
            </a:r>
            <a:endParaRPr lang="en-US" dirty="0"/>
          </a:p>
        </p:txBody>
      </p:sp>
      <p:sp>
        <p:nvSpPr>
          <p:cNvPr id="33" name="Content Placeholder 5"/>
          <p:cNvSpPr txBox="1">
            <a:spLocks/>
          </p:cNvSpPr>
          <p:nvPr/>
        </p:nvSpPr>
        <p:spPr>
          <a:xfrm>
            <a:off x="4765494" y="1308067"/>
            <a:ext cx="4177784" cy="324518"/>
          </a:xfrm>
          <a:prstGeom prst="rect">
            <a:avLst/>
          </a:prstGeom>
          <a:gradFill>
            <a:gsLst>
              <a:gs pos="0">
                <a:schemeClr val="tx2"/>
              </a:gs>
              <a:gs pos="100000">
                <a:schemeClr val="tx2">
                  <a:lumMod val="75000"/>
                </a:schemeClr>
              </a:gs>
            </a:gsLst>
            <a:lin ang="5400000" scaled="0"/>
          </a:gra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Clr>
                <a:schemeClr val="tx2"/>
              </a:buClr>
              <a:buNone/>
            </a:pPr>
            <a:r>
              <a:rPr lang="en-US" sz="1600" dirty="0">
                <a:solidFill>
                  <a:schemeClr val="bg1"/>
                </a:solidFill>
              </a:rPr>
              <a:t>HYPER-CONVERGED</a:t>
            </a:r>
          </a:p>
        </p:txBody>
      </p:sp>
      <p:cxnSp>
        <p:nvCxnSpPr>
          <p:cNvPr id="36" name="Straight Connector 35"/>
          <p:cNvCxnSpPr/>
          <p:nvPr/>
        </p:nvCxnSpPr>
        <p:spPr>
          <a:xfrm>
            <a:off x="2676261" y="2320783"/>
            <a:ext cx="0" cy="466506"/>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841810" y="2774496"/>
            <a:ext cx="12277" cy="993990"/>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96648" y="2771033"/>
            <a:ext cx="2870100" cy="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765037" y="3308544"/>
            <a:ext cx="0" cy="449376"/>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568376" y="3308546"/>
            <a:ext cx="0" cy="449377"/>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34523" y="3757921"/>
            <a:ext cx="2465877" cy="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743200" y="1896110"/>
            <a:ext cx="546945" cy="261610"/>
          </a:xfrm>
          <a:prstGeom prst="rect">
            <a:avLst/>
          </a:prstGeom>
          <a:noFill/>
        </p:spPr>
        <p:txBody>
          <a:bodyPr wrap="none" rtlCol="0">
            <a:spAutoFit/>
          </a:bodyPr>
          <a:lstStyle/>
          <a:p>
            <a:r>
              <a:rPr lang="en-US" sz="1100" dirty="0">
                <a:solidFill>
                  <a:schemeClr val="bg2">
                    <a:lumMod val="75000"/>
                  </a:schemeClr>
                </a:solidFill>
              </a:rPr>
              <a:t>APPS</a:t>
            </a:r>
          </a:p>
        </p:txBody>
      </p:sp>
      <p:sp>
        <p:nvSpPr>
          <p:cNvPr id="119" name="TextBox 118"/>
          <p:cNvSpPr txBox="1"/>
          <p:nvPr/>
        </p:nvSpPr>
        <p:spPr>
          <a:xfrm>
            <a:off x="2743200" y="2869833"/>
            <a:ext cx="870751" cy="261610"/>
          </a:xfrm>
          <a:prstGeom prst="rect">
            <a:avLst/>
          </a:prstGeom>
          <a:noFill/>
        </p:spPr>
        <p:txBody>
          <a:bodyPr wrap="none" rtlCol="0">
            <a:spAutoFit/>
          </a:bodyPr>
          <a:lstStyle/>
          <a:p>
            <a:r>
              <a:rPr lang="en-US" sz="1100" dirty="0">
                <a:solidFill>
                  <a:schemeClr val="bg2">
                    <a:lumMod val="75000"/>
                  </a:schemeClr>
                </a:solidFill>
              </a:rPr>
              <a:t>STORAGE</a:t>
            </a:r>
          </a:p>
        </p:txBody>
      </p:sp>
      <p:grpSp>
        <p:nvGrpSpPr>
          <p:cNvPr id="125" name="Group 124"/>
          <p:cNvGrpSpPr/>
          <p:nvPr/>
        </p:nvGrpSpPr>
        <p:grpSpPr>
          <a:xfrm>
            <a:off x="5058276" y="2302723"/>
            <a:ext cx="229757" cy="471909"/>
            <a:chOff x="949456" y="971550"/>
            <a:chExt cx="300224" cy="609600"/>
          </a:xfrm>
        </p:grpSpPr>
        <p:cxnSp>
          <p:nvCxnSpPr>
            <p:cNvPr id="198" name="Straight Connector 197"/>
            <p:cNvCxnSpPr/>
            <p:nvPr/>
          </p:nvCxnSpPr>
          <p:spPr>
            <a:xfrm>
              <a:off x="949456" y="1346397"/>
              <a:ext cx="0" cy="22860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1249680" y="971550"/>
              <a:ext cx="0" cy="609600"/>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5878951" y="2302723"/>
            <a:ext cx="248809" cy="471909"/>
            <a:chOff x="924560" y="971550"/>
            <a:chExt cx="325120" cy="609600"/>
          </a:xfrm>
        </p:grpSpPr>
        <p:cxnSp>
          <p:nvCxnSpPr>
            <p:cNvPr id="196" name="Straight Connector 195"/>
            <p:cNvCxnSpPr/>
            <p:nvPr/>
          </p:nvCxnSpPr>
          <p:spPr>
            <a:xfrm>
              <a:off x="924560" y="1352550"/>
              <a:ext cx="0" cy="22860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1249680" y="971550"/>
              <a:ext cx="0" cy="609600"/>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6722569" y="2302723"/>
            <a:ext cx="248809" cy="471909"/>
            <a:chOff x="924560" y="971550"/>
            <a:chExt cx="325120" cy="609600"/>
          </a:xfrm>
        </p:grpSpPr>
        <p:cxnSp>
          <p:nvCxnSpPr>
            <p:cNvPr id="194" name="Straight Connector 193"/>
            <p:cNvCxnSpPr/>
            <p:nvPr/>
          </p:nvCxnSpPr>
          <p:spPr>
            <a:xfrm>
              <a:off x="924560" y="1352550"/>
              <a:ext cx="0" cy="22860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249680" y="971550"/>
              <a:ext cx="0" cy="609600"/>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grpSp>
      <p:cxnSp>
        <p:nvCxnSpPr>
          <p:cNvPr id="128" name="Straight Connector 127"/>
          <p:cNvCxnSpPr/>
          <p:nvPr/>
        </p:nvCxnSpPr>
        <p:spPr>
          <a:xfrm>
            <a:off x="5039221" y="2758901"/>
            <a:ext cx="3150866" cy="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5058276" y="3305528"/>
            <a:ext cx="229757" cy="471909"/>
            <a:chOff x="949456" y="971550"/>
            <a:chExt cx="300224" cy="609600"/>
          </a:xfrm>
        </p:grpSpPr>
        <p:cxnSp>
          <p:nvCxnSpPr>
            <p:cNvPr id="192" name="Straight Connector 191"/>
            <p:cNvCxnSpPr/>
            <p:nvPr/>
          </p:nvCxnSpPr>
          <p:spPr>
            <a:xfrm>
              <a:off x="949456" y="1352550"/>
              <a:ext cx="0" cy="22860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249680" y="971550"/>
              <a:ext cx="0" cy="609600"/>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5878951" y="3305528"/>
            <a:ext cx="248809" cy="471909"/>
            <a:chOff x="924560" y="971550"/>
            <a:chExt cx="325120" cy="609600"/>
          </a:xfrm>
        </p:grpSpPr>
        <p:cxnSp>
          <p:nvCxnSpPr>
            <p:cNvPr id="190" name="Straight Connector 189"/>
            <p:cNvCxnSpPr/>
            <p:nvPr/>
          </p:nvCxnSpPr>
          <p:spPr>
            <a:xfrm>
              <a:off x="924560" y="1352550"/>
              <a:ext cx="0" cy="22860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249680" y="971550"/>
              <a:ext cx="0" cy="609600"/>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6722569" y="3305528"/>
            <a:ext cx="248809" cy="471909"/>
            <a:chOff x="924560" y="971550"/>
            <a:chExt cx="325120" cy="609600"/>
          </a:xfrm>
        </p:grpSpPr>
        <p:cxnSp>
          <p:nvCxnSpPr>
            <p:cNvPr id="188" name="Straight Connector 187"/>
            <p:cNvCxnSpPr/>
            <p:nvPr/>
          </p:nvCxnSpPr>
          <p:spPr>
            <a:xfrm>
              <a:off x="924560" y="1352550"/>
              <a:ext cx="0" cy="22860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49680" y="971550"/>
              <a:ext cx="0" cy="609600"/>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grpSp>
      <p:cxnSp>
        <p:nvCxnSpPr>
          <p:cNvPr id="135" name="Straight Connector 134"/>
          <p:cNvCxnSpPr/>
          <p:nvPr/>
        </p:nvCxnSpPr>
        <p:spPr>
          <a:xfrm>
            <a:off x="5045575" y="3761706"/>
            <a:ext cx="2589517" cy="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8178287" y="2745262"/>
            <a:ext cx="11799" cy="1058181"/>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7115175" y="1848928"/>
            <a:ext cx="870751" cy="430887"/>
          </a:xfrm>
          <a:prstGeom prst="rect">
            <a:avLst/>
          </a:prstGeom>
          <a:noFill/>
        </p:spPr>
        <p:txBody>
          <a:bodyPr wrap="none" rtlCol="0">
            <a:spAutoFit/>
          </a:bodyPr>
          <a:lstStyle/>
          <a:p>
            <a:r>
              <a:rPr lang="en-US" sz="1100" dirty="0">
                <a:solidFill>
                  <a:schemeClr val="bg2">
                    <a:lumMod val="75000"/>
                  </a:schemeClr>
                </a:solidFill>
              </a:rPr>
              <a:t>APPS &amp; </a:t>
            </a:r>
            <a:br>
              <a:rPr lang="en-US" sz="1100" dirty="0">
                <a:solidFill>
                  <a:schemeClr val="bg2">
                    <a:lumMod val="75000"/>
                  </a:schemeClr>
                </a:solidFill>
              </a:rPr>
            </a:br>
            <a:r>
              <a:rPr lang="en-US" sz="1100" dirty="0">
                <a:solidFill>
                  <a:schemeClr val="bg2">
                    <a:lumMod val="75000"/>
                  </a:schemeClr>
                </a:solidFill>
              </a:rPr>
              <a:t>STORAGE</a:t>
            </a:r>
          </a:p>
        </p:txBody>
      </p:sp>
      <p:sp>
        <p:nvSpPr>
          <p:cNvPr id="201" name="TextBox 200"/>
          <p:cNvSpPr txBox="1"/>
          <p:nvPr/>
        </p:nvSpPr>
        <p:spPr>
          <a:xfrm>
            <a:off x="7154045" y="2796338"/>
            <a:ext cx="870751" cy="430887"/>
          </a:xfrm>
          <a:prstGeom prst="rect">
            <a:avLst/>
          </a:prstGeom>
          <a:noFill/>
        </p:spPr>
        <p:txBody>
          <a:bodyPr wrap="none" rtlCol="0">
            <a:spAutoFit/>
          </a:bodyPr>
          <a:lstStyle/>
          <a:p>
            <a:r>
              <a:rPr lang="en-US" sz="1100" dirty="0">
                <a:solidFill>
                  <a:schemeClr val="bg2">
                    <a:lumMod val="75000"/>
                  </a:schemeClr>
                </a:solidFill>
              </a:rPr>
              <a:t>APPS &amp; </a:t>
            </a:r>
            <a:br>
              <a:rPr lang="en-US" sz="1100" dirty="0">
                <a:solidFill>
                  <a:schemeClr val="bg2">
                    <a:lumMod val="75000"/>
                  </a:schemeClr>
                </a:solidFill>
              </a:rPr>
            </a:br>
            <a:r>
              <a:rPr lang="en-US" sz="1100" dirty="0">
                <a:solidFill>
                  <a:schemeClr val="bg2">
                    <a:lumMod val="75000"/>
                  </a:schemeClr>
                </a:solidFill>
              </a:rPr>
              <a:t>STORAGE</a:t>
            </a:r>
          </a:p>
        </p:txBody>
      </p:sp>
      <p:pic>
        <p:nvPicPr>
          <p:cNvPr id="234" name="Picture 23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9088" y="1878445"/>
            <a:ext cx="429860" cy="822960"/>
          </a:xfrm>
          <a:prstGeom prst="rect">
            <a:avLst/>
          </a:prstGeom>
          <a:noFill/>
        </p:spPr>
      </p:pic>
      <p:pic>
        <p:nvPicPr>
          <p:cNvPr id="235" name="Picture 23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99833" y="1881938"/>
            <a:ext cx="429860" cy="822960"/>
          </a:xfrm>
          <a:prstGeom prst="rect">
            <a:avLst/>
          </a:prstGeom>
          <a:noFill/>
        </p:spPr>
      </p:pic>
      <p:sp>
        <p:nvSpPr>
          <p:cNvPr id="422" name="Oval 421"/>
          <p:cNvSpPr>
            <a:spLocks noChangeAspect="1"/>
          </p:cNvSpPr>
          <p:nvPr/>
        </p:nvSpPr>
        <p:spPr>
          <a:xfrm>
            <a:off x="1744578" y="2072938"/>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C</a:t>
            </a:r>
          </a:p>
        </p:txBody>
      </p:sp>
      <p:sp>
        <p:nvSpPr>
          <p:cNvPr id="423" name="Oval 422"/>
          <p:cNvSpPr>
            <a:spLocks noChangeAspect="1"/>
          </p:cNvSpPr>
          <p:nvPr/>
        </p:nvSpPr>
        <p:spPr>
          <a:xfrm>
            <a:off x="2553151" y="2072938"/>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C</a:t>
            </a:r>
          </a:p>
        </p:txBody>
      </p:sp>
      <p:sp>
        <p:nvSpPr>
          <p:cNvPr id="425" name="Oval 424"/>
          <p:cNvSpPr>
            <a:spLocks noChangeAspect="1"/>
          </p:cNvSpPr>
          <p:nvPr/>
        </p:nvSpPr>
        <p:spPr>
          <a:xfrm>
            <a:off x="1689606" y="3025730"/>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sp>
        <p:nvSpPr>
          <p:cNvPr id="426" name="Oval 425"/>
          <p:cNvSpPr>
            <a:spLocks noChangeAspect="1"/>
          </p:cNvSpPr>
          <p:nvPr/>
        </p:nvSpPr>
        <p:spPr>
          <a:xfrm>
            <a:off x="2471720" y="3025730"/>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grpSp>
        <p:nvGrpSpPr>
          <p:cNvPr id="3" name="Group 2"/>
          <p:cNvGrpSpPr/>
          <p:nvPr/>
        </p:nvGrpSpPr>
        <p:grpSpPr>
          <a:xfrm>
            <a:off x="4996982" y="2015792"/>
            <a:ext cx="397299" cy="211426"/>
            <a:chOff x="4996982" y="1992932"/>
            <a:chExt cx="397299" cy="211426"/>
          </a:xfrm>
        </p:grpSpPr>
        <p:sp>
          <p:nvSpPr>
            <p:cNvPr id="430" name="Oval 429"/>
            <p:cNvSpPr>
              <a:spLocks noChangeAspect="1"/>
            </p:cNvSpPr>
            <p:nvPr/>
          </p:nvSpPr>
          <p:spPr>
            <a:xfrm>
              <a:off x="5187867" y="1992932"/>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C</a:t>
              </a:r>
            </a:p>
          </p:txBody>
        </p:sp>
        <p:sp>
          <p:nvSpPr>
            <p:cNvPr id="431" name="Oval 430"/>
            <p:cNvSpPr>
              <a:spLocks noChangeAspect="1"/>
            </p:cNvSpPr>
            <p:nvPr/>
          </p:nvSpPr>
          <p:spPr>
            <a:xfrm>
              <a:off x="4996982" y="199293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grpSp>
      <p:grpSp>
        <p:nvGrpSpPr>
          <p:cNvPr id="432" name="Group 431"/>
          <p:cNvGrpSpPr/>
          <p:nvPr/>
        </p:nvGrpSpPr>
        <p:grpSpPr>
          <a:xfrm>
            <a:off x="5836117" y="2015792"/>
            <a:ext cx="397299" cy="211426"/>
            <a:chOff x="4996982" y="1992932"/>
            <a:chExt cx="397299" cy="211426"/>
          </a:xfrm>
        </p:grpSpPr>
        <p:sp>
          <p:nvSpPr>
            <p:cNvPr id="433" name="Oval 432"/>
            <p:cNvSpPr>
              <a:spLocks noChangeAspect="1"/>
            </p:cNvSpPr>
            <p:nvPr/>
          </p:nvSpPr>
          <p:spPr>
            <a:xfrm>
              <a:off x="5187867" y="1992932"/>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C</a:t>
              </a:r>
            </a:p>
          </p:txBody>
        </p:sp>
        <p:sp>
          <p:nvSpPr>
            <p:cNvPr id="434" name="Oval 433"/>
            <p:cNvSpPr>
              <a:spLocks noChangeAspect="1"/>
            </p:cNvSpPr>
            <p:nvPr/>
          </p:nvSpPr>
          <p:spPr>
            <a:xfrm>
              <a:off x="4996982" y="199293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grpSp>
      <p:grpSp>
        <p:nvGrpSpPr>
          <p:cNvPr id="435" name="Group 434"/>
          <p:cNvGrpSpPr/>
          <p:nvPr/>
        </p:nvGrpSpPr>
        <p:grpSpPr>
          <a:xfrm>
            <a:off x="6676184" y="2015792"/>
            <a:ext cx="397299" cy="211426"/>
            <a:chOff x="4996982" y="1992932"/>
            <a:chExt cx="397299" cy="211426"/>
          </a:xfrm>
        </p:grpSpPr>
        <p:sp>
          <p:nvSpPr>
            <p:cNvPr id="436" name="Oval 435"/>
            <p:cNvSpPr>
              <a:spLocks noChangeAspect="1"/>
            </p:cNvSpPr>
            <p:nvPr/>
          </p:nvSpPr>
          <p:spPr>
            <a:xfrm>
              <a:off x="5187867" y="1992932"/>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C</a:t>
              </a:r>
            </a:p>
          </p:txBody>
        </p:sp>
        <p:sp>
          <p:nvSpPr>
            <p:cNvPr id="437" name="Oval 436"/>
            <p:cNvSpPr>
              <a:spLocks noChangeAspect="1"/>
            </p:cNvSpPr>
            <p:nvPr/>
          </p:nvSpPr>
          <p:spPr>
            <a:xfrm>
              <a:off x="4996982" y="199293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grpSp>
      <p:grpSp>
        <p:nvGrpSpPr>
          <p:cNvPr id="438" name="Group 437"/>
          <p:cNvGrpSpPr/>
          <p:nvPr/>
        </p:nvGrpSpPr>
        <p:grpSpPr>
          <a:xfrm>
            <a:off x="4996982" y="3017067"/>
            <a:ext cx="397299" cy="211426"/>
            <a:chOff x="4996982" y="1992932"/>
            <a:chExt cx="397299" cy="211426"/>
          </a:xfrm>
        </p:grpSpPr>
        <p:sp>
          <p:nvSpPr>
            <p:cNvPr id="439" name="Oval 438"/>
            <p:cNvSpPr>
              <a:spLocks noChangeAspect="1"/>
            </p:cNvSpPr>
            <p:nvPr/>
          </p:nvSpPr>
          <p:spPr>
            <a:xfrm>
              <a:off x="5187867" y="1992932"/>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C</a:t>
              </a:r>
            </a:p>
          </p:txBody>
        </p:sp>
        <p:sp>
          <p:nvSpPr>
            <p:cNvPr id="440" name="Oval 439"/>
            <p:cNvSpPr>
              <a:spLocks noChangeAspect="1"/>
            </p:cNvSpPr>
            <p:nvPr/>
          </p:nvSpPr>
          <p:spPr>
            <a:xfrm>
              <a:off x="4996982" y="199293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grpSp>
      <p:grpSp>
        <p:nvGrpSpPr>
          <p:cNvPr id="441" name="Group 440"/>
          <p:cNvGrpSpPr/>
          <p:nvPr/>
        </p:nvGrpSpPr>
        <p:grpSpPr>
          <a:xfrm>
            <a:off x="5836117" y="3017067"/>
            <a:ext cx="397299" cy="211426"/>
            <a:chOff x="4996982" y="1992932"/>
            <a:chExt cx="397299" cy="211426"/>
          </a:xfrm>
        </p:grpSpPr>
        <p:sp>
          <p:nvSpPr>
            <p:cNvPr id="442" name="Oval 441"/>
            <p:cNvSpPr>
              <a:spLocks noChangeAspect="1"/>
            </p:cNvSpPr>
            <p:nvPr/>
          </p:nvSpPr>
          <p:spPr>
            <a:xfrm>
              <a:off x="5187867" y="1992932"/>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C</a:t>
              </a:r>
            </a:p>
          </p:txBody>
        </p:sp>
        <p:sp>
          <p:nvSpPr>
            <p:cNvPr id="443" name="Oval 442"/>
            <p:cNvSpPr>
              <a:spLocks noChangeAspect="1"/>
            </p:cNvSpPr>
            <p:nvPr/>
          </p:nvSpPr>
          <p:spPr>
            <a:xfrm>
              <a:off x="4996982" y="199293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grpSp>
      <p:grpSp>
        <p:nvGrpSpPr>
          <p:cNvPr id="444" name="Group 443"/>
          <p:cNvGrpSpPr/>
          <p:nvPr/>
        </p:nvGrpSpPr>
        <p:grpSpPr>
          <a:xfrm>
            <a:off x="6676184" y="3017067"/>
            <a:ext cx="397299" cy="211426"/>
            <a:chOff x="4996982" y="1992932"/>
            <a:chExt cx="397299" cy="211426"/>
          </a:xfrm>
        </p:grpSpPr>
        <p:sp>
          <p:nvSpPr>
            <p:cNvPr id="445" name="Oval 444"/>
            <p:cNvSpPr>
              <a:spLocks noChangeAspect="1"/>
            </p:cNvSpPr>
            <p:nvPr/>
          </p:nvSpPr>
          <p:spPr>
            <a:xfrm>
              <a:off x="5187867" y="1992932"/>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C</a:t>
              </a:r>
            </a:p>
          </p:txBody>
        </p:sp>
        <p:sp>
          <p:nvSpPr>
            <p:cNvPr id="446" name="Oval 445"/>
            <p:cNvSpPr>
              <a:spLocks noChangeAspect="1"/>
            </p:cNvSpPr>
            <p:nvPr/>
          </p:nvSpPr>
          <p:spPr>
            <a:xfrm>
              <a:off x="4996982" y="199293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grpSp>
      <p:grpSp>
        <p:nvGrpSpPr>
          <p:cNvPr id="14" name="Group 13"/>
          <p:cNvGrpSpPr/>
          <p:nvPr/>
        </p:nvGrpSpPr>
        <p:grpSpPr>
          <a:xfrm>
            <a:off x="562577" y="2766275"/>
            <a:ext cx="3275506" cy="1022680"/>
            <a:chOff x="578582" y="3751977"/>
            <a:chExt cx="3275506" cy="1022680"/>
          </a:xfrm>
        </p:grpSpPr>
        <p:cxnSp>
          <p:nvCxnSpPr>
            <p:cNvPr id="64" name="Straight Connector 63"/>
            <p:cNvCxnSpPr/>
            <p:nvPr/>
          </p:nvCxnSpPr>
          <p:spPr>
            <a:xfrm>
              <a:off x="2403372" y="4588376"/>
              <a:ext cx="0" cy="17494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569412" y="4588376"/>
              <a:ext cx="0" cy="17494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64696" y="4588376"/>
              <a:ext cx="0" cy="17494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2211305" y="3834861"/>
              <a:ext cx="464956" cy="822960"/>
              <a:chOff x="502382" y="2821910"/>
              <a:chExt cx="464956" cy="822960"/>
            </a:xfrm>
          </p:grpSpPr>
          <p:pic>
            <p:nvPicPr>
              <p:cNvPr id="257" name="Picture 25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a:noFill/>
            </p:spPr>
          </p:pic>
          <p:grpSp>
            <p:nvGrpSpPr>
              <p:cNvPr id="258" name="Group 257"/>
              <p:cNvGrpSpPr>
                <a:grpSpLocks noChangeAspect="1"/>
              </p:cNvGrpSpPr>
              <p:nvPr/>
            </p:nvGrpSpPr>
            <p:grpSpPr>
              <a:xfrm>
                <a:off x="739303" y="3283052"/>
                <a:ext cx="228035" cy="336927"/>
                <a:chOff x="2426803" y="2478477"/>
                <a:chExt cx="271472" cy="401104"/>
              </a:xfrm>
            </p:grpSpPr>
            <p:sp>
              <p:nvSpPr>
                <p:cNvPr id="259" name="Rounded Rectangle 258"/>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60" name="Group 259"/>
                <p:cNvGrpSpPr/>
                <p:nvPr/>
              </p:nvGrpSpPr>
              <p:grpSpPr>
                <a:xfrm>
                  <a:off x="2426803" y="2478477"/>
                  <a:ext cx="271472" cy="401104"/>
                  <a:chOff x="4181400" y="4436007"/>
                  <a:chExt cx="271472" cy="401104"/>
                </a:xfrm>
              </p:grpSpPr>
              <p:sp>
                <p:nvSpPr>
                  <p:cNvPr id="261"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62"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63"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64"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65"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grpSp>
          <p:nvGrpSpPr>
            <p:cNvPr id="246" name="Group 245"/>
            <p:cNvGrpSpPr/>
            <p:nvPr/>
          </p:nvGrpSpPr>
          <p:grpSpPr>
            <a:xfrm>
              <a:off x="1362953" y="3834861"/>
              <a:ext cx="464956" cy="822960"/>
              <a:chOff x="502382" y="2821910"/>
              <a:chExt cx="464956" cy="822960"/>
            </a:xfrm>
          </p:grpSpPr>
          <p:pic>
            <p:nvPicPr>
              <p:cNvPr id="247" name="Picture 24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a:noFill/>
            </p:spPr>
          </p:pic>
          <p:grpSp>
            <p:nvGrpSpPr>
              <p:cNvPr id="248" name="Group 247"/>
              <p:cNvGrpSpPr>
                <a:grpSpLocks noChangeAspect="1"/>
              </p:cNvGrpSpPr>
              <p:nvPr/>
            </p:nvGrpSpPr>
            <p:grpSpPr>
              <a:xfrm>
                <a:off x="739303" y="3283052"/>
                <a:ext cx="228035" cy="336927"/>
                <a:chOff x="2426803" y="2478477"/>
                <a:chExt cx="271472" cy="401104"/>
              </a:xfrm>
            </p:grpSpPr>
            <p:sp>
              <p:nvSpPr>
                <p:cNvPr id="249" name="Rounded Rectangle 248"/>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50" name="Group 249"/>
                <p:cNvGrpSpPr/>
                <p:nvPr/>
              </p:nvGrpSpPr>
              <p:grpSpPr>
                <a:xfrm>
                  <a:off x="2426803" y="2478477"/>
                  <a:ext cx="271472" cy="401104"/>
                  <a:chOff x="4181400" y="4436007"/>
                  <a:chExt cx="271472" cy="401104"/>
                </a:xfrm>
              </p:grpSpPr>
              <p:sp>
                <p:nvSpPr>
                  <p:cNvPr id="251"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52"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53"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54"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55"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grpSp>
          <p:nvGrpSpPr>
            <p:cNvPr id="236" name="Group 235"/>
            <p:cNvGrpSpPr/>
            <p:nvPr/>
          </p:nvGrpSpPr>
          <p:grpSpPr>
            <a:xfrm>
              <a:off x="578582" y="3839365"/>
              <a:ext cx="464956" cy="822960"/>
              <a:chOff x="502382" y="2821910"/>
              <a:chExt cx="464956" cy="822960"/>
            </a:xfrm>
          </p:grpSpPr>
          <p:pic>
            <p:nvPicPr>
              <p:cNvPr id="237" name="Picture 23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a:noFill/>
            </p:spPr>
          </p:pic>
          <p:grpSp>
            <p:nvGrpSpPr>
              <p:cNvPr id="238" name="Group 237"/>
              <p:cNvGrpSpPr>
                <a:grpSpLocks noChangeAspect="1"/>
              </p:cNvGrpSpPr>
              <p:nvPr/>
            </p:nvGrpSpPr>
            <p:grpSpPr>
              <a:xfrm>
                <a:off x="739303" y="3283052"/>
                <a:ext cx="228035" cy="336927"/>
                <a:chOff x="2426803" y="2478477"/>
                <a:chExt cx="271472" cy="401104"/>
              </a:xfrm>
            </p:grpSpPr>
            <p:sp>
              <p:nvSpPr>
                <p:cNvPr id="239" name="Rounded Rectangle 238"/>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40" name="Group 239"/>
                <p:cNvGrpSpPr/>
                <p:nvPr/>
              </p:nvGrpSpPr>
              <p:grpSpPr>
                <a:xfrm>
                  <a:off x="2426803" y="2478477"/>
                  <a:ext cx="271472" cy="401104"/>
                  <a:chOff x="4181400" y="4436007"/>
                  <a:chExt cx="271472" cy="401104"/>
                </a:xfrm>
              </p:grpSpPr>
              <p:sp>
                <p:nvSpPr>
                  <p:cNvPr id="241"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42"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43"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44"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45"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sp>
          <p:nvSpPr>
            <p:cNvPr id="120" name="TextBox 119"/>
            <p:cNvSpPr txBox="1"/>
            <p:nvPr/>
          </p:nvSpPr>
          <p:spPr>
            <a:xfrm>
              <a:off x="2786849" y="3854450"/>
              <a:ext cx="870751" cy="430887"/>
            </a:xfrm>
            <a:prstGeom prst="rect">
              <a:avLst/>
            </a:prstGeom>
            <a:noFill/>
          </p:spPr>
          <p:txBody>
            <a:bodyPr wrap="none" rtlCol="0">
              <a:spAutoFit/>
            </a:bodyPr>
            <a:lstStyle/>
            <a:p>
              <a:r>
                <a:rPr lang="en-US" sz="1100" dirty="0">
                  <a:solidFill>
                    <a:schemeClr val="bg2">
                      <a:lumMod val="75000"/>
                    </a:schemeClr>
                  </a:solidFill>
                </a:rPr>
                <a:t>MORE</a:t>
              </a:r>
              <a:br>
                <a:rPr lang="en-US" sz="1100" dirty="0">
                  <a:solidFill>
                    <a:schemeClr val="bg2">
                      <a:lumMod val="75000"/>
                    </a:schemeClr>
                  </a:solidFill>
                </a:rPr>
              </a:br>
              <a:r>
                <a:rPr lang="en-US" sz="1100" dirty="0">
                  <a:solidFill>
                    <a:schemeClr val="bg2">
                      <a:lumMod val="75000"/>
                    </a:schemeClr>
                  </a:solidFill>
                </a:rPr>
                <a:t>STORAGE</a:t>
              </a:r>
            </a:p>
          </p:txBody>
        </p:sp>
        <p:cxnSp>
          <p:nvCxnSpPr>
            <p:cNvPr id="418" name="Straight Connector 417"/>
            <p:cNvCxnSpPr/>
            <p:nvPr/>
          </p:nvCxnSpPr>
          <p:spPr>
            <a:xfrm>
              <a:off x="965407" y="4325278"/>
              <a:ext cx="0" cy="449376"/>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1765037" y="4325278"/>
              <a:ext cx="0" cy="449376"/>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a:off x="2568376" y="4325280"/>
              <a:ext cx="0" cy="449377"/>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45578" y="4754727"/>
              <a:ext cx="3108510" cy="8589"/>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sp>
          <p:nvSpPr>
            <p:cNvPr id="427" name="Oval 426"/>
            <p:cNvSpPr>
              <a:spLocks noChangeAspect="1"/>
            </p:cNvSpPr>
            <p:nvPr/>
          </p:nvSpPr>
          <p:spPr>
            <a:xfrm>
              <a:off x="845156" y="402878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sp>
          <p:nvSpPr>
            <p:cNvPr id="428" name="Oval 427"/>
            <p:cNvSpPr>
              <a:spLocks noChangeAspect="1"/>
            </p:cNvSpPr>
            <p:nvPr/>
          </p:nvSpPr>
          <p:spPr>
            <a:xfrm>
              <a:off x="1665752" y="402878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sp>
          <p:nvSpPr>
            <p:cNvPr id="429" name="Oval 428"/>
            <p:cNvSpPr>
              <a:spLocks noChangeAspect="1"/>
            </p:cNvSpPr>
            <p:nvPr/>
          </p:nvSpPr>
          <p:spPr>
            <a:xfrm>
              <a:off x="2491410" y="402878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cxnSp>
          <p:nvCxnSpPr>
            <p:cNvPr id="266" name="Straight Connector 265"/>
            <p:cNvCxnSpPr/>
            <p:nvPr/>
          </p:nvCxnSpPr>
          <p:spPr>
            <a:xfrm>
              <a:off x="3841811" y="3751977"/>
              <a:ext cx="6137" cy="1005840"/>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165425" y="3017067"/>
            <a:ext cx="1352771" cy="872070"/>
            <a:chOff x="3127325" y="2873557"/>
            <a:chExt cx="1352771" cy="872070"/>
          </a:xfrm>
        </p:grpSpPr>
        <p:pic>
          <p:nvPicPr>
            <p:cNvPr id="38" name="Picture 37" descr="Cloud-VMware-gray.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27325" y="2873557"/>
              <a:ext cx="1352771" cy="872070"/>
            </a:xfrm>
            <a:prstGeom prst="rect">
              <a:avLst/>
            </a:prstGeom>
          </p:spPr>
        </p:pic>
        <p:sp>
          <p:nvSpPr>
            <p:cNvPr id="39" name="TextBox 38"/>
            <p:cNvSpPr txBox="1"/>
            <p:nvPr/>
          </p:nvSpPr>
          <p:spPr>
            <a:xfrm>
              <a:off x="3429000" y="3219747"/>
              <a:ext cx="838200" cy="276999"/>
            </a:xfrm>
            <a:prstGeom prst="rect">
              <a:avLst/>
            </a:prstGeom>
            <a:noFill/>
          </p:spPr>
          <p:txBody>
            <a:bodyPr wrap="square" rtlCol="0">
              <a:spAutoFit/>
            </a:bodyPr>
            <a:lstStyle/>
            <a:p>
              <a:pPr algn="ctr"/>
              <a:r>
                <a:rPr lang="en-US" sz="1200" b="1" dirty="0">
                  <a:ln w="6350">
                    <a:solidFill>
                      <a:schemeClr val="tx2"/>
                    </a:solidFill>
                  </a:ln>
                  <a:solidFill>
                    <a:schemeClr val="bg1"/>
                  </a:solidFill>
                  <a:effectLst/>
                </a:rPr>
                <a:t>ETH/IB</a:t>
              </a:r>
            </a:p>
          </p:txBody>
        </p:sp>
      </p:grpSp>
      <p:grpSp>
        <p:nvGrpSpPr>
          <p:cNvPr id="17" name="Group 16"/>
          <p:cNvGrpSpPr/>
          <p:nvPr/>
        </p:nvGrpSpPr>
        <p:grpSpPr>
          <a:xfrm>
            <a:off x="4900316" y="2812189"/>
            <a:ext cx="3294905" cy="976799"/>
            <a:chOff x="4903131" y="3780583"/>
            <a:chExt cx="3294905" cy="976799"/>
          </a:xfrm>
        </p:grpSpPr>
        <p:grpSp>
          <p:nvGrpSpPr>
            <p:cNvPr id="299" name="Group 298"/>
            <p:cNvGrpSpPr/>
            <p:nvPr/>
          </p:nvGrpSpPr>
          <p:grpSpPr>
            <a:xfrm>
              <a:off x="6608531" y="3780583"/>
              <a:ext cx="464956" cy="822960"/>
              <a:chOff x="502382" y="2821910"/>
              <a:chExt cx="464956" cy="822960"/>
            </a:xfrm>
          </p:grpSpPr>
          <p:pic>
            <p:nvPicPr>
              <p:cNvPr id="306" name="Picture 30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p:spPr>
          </p:pic>
          <p:grpSp>
            <p:nvGrpSpPr>
              <p:cNvPr id="307" name="Group 306"/>
              <p:cNvGrpSpPr>
                <a:grpSpLocks noChangeAspect="1"/>
              </p:cNvGrpSpPr>
              <p:nvPr/>
            </p:nvGrpSpPr>
            <p:grpSpPr>
              <a:xfrm>
                <a:off x="739303" y="3283052"/>
                <a:ext cx="228035" cy="336927"/>
                <a:chOff x="2426803" y="2478477"/>
                <a:chExt cx="271472" cy="401104"/>
              </a:xfrm>
            </p:grpSpPr>
            <p:sp>
              <p:nvSpPr>
                <p:cNvPr id="308" name="Rounded Rectangle 307"/>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09" name="Group 308"/>
                <p:cNvGrpSpPr/>
                <p:nvPr/>
              </p:nvGrpSpPr>
              <p:grpSpPr>
                <a:xfrm>
                  <a:off x="2426803" y="2478477"/>
                  <a:ext cx="271472" cy="401104"/>
                  <a:chOff x="4181400" y="4436007"/>
                  <a:chExt cx="271472" cy="401104"/>
                </a:xfrm>
              </p:grpSpPr>
              <p:sp>
                <p:nvSpPr>
                  <p:cNvPr id="310"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11"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12"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13"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14"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grpSp>
          <p:nvGrpSpPr>
            <p:cNvPr id="282" name="Group 281"/>
            <p:cNvGrpSpPr/>
            <p:nvPr/>
          </p:nvGrpSpPr>
          <p:grpSpPr>
            <a:xfrm>
              <a:off x="5756957" y="3780583"/>
              <a:ext cx="464956" cy="822960"/>
              <a:chOff x="502382" y="2821910"/>
              <a:chExt cx="464956" cy="822960"/>
            </a:xfrm>
          </p:grpSpPr>
          <p:pic>
            <p:nvPicPr>
              <p:cNvPr id="289" name="Picture 28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p:spPr>
          </p:pic>
          <p:grpSp>
            <p:nvGrpSpPr>
              <p:cNvPr id="290" name="Group 289"/>
              <p:cNvGrpSpPr>
                <a:grpSpLocks noChangeAspect="1"/>
              </p:cNvGrpSpPr>
              <p:nvPr/>
            </p:nvGrpSpPr>
            <p:grpSpPr>
              <a:xfrm>
                <a:off x="739303" y="3283052"/>
                <a:ext cx="228035" cy="336927"/>
                <a:chOff x="2426803" y="2478477"/>
                <a:chExt cx="271472" cy="401104"/>
              </a:xfrm>
            </p:grpSpPr>
            <p:sp>
              <p:nvSpPr>
                <p:cNvPr id="291" name="Rounded Rectangle 290"/>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92" name="Group 291"/>
                <p:cNvGrpSpPr/>
                <p:nvPr/>
              </p:nvGrpSpPr>
              <p:grpSpPr>
                <a:xfrm>
                  <a:off x="2426803" y="2478477"/>
                  <a:ext cx="271472" cy="401104"/>
                  <a:chOff x="4181400" y="4436007"/>
                  <a:chExt cx="271472" cy="401104"/>
                </a:xfrm>
              </p:grpSpPr>
              <p:sp>
                <p:nvSpPr>
                  <p:cNvPr id="293"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94"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95"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96"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97"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grpSp>
          <p:nvGrpSpPr>
            <p:cNvPr id="271" name="Group 270"/>
            <p:cNvGrpSpPr/>
            <p:nvPr/>
          </p:nvGrpSpPr>
          <p:grpSpPr>
            <a:xfrm>
              <a:off x="4903131" y="3780583"/>
              <a:ext cx="464956" cy="822960"/>
              <a:chOff x="502382" y="2821910"/>
              <a:chExt cx="464956" cy="822960"/>
            </a:xfrm>
          </p:grpSpPr>
          <p:pic>
            <p:nvPicPr>
              <p:cNvPr id="272" name="Picture 27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p:spPr>
          </p:pic>
          <p:grpSp>
            <p:nvGrpSpPr>
              <p:cNvPr id="273" name="Group 272"/>
              <p:cNvGrpSpPr>
                <a:grpSpLocks noChangeAspect="1"/>
              </p:cNvGrpSpPr>
              <p:nvPr/>
            </p:nvGrpSpPr>
            <p:grpSpPr>
              <a:xfrm>
                <a:off x="739303" y="3283052"/>
                <a:ext cx="228035" cy="336927"/>
                <a:chOff x="2426803" y="2478477"/>
                <a:chExt cx="271472" cy="401104"/>
              </a:xfrm>
            </p:grpSpPr>
            <p:sp>
              <p:nvSpPr>
                <p:cNvPr id="274" name="Rounded Rectangle 273"/>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75" name="Group 274"/>
                <p:cNvGrpSpPr/>
                <p:nvPr/>
              </p:nvGrpSpPr>
              <p:grpSpPr>
                <a:xfrm>
                  <a:off x="2426803" y="2478477"/>
                  <a:ext cx="271472" cy="401104"/>
                  <a:chOff x="4181400" y="4436007"/>
                  <a:chExt cx="271472" cy="401104"/>
                </a:xfrm>
              </p:grpSpPr>
              <p:sp>
                <p:nvSpPr>
                  <p:cNvPr id="276"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77"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78"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79"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80"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grpSp>
          <p:nvGrpSpPr>
            <p:cNvPr id="139" name="Group 138"/>
            <p:cNvGrpSpPr/>
            <p:nvPr/>
          </p:nvGrpSpPr>
          <p:grpSpPr>
            <a:xfrm>
              <a:off x="5064625" y="4285473"/>
              <a:ext cx="223409" cy="471909"/>
              <a:chOff x="957752" y="971550"/>
              <a:chExt cx="291928" cy="609600"/>
            </a:xfrm>
          </p:grpSpPr>
          <p:cxnSp>
            <p:nvCxnSpPr>
              <p:cNvPr id="186" name="Straight Connector 185"/>
              <p:cNvCxnSpPr/>
              <p:nvPr/>
            </p:nvCxnSpPr>
            <p:spPr>
              <a:xfrm>
                <a:off x="957752" y="1352550"/>
                <a:ext cx="0" cy="22860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49680" y="971550"/>
                <a:ext cx="0" cy="609600"/>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5878951" y="4285473"/>
              <a:ext cx="248809" cy="471909"/>
              <a:chOff x="924560" y="971550"/>
              <a:chExt cx="325120" cy="609600"/>
            </a:xfrm>
          </p:grpSpPr>
          <p:cxnSp>
            <p:nvCxnSpPr>
              <p:cNvPr id="184" name="Straight Connector 183"/>
              <p:cNvCxnSpPr/>
              <p:nvPr/>
            </p:nvCxnSpPr>
            <p:spPr>
              <a:xfrm>
                <a:off x="924560" y="1352550"/>
                <a:ext cx="0" cy="22860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49680" y="971550"/>
                <a:ext cx="0" cy="609600"/>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6722569" y="4285473"/>
              <a:ext cx="248809" cy="471909"/>
              <a:chOff x="924560" y="971550"/>
              <a:chExt cx="325120" cy="609600"/>
            </a:xfrm>
          </p:grpSpPr>
          <p:cxnSp>
            <p:nvCxnSpPr>
              <p:cNvPr id="182" name="Straight Connector 181"/>
              <p:cNvCxnSpPr/>
              <p:nvPr/>
            </p:nvCxnSpPr>
            <p:spPr>
              <a:xfrm>
                <a:off x="924560" y="1352550"/>
                <a:ext cx="0" cy="228600"/>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49680" y="971550"/>
                <a:ext cx="0" cy="609600"/>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grpSp>
        <p:cxnSp>
          <p:nvCxnSpPr>
            <p:cNvPr id="142" name="Straight Connector 141"/>
            <p:cNvCxnSpPr/>
            <p:nvPr/>
          </p:nvCxnSpPr>
          <p:spPr>
            <a:xfrm>
              <a:off x="5045575" y="4748693"/>
              <a:ext cx="3144511" cy="8688"/>
            </a:xfrm>
            <a:prstGeom prst="line">
              <a:avLst/>
            </a:prstGeom>
            <a:ln w="38100" cmpd="sng">
              <a:solidFill>
                <a:srgbClr val="3892D0"/>
              </a:solidFill>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7115175" y="3840278"/>
              <a:ext cx="1063112" cy="430887"/>
            </a:xfrm>
            <a:prstGeom prst="rect">
              <a:avLst/>
            </a:prstGeom>
            <a:noFill/>
          </p:spPr>
          <p:txBody>
            <a:bodyPr wrap="none" rtlCol="0">
              <a:spAutoFit/>
            </a:bodyPr>
            <a:lstStyle/>
            <a:p>
              <a:r>
                <a:rPr lang="en-US" sz="1100" dirty="0">
                  <a:solidFill>
                    <a:schemeClr val="bg2">
                      <a:lumMod val="75000"/>
                    </a:schemeClr>
                  </a:solidFill>
                </a:rPr>
                <a:t>MORE APPS </a:t>
              </a:r>
              <a:br>
                <a:rPr lang="en-US" sz="1100" dirty="0">
                  <a:solidFill>
                    <a:schemeClr val="bg2">
                      <a:lumMod val="75000"/>
                    </a:schemeClr>
                  </a:solidFill>
                </a:rPr>
              </a:br>
              <a:r>
                <a:rPr lang="en-US" sz="1100" dirty="0">
                  <a:solidFill>
                    <a:schemeClr val="bg2">
                      <a:lumMod val="75000"/>
                    </a:schemeClr>
                  </a:solidFill>
                </a:rPr>
                <a:t>&amp; STORAGE</a:t>
              </a:r>
            </a:p>
          </p:txBody>
        </p:sp>
        <p:grpSp>
          <p:nvGrpSpPr>
            <p:cNvPr id="447" name="Group 446"/>
            <p:cNvGrpSpPr/>
            <p:nvPr/>
          </p:nvGrpSpPr>
          <p:grpSpPr>
            <a:xfrm>
              <a:off x="5004746" y="3980637"/>
              <a:ext cx="397299" cy="211426"/>
              <a:chOff x="4996982" y="1992932"/>
              <a:chExt cx="397299" cy="211426"/>
            </a:xfrm>
          </p:grpSpPr>
          <p:sp>
            <p:nvSpPr>
              <p:cNvPr id="448" name="Oval 447"/>
              <p:cNvSpPr>
                <a:spLocks noChangeAspect="1"/>
              </p:cNvSpPr>
              <p:nvPr/>
            </p:nvSpPr>
            <p:spPr>
              <a:xfrm>
                <a:off x="5187867" y="1992932"/>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C</a:t>
                </a:r>
              </a:p>
            </p:txBody>
          </p:sp>
          <p:sp>
            <p:nvSpPr>
              <p:cNvPr id="449" name="Oval 448"/>
              <p:cNvSpPr>
                <a:spLocks noChangeAspect="1"/>
              </p:cNvSpPr>
              <p:nvPr/>
            </p:nvSpPr>
            <p:spPr>
              <a:xfrm>
                <a:off x="4996982" y="199293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grpSp>
        <p:grpSp>
          <p:nvGrpSpPr>
            <p:cNvPr id="450" name="Group 449"/>
            <p:cNvGrpSpPr/>
            <p:nvPr/>
          </p:nvGrpSpPr>
          <p:grpSpPr>
            <a:xfrm>
              <a:off x="5843881" y="3980637"/>
              <a:ext cx="397299" cy="211426"/>
              <a:chOff x="4996982" y="1992932"/>
              <a:chExt cx="397299" cy="211426"/>
            </a:xfrm>
          </p:grpSpPr>
          <p:sp>
            <p:nvSpPr>
              <p:cNvPr id="451" name="Oval 450"/>
              <p:cNvSpPr>
                <a:spLocks noChangeAspect="1"/>
              </p:cNvSpPr>
              <p:nvPr/>
            </p:nvSpPr>
            <p:spPr>
              <a:xfrm>
                <a:off x="5187867" y="1992932"/>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C</a:t>
                </a:r>
              </a:p>
            </p:txBody>
          </p:sp>
          <p:sp>
            <p:nvSpPr>
              <p:cNvPr id="452" name="Oval 451"/>
              <p:cNvSpPr>
                <a:spLocks noChangeAspect="1"/>
              </p:cNvSpPr>
              <p:nvPr/>
            </p:nvSpPr>
            <p:spPr>
              <a:xfrm>
                <a:off x="4996982" y="199293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grpSp>
        <p:grpSp>
          <p:nvGrpSpPr>
            <p:cNvPr id="453" name="Group 452"/>
            <p:cNvGrpSpPr/>
            <p:nvPr/>
          </p:nvGrpSpPr>
          <p:grpSpPr>
            <a:xfrm>
              <a:off x="6683948" y="3980637"/>
              <a:ext cx="397299" cy="211426"/>
              <a:chOff x="4996982" y="1992932"/>
              <a:chExt cx="397299" cy="211426"/>
            </a:xfrm>
          </p:grpSpPr>
          <p:sp>
            <p:nvSpPr>
              <p:cNvPr id="454" name="Oval 453"/>
              <p:cNvSpPr>
                <a:spLocks noChangeAspect="1"/>
              </p:cNvSpPr>
              <p:nvPr/>
            </p:nvSpPr>
            <p:spPr>
              <a:xfrm>
                <a:off x="5187867" y="1992932"/>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C</a:t>
                </a:r>
              </a:p>
            </p:txBody>
          </p:sp>
          <p:sp>
            <p:nvSpPr>
              <p:cNvPr id="455" name="Oval 454"/>
              <p:cNvSpPr>
                <a:spLocks noChangeAspect="1"/>
              </p:cNvSpPr>
              <p:nvPr/>
            </p:nvSpPr>
            <p:spPr>
              <a:xfrm>
                <a:off x="4996982" y="199293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grpSp>
        <p:cxnSp>
          <p:nvCxnSpPr>
            <p:cNvPr id="270" name="Straight Connector 269"/>
            <p:cNvCxnSpPr/>
            <p:nvPr/>
          </p:nvCxnSpPr>
          <p:spPr>
            <a:xfrm flipH="1">
              <a:off x="8192135" y="3780583"/>
              <a:ext cx="5901" cy="976799"/>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7589420" y="3060743"/>
            <a:ext cx="1344344" cy="866637"/>
            <a:chOff x="7578732" y="2845734"/>
            <a:chExt cx="1344344" cy="866637"/>
          </a:xfrm>
        </p:grpSpPr>
        <p:pic>
          <p:nvPicPr>
            <p:cNvPr id="144" name="Picture 143" descr="Cloud-VMware-gray.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8732" y="2845734"/>
              <a:ext cx="1344344" cy="866637"/>
            </a:xfrm>
            <a:prstGeom prst="rect">
              <a:avLst/>
            </a:prstGeom>
          </p:spPr>
        </p:pic>
        <p:sp>
          <p:nvSpPr>
            <p:cNvPr id="145" name="TextBox 144"/>
            <p:cNvSpPr txBox="1"/>
            <p:nvPr/>
          </p:nvSpPr>
          <p:spPr>
            <a:xfrm>
              <a:off x="7973944" y="3168650"/>
              <a:ext cx="647934" cy="261610"/>
            </a:xfrm>
            <a:prstGeom prst="rect">
              <a:avLst/>
            </a:prstGeom>
            <a:noFill/>
          </p:spPr>
          <p:txBody>
            <a:bodyPr wrap="none" rtlCol="0">
              <a:spAutoFit/>
            </a:bodyPr>
            <a:lstStyle/>
            <a:p>
              <a:pPr algn="ctr"/>
              <a:r>
                <a:rPr lang="en-US" sz="1100" b="1" dirty="0">
                  <a:ln w="3175">
                    <a:solidFill>
                      <a:schemeClr val="tx2"/>
                    </a:solidFill>
                  </a:ln>
                  <a:solidFill>
                    <a:schemeClr val="bg1"/>
                  </a:solidFill>
                  <a:effectLst/>
                </a:rPr>
                <a:t>ETH/IB</a:t>
              </a:r>
            </a:p>
          </p:txBody>
        </p:sp>
      </p:grpSp>
      <p:sp>
        <p:nvSpPr>
          <p:cNvPr id="281" name="Content Placeholder 5"/>
          <p:cNvSpPr txBox="1">
            <a:spLocks/>
          </p:cNvSpPr>
          <p:nvPr/>
        </p:nvSpPr>
        <p:spPr>
          <a:xfrm>
            <a:off x="253200" y="1308067"/>
            <a:ext cx="4177784" cy="324518"/>
          </a:xfrm>
          <a:prstGeom prst="rect">
            <a:avLst/>
          </a:prstGeom>
          <a:gradFill>
            <a:gsLst>
              <a:gs pos="0">
                <a:schemeClr val="tx2"/>
              </a:gs>
              <a:gs pos="100000">
                <a:schemeClr val="tx2">
                  <a:lumMod val="75000"/>
                </a:schemeClr>
              </a:gs>
            </a:gsLst>
            <a:lin ang="5400000" scaled="0"/>
          </a:gra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Clr>
                <a:schemeClr val="tx2"/>
              </a:buClr>
              <a:buNone/>
            </a:pPr>
            <a:r>
              <a:rPr lang="en-US" sz="1600" dirty="0">
                <a:solidFill>
                  <a:schemeClr val="bg1"/>
                </a:solidFill>
              </a:rPr>
              <a:t>STORAGE ONLY</a:t>
            </a:r>
          </a:p>
        </p:txBody>
      </p:sp>
      <p:pic>
        <p:nvPicPr>
          <p:cNvPr id="233" name="Picture 23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5564" y="1878445"/>
            <a:ext cx="429860" cy="822960"/>
          </a:xfrm>
          <a:prstGeom prst="rect">
            <a:avLst/>
          </a:prstGeom>
          <a:noFill/>
        </p:spPr>
      </p:pic>
      <p:sp>
        <p:nvSpPr>
          <p:cNvPr id="421" name="Oval 420"/>
          <p:cNvSpPr>
            <a:spLocks noChangeAspect="1"/>
          </p:cNvSpPr>
          <p:nvPr/>
        </p:nvSpPr>
        <p:spPr>
          <a:xfrm>
            <a:off x="905559" y="2072938"/>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C</a:t>
            </a:r>
          </a:p>
        </p:txBody>
      </p:sp>
      <p:cxnSp>
        <p:nvCxnSpPr>
          <p:cNvPr id="34" name="Straight Connector 33"/>
          <p:cNvCxnSpPr/>
          <p:nvPr/>
        </p:nvCxnSpPr>
        <p:spPr>
          <a:xfrm>
            <a:off x="1001411" y="2320783"/>
            <a:ext cx="0" cy="466506"/>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36455" y="2320783"/>
            <a:ext cx="0" cy="466506"/>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grpSp>
        <p:nvGrpSpPr>
          <p:cNvPr id="267" name="Group 266"/>
          <p:cNvGrpSpPr/>
          <p:nvPr/>
        </p:nvGrpSpPr>
        <p:grpSpPr>
          <a:xfrm>
            <a:off x="574812" y="2837146"/>
            <a:ext cx="464956" cy="822960"/>
            <a:chOff x="502382" y="2821910"/>
            <a:chExt cx="464956" cy="822960"/>
          </a:xfrm>
        </p:grpSpPr>
        <p:pic>
          <p:nvPicPr>
            <p:cNvPr id="268" name="Picture 26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382" y="2821910"/>
              <a:ext cx="429860" cy="822960"/>
            </a:xfrm>
            <a:prstGeom prst="rect">
              <a:avLst/>
            </a:prstGeom>
            <a:noFill/>
          </p:spPr>
        </p:pic>
        <p:grpSp>
          <p:nvGrpSpPr>
            <p:cNvPr id="269" name="Group 268"/>
            <p:cNvGrpSpPr>
              <a:grpSpLocks noChangeAspect="1"/>
            </p:cNvGrpSpPr>
            <p:nvPr/>
          </p:nvGrpSpPr>
          <p:grpSpPr>
            <a:xfrm>
              <a:off x="739303" y="3283052"/>
              <a:ext cx="228035" cy="336927"/>
              <a:chOff x="2426803" y="2478477"/>
              <a:chExt cx="271472" cy="401104"/>
            </a:xfrm>
          </p:grpSpPr>
          <p:sp>
            <p:nvSpPr>
              <p:cNvPr id="285" name="Rounded Rectangle 284"/>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86" name="Group 285"/>
              <p:cNvGrpSpPr/>
              <p:nvPr/>
            </p:nvGrpSpPr>
            <p:grpSpPr>
              <a:xfrm>
                <a:off x="2426803" y="2478477"/>
                <a:ext cx="271472" cy="401104"/>
                <a:chOff x="4181400" y="4436007"/>
                <a:chExt cx="271472" cy="401104"/>
              </a:xfrm>
            </p:grpSpPr>
            <p:sp>
              <p:nvSpPr>
                <p:cNvPr id="287"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88"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98"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00"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01"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cxnSp>
        <p:nvCxnSpPr>
          <p:cNvPr id="117" name="Straight Connector 116"/>
          <p:cNvCxnSpPr/>
          <p:nvPr/>
        </p:nvCxnSpPr>
        <p:spPr>
          <a:xfrm>
            <a:off x="965407" y="3308544"/>
            <a:ext cx="0" cy="449376"/>
          </a:xfrm>
          <a:prstGeom prst="line">
            <a:avLst/>
          </a:prstGeom>
          <a:ln w="38100" cmpd="sng">
            <a:solidFill>
              <a:srgbClr val="3892D0"/>
            </a:solidFill>
          </a:ln>
          <a:effectLst/>
        </p:spPr>
        <p:style>
          <a:lnRef idx="1">
            <a:schemeClr val="accent1"/>
          </a:lnRef>
          <a:fillRef idx="0">
            <a:schemeClr val="accent1"/>
          </a:fillRef>
          <a:effectRef idx="0">
            <a:schemeClr val="accent1"/>
          </a:effectRef>
          <a:fontRef idx="minor">
            <a:schemeClr val="tx1"/>
          </a:fontRef>
        </p:style>
      </p:cxnSp>
      <p:sp>
        <p:nvSpPr>
          <p:cNvPr id="424" name="Oval 423"/>
          <p:cNvSpPr>
            <a:spLocks noChangeAspect="1"/>
          </p:cNvSpPr>
          <p:nvPr/>
        </p:nvSpPr>
        <p:spPr>
          <a:xfrm>
            <a:off x="869010" y="3025730"/>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a:solidFill>
                  <a:schemeClr val="tx2"/>
                </a:solidFill>
              </a:rPr>
              <a:t>S</a:t>
            </a:r>
          </a:p>
        </p:txBody>
      </p:sp>
    </p:spTree>
    <p:extLst>
      <p:ext uri="{BB962C8B-B14F-4D97-AF65-F5344CB8AC3E}">
        <p14:creationId xmlns:p14="http://schemas.microsoft.com/office/powerpoint/2010/main" val="429226791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path" presetSubtype="0" accel="50000" decel="50000" fill="hold" nodeType="withEffect">
                                  <p:stCondLst>
                                    <p:cond delay="0"/>
                                  </p:stCondLst>
                                  <p:childTnLst>
                                    <p:animMotion origin="layout" path="M -1.11111E-6 -2.80296E-6 L -1.11111E-6 0.19735 " pathEditMode="relative" rAng="0" ptsTypes="AA">
                                      <p:cBhvr>
                                        <p:cTn id="9" dur="2000" fill="hold"/>
                                        <p:tgtEl>
                                          <p:spTgt spid="14"/>
                                        </p:tgtEl>
                                        <p:attrNameLst>
                                          <p:attrName>ppt_x</p:attrName>
                                          <p:attrName>ppt_y</p:attrName>
                                        </p:attrNameLst>
                                      </p:cBhvr>
                                      <p:rCtr x="0" y="9867"/>
                                    </p:animMotion>
                                  </p:childTnLst>
                                </p:cTn>
                              </p:par>
                              <p:par>
                                <p:cTn id="10" presetID="10"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42" presetClass="path" presetSubtype="0" accel="50000" decel="50000" fill="hold" nodeType="withEffect">
                                  <p:stCondLst>
                                    <p:cond delay="0"/>
                                  </p:stCondLst>
                                  <p:childTnLst>
                                    <p:animMotion origin="layout" path="M -2.22222E-6 -2.38668E-6 L -2.22222E-6 0.20383 " pathEditMode="relative" rAng="0" ptsTypes="AA">
                                      <p:cBhvr>
                                        <p:cTn id="14" dur="2000" fill="hold"/>
                                        <p:tgtEl>
                                          <p:spTgt spid="17"/>
                                        </p:tgtEl>
                                        <p:attrNameLst>
                                          <p:attrName>ppt_x</p:attrName>
                                          <p:attrName>ppt_y</p:attrName>
                                        </p:attrNameLst>
                                      </p:cBhvr>
                                      <p:rCtr x="0" y="10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ontent Placeholder 5"/>
          <p:cNvSpPr txBox="1">
            <a:spLocks/>
          </p:cNvSpPr>
          <p:nvPr/>
        </p:nvSpPr>
        <p:spPr>
          <a:xfrm rot="16200000">
            <a:off x="4411437" y="410934"/>
            <a:ext cx="5143501" cy="4321625"/>
          </a:xfrm>
          <a:prstGeom prst="rect">
            <a:avLst/>
          </a:prstGeom>
          <a:gradFill>
            <a:gsLst>
              <a:gs pos="10036">
                <a:srgbClr val="73B7D8">
                  <a:alpha val="62000"/>
                </a:srgbClr>
              </a:gs>
              <a:gs pos="2000">
                <a:srgbClr val="67B1D5">
                  <a:alpha val="56000"/>
                </a:srgbClr>
              </a:gs>
              <a:gs pos="0">
                <a:schemeClr val="bg1">
                  <a:alpha val="54000"/>
                </a:schemeClr>
              </a:gs>
              <a:gs pos="100000">
                <a:schemeClr val="tx2">
                  <a:alpha val="0"/>
                </a:schemeClr>
              </a:gs>
            </a:gsLst>
            <a:lin ang="5400000" scaled="0"/>
          </a:gradFill>
          <a:ln>
            <a:gradFill>
              <a:gsLst>
                <a:gs pos="79000">
                  <a:schemeClr val="bg1">
                    <a:lumMod val="75000"/>
                  </a:schemeClr>
                </a:gs>
                <a:gs pos="22000">
                  <a:schemeClr val="bg1">
                    <a:lumMod val="75000"/>
                  </a:schemeClr>
                </a:gs>
                <a:gs pos="0">
                  <a:schemeClr val="tx2">
                    <a:alpha val="0"/>
                  </a:schemeClr>
                </a:gs>
                <a:gs pos="50000">
                  <a:schemeClr val="bg1">
                    <a:lumMod val="75000"/>
                  </a:schemeClr>
                </a:gs>
                <a:gs pos="100000">
                  <a:schemeClr val="tx2">
                    <a:alpha val="0"/>
                  </a:schemeClr>
                </a:gs>
              </a:gsLst>
              <a:lin ang="0" scaled="0"/>
            </a:gra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Clr>
                <a:schemeClr val="tx2"/>
              </a:buClr>
              <a:buNone/>
            </a:pPr>
            <a:endParaRPr lang="en-US" sz="1600" dirty="0">
              <a:solidFill>
                <a:schemeClr val="bg2"/>
              </a:solidFill>
            </a:endParaRPr>
          </a:p>
        </p:txBody>
      </p:sp>
      <p:sp>
        <p:nvSpPr>
          <p:cNvPr id="4" name="Title 3"/>
          <p:cNvSpPr>
            <a:spLocks noGrp="1"/>
          </p:cNvSpPr>
          <p:nvPr>
            <p:ph type="title"/>
          </p:nvPr>
        </p:nvSpPr>
        <p:spPr/>
        <p:txBody>
          <a:bodyPr>
            <a:normAutofit/>
          </a:bodyPr>
          <a:lstStyle/>
          <a:p>
            <a:r>
              <a:rPr lang="en-US" dirty="0" smtClean="0"/>
              <a:t>High </a:t>
            </a:r>
            <a:r>
              <a:rPr lang="en-US" dirty="0"/>
              <a:t>I/O </a:t>
            </a:r>
            <a:r>
              <a:rPr lang="en-US" dirty="0" smtClean="0"/>
              <a:t>Parallelism</a:t>
            </a:r>
            <a:endParaRPr lang="en-US" dirty="0"/>
          </a:p>
        </p:txBody>
      </p:sp>
      <p:grpSp>
        <p:nvGrpSpPr>
          <p:cNvPr id="51" name="Group 50"/>
          <p:cNvGrpSpPr/>
          <p:nvPr/>
        </p:nvGrpSpPr>
        <p:grpSpPr>
          <a:xfrm>
            <a:off x="657419" y="3685003"/>
            <a:ext cx="496842" cy="822960"/>
            <a:chOff x="636519" y="3283052"/>
            <a:chExt cx="496842" cy="822960"/>
          </a:xfrm>
        </p:grpSpPr>
        <p:grpSp>
          <p:nvGrpSpPr>
            <p:cNvPr id="35" name="Group 34"/>
            <p:cNvGrpSpPr/>
            <p:nvPr/>
          </p:nvGrpSpPr>
          <p:grpSpPr>
            <a:xfrm>
              <a:off x="636519" y="3283052"/>
              <a:ext cx="464956" cy="822960"/>
              <a:chOff x="502382" y="2821910"/>
              <a:chExt cx="464956" cy="822960"/>
            </a:xfrm>
          </p:grpSpPr>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382" y="2821910"/>
                <a:ext cx="429860" cy="822960"/>
              </a:xfrm>
              <a:prstGeom prst="rect">
                <a:avLst/>
              </a:prstGeom>
              <a:solidFill>
                <a:schemeClr val="tx2"/>
              </a:solidFill>
            </p:spPr>
          </p:pic>
          <p:grpSp>
            <p:nvGrpSpPr>
              <p:cNvPr id="37" name="Group 36"/>
              <p:cNvGrpSpPr>
                <a:grpSpLocks noChangeAspect="1"/>
              </p:cNvGrpSpPr>
              <p:nvPr/>
            </p:nvGrpSpPr>
            <p:grpSpPr>
              <a:xfrm>
                <a:off x="739303" y="3283052"/>
                <a:ext cx="228035" cy="336927"/>
                <a:chOff x="2426803" y="2478477"/>
                <a:chExt cx="271472" cy="401104"/>
              </a:xfrm>
            </p:grpSpPr>
            <p:sp>
              <p:nvSpPr>
                <p:cNvPr id="38" name="Rounded Rectangle 37"/>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9" name="Group 38"/>
                <p:cNvGrpSpPr/>
                <p:nvPr/>
              </p:nvGrpSpPr>
              <p:grpSpPr>
                <a:xfrm>
                  <a:off x="2426803" y="2478477"/>
                  <a:ext cx="271472" cy="401104"/>
                  <a:chOff x="4181400" y="4436007"/>
                  <a:chExt cx="271472" cy="401104"/>
                </a:xfrm>
              </p:grpSpPr>
              <p:sp>
                <p:nvSpPr>
                  <p:cNvPr id="40"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41"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42"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43"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44"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sp>
          <p:nvSpPr>
            <p:cNvPr id="45" name="Oval 44"/>
            <p:cNvSpPr>
              <a:spLocks noChangeAspect="1"/>
            </p:cNvSpPr>
            <p:nvPr/>
          </p:nvSpPr>
          <p:spPr>
            <a:xfrm>
              <a:off x="926947" y="346401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smtClean="0">
                  <a:solidFill>
                    <a:schemeClr val="tx2"/>
                  </a:solidFill>
                </a:rPr>
                <a:t>S</a:t>
              </a:r>
              <a:endParaRPr lang="en-US" sz="1200" dirty="0">
                <a:solidFill>
                  <a:schemeClr val="tx2"/>
                </a:solidFill>
              </a:endParaRPr>
            </a:p>
          </p:txBody>
        </p:sp>
      </p:grpSp>
      <p:grpSp>
        <p:nvGrpSpPr>
          <p:cNvPr id="52" name="Group 51"/>
          <p:cNvGrpSpPr/>
          <p:nvPr/>
        </p:nvGrpSpPr>
        <p:grpSpPr>
          <a:xfrm>
            <a:off x="1457408" y="3685003"/>
            <a:ext cx="519965" cy="822960"/>
            <a:chOff x="1433992" y="3275428"/>
            <a:chExt cx="519965" cy="822960"/>
          </a:xfrm>
        </p:grpSpPr>
        <p:grpSp>
          <p:nvGrpSpPr>
            <p:cNvPr id="25" name="Group 24"/>
            <p:cNvGrpSpPr/>
            <p:nvPr/>
          </p:nvGrpSpPr>
          <p:grpSpPr>
            <a:xfrm>
              <a:off x="1433992" y="3275428"/>
              <a:ext cx="464956" cy="822960"/>
              <a:chOff x="502382" y="2821910"/>
              <a:chExt cx="464956" cy="822960"/>
            </a:xfrm>
          </p:grpSpPr>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382" y="2821910"/>
                <a:ext cx="429860" cy="822960"/>
              </a:xfrm>
              <a:prstGeom prst="rect">
                <a:avLst/>
              </a:prstGeom>
              <a:solidFill>
                <a:schemeClr val="tx2"/>
              </a:solidFill>
            </p:spPr>
          </p:pic>
          <p:grpSp>
            <p:nvGrpSpPr>
              <p:cNvPr id="27" name="Group 26"/>
              <p:cNvGrpSpPr>
                <a:grpSpLocks noChangeAspect="1"/>
              </p:cNvGrpSpPr>
              <p:nvPr/>
            </p:nvGrpSpPr>
            <p:grpSpPr>
              <a:xfrm>
                <a:off x="739303" y="3283052"/>
                <a:ext cx="228035" cy="336927"/>
                <a:chOff x="2426803" y="2478477"/>
                <a:chExt cx="271472" cy="401104"/>
              </a:xfrm>
            </p:grpSpPr>
            <p:sp>
              <p:nvSpPr>
                <p:cNvPr id="28" name="Rounded Rectangle 27"/>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2426803" y="2478477"/>
                  <a:ext cx="271472" cy="401104"/>
                  <a:chOff x="4181400" y="4436007"/>
                  <a:chExt cx="271472" cy="401104"/>
                </a:xfrm>
              </p:grpSpPr>
              <p:sp>
                <p:nvSpPr>
                  <p:cNvPr id="30"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1"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2"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3"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34"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sp>
          <p:nvSpPr>
            <p:cNvPr id="46" name="Oval 45"/>
            <p:cNvSpPr>
              <a:spLocks noChangeAspect="1"/>
            </p:cNvSpPr>
            <p:nvPr/>
          </p:nvSpPr>
          <p:spPr>
            <a:xfrm>
              <a:off x="1747543" y="346401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smtClean="0">
                  <a:solidFill>
                    <a:schemeClr val="tx2"/>
                  </a:solidFill>
                </a:rPr>
                <a:t>S</a:t>
              </a:r>
              <a:endParaRPr lang="en-US" sz="1200" dirty="0">
                <a:solidFill>
                  <a:schemeClr val="tx2"/>
                </a:solidFill>
              </a:endParaRPr>
            </a:p>
          </p:txBody>
        </p:sp>
      </p:grpSp>
      <p:grpSp>
        <p:nvGrpSpPr>
          <p:cNvPr id="53" name="Group 52"/>
          <p:cNvGrpSpPr/>
          <p:nvPr/>
        </p:nvGrpSpPr>
        <p:grpSpPr>
          <a:xfrm>
            <a:off x="2280338" y="3685003"/>
            <a:ext cx="486728" cy="822960"/>
            <a:chOff x="2249343" y="3275428"/>
            <a:chExt cx="486728" cy="822960"/>
          </a:xfrm>
        </p:grpSpPr>
        <p:grpSp>
          <p:nvGrpSpPr>
            <p:cNvPr id="15" name="Group 14"/>
            <p:cNvGrpSpPr/>
            <p:nvPr/>
          </p:nvGrpSpPr>
          <p:grpSpPr>
            <a:xfrm>
              <a:off x="2249343" y="3275428"/>
              <a:ext cx="464956" cy="822960"/>
              <a:chOff x="502382" y="2821910"/>
              <a:chExt cx="464956" cy="82296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382" y="2821910"/>
                <a:ext cx="429860" cy="822960"/>
              </a:xfrm>
              <a:prstGeom prst="rect">
                <a:avLst/>
              </a:prstGeom>
              <a:solidFill>
                <a:schemeClr val="tx2"/>
              </a:solidFill>
            </p:spPr>
          </p:pic>
          <p:grpSp>
            <p:nvGrpSpPr>
              <p:cNvPr id="17" name="Group 16"/>
              <p:cNvGrpSpPr>
                <a:grpSpLocks noChangeAspect="1"/>
              </p:cNvGrpSpPr>
              <p:nvPr/>
            </p:nvGrpSpPr>
            <p:grpSpPr>
              <a:xfrm>
                <a:off x="739303" y="3283052"/>
                <a:ext cx="228035" cy="336927"/>
                <a:chOff x="2426803" y="2478477"/>
                <a:chExt cx="271472" cy="401104"/>
              </a:xfrm>
            </p:grpSpPr>
            <p:sp>
              <p:nvSpPr>
                <p:cNvPr id="18" name="Rounded Rectangle 17"/>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2426803" y="2478477"/>
                  <a:ext cx="271472" cy="401104"/>
                  <a:chOff x="4181400" y="4436007"/>
                  <a:chExt cx="271472" cy="401104"/>
                </a:xfrm>
              </p:grpSpPr>
              <p:sp>
                <p:nvSpPr>
                  <p:cNvPr id="20"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1"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2"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3"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24"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sp>
          <p:nvSpPr>
            <p:cNvPr id="47" name="Oval 46"/>
            <p:cNvSpPr>
              <a:spLocks noChangeAspect="1"/>
            </p:cNvSpPr>
            <p:nvPr/>
          </p:nvSpPr>
          <p:spPr>
            <a:xfrm>
              <a:off x="2529657" y="346401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smtClean="0">
                  <a:solidFill>
                    <a:schemeClr val="tx2"/>
                  </a:solidFill>
                </a:rPr>
                <a:t>S</a:t>
              </a:r>
              <a:endParaRPr lang="en-US" sz="1200" dirty="0">
                <a:solidFill>
                  <a:schemeClr val="tx2"/>
                </a:solidFill>
              </a:endParaRPr>
            </a:p>
          </p:txBody>
        </p:sp>
      </p:grpSp>
      <p:grpSp>
        <p:nvGrpSpPr>
          <p:cNvPr id="111" name="Group 110"/>
          <p:cNvGrpSpPr/>
          <p:nvPr/>
        </p:nvGrpSpPr>
        <p:grpSpPr>
          <a:xfrm>
            <a:off x="612814" y="1722521"/>
            <a:ext cx="509853" cy="916915"/>
            <a:chOff x="602120" y="1761630"/>
            <a:chExt cx="509853" cy="916915"/>
          </a:xfrm>
        </p:grpSpPr>
        <p:grpSp>
          <p:nvGrpSpPr>
            <p:cNvPr id="48" name="Group 47"/>
            <p:cNvGrpSpPr/>
            <p:nvPr/>
          </p:nvGrpSpPr>
          <p:grpSpPr>
            <a:xfrm>
              <a:off x="645564" y="1855585"/>
              <a:ext cx="466409" cy="822960"/>
              <a:chOff x="645564" y="1855585"/>
              <a:chExt cx="466409" cy="82296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564" y="1855585"/>
                <a:ext cx="429860" cy="822960"/>
              </a:xfrm>
              <a:prstGeom prst="rect">
                <a:avLst/>
              </a:prstGeom>
            </p:spPr>
          </p:pic>
          <p:sp>
            <p:nvSpPr>
              <p:cNvPr id="12" name="Oval 11"/>
              <p:cNvSpPr>
                <a:spLocks noChangeAspect="1"/>
              </p:cNvSpPr>
              <p:nvPr/>
            </p:nvSpPr>
            <p:spPr>
              <a:xfrm>
                <a:off x="905559" y="2050078"/>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smtClean="0">
                    <a:solidFill>
                      <a:schemeClr val="tx2"/>
                    </a:solidFill>
                  </a:rPr>
                  <a:t>C</a:t>
                </a:r>
                <a:endParaRPr lang="en-US" sz="1200" dirty="0">
                  <a:solidFill>
                    <a:schemeClr val="tx2"/>
                  </a:solidFill>
                </a:endParaRPr>
              </a:p>
            </p:txBody>
          </p:sp>
        </p:grpSp>
        <p:grpSp>
          <p:nvGrpSpPr>
            <p:cNvPr id="54" name="Group 53"/>
            <p:cNvGrpSpPr/>
            <p:nvPr/>
          </p:nvGrpSpPr>
          <p:grpSpPr>
            <a:xfrm>
              <a:off x="602120" y="1761630"/>
              <a:ext cx="303439" cy="288448"/>
              <a:chOff x="951817" y="777023"/>
              <a:chExt cx="1067902" cy="634689"/>
            </a:xfrm>
          </p:grpSpPr>
          <p:grpSp>
            <p:nvGrpSpPr>
              <p:cNvPr id="55" name="Group 54"/>
              <p:cNvGrpSpPr/>
              <p:nvPr/>
            </p:nvGrpSpPr>
            <p:grpSpPr>
              <a:xfrm>
                <a:off x="951817" y="777023"/>
                <a:ext cx="1054783" cy="611510"/>
                <a:chOff x="943350" y="777023"/>
                <a:chExt cx="1054783" cy="611510"/>
              </a:xfrm>
            </p:grpSpPr>
            <p:grpSp>
              <p:nvGrpSpPr>
                <p:cNvPr id="64" name="Group 63"/>
                <p:cNvGrpSpPr/>
                <p:nvPr/>
              </p:nvGrpSpPr>
              <p:grpSpPr>
                <a:xfrm>
                  <a:off x="943350" y="777023"/>
                  <a:ext cx="763102" cy="473822"/>
                  <a:chOff x="281927" y="1975662"/>
                  <a:chExt cx="763102" cy="473822"/>
                </a:xfrm>
              </p:grpSpPr>
              <p:grpSp>
                <p:nvGrpSpPr>
                  <p:cNvPr id="66" name="Group 65"/>
                  <p:cNvGrpSpPr/>
                  <p:nvPr/>
                </p:nvGrpSpPr>
                <p:grpSpPr>
                  <a:xfrm rot="10800000">
                    <a:off x="281927" y="1975662"/>
                    <a:ext cx="754226" cy="473822"/>
                    <a:chOff x="281927" y="1975662"/>
                    <a:chExt cx="754226" cy="473822"/>
                  </a:xfrm>
                </p:grpSpPr>
                <p:grpSp>
                  <p:nvGrpSpPr>
                    <p:cNvPr id="69" name="Group 5"/>
                    <p:cNvGrpSpPr>
                      <a:grpSpLocks noChangeAspect="1"/>
                    </p:cNvGrpSpPr>
                    <p:nvPr/>
                  </p:nvGrpSpPr>
                  <p:grpSpPr bwMode="auto">
                    <a:xfrm>
                      <a:off x="281927" y="1975662"/>
                      <a:ext cx="754226" cy="473822"/>
                      <a:chOff x="2511" y="1332"/>
                      <a:chExt cx="737" cy="463"/>
                    </a:xfrm>
                    <a:solidFill>
                      <a:schemeClr val="tx2"/>
                    </a:solidFill>
                  </p:grpSpPr>
                  <p:sp>
                    <p:nvSpPr>
                      <p:cNvPr id="71" name="Rectangle 8"/>
                      <p:cNvSpPr>
                        <a:spLocks noChangeArrowheads="1"/>
                      </p:cNvSpPr>
                      <p:nvPr/>
                    </p:nvSpPr>
                    <p:spPr bwMode="auto">
                      <a:xfrm>
                        <a:off x="2520" y="1701"/>
                        <a:ext cx="719"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9"/>
                      <p:cNvSpPr>
                        <a:spLocks noEditPoints="1"/>
                      </p:cNvSpPr>
                      <p:nvPr/>
                    </p:nvSpPr>
                    <p:spPr bwMode="auto">
                      <a:xfrm>
                        <a:off x="2511" y="1332"/>
                        <a:ext cx="737" cy="463"/>
                      </a:xfrm>
                      <a:custGeom>
                        <a:avLst/>
                        <a:gdLst>
                          <a:gd name="T0" fmla="*/ 737 w 737"/>
                          <a:gd name="T1" fmla="*/ 463 h 463"/>
                          <a:gd name="T2" fmla="*/ 0 w 737"/>
                          <a:gd name="T3" fmla="*/ 463 h 463"/>
                          <a:gd name="T4" fmla="*/ 0 w 737"/>
                          <a:gd name="T5" fmla="*/ 0 h 463"/>
                          <a:gd name="T6" fmla="*/ 737 w 737"/>
                          <a:gd name="T7" fmla="*/ 0 h 463"/>
                          <a:gd name="T8" fmla="*/ 737 w 737"/>
                          <a:gd name="T9" fmla="*/ 463 h 463"/>
                          <a:gd name="T10" fmla="*/ 19 w 737"/>
                          <a:gd name="T11" fmla="*/ 444 h 463"/>
                          <a:gd name="T12" fmla="*/ 718 w 737"/>
                          <a:gd name="T13" fmla="*/ 444 h 463"/>
                          <a:gd name="T14" fmla="*/ 718 w 737"/>
                          <a:gd name="T15" fmla="*/ 19 h 463"/>
                          <a:gd name="T16" fmla="*/ 19 w 737"/>
                          <a:gd name="T17" fmla="*/ 19 h 463"/>
                          <a:gd name="T18" fmla="*/ 19 w 737"/>
                          <a:gd name="T19" fmla="*/ 44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463">
                            <a:moveTo>
                              <a:pt x="737" y="463"/>
                            </a:moveTo>
                            <a:lnTo>
                              <a:pt x="0" y="463"/>
                            </a:lnTo>
                            <a:lnTo>
                              <a:pt x="0" y="0"/>
                            </a:lnTo>
                            <a:lnTo>
                              <a:pt x="737" y="0"/>
                            </a:lnTo>
                            <a:lnTo>
                              <a:pt x="737" y="463"/>
                            </a:lnTo>
                            <a:close/>
                            <a:moveTo>
                              <a:pt x="19" y="444"/>
                            </a:moveTo>
                            <a:lnTo>
                              <a:pt x="718" y="444"/>
                            </a:lnTo>
                            <a:lnTo>
                              <a:pt x="718" y="19"/>
                            </a:lnTo>
                            <a:lnTo>
                              <a:pt x="19" y="19"/>
                            </a:lnTo>
                            <a:lnTo>
                              <a:pt x="19" y="4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 name="Rectangle 69"/>
                    <p:cNvSpPr/>
                    <p:nvPr/>
                  </p:nvSpPr>
                  <p:spPr>
                    <a:xfrm>
                      <a:off x="328248" y="2026416"/>
                      <a:ext cx="658166" cy="301451"/>
                    </a:xfrm>
                    <a:prstGeom prst="rect">
                      <a:avLst/>
                    </a:prstGeom>
                    <a:solidFill>
                      <a:schemeClr val="tx2"/>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67" name="Picture 66"/>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79231" y="1985387"/>
                    <a:ext cx="165798" cy="65314"/>
                  </a:xfrm>
                  <a:prstGeom prst="rect">
                    <a:avLst/>
                  </a:prstGeom>
                </p:spPr>
              </p:pic>
              <p:pic>
                <p:nvPicPr>
                  <p:cNvPr id="68" name="Picture 67"/>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25641" y="1985387"/>
                    <a:ext cx="165798" cy="65314"/>
                  </a:xfrm>
                  <a:prstGeom prst="rect">
                    <a:avLst/>
                  </a:prstGeom>
                </p:spPr>
              </p:pic>
            </p:grpSp>
            <p:sp>
              <p:nvSpPr>
                <p:cNvPr id="65" name="Rectangle 64"/>
                <p:cNvSpPr/>
                <p:nvPr/>
              </p:nvSpPr>
              <p:spPr>
                <a:xfrm>
                  <a:off x="1261533" y="948267"/>
                  <a:ext cx="736600" cy="440266"/>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6" name="Group 55"/>
              <p:cNvGrpSpPr/>
              <p:nvPr/>
            </p:nvGrpSpPr>
            <p:grpSpPr>
              <a:xfrm>
                <a:off x="1256617" y="937890"/>
                <a:ext cx="763102" cy="473822"/>
                <a:chOff x="281927" y="1975662"/>
                <a:chExt cx="763102" cy="473822"/>
              </a:xfrm>
            </p:grpSpPr>
            <p:grpSp>
              <p:nvGrpSpPr>
                <p:cNvPr id="57" name="Group 56"/>
                <p:cNvGrpSpPr/>
                <p:nvPr/>
              </p:nvGrpSpPr>
              <p:grpSpPr>
                <a:xfrm rot="10800000">
                  <a:off x="281927" y="1975662"/>
                  <a:ext cx="754226" cy="473822"/>
                  <a:chOff x="281927" y="1975662"/>
                  <a:chExt cx="754226" cy="473822"/>
                </a:xfrm>
              </p:grpSpPr>
              <p:grpSp>
                <p:nvGrpSpPr>
                  <p:cNvPr id="60" name="Group 5"/>
                  <p:cNvGrpSpPr>
                    <a:grpSpLocks noChangeAspect="1"/>
                  </p:cNvGrpSpPr>
                  <p:nvPr/>
                </p:nvGrpSpPr>
                <p:grpSpPr bwMode="auto">
                  <a:xfrm>
                    <a:off x="281927" y="1975662"/>
                    <a:ext cx="754226" cy="473822"/>
                    <a:chOff x="2511" y="1332"/>
                    <a:chExt cx="737" cy="463"/>
                  </a:xfrm>
                  <a:solidFill>
                    <a:schemeClr val="tx2"/>
                  </a:solidFill>
                </p:grpSpPr>
                <p:sp>
                  <p:nvSpPr>
                    <p:cNvPr id="62" name="Rectangle 8"/>
                    <p:cNvSpPr>
                      <a:spLocks noChangeArrowheads="1"/>
                    </p:cNvSpPr>
                    <p:nvPr/>
                  </p:nvSpPr>
                  <p:spPr bwMode="auto">
                    <a:xfrm>
                      <a:off x="2520" y="1701"/>
                      <a:ext cx="719"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9"/>
                    <p:cNvSpPr>
                      <a:spLocks noEditPoints="1"/>
                    </p:cNvSpPr>
                    <p:nvPr/>
                  </p:nvSpPr>
                  <p:spPr bwMode="auto">
                    <a:xfrm>
                      <a:off x="2511" y="1332"/>
                      <a:ext cx="737" cy="463"/>
                    </a:xfrm>
                    <a:custGeom>
                      <a:avLst/>
                      <a:gdLst>
                        <a:gd name="T0" fmla="*/ 737 w 737"/>
                        <a:gd name="T1" fmla="*/ 463 h 463"/>
                        <a:gd name="T2" fmla="*/ 0 w 737"/>
                        <a:gd name="T3" fmla="*/ 463 h 463"/>
                        <a:gd name="T4" fmla="*/ 0 w 737"/>
                        <a:gd name="T5" fmla="*/ 0 h 463"/>
                        <a:gd name="T6" fmla="*/ 737 w 737"/>
                        <a:gd name="T7" fmla="*/ 0 h 463"/>
                        <a:gd name="T8" fmla="*/ 737 w 737"/>
                        <a:gd name="T9" fmla="*/ 463 h 463"/>
                        <a:gd name="T10" fmla="*/ 19 w 737"/>
                        <a:gd name="T11" fmla="*/ 444 h 463"/>
                        <a:gd name="T12" fmla="*/ 718 w 737"/>
                        <a:gd name="T13" fmla="*/ 444 h 463"/>
                        <a:gd name="T14" fmla="*/ 718 w 737"/>
                        <a:gd name="T15" fmla="*/ 19 h 463"/>
                        <a:gd name="T16" fmla="*/ 19 w 737"/>
                        <a:gd name="T17" fmla="*/ 19 h 463"/>
                        <a:gd name="T18" fmla="*/ 19 w 737"/>
                        <a:gd name="T19" fmla="*/ 44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463">
                          <a:moveTo>
                            <a:pt x="737" y="463"/>
                          </a:moveTo>
                          <a:lnTo>
                            <a:pt x="0" y="463"/>
                          </a:lnTo>
                          <a:lnTo>
                            <a:pt x="0" y="0"/>
                          </a:lnTo>
                          <a:lnTo>
                            <a:pt x="737" y="0"/>
                          </a:lnTo>
                          <a:lnTo>
                            <a:pt x="737" y="463"/>
                          </a:lnTo>
                          <a:close/>
                          <a:moveTo>
                            <a:pt x="19" y="444"/>
                          </a:moveTo>
                          <a:lnTo>
                            <a:pt x="718" y="444"/>
                          </a:lnTo>
                          <a:lnTo>
                            <a:pt x="718" y="19"/>
                          </a:lnTo>
                          <a:lnTo>
                            <a:pt x="19" y="19"/>
                          </a:lnTo>
                          <a:lnTo>
                            <a:pt x="19" y="4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Rectangle 60"/>
                  <p:cNvSpPr/>
                  <p:nvPr/>
                </p:nvSpPr>
                <p:spPr>
                  <a:xfrm>
                    <a:off x="328248" y="2026416"/>
                    <a:ext cx="658166" cy="301451"/>
                  </a:xfrm>
                  <a:prstGeom prst="rect">
                    <a:avLst/>
                  </a:prstGeom>
                  <a:solidFill>
                    <a:schemeClr val="tx2"/>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58" name="Picture 57"/>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79231" y="1985387"/>
                  <a:ext cx="165798" cy="65314"/>
                </a:xfrm>
                <a:prstGeom prst="rect">
                  <a:avLst/>
                </a:prstGeom>
              </p:spPr>
            </p:pic>
            <p:pic>
              <p:nvPicPr>
                <p:cNvPr id="59" name="Picture 58"/>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25641" y="1985387"/>
                  <a:ext cx="165798" cy="65314"/>
                </a:xfrm>
                <a:prstGeom prst="rect">
                  <a:avLst/>
                </a:prstGeom>
              </p:spPr>
            </p:pic>
          </p:grpSp>
        </p:grpSp>
      </p:grpSp>
      <p:grpSp>
        <p:nvGrpSpPr>
          <p:cNvPr id="112" name="Group 111"/>
          <p:cNvGrpSpPr/>
          <p:nvPr/>
        </p:nvGrpSpPr>
        <p:grpSpPr>
          <a:xfrm>
            <a:off x="1406106" y="1722521"/>
            <a:ext cx="546368" cy="916915"/>
            <a:chOff x="1404624" y="1761630"/>
            <a:chExt cx="546368" cy="916915"/>
          </a:xfrm>
        </p:grpSpPr>
        <p:grpSp>
          <p:nvGrpSpPr>
            <p:cNvPr id="49" name="Group 48"/>
            <p:cNvGrpSpPr/>
            <p:nvPr/>
          </p:nvGrpSpPr>
          <p:grpSpPr>
            <a:xfrm>
              <a:off x="1469088" y="1855585"/>
              <a:ext cx="481904" cy="822960"/>
              <a:chOff x="1469088" y="1855585"/>
              <a:chExt cx="481904" cy="82296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9088" y="1855585"/>
                <a:ext cx="429860" cy="822960"/>
              </a:xfrm>
              <a:prstGeom prst="rect">
                <a:avLst/>
              </a:prstGeom>
            </p:spPr>
          </p:pic>
          <p:sp>
            <p:nvSpPr>
              <p:cNvPr id="13" name="Oval 12"/>
              <p:cNvSpPr>
                <a:spLocks noChangeAspect="1"/>
              </p:cNvSpPr>
              <p:nvPr/>
            </p:nvSpPr>
            <p:spPr>
              <a:xfrm>
                <a:off x="1744578" y="2050078"/>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smtClean="0">
                    <a:solidFill>
                      <a:schemeClr val="tx2"/>
                    </a:solidFill>
                  </a:rPr>
                  <a:t>C</a:t>
                </a:r>
                <a:endParaRPr lang="en-US" sz="1200" dirty="0">
                  <a:solidFill>
                    <a:schemeClr val="tx2"/>
                  </a:solidFill>
                </a:endParaRPr>
              </a:p>
            </p:txBody>
          </p:sp>
        </p:grpSp>
        <p:grpSp>
          <p:nvGrpSpPr>
            <p:cNvPr id="73" name="Group 72"/>
            <p:cNvGrpSpPr/>
            <p:nvPr/>
          </p:nvGrpSpPr>
          <p:grpSpPr>
            <a:xfrm>
              <a:off x="1404624" y="1761630"/>
              <a:ext cx="303439" cy="288448"/>
              <a:chOff x="951817" y="777023"/>
              <a:chExt cx="1067902" cy="634689"/>
            </a:xfrm>
          </p:grpSpPr>
          <p:grpSp>
            <p:nvGrpSpPr>
              <p:cNvPr id="74" name="Group 73"/>
              <p:cNvGrpSpPr/>
              <p:nvPr/>
            </p:nvGrpSpPr>
            <p:grpSpPr>
              <a:xfrm>
                <a:off x="951817" y="777023"/>
                <a:ext cx="1054783" cy="611510"/>
                <a:chOff x="943350" y="777023"/>
                <a:chExt cx="1054783" cy="611510"/>
              </a:xfrm>
            </p:grpSpPr>
            <p:grpSp>
              <p:nvGrpSpPr>
                <p:cNvPr id="83" name="Group 82"/>
                <p:cNvGrpSpPr/>
                <p:nvPr/>
              </p:nvGrpSpPr>
              <p:grpSpPr>
                <a:xfrm>
                  <a:off x="943350" y="777023"/>
                  <a:ext cx="763102" cy="473822"/>
                  <a:chOff x="281927" y="1975662"/>
                  <a:chExt cx="763102" cy="473822"/>
                </a:xfrm>
              </p:grpSpPr>
              <p:grpSp>
                <p:nvGrpSpPr>
                  <p:cNvPr id="85" name="Group 84"/>
                  <p:cNvGrpSpPr/>
                  <p:nvPr/>
                </p:nvGrpSpPr>
                <p:grpSpPr>
                  <a:xfrm rot="10800000">
                    <a:off x="281927" y="1975662"/>
                    <a:ext cx="754226" cy="473822"/>
                    <a:chOff x="281927" y="1975662"/>
                    <a:chExt cx="754226" cy="473822"/>
                  </a:xfrm>
                </p:grpSpPr>
                <p:grpSp>
                  <p:nvGrpSpPr>
                    <p:cNvPr id="88" name="Group 5"/>
                    <p:cNvGrpSpPr>
                      <a:grpSpLocks noChangeAspect="1"/>
                    </p:cNvGrpSpPr>
                    <p:nvPr/>
                  </p:nvGrpSpPr>
                  <p:grpSpPr bwMode="auto">
                    <a:xfrm>
                      <a:off x="281927" y="1975662"/>
                      <a:ext cx="754226" cy="473822"/>
                      <a:chOff x="2511" y="1332"/>
                      <a:chExt cx="737" cy="463"/>
                    </a:xfrm>
                    <a:solidFill>
                      <a:schemeClr val="tx2"/>
                    </a:solidFill>
                  </p:grpSpPr>
                  <p:sp>
                    <p:nvSpPr>
                      <p:cNvPr id="90" name="Rectangle 8"/>
                      <p:cNvSpPr>
                        <a:spLocks noChangeArrowheads="1"/>
                      </p:cNvSpPr>
                      <p:nvPr/>
                    </p:nvSpPr>
                    <p:spPr bwMode="auto">
                      <a:xfrm>
                        <a:off x="2520" y="1701"/>
                        <a:ext cx="719"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9"/>
                      <p:cNvSpPr>
                        <a:spLocks noEditPoints="1"/>
                      </p:cNvSpPr>
                      <p:nvPr/>
                    </p:nvSpPr>
                    <p:spPr bwMode="auto">
                      <a:xfrm>
                        <a:off x="2511" y="1332"/>
                        <a:ext cx="737" cy="463"/>
                      </a:xfrm>
                      <a:custGeom>
                        <a:avLst/>
                        <a:gdLst>
                          <a:gd name="T0" fmla="*/ 737 w 737"/>
                          <a:gd name="T1" fmla="*/ 463 h 463"/>
                          <a:gd name="T2" fmla="*/ 0 w 737"/>
                          <a:gd name="T3" fmla="*/ 463 h 463"/>
                          <a:gd name="T4" fmla="*/ 0 w 737"/>
                          <a:gd name="T5" fmla="*/ 0 h 463"/>
                          <a:gd name="T6" fmla="*/ 737 w 737"/>
                          <a:gd name="T7" fmla="*/ 0 h 463"/>
                          <a:gd name="T8" fmla="*/ 737 w 737"/>
                          <a:gd name="T9" fmla="*/ 463 h 463"/>
                          <a:gd name="T10" fmla="*/ 19 w 737"/>
                          <a:gd name="T11" fmla="*/ 444 h 463"/>
                          <a:gd name="T12" fmla="*/ 718 w 737"/>
                          <a:gd name="T13" fmla="*/ 444 h 463"/>
                          <a:gd name="T14" fmla="*/ 718 w 737"/>
                          <a:gd name="T15" fmla="*/ 19 h 463"/>
                          <a:gd name="T16" fmla="*/ 19 w 737"/>
                          <a:gd name="T17" fmla="*/ 19 h 463"/>
                          <a:gd name="T18" fmla="*/ 19 w 737"/>
                          <a:gd name="T19" fmla="*/ 44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463">
                            <a:moveTo>
                              <a:pt x="737" y="463"/>
                            </a:moveTo>
                            <a:lnTo>
                              <a:pt x="0" y="463"/>
                            </a:lnTo>
                            <a:lnTo>
                              <a:pt x="0" y="0"/>
                            </a:lnTo>
                            <a:lnTo>
                              <a:pt x="737" y="0"/>
                            </a:lnTo>
                            <a:lnTo>
                              <a:pt x="737" y="463"/>
                            </a:lnTo>
                            <a:close/>
                            <a:moveTo>
                              <a:pt x="19" y="444"/>
                            </a:moveTo>
                            <a:lnTo>
                              <a:pt x="718" y="444"/>
                            </a:lnTo>
                            <a:lnTo>
                              <a:pt x="718" y="19"/>
                            </a:lnTo>
                            <a:lnTo>
                              <a:pt x="19" y="19"/>
                            </a:lnTo>
                            <a:lnTo>
                              <a:pt x="19" y="4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9" name="Rectangle 88"/>
                    <p:cNvSpPr/>
                    <p:nvPr/>
                  </p:nvSpPr>
                  <p:spPr>
                    <a:xfrm>
                      <a:off x="328248" y="2026416"/>
                      <a:ext cx="658166" cy="301451"/>
                    </a:xfrm>
                    <a:prstGeom prst="rect">
                      <a:avLst/>
                    </a:prstGeom>
                    <a:solidFill>
                      <a:schemeClr val="tx2"/>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6" name="Picture 85"/>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79231" y="1985387"/>
                    <a:ext cx="165798" cy="65314"/>
                  </a:xfrm>
                  <a:prstGeom prst="rect">
                    <a:avLst/>
                  </a:prstGeom>
                </p:spPr>
              </p:pic>
              <p:pic>
                <p:nvPicPr>
                  <p:cNvPr id="87" name="Picture 86"/>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25641" y="1985387"/>
                    <a:ext cx="165798" cy="65314"/>
                  </a:xfrm>
                  <a:prstGeom prst="rect">
                    <a:avLst/>
                  </a:prstGeom>
                </p:spPr>
              </p:pic>
            </p:grpSp>
            <p:sp>
              <p:nvSpPr>
                <p:cNvPr id="84" name="Rectangle 83"/>
                <p:cNvSpPr/>
                <p:nvPr/>
              </p:nvSpPr>
              <p:spPr>
                <a:xfrm>
                  <a:off x="1261533" y="948267"/>
                  <a:ext cx="736600" cy="440266"/>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5" name="Group 74"/>
              <p:cNvGrpSpPr/>
              <p:nvPr/>
            </p:nvGrpSpPr>
            <p:grpSpPr>
              <a:xfrm>
                <a:off x="1256617" y="937890"/>
                <a:ext cx="763102" cy="473822"/>
                <a:chOff x="281927" y="1975662"/>
                <a:chExt cx="763102" cy="473822"/>
              </a:xfrm>
            </p:grpSpPr>
            <p:grpSp>
              <p:nvGrpSpPr>
                <p:cNvPr id="76" name="Group 75"/>
                <p:cNvGrpSpPr/>
                <p:nvPr/>
              </p:nvGrpSpPr>
              <p:grpSpPr>
                <a:xfrm rot="10800000">
                  <a:off x="281927" y="1975662"/>
                  <a:ext cx="754226" cy="473822"/>
                  <a:chOff x="281927" y="1975662"/>
                  <a:chExt cx="754226" cy="473822"/>
                </a:xfrm>
              </p:grpSpPr>
              <p:grpSp>
                <p:nvGrpSpPr>
                  <p:cNvPr id="79" name="Group 5"/>
                  <p:cNvGrpSpPr>
                    <a:grpSpLocks noChangeAspect="1"/>
                  </p:cNvGrpSpPr>
                  <p:nvPr/>
                </p:nvGrpSpPr>
                <p:grpSpPr bwMode="auto">
                  <a:xfrm>
                    <a:off x="281927" y="1975662"/>
                    <a:ext cx="754226" cy="473822"/>
                    <a:chOff x="2511" y="1332"/>
                    <a:chExt cx="737" cy="463"/>
                  </a:xfrm>
                  <a:solidFill>
                    <a:schemeClr val="tx2"/>
                  </a:solidFill>
                </p:grpSpPr>
                <p:sp>
                  <p:nvSpPr>
                    <p:cNvPr id="81" name="Rectangle 8"/>
                    <p:cNvSpPr>
                      <a:spLocks noChangeArrowheads="1"/>
                    </p:cNvSpPr>
                    <p:nvPr/>
                  </p:nvSpPr>
                  <p:spPr bwMode="auto">
                    <a:xfrm>
                      <a:off x="2520" y="1701"/>
                      <a:ext cx="719"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9"/>
                    <p:cNvSpPr>
                      <a:spLocks noEditPoints="1"/>
                    </p:cNvSpPr>
                    <p:nvPr/>
                  </p:nvSpPr>
                  <p:spPr bwMode="auto">
                    <a:xfrm>
                      <a:off x="2511" y="1332"/>
                      <a:ext cx="737" cy="463"/>
                    </a:xfrm>
                    <a:custGeom>
                      <a:avLst/>
                      <a:gdLst>
                        <a:gd name="T0" fmla="*/ 737 w 737"/>
                        <a:gd name="T1" fmla="*/ 463 h 463"/>
                        <a:gd name="T2" fmla="*/ 0 w 737"/>
                        <a:gd name="T3" fmla="*/ 463 h 463"/>
                        <a:gd name="T4" fmla="*/ 0 w 737"/>
                        <a:gd name="T5" fmla="*/ 0 h 463"/>
                        <a:gd name="T6" fmla="*/ 737 w 737"/>
                        <a:gd name="T7" fmla="*/ 0 h 463"/>
                        <a:gd name="T8" fmla="*/ 737 w 737"/>
                        <a:gd name="T9" fmla="*/ 463 h 463"/>
                        <a:gd name="T10" fmla="*/ 19 w 737"/>
                        <a:gd name="T11" fmla="*/ 444 h 463"/>
                        <a:gd name="T12" fmla="*/ 718 w 737"/>
                        <a:gd name="T13" fmla="*/ 444 h 463"/>
                        <a:gd name="T14" fmla="*/ 718 w 737"/>
                        <a:gd name="T15" fmla="*/ 19 h 463"/>
                        <a:gd name="T16" fmla="*/ 19 w 737"/>
                        <a:gd name="T17" fmla="*/ 19 h 463"/>
                        <a:gd name="T18" fmla="*/ 19 w 737"/>
                        <a:gd name="T19" fmla="*/ 44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463">
                          <a:moveTo>
                            <a:pt x="737" y="463"/>
                          </a:moveTo>
                          <a:lnTo>
                            <a:pt x="0" y="463"/>
                          </a:lnTo>
                          <a:lnTo>
                            <a:pt x="0" y="0"/>
                          </a:lnTo>
                          <a:lnTo>
                            <a:pt x="737" y="0"/>
                          </a:lnTo>
                          <a:lnTo>
                            <a:pt x="737" y="463"/>
                          </a:lnTo>
                          <a:close/>
                          <a:moveTo>
                            <a:pt x="19" y="444"/>
                          </a:moveTo>
                          <a:lnTo>
                            <a:pt x="718" y="444"/>
                          </a:lnTo>
                          <a:lnTo>
                            <a:pt x="718" y="19"/>
                          </a:lnTo>
                          <a:lnTo>
                            <a:pt x="19" y="19"/>
                          </a:lnTo>
                          <a:lnTo>
                            <a:pt x="19" y="4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0" name="Rectangle 79"/>
                  <p:cNvSpPr/>
                  <p:nvPr/>
                </p:nvSpPr>
                <p:spPr>
                  <a:xfrm>
                    <a:off x="328248" y="2026416"/>
                    <a:ext cx="658166" cy="301451"/>
                  </a:xfrm>
                  <a:prstGeom prst="rect">
                    <a:avLst/>
                  </a:prstGeom>
                  <a:solidFill>
                    <a:schemeClr val="tx2"/>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77" name="Picture 76"/>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79231" y="1985387"/>
                  <a:ext cx="165798" cy="65314"/>
                </a:xfrm>
                <a:prstGeom prst="rect">
                  <a:avLst/>
                </a:prstGeom>
              </p:spPr>
            </p:pic>
            <p:pic>
              <p:nvPicPr>
                <p:cNvPr id="78" name="Picture 77"/>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25641" y="1985387"/>
                  <a:ext cx="165798" cy="65314"/>
                </a:xfrm>
                <a:prstGeom prst="rect">
                  <a:avLst/>
                </a:prstGeom>
              </p:spPr>
            </p:pic>
          </p:grpSp>
        </p:grpSp>
      </p:grpSp>
      <p:grpSp>
        <p:nvGrpSpPr>
          <p:cNvPr id="113" name="Group 112"/>
          <p:cNvGrpSpPr/>
          <p:nvPr/>
        </p:nvGrpSpPr>
        <p:grpSpPr>
          <a:xfrm>
            <a:off x="2211639" y="1722521"/>
            <a:ext cx="547926" cy="930942"/>
            <a:chOff x="2211639" y="1751096"/>
            <a:chExt cx="547926" cy="930942"/>
          </a:xfrm>
        </p:grpSpPr>
        <p:grpSp>
          <p:nvGrpSpPr>
            <p:cNvPr id="50" name="Group 49"/>
            <p:cNvGrpSpPr/>
            <p:nvPr/>
          </p:nvGrpSpPr>
          <p:grpSpPr>
            <a:xfrm>
              <a:off x="2299833" y="1859078"/>
              <a:ext cx="459732" cy="822960"/>
              <a:chOff x="2299833" y="1859078"/>
              <a:chExt cx="459732" cy="82296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9833" y="1859078"/>
                <a:ext cx="429860" cy="822960"/>
              </a:xfrm>
              <a:prstGeom prst="rect">
                <a:avLst/>
              </a:prstGeom>
            </p:spPr>
          </p:pic>
          <p:sp>
            <p:nvSpPr>
              <p:cNvPr id="14" name="Oval 13"/>
              <p:cNvSpPr>
                <a:spLocks noChangeAspect="1"/>
              </p:cNvSpPr>
              <p:nvPr/>
            </p:nvSpPr>
            <p:spPr>
              <a:xfrm>
                <a:off x="2553151" y="2050078"/>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smtClean="0">
                    <a:solidFill>
                      <a:schemeClr val="tx2"/>
                    </a:solidFill>
                  </a:rPr>
                  <a:t>C</a:t>
                </a:r>
                <a:endParaRPr lang="en-US" sz="1200" dirty="0">
                  <a:solidFill>
                    <a:schemeClr val="tx2"/>
                  </a:solidFill>
                </a:endParaRPr>
              </a:p>
            </p:txBody>
          </p:sp>
        </p:grpSp>
        <p:grpSp>
          <p:nvGrpSpPr>
            <p:cNvPr id="92" name="Group 91"/>
            <p:cNvGrpSpPr/>
            <p:nvPr/>
          </p:nvGrpSpPr>
          <p:grpSpPr>
            <a:xfrm>
              <a:off x="2211639" y="1751096"/>
              <a:ext cx="303439" cy="288448"/>
              <a:chOff x="951817" y="777023"/>
              <a:chExt cx="1067902" cy="634689"/>
            </a:xfrm>
          </p:grpSpPr>
          <p:grpSp>
            <p:nvGrpSpPr>
              <p:cNvPr id="93" name="Group 92"/>
              <p:cNvGrpSpPr/>
              <p:nvPr/>
            </p:nvGrpSpPr>
            <p:grpSpPr>
              <a:xfrm>
                <a:off x="951817" y="777023"/>
                <a:ext cx="1054783" cy="611510"/>
                <a:chOff x="943350" y="777023"/>
                <a:chExt cx="1054783" cy="611510"/>
              </a:xfrm>
            </p:grpSpPr>
            <p:grpSp>
              <p:nvGrpSpPr>
                <p:cNvPr id="102" name="Group 101"/>
                <p:cNvGrpSpPr/>
                <p:nvPr/>
              </p:nvGrpSpPr>
              <p:grpSpPr>
                <a:xfrm>
                  <a:off x="943350" y="777023"/>
                  <a:ext cx="763102" cy="473822"/>
                  <a:chOff x="281927" y="1975662"/>
                  <a:chExt cx="763102" cy="473822"/>
                </a:xfrm>
              </p:grpSpPr>
              <p:grpSp>
                <p:nvGrpSpPr>
                  <p:cNvPr id="104" name="Group 103"/>
                  <p:cNvGrpSpPr/>
                  <p:nvPr/>
                </p:nvGrpSpPr>
                <p:grpSpPr>
                  <a:xfrm rot="10800000">
                    <a:off x="281927" y="1975662"/>
                    <a:ext cx="754226" cy="473822"/>
                    <a:chOff x="281927" y="1975662"/>
                    <a:chExt cx="754226" cy="473822"/>
                  </a:xfrm>
                </p:grpSpPr>
                <p:grpSp>
                  <p:nvGrpSpPr>
                    <p:cNvPr id="107" name="Group 5"/>
                    <p:cNvGrpSpPr>
                      <a:grpSpLocks noChangeAspect="1"/>
                    </p:cNvGrpSpPr>
                    <p:nvPr/>
                  </p:nvGrpSpPr>
                  <p:grpSpPr bwMode="auto">
                    <a:xfrm>
                      <a:off x="281927" y="1975662"/>
                      <a:ext cx="754226" cy="473822"/>
                      <a:chOff x="2511" y="1332"/>
                      <a:chExt cx="737" cy="463"/>
                    </a:xfrm>
                    <a:solidFill>
                      <a:schemeClr val="tx2"/>
                    </a:solidFill>
                  </p:grpSpPr>
                  <p:sp>
                    <p:nvSpPr>
                      <p:cNvPr id="109" name="Rectangle 8"/>
                      <p:cNvSpPr>
                        <a:spLocks noChangeArrowheads="1"/>
                      </p:cNvSpPr>
                      <p:nvPr/>
                    </p:nvSpPr>
                    <p:spPr bwMode="auto">
                      <a:xfrm>
                        <a:off x="2520" y="1701"/>
                        <a:ext cx="719"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9"/>
                      <p:cNvSpPr>
                        <a:spLocks noEditPoints="1"/>
                      </p:cNvSpPr>
                      <p:nvPr/>
                    </p:nvSpPr>
                    <p:spPr bwMode="auto">
                      <a:xfrm>
                        <a:off x="2511" y="1332"/>
                        <a:ext cx="737" cy="463"/>
                      </a:xfrm>
                      <a:custGeom>
                        <a:avLst/>
                        <a:gdLst>
                          <a:gd name="T0" fmla="*/ 737 w 737"/>
                          <a:gd name="T1" fmla="*/ 463 h 463"/>
                          <a:gd name="T2" fmla="*/ 0 w 737"/>
                          <a:gd name="T3" fmla="*/ 463 h 463"/>
                          <a:gd name="T4" fmla="*/ 0 w 737"/>
                          <a:gd name="T5" fmla="*/ 0 h 463"/>
                          <a:gd name="T6" fmla="*/ 737 w 737"/>
                          <a:gd name="T7" fmla="*/ 0 h 463"/>
                          <a:gd name="T8" fmla="*/ 737 w 737"/>
                          <a:gd name="T9" fmla="*/ 463 h 463"/>
                          <a:gd name="T10" fmla="*/ 19 w 737"/>
                          <a:gd name="T11" fmla="*/ 444 h 463"/>
                          <a:gd name="T12" fmla="*/ 718 w 737"/>
                          <a:gd name="T13" fmla="*/ 444 h 463"/>
                          <a:gd name="T14" fmla="*/ 718 w 737"/>
                          <a:gd name="T15" fmla="*/ 19 h 463"/>
                          <a:gd name="T16" fmla="*/ 19 w 737"/>
                          <a:gd name="T17" fmla="*/ 19 h 463"/>
                          <a:gd name="T18" fmla="*/ 19 w 737"/>
                          <a:gd name="T19" fmla="*/ 44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463">
                            <a:moveTo>
                              <a:pt x="737" y="463"/>
                            </a:moveTo>
                            <a:lnTo>
                              <a:pt x="0" y="463"/>
                            </a:lnTo>
                            <a:lnTo>
                              <a:pt x="0" y="0"/>
                            </a:lnTo>
                            <a:lnTo>
                              <a:pt x="737" y="0"/>
                            </a:lnTo>
                            <a:lnTo>
                              <a:pt x="737" y="463"/>
                            </a:lnTo>
                            <a:close/>
                            <a:moveTo>
                              <a:pt x="19" y="444"/>
                            </a:moveTo>
                            <a:lnTo>
                              <a:pt x="718" y="444"/>
                            </a:lnTo>
                            <a:lnTo>
                              <a:pt x="718" y="19"/>
                            </a:lnTo>
                            <a:lnTo>
                              <a:pt x="19" y="19"/>
                            </a:lnTo>
                            <a:lnTo>
                              <a:pt x="19" y="4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8" name="Rectangle 107"/>
                    <p:cNvSpPr/>
                    <p:nvPr/>
                  </p:nvSpPr>
                  <p:spPr>
                    <a:xfrm>
                      <a:off x="328248" y="2026416"/>
                      <a:ext cx="658166" cy="301451"/>
                    </a:xfrm>
                    <a:prstGeom prst="rect">
                      <a:avLst/>
                    </a:prstGeom>
                    <a:solidFill>
                      <a:schemeClr val="tx2"/>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5" name="Picture 104"/>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79231" y="1985387"/>
                    <a:ext cx="165798" cy="65314"/>
                  </a:xfrm>
                  <a:prstGeom prst="rect">
                    <a:avLst/>
                  </a:prstGeom>
                </p:spPr>
              </p:pic>
              <p:pic>
                <p:nvPicPr>
                  <p:cNvPr id="106" name="Picture 105"/>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25641" y="1985387"/>
                    <a:ext cx="165798" cy="65314"/>
                  </a:xfrm>
                  <a:prstGeom prst="rect">
                    <a:avLst/>
                  </a:prstGeom>
                </p:spPr>
              </p:pic>
            </p:grpSp>
            <p:sp>
              <p:nvSpPr>
                <p:cNvPr id="103" name="Rectangle 102"/>
                <p:cNvSpPr/>
                <p:nvPr/>
              </p:nvSpPr>
              <p:spPr>
                <a:xfrm>
                  <a:off x="1261533" y="948267"/>
                  <a:ext cx="736600" cy="440266"/>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4" name="Group 93"/>
              <p:cNvGrpSpPr/>
              <p:nvPr/>
            </p:nvGrpSpPr>
            <p:grpSpPr>
              <a:xfrm>
                <a:off x="1256617" y="937890"/>
                <a:ext cx="763102" cy="473822"/>
                <a:chOff x="281927" y="1975662"/>
                <a:chExt cx="763102" cy="473822"/>
              </a:xfrm>
            </p:grpSpPr>
            <p:grpSp>
              <p:nvGrpSpPr>
                <p:cNvPr id="95" name="Group 94"/>
                <p:cNvGrpSpPr/>
                <p:nvPr/>
              </p:nvGrpSpPr>
              <p:grpSpPr>
                <a:xfrm rot="10800000">
                  <a:off x="281927" y="1975662"/>
                  <a:ext cx="754226" cy="473822"/>
                  <a:chOff x="281927" y="1975662"/>
                  <a:chExt cx="754226" cy="473822"/>
                </a:xfrm>
              </p:grpSpPr>
              <p:grpSp>
                <p:nvGrpSpPr>
                  <p:cNvPr id="98" name="Group 5"/>
                  <p:cNvGrpSpPr>
                    <a:grpSpLocks noChangeAspect="1"/>
                  </p:cNvGrpSpPr>
                  <p:nvPr/>
                </p:nvGrpSpPr>
                <p:grpSpPr bwMode="auto">
                  <a:xfrm>
                    <a:off x="281927" y="1975662"/>
                    <a:ext cx="754226" cy="473822"/>
                    <a:chOff x="2511" y="1332"/>
                    <a:chExt cx="737" cy="463"/>
                  </a:xfrm>
                  <a:solidFill>
                    <a:schemeClr val="tx2"/>
                  </a:solidFill>
                </p:grpSpPr>
                <p:sp>
                  <p:nvSpPr>
                    <p:cNvPr id="100" name="Rectangle 8"/>
                    <p:cNvSpPr>
                      <a:spLocks noChangeArrowheads="1"/>
                    </p:cNvSpPr>
                    <p:nvPr/>
                  </p:nvSpPr>
                  <p:spPr bwMode="auto">
                    <a:xfrm>
                      <a:off x="2520" y="1701"/>
                      <a:ext cx="719"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9"/>
                    <p:cNvSpPr>
                      <a:spLocks noEditPoints="1"/>
                    </p:cNvSpPr>
                    <p:nvPr/>
                  </p:nvSpPr>
                  <p:spPr bwMode="auto">
                    <a:xfrm>
                      <a:off x="2511" y="1332"/>
                      <a:ext cx="737" cy="463"/>
                    </a:xfrm>
                    <a:custGeom>
                      <a:avLst/>
                      <a:gdLst>
                        <a:gd name="T0" fmla="*/ 737 w 737"/>
                        <a:gd name="T1" fmla="*/ 463 h 463"/>
                        <a:gd name="T2" fmla="*/ 0 w 737"/>
                        <a:gd name="T3" fmla="*/ 463 h 463"/>
                        <a:gd name="T4" fmla="*/ 0 w 737"/>
                        <a:gd name="T5" fmla="*/ 0 h 463"/>
                        <a:gd name="T6" fmla="*/ 737 w 737"/>
                        <a:gd name="T7" fmla="*/ 0 h 463"/>
                        <a:gd name="T8" fmla="*/ 737 w 737"/>
                        <a:gd name="T9" fmla="*/ 463 h 463"/>
                        <a:gd name="T10" fmla="*/ 19 w 737"/>
                        <a:gd name="T11" fmla="*/ 444 h 463"/>
                        <a:gd name="T12" fmla="*/ 718 w 737"/>
                        <a:gd name="T13" fmla="*/ 444 h 463"/>
                        <a:gd name="T14" fmla="*/ 718 w 737"/>
                        <a:gd name="T15" fmla="*/ 19 h 463"/>
                        <a:gd name="T16" fmla="*/ 19 w 737"/>
                        <a:gd name="T17" fmla="*/ 19 h 463"/>
                        <a:gd name="T18" fmla="*/ 19 w 737"/>
                        <a:gd name="T19" fmla="*/ 44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463">
                          <a:moveTo>
                            <a:pt x="737" y="463"/>
                          </a:moveTo>
                          <a:lnTo>
                            <a:pt x="0" y="463"/>
                          </a:lnTo>
                          <a:lnTo>
                            <a:pt x="0" y="0"/>
                          </a:lnTo>
                          <a:lnTo>
                            <a:pt x="737" y="0"/>
                          </a:lnTo>
                          <a:lnTo>
                            <a:pt x="737" y="463"/>
                          </a:lnTo>
                          <a:close/>
                          <a:moveTo>
                            <a:pt x="19" y="444"/>
                          </a:moveTo>
                          <a:lnTo>
                            <a:pt x="718" y="444"/>
                          </a:lnTo>
                          <a:lnTo>
                            <a:pt x="718" y="19"/>
                          </a:lnTo>
                          <a:lnTo>
                            <a:pt x="19" y="19"/>
                          </a:lnTo>
                          <a:lnTo>
                            <a:pt x="19" y="4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9" name="Rectangle 98"/>
                  <p:cNvSpPr/>
                  <p:nvPr/>
                </p:nvSpPr>
                <p:spPr>
                  <a:xfrm>
                    <a:off x="328248" y="2026416"/>
                    <a:ext cx="658166" cy="301451"/>
                  </a:xfrm>
                  <a:prstGeom prst="rect">
                    <a:avLst/>
                  </a:prstGeom>
                  <a:solidFill>
                    <a:schemeClr val="tx2"/>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6" name="Picture 95"/>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79231" y="1985387"/>
                  <a:ext cx="165798" cy="65314"/>
                </a:xfrm>
                <a:prstGeom prst="rect">
                  <a:avLst/>
                </a:prstGeom>
              </p:spPr>
            </p:pic>
            <p:pic>
              <p:nvPicPr>
                <p:cNvPr id="97" name="Picture 96"/>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25641" y="1985387"/>
                  <a:ext cx="165798" cy="65314"/>
                </a:xfrm>
                <a:prstGeom prst="rect">
                  <a:avLst/>
                </a:prstGeom>
              </p:spPr>
            </p:pic>
          </p:grpSp>
        </p:grpSp>
      </p:grpSp>
      <p:grpSp>
        <p:nvGrpSpPr>
          <p:cNvPr id="114" name="Group 113"/>
          <p:cNvGrpSpPr/>
          <p:nvPr/>
        </p:nvGrpSpPr>
        <p:grpSpPr>
          <a:xfrm>
            <a:off x="3076769" y="3685003"/>
            <a:ext cx="496842" cy="822960"/>
            <a:chOff x="636519" y="3283052"/>
            <a:chExt cx="496842" cy="822960"/>
          </a:xfrm>
        </p:grpSpPr>
        <p:grpSp>
          <p:nvGrpSpPr>
            <p:cNvPr id="115" name="Group 114"/>
            <p:cNvGrpSpPr/>
            <p:nvPr/>
          </p:nvGrpSpPr>
          <p:grpSpPr>
            <a:xfrm>
              <a:off x="636519" y="3283052"/>
              <a:ext cx="464956" cy="822960"/>
              <a:chOff x="502382" y="2821910"/>
              <a:chExt cx="464956" cy="822960"/>
            </a:xfrm>
          </p:grpSpPr>
          <p:pic>
            <p:nvPicPr>
              <p:cNvPr id="117" name="Picture 1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382" y="2821910"/>
                <a:ext cx="429860" cy="822960"/>
              </a:xfrm>
              <a:prstGeom prst="rect">
                <a:avLst/>
              </a:prstGeom>
              <a:solidFill>
                <a:schemeClr val="tx2"/>
              </a:solidFill>
            </p:spPr>
          </p:pic>
          <p:grpSp>
            <p:nvGrpSpPr>
              <p:cNvPr id="118" name="Group 117"/>
              <p:cNvGrpSpPr>
                <a:grpSpLocks noChangeAspect="1"/>
              </p:cNvGrpSpPr>
              <p:nvPr/>
            </p:nvGrpSpPr>
            <p:grpSpPr>
              <a:xfrm>
                <a:off x="739303" y="3283052"/>
                <a:ext cx="228035" cy="336927"/>
                <a:chOff x="2426803" y="2478477"/>
                <a:chExt cx="271472" cy="401104"/>
              </a:xfrm>
            </p:grpSpPr>
            <p:sp>
              <p:nvSpPr>
                <p:cNvPr id="119" name="Rounded Rectangle 118"/>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0" name="Group 119"/>
                <p:cNvGrpSpPr/>
                <p:nvPr/>
              </p:nvGrpSpPr>
              <p:grpSpPr>
                <a:xfrm>
                  <a:off x="2426803" y="2478477"/>
                  <a:ext cx="271472" cy="401104"/>
                  <a:chOff x="4181400" y="4436007"/>
                  <a:chExt cx="271472" cy="401104"/>
                </a:xfrm>
              </p:grpSpPr>
              <p:sp>
                <p:nvSpPr>
                  <p:cNvPr id="121"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122"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123"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124"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125"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sp>
          <p:nvSpPr>
            <p:cNvPr id="116" name="Oval 115"/>
            <p:cNvSpPr>
              <a:spLocks noChangeAspect="1"/>
            </p:cNvSpPr>
            <p:nvPr/>
          </p:nvSpPr>
          <p:spPr>
            <a:xfrm>
              <a:off x="926947" y="346401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smtClean="0">
                  <a:solidFill>
                    <a:schemeClr val="tx2"/>
                  </a:solidFill>
                </a:rPr>
                <a:t>S</a:t>
              </a:r>
              <a:endParaRPr lang="en-US" sz="1200" dirty="0">
                <a:solidFill>
                  <a:schemeClr val="tx2"/>
                </a:solidFill>
              </a:endParaRPr>
            </a:p>
          </p:txBody>
        </p:sp>
      </p:grpSp>
      <p:grpSp>
        <p:nvGrpSpPr>
          <p:cNvPr id="126" name="Group 125"/>
          <p:cNvGrpSpPr/>
          <p:nvPr/>
        </p:nvGrpSpPr>
        <p:grpSpPr>
          <a:xfrm>
            <a:off x="3032164" y="1722521"/>
            <a:ext cx="509853" cy="916915"/>
            <a:chOff x="602120" y="1761630"/>
            <a:chExt cx="509853" cy="916915"/>
          </a:xfrm>
        </p:grpSpPr>
        <p:grpSp>
          <p:nvGrpSpPr>
            <p:cNvPr id="127" name="Group 126"/>
            <p:cNvGrpSpPr/>
            <p:nvPr/>
          </p:nvGrpSpPr>
          <p:grpSpPr>
            <a:xfrm>
              <a:off x="645564" y="1855585"/>
              <a:ext cx="466409" cy="822960"/>
              <a:chOff x="645564" y="1855585"/>
              <a:chExt cx="466409" cy="822960"/>
            </a:xfrm>
          </p:grpSpPr>
          <p:pic>
            <p:nvPicPr>
              <p:cNvPr id="147" name="Picture 1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564" y="1855585"/>
                <a:ext cx="429860" cy="822960"/>
              </a:xfrm>
              <a:prstGeom prst="rect">
                <a:avLst/>
              </a:prstGeom>
            </p:spPr>
          </p:pic>
          <p:sp>
            <p:nvSpPr>
              <p:cNvPr id="148" name="Oval 147"/>
              <p:cNvSpPr>
                <a:spLocks noChangeAspect="1"/>
              </p:cNvSpPr>
              <p:nvPr/>
            </p:nvSpPr>
            <p:spPr>
              <a:xfrm>
                <a:off x="905559" y="2050078"/>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smtClean="0">
                    <a:solidFill>
                      <a:schemeClr val="tx2"/>
                    </a:solidFill>
                  </a:rPr>
                  <a:t>C</a:t>
                </a:r>
                <a:endParaRPr lang="en-US" sz="1200" dirty="0">
                  <a:solidFill>
                    <a:schemeClr val="tx2"/>
                  </a:solidFill>
                </a:endParaRPr>
              </a:p>
            </p:txBody>
          </p:sp>
        </p:grpSp>
        <p:grpSp>
          <p:nvGrpSpPr>
            <p:cNvPr id="128" name="Group 127"/>
            <p:cNvGrpSpPr/>
            <p:nvPr/>
          </p:nvGrpSpPr>
          <p:grpSpPr>
            <a:xfrm>
              <a:off x="602120" y="1761630"/>
              <a:ext cx="303439" cy="288448"/>
              <a:chOff x="951817" y="777023"/>
              <a:chExt cx="1067902" cy="634689"/>
            </a:xfrm>
          </p:grpSpPr>
          <p:grpSp>
            <p:nvGrpSpPr>
              <p:cNvPr id="129" name="Group 128"/>
              <p:cNvGrpSpPr/>
              <p:nvPr/>
            </p:nvGrpSpPr>
            <p:grpSpPr>
              <a:xfrm>
                <a:off x="951817" y="777023"/>
                <a:ext cx="1054783" cy="611510"/>
                <a:chOff x="943350" y="777023"/>
                <a:chExt cx="1054783" cy="611510"/>
              </a:xfrm>
            </p:grpSpPr>
            <p:grpSp>
              <p:nvGrpSpPr>
                <p:cNvPr id="138" name="Group 137"/>
                <p:cNvGrpSpPr/>
                <p:nvPr/>
              </p:nvGrpSpPr>
              <p:grpSpPr>
                <a:xfrm>
                  <a:off x="943350" y="777023"/>
                  <a:ext cx="763102" cy="473822"/>
                  <a:chOff x="281927" y="1975662"/>
                  <a:chExt cx="763102" cy="473822"/>
                </a:xfrm>
              </p:grpSpPr>
              <p:grpSp>
                <p:nvGrpSpPr>
                  <p:cNvPr id="140" name="Group 139"/>
                  <p:cNvGrpSpPr/>
                  <p:nvPr/>
                </p:nvGrpSpPr>
                <p:grpSpPr>
                  <a:xfrm rot="10800000">
                    <a:off x="281927" y="1975662"/>
                    <a:ext cx="754226" cy="473822"/>
                    <a:chOff x="281927" y="1975662"/>
                    <a:chExt cx="754226" cy="473822"/>
                  </a:xfrm>
                </p:grpSpPr>
                <p:grpSp>
                  <p:nvGrpSpPr>
                    <p:cNvPr id="143" name="Group 5"/>
                    <p:cNvGrpSpPr>
                      <a:grpSpLocks noChangeAspect="1"/>
                    </p:cNvGrpSpPr>
                    <p:nvPr/>
                  </p:nvGrpSpPr>
                  <p:grpSpPr bwMode="auto">
                    <a:xfrm>
                      <a:off x="281927" y="1975662"/>
                      <a:ext cx="754226" cy="473822"/>
                      <a:chOff x="2511" y="1332"/>
                      <a:chExt cx="737" cy="463"/>
                    </a:xfrm>
                    <a:solidFill>
                      <a:schemeClr val="tx2"/>
                    </a:solidFill>
                  </p:grpSpPr>
                  <p:sp>
                    <p:nvSpPr>
                      <p:cNvPr id="145" name="Rectangle 8"/>
                      <p:cNvSpPr>
                        <a:spLocks noChangeArrowheads="1"/>
                      </p:cNvSpPr>
                      <p:nvPr/>
                    </p:nvSpPr>
                    <p:spPr bwMode="auto">
                      <a:xfrm>
                        <a:off x="2520" y="1701"/>
                        <a:ext cx="719"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9"/>
                      <p:cNvSpPr>
                        <a:spLocks noEditPoints="1"/>
                      </p:cNvSpPr>
                      <p:nvPr/>
                    </p:nvSpPr>
                    <p:spPr bwMode="auto">
                      <a:xfrm>
                        <a:off x="2511" y="1332"/>
                        <a:ext cx="737" cy="463"/>
                      </a:xfrm>
                      <a:custGeom>
                        <a:avLst/>
                        <a:gdLst>
                          <a:gd name="T0" fmla="*/ 737 w 737"/>
                          <a:gd name="T1" fmla="*/ 463 h 463"/>
                          <a:gd name="T2" fmla="*/ 0 w 737"/>
                          <a:gd name="T3" fmla="*/ 463 h 463"/>
                          <a:gd name="T4" fmla="*/ 0 w 737"/>
                          <a:gd name="T5" fmla="*/ 0 h 463"/>
                          <a:gd name="T6" fmla="*/ 737 w 737"/>
                          <a:gd name="T7" fmla="*/ 0 h 463"/>
                          <a:gd name="T8" fmla="*/ 737 w 737"/>
                          <a:gd name="T9" fmla="*/ 463 h 463"/>
                          <a:gd name="T10" fmla="*/ 19 w 737"/>
                          <a:gd name="T11" fmla="*/ 444 h 463"/>
                          <a:gd name="T12" fmla="*/ 718 w 737"/>
                          <a:gd name="T13" fmla="*/ 444 h 463"/>
                          <a:gd name="T14" fmla="*/ 718 w 737"/>
                          <a:gd name="T15" fmla="*/ 19 h 463"/>
                          <a:gd name="T16" fmla="*/ 19 w 737"/>
                          <a:gd name="T17" fmla="*/ 19 h 463"/>
                          <a:gd name="T18" fmla="*/ 19 w 737"/>
                          <a:gd name="T19" fmla="*/ 44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463">
                            <a:moveTo>
                              <a:pt x="737" y="463"/>
                            </a:moveTo>
                            <a:lnTo>
                              <a:pt x="0" y="463"/>
                            </a:lnTo>
                            <a:lnTo>
                              <a:pt x="0" y="0"/>
                            </a:lnTo>
                            <a:lnTo>
                              <a:pt x="737" y="0"/>
                            </a:lnTo>
                            <a:lnTo>
                              <a:pt x="737" y="463"/>
                            </a:lnTo>
                            <a:close/>
                            <a:moveTo>
                              <a:pt x="19" y="444"/>
                            </a:moveTo>
                            <a:lnTo>
                              <a:pt x="718" y="444"/>
                            </a:lnTo>
                            <a:lnTo>
                              <a:pt x="718" y="19"/>
                            </a:lnTo>
                            <a:lnTo>
                              <a:pt x="19" y="19"/>
                            </a:lnTo>
                            <a:lnTo>
                              <a:pt x="19" y="4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4" name="Rectangle 143"/>
                    <p:cNvSpPr/>
                    <p:nvPr/>
                  </p:nvSpPr>
                  <p:spPr>
                    <a:xfrm>
                      <a:off x="328248" y="2026416"/>
                      <a:ext cx="658166" cy="301451"/>
                    </a:xfrm>
                    <a:prstGeom prst="rect">
                      <a:avLst/>
                    </a:prstGeom>
                    <a:solidFill>
                      <a:schemeClr val="tx2"/>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1" name="Picture 140"/>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79231" y="1985387"/>
                    <a:ext cx="165798" cy="65314"/>
                  </a:xfrm>
                  <a:prstGeom prst="rect">
                    <a:avLst/>
                  </a:prstGeom>
                </p:spPr>
              </p:pic>
              <p:pic>
                <p:nvPicPr>
                  <p:cNvPr id="142" name="Picture 141"/>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25641" y="1985387"/>
                    <a:ext cx="165798" cy="65314"/>
                  </a:xfrm>
                  <a:prstGeom prst="rect">
                    <a:avLst/>
                  </a:prstGeom>
                </p:spPr>
              </p:pic>
            </p:grpSp>
            <p:sp>
              <p:nvSpPr>
                <p:cNvPr id="139" name="Rectangle 138"/>
                <p:cNvSpPr/>
                <p:nvPr/>
              </p:nvSpPr>
              <p:spPr>
                <a:xfrm>
                  <a:off x="1261533" y="948267"/>
                  <a:ext cx="736600" cy="440266"/>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0" name="Group 129"/>
              <p:cNvGrpSpPr/>
              <p:nvPr/>
            </p:nvGrpSpPr>
            <p:grpSpPr>
              <a:xfrm>
                <a:off x="1256617" y="937890"/>
                <a:ext cx="763102" cy="473822"/>
                <a:chOff x="281927" y="1975662"/>
                <a:chExt cx="763102" cy="473822"/>
              </a:xfrm>
            </p:grpSpPr>
            <p:grpSp>
              <p:nvGrpSpPr>
                <p:cNvPr id="131" name="Group 130"/>
                <p:cNvGrpSpPr/>
                <p:nvPr/>
              </p:nvGrpSpPr>
              <p:grpSpPr>
                <a:xfrm rot="10800000">
                  <a:off x="281927" y="1975662"/>
                  <a:ext cx="754226" cy="473822"/>
                  <a:chOff x="281927" y="1975662"/>
                  <a:chExt cx="754226" cy="473822"/>
                </a:xfrm>
              </p:grpSpPr>
              <p:grpSp>
                <p:nvGrpSpPr>
                  <p:cNvPr id="134" name="Group 5"/>
                  <p:cNvGrpSpPr>
                    <a:grpSpLocks noChangeAspect="1"/>
                  </p:cNvGrpSpPr>
                  <p:nvPr/>
                </p:nvGrpSpPr>
                <p:grpSpPr bwMode="auto">
                  <a:xfrm>
                    <a:off x="281927" y="1975662"/>
                    <a:ext cx="754226" cy="473822"/>
                    <a:chOff x="2511" y="1332"/>
                    <a:chExt cx="737" cy="463"/>
                  </a:xfrm>
                  <a:solidFill>
                    <a:schemeClr val="tx2"/>
                  </a:solidFill>
                </p:grpSpPr>
                <p:sp>
                  <p:nvSpPr>
                    <p:cNvPr id="136" name="Rectangle 8"/>
                    <p:cNvSpPr>
                      <a:spLocks noChangeArrowheads="1"/>
                    </p:cNvSpPr>
                    <p:nvPr/>
                  </p:nvSpPr>
                  <p:spPr bwMode="auto">
                    <a:xfrm>
                      <a:off x="2520" y="1701"/>
                      <a:ext cx="719"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9"/>
                    <p:cNvSpPr>
                      <a:spLocks noEditPoints="1"/>
                    </p:cNvSpPr>
                    <p:nvPr/>
                  </p:nvSpPr>
                  <p:spPr bwMode="auto">
                    <a:xfrm>
                      <a:off x="2511" y="1332"/>
                      <a:ext cx="737" cy="463"/>
                    </a:xfrm>
                    <a:custGeom>
                      <a:avLst/>
                      <a:gdLst>
                        <a:gd name="T0" fmla="*/ 737 w 737"/>
                        <a:gd name="T1" fmla="*/ 463 h 463"/>
                        <a:gd name="T2" fmla="*/ 0 w 737"/>
                        <a:gd name="T3" fmla="*/ 463 h 463"/>
                        <a:gd name="T4" fmla="*/ 0 w 737"/>
                        <a:gd name="T5" fmla="*/ 0 h 463"/>
                        <a:gd name="T6" fmla="*/ 737 w 737"/>
                        <a:gd name="T7" fmla="*/ 0 h 463"/>
                        <a:gd name="T8" fmla="*/ 737 w 737"/>
                        <a:gd name="T9" fmla="*/ 463 h 463"/>
                        <a:gd name="T10" fmla="*/ 19 w 737"/>
                        <a:gd name="T11" fmla="*/ 444 h 463"/>
                        <a:gd name="T12" fmla="*/ 718 w 737"/>
                        <a:gd name="T13" fmla="*/ 444 h 463"/>
                        <a:gd name="T14" fmla="*/ 718 w 737"/>
                        <a:gd name="T15" fmla="*/ 19 h 463"/>
                        <a:gd name="T16" fmla="*/ 19 w 737"/>
                        <a:gd name="T17" fmla="*/ 19 h 463"/>
                        <a:gd name="T18" fmla="*/ 19 w 737"/>
                        <a:gd name="T19" fmla="*/ 44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463">
                          <a:moveTo>
                            <a:pt x="737" y="463"/>
                          </a:moveTo>
                          <a:lnTo>
                            <a:pt x="0" y="463"/>
                          </a:lnTo>
                          <a:lnTo>
                            <a:pt x="0" y="0"/>
                          </a:lnTo>
                          <a:lnTo>
                            <a:pt x="737" y="0"/>
                          </a:lnTo>
                          <a:lnTo>
                            <a:pt x="737" y="463"/>
                          </a:lnTo>
                          <a:close/>
                          <a:moveTo>
                            <a:pt x="19" y="444"/>
                          </a:moveTo>
                          <a:lnTo>
                            <a:pt x="718" y="444"/>
                          </a:lnTo>
                          <a:lnTo>
                            <a:pt x="718" y="19"/>
                          </a:lnTo>
                          <a:lnTo>
                            <a:pt x="19" y="19"/>
                          </a:lnTo>
                          <a:lnTo>
                            <a:pt x="19" y="4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Rectangle 134"/>
                  <p:cNvSpPr/>
                  <p:nvPr/>
                </p:nvSpPr>
                <p:spPr>
                  <a:xfrm>
                    <a:off x="328248" y="2026416"/>
                    <a:ext cx="658166" cy="301451"/>
                  </a:xfrm>
                  <a:prstGeom prst="rect">
                    <a:avLst/>
                  </a:prstGeom>
                  <a:solidFill>
                    <a:schemeClr val="tx2"/>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2" name="Picture 131"/>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79231" y="1985387"/>
                  <a:ext cx="165798" cy="65314"/>
                </a:xfrm>
                <a:prstGeom prst="rect">
                  <a:avLst/>
                </a:prstGeom>
              </p:spPr>
            </p:pic>
            <p:pic>
              <p:nvPicPr>
                <p:cNvPr id="133" name="Picture 132"/>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25641" y="1985387"/>
                  <a:ext cx="165798" cy="65314"/>
                </a:xfrm>
                <a:prstGeom prst="rect">
                  <a:avLst/>
                </a:prstGeom>
              </p:spPr>
            </p:pic>
          </p:grpSp>
        </p:grpSp>
      </p:grpSp>
      <p:grpSp>
        <p:nvGrpSpPr>
          <p:cNvPr id="149" name="Group 148"/>
          <p:cNvGrpSpPr/>
          <p:nvPr/>
        </p:nvGrpSpPr>
        <p:grpSpPr>
          <a:xfrm>
            <a:off x="3867344" y="3685003"/>
            <a:ext cx="496842" cy="822960"/>
            <a:chOff x="636519" y="3283052"/>
            <a:chExt cx="496842" cy="822960"/>
          </a:xfrm>
        </p:grpSpPr>
        <p:grpSp>
          <p:nvGrpSpPr>
            <p:cNvPr id="150" name="Group 149"/>
            <p:cNvGrpSpPr/>
            <p:nvPr/>
          </p:nvGrpSpPr>
          <p:grpSpPr>
            <a:xfrm>
              <a:off x="636519" y="3283052"/>
              <a:ext cx="464956" cy="822960"/>
              <a:chOff x="502382" y="2821910"/>
              <a:chExt cx="464956" cy="822960"/>
            </a:xfrm>
          </p:grpSpPr>
          <p:pic>
            <p:nvPicPr>
              <p:cNvPr id="152" name="Picture 15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382" y="2821910"/>
                <a:ext cx="429860" cy="822960"/>
              </a:xfrm>
              <a:prstGeom prst="rect">
                <a:avLst/>
              </a:prstGeom>
              <a:solidFill>
                <a:schemeClr val="tx2"/>
              </a:solidFill>
            </p:spPr>
          </p:pic>
          <p:grpSp>
            <p:nvGrpSpPr>
              <p:cNvPr id="153" name="Group 152"/>
              <p:cNvGrpSpPr>
                <a:grpSpLocks noChangeAspect="1"/>
              </p:cNvGrpSpPr>
              <p:nvPr/>
            </p:nvGrpSpPr>
            <p:grpSpPr>
              <a:xfrm>
                <a:off x="739303" y="3283052"/>
                <a:ext cx="228035" cy="336927"/>
                <a:chOff x="2426803" y="2478477"/>
                <a:chExt cx="271472" cy="401104"/>
              </a:xfrm>
            </p:grpSpPr>
            <p:sp>
              <p:nvSpPr>
                <p:cNvPr id="154" name="Rounded Rectangle 153"/>
                <p:cNvSpPr/>
                <p:nvPr/>
              </p:nvSpPr>
              <p:spPr>
                <a:xfrm>
                  <a:off x="2426807" y="2502898"/>
                  <a:ext cx="271464" cy="376683"/>
                </a:xfrm>
                <a:prstGeom prst="roundRect">
                  <a:avLst>
                    <a:gd name="adj" fmla="val 32353"/>
                  </a:avLst>
                </a:prstGeom>
                <a:solidFill>
                  <a:schemeClr val="bg1"/>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5" name="Group 154"/>
                <p:cNvGrpSpPr/>
                <p:nvPr/>
              </p:nvGrpSpPr>
              <p:grpSpPr>
                <a:xfrm>
                  <a:off x="2426803" y="2478477"/>
                  <a:ext cx="271472" cy="401104"/>
                  <a:chOff x="4181400" y="4436007"/>
                  <a:chExt cx="271472" cy="401104"/>
                </a:xfrm>
              </p:grpSpPr>
              <p:sp>
                <p:nvSpPr>
                  <p:cNvPr id="156" name="Freeform 74"/>
                  <p:cNvSpPr>
                    <a:spLocks/>
                  </p:cNvSpPr>
                  <p:nvPr/>
                </p:nvSpPr>
                <p:spPr bwMode="auto">
                  <a:xfrm>
                    <a:off x="4181400" y="4567173"/>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3"/>
                          <a:pt x="57" y="66"/>
                          <a:pt x="109" y="66"/>
                        </a:cubicBezTo>
                        <a:cubicBezTo>
                          <a:pt x="160" y="66"/>
                          <a:pt x="202" y="43"/>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157" name="Freeform 75"/>
                  <p:cNvSpPr>
                    <a:spLocks/>
                  </p:cNvSpPr>
                  <p:nvPr/>
                </p:nvSpPr>
                <p:spPr bwMode="auto">
                  <a:xfrm>
                    <a:off x="4181400" y="4651052"/>
                    <a:ext cx="271468" cy="93031"/>
                  </a:xfrm>
                  <a:custGeom>
                    <a:avLst/>
                    <a:gdLst>
                      <a:gd name="T0" fmla="*/ 213 w 217"/>
                      <a:gd name="T1" fmla="*/ 0 h 74"/>
                      <a:gd name="T2" fmla="*/ 217 w 217"/>
                      <a:gd name="T3" fmla="*/ 16 h 74"/>
                      <a:gd name="T4" fmla="*/ 109 w 217"/>
                      <a:gd name="T5" fmla="*/ 74 h 74"/>
                      <a:gd name="T6" fmla="*/ 0 w 217"/>
                      <a:gd name="T7" fmla="*/ 16 h 74"/>
                      <a:gd name="T8" fmla="*/ 4 w 217"/>
                      <a:gd name="T9" fmla="*/ 0 h 74"/>
                      <a:gd name="T10" fmla="*/ 16 w 217"/>
                      <a:gd name="T11" fmla="*/ 14 h 74"/>
                      <a:gd name="T12" fmla="*/ 16 w 217"/>
                      <a:gd name="T13" fmla="*/ 16 h 74"/>
                      <a:gd name="T14" fmla="*/ 109 w 217"/>
                      <a:gd name="T15" fmla="*/ 66 h 74"/>
                      <a:gd name="T16" fmla="*/ 202 w 217"/>
                      <a:gd name="T17" fmla="*/ 16 h 74"/>
                      <a:gd name="T18" fmla="*/ 202 w 217"/>
                      <a:gd name="T19" fmla="*/ 14 h 74"/>
                      <a:gd name="T20" fmla="*/ 213 w 217"/>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4">
                        <a:moveTo>
                          <a:pt x="213" y="0"/>
                        </a:moveTo>
                        <a:cubicBezTo>
                          <a:pt x="216" y="5"/>
                          <a:pt x="217" y="10"/>
                          <a:pt x="217" y="16"/>
                        </a:cubicBezTo>
                        <a:cubicBezTo>
                          <a:pt x="217" y="48"/>
                          <a:pt x="169" y="74"/>
                          <a:pt x="109" y="74"/>
                        </a:cubicBezTo>
                        <a:cubicBezTo>
                          <a:pt x="49" y="74"/>
                          <a:pt x="0" y="48"/>
                          <a:pt x="0" y="16"/>
                        </a:cubicBezTo>
                        <a:cubicBezTo>
                          <a:pt x="0" y="10"/>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158" name="Freeform 76"/>
                  <p:cNvSpPr>
                    <a:spLocks/>
                  </p:cNvSpPr>
                  <p:nvPr/>
                </p:nvSpPr>
                <p:spPr bwMode="auto">
                  <a:xfrm>
                    <a:off x="4181401" y="4742555"/>
                    <a:ext cx="271468" cy="94556"/>
                  </a:xfrm>
                  <a:custGeom>
                    <a:avLst/>
                    <a:gdLst>
                      <a:gd name="T0" fmla="*/ 213 w 217"/>
                      <a:gd name="T1" fmla="*/ 0 h 75"/>
                      <a:gd name="T2" fmla="*/ 217 w 217"/>
                      <a:gd name="T3" fmla="*/ 16 h 75"/>
                      <a:gd name="T4" fmla="*/ 109 w 217"/>
                      <a:gd name="T5" fmla="*/ 75 h 75"/>
                      <a:gd name="T6" fmla="*/ 0 w 217"/>
                      <a:gd name="T7" fmla="*/ 16 h 75"/>
                      <a:gd name="T8" fmla="*/ 4 w 217"/>
                      <a:gd name="T9" fmla="*/ 0 h 75"/>
                      <a:gd name="T10" fmla="*/ 16 w 217"/>
                      <a:gd name="T11" fmla="*/ 14 h 75"/>
                      <a:gd name="T12" fmla="*/ 16 w 217"/>
                      <a:gd name="T13" fmla="*/ 16 h 75"/>
                      <a:gd name="T14" fmla="*/ 109 w 217"/>
                      <a:gd name="T15" fmla="*/ 66 h 75"/>
                      <a:gd name="T16" fmla="*/ 202 w 217"/>
                      <a:gd name="T17" fmla="*/ 16 h 75"/>
                      <a:gd name="T18" fmla="*/ 202 w 217"/>
                      <a:gd name="T19" fmla="*/ 14 h 75"/>
                      <a:gd name="T20" fmla="*/ 213 w 2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5">
                        <a:moveTo>
                          <a:pt x="213" y="0"/>
                        </a:moveTo>
                        <a:cubicBezTo>
                          <a:pt x="216" y="5"/>
                          <a:pt x="217" y="11"/>
                          <a:pt x="217" y="16"/>
                        </a:cubicBezTo>
                        <a:cubicBezTo>
                          <a:pt x="217" y="48"/>
                          <a:pt x="169" y="75"/>
                          <a:pt x="109" y="75"/>
                        </a:cubicBezTo>
                        <a:cubicBezTo>
                          <a:pt x="49" y="75"/>
                          <a:pt x="0" y="48"/>
                          <a:pt x="0" y="16"/>
                        </a:cubicBezTo>
                        <a:cubicBezTo>
                          <a:pt x="0" y="11"/>
                          <a:pt x="2" y="5"/>
                          <a:pt x="4" y="0"/>
                        </a:cubicBezTo>
                        <a:cubicBezTo>
                          <a:pt x="7" y="5"/>
                          <a:pt x="11" y="10"/>
                          <a:pt x="16" y="14"/>
                        </a:cubicBezTo>
                        <a:cubicBezTo>
                          <a:pt x="16" y="15"/>
                          <a:pt x="16" y="15"/>
                          <a:pt x="16" y="16"/>
                        </a:cubicBezTo>
                        <a:cubicBezTo>
                          <a:pt x="16" y="44"/>
                          <a:pt x="57" y="66"/>
                          <a:pt x="109" y="66"/>
                        </a:cubicBezTo>
                        <a:cubicBezTo>
                          <a:pt x="160" y="66"/>
                          <a:pt x="202" y="44"/>
                          <a:pt x="202" y="16"/>
                        </a:cubicBezTo>
                        <a:cubicBezTo>
                          <a:pt x="202" y="15"/>
                          <a:pt x="202" y="15"/>
                          <a:pt x="202" y="14"/>
                        </a:cubicBezTo>
                        <a:cubicBezTo>
                          <a:pt x="207" y="10"/>
                          <a:pt x="210" y="5"/>
                          <a:pt x="213" y="0"/>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159" name="Freeform 78"/>
                  <p:cNvSpPr>
                    <a:spLocks noEditPoints="1"/>
                  </p:cNvSpPr>
                  <p:nvPr/>
                </p:nvSpPr>
                <p:spPr bwMode="auto">
                  <a:xfrm>
                    <a:off x="4181404" y="4436007"/>
                    <a:ext cx="271468" cy="147935"/>
                  </a:xfrm>
                  <a:custGeom>
                    <a:avLst/>
                    <a:gdLst>
                      <a:gd name="T0" fmla="*/ 109 w 217"/>
                      <a:gd name="T1" fmla="*/ 0 h 117"/>
                      <a:gd name="T2" fmla="*/ 217 w 217"/>
                      <a:gd name="T3" fmla="*/ 59 h 117"/>
                      <a:gd name="T4" fmla="*/ 109 w 217"/>
                      <a:gd name="T5" fmla="*/ 117 h 117"/>
                      <a:gd name="T6" fmla="*/ 0 w 217"/>
                      <a:gd name="T7" fmla="*/ 59 h 117"/>
                      <a:gd name="T8" fmla="*/ 109 w 217"/>
                      <a:gd name="T9" fmla="*/ 0 h 117"/>
                      <a:gd name="T10" fmla="*/ 202 w 217"/>
                      <a:gd name="T11" fmla="*/ 59 h 117"/>
                      <a:gd name="T12" fmla="*/ 109 w 217"/>
                      <a:gd name="T13" fmla="*/ 8 h 117"/>
                      <a:gd name="T14" fmla="*/ 16 w 217"/>
                      <a:gd name="T15" fmla="*/ 59 h 117"/>
                      <a:gd name="T16" fmla="*/ 109 w 217"/>
                      <a:gd name="T17" fmla="*/ 109 h 117"/>
                      <a:gd name="T18" fmla="*/ 202 w 217"/>
                      <a:gd name="T1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17">
                        <a:moveTo>
                          <a:pt x="109" y="0"/>
                        </a:moveTo>
                        <a:cubicBezTo>
                          <a:pt x="169" y="0"/>
                          <a:pt x="217" y="26"/>
                          <a:pt x="217" y="59"/>
                        </a:cubicBezTo>
                        <a:cubicBezTo>
                          <a:pt x="217" y="91"/>
                          <a:pt x="169" y="117"/>
                          <a:pt x="109" y="117"/>
                        </a:cubicBezTo>
                        <a:cubicBezTo>
                          <a:pt x="49" y="117"/>
                          <a:pt x="0" y="91"/>
                          <a:pt x="0" y="59"/>
                        </a:cubicBezTo>
                        <a:cubicBezTo>
                          <a:pt x="0" y="26"/>
                          <a:pt x="49" y="0"/>
                          <a:pt x="109" y="0"/>
                        </a:cubicBezTo>
                        <a:close/>
                        <a:moveTo>
                          <a:pt x="202" y="59"/>
                        </a:moveTo>
                        <a:cubicBezTo>
                          <a:pt x="202" y="31"/>
                          <a:pt x="160" y="8"/>
                          <a:pt x="109" y="8"/>
                        </a:cubicBezTo>
                        <a:cubicBezTo>
                          <a:pt x="57" y="8"/>
                          <a:pt x="16" y="31"/>
                          <a:pt x="16" y="59"/>
                        </a:cubicBezTo>
                        <a:cubicBezTo>
                          <a:pt x="16" y="86"/>
                          <a:pt x="57" y="109"/>
                          <a:pt x="109" y="109"/>
                        </a:cubicBezTo>
                        <a:cubicBezTo>
                          <a:pt x="160" y="109"/>
                          <a:pt x="202" y="86"/>
                          <a:pt x="202" y="59"/>
                        </a:cubicBezTo>
                        <a:close/>
                      </a:path>
                    </a:pathLst>
                  </a:custGeom>
                  <a:solidFill>
                    <a:schemeClr val="bg2">
                      <a:lumMod val="40000"/>
                      <a:lumOff val="6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sp>
                <p:nvSpPr>
                  <p:cNvPr id="160" name="Oval 81"/>
                  <p:cNvSpPr>
                    <a:spLocks noChangeArrowheads="1"/>
                  </p:cNvSpPr>
                  <p:nvPr/>
                </p:nvSpPr>
                <p:spPr bwMode="auto">
                  <a:xfrm>
                    <a:off x="4225626" y="4460428"/>
                    <a:ext cx="183012" cy="99132"/>
                  </a:xfrm>
                  <a:prstGeom prst="ellipse">
                    <a:avLst/>
                  </a:prstGeom>
                  <a:solidFill>
                    <a:schemeClr val="tx2">
                      <a:lumMod val="60000"/>
                      <a:lumOff val="40000"/>
                    </a:schemeClr>
                  </a:solidFill>
                  <a:ln>
                    <a:solidFill>
                      <a:schemeClr val="tx2"/>
                    </a:solidFill>
                  </a:ln>
                  <a:effectLst/>
                  <a:extLst/>
                </p:spPr>
                <p:txBody>
                  <a:bodyPr vert="horz" wrap="square" lIns="91440" tIns="45720" rIns="91440" bIns="45720" numCol="1" anchor="t" anchorCtr="0" compatLnSpc="1">
                    <a:prstTxWarp prst="textNoShape">
                      <a:avLst/>
                    </a:prstTxWarp>
                  </a:bodyPr>
                  <a:lstStyle/>
                  <a:p>
                    <a:endParaRPr lang="en-US" sz="1050" b="1" dirty="0"/>
                  </a:p>
                </p:txBody>
              </p:sp>
            </p:grpSp>
          </p:grpSp>
        </p:grpSp>
        <p:sp>
          <p:nvSpPr>
            <p:cNvPr id="151" name="Oval 150"/>
            <p:cNvSpPr>
              <a:spLocks noChangeAspect="1"/>
            </p:cNvSpPr>
            <p:nvPr/>
          </p:nvSpPr>
          <p:spPr>
            <a:xfrm>
              <a:off x="926947" y="3464012"/>
              <a:ext cx="206414" cy="211426"/>
            </a:xfrm>
            <a:prstGeom prst="ellipse">
              <a:avLst/>
            </a:prstGeom>
            <a:solidFill>
              <a:schemeClr val="bg1">
                <a:lumMod val="75000"/>
              </a:schemeClr>
            </a:solidFill>
            <a:ln w="6350" cmpd="sng">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smtClean="0">
                  <a:solidFill>
                    <a:schemeClr val="tx2"/>
                  </a:solidFill>
                </a:rPr>
                <a:t>S</a:t>
              </a:r>
              <a:endParaRPr lang="en-US" sz="1200" dirty="0">
                <a:solidFill>
                  <a:schemeClr val="tx2"/>
                </a:solidFill>
              </a:endParaRPr>
            </a:p>
          </p:txBody>
        </p:sp>
      </p:grpSp>
      <p:grpSp>
        <p:nvGrpSpPr>
          <p:cNvPr id="161" name="Group 160"/>
          <p:cNvGrpSpPr/>
          <p:nvPr/>
        </p:nvGrpSpPr>
        <p:grpSpPr>
          <a:xfrm>
            <a:off x="3822739" y="1722521"/>
            <a:ext cx="509853" cy="916915"/>
            <a:chOff x="602120" y="1761630"/>
            <a:chExt cx="509853" cy="916915"/>
          </a:xfrm>
        </p:grpSpPr>
        <p:grpSp>
          <p:nvGrpSpPr>
            <p:cNvPr id="162" name="Group 161"/>
            <p:cNvGrpSpPr/>
            <p:nvPr/>
          </p:nvGrpSpPr>
          <p:grpSpPr>
            <a:xfrm>
              <a:off x="645564" y="1855585"/>
              <a:ext cx="466409" cy="822960"/>
              <a:chOff x="645564" y="1855585"/>
              <a:chExt cx="466409" cy="822960"/>
            </a:xfrm>
          </p:grpSpPr>
          <p:pic>
            <p:nvPicPr>
              <p:cNvPr id="182" name="Picture 1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564" y="1855585"/>
                <a:ext cx="429860" cy="822960"/>
              </a:xfrm>
              <a:prstGeom prst="rect">
                <a:avLst/>
              </a:prstGeom>
            </p:spPr>
          </p:pic>
          <p:sp>
            <p:nvSpPr>
              <p:cNvPr id="183" name="Oval 182"/>
              <p:cNvSpPr>
                <a:spLocks noChangeAspect="1"/>
              </p:cNvSpPr>
              <p:nvPr/>
            </p:nvSpPr>
            <p:spPr>
              <a:xfrm>
                <a:off x="905559" y="2050078"/>
                <a:ext cx="206414" cy="211426"/>
              </a:xfrm>
              <a:prstGeom prst="ellipse">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dirty="0" smtClean="0">
                    <a:solidFill>
                      <a:schemeClr val="tx2"/>
                    </a:solidFill>
                  </a:rPr>
                  <a:t>C</a:t>
                </a:r>
                <a:endParaRPr lang="en-US" sz="1200" dirty="0">
                  <a:solidFill>
                    <a:schemeClr val="tx2"/>
                  </a:solidFill>
                </a:endParaRPr>
              </a:p>
            </p:txBody>
          </p:sp>
        </p:grpSp>
        <p:grpSp>
          <p:nvGrpSpPr>
            <p:cNvPr id="163" name="Group 162"/>
            <p:cNvGrpSpPr/>
            <p:nvPr/>
          </p:nvGrpSpPr>
          <p:grpSpPr>
            <a:xfrm>
              <a:off x="602120" y="1761630"/>
              <a:ext cx="303439" cy="288448"/>
              <a:chOff x="951817" y="777023"/>
              <a:chExt cx="1067902" cy="634689"/>
            </a:xfrm>
          </p:grpSpPr>
          <p:grpSp>
            <p:nvGrpSpPr>
              <p:cNvPr id="164" name="Group 163"/>
              <p:cNvGrpSpPr/>
              <p:nvPr/>
            </p:nvGrpSpPr>
            <p:grpSpPr>
              <a:xfrm>
                <a:off x="951817" y="777023"/>
                <a:ext cx="1054783" cy="611510"/>
                <a:chOff x="943350" y="777023"/>
                <a:chExt cx="1054783" cy="611510"/>
              </a:xfrm>
            </p:grpSpPr>
            <p:grpSp>
              <p:nvGrpSpPr>
                <p:cNvPr id="173" name="Group 172"/>
                <p:cNvGrpSpPr/>
                <p:nvPr/>
              </p:nvGrpSpPr>
              <p:grpSpPr>
                <a:xfrm>
                  <a:off x="943350" y="777023"/>
                  <a:ext cx="763102" cy="473822"/>
                  <a:chOff x="281927" y="1975662"/>
                  <a:chExt cx="763102" cy="473822"/>
                </a:xfrm>
              </p:grpSpPr>
              <p:grpSp>
                <p:nvGrpSpPr>
                  <p:cNvPr id="175" name="Group 174"/>
                  <p:cNvGrpSpPr/>
                  <p:nvPr/>
                </p:nvGrpSpPr>
                <p:grpSpPr>
                  <a:xfrm rot="10800000">
                    <a:off x="281927" y="1975662"/>
                    <a:ext cx="754226" cy="473822"/>
                    <a:chOff x="281927" y="1975662"/>
                    <a:chExt cx="754226" cy="473822"/>
                  </a:xfrm>
                </p:grpSpPr>
                <p:grpSp>
                  <p:nvGrpSpPr>
                    <p:cNvPr id="178" name="Group 5"/>
                    <p:cNvGrpSpPr>
                      <a:grpSpLocks noChangeAspect="1"/>
                    </p:cNvGrpSpPr>
                    <p:nvPr/>
                  </p:nvGrpSpPr>
                  <p:grpSpPr bwMode="auto">
                    <a:xfrm>
                      <a:off x="281927" y="1975662"/>
                      <a:ext cx="754226" cy="473822"/>
                      <a:chOff x="2511" y="1332"/>
                      <a:chExt cx="737" cy="463"/>
                    </a:xfrm>
                    <a:solidFill>
                      <a:schemeClr val="tx2"/>
                    </a:solidFill>
                  </p:grpSpPr>
                  <p:sp>
                    <p:nvSpPr>
                      <p:cNvPr id="180" name="Rectangle 8"/>
                      <p:cNvSpPr>
                        <a:spLocks noChangeArrowheads="1"/>
                      </p:cNvSpPr>
                      <p:nvPr/>
                    </p:nvSpPr>
                    <p:spPr bwMode="auto">
                      <a:xfrm>
                        <a:off x="2520" y="1701"/>
                        <a:ext cx="719"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9"/>
                      <p:cNvSpPr>
                        <a:spLocks noEditPoints="1"/>
                      </p:cNvSpPr>
                      <p:nvPr/>
                    </p:nvSpPr>
                    <p:spPr bwMode="auto">
                      <a:xfrm>
                        <a:off x="2511" y="1332"/>
                        <a:ext cx="737" cy="463"/>
                      </a:xfrm>
                      <a:custGeom>
                        <a:avLst/>
                        <a:gdLst>
                          <a:gd name="T0" fmla="*/ 737 w 737"/>
                          <a:gd name="T1" fmla="*/ 463 h 463"/>
                          <a:gd name="T2" fmla="*/ 0 w 737"/>
                          <a:gd name="T3" fmla="*/ 463 h 463"/>
                          <a:gd name="T4" fmla="*/ 0 w 737"/>
                          <a:gd name="T5" fmla="*/ 0 h 463"/>
                          <a:gd name="T6" fmla="*/ 737 w 737"/>
                          <a:gd name="T7" fmla="*/ 0 h 463"/>
                          <a:gd name="T8" fmla="*/ 737 w 737"/>
                          <a:gd name="T9" fmla="*/ 463 h 463"/>
                          <a:gd name="T10" fmla="*/ 19 w 737"/>
                          <a:gd name="T11" fmla="*/ 444 h 463"/>
                          <a:gd name="T12" fmla="*/ 718 w 737"/>
                          <a:gd name="T13" fmla="*/ 444 h 463"/>
                          <a:gd name="T14" fmla="*/ 718 w 737"/>
                          <a:gd name="T15" fmla="*/ 19 h 463"/>
                          <a:gd name="T16" fmla="*/ 19 w 737"/>
                          <a:gd name="T17" fmla="*/ 19 h 463"/>
                          <a:gd name="T18" fmla="*/ 19 w 737"/>
                          <a:gd name="T19" fmla="*/ 44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463">
                            <a:moveTo>
                              <a:pt x="737" y="463"/>
                            </a:moveTo>
                            <a:lnTo>
                              <a:pt x="0" y="463"/>
                            </a:lnTo>
                            <a:lnTo>
                              <a:pt x="0" y="0"/>
                            </a:lnTo>
                            <a:lnTo>
                              <a:pt x="737" y="0"/>
                            </a:lnTo>
                            <a:lnTo>
                              <a:pt x="737" y="463"/>
                            </a:lnTo>
                            <a:close/>
                            <a:moveTo>
                              <a:pt x="19" y="444"/>
                            </a:moveTo>
                            <a:lnTo>
                              <a:pt x="718" y="444"/>
                            </a:lnTo>
                            <a:lnTo>
                              <a:pt x="718" y="19"/>
                            </a:lnTo>
                            <a:lnTo>
                              <a:pt x="19" y="19"/>
                            </a:lnTo>
                            <a:lnTo>
                              <a:pt x="19" y="4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79" name="Rectangle 178"/>
                    <p:cNvSpPr/>
                    <p:nvPr/>
                  </p:nvSpPr>
                  <p:spPr>
                    <a:xfrm>
                      <a:off x="328248" y="2026416"/>
                      <a:ext cx="658166" cy="301451"/>
                    </a:xfrm>
                    <a:prstGeom prst="rect">
                      <a:avLst/>
                    </a:prstGeom>
                    <a:solidFill>
                      <a:schemeClr val="tx2"/>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76" name="Picture 175"/>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79231" y="1985387"/>
                    <a:ext cx="165798" cy="65314"/>
                  </a:xfrm>
                  <a:prstGeom prst="rect">
                    <a:avLst/>
                  </a:prstGeom>
                </p:spPr>
              </p:pic>
              <p:pic>
                <p:nvPicPr>
                  <p:cNvPr id="177" name="Picture 176"/>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25641" y="1985387"/>
                    <a:ext cx="165798" cy="65314"/>
                  </a:xfrm>
                  <a:prstGeom prst="rect">
                    <a:avLst/>
                  </a:prstGeom>
                </p:spPr>
              </p:pic>
            </p:grpSp>
            <p:sp>
              <p:nvSpPr>
                <p:cNvPr id="174" name="Rectangle 173"/>
                <p:cNvSpPr/>
                <p:nvPr/>
              </p:nvSpPr>
              <p:spPr>
                <a:xfrm>
                  <a:off x="1261533" y="948267"/>
                  <a:ext cx="736600" cy="440266"/>
                </a:xfrm>
                <a:prstGeom prst="rect">
                  <a:avLst/>
                </a:prstGeom>
                <a:solidFill>
                  <a:schemeClr val="tx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5" name="Group 164"/>
              <p:cNvGrpSpPr/>
              <p:nvPr/>
            </p:nvGrpSpPr>
            <p:grpSpPr>
              <a:xfrm>
                <a:off x="1256617" y="937890"/>
                <a:ext cx="763102" cy="473822"/>
                <a:chOff x="281927" y="1975662"/>
                <a:chExt cx="763102" cy="473822"/>
              </a:xfrm>
            </p:grpSpPr>
            <p:grpSp>
              <p:nvGrpSpPr>
                <p:cNvPr id="166" name="Group 165"/>
                <p:cNvGrpSpPr/>
                <p:nvPr/>
              </p:nvGrpSpPr>
              <p:grpSpPr>
                <a:xfrm rot="10800000">
                  <a:off x="281927" y="1975662"/>
                  <a:ext cx="754226" cy="473822"/>
                  <a:chOff x="281927" y="1975662"/>
                  <a:chExt cx="754226" cy="473822"/>
                </a:xfrm>
              </p:grpSpPr>
              <p:grpSp>
                <p:nvGrpSpPr>
                  <p:cNvPr id="169" name="Group 5"/>
                  <p:cNvGrpSpPr>
                    <a:grpSpLocks noChangeAspect="1"/>
                  </p:cNvGrpSpPr>
                  <p:nvPr/>
                </p:nvGrpSpPr>
                <p:grpSpPr bwMode="auto">
                  <a:xfrm>
                    <a:off x="281927" y="1975662"/>
                    <a:ext cx="754226" cy="473822"/>
                    <a:chOff x="2511" y="1332"/>
                    <a:chExt cx="737" cy="463"/>
                  </a:xfrm>
                  <a:solidFill>
                    <a:schemeClr val="tx2"/>
                  </a:solidFill>
                </p:grpSpPr>
                <p:sp>
                  <p:nvSpPr>
                    <p:cNvPr id="171" name="Rectangle 8"/>
                    <p:cNvSpPr>
                      <a:spLocks noChangeArrowheads="1"/>
                    </p:cNvSpPr>
                    <p:nvPr/>
                  </p:nvSpPr>
                  <p:spPr bwMode="auto">
                    <a:xfrm>
                      <a:off x="2520" y="1701"/>
                      <a:ext cx="719"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9"/>
                    <p:cNvSpPr>
                      <a:spLocks noEditPoints="1"/>
                    </p:cNvSpPr>
                    <p:nvPr/>
                  </p:nvSpPr>
                  <p:spPr bwMode="auto">
                    <a:xfrm>
                      <a:off x="2511" y="1332"/>
                      <a:ext cx="737" cy="463"/>
                    </a:xfrm>
                    <a:custGeom>
                      <a:avLst/>
                      <a:gdLst>
                        <a:gd name="T0" fmla="*/ 737 w 737"/>
                        <a:gd name="T1" fmla="*/ 463 h 463"/>
                        <a:gd name="T2" fmla="*/ 0 w 737"/>
                        <a:gd name="T3" fmla="*/ 463 h 463"/>
                        <a:gd name="T4" fmla="*/ 0 w 737"/>
                        <a:gd name="T5" fmla="*/ 0 h 463"/>
                        <a:gd name="T6" fmla="*/ 737 w 737"/>
                        <a:gd name="T7" fmla="*/ 0 h 463"/>
                        <a:gd name="T8" fmla="*/ 737 w 737"/>
                        <a:gd name="T9" fmla="*/ 463 h 463"/>
                        <a:gd name="T10" fmla="*/ 19 w 737"/>
                        <a:gd name="T11" fmla="*/ 444 h 463"/>
                        <a:gd name="T12" fmla="*/ 718 w 737"/>
                        <a:gd name="T13" fmla="*/ 444 h 463"/>
                        <a:gd name="T14" fmla="*/ 718 w 737"/>
                        <a:gd name="T15" fmla="*/ 19 h 463"/>
                        <a:gd name="T16" fmla="*/ 19 w 737"/>
                        <a:gd name="T17" fmla="*/ 19 h 463"/>
                        <a:gd name="T18" fmla="*/ 19 w 737"/>
                        <a:gd name="T19" fmla="*/ 44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463">
                          <a:moveTo>
                            <a:pt x="737" y="463"/>
                          </a:moveTo>
                          <a:lnTo>
                            <a:pt x="0" y="463"/>
                          </a:lnTo>
                          <a:lnTo>
                            <a:pt x="0" y="0"/>
                          </a:lnTo>
                          <a:lnTo>
                            <a:pt x="737" y="0"/>
                          </a:lnTo>
                          <a:lnTo>
                            <a:pt x="737" y="463"/>
                          </a:lnTo>
                          <a:close/>
                          <a:moveTo>
                            <a:pt x="19" y="444"/>
                          </a:moveTo>
                          <a:lnTo>
                            <a:pt x="718" y="444"/>
                          </a:lnTo>
                          <a:lnTo>
                            <a:pt x="718" y="19"/>
                          </a:lnTo>
                          <a:lnTo>
                            <a:pt x="19" y="19"/>
                          </a:lnTo>
                          <a:lnTo>
                            <a:pt x="19" y="4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70" name="Rectangle 169"/>
                  <p:cNvSpPr/>
                  <p:nvPr/>
                </p:nvSpPr>
                <p:spPr>
                  <a:xfrm>
                    <a:off x="328248" y="2026416"/>
                    <a:ext cx="658166" cy="301451"/>
                  </a:xfrm>
                  <a:prstGeom prst="rect">
                    <a:avLst/>
                  </a:prstGeom>
                  <a:solidFill>
                    <a:schemeClr val="tx2"/>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67" name="Picture 166"/>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79231" y="1985387"/>
                  <a:ext cx="165798" cy="65314"/>
                </a:xfrm>
                <a:prstGeom prst="rect">
                  <a:avLst/>
                </a:prstGeom>
              </p:spPr>
            </p:pic>
            <p:pic>
              <p:nvPicPr>
                <p:cNvPr id="168" name="Picture 167"/>
                <p:cNvPicPr>
                  <a:picLocks noChangeAspect="1"/>
                </p:cNvPicPr>
                <p:nvPr/>
              </p:nvPicPr>
              <p:blipFill rotWithShape="1">
                <a:blip r:embed="rId3" cstate="screen">
                  <a:extLst>
                    <a:ext uri="{28A0092B-C50C-407E-A947-70E740481C1C}">
                      <a14:useLocalDpi xmlns:a14="http://schemas.microsoft.com/office/drawing/2010/main"/>
                    </a:ext>
                  </a:extLst>
                </a:blip>
                <a:srcRect l="20799" t="13504" r="26959" b="75747"/>
                <a:stretch/>
              </p:blipFill>
              <p:spPr>
                <a:xfrm>
                  <a:off x="825641" y="1985387"/>
                  <a:ext cx="165798" cy="65314"/>
                </a:xfrm>
                <a:prstGeom prst="rect">
                  <a:avLst/>
                </a:prstGeom>
              </p:spPr>
            </p:pic>
          </p:grpSp>
        </p:grpSp>
      </p:grpSp>
      <p:cxnSp>
        <p:nvCxnSpPr>
          <p:cNvPr id="185" name="Straight Connector 184"/>
          <p:cNvCxnSpPr>
            <a:stCxn id="36" idx="0"/>
            <a:endCxn id="10" idx="2"/>
          </p:cNvCxnSpPr>
          <p:nvPr/>
        </p:nvCxnSpPr>
        <p:spPr>
          <a:xfrm flipV="1">
            <a:off x="872349" y="2639436"/>
            <a:ext cx="813151"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a:stCxn id="26" idx="0"/>
            <a:endCxn id="11" idx="2"/>
          </p:cNvCxnSpPr>
          <p:nvPr/>
        </p:nvCxnSpPr>
        <p:spPr>
          <a:xfrm flipV="1">
            <a:off x="1672338" y="2653463"/>
            <a:ext cx="842425" cy="103154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a:stCxn id="16" idx="0"/>
            <a:endCxn id="147" idx="2"/>
          </p:cNvCxnSpPr>
          <p:nvPr/>
        </p:nvCxnSpPr>
        <p:spPr>
          <a:xfrm flipV="1">
            <a:off x="2495268" y="2639436"/>
            <a:ext cx="795270"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17" idx="0"/>
            <a:endCxn id="182" idx="2"/>
          </p:cNvCxnSpPr>
          <p:nvPr/>
        </p:nvCxnSpPr>
        <p:spPr>
          <a:xfrm flipV="1">
            <a:off x="3291699" y="2639436"/>
            <a:ext cx="789414"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52" idx="0"/>
            <a:endCxn id="182" idx="2"/>
          </p:cNvCxnSpPr>
          <p:nvPr/>
        </p:nvCxnSpPr>
        <p:spPr>
          <a:xfrm flipH="1" flipV="1">
            <a:off x="4081113" y="2639436"/>
            <a:ext cx="1161"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152" idx="0"/>
            <a:endCxn id="147" idx="2"/>
          </p:cNvCxnSpPr>
          <p:nvPr/>
        </p:nvCxnSpPr>
        <p:spPr>
          <a:xfrm flipH="1" flipV="1">
            <a:off x="3290538" y="2639436"/>
            <a:ext cx="791736"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a:stCxn id="152" idx="0"/>
            <a:endCxn id="11" idx="2"/>
          </p:cNvCxnSpPr>
          <p:nvPr/>
        </p:nvCxnSpPr>
        <p:spPr>
          <a:xfrm flipH="1" flipV="1">
            <a:off x="2514763" y="2653463"/>
            <a:ext cx="1567511" cy="103154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a:stCxn id="152" idx="0"/>
            <a:endCxn id="10" idx="2"/>
          </p:cNvCxnSpPr>
          <p:nvPr/>
        </p:nvCxnSpPr>
        <p:spPr>
          <a:xfrm flipH="1" flipV="1">
            <a:off x="1685500" y="2639436"/>
            <a:ext cx="2396774"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a:stCxn id="152" idx="0"/>
            <a:endCxn id="9" idx="2"/>
          </p:cNvCxnSpPr>
          <p:nvPr/>
        </p:nvCxnSpPr>
        <p:spPr>
          <a:xfrm flipH="1" flipV="1">
            <a:off x="871188" y="2639436"/>
            <a:ext cx="3211086"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a:stCxn id="36" idx="0"/>
            <a:endCxn id="9" idx="2"/>
          </p:cNvCxnSpPr>
          <p:nvPr/>
        </p:nvCxnSpPr>
        <p:spPr>
          <a:xfrm flipH="1" flipV="1">
            <a:off x="871188" y="2639436"/>
            <a:ext cx="1161"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a:stCxn id="36" idx="0"/>
            <a:endCxn id="11" idx="2"/>
          </p:cNvCxnSpPr>
          <p:nvPr/>
        </p:nvCxnSpPr>
        <p:spPr>
          <a:xfrm flipV="1">
            <a:off x="872349" y="2653463"/>
            <a:ext cx="1642414" cy="103154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36" idx="0"/>
            <a:endCxn id="147" idx="2"/>
          </p:cNvCxnSpPr>
          <p:nvPr/>
        </p:nvCxnSpPr>
        <p:spPr>
          <a:xfrm flipV="1">
            <a:off x="872349" y="2639436"/>
            <a:ext cx="2418189"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a:stCxn id="36" idx="0"/>
            <a:endCxn id="182" idx="2"/>
          </p:cNvCxnSpPr>
          <p:nvPr/>
        </p:nvCxnSpPr>
        <p:spPr>
          <a:xfrm flipV="1">
            <a:off x="872349" y="2639436"/>
            <a:ext cx="3208764"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a:stCxn id="26" idx="0"/>
            <a:endCxn id="9" idx="2"/>
          </p:cNvCxnSpPr>
          <p:nvPr/>
        </p:nvCxnSpPr>
        <p:spPr>
          <a:xfrm flipH="1" flipV="1">
            <a:off x="871188" y="2639436"/>
            <a:ext cx="801150"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a:stCxn id="26" idx="0"/>
            <a:endCxn id="10" idx="2"/>
          </p:cNvCxnSpPr>
          <p:nvPr/>
        </p:nvCxnSpPr>
        <p:spPr>
          <a:xfrm flipV="1">
            <a:off x="1672338" y="2639436"/>
            <a:ext cx="13162"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a:stCxn id="26" idx="0"/>
            <a:endCxn id="147" idx="2"/>
          </p:cNvCxnSpPr>
          <p:nvPr/>
        </p:nvCxnSpPr>
        <p:spPr>
          <a:xfrm flipV="1">
            <a:off x="1672338" y="2639436"/>
            <a:ext cx="1618200"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a:stCxn id="26" idx="0"/>
            <a:endCxn id="182" idx="2"/>
          </p:cNvCxnSpPr>
          <p:nvPr/>
        </p:nvCxnSpPr>
        <p:spPr>
          <a:xfrm flipV="1">
            <a:off x="1672338" y="2639436"/>
            <a:ext cx="2408775"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16" idx="0"/>
            <a:endCxn id="9" idx="2"/>
          </p:cNvCxnSpPr>
          <p:nvPr/>
        </p:nvCxnSpPr>
        <p:spPr>
          <a:xfrm flipH="1" flipV="1">
            <a:off x="871188" y="2639436"/>
            <a:ext cx="1624080"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a:stCxn id="16" idx="0"/>
            <a:endCxn id="10" idx="2"/>
          </p:cNvCxnSpPr>
          <p:nvPr/>
        </p:nvCxnSpPr>
        <p:spPr>
          <a:xfrm flipH="1" flipV="1">
            <a:off x="1685500" y="2639436"/>
            <a:ext cx="809768"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a:stCxn id="16" idx="0"/>
            <a:endCxn id="11" idx="2"/>
          </p:cNvCxnSpPr>
          <p:nvPr/>
        </p:nvCxnSpPr>
        <p:spPr>
          <a:xfrm flipV="1">
            <a:off x="2495268" y="2653463"/>
            <a:ext cx="19495" cy="103154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a:stCxn id="16" idx="0"/>
            <a:endCxn id="182" idx="2"/>
          </p:cNvCxnSpPr>
          <p:nvPr/>
        </p:nvCxnSpPr>
        <p:spPr>
          <a:xfrm flipV="1">
            <a:off x="2495268" y="2639436"/>
            <a:ext cx="1585845"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a:stCxn id="117" idx="0"/>
            <a:endCxn id="9" idx="2"/>
          </p:cNvCxnSpPr>
          <p:nvPr/>
        </p:nvCxnSpPr>
        <p:spPr>
          <a:xfrm flipH="1" flipV="1">
            <a:off x="871188" y="2639436"/>
            <a:ext cx="2420511"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stCxn id="117" idx="0"/>
            <a:endCxn id="10" idx="2"/>
          </p:cNvCxnSpPr>
          <p:nvPr/>
        </p:nvCxnSpPr>
        <p:spPr>
          <a:xfrm flipH="1" flipV="1">
            <a:off x="1685500" y="2639436"/>
            <a:ext cx="1606199"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a:stCxn id="117" idx="0"/>
          </p:cNvCxnSpPr>
          <p:nvPr/>
        </p:nvCxnSpPr>
        <p:spPr>
          <a:xfrm flipH="1" flipV="1">
            <a:off x="2560653" y="2677252"/>
            <a:ext cx="731046" cy="1007751"/>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a:stCxn id="117" idx="0"/>
            <a:endCxn id="147" idx="2"/>
          </p:cNvCxnSpPr>
          <p:nvPr/>
        </p:nvCxnSpPr>
        <p:spPr>
          <a:xfrm flipH="1" flipV="1">
            <a:off x="3290538" y="2639436"/>
            <a:ext cx="1161" cy="1045567"/>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39" name="Content Placeholder 234"/>
          <p:cNvSpPr txBox="1">
            <a:spLocks/>
          </p:cNvSpPr>
          <p:nvPr/>
        </p:nvSpPr>
        <p:spPr>
          <a:xfrm>
            <a:off x="5020577" y="797718"/>
            <a:ext cx="3744912" cy="35480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AAAAAA"/>
              </a:buClr>
            </a:pPr>
            <a:r>
              <a:rPr lang="en-US" sz="2000" dirty="0" smtClean="0">
                <a:solidFill>
                  <a:schemeClr val="bg2"/>
                </a:solidFill>
              </a:rPr>
              <a:t>Eliminates </a:t>
            </a:r>
            <a:r>
              <a:rPr lang="en-US" sz="2000" dirty="0">
                <a:solidFill>
                  <a:schemeClr val="bg2"/>
                </a:solidFill>
              </a:rPr>
              <a:t>single points of </a:t>
            </a:r>
            <a:r>
              <a:rPr lang="en-US" sz="2000" dirty="0" smtClean="0">
                <a:solidFill>
                  <a:schemeClr val="bg2"/>
                </a:solidFill>
              </a:rPr>
              <a:t>failure</a:t>
            </a:r>
          </a:p>
          <a:p>
            <a:pPr>
              <a:buClr>
                <a:srgbClr val="AAAAAA"/>
              </a:buClr>
            </a:pPr>
            <a:r>
              <a:rPr lang="en-US" sz="2000" dirty="0" smtClean="0">
                <a:solidFill>
                  <a:schemeClr val="bg2"/>
                </a:solidFill>
              </a:rPr>
              <a:t>No </a:t>
            </a:r>
            <a:r>
              <a:rPr lang="en-US" sz="2000" dirty="0">
                <a:solidFill>
                  <a:schemeClr val="bg2"/>
                </a:solidFill>
              </a:rPr>
              <a:t>central point of </a:t>
            </a:r>
            <a:r>
              <a:rPr lang="en-US" sz="2000" dirty="0" smtClean="0">
                <a:solidFill>
                  <a:schemeClr val="bg2"/>
                </a:solidFill>
              </a:rPr>
              <a:t>routing</a:t>
            </a:r>
          </a:p>
          <a:p>
            <a:pPr>
              <a:buClr>
                <a:srgbClr val="AAAAAA"/>
              </a:buClr>
            </a:pPr>
            <a:r>
              <a:rPr lang="en-US" sz="2000" dirty="0" smtClean="0">
                <a:solidFill>
                  <a:schemeClr val="bg2"/>
                </a:solidFill>
              </a:rPr>
              <a:t>Prevents </a:t>
            </a:r>
            <a:r>
              <a:rPr lang="en-US" sz="2000" dirty="0">
                <a:solidFill>
                  <a:schemeClr val="bg2"/>
                </a:solidFill>
              </a:rPr>
              <a:t>unnecessary network traffic and redundant SDS resource </a:t>
            </a:r>
            <a:r>
              <a:rPr lang="en-US" sz="2000" dirty="0" smtClean="0">
                <a:solidFill>
                  <a:schemeClr val="bg2"/>
                </a:solidFill>
              </a:rPr>
              <a:t>usage</a:t>
            </a:r>
          </a:p>
          <a:p>
            <a:pPr>
              <a:buClr>
                <a:srgbClr val="AAAAAA"/>
              </a:buClr>
            </a:pPr>
            <a:r>
              <a:rPr lang="en-US" sz="2000" dirty="0" smtClean="0">
                <a:solidFill>
                  <a:schemeClr val="bg2"/>
                </a:solidFill>
              </a:rPr>
              <a:t>Allows </a:t>
            </a:r>
            <a:r>
              <a:rPr lang="en-US" sz="2000" dirty="0">
                <a:solidFill>
                  <a:schemeClr val="bg2"/>
                </a:solidFill>
              </a:rPr>
              <a:t>performance to scale linearly </a:t>
            </a:r>
            <a:endParaRPr lang="en-US" sz="2000" dirty="0" smtClean="0">
              <a:solidFill>
                <a:schemeClr val="bg2"/>
              </a:solidFill>
            </a:endParaRPr>
          </a:p>
          <a:p>
            <a:endParaRPr lang="en-US" sz="2000" dirty="0">
              <a:solidFill>
                <a:schemeClr val="bg2"/>
              </a:solidFill>
            </a:endParaRPr>
          </a:p>
        </p:txBody>
      </p:sp>
      <p:sp>
        <p:nvSpPr>
          <p:cNvPr id="240" name="Cube 239"/>
          <p:cNvSpPr>
            <a:spLocks noChangeAspect="1"/>
          </p:cNvSpPr>
          <p:nvPr/>
        </p:nvSpPr>
        <p:spPr>
          <a:xfrm>
            <a:off x="820610" y="2614815"/>
            <a:ext cx="140448" cy="124873"/>
          </a:xfrm>
          <a:prstGeom prst="cube">
            <a:avLst/>
          </a:prstGeom>
          <a:gradFill flip="none" rotWithShape="1">
            <a:gsLst>
              <a:gs pos="0">
                <a:schemeClr val="bg1"/>
              </a:gs>
              <a:gs pos="100000">
                <a:schemeClr val="accent6">
                  <a:lumMod val="60000"/>
                  <a:lumOff val="40000"/>
                </a:schemeClr>
              </a:gs>
            </a:gsLst>
            <a:lin ang="18900000" scaled="1"/>
            <a:tileRect/>
          </a:gradFill>
          <a:ln w="95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1" name="Cube 240"/>
          <p:cNvSpPr>
            <a:spLocks noChangeAspect="1"/>
          </p:cNvSpPr>
          <p:nvPr/>
        </p:nvSpPr>
        <p:spPr>
          <a:xfrm>
            <a:off x="820610" y="3622566"/>
            <a:ext cx="140448" cy="124873"/>
          </a:xfrm>
          <a:prstGeom prst="cube">
            <a:avLst/>
          </a:prstGeom>
          <a:gradFill flip="none" rotWithShape="1">
            <a:gsLst>
              <a:gs pos="0">
                <a:schemeClr val="bg1"/>
              </a:gs>
              <a:gs pos="100000">
                <a:schemeClr val="accent4">
                  <a:lumMod val="75000"/>
                </a:schemeClr>
              </a:gs>
            </a:gsLst>
            <a:lin ang="18900000" scaled="1"/>
            <a:tileRect/>
          </a:gradFill>
          <a:ln w="95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2" name="Cube 241"/>
          <p:cNvSpPr>
            <a:spLocks noChangeAspect="1"/>
          </p:cNvSpPr>
          <p:nvPr/>
        </p:nvSpPr>
        <p:spPr>
          <a:xfrm>
            <a:off x="1624108" y="2614814"/>
            <a:ext cx="140448" cy="124873"/>
          </a:xfrm>
          <a:prstGeom prst="cube">
            <a:avLst/>
          </a:prstGeom>
          <a:gradFill flip="none" rotWithShape="1">
            <a:gsLst>
              <a:gs pos="0">
                <a:schemeClr val="bg1"/>
              </a:gs>
              <a:gs pos="100000">
                <a:schemeClr val="tx2">
                  <a:lumMod val="75000"/>
                </a:schemeClr>
              </a:gs>
            </a:gsLst>
            <a:lin ang="18900000" scaled="1"/>
            <a:tileRect/>
          </a:gradFill>
          <a:ln w="95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 name="Cube 242"/>
          <p:cNvSpPr>
            <a:spLocks noChangeAspect="1"/>
          </p:cNvSpPr>
          <p:nvPr/>
        </p:nvSpPr>
        <p:spPr>
          <a:xfrm>
            <a:off x="2434791" y="3626155"/>
            <a:ext cx="140448" cy="124873"/>
          </a:xfrm>
          <a:prstGeom prst="cube">
            <a:avLst/>
          </a:prstGeom>
          <a:gradFill flip="none" rotWithShape="1">
            <a:gsLst>
              <a:gs pos="0">
                <a:schemeClr val="bg1"/>
              </a:gs>
              <a:gs pos="100000">
                <a:schemeClr val="accent2"/>
              </a:gs>
            </a:gsLst>
            <a:lin ang="18900000" scaled="1"/>
            <a:tileRect/>
          </a:gradFill>
          <a:ln w="95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 name="Cube 243"/>
          <p:cNvSpPr>
            <a:spLocks noChangeAspect="1"/>
          </p:cNvSpPr>
          <p:nvPr/>
        </p:nvSpPr>
        <p:spPr>
          <a:xfrm>
            <a:off x="4021103" y="2591026"/>
            <a:ext cx="140448" cy="124873"/>
          </a:xfrm>
          <a:prstGeom prst="cube">
            <a:avLst/>
          </a:prstGeom>
          <a:gradFill flip="none" rotWithShape="1">
            <a:gsLst>
              <a:gs pos="0">
                <a:schemeClr val="bg1"/>
              </a:gs>
              <a:gs pos="100000">
                <a:schemeClr val="accent3"/>
              </a:gs>
            </a:gsLst>
            <a:lin ang="18900000" scaled="1"/>
            <a:tileRect/>
          </a:gradFill>
          <a:ln w="95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82693517"/>
      </p:ext>
    </p:extLst>
  </p:cSld>
  <p:clrMapOvr>
    <a:masterClrMapping/>
  </p:clrMapOvr>
  <mc:AlternateContent xmlns:mc="http://schemas.openxmlformats.org/markup-compatibility/2006" xmlns:p14="http://schemas.microsoft.com/office/powerpoint/2010/main">
    <mc:Choice Requires="p14">
      <p:transition p14:dur="10" advClick="0" advTm="9000">
        <p:wipe dir="r"/>
      </p:transition>
    </mc:Choice>
    <mc:Fallback xmlns="">
      <p:transition advClick="0" advTm="9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3000" fill="hold" grpId="0"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par>
                                <p:cTn id="8" presetID="0" presetClass="path" presetSubtype="0" repeatCount="3000" accel="50000" decel="50000" fill="hold" grpId="1" nodeType="withEffect">
                                  <p:stCondLst>
                                    <p:cond delay="0"/>
                                  </p:stCondLst>
                                  <p:childTnLst>
                                    <p:animMotion origin="layout" path="M 0 0 L 0.08698 0.1963 L 0.17969 -0.00741 L 0.17657 0.19445 L 0.35052 -0.00741 L -0.00052 0.19259 L 0 0 Z " pathEditMode="relative" ptsTypes="AAAAAAA">
                                      <p:cBhvr>
                                        <p:cTn id="9" dur="5000" fill="hold"/>
                                        <p:tgtEl>
                                          <p:spTgt spid="240"/>
                                        </p:tgtEl>
                                        <p:attrNameLst>
                                          <p:attrName>ppt_x</p:attrName>
                                          <p:attrName>ppt_y</p:attrName>
                                        </p:attrNameLst>
                                      </p:cBhvr>
                                    </p:animMotion>
                                  </p:childTnLst>
                                </p:cTn>
                              </p:par>
                              <p:par>
                                <p:cTn id="10" presetID="10" presetClass="entr" presetSubtype="0" repeatCount="3000" fill="hold" grpId="0" nodeType="with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fade">
                                      <p:cBhvr>
                                        <p:cTn id="12" dur="500"/>
                                        <p:tgtEl>
                                          <p:spTgt spid="241"/>
                                        </p:tgtEl>
                                      </p:cBhvr>
                                    </p:animEffect>
                                  </p:childTnLst>
                                </p:cTn>
                              </p:par>
                              <p:par>
                                <p:cTn id="13" presetID="0" presetClass="path" presetSubtype="0" repeatCount="3000" accel="50000" decel="50000" fill="hold" grpId="1" nodeType="withEffect">
                                  <p:stCondLst>
                                    <p:cond delay="0"/>
                                  </p:stCondLst>
                                  <p:childTnLst>
                                    <p:animMotion origin="layout" path="M -7.5E-6 -4.5679E-6 L 0.08854 -0.2037 L 0.08801 -0.00092 L 0.35208 -0.20555 " pathEditMode="relative" ptsTypes="AAAA">
                                      <p:cBhvr>
                                        <p:cTn id="14" dur="5000" fill="hold"/>
                                        <p:tgtEl>
                                          <p:spTgt spid="241"/>
                                        </p:tgtEl>
                                        <p:attrNameLst>
                                          <p:attrName>ppt_x</p:attrName>
                                          <p:attrName>ppt_y</p:attrName>
                                        </p:attrNameLst>
                                      </p:cBhvr>
                                    </p:animMotion>
                                  </p:childTnLst>
                                </p:cTn>
                              </p:par>
                              <p:par>
                                <p:cTn id="15" presetID="10" presetClass="entr" presetSubtype="0" repeatCount="3000" fill="hold" grpId="0" nodeType="with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fade">
                                      <p:cBhvr>
                                        <p:cTn id="17" dur="500"/>
                                        <p:tgtEl>
                                          <p:spTgt spid="242"/>
                                        </p:tgtEl>
                                      </p:cBhvr>
                                    </p:animEffect>
                                  </p:childTnLst>
                                </p:cTn>
                              </p:par>
                              <p:par>
                                <p:cTn id="18" presetID="0" presetClass="path" presetSubtype="0" repeatCount="3000" accel="50000" decel="50000" fill="hold" grpId="1" nodeType="withEffect">
                                  <p:stCondLst>
                                    <p:cond delay="0"/>
                                  </p:stCondLst>
                                  <p:childTnLst>
                                    <p:animMotion origin="layout" path="M 0 0 L -0.08907 0.1963 L 0.09114 -0.00555 L 0.17604 0.19445 L 0.17604 -0.01018 " pathEditMode="relative" ptsTypes="AAAAA">
                                      <p:cBhvr>
                                        <p:cTn id="19" dur="5000" fill="hold"/>
                                        <p:tgtEl>
                                          <p:spTgt spid="242"/>
                                        </p:tgtEl>
                                        <p:attrNameLst>
                                          <p:attrName>ppt_x</p:attrName>
                                          <p:attrName>ppt_y</p:attrName>
                                        </p:attrNameLst>
                                      </p:cBhvr>
                                    </p:animMotion>
                                  </p:childTnLst>
                                </p:cTn>
                              </p:par>
                              <p:par>
                                <p:cTn id="20" presetID="10" presetClass="entr" presetSubtype="0" repeatCount="3000" fill="hold" grpId="0" nodeType="withEffect">
                                  <p:stCondLst>
                                    <p:cond delay="0"/>
                                  </p:stCondLst>
                                  <p:childTnLst>
                                    <p:set>
                                      <p:cBhvr>
                                        <p:cTn id="21" dur="1" fill="hold">
                                          <p:stCondLst>
                                            <p:cond delay="0"/>
                                          </p:stCondLst>
                                        </p:cTn>
                                        <p:tgtEl>
                                          <p:spTgt spid="243"/>
                                        </p:tgtEl>
                                        <p:attrNameLst>
                                          <p:attrName>style.visibility</p:attrName>
                                        </p:attrNameLst>
                                      </p:cBhvr>
                                      <p:to>
                                        <p:strVal val="visible"/>
                                      </p:to>
                                    </p:set>
                                    <p:animEffect transition="in" filter="fade">
                                      <p:cBhvr>
                                        <p:cTn id="22" dur="500"/>
                                        <p:tgtEl>
                                          <p:spTgt spid="243"/>
                                        </p:tgtEl>
                                      </p:cBhvr>
                                    </p:animEffect>
                                  </p:childTnLst>
                                </p:cTn>
                              </p:par>
                              <p:par>
                                <p:cTn id="23" presetID="0" presetClass="path" presetSubtype="0" repeatCount="3000" accel="50000" decel="50000" fill="hold" grpId="1" nodeType="withEffect">
                                  <p:stCondLst>
                                    <p:cond delay="0"/>
                                  </p:stCondLst>
                                  <p:childTnLst>
                                    <p:animMotion origin="layout" path="M 0 0 L -0.17761 -0.20092 L 0.17396 -0.00277 L 0.17291 -0.21111 L -0.09011 -0.00555 L 0.00364 -0.20463 " pathEditMode="relative" ptsTypes="AAAAAA">
                                      <p:cBhvr>
                                        <p:cTn id="24" dur="5000" fill="hold"/>
                                        <p:tgtEl>
                                          <p:spTgt spid="243"/>
                                        </p:tgtEl>
                                        <p:attrNameLst>
                                          <p:attrName>ppt_x</p:attrName>
                                          <p:attrName>ppt_y</p:attrName>
                                        </p:attrNameLst>
                                      </p:cBhvr>
                                    </p:animMotion>
                                  </p:childTnLst>
                                </p:cTn>
                              </p:par>
                              <p:par>
                                <p:cTn id="25" presetID="10" presetClass="entr" presetSubtype="0" repeatCount="3000" fill="hold" grpId="0" nodeType="withEffect">
                                  <p:stCondLst>
                                    <p:cond delay="0"/>
                                  </p:stCondLst>
                                  <p:childTnLst>
                                    <p:set>
                                      <p:cBhvr>
                                        <p:cTn id="26" dur="1" fill="hold">
                                          <p:stCondLst>
                                            <p:cond delay="0"/>
                                          </p:stCondLst>
                                        </p:cTn>
                                        <p:tgtEl>
                                          <p:spTgt spid="244"/>
                                        </p:tgtEl>
                                        <p:attrNameLst>
                                          <p:attrName>style.visibility</p:attrName>
                                        </p:attrNameLst>
                                      </p:cBhvr>
                                      <p:to>
                                        <p:strVal val="visible"/>
                                      </p:to>
                                    </p:set>
                                    <p:animEffect transition="in" filter="fade">
                                      <p:cBhvr>
                                        <p:cTn id="27" dur="500"/>
                                        <p:tgtEl>
                                          <p:spTgt spid="244"/>
                                        </p:tgtEl>
                                      </p:cBhvr>
                                    </p:animEffect>
                                  </p:childTnLst>
                                </p:cTn>
                              </p:par>
                              <p:par>
                                <p:cTn id="28" presetID="0" presetClass="path" presetSubtype="0" repeatCount="3000" accel="50000" decel="50000" fill="hold" grpId="1" nodeType="withEffect">
                                  <p:stCondLst>
                                    <p:cond delay="0"/>
                                  </p:stCondLst>
                                  <p:childTnLst>
                                    <p:animMotion origin="layout" path="M 0 0 L 0 0.20278 L -0.08542 -0.0037 L -0.17448 0.2037 L -0.2625 0.00463 L -0.35053 0.19907 " pathEditMode="relative" ptsTypes="AAAAAA">
                                      <p:cBhvr>
                                        <p:cTn id="29" dur="5000" fill="hold"/>
                                        <p:tgtEl>
                                          <p:spTgt spid="2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240" grpId="1" animBg="1"/>
      <p:bldP spid="241" grpId="0" animBg="1"/>
      <p:bldP spid="241" grpId="1" animBg="1"/>
      <p:bldP spid="242" grpId="0" animBg="1"/>
      <p:bldP spid="242" grpId="1" animBg="1"/>
      <p:bldP spid="243" grpId="0" animBg="1"/>
      <p:bldP spid="243" grpId="1" animBg="1"/>
      <p:bldP spid="244" grpId="0" animBg="1"/>
      <p:bldP spid="24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3.8 PB in a single rack </a:t>
            </a:r>
            <a:endParaRPr lang="en-US" dirty="0"/>
          </a:p>
        </p:txBody>
      </p:sp>
      <p:sp>
        <p:nvSpPr>
          <p:cNvPr id="4" name="Freeform 3"/>
          <p:cNvSpPr/>
          <p:nvPr/>
        </p:nvSpPr>
        <p:spPr bwMode="gray">
          <a:xfrm>
            <a:off x="4250378" y="2138363"/>
            <a:ext cx="526410" cy="2217578"/>
          </a:xfrm>
          <a:custGeom>
            <a:avLst/>
            <a:gdLst>
              <a:gd name="connsiteX0" fmla="*/ 0 w 1757548"/>
              <a:gd name="connsiteY0" fmla="*/ 2315688 h 2327564"/>
              <a:gd name="connsiteX1" fmla="*/ 1757548 w 1757548"/>
              <a:gd name="connsiteY1" fmla="*/ 2327564 h 2327564"/>
              <a:gd name="connsiteX2" fmla="*/ 1757548 w 1757548"/>
              <a:gd name="connsiteY2" fmla="*/ 0 h 2327564"/>
              <a:gd name="connsiteX3" fmla="*/ 0 w 1757548"/>
              <a:gd name="connsiteY3" fmla="*/ 950026 h 2327564"/>
              <a:gd name="connsiteX4" fmla="*/ 0 w 1757548"/>
              <a:gd name="connsiteY4" fmla="*/ 2315688 h 2327564"/>
              <a:gd name="connsiteX0" fmla="*/ 0 w 1757548"/>
              <a:gd name="connsiteY0" fmla="*/ 2315688 h 2327564"/>
              <a:gd name="connsiteX1" fmla="*/ 1757548 w 1757548"/>
              <a:gd name="connsiteY1" fmla="*/ 2327564 h 2327564"/>
              <a:gd name="connsiteX2" fmla="*/ 1757548 w 1757548"/>
              <a:gd name="connsiteY2" fmla="*/ 0 h 2327564"/>
              <a:gd name="connsiteX3" fmla="*/ 24285 w 1757548"/>
              <a:gd name="connsiteY3" fmla="*/ 942683 h 2327564"/>
              <a:gd name="connsiteX4" fmla="*/ 0 w 1757548"/>
              <a:gd name="connsiteY4" fmla="*/ 2315688 h 2327564"/>
              <a:gd name="connsiteX0" fmla="*/ 0 w 1750268"/>
              <a:gd name="connsiteY0" fmla="*/ 2338803 h 2338803"/>
              <a:gd name="connsiteX1" fmla="*/ 1750268 w 1750268"/>
              <a:gd name="connsiteY1" fmla="*/ 2327564 h 2338803"/>
              <a:gd name="connsiteX2" fmla="*/ 1750268 w 1750268"/>
              <a:gd name="connsiteY2" fmla="*/ 0 h 2338803"/>
              <a:gd name="connsiteX3" fmla="*/ 17005 w 1750268"/>
              <a:gd name="connsiteY3" fmla="*/ 942683 h 2338803"/>
              <a:gd name="connsiteX4" fmla="*/ 0 w 1750268"/>
              <a:gd name="connsiteY4" fmla="*/ 2338803 h 2338803"/>
              <a:gd name="connsiteX0" fmla="*/ 0 w 1750268"/>
              <a:gd name="connsiteY0" fmla="*/ 2338803 h 2338803"/>
              <a:gd name="connsiteX1" fmla="*/ 1746627 w 1750268"/>
              <a:gd name="connsiteY1" fmla="*/ 2337471 h 2338803"/>
              <a:gd name="connsiteX2" fmla="*/ 1750268 w 1750268"/>
              <a:gd name="connsiteY2" fmla="*/ 0 h 2338803"/>
              <a:gd name="connsiteX3" fmla="*/ 17005 w 1750268"/>
              <a:gd name="connsiteY3" fmla="*/ 942683 h 2338803"/>
              <a:gd name="connsiteX4" fmla="*/ 0 w 1750268"/>
              <a:gd name="connsiteY4" fmla="*/ 2338803 h 2338803"/>
              <a:gd name="connsiteX0" fmla="*/ 25767 w 1776035"/>
              <a:gd name="connsiteY0" fmla="*/ 2338803 h 2338803"/>
              <a:gd name="connsiteX1" fmla="*/ 1772394 w 1776035"/>
              <a:gd name="connsiteY1" fmla="*/ 2337471 h 2338803"/>
              <a:gd name="connsiteX2" fmla="*/ 1776035 w 1776035"/>
              <a:gd name="connsiteY2" fmla="*/ 0 h 2338803"/>
              <a:gd name="connsiteX3" fmla="*/ 0 w 1776035"/>
              <a:gd name="connsiteY3" fmla="*/ 1393736 h 2338803"/>
              <a:gd name="connsiteX4" fmla="*/ 25767 w 1776035"/>
              <a:gd name="connsiteY4" fmla="*/ 2338803 h 2338803"/>
              <a:gd name="connsiteX0" fmla="*/ 25767 w 1817239"/>
              <a:gd name="connsiteY0" fmla="*/ 2338803 h 2371638"/>
              <a:gd name="connsiteX1" fmla="*/ 1817216 w 1817239"/>
              <a:gd name="connsiteY1" fmla="*/ 2371634 h 2371638"/>
              <a:gd name="connsiteX2" fmla="*/ 1776035 w 1817239"/>
              <a:gd name="connsiteY2" fmla="*/ 0 h 2371638"/>
              <a:gd name="connsiteX3" fmla="*/ 0 w 1817239"/>
              <a:gd name="connsiteY3" fmla="*/ 1393736 h 2371638"/>
              <a:gd name="connsiteX4" fmla="*/ 25767 w 1817239"/>
              <a:gd name="connsiteY4" fmla="*/ 2338803 h 2371638"/>
              <a:gd name="connsiteX0" fmla="*/ 0 w 1836301"/>
              <a:gd name="connsiteY0" fmla="*/ 2327416 h 2371637"/>
              <a:gd name="connsiteX1" fmla="*/ 1836278 w 1836301"/>
              <a:gd name="connsiteY1" fmla="*/ 2371634 h 2371637"/>
              <a:gd name="connsiteX2" fmla="*/ 1795097 w 1836301"/>
              <a:gd name="connsiteY2" fmla="*/ 0 h 2371637"/>
              <a:gd name="connsiteX3" fmla="*/ 19062 w 1836301"/>
              <a:gd name="connsiteY3" fmla="*/ 1393736 h 2371637"/>
              <a:gd name="connsiteX4" fmla="*/ 0 w 1836301"/>
              <a:gd name="connsiteY4" fmla="*/ 2327416 h 2371637"/>
              <a:gd name="connsiteX0" fmla="*/ 2825 w 1839126"/>
              <a:gd name="connsiteY0" fmla="*/ 2327416 h 2371637"/>
              <a:gd name="connsiteX1" fmla="*/ 1839103 w 1839126"/>
              <a:gd name="connsiteY1" fmla="*/ 2371634 h 2371637"/>
              <a:gd name="connsiteX2" fmla="*/ 1797922 w 1839126"/>
              <a:gd name="connsiteY2" fmla="*/ 0 h 2371637"/>
              <a:gd name="connsiteX3" fmla="*/ 1713 w 1839126"/>
              <a:gd name="connsiteY3" fmla="*/ 958365 h 2371637"/>
              <a:gd name="connsiteX4" fmla="*/ 2825 w 1839126"/>
              <a:gd name="connsiteY4" fmla="*/ 2327416 h 237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126" h="2371637">
                <a:moveTo>
                  <a:pt x="2825" y="2327416"/>
                </a:moveTo>
                <a:cubicBezTo>
                  <a:pt x="585034" y="2326972"/>
                  <a:pt x="1256894" y="2372078"/>
                  <a:pt x="1839103" y="2371634"/>
                </a:cubicBezTo>
                <a:cubicBezTo>
                  <a:pt x="1840317" y="1592477"/>
                  <a:pt x="1796708" y="779157"/>
                  <a:pt x="1797922" y="0"/>
                </a:cubicBezTo>
                <a:lnTo>
                  <a:pt x="1713" y="958365"/>
                </a:lnTo>
                <a:cubicBezTo>
                  <a:pt x="-4641" y="1269592"/>
                  <a:pt x="9179" y="2016189"/>
                  <a:pt x="2825" y="2327416"/>
                </a:cubicBezTo>
                <a:close/>
              </a:path>
            </a:pathLst>
          </a:custGeom>
          <a:gradFill>
            <a:gsLst>
              <a:gs pos="0">
                <a:schemeClr val="bg1">
                  <a:alpha val="41000"/>
                </a:schemeClr>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rgbClr val="FFFFFF"/>
              </a:solidFill>
            </a:endParaRPr>
          </a:p>
        </p:txBody>
      </p:sp>
      <p:graphicFrame>
        <p:nvGraphicFramePr>
          <p:cNvPr id="5" name="Chart 4"/>
          <p:cNvGraphicFramePr>
            <a:graphicFrameLocks/>
          </p:cNvGraphicFramePr>
          <p:nvPr>
            <p:extLst/>
          </p:nvPr>
        </p:nvGraphicFramePr>
        <p:xfrm>
          <a:off x="2475706" y="944805"/>
          <a:ext cx="4192588" cy="40531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9"/>
          <p:cNvSpPr txBox="1"/>
          <p:nvPr/>
        </p:nvSpPr>
        <p:spPr bwMode="auto">
          <a:xfrm>
            <a:off x="2447801" y="1013252"/>
            <a:ext cx="981090" cy="41549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050" i="1" dirty="0">
                <a:solidFill>
                  <a:srgbClr val="007DB8"/>
                </a:solidFill>
              </a:rPr>
              <a:t>Capacity (PB)</a:t>
            </a:r>
          </a:p>
        </p:txBody>
      </p:sp>
      <p:sp>
        <p:nvSpPr>
          <p:cNvPr id="18" name="Rectangle 17"/>
          <p:cNvSpPr/>
          <p:nvPr/>
        </p:nvSpPr>
        <p:spPr>
          <a:xfrm>
            <a:off x="5886024" y="2050261"/>
            <a:ext cx="2218877" cy="769441"/>
          </a:xfrm>
          <a:prstGeom prst="rect">
            <a:avLst/>
          </a:prstGeom>
        </p:spPr>
        <p:txBody>
          <a:bodyPr wrap="none">
            <a:spAutoFit/>
          </a:bodyPr>
          <a:lstStyle/>
          <a:p>
            <a:r>
              <a:rPr lang="en-US" sz="4400" dirty="0">
                <a:solidFill>
                  <a:srgbClr val="007DB8"/>
                </a:solidFill>
              </a:rPr>
              <a:t>30%</a:t>
            </a:r>
            <a:r>
              <a:rPr lang="en-US" dirty="0">
                <a:solidFill>
                  <a:srgbClr val="007DB8"/>
                </a:solidFill>
              </a:rPr>
              <a:t> more</a:t>
            </a:r>
            <a:endParaRPr lang="en-US" sz="4400" dirty="0">
              <a:solidFill>
                <a:srgbClr val="007DB8"/>
              </a:solidFill>
            </a:endParaRPr>
          </a:p>
        </p:txBody>
      </p:sp>
      <p:cxnSp>
        <p:nvCxnSpPr>
          <p:cNvPr id="19" name="Straight Arrow Connector 18"/>
          <p:cNvCxnSpPr/>
          <p:nvPr/>
        </p:nvCxnSpPr>
        <p:spPr>
          <a:xfrm>
            <a:off x="5562600" y="2114550"/>
            <a:ext cx="0" cy="545861"/>
          </a:xfrm>
          <a:prstGeom prst="straightConnector1">
            <a:avLst/>
          </a:prstGeom>
          <a:ln w="19050" cmpd="sng">
            <a:solidFill>
              <a:schemeClr val="tx2"/>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229830" y="2678772"/>
            <a:ext cx="1332770" cy="0"/>
          </a:xfrm>
          <a:prstGeom prst="line">
            <a:avLst/>
          </a:prstGeom>
          <a:ln w="12700" cmpd="sng">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884474"/>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6099912" y="1146217"/>
            <a:ext cx="2539623" cy="1323937"/>
          </a:xfrm>
          <a:prstGeom prst="rect">
            <a:avLst/>
          </a:prstGeom>
          <a:gradFill flip="none" rotWithShape="1">
            <a:gsLst>
              <a:gs pos="26000">
                <a:schemeClr val="bg1">
                  <a:alpha val="35000"/>
                </a:schemeClr>
              </a:gs>
              <a:gs pos="62000">
                <a:schemeClr val="bg1">
                  <a:lumMod val="20000"/>
                  <a:lumOff val="80000"/>
                </a:schemeClr>
              </a:gs>
              <a:gs pos="11336">
                <a:srgbClr val="265D77">
                  <a:alpha val="73000"/>
                </a:srgbClr>
              </a:gs>
              <a:gs pos="0">
                <a:schemeClr val="tx1"/>
              </a:gs>
              <a:gs pos="100000">
                <a:schemeClr val="tx2">
                  <a:alpha val="0"/>
                </a:schemeClr>
              </a:gs>
            </a:gsLst>
            <a:lin ang="16200000" scaled="1"/>
            <a:tileRect/>
          </a:gradFill>
          <a:ln w="12700" cmpd="sng">
            <a:gradFill>
              <a:gsLst>
                <a:gs pos="0">
                  <a:schemeClr val="accent1">
                    <a:tint val="66000"/>
                    <a:satMod val="160000"/>
                    <a:alpha val="0"/>
                  </a:schemeClr>
                </a:gs>
                <a:gs pos="50000">
                  <a:schemeClr val="bg1"/>
                </a:gs>
                <a:gs pos="100000">
                  <a:schemeClr val="accent1">
                    <a:tint val="23500"/>
                    <a:satMod val="160000"/>
                    <a:alpha val="0"/>
                  </a:schemeClr>
                </a:gs>
              </a:gsLst>
              <a:lin ang="0" scaled="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175">
                <a:solidFill>
                  <a:schemeClr val="bg1"/>
                </a:solidFill>
              </a:ln>
              <a:solidFill>
                <a:schemeClr val="bg1"/>
              </a:solidFill>
            </a:endParaRPr>
          </a:p>
        </p:txBody>
      </p:sp>
      <p:sp>
        <p:nvSpPr>
          <p:cNvPr id="69" name="Rectangle 68"/>
          <p:cNvSpPr/>
          <p:nvPr/>
        </p:nvSpPr>
        <p:spPr>
          <a:xfrm>
            <a:off x="3277686" y="1141636"/>
            <a:ext cx="2539623" cy="1323937"/>
          </a:xfrm>
          <a:prstGeom prst="rect">
            <a:avLst/>
          </a:prstGeom>
          <a:gradFill flip="none" rotWithShape="1">
            <a:gsLst>
              <a:gs pos="26000">
                <a:schemeClr val="bg1">
                  <a:alpha val="35000"/>
                </a:schemeClr>
              </a:gs>
              <a:gs pos="62000">
                <a:schemeClr val="bg1">
                  <a:lumMod val="20000"/>
                  <a:lumOff val="80000"/>
                </a:schemeClr>
              </a:gs>
              <a:gs pos="11336">
                <a:srgbClr val="265D77">
                  <a:alpha val="73000"/>
                </a:srgbClr>
              </a:gs>
              <a:gs pos="0">
                <a:schemeClr val="tx1"/>
              </a:gs>
              <a:gs pos="100000">
                <a:schemeClr val="tx2">
                  <a:alpha val="0"/>
                </a:schemeClr>
              </a:gs>
            </a:gsLst>
            <a:lin ang="16200000" scaled="1"/>
            <a:tileRect/>
          </a:gradFill>
          <a:ln w="12700" cmpd="sng">
            <a:gradFill>
              <a:gsLst>
                <a:gs pos="0">
                  <a:schemeClr val="accent1">
                    <a:tint val="66000"/>
                    <a:satMod val="160000"/>
                    <a:alpha val="0"/>
                  </a:schemeClr>
                </a:gs>
                <a:gs pos="50000">
                  <a:schemeClr val="bg1"/>
                </a:gs>
                <a:gs pos="100000">
                  <a:schemeClr val="accent1">
                    <a:tint val="23500"/>
                    <a:satMod val="160000"/>
                    <a:alpha val="0"/>
                  </a:schemeClr>
                </a:gs>
              </a:gsLst>
              <a:lin ang="0" scaled="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175">
                <a:solidFill>
                  <a:schemeClr val="bg1"/>
                </a:solidFill>
              </a:ln>
              <a:solidFill>
                <a:schemeClr val="bg1"/>
              </a:solidFill>
            </a:endParaRPr>
          </a:p>
        </p:txBody>
      </p:sp>
      <p:sp>
        <p:nvSpPr>
          <p:cNvPr id="65" name="Rectangle 64"/>
          <p:cNvSpPr/>
          <p:nvPr/>
        </p:nvSpPr>
        <p:spPr>
          <a:xfrm>
            <a:off x="450656" y="1141254"/>
            <a:ext cx="2539623" cy="1323937"/>
          </a:xfrm>
          <a:prstGeom prst="rect">
            <a:avLst/>
          </a:prstGeom>
          <a:gradFill flip="none" rotWithShape="1">
            <a:gsLst>
              <a:gs pos="26000">
                <a:schemeClr val="bg1">
                  <a:alpha val="35000"/>
                </a:schemeClr>
              </a:gs>
              <a:gs pos="62000">
                <a:schemeClr val="bg1">
                  <a:lumMod val="20000"/>
                  <a:lumOff val="80000"/>
                </a:schemeClr>
              </a:gs>
              <a:gs pos="11336">
                <a:srgbClr val="265D77">
                  <a:alpha val="73000"/>
                </a:srgbClr>
              </a:gs>
              <a:gs pos="0">
                <a:schemeClr val="tx1"/>
              </a:gs>
              <a:gs pos="100000">
                <a:schemeClr val="tx2">
                  <a:alpha val="0"/>
                </a:schemeClr>
              </a:gs>
            </a:gsLst>
            <a:lin ang="16200000" scaled="1"/>
            <a:tileRect/>
          </a:gradFill>
          <a:ln w="12700" cmpd="sng">
            <a:gradFill>
              <a:gsLst>
                <a:gs pos="0">
                  <a:schemeClr val="accent1">
                    <a:tint val="66000"/>
                    <a:satMod val="160000"/>
                    <a:alpha val="0"/>
                  </a:schemeClr>
                </a:gs>
                <a:gs pos="50000">
                  <a:schemeClr val="bg1"/>
                </a:gs>
                <a:gs pos="100000">
                  <a:schemeClr val="accent1">
                    <a:tint val="23500"/>
                    <a:satMod val="160000"/>
                    <a:alpha val="0"/>
                  </a:schemeClr>
                </a:gs>
              </a:gsLst>
              <a:lin ang="0" scaled="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175">
                <a:solidFill>
                  <a:schemeClr val="bg1"/>
                </a:solidFill>
              </a:ln>
              <a:solidFill>
                <a:schemeClr val="bg1"/>
              </a:solidFill>
            </a:endParaRPr>
          </a:p>
        </p:txBody>
      </p:sp>
      <p:sp>
        <p:nvSpPr>
          <p:cNvPr id="5" name="Title 4"/>
          <p:cNvSpPr>
            <a:spLocks noGrp="1"/>
          </p:cNvSpPr>
          <p:nvPr>
            <p:ph type="title"/>
          </p:nvPr>
        </p:nvSpPr>
        <p:spPr/>
        <p:txBody>
          <a:bodyPr/>
          <a:lstStyle/>
          <a:p>
            <a:r>
              <a:rPr lang="en-US" dirty="0" smtClean="0"/>
              <a:t>ScaleIO consume options</a:t>
            </a:r>
            <a:endParaRPr lang="en-US" dirty="0"/>
          </a:p>
        </p:txBody>
      </p:sp>
      <p:sp>
        <p:nvSpPr>
          <p:cNvPr id="39" name="Rectangle 38"/>
          <p:cNvSpPr/>
          <p:nvPr/>
        </p:nvSpPr>
        <p:spPr>
          <a:xfrm>
            <a:off x="471025" y="2504640"/>
            <a:ext cx="2506207" cy="2522457"/>
          </a:xfrm>
          <a:prstGeom prst="rect">
            <a:avLst/>
          </a:prstGeom>
          <a:gradFill>
            <a:gsLst>
              <a:gs pos="100000">
                <a:schemeClr val="tx2">
                  <a:alpha val="0"/>
                </a:schemeClr>
              </a:gs>
              <a:gs pos="0">
                <a:schemeClr val="tx2">
                  <a:alpha val="0"/>
                </a:schemeClr>
              </a:gs>
              <a:gs pos="70000">
                <a:schemeClr val="bg1">
                  <a:alpha val="23000"/>
                </a:schemeClr>
              </a:gs>
              <a:gs pos="38000">
                <a:schemeClr val="bg1">
                  <a:alpha val="27000"/>
                </a:schemeClr>
              </a:gs>
            </a:gsLst>
            <a:lin ang="5400000" scaled="0"/>
          </a:gradFill>
          <a:ln w="12700" cmpd="sng">
            <a:gradFill>
              <a:gsLst>
                <a:gs pos="0">
                  <a:schemeClr val="accent1">
                    <a:lumMod val="5000"/>
                    <a:lumOff val="95000"/>
                    <a:alpha val="0"/>
                  </a:schemeClr>
                </a:gs>
                <a:gs pos="50000">
                  <a:schemeClr val="bg1"/>
                </a:gs>
                <a:gs pos="100000">
                  <a:schemeClr val="accent1">
                    <a:lumMod val="30000"/>
                    <a:lumOff val="70000"/>
                    <a:alpha val="0"/>
                  </a:schemeClr>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chemeClr val="bg1"/>
              </a:solidFill>
            </a:endParaRPr>
          </a:p>
        </p:txBody>
      </p:sp>
      <p:sp>
        <p:nvSpPr>
          <p:cNvPr id="40" name="Rectangle 39"/>
          <p:cNvSpPr/>
          <p:nvPr/>
        </p:nvSpPr>
        <p:spPr>
          <a:xfrm>
            <a:off x="3297388" y="2491090"/>
            <a:ext cx="2506207" cy="2522457"/>
          </a:xfrm>
          <a:prstGeom prst="rect">
            <a:avLst/>
          </a:prstGeom>
          <a:gradFill>
            <a:gsLst>
              <a:gs pos="100000">
                <a:schemeClr val="tx2">
                  <a:alpha val="0"/>
                </a:schemeClr>
              </a:gs>
              <a:gs pos="0">
                <a:schemeClr val="tx2">
                  <a:alpha val="0"/>
                </a:schemeClr>
              </a:gs>
              <a:gs pos="70000">
                <a:schemeClr val="bg1">
                  <a:alpha val="23000"/>
                </a:schemeClr>
              </a:gs>
              <a:gs pos="38000">
                <a:schemeClr val="bg1">
                  <a:alpha val="27000"/>
                </a:schemeClr>
              </a:gs>
            </a:gsLst>
            <a:lin ang="5400000" scaled="0"/>
          </a:gradFill>
          <a:ln w="12700" cmpd="sng">
            <a:gradFill>
              <a:gsLst>
                <a:gs pos="0">
                  <a:schemeClr val="accent1">
                    <a:lumMod val="5000"/>
                    <a:lumOff val="95000"/>
                    <a:alpha val="0"/>
                  </a:schemeClr>
                </a:gs>
                <a:gs pos="50000">
                  <a:schemeClr val="bg1"/>
                </a:gs>
                <a:gs pos="100000">
                  <a:schemeClr val="accent1">
                    <a:lumMod val="30000"/>
                    <a:lumOff val="70000"/>
                    <a:alpha val="0"/>
                  </a:schemeClr>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chemeClr val="bg1"/>
              </a:solidFill>
            </a:endParaRPr>
          </a:p>
        </p:txBody>
      </p:sp>
      <p:sp>
        <p:nvSpPr>
          <p:cNvPr id="53" name="Rectangle 52"/>
          <p:cNvSpPr/>
          <p:nvPr/>
        </p:nvSpPr>
        <p:spPr>
          <a:xfrm>
            <a:off x="6115756" y="2465190"/>
            <a:ext cx="2506207" cy="2522457"/>
          </a:xfrm>
          <a:prstGeom prst="rect">
            <a:avLst/>
          </a:prstGeom>
          <a:gradFill>
            <a:gsLst>
              <a:gs pos="100000">
                <a:schemeClr val="tx2">
                  <a:alpha val="0"/>
                </a:schemeClr>
              </a:gs>
              <a:gs pos="0">
                <a:schemeClr val="tx2">
                  <a:alpha val="0"/>
                </a:schemeClr>
              </a:gs>
              <a:gs pos="70000">
                <a:schemeClr val="bg1">
                  <a:alpha val="23000"/>
                </a:schemeClr>
              </a:gs>
              <a:gs pos="38000">
                <a:schemeClr val="bg1">
                  <a:alpha val="27000"/>
                </a:schemeClr>
              </a:gs>
            </a:gsLst>
            <a:lin ang="5400000" scaled="0"/>
          </a:gradFill>
          <a:ln w="12700" cmpd="sng">
            <a:gradFill>
              <a:gsLst>
                <a:gs pos="0">
                  <a:schemeClr val="accent1">
                    <a:lumMod val="5000"/>
                    <a:lumOff val="95000"/>
                    <a:alpha val="0"/>
                  </a:schemeClr>
                </a:gs>
                <a:gs pos="50000">
                  <a:schemeClr val="bg1"/>
                </a:gs>
                <a:gs pos="100000">
                  <a:schemeClr val="accent1">
                    <a:lumMod val="30000"/>
                    <a:lumOff val="70000"/>
                    <a:alpha val="0"/>
                  </a:schemeClr>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chemeClr val="bg1"/>
              </a:solidFill>
            </a:endParaRPr>
          </a:p>
        </p:txBody>
      </p:sp>
      <p:sp>
        <p:nvSpPr>
          <p:cNvPr id="24" name="TextBox 23"/>
          <p:cNvSpPr txBox="1"/>
          <p:nvPr/>
        </p:nvSpPr>
        <p:spPr>
          <a:xfrm>
            <a:off x="6273935" y="1247085"/>
            <a:ext cx="1299165" cy="923330"/>
          </a:xfrm>
          <a:prstGeom prst="rect">
            <a:avLst/>
          </a:prstGeom>
          <a:noFill/>
        </p:spPr>
        <p:txBody>
          <a:bodyPr wrap="square" lIns="0" rIns="0" rtlCol="0">
            <a:spAutoFit/>
          </a:bodyPr>
          <a:lstStyle>
            <a:defPPr>
              <a:defRPr lang="en-US"/>
            </a:defPPr>
            <a:lvl1pPr algn="ctr">
              <a:lnSpc>
                <a:spcPct val="90000"/>
              </a:lnSpc>
              <a:defRPr sz="2000">
                <a:solidFill>
                  <a:schemeClr val="bg1"/>
                </a:solidFill>
                <a:effectLst>
                  <a:outerShdw blurRad="50800" dist="38100" dir="5400000" algn="t" rotWithShape="0">
                    <a:prstClr val="black">
                      <a:alpha val="40000"/>
                    </a:prstClr>
                  </a:outerShdw>
                </a:effectLst>
              </a:defRPr>
            </a:lvl1pPr>
          </a:lstStyle>
          <a:p>
            <a:pPr algn="l"/>
            <a:r>
              <a:rPr lang="en-US" sz="1500" spc="200" dirty="0">
                <a:ln w="3175">
                  <a:solidFill>
                    <a:schemeClr val="bg1"/>
                  </a:solidFill>
                </a:ln>
                <a:effectLst/>
              </a:rPr>
              <a:t>VCE </a:t>
            </a:r>
            <a:r>
              <a:rPr lang="en-US" sz="1500" spc="200" dirty="0" smtClean="0">
                <a:ln w="3175">
                  <a:solidFill>
                    <a:schemeClr val="bg1"/>
                  </a:solidFill>
                </a:ln>
                <a:effectLst/>
              </a:rPr>
              <a:t>VxRack </a:t>
            </a:r>
            <a:br>
              <a:rPr lang="en-US" sz="1500" spc="200" dirty="0" smtClean="0">
                <a:ln w="3175">
                  <a:solidFill>
                    <a:schemeClr val="bg1"/>
                  </a:solidFill>
                </a:ln>
                <a:effectLst/>
              </a:rPr>
            </a:br>
            <a:r>
              <a:rPr lang="en-US" sz="1500" spc="200" dirty="0" smtClean="0">
                <a:ln w="3175">
                  <a:solidFill>
                    <a:schemeClr val="bg1"/>
                  </a:solidFill>
                </a:ln>
                <a:effectLst/>
              </a:rPr>
              <a:t>System</a:t>
            </a:r>
            <a:br>
              <a:rPr lang="en-US" sz="1500" spc="200" dirty="0" smtClean="0">
                <a:ln w="3175">
                  <a:solidFill>
                    <a:schemeClr val="bg1"/>
                  </a:solidFill>
                </a:ln>
                <a:effectLst/>
              </a:rPr>
            </a:br>
            <a:r>
              <a:rPr lang="en-US" sz="1500" spc="200" dirty="0" smtClean="0">
                <a:ln w="3175">
                  <a:solidFill>
                    <a:schemeClr val="bg1"/>
                  </a:solidFill>
                </a:ln>
                <a:effectLst/>
              </a:rPr>
              <a:t>with FLEX</a:t>
            </a:r>
            <a:endParaRPr lang="en-US" sz="1500" spc="200" dirty="0">
              <a:ln w="3175">
                <a:solidFill>
                  <a:schemeClr val="bg1"/>
                </a:solidFill>
              </a:ln>
              <a:effectLst/>
            </a:endParaRPr>
          </a:p>
        </p:txBody>
      </p:sp>
      <p:sp>
        <p:nvSpPr>
          <p:cNvPr id="25" name="TextBox 24"/>
          <p:cNvSpPr txBox="1"/>
          <p:nvPr/>
        </p:nvSpPr>
        <p:spPr>
          <a:xfrm>
            <a:off x="3501970" y="1305703"/>
            <a:ext cx="2101326" cy="584775"/>
          </a:xfrm>
          <a:prstGeom prst="rect">
            <a:avLst/>
          </a:prstGeom>
          <a:noFill/>
        </p:spPr>
        <p:txBody>
          <a:bodyPr wrap="square" lIns="0" rIns="0" rtlCol="0">
            <a:spAutoFit/>
          </a:bodyPr>
          <a:lstStyle/>
          <a:p>
            <a:pPr algn="ctr"/>
            <a:r>
              <a:rPr lang="en-US" sz="1600" spc="200" dirty="0" smtClean="0">
                <a:ln w="3175">
                  <a:solidFill>
                    <a:schemeClr val="bg1"/>
                  </a:solidFill>
                </a:ln>
                <a:solidFill>
                  <a:schemeClr val="bg1"/>
                </a:solidFill>
              </a:rPr>
              <a:t>ScaleIO Ready</a:t>
            </a:r>
            <a:endParaRPr lang="en-US" sz="1600" spc="200" dirty="0">
              <a:ln w="3175">
                <a:solidFill>
                  <a:schemeClr val="bg1"/>
                </a:solidFill>
              </a:ln>
              <a:solidFill>
                <a:schemeClr val="bg1"/>
              </a:solidFill>
            </a:endParaRPr>
          </a:p>
          <a:p>
            <a:pPr algn="ctr"/>
            <a:r>
              <a:rPr lang="en-US" sz="1600" spc="200" dirty="0">
                <a:ln w="3175">
                  <a:solidFill>
                    <a:schemeClr val="bg1"/>
                  </a:solidFill>
                </a:ln>
                <a:solidFill>
                  <a:schemeClr val="bg1"/>
                </a:solidFill>
              </a:rPr>
              <a:t>Node</a:t>
            </a:r>
          </a:p>
        </p:txBody>
      </p:sp>
      <p:sp>
        <p:nvSpPr>
          <p:cNvPr id="32" name="TextBox 31"/>
          <p:cNvSpPr txBox="1"/>
          <p:nvPr/>
        </p:nvSpPr>
        <p:spPr>
          <a:xfrm>
            <a:off x="471025" y="2826239"/>
            <a:ext cx="2506207" cy="430887"/>
          </a:xfrm>
          <a:prstGeom prst="rect">
            <a:avLst/>
          </a:prstGeom>
          <a:noFill/>
        </p:spPr>
        <p:txBody>
          <a:bodyPr wrap="square" lIns="0" tIns="0" rIns="0" bIns="0" rtlCol="0">
            <a:spAutoFit/>
          </a:bodyPr>
          <a:lstStyle/>
          <a:p>
            <a:pPr algn="ctr" defTabSz="114300">
              <a:buClr>
                <a:srgbClr val="3892D0"/>
              </a:buClr>
              <a:buSzPct val="100000"/>
            </a:pPr>
            <a:r>
              <a:rPr lang="en-US" sz="1400" b="1" dirty="0">
                <a:solidFill>
                  <a:schemeClr val="bg2"/>
                </a:solidFill>
                <a:effectLst/>
              </a:rPr>
              <a:t>Ultra </a:t>
            </a:r>
            <a:r>
              <a:rPr lang="en-US" sz="1400" b="1" dirty="0" smtClean="0">
                <a:solidFill>
                  <a:schemeClr val="bg2"/>
                </a:solidFill>
                <a:effectLst/>
              </a:rPr>
              <a:t/>
            </a:r>
            <a:br>
              <a:rPr lang="en-US" sz="1400" b="1" dirty="0" smtClean="0">
                <a:solidFill>
                  <a:schemeClr val="bg2"/>
                </a:solidFill>
                <a:effectLst/>
              </a:rPr>
            </a:br>
            <a:r>
              <a:rPr lang="en-US" sz="1400" b="1" dirty="0" smtClean="0">
                <a:solidFill>
                  <a:schemeClr val="bg2"/>
                </a:solidFill>
                <a:effectLst/>
              </a:rPr>
              <a:t>Scale-Out SDS </a:t>
            </a:r>
            <a:endParaRPr lang="en-US" sz="1400" b="1" dirty="0">
              <a:solidFill>
                <a:schemeClr val="bg2"/>
              </a:solidFill>
              <a:effectLst/>
            </a:endParaRPr>
          </a:p>
        </p:txBody>
      </p:sp>
      <p:sp>
        <p:nvSpPr>
          <p:cNvPr id="33" name="Rectangle 32"/>
          <p:cNvSpPr/>
          <p:nvPr/>
        </p:nvSpPr>
        <p:spPr>
          <a:xfrm>
            <a:off x="584043" y="3301406"/>
            <a:ext cx="2352069" cy="1015663"/>
          </a:xfrm>
          <a:prstGeom prst="rect">
            <a:avLst/>
          </a:prstGeom>
        </p:spPr>
        <p:txBody>
          <a:bodyPr wrap="square">
            <a:spAutoFit/>
          </a:bodyPr>
          <a:lstStyle/>
          <a:p>
            <a:pPr marL="114300" indent="-114300" defTabSz="114300">
              <a:buClr>
                <a:srgbClr val="AAAAAA"/>
              </a:buClr>
              <a:buSzPct val="100000"/>
              <a:buFont typeface="Wingdings"/>
              <a:buChar char=""/>
            </a:pPr>
            <a:r>
              <a:rPr lang="en-US" sz="1200" dirty="0">
                <a:solidFill>
                  <a:schemeClr val="bg2"/>
                </a:solidFill>
              </a:rPr>
              <a:t>Software Only</a:t>
            </a:r>
          </a:p>
          <a:p>
            <a:pPr marL="114300" indent="-114300" defTabSz="114300">
              <a:buClr>
                <a:srgbClr val="AAAAAA"/>
              </a:buClr>
              <a:buSzPct val="100000"/>
              <a:buFont typeface="Wingdings"/>
              <a:buChar char=""/>
            </a:pPr>
            <a:r>
              <a:rPr lang="en-US" sz="1200" dirty="0">
                <a:solidFill>
                  <a:schemeClr val="bg2"/>
                </a:solidFill>
              </a:rPr>
              <a:t>Complete flexibility</a:t>
            </a:r>
          </a:p>
          <a:p>
            <a:pPr marL="114300" indent="-114300" defTabSz="114300">
              <a:buClr>
                <a:srgbClr val="AAAAAA"/>
              </a:buClr>
              <a:buSzPct val="100000"/>
              <a:buFont typeface="Wingdings"/>
              <a:buChar char=""/>
            </a:pPr>
            <a:r>
              <a:rPr lang="en-US" sz="1200" dirty="0">
                <a:solidFill>
                  <a:schemeClr val="bg2"/>
                </a:solidFill>
              </a:rPr>
              <a:t>End user supplies server</a:t>
            </a:r>
          </a:p>
          <a:p>
            <a:pPr marL="114300" indent="-114300" defTabSz="114300">
              <a:buClr>
                <a:srgbClr val="AAAAAA"/>
              </a:buClr>
              <a:buSzPct val="100000"/>
              <a:buFont typeface="Wingdings"/>
              <a:buChar char=""/>
            </a:pPr>
            <a:r>
              <a:rPr lang="en-US" sz="1200" dirty="0">
                <a:solidFill>
                  <a:schemeClr val="bg2"/>
                </a:solidFill>
              </a:rPr>
              <a:t>End user supplies switch</a:t>
            </a:r>
          </a:p>
          <a:p>
            <a:pPr marL="114300" indent="-114300" defTabSz="114300">
              <a:buClr>
                <a:srgbClr val="AAAAAA"/>
              </a:buClr>
              <a:buSzPct val="100000"/>
              <a:buFont typeface="Wingdings"/>
              <a:buChar char=""/>
            </a:pPr>
            <a:r>
              <a:rPr lang="en-US" sz="1200" dirty="0">
                <a:solidFill>
                  <a:schemeClr val="bg2"/>
                </a:solidFill>
              </a:rPr>
              <a:t>End user supplies rack</a:t>
            </a:r>
          </a:p>
        </p:txBody>
      </p:sp>
      <p:sp>
        <p:nvSpPr>
          <p:cNvPr id="34" name="TextBox 33"/>
          <p:cNvSpPr txBox="1"/>
          <p:nvPr/>
        </p:nvSpPr>
        <p:spPr>
          <a:xfrm>
            <a:off x="3297387" y="2826239"/>
            <a:ext cx="2485779" cy="430887"/>
          </a:xfrm>
          <a:prstGeom prst="rect">
            <a:avLst/>
          </a:prstGeom>
          <a:noFill/>
        </p:spPr>
        <p:txBody>
          <a:bodyPr wrap="square" lIns="0" tIns="0" rIns="0" bIns="0" rtlCol="0">
            <a:spAutoFit/>
          </a:bodyPr>
          <a:lstStyle/>
          <a:p>
            <a:pPr algn="ctr" defTabSz="114300">
              <a:buClr>
                <a:srgbClr val="3892D0"/>
              </a:buClr>
              <a:buSzPct val="100000"/>
            </a:pPr>
            <a:r>
              <a:rPr lang="en-US" sz="1400" b="1" dirty="0">
                <a:solidFill>
                  <a:schemeClr val="bg2"/>
                </a:solidFill>
                <a:effectLst/>
              </a:rPr>
              <a:t>Scale-Out </a:t>
            </a:r>
            <a:r>
              <a:rPr lang="en-US" sz="1400" b="1" dirty="0" smtClean="0">
                <a:solidFill>
                  <a:schemeClr val="bg2"/>
                </a:solidFill>
                <a:effectLst/>
              </a:rPr>
              <a:t/>
            </a:r>
            <a:br>
              <a:rPr lang="en-US" sz="1400" b="1" dirty="0" smtClean="0">
                <a:solidFill>
                  <a:schemeClr val="bg2"/>
                </a:solidFill>
                <a:effectLst/>
              </a:rPr>
            </a:br>
            <a:r>
              <a:rPr lang="en-US" sz="1400" b="1" dirty="0" smtClean="0">
                <a:solidFill>
                  <a:schemeClr val="bg2"/>
                </a:solidFill>
                <a:effectLst/>
              </a:rPr>
              <a:t>Block Storage</a:t>
            </a:r>
            <a:endParaRPr lang="en-US" sz="1400" b="1" dirty="0">
              <a:solidFill>
                <a:schemeClr val="bg2"/>
              </a:solidFill>
              <a:effectLst/>
            </a:endParaRPr>
          </a:p>
        </p:txBody>
      </p:sp>
      <p:sp>
        <p:nvSpPr>
          <p:cNvPr id="35" name="Rectangle 34"/>
          <p:cNvSpPr/>
          <p:nvPr/>
        </p:nvSpPr>
        <p:spPr>
          <a:xfrm>
            <a:off x="3297389" y="3301406"/>
            <a:ext cx="2485778" cy="1200329"/>
          </a:xfrm>
          <a:prstGeom prst="rect">
            <a:avLst/>
          </a:prstGeom>
        </p:spPr>
        <p:txBody>
          <a:bodyPr wrap="square">
            <a:spAutoFit/>
          </a:bodyPr>
          <a:lstStyle/>
          <a:p>
            <a:pPr marL="114300" indent="-114300" defTabSz="114300">
              <a:buClr>
                <a:srgbClr val="AAAAAA"/>
              </a:buClr>
              <a:buSzPct val="100000"/>
              <a:buFont typeface="Wingdings"/>
              <a:buChar char=""/>
            </a:pPr>
            <a:r>
              <a:rPr lang="en-US" sz="1200" dirty="0">
                <a:solidFill>
                  <a:schemeClr val="bg2"/>
                </a:solidFill>
              </a:rPr>
              <a:t>Dell PowerEdge Servers </a:t>
            </a:r>
            <a:r>
              <a:rPr lang="en-US" sz="1200" dirty="0" smtClean="0">
                <a:solidFill>
                  <a:schemeClr val="bg2"/>
                </a:solidFill>
              </a:rPr>
              <a:t>tuned, optimized and validated for </a:t>
            </a:r>
            <a:r>
              <a:rPr lang="en-US" sz="1200" dirty="0">
                <a:solidFill>
                  <a:schemeClr val="bg2"/>
                </a:solidFill>
              </a:rPr>
              <a:t>ScaleIO</a:t>
            </a:r>
          </a:p>
          <a:p>
            <a:pPr marL="114300" indent="-114300" defTabSz="114300">
              <a:buClr>
                <a:srgbClr val="AAAAAA"/>
              </a:buClr>
              <a:buSzPct val="100000"/>
              <a:buFont typeface="Wingdings"/>
              <a:buChar char=""/>
            </a:pPr>
            <a:r>
              <a:rPr lang="en-US" sz="1200" dirty="0">
                <a:solidFill>
                  <a:schemeClr val="bg2"/>
                </a:solidFill>
              </a:rPr>
              <a:t>Hyper-converged or Storage only</a:t>
            </a:r>
          </a:p>
          <a:p>
            <a:pPr marL="114300" indent="-114300" defTabSz="114300">
              <a:buClr>
                <a:srgbClr val="AAAAAA"/>
              </a:buClr>
              <a:buSzPct val="100000"/>
              <a:buFont typeface="Wingdings"/>
              <a:buChar char=""/>
            </a:pPr>
            <a:r>
              <a:rPr lang="en-US" sz="1200" dirty="0">
                <a:solidFill>
                  <a:schemeClr val="bg2"/>
                </a:solidFill>
              </a:rPr>
              <a:t>All-Flash configurations</a:t>
            </a:r>
          </a:p>
        </p:txBody>
      </p:sp>
      <p:sp>
        <p:nvSpPr>
          <p:cNvPr id="36" name="TextBox 35"/>
          <p:cNvSpPr txBox="1"/>
          <p:nvPr/>
        </p:nvSpPr>
        <p:spPr>
          <a:xfrm>
            <a:off x="6483486" y="2826239"/>
            <a:ext cx="1798372" cy="430887"/>
          </a:xfrm>
          <a:prstGeom prst="rect">
            <a:avLst/>
          </a:prstGeom>
          <a:noFill/>
        </p:spPr>
        <p:txBody>
          <a:bodyPr wrap="square" lIns="0" tIns="0" rIns="0" bIns="0" rtlCol="0">
            <a:spAutoFit/>
          </a:bodyPr>
          <a:lstStyle/>
          <a:p>
            <a:pPr algn="ctr" defTabSz="114300">
              <a:buClr>
                <a:srgbClr val="3892D0"/>
              </a:buClr>
              <a:buSzPct val="100000"/>
            </a:pPr>
            <a:r>
              <a:rPr lang="en-US" sz="1400" b="1" dirty="0">
                <a:solidFill>
                  <a:schemeClr val="bg2"/>
                </a:solidFill>
                <a:effectLst/>
              </a:rPr>
              <a:t>Turnkey Software Defined IaaS</a:t>
            </a:r>
          </a:p>
        </p:txBody>
      </p:sp>
      <p:sp>
        <p:nvSpPr>
          <p:cNvPr id="41" name="Rectangle 40"/>
          <p:cNvSpPr/>
          <p:nvPr/>
        </p:nvSpPr>
        <p:spPr>
          <a:xfrm>
            <a:off x="6174917" y="3301406"/>
            <a:ext cx="2369128" cy="1200329"/>
          </a:xfrm>
          <a:prstGeom prst="rect">
            <a:avLst/>
          </a:prstGeom>
        </p:spPr>
        <p:txBody>
          <a:bodyPr wrap="square">
            <a:spAutoFit/>
          </a:bodyPr>
          <a:lstStyle/>
          <a:p>
            <a:pPr marL="114300" indent="-114300" defTabSz="114300">
              <a:buClr>
                <a:srgbClr val="AAAAAA"/>
              </a:buClr>
              <a:buSzPct val="100000"/>
              <a:buFont typeface="Wingdings"/>
              <a:buChar char=""/>
            </a:pPr>
            <a:r>
              <a:rPr lang="en-US" sz="1200" dirty="0">
                <a:solidFill>
                  <a:schemeClr val="bg2"/>
                </a:solidFill>
              </a:rPr>
              <a:t>Fully productized platform</a:t>
            </a:r>
          </a:p>
          <a:p>
            <a:pPr marL="114300" indent="-114300" defTabSz="114300">
              <a:buClr>
                <a:srgbClr val="AAAAAA"/>
              </a:buClr>
              <a:buSzPct val="100000"/>
              <a:buFont typeface="Wingdings"/>
              <a:buChar char=""/>
            </a:pPr>
            <a:r>
              <a:rPr lang="en-US" sz="1200" dirty="0">
                <a:solidFill>
                  <a:schemeClr val="bg2"/>
                </a:solidFill>
              </a:rPr>
              <a:t>VCE factory integrated &amp; logically configured</a:t>
            </a:r>
          </a:p>
          <a:p>
            <a:pPr marL="114300" indent="-114300" defTabSz="114300">
              <a:buClr>
                <a:srgbClr val="AAAAAA"/>
              </a:buClr>
              <a:buSzPct val="100000"/>
              <a:buFont typeface="Wingdings"/>
              <a:buChar char=""/>
            </a:pPr>
            <a:r>
              <a:rPr lang="en-US" sz="1200" dirty="0">
                <a:solidFill>
                  <a:schemeClr val="bg2"/>
                </a:solidFill>
              </a:rPr>
              <a:t>VCE Support &amp; lifecycle assurance</a:t>
            </a:r>
          </a:p>
          <a:p>
            <a:pPr marL="114300" indent="-114300" defTabSz="114300">
              <a:buClr>
                <a:srgbClr val="AAAAAA"/>
              </a:buClr>
              <a:buSzPct val="100000"/>
              <a:buFont typeface="Wingdings"/>
              <a:buChar char=""/>
            </a:pPr>
            <a:endParaRPr lang="en-US" sz="1200" dirty="0">
              <a:solidFill>
                <a:schemeClr val="bg2"/>
              </a:solidFill>
            </a:endParaRPr>
          </a:p>
        </p:txBody>
      </p:sp>
      <p:pic>
        <p:nvPicPr>
          <p:cNvPr id="3074" name="Picture 2" descr="C:\Users\perfec1\Documents\Branding\Hardware\Dell Servers\r730xd-lg3.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27315" y="1880956"/>
            <a:ext cx="2037416" cy="38190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erfec1\Documents\Branding\Hardware\VxRack_angle_door-on.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73100" y="1216845"/>
            <a:ext cx="1066434" cy="1306038"/>
          </a:xfrm>
          <a:prstGeom prst="rect">
            <a:avLst/>
          </a:prstGeom>
          <a:noFill/>
          <a:extLst>
            <a:ext uri="{909E8E84-426E-40DD-AFC4-6F175D3DCCD1}">
              <a14:hiddenFill xmlns:a14="http://schemas.microsoft.com/office/drawing/2010/main">
                <a:solidFill>
                  <a:srgbClr val="FFFFFF"/>
                </a:solidFill>
              </a14:hiddenFill>
            </a:ext>
          </a:extLst>
        </p:spPr>
      </p:pic>
      <p:sp>
        <p:nvSpPr>
          <p:cNvPr id="29" name="Left-Right Arrow 28"/>
          <p:cNvSpPr/>
          <p:nvPr/>
        </p:nvSpPr>
        <p:spPr>
          <a:xfrm>
            <a:off x="20782" y="2262537"/>
            <a:ext cx="9050482" cy="699406"/>
          </a:xfrm>
          <a:prstGeom prst="leftRightArrow">
            <a:avLst/>
          </a:prstGeom>
          <a:gradFill flip="none" rotWithShape="1">
            <a:gsLst>
              <a:gs pos="50000">
                <a:schemeClr val="bg1">
                  <a:alpha val="89000"/>
                </a:schemeClr>
              </a:gs>
              <a:gs pos="0">
                <a:schemeClr val="bg1">
                  <a:lumMod val="50000"/>
                </a:schemeClr>
              </a:gs>
              <a:gs pos="100000">
                <a:schemeClr val="bg1">
                  <a:lumMod val="50000"/>
                </a:schemeClr>
              </a:gs>
            </a:gsLst>
            <a:lin ang="0" scaled="1"/>
            <a:tileRect/>
          </a:gra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30" name="TextBox 29"/>
          <p:cNvSpPr txBox="1"/>
          <p:nvPr/>
        </p:nvSpPr>
        <p:spPr>
          <a:xfrm>
            <a:off x="1091539" y="2465573"/>
            <a:ext cx="1075615" cy="307777"/>
          </a:xfrm>
          <a:prstGeom prst="rect">
            <a:avLst/>
          </a:prstGeom>
          <a:noFill/>
        </p:spPr>
        <p:txBody>
          <a:bodyPr wrap="none" lIns="0" tIns="0" rIns="0" bIns="0" rtlCol="0">
            <a:spAutoFit/>
          </a:bodyPr>
          <a:lstStyle/>
          <a:p>
            <a:pPr marL="0" algn="ctr"/>
            <a:r>
              <a:rPr lang="en-US" sz="1000" dirty="0">
                <a:ln w="3175">
                  <a:noFill/>
                </a:ln>
                <a:solidFill>
                  <a:schemeClr val="tx2"/>
                </a:solidFill>
                <a:effectLst/>
              </a:rPr>
              <a:t>Software Defined</a:t>
            </a:r>
            <a:br>
              <a:rPr lang="en-US" sz="1000" dirty="0">
                <a:ln w="3175">
                  <a:noFill/>
                </a:ln>
                <a:solidFill>
                  <a:schemeClr val="tx2"/>
                </a:solidFill>
                <a:effectLst/>
              </a:rPr>
            </a:br>
            <a:r>
              <a:rPr lang="en-US" sz="1000" dirty="0">
                <a:ln w="3175">
                  <a:noFill/>
                </a:ln>
                <a:solidFill>
                  <a:schemeClr val="tx2"/>
                </a:solidFill>
                <a:effectLst/>
              </a:rPr>
              <a:t>Maximum flexibility</a:t>
            </a:r>
          </a:p>
        </p:txBody>
      </p:sp>
      <p:sp>
        <p:nvSpPr>
          <p:cNvPr id="31" name="TextBox 30"/>
          <p:cNvSpPr txBox="1"/>
          <p:nvPr/>
        </p:nvSpPr>
        <p:spPr>
          <a:xfrm>
            <a:off x="6115755" y="2465573"/>
            <a:ext cx="2523779" cy="307777"/>
          </a:xfrm>
          <a:prstGeom prst="rect">
            <a:avLst/>
          </a:prstGeom>
          <a:noFill/>
        </p:spPr>
        <p:txBody>
          <a:bodyPr wrap="square" lIns="0" tIns="0" rIns="0" bIns="0" rtlCol="0">
            <a:spAutoFit/>
          </a:bodyPr>
          <a:lstStyle/>
          <a:p>
            <a:pPr algn="ctr"/>
            <a:r>
              <a:rPr lang="en-US" sz="1000" dirty="0">
                <a:ln w="3175">
                  <a:noFill/>
                </a:ln>
                <a:solidFill>
                  <a:srgbClr val="FFFFFF"/>
                </a:solidFill>
                <a:effectLst/>
              </a:rPr>
              <a:t>Lowest Risk, Highest Value, </a:t>
            </a:r>
            <a:br>
              <a:rPr lang="en-US" sz="1000" dirty="0">
                <a:ln w="3175">
                  <a:noFill/>
                </a:ln>
                <a:solidFill>
                  <a:srgbClr val="FFFFFF"/>
                </a:solidFill>
                <a:effectLst/>
              </a:rPr>
            </a:br>
            <a:r>
              <a:rPr lang="en-US" sz="1000" dirty="0">
                <a:ln w="3175">
                  <a:noFill/>
                </a:ln>
                <a:solidFill>
                  <a:srgbClr val="FFFFFF"/>
                </a:solidFill>
                <a:effectLst/>
              </a:rPr>
              <a:t>Lowest TCO  </a:t>
            </a:r>
          </a:p>
        </p:txBody>
      </p:sp>
      <p:sp>
        <p:nvSpPr>
          <p:cNvPr id="2" name="Trapezoid 1"/>
          <p:cNvSpPr/>
          <p:nvPr/>
        </p:nvSpPr>
        <p:spPr>
          <a:xfrm rot="10800000" flipV="1">
            <a:off x="330200" y="1146217"/>
            <a:ext cx="689546" cy="1260158"/>
          </a:xfrm>
          <a:prstGeom prst="trapezoid">
            <a:avLst>
              <a:gd name="adj" fmla="val 14219"/>
            </a:avLst>
          </a:prstGeom>
          <a:noFill/>
          <a:ln w="12700" cmpd="sng">
            <a:noFill/>
          </a:ln>
          <a:effectLst/>
        </p:spPr>
        <p:txBody>
          <a:bodyPr vert="wordArtVert" wrap="square" lIns="182880" tIns="137160" rIns="137160" bIns="137160" rtlCol="0" anchor="ctr">
            <a:noAutofit/>
          </a:bodyPr>
          <a:lstStyle/>
          <a:p>
            <a:pPr algn="ctr">
              <a:lnSpc>
                <a:spcPct val="90000"/>
              </a:lnSpc>
              <a:spcBef>
                <a:spcPts val="600"/>
              </a:spcBef>
              <a:spcAft>
                <a:spcPts val="0"/>
              </a:spcAft>
            </a:pPr>
            <a:r>
              <a:rPr lang="en-US" sz="800" dirty="0" smtClean="0">
                <a:solidFill>
                  <a:srgbClr val="F8F8F8"/>
                </a:solidFill>
                <a:latin typeface="+mn-lt"/>
              </a:rPr>
              <a:t>0101</a:t>
            </a:r>
            <a:br>
              <a:rPr lang="en-US" sz="800" dirty="0" smtClean="0">
                <a:solidFill>
                  <a:srgbClr val="F8F8F8"/>
                </a:solidFill>
                <a:latin typeface="+mn-lt"/>
              </a:rPr>
            </a:br>
            <a:r>
              <a:rPr lang="en-US" sz="800" dirty="0" smtClean="0">
                <a:solidFill>
                  <a:srgbClr val="F8F8F8"/>
                </a:solidFill>
                <a:latin typeface="+mn-lt"/>
              </a:rPr>
              <a:t>011011011</a:t>
            </a:r>
            <a:br>
              <a:rPr lang="en-US" sz="800" dirty="0" smtClean="0">
                <a:solidFill>
                  <a:srgbClr val="F8F8F8"/>
                </a:solidFill>
                <a:latin typeface="+mn-lt"/>
              </a:rPr>
            </a:br>
            <a:r>
              <a:rPr lang="en-US" sz="800" dirty="0" smtClean="0">
                <a:solidFill>
                  <a:srgbClr val="F8F8F8"/>
                </a:solidFill>
                <a:latin typeface="+mn-lt"/>
              </a:rPr>
              <a:t>0110011011</a:t>
            </a:r>
          </a:p>
        </p:txBody>
      </p:sp>
      <p:sp>
        <p:nvSpPr>
          <p:cNvPr id="26" name="TextBox 25"/>
          <p:cNvSpPr txBox="1"/>
          <p:nvPr/>
        </p:nvSpPr>
        <p:spPr>
          <a:xfrm>
            <a:off x="584043" y="1459259"/>
            <a:ext cx="2245588" cy="590931"/>
          </a:xfrm>
          <a:prstGeom prst="rect">
            <a:avLst/>
          </a:prstGeom>
          <a:noFill/>
        </p:spPr>
        <p:txBody>
          <a:bodyPr wrap="square" lIns="0" rIns="0" rtlCol="0">
            <a:spAutoFit/>
          </a:bodyPr>
          <a:lstStyle>
            <a:defPPr>
              <a:defRPr lang="en-US"/>
            </a:defPPr>
            <a:lvl1pPr algn="ctr">
              <a:lnSpc>
                <a:spcPct val="90000"/>
              </a:lnSpc>
              <a:defRPr sz="2000">
                <a:solidFill>
                  <a:schemeClr val="bg1"/>
                </a:solidFill>
                <a:effectLst>
                  <a:outerShdw blurRad="50800" dist="38100" dir="5400000" algn="t" rotWithShape="0">
                    <a:prstClr val="black">
                      <a:alpha val="40000"/>
                    </a:prstClr>
                  </a:outerShdw>
                </a:effectLst>
              </a:defRPr>
            </a:lvl1pPr>
          </a:lstStyle>
          <a:p>
            <a:r>
              <a:rPr lang="en-US" sz="1800" spc="200" dirty="0">
                <a:ln w="3175">
                  <a:solidFill>
                    <a:schemeClr val="bg1"/>
                  </a:solidFill>
                </a:ln>
                <a:effectLst/>
              </a:rPr>
              <a:t>ScaleIO</a:t>
            </a:r>
          </a:p>
          <a:p>
            <a:r>
              <a:rPr lang="en-US" sz="1800" spc="200" dirty="0">
                <a:ln w="3175">
                  <a:solidFill>
                    <a:schemeClr val="bg1"/>
                  </a:solidFill>
                </a:ln>
                <a:effectLst/>
              </a:rPr>
              <a:t>Software</a:t>
            </a:r>
          </a:p>
        </p:txBody>
      </p:sp>
      <p:sp>
        <p:nvSpPr>
          <p:cNvPr id="28" name="Trapezoid 27"/>
          <p:cNvSpPr/>
          <p:nvPr/>
        </p:nvSpPr>
        <p:spPr>
          <a:xfrm rot="10800000" flipV="1">
            <a:off x="2300852" y="1146217"/>
            <a:ext cx="689427" cy="1260158"/>
          </a:xfrm>
          <a:prstGeom prst="trapezoid">
            <a:avLst>
              <a:gd name="adj" fmla="val 25525"/>
            </a:avLst>
          </a:prstGeom>
          <a:noFill/>
          <a:ln w="12700" cmpd="sng">
            <a:noFill/>
          </a:ln>
          <a:effectLst/>
        </p:spPr>
        <p:txBody>
          <a:bodyPr vert="wordArtVert" wrap="square" lIns="182880" tIns="137160" rIns="137160" bIns="137160" rtlCol="0" anchor="ctr">
            <a:noAutofit/>
          </a:bodyPr>
          <a:lstStyle/>
          <a:p>
            <a:pPr algn="ctr">
              <a:lnSpc>
                <a:spcPct val="90000"/>
              </a:lnSpc>
              <a:spcBef>
                <a:spcPts val="600"/>
              </a:spcBef>
              <a:spcAft>
                <a:spcPts val="0"/>
              </a:spcAft>
            </a:pPr>
            <a:r>
              <a:rPr lang="en-US" sz="800" dirty="0" smtClean="0">
                <a:solidFill>
                  <a:srgbClr val="F8F8F8"/>
                </a:solidFill>
                <a:latin typeface="+mn-lt"/>
              </a:rPr>
              <a:t>0010</a:t>
            </a:r>
            <a:br>
              <a:rPr lang="en-US" sz="800" dirty="0" smtClean="0">
                <a:solidFill>
                  <a:srgbClr val="F8F8F8"/>
                </a:solidFill>
                <a:latin typeface="+mn-lt"/>
              </a:rPr>
            </a:br>
            <a:r>
              <a:rPr lang="en-US" sz="800" dirty="0" smtClean="0">
                <a:solidFill>
                  <a:srgbClr val="F8F8F8"/>
                </a:solidFill>
                <a:latin typeface="+mn-lt"/>
              </a:rPr>
              <a:t>110</a:t>
            </a:r>
            <a:br>
              <a:rPr lang="en-US" sz="800" dirty="0" smtClean="0">
                <a:solidFill>
                  <a:srgbClr val="F8F8F8"/>
                </a:solidFill>
                <a:latin typeface="+mn-lt"/>
              </a:rPr>
            </a:br>
            <a:r>
              <a:rPr lang="en-US" sz="800" dirty="0" smtClean="0">
                <a:solidFill>
                  <a:srgbClr val="F8F8F8"/>
                </a:solidFill>
                <a:latin typeface="+mn-lt"/>
              </a:rPr>
              <a:t>011110010</a:t>
            </a:r>
            <a:br>
              <a:rPr lang="en-US" sz="800" dirty="0" smtClean="0">
                <a:solidFill>
                  <a:srgbClr val="F8F8F8"/>
                </a:solidFill>
                <a:latin typeface="+mn-lt"/>
              </a:rPr>
            </a:br>
            <a:r>
              <a:rPr lang="en-US" sz="800" dirty="0" smtClean="0">
                <a:solidFill>
                  <a:srgbClr val="F8F8F8"/>
                </a:solidFill>
                <a:latin typeface="+mn-lt"/>
              </a:rPr>
              <a:t>11011</a:t>
            </a:r>
          </a:p>
        </p:txBody>
      </p:sp>
    </p:spTree>
    <p:extLst>
      <p:ext uri="{BB962C8B-B14F-4D97-AF65-F5344CB8AC3E}">
        <p14:creationId xmlns:p14="http://schemas.microsoft.com/office/powerpoint/2010/main" val="924779384"/>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solidFill>
                  <a:schemeClr val="accent1">
                    <a:lumMod val="60000"/>
                    <a:lumOff val="40000"/>
                  </a:schemeClr>
                </a:solidFill>
              </a:rPr>
              <a:t>1:</a:t>
            </a:r>
            <a:r>
              <a:rPr lang="en-GB" dirty="0" smtClean="0"/>
              <a:t/>
            </a:r>
            <a:br>
              <a:rPr lang="en-GB" dirty="0" smtClean="0"/>
            </a:br>
            <a:r>
              <a:rPr lang="en-GB" dirty="0" smtClean="0"/>
              <a:t>A brief history of storage</a:t>
            </a:r>
            <a:endParaRPr lang="en-GB" dirty="0"/>
          </a:p>
        </p:txBody>
      </p:sp>
    </p:spTree>
    <p:extLst>
      <p:ext uri="{BB962C8B-B14F-4D97-AF65-F5344CB8AC3E}">
        <p14:creationId xmlns:p14="http://schemas.microsoft.com/office/powerpoint/2010/main" val="2596136227"/>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solidFill>
              </a:rPr>
              <a:t>http://</a:t>
            </a:r>
            <a:r>
              <a:rPr lang="en-GB" dirty="0" smtClean="0"/>
              <a:t>emc.com/</a:t>
            </a:r>
            <a:r>
              <a:rPr lang="en-GB" dirty="0" smtClean="0">
                <a:solidFill>
                  <a:schemeClr val="bg2"/>
                </a:solidFill>
              </a:rPr>
              <a:t>get</a:t>
            </a:r>
            <a:r>
              <a:rPr lang="en-GB" dirty="0" smtClean="0">
                <a:solidFill>
                  <a:schemeClr val="accent1"/>
                </a:solidFill>
              </a:rPr>
              <a:t>Scaleio</a:t>
            </a:r>
            <a:endParaRPr lang="en-GB" dirty="0">
              <a:solidFill>
                <a:schemeClr val="accent1"/>
              </a:solidFill>
            </a:endParaRPr>
          </a:p>
        </p:txBody>
      </p:sp>
      <p:pic>
        <p:nvPicPr>
          <p:cNvPr id="4" name="Picture 3"/>
          <p:cNvPicPr>
            <a:picLocks noChangeAspect="1"/>
          </p:cNvPicPr>
          <p:nvPr/>
        </p:nvPicPr>
        <p:blipFill>
          <a:blip r:embed="rId2"/>
          <a:stretch>
            <a:fillRect/>
          </a:stretch>
        </p:blipFill>
        <p:spPr>
          <a:xfrm>
            <a:off x="274320" y="1595336"/>
            <a:ext cx="8700611" cy="5105398"/>
          </a:xfrm>
          <a:prstGeom prst="rect">
            <a:avLst/>
          </a:prstGeom>
        </p:spPr>
      </p:pic>
    </p:spTree>
    <p:extLst>
      <p:ext uri="{BB962C8B-B14F-4D97-AF65-F5344CB8AC3E}">
        <p14:creationId xmlns:p14="http://schemas.microsoft.com/office/powerpoint/2010/main" val="3025298965"/>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4:</a:t>
            </a:r>
            <a:r>
              <a:rPr lang="en-GB" dirty="0" smtClean="0"/>
              <a:t/>
            </a:r>
            <a:br>
              <a:rPr lang="en-GB" dirty="0" smtClean="0"/>
            </a:br>
            <a:r>
              <a:rPr lang="en-GB" dirty="0" smtClean="0"/>
              <a:t>Conclusion</a:t>
            </a:r>
            <a:endParaRPr lang="en-GB" dirty="0"/>
          </a:p>
        </p:txBody>
      </p:sp>
    </p:spTree>
    <p:extLst>
      <p:ext uri="{BB962C8B-B14F-4D97-AF65-F5344CB8AC3E}">
        <p14:creationId xmlns:p14="http://schemas.microsoft.com/office/powerpoint/2010/main" val="932895513"/>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GB" dirty="0" smtClean="0"/>
              <a:t>What is Software-Defined?</a:t>
            </a:r>
          </a:p>
        </p:txBody>
      </p:sp>
    </p:spTree>
    <p:extLst>
      <p:ext uri="{BB962C8B-B14F-4D97-AF65-F5344CB8AC3E}">
        <p14:creationId xmlns:p14="http://schemas.microsoft.com/office/powerpoint/2010/main" val="3534532401"/>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GB" dirty="0" smtClean="0"/>
              <a:t>Software defines architecture</a:t>
            </a:r>
          </a:p>
          <a:p>
            <a:r>
              <a:rPr lang="en-GB" dirty="0" smtClean="0"/>
              <a:t>of IT infrastructure</a:t>
            </a:r>
          </a:p>
        </p:txBody>
      </p:sp>
    </p:spTree>
    <p:extLst>
      <p:ext uri="{BB962C8B-B14F-4D97-AF65-F5344CB8AC3E}">
        <p14:creationId xmlns:p14="http://schemas.microsoft.com/office/powerpoint/2010/main" val="3506568952"/>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GB" dirty="0" smtClean="0"/>
              <a:t>If an Application has </a:t>
            </a:r>
            <a:r>
              <a:rPr lang="en-GB" b="1" dirty="0" smtClean="0"/>
              <a:t>consolidated</a:t>
            </a:r>
            <a:r>
              <a:rPr lang="en-GB" dirty="0" smtClean="0"/>
              <a:t> architecture – it runs best on classic centralized storage</a:t>
            </a:r>
            <a:endParaRPr lang="en-GB" i="1" dirty="0" smtClean="0"/>
          </a:p>
        </p:txBody>
      </p:sp>
      <p:sp>
        <p:nvSpPr>
          <p:cNvPr id="2" name="TextBox 1"/>
          <p:cNvSpPr txBox="1"/>
          <p:nvPr/>
        </p:nvSpPr>
        <p:spPr>
          <a:xfrm>
            <a:off x="185420" y="4572000"/>
            <a:ext cx="179087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Example: Databases</a:t>
            </a:r>
          </a:p>
        </p:txBody>
      </p:sp>
    </p:spTree>
    <p:extLst>
      <p:ext uri="{BB962C8B-B14F-4D97-AF65-F5344CB8AC3E}">
        <p14:creationId xmlns:p14="http://schemas.microsoft.com/office/powerpoint/2010/main" val="1548841020"/>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485901" y="0"/>
            <a:ext cx="6210300" cy="5143500"/>
          </a:xfrm>
        </p:spPr>
        <p:txBody>
          <a:bodyPr/>
          <a:lstStyle/>
          <a:p>
            <a:r>
              <a:rPr lang="en-GB" dirty="0" smtClean="0"/>
              <a:t>If an App’s architecture is </a:t>
            </a:r>
            <a:r>
              <a:rPr lang="en-GB" b="1" dirty="0" smtClean="0"/>
              <a:t>distributed</a:t>
            </a:r>
            <a:r>
              <a:rPr lang="en-GB" dirty="0" smtClean="0"/>
              <a:t> – it runs best on scale-out distributed storage</a:t>
            </a:r>
            <a:endParaRPr lang="en-GB" i="1" dirty="0" smtClean="0"/>
          </a:p>
        </p:txBody>
      </p:sp>
      <p:sp>
        <p:nvSpPr>
          <p:cNvPr id="4" name="TextBox 3"/>
          <p:cNvSpPr txBox="1"/>
          <p:nvPr/>
        </p:nvSpPr>
        <p:spPr>
          <a:xfrm>
            <a:off x="185420" y="4572000"/>
            <a:ext cx="169469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Example: VDI, HPC</a:t>
            </a:r>
          </a:p>
        </p:txBody>
      </p:sp>
    </p:spTree>
    <p:extLst>
      <p:ext uri="{BB962C8B-B14F-4D97-AF65-F5344CB8AC3E}">
        <p14:creationId xmlns:p14="http://schemas.microsoft.com/office/powerpoint/2010/main" val="1401634699"/>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244600" y="0"/>
            <a:ext cx="6324601" cy="5143500"/>
          </a:xfrm>
        </p:spPr>
        <p:txBody>
          <a:bodyPr/>
          <a:lstStyle/>
          <a:p>
            <a:r>
              <a:rPr lang="en-GB" dirty="0" smtClean="0"/>
              <a:t>You chose storage when you design your application.</a:t>
            </a:r>
          </a:p>
          <a:p>
            <a:r>
              <a:rPr lang="en-GB" dirty="0" smtClean="0"/>
              <a:t>Storage has been always defined by Software.</a:t>
            </a:r>
          </a:p>
        </p:txBody>
      </p:sp>
    </p:spTree>
    <p:extLst>
      <p:ext uri="{BB962C8B-B14F-4D97-AF65-F5344CB8AC3E}">
        <p14:creationId xmlns:p14="http://schemas.microsoft.com/office/powerpoint/2010/main" val="3180466284"/>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244600" y="0"/>
            <a:ext cx="6324601" cy="5143500"/>
          </a:xfrm>
        </p:spPr>
        <p:txBody>
          <a:bodyPr/>
          <a:lstStyle/>
          <a:p>
            <a:r>
              <a:rPr lang="en-GB" dirty="0"/>
              <a:t>Choose your application architecture smart</a:t>
            </a:r>
            <a:r>
              <a:rPr lang="en-GB" dirty="0" smtClean="0"/>
              <a:t>!</a:t>
            </a:r>
          </a:p>
        </p:txBody>
      </p:sp>
    </p:spTree>
    <p:extLst>
      <p:ext uri="{BB962C8B-B14F-4D97-AF65-F5344CB8AC3E}">
        <p14:creationId xmlns:p14="http://schemas.microsoft.com/office/powerpoint/2010/main" val="83434001"/>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What is Software-Defined Storage?</a:t>
            </a:r>
            <a:endParaRPr lang="en-GB" dirty="0"/>
          </a:p>
        </p:txBody>
      </p:sp>
    </p:spTree>
    <p:extLst>
      <p:ext uri="{BB962C8B-B14F-4D97-AF65-F5344CB8AC3E}">
        <p14:creationId xmlns:p14="http://schemas.microsoft.com/office/powerpoint/2010/main" val="117733497"/>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Software-Defined Storage?</a:t>
            </a:r>
            <a:endParaRPr lang="en-GB" dirty="0"/>
          </a:p>
        </p:txBody>
      </p:sp>
      <p:sp>
        <p:nvSpPr>
          <p:cNvPr id="5" name="AutoShape 2" descr="https://store.emc.com/medias/sys_master/RWD/RWD/hdb/h39/8809141633054/EMC-Unity-300-Hybrid-Storage-1-XSELL-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EMC-Unity-Virtual-Storage-Appliance-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EMC-Unity-Virtual-Storage-Appliance-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0" name="Picture 12" descr="https://simoncranney.files.wordpress.com/2016/10/unityhybrid2.png?w=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345769"/>
            <a:ext cx="4743450" cy="161925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60375" y="2665776"/>
            <a:ext cx="2880917" cy="535531"/>
          </a:xfrm>
          <a:prstGeom prst="rect">
            <a:avLst/>
          </a:prstGeom>
          <a:noFill/>
        </p:spPr>
        <p:txBody>
          <a:bodyPr wrap="none" rtlCol="0">
            <a:spAutoFit/>
          </a:bodyPr>
          <a:lstStyle/>
          <a:p>
            <a:pPr>
              <a:lnSpc>
                <a:spcPct val="90000"/>
              </a:lnSpc>
              <a:spcBef>
                <a:spcPts val="600"/>
              </a:spcBef>
              <a:spcAft>
                <a:spcPts val="0"/>
              </a:spcAft>
              <a:buClr>
                <a:schemeClr val="bg1"/>
              </a:buClr>
            </a:pPr>
            <a:r>
              <a:rPr lang="en-GB" sz="3200" dirty="0" smtClean="0">
                <a:solidFill>
                  <a:schemeClr val="bg2"/>
                </a:solidFill>
                <a:latin typeface="+mn-lt"/>
              </a:rPr>
              <a:t>Dell EMC Unity</a:t>
            </a:r>
          </a:p>
        </p:txBody>
      </p:sp>
    </p:spTree>
    <p:extLst>
      <p:ext uri="{BB962C8B-B14F-4D97-AF65-F5344CB8AC3E}">
        <p14:creationId xmlns:p14="http://schemas.microsoft.com/office/powerpoint/2010/main" val="754509976"/>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6898400" y="2937753"/>
            <a:ext cx="0" cy="79767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a:off x="193833" y="4026468"/>
            <a:ext cx="8619427" cy="0"/>
          </a:xfrm>
          <a:prstGeom prst="straightConnector1">
            <a:avLst/>
          </a:prstGeom>
          <a:ln w="63500" cap="rnd">
            <a:tailEnd type="arrow" w="lg" len="lg"/>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738161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3310313"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782969"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a:t>
            </a:r>
            <a:r>
              <a:rPr lang="ru-RU" sz="1400" dirty="0" smtClean="0">
                <a:solidFill>
                  <a:schemeClr val="bg2"/>
                </a:solidFill>
                <a:latin typeface="+mn-lt"/>
              </a:rPr>
              <a:t>0</a:t>
            </a:r>
            <a:endParaRPr lang="en-GB" sz="1400" dirty="0" smtClean="0">
              <a:solidFill>
                <a:schemeClr val="bg2"/>
              </a:solidFill>
              <a:latin typeface="+mn-lt"/>
            </a:endParaRPr>
          </a:p>
        </p:txBody>
      </p:sp>
      <p:sp>
        <p:nvSpPr>
          <p:cNvPr id="16" name="TextBox 15"/>
          <p:cNvSpPr txBox="1"/>
          <p:nvPr/>
        </p:nvSpPr>
        <p:spPr>
          <a:xfrm>
            <a:off x="2961017" y="4329471"/>
            <a:ext cx="55798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2000</a:t>
            </a:r>
          </a:p>
        </p:txBody>
      </p:sp>
      <p:sp>
        <p:nvSpPr>
          <p:cNvPr id="17" name="TextBox 16"/>
          <p:cNvSpPr txBox="1"/>
          <p:nvPr/>
        </p:nvSpPr>
        <p:spPr>
          <a:xfrm>
            <a:off x="5361643" y="4329471"/>
            <a:ext cx="55367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a:t>
            </a:r>
            <a:r>
              <a:rPr lang="en-GB" sz="1400" dirty="0">
                <a:solidFill>
                  <a:schemeClr val="bg2"/>
                </a:solidFill>
                <a:latin typeface="+mn-lt"/>
              </a:rPr>
              <a:t>9</a:t>
            </a:r>
            <a:endParaRPr lang="en-GB" sz="1400" dirty="0" smtClean="0">
              <a:solidFill>
                <a:schemeClr val="bg2"/>
              </a:solidFill>
              <a:latin typeface="+mn-lt"/>
            </a:endParaRPr>
          </a:p>
        </p:txBody>
      </p:sp>
      <p:cxnSp>
        <p:nvCxnSpPr>
          <p:cNvPr id="18" name="Straight Connector 17"/>
          <p:cNvCxnSpPr/>
          <p:nvPr/>
        </p:nvCxnSpPr>
        <p:spPr>
          <a:xfrm>
            <a:off x="1063531"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1832834"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1552272" y="4330262"/>
            <a:ext cx="894288"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1994-9</a:t>
            </a:r>
            <a:r>
              <a:rPr lang="ru-RU" sz="1400" dirty="0" smtClean="0">
                <a:solidFill>
                  <a:schemeClr val="bg2"/>
                </a:solidFill>
                <a:latin typeface="+mn-lt"/>
              </a:rPr>
              <a:t>5</a:t>
            </a:r>
            <a:endParaRPr lang="en-GB" sz="1400" dirty="0" smtClean="0">
              <a:solidFill>
                <a:schemeClr val="bg2"/>
              </a:solidFill>
              <a:latin typeface="+mn-lt"/>
            </a:endParaRPr>
          </a:p>
        </p:txBody>
      </p:sp>
      <p:sp>
        <p:nvSpPr>
          <p:cNvPr id="23" name="TextBox 22"/>
          <p:cNvSpPr txBox="1"/>
          <p:nvPr/>
        </p:nvSpPr>
        <p:spPr>
          <a:xfrm>
            <a:off x="7142604" y="4329471"/>
            <a:ext cx="527801"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a:t>
            </a:r>
            <a:r>
              <a:rPr lang="ru-RU" sz="1400" dirty="0" smtClean="0">
                <a:solidFill>
                  <a:schemeClr val="bg2"/>
                </a:solidFill>
                <a:latin typeface="+mn-lt"/>
              </a:rPr>
              <a:t>16</a:t>
            </a:r>
            <a:endParaRPr lang="en-GB" sz="1400" dirty="0" smtClean="0">
              <a:solidFill>
                <a:schemeClr val="bg2"/>
              </a:solidFill>
              <a:latin typeface="+mn-lt"/>
            </a:endParaRPr>
          </a:p>
        </p:txBody>
      </p:sp>
      <p:cxnSp>
        <p:nvCxnSpPr>
          <p:cNvPr id="24" name="Straight Connector 23"/>
          <p:cNvCxnSpPr/>
          <p:nvPr/>
        </p:nvCxnSpPr>
        <p:spPr>
          <a:xfrm>
            <a:off x="564420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6898400"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6538319" y="4328680"/>
            <a:ext cx="50480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2014</a:t>
            </a:r>
          </a:p>
        </p:txBody>
      </p:sp>
      <p:sp>
        <p:nvSpPr>
          <p:cNvPr id="29" name="TextBox 28"/>
          <p:cNvSpPr txBox="1"/>
          <p:nvPr/>
        </p:nvSpPr>
        <p:spPr>
          <a:xfrm>
            <a:off x="1063531" y="1014349"/>
            <a:ext cx="1418658" cy="2215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600" dirty="0" smtClean="0">
                <a:solidFill>
                  <a:schemeClr val="bg2"/>
                </a:solidFill>
                <a:latin typeface="+mn-lt"/>
              </a:rPr>
              <a:t>EMC </a:t>
            </a:r>
            <a:r>
              <a:rPr lang="en-GB" sz="1600" dirty="0" err="1" smtClean="0">
                <a:solidFill>
                  <a:schemeClr val="bg2"/>
                </a:solidFill>
                <a:latin typeface="+mn-lt"/>
              </a:rPr>
              <a:t>Symmetrix</a:t>
            </a:r>
            <a:endParaRPr lang="en-GB" sz="1600" dirty="0" smtClean="0">
              <a:solidFill>
                <a:schemeClr val="bg2"/>
              </a:solidFill>
              <a:latin typeface="+mn-lt"/>
            </a:endParaRPr>
          </a:p>
        </p:txBody>
      </p:sp>
      <p:sp>
        <p:nvSpPr>
          <p:cNvPr id="30" name="TextBox 29"/>
          <p:cNvSpPr txBox="1"/>
          <p:nvPr/>
        </p:nvSpPr>
        <p:spPr>
          <a:xfrm>
            <a:off x="1832834" y="1460882"/>
            <a:ext cx="3145092" cy="100642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The first array-based replication</a:t>
            </a:r>
          </a:p>
          <a:p>
            <a:pPr>
              <a:lnSpc>
                <a:spcPct val="90000"/>
              </a:lnSpc>
              <a:spcBef>
                <a:spcPts val="600"/>
              </a:spcBef>
              <a:spcAft>
                <a:spcPts val="0"/>
              </a:spcAft>
              <a:buClr>
                <a:schemeClr val="bg1"/>
              </a:buClr>
            </a:pPr>
            <a:r>
              <a:rPr lang="en-GB" sz="1400" dirty="0" smtClean="0">
                <a:solidFill>
                  <a:schemeClr val="bg2"/>
                </a:solidFill>
                <a:latin typeface="+mn-lt"/>
              </a:rPr>
              <a:t>The first 1TB-array</a:t>
            </a:r>
          </a:p>
          <a:p>
            <a:pPr>
              <a:lnSpc>
                <a:spcPct val="90000"/>
              </a:lnSpc>
              <a:spcBef>
                <a:spcPts val="600"/>
              </a:spcBef>
              <a:spcAft>
                <a:spcPts val="0"/>
              </a:spcAft>
              <a:buClr>
                <a:schemeClr val="bg1"/>
              </a:buClr>
            </a:pPr>
            <a:r>
              <a:rPr lang="en-GB" sz="1400" dirty="0" smtClean="0">
                <a:solidFill>
                  <a:schemeClr val="bg2"/>
                </a:solidFill>
                <a:latin typeface="+mn-lt"/>
              </a:rPr>
              <a:t>The first platform independent storage</a:t>
            </a:r>
          </a:p>
          <a:p>
            <a:pPr>
              <a:lnSpc>
                <a:spcPct val="90000"/>
              </a:lnSpc>
              <a:spcBef>
                <a:spcPts val="600"/>
              </a:spcBef>
              <a:spcAft>
                <a:spcPts val="0"/>
              </a:spcAft>
              <a:buClr>
                <a:schemeClr val="bg1"/>
              </a:buClr>
            </a:pPr>
            <a:r>
              <a:rPr lang="en-GB" sz="1400" dirty="0" smtClean="0">
                <a:solidFill>
                  <a:schemeClr val="bg2"/>
                </a:solidFill>
                <a:latin typeface="+mn-lt"/>
              </a:rPr>
              <a:t>(Mainframe + Open Systems</a:t>
            </a:r>
            <a:r>
              <a:rPr lang="en-GB" sz="1400" dirty="0">
                <a:solidFill>
                  <a:schemeClr val="bg2"/>
                </a:solidFill>
                <a:latin typeface="+mn-lt"/>
              </a:rPr>
              <a:t>)</a:t>
            </a:r>
            <a:endParaRPr lang="en-GB" sz="1400" dirty="0" smtClean="0">
              <a:solidFill>
                <a:schemeClr val="bg2"/>
              </a:solidFill>
              <a:latin typeface="+mn-lt"/>
            </a:endParaRPr>
          </a:p>
        </p:txBody>
      </p:sp>
      <p:sp>
        <p:nvSpPr>
          <p:cNvPr id="31" name="TextBox 30"/>
          <p:cNvSpPr txBox="1"/>
          <p:nvPr/>
        </p:nvSpPr>
        <p:spPr>
          <a:xfrm>
            <a:off x="3310313" y="2754887"/>
            <a:ext cx="1241883" cy="464743"/>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HDS focused</a:t>
            </a:r>
          </a:p>
          <a:p>
            <a:pPr>
              <a:lnSpc>
                <a:spcPct val="90000"/>
              </a:lnSpc>
              <a:spcBef>
                <a:spcPts val="600"/>
              </a:spcBef>
              <a:spcAft>
                <a:spcPts val="0"/>
              </a:spcAft>
              <a:buClr>
                <a:schemeClr val="bg1"/>
              </a:buClr>
            </a:pPr>
            <a:r>
              <a:rPr lang="en-GB" sz="1400" dirty="0" smtClean="0">
                <a:solidFill>
                  <a:schemeClr val="bg2"/>
                </a:solidFill>
                <a:latin typeface="+mn-lt"/>
              </a:rPr>
              <a:t>on storage</a:t>
            </a:r>
            <a:r>
              <a:rPr lang="ru-RU" sz="1400" dirty="0">
                <a:solidFill>
                  <a:schemeClr val="bg2"/>
                </a:solidFill>
                <a:latin typeface="+mn-lt"/>
              </a:rPr>
              <a:t> </a:t>
            </a:r>
            <a:r>
              <a:rPr lang="en-GB" sz="1400" dirty="0" smtClean="0">
                <a:solidFill>
                  <a:schemeClr val="bg2"/>
                </a:solidFill>
                <a:latin typeface="+mn-lt"/>
              </a:rPr>
              <a:t>arrays</a:t>
            </a:r>
          </a:p>
        </p:txBody>
      </p:sp>
      <p:sp>
        <p:nvSpPr>
          <p:cNvPr id="35" name="TextBox 34"/>
          <p:cNvSpPr txBox="1"/>
          <p:nvPr/>
        </p:nvSpPr>
        <p:spPr>
          <a:xfrm>
            <a:off x="215280"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a:t>
            </a:r>
            <a:r>
              <a:rPr lang="ru-RU" sz="1400" dirty="0" smtClean="0">
                <a:solidFill>
                  <a:schemeClr val="bg2"/>
                </a:solidFill>
                <a:latin typeface="+mn-lt"/>
              </a:rPr>
              <a:t>87</a:t>
            </a:r>
            <a:endParaRPr lang="en-GB" sz="1400" dirty="0" smtClean="0">
              <a:solidFill>
                <a:schemeClr val="bg2"/>
              </a:solidFill>
              <a:latin typeface="+mn-lt"/>
            </a:endParaRPr>
          </a:p>
        </p:txBody>
      </p:sp>
      <p:cxnSp>
        <p:nvCxnSpPr>
          <p:cNvPr id="36" name="Straight Connector 35"/>
          <p:cNvCxnSpPr/>
          <p:nvPr/>
        </p:nvCxnSpPr>
        <p:spPr>
          <a:xfrm>
            <a:off x="495841"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39" name="TextBox 38"/>
          <p:cNvSpPr txBox="1"/>
          <p:nvPr/>
        </p:nvSpPr>
        <p:spPr>
          <a:xfrm>
            <a:off x="495841" y="567816"/>
            <a:ext cx="426399" cy="2215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600" dirty="0" smtClean="0">
                <a:solidFill>
                  <a:schemeClr val="bg2"/>
                </a:solidFill>
                <a:latin typeface="+mn-lt"/>
              </a:rPr>
              <a:t>RAID</a:t>
            </a:r>
          </a:p>
        </p:txBody>
      </p:sp>
      <p:sp>
        <p:nvSpPr>
          <p:cNvPr id="41" name="TextBox 40"/>
          <p:cNvSpPr txBox="1"/>
          <p:nvPr/>
        </p:nvSpPr>
        <p:spPr>
          <a:xfrm>
            <a:off x="6898400" y="406777"/>
            <a:ext cx="1132643" cy="73558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err="1" smtClean="0">
                <a:solidFill>
                  <a:schemeClr val="bg2"/>
                </a:solidFill>
                <a:latin typeface="+mn-lt"/>
              </a:rPr>
              <a:t>Dell+Nutanix</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OEM agreement</a:t>
            </a:r>
          </a:p>
          <a:p>
            <a:pPr>
              <a:lnSpc>
                <a:spcPct val="90000"/>
              </a:lnSpc>
              <a:spcBef>
                <a:spcPts val="600"/>
              </a:spcBef>
              <a:spcAft>
                <a:spcPts val="0"/>
              </a:spcAft>
              <a:buClr>
                <a:schemeClr val="bg1"/>
              </a:buClr>
            </a:pPr>
            <a:r>
              <a:rPr lang="en-GB" sz="1400" dirty="0" smtClean="0">
                <a:solidFill>
                  <a:schemeClr val="bg2"/>
                </a:solidFill>
                <a:latin typeface="+mn-lt"/>
              </a:rPr>
              <a:t>(</a:t>
            </a:r>
            <a:r>
              <a:rPr lang="en-GB" sz="1400" dirty="0">
                <a:solidFill>
                  <a:schemeClr val="bg2"/>
                </a:solidFill>
                <a:latin typeface="+mn-lt"/>
              </a:rPr>
              <a:t>Dell </a:t>
            </a:r>
            <a:r>
              <a:rPr lang="en-GB" sz="1400" dirty="0" smtClean="0">
                <a:solidFill>
                  <a:schemeClr val="bg2"/>
                </a:solidFill>
                <a:latin typeface="+mn-lt"/>
              </a:rPr>
              <a:t>XC</a:t>
            </a:r>
            <a:r>
              <a:rPr lang="en-GB" sz="1400" dirty="0">
                <a:solidFill>
                  <a:schemeClr val="bg2"/>
                </a:solidFill>
                <a:latin typeface="+mn-lt"/>
              </a:rPr>
              <a:t>)</a:t>
            </a:r>
          </a:p>
        </p:txBody>
      </p:sp>
      <p:sp>
        <p:nvSpPr>
          <p:cNvPr id="45" name="TextBox 44"/>
          <p:cNvSpPr txBox="1"/>
          <p:nvPr/>
        </p:nvSpPr>
        <p:spPr>
          <a:xfrm>
            <a:off x="7381615" y="1506106"/>
            <a:ext cx="1495602" cy="154811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Market to support</a:t>
            </a:r>
          </a:p>
          <a:p>
            <a:pPr>
              <a:lnSpc>
                <a:spcPct val="90000"/>
              </a:lnSpc>
              <a:spcBef>
                <a:spcPts val="600"/>
              </a:spcBef>
              <a:spcAft>
                <a:spcPts val="0"/>
              </a:spcAft>
              <a:buClr>
                <a:schemeClr val="bg1"/>
              </a:buClr>
            </a:pPr>
            <a:r>
              <a:rPr lang="en-GB" sz="1400" dirty="0">
                <a:solidFill>
                  <a:schemeClr val="bg2"/>
                </a:solidFill>
                <a:latin typeface="+mn-lt"/>
              </a:rPr>
              <a:t>t</a:t>
            </a:r>
            <a:r>
              <a:rPr lang="en-GB" sz="1400" dirty="0" smtClean="0">
                <a:solidFill>
                  <a:schemeClr val="bg2"/>
                </a:solidFill>
                <a:latin typeface="+mn-lt"/>
              </a:rPr>
              <a:t>he HCA hype:</a:t>
            </a:r>
          </a:p>
          <a:p>
            <a:pPr>
              <a:lnSpc>
                <a:spcPct val="90000"/>
              </a:lnSpc>
              <a:spcBef>
                <a:spcPts val="600"/>
              </a:spcBef>
              <a:spcAft>
                <a:spcPts val="0"/>
              </a:spcAft>
              <a:buClr>
                <a:schemeClr val="bg1"/>
              </a:buClr>
            </a:pPr>
            <a:r>
              <a:rPr lang="en-GB" sz="1400" dirty="0" smtClean="0">
                <a:solidFill>
                  <a:schemeClr val="bg2"/>
                </a:solidFill>
                <a:latin typeface="+mn-lt"/>
              </a:rPr>
              <a:t>VCE </a:t>
            </a:r>
            <a:r>
              <a:rPr lang="en-GB" sz="1400" dirty="0" err="1" smtClean="0">
                <a:solidFill>
                  <a:schemeClr val="bg2"/>
                </a:solidFill>
                <a:latin typeface="+mn-lt"/>
              </a:rPr>
              <a:t>VxRail</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a:solidFill>
                  <a:schemeClr val="bg2"/>
                </a:solidFill>
              </a:rPr>
              <a:t>VMware VSAN 6.2</a:t>
            </a:r>
          </a:p>
          <a:p>
            <a:pPr>
              <a:lnSpc>
                <a:spcPct val="90000"/>
              </a:lnSpc>
              <a:spcBef>
                <a:spcPts val="600"/>
              </a:spcBef>
              <a:spcAft>
                <a:spcPts val="0"/>
              </a:spcAft>
              <a:buClr>
                <a:schemeClr val="bg1"/>
              </a:buClr>
            </a:pPr>
            <a:r>
              <a:rPr lang="en-GB" sz="1400" dirty="0" smtClean="0">
                <a:solidFill>
                  <a:schemeClr val="bg2"/>
                </a:solidFill>
                <a:latin typeface="+mn-lt"/>
              </a:rPr>
              <a:t>Cisco </a:t>
            </a:r>
            <a:r>
              <a:rPr lang="en-GB" sz="1400" dirty="0" err="1" smtClean="0">
                <a:solidFill>
                  <a:schemeClr val="bg2"/>
                </a:solidFill>
                <a:latin typeface="+mn-lt"/>
              </a:rPr>
              <a:t>HyperFlex</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HPE CSA</a:t>
            </a:r>
          </a:p>
        </p:txBody>
      </p:sp>
      <p:cxnSp>
        <p:nvCxnSpPr>
          <p:cNvPr id="47" name="Straight Connector 46"/>
          <p:cNvCxnSpPr/>
          <p:nvPr/>
        </p:nvCxnSpPr>
        <p:spPr>
          <a:xfrm flipV="1">
            <a:off x="495841" y="774570"/>
            <a:ext cx="0" cy="2960851"/>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flipV="1">
            <a:off x="1063530" y="1225685"/>
            <a:ext cx="0" cy="2509738"/>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flipV="1">
            <a:off x="1832833" y="2033081"/>
            <a:ext cx="0" cy="1702342"/>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flipV="1">
            <a:off x="3310313" y="3336588"/>
            <a:ext cx="0" cy="398835"/>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V="1">
            <a:off x="5631660" y="3258766"/>
            <a:ext cx="0" cy="476657"/>
          </a:xfrm>
          <a:prstGeom prst="line">
            <a:avLst/>
          </a:prstGeom>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flipV="1">
            <a:off x="7371887" y="3054222"/>
            <a:ext cx="0" cy="681200"/>
          </a:xfrm>
          <a:prstGeom prst="line">
            <a:avLst/>
          </a:prstGeom>
        </p:spPr>
        <p:style>
          <a:lnRef idx="1">
            <a:schemeClr val="accent2"/>
          </a:lnRef>
          <a:fillRef idx="0">
            <a:schemeClr val="accent2"/>
          </a:fillRef>
          <a:effectRef idx="0">
            <a:schemeClr val="accent2"/>
          </a:effectRef>
          <a:fontRef idx="minor">
            <a:schemeClr val="tx1"/>
          </a:fontRef>
        </p:style>
      </p:cxnSp>
      <p:sp>
        <p:nvSpPr>
          <p:cNvPr id="40" name="TextBox 39"/>
          <p:cNvSpPr txBox="1"/>
          <p:nvPr/>
        </p:nvSpPr>
        <p:spPr>
          <a:xfrm>
            <a:off x="5638479" y="2446749"/>
            <a:ext cx="1530868" cy="73558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Intel x86 in </a:t>
            </a:r>
            <a:r>
              <a:rPr lang="en-GB" sz="1400" dirty="0" err="1" smtClean="0">
                <a:solidFill>
                  <a:schemeClr val="bg2"/>
                </a:solidFill>
                <a:latin typeface="+mn-lt"/>
              </a:rPr>
              <a:t>Symm</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Storage Federation</a:t>
            </a:r>
          </a:p>
          <a:p>
            <a:pPr>
              <a:lnSpc>
                <a:spcPct val="90000"/>
              </a:lnSpc>
              <a:spcBef>
                <a:spcPts val="600"/>
              </a:spcBef>
              <a:spcAft>
                <a:spcPts val="0"/>
              </a:spcAft>
              <a:buClr>
                <a:schemeClr val="bg1"/>
              </a:buClr>
            </a:pPr>
            <a:r>
              <a:rPr lang="en-GB" sz="1400" dirty="0" err="1" smtClean="0">
                <a:solidFill>
                  <a:schemeClr val="bg2"/>
                </a:solidFill>
                <a:latin typeface="+mn-lt"/>
              </a:rPr>
              <a:t>Nutanix</a:t>
            </a:r>
            <a:endParaRPr lang="en-GB" sz="1400" dirty="0" smtClean="0">
              <a:solidFill>
                <a:schemeClr val="bg2"/>
              </a:solidFill>
              <a:latin typeface="+mn-lt"/>
            </a:endParaRPr>
          </a:p>
        </p:txBody>
      </p:sp>
      <p:cxnSp>
        <p:nvCxnSpPr>
          <p:cNvPr id="63" name="Straight Connector 62"/>
          <p:cNvCxnSpPr/>
          <p:nvPr/>
        </p:nvCxnSpPr>
        <p:spPr>
          <a:xfrm flipV="1">
            <a:off x="6898400" y="1225685"/>
            <a:ext cx="0" cy="1184944"/>
          </a:xfrm>
          <a:prstGeom prst="line">
            <a:avLst/>
          </a:prstGeom>
        </p:spPr>
        <p:style>
          <a:lnRef idx="1">
            <a:schemeClr val="accent2"/>
          </a:lnRef>
          <a:fillRef idx="0">
            <a:schemeClr val="accent2"/>
          </a:fillRef>
          <a:effectRef idx="0">
            <a:schemeClr val="accent2"/>
          </a:effectRef>
          <a:fontRef idx="minor">
            <a:schemeClr val="tx1"/>
          </a:fontRef>
        </p:style>
      </p:cxnSp>
      <p:cxnSp>
        <p:nvCxnSpPr>
          <p:cNvPr id="70" name="Straight Connector 69"/>
          <p:cNvCxnSpPr/>
          <p:nvPr/>
        </p:nvCxnSpPr>
        <p:spPr>
          <a:xfrm flipV="1">
            <a:off x="3679964" y="3336588"/>
            <a:ext cx="0" cy="398835"/>
          </a:xfrm>
          <a:prstGeom prst="line">
            <a:avLst/>
          </a:prstGeom>
        </p:spPr>
        <p:style>
          <a:lnRef idx="1">
            <a:schemeClr val="accent2"/>
          </a:lnRef>
          <a:fillRef idx="0">
            <a:schemeClr val="accent2"/>
          </a:fillRef>
          <a:effectRef idx="0">
            <a:schemeClr val="accent2"/>
          </a:effectRef>
          <a:fontRef idx="minor">
            <a:schemeClr val="tx1"/>
          </a:fontRef>
        </p:style>
      </p:cxnSp>
      <p:sp>
        <p:nvSpPr>
          <p:cNvPr id="71" name="TextBox 70"/>
          <p:cNvSpPr txBox="1"/>
          <p:nvPr/>
        </p:nvSpPr>
        <p:spPr>
          <a:xfrm>
            <a:off x="3544665" y="4328680"/>
            <a:ext cx="56297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2001</a:t>
            </a:r>
          </a:p>
        </p:txBody>
      </p:sp>
      <p:cxnSp>
        <p:nvCxnSpPr>
          <p:cNvPr id="72" name="Straight Connector 71"/>
          <p:cNvCxnSpPr/>
          <p:nvPr/>
        </p:nvCxnSpPr>
        <p:spPr>
          <a:xfrm>
            <a:off x="3679964"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4" name="Straight Connector 73"/>
          <p:cNvCxnSpPr/>
          <p:nvPr/>
        </p:nvCxnSpPr>
        <p:spPr>
          <a:xfrm flipV="1">
            <a:off x="3679964" y="774570"/>
            <a:ext cx="0" cy="616485"/>
          </a:xfrm>
          <a:prstGeom prst="line">
            <a:avLst/>
          </a:prstGeom>
        </p:spPr>
        <p:style>
          <a:lnRef idx="1">
            <a:schemeClr val="accent2"/>
          </a:lnRef>
          <a:fillRef idx="0">
            <a:schemeClr val="accent2"/>
          </a:fillRef>
          <a:effectRef idx="0">
            <a:schemeClr val="accent2"/>
          </a:effectRef>
          <a:fontRef idx="minor">
            <a:schemeClr val="tx1"/>
          </a:fontRef>
        </p:style>
      </p:cxnSp>
      <p:sp>
        <p:nvSpPr>
          <p:cNvPr id="75" name="TextBox 74"/>
          <p:cNvSpPr txBox="1"/>
          <p:nvPr/>
        </p:nvSpPr>
        <p:spPr>
          <a:xfrm>
            <a:off x="3679964" y="567816"/>
            <a:ext cx="1508426"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VMware GSX &amp; ESX</a:t>
            </a:r>
          </a:p>
        </p:txBody>
      </p:sp>
      <p:cxnSp>
        <p:nvCxnSpPr>
          <p:cNvPr id="80" name="Straight Connector 79"/>
          <p:cNvCxnSpPr/>
          <p:nvPr/>
        </p:nvCxnSpPr>
        <p:spPr>
          <a:xfrm flipV="1">
            <a:off x="3679964" y="2480554"/>
            <a:ext cx="0" cy="274334"/>
          </a:xfrm>
          <a:prstGeom prst="line">
            <a:avLst/>
          </a:prstGeom>
        </p:spPr>
        <p:style>
          <a:lnRef idx="1">
            <a:schemeClr val="accent2"/>
          </a:lnRef>
          <a:fillRef idx="0">
            <a:schemeClr val="accent2"/>
          </a:fillRef>
          <a:effectRef idx="0">
            <a:schemeClr val="accent2"/>
          </a:effectRef>
          <a:fontRef idx="minor">
            <a:schemeClr val="tx1"/>
          </a:fontRef>
        </p:style>
      </p:cxnSp>
      <p:cxnSp>
        <p:nvCxnSpPr>
          <p:cNvPr id="82" name="Straight Connector 81"/>
          <p:cNvCxnSpPr/>
          <p:nvPr/>
        </p:nvCxnSpPr>
        <p:spPr>
          <a:xfrm flipV="1">
            <a:off x="3669902" y="1689762"/>
            <a:ext cx="0" cy="274334"/>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80500885"/>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Software-Defined Storage?</a:t>
            </a:r>
            <a:endParaRPr lang="en-GB" dirty="0"/>
          </a:p>
        </p:txBody>
      </p:sp>
      <p:sp>
        <p:nvSpPr>
          <p:cNvPr id="5" name="AutoShape 2" descr="https://store.emc.com/medias/sys_master/RWD/RWD/hdb/h39/8809141633054/EMC-Unity-300-Hybrid-Storage-1-XSELL-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EMC-Unity-Virtual-Storage-Appliance-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EMC-Unity-Virtual-Storage-Appliance-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425" y="1056428"/>
            <a:ext cx="3446315" cy="2317075"/>
          </a:xfrm>
          <a:prstGeom prst="rect">
            <a:avLst/>
          </a:prstGeom>
        </p:spPr>
      </p:pic>
      <p:pic>
        <p:nvPicPr>
          <p:cNvPr id="2060" name="Picture 12" descr="https://simoncranney.files.wordpress.com/2016/10/unityhybrid2.png?w=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3345769"/>
            <a:ext cx="4743450" cy="1619251"/>
          </a:xfrm>
          <a:prstGeom prst="rect">
            <a:avLst/>
          </a:prstGeom>
          <a:noFill/>
          <a:extLst>
            <a:ext uri="{909E8E84-426E-40DD-AFC4-6F175D3DCCD1}">
              <a14:hiddenFill xmlns:a14="http://schemas.microsoft.com/office/drawing/2010/main">
                <a:solidFill>
                  <a:srgbClr val="FFFFFF"/>
                </a:solidFill>
              </a14:hiddenFill>
            </a:ext>
          </a:extLst>
        </p:spPr>
      </p:pic>
      <p:sp>
        <p:nvSpPr>
          <p:cNvPr id="13" name="Bent Arrow 12"/>
          <p:cNvSpPr/>
          <p:nvPr/>
        </p:nvSpPr>
        <p:spPr>
          <a:xfrm>
            <a:off x="3541485" y="1393371"/>
            <a:ext cx="2046515" cy="1807936"/>
          </a:xfrm>
          <a:prstGeom prst="bentArrow">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sp>
        <p:nvSpPr>
          <p:cNvPr id="11" name="TextBox 10"/>
          <p:cNvSpPr txBox="1"/>
          <p:nvPr/>
        </p:nvSpPr>
        <p:spPr>
          <a:xfrm>
            <a:off x="460375" y="2665776"/>
            <a:ext cx="2880917" cy="535531"/>
          </a:xfrm>
          <a:prstGeom prst="rect">
            <a:avLst/>
          </a:prstGeom>
          <a:noFill/>
        </p:spPr>
        <p:txBody>
          <a:bodyPr wrap="none" rtlCol="0">
            <a:spAutoFit/>
          </a:bodyPr>
          <a:lstStyle/>
          <a:p>
            <a:pPr>
              <a:lnSpc>
                <a:spcPct val="90000"/>
              </a:lnSpc>
              <a:spcBef>
                <a:spcPts val="600"/>
              </a:spcBef>
              <a:spcAft>
                <a:spcPts val="0"/>
              </a:spcAft>
              <a:buClr>
                <a:schemeClr val="bg1"/>
              </a:buClr>
            </a:pPr>
            <a:r>
              <a:rPr lang="en-GB" sz="3200" dirty="0" smtClean="0">
                <a:solidFill>
                  <a:schemeClr val="bg2"/>
                </a:solidFill>
                <a:latin typeface="+mn-lt"/>
              </a:rPr>
              <a:t>Dell EMC Unity</a:t>
            </a:r>
          </a:p>
        </p:txBody>
      </p:sp>
      <p:sp>
        <p:nvSpPr>
          <p:cNvPr id="12" name="TextBox 11"/>
          <p:cNvSpPr txBox="1"/>
          <p:nvPr/>
        </p:nvSpPr>
        <p:spPr>
          <a:xfrm>
            <a:off x="5334124" y="3442680"/>
            <a:ext cx="3651962" cy="1055674"/>
          </a:xfrm>
          <a:prstGeom prst="rect">
            <a:avLst/>
          </a:prstGeom>
          <a:noFill/>
        </p:spPr>
        <p:txBody>
          <a:bodyPr wrap="none" rtlCol="0">
            <a:spAutoFit/>
          </a:bodyPr>
          <a:lstStyle/>
          <a:p>
            <a:pPr>
              <a:lnSpc>
                <a:spcPct val="90000"/>
              </a:lnSpc>
              <a:spcBef>
                <a:spcPts val="600"/>
              </a:spcBef>
              <a:spcAft>
                <a:spcPts val="0"/>
              </a:spcAft>
              <a:buClr>
                <a:schemeClr val="bg1"/>
              </a:buClr>
            </a:pPr>
            <a:r>
              <a:rPr lang="en-GB" sz="3200" dirty="0" smtClean="0">
                <a:solidFill>
                  <a:schemeClr val="bg2"/>
                </a:solidFill>
                <a:latin typeface="+mn-lt"/>
              </a:rPr>
              <a:t>Unity VSA</a:t>
            </a:r>
          </a:p>
          <a:p>
            <a:pPr>
              <a:lnSpc>
                <a:spcPct val="90000"/>
              </a:lnSpc>
              <a:spcBef>
                <a:spcPts val="600"/>
              </a:spcBef>
              <a:spcAft>
                <a:spcPts val="0"/>
              </a:spcAft>
              <a:buClr>
                <a:schemeClr val="bg1"/>
              </a:buClr>
            </a:pPr>
            <a:r>
              <a:rPr lang="en-GB" sz="3200" dirty="0" smtClean="0">
                <a:solidFill>
                  <a:schemeClr val="bg1"/>
                </a:solidFill>
                <a:latin typeface="+mn-lt"/>
              </a:rPr>
              <a:t>emc.com/</a:t>
            </a:r>
            <a:r>
              <a:rPr lang="en-GB" sz="3200" dirty="0" err="1" smtClean="0">
                <a:solidFill>
                  <a:schemeClr val="bg1"/>
                </a:solidFill>
                <a:latin typeface="+mn-lt"/>
              </a:rPr>
              <a:t>getUnity</a:t>
            </a:r>
            <a:endParaRPr lang="en-GB" sz="3200" dirty="0" smtClean="0">
              <a:solidFill>
                <a:schemeClr val="bg1"/>
              </a:solidFill>
              <a:latin typeface="+mn-lt"/>
            </a:endParaRPr>
          </a:p>
        </p:txBody>
      </p:sp>
    </p:spTree>
    <p:extLst>
      <p:ext uri="{BB962C8B-B14F-4D97-AF65-F5344CB8AC3E}">
        <p14:creationId xmlns:p14="http://schemas.microsoft.com/office/powerpoint/2010/main" val="63319643"/>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Software-Defined Storage?</a:t>
            </a:r>
            <a:endParaRPr lang="en-GB" dirty="0"/>
          </a:p>
        </p:txBody>
      </p:sp>
      <p:sp>
        <p:nvSpPr>
          <p:cNvPr id="5" name="AutoShape 2" descr="https://store.emc.com/medias/sys_master/RWD/RWD/hdb/h39/8809141633054/EMC-Unity-300-Hybrid-Storage-1-XSELL-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EMC-Unity-Virtual-Storage-Appliance-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EMC-Unity-Virtual-Storage-Appliance-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1320800"/>
            <a:ext cx="4101904" cy="3416300"/>
          </a:xfrm>
          <a:prstGeom prst="rect">
            <a:avLst/>
          </a:prstGeom>
        </p:spPr>
      </p:pic>
    </p:spTree>
    <p:extLst>
      <p:ext uri="{BB962C8B-B14F-4D97-AF65-F5344CB8AC3E}">
        <p14:creationId xmlns:p14="http://schemas.microsoft.com/office/powerpoint/2010/main" val="3029264606"/>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Software-Defined Storage?</a:t>
            </a:r>
            <a:endParaRPr lang="en-GB" dirty="0"/>
          </a:p>
        </p:txBody>
      </p:sp>
      <p:sp>
        <p:nvSpPr>
          <p:cNvPr id="5" name="AutoShape 2" descr="https://store.emc.com/medias/sys_master/RWD/RWD/hdb/h39/8809141633054/EMC-Unity-300-Hybrid-Storage-1-XSELL-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EMC-Unity-Virtual-Storage-Appliance-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EMC-Unity-Virtual-Storage-Appliance-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1320800"/>
            <a:ext cx="4101904" cy="3416300"/>
          </a:xfrm>
          <a:prstGeom prst="rect">
            <a:avLst/>
          </a:prstGeom>
        </p:spPr>
      </p:pic>
      <p:sp>
        <p:nvSpPr>
          <p:cNvPr id="7" name="TextBox 6"/>
          <p:cNvSpPr txBox="1"/>
          <p:nvPr/>
        </p:nvSpPr>
        <p:spPr>
          <a:xfrm>
            <a:off x="4709160" y="2499675"/>
            <a:ext cx="3854710" cy="723275"/>
          </a:xfrm>
          <a:prstGeom prst="rect">
            <a:avLst/>
          </a:prstGeom>
          <a:noFill/>
        </p:spPr>
        <p:txBody>
          <a:bodyPr wrap="none" rtlCol="0">
            <a:spAutoFit/>
          </a:bodyPr>
          <a:lstStyle/>
          <a:p>
            <a:pPr>
              <a:lnSpc>
                <a:spcPct val="90000"/>
              </a:lnSpc>
              <a:spcBef>
                <a:spcPts val="600"/>
              </a:spcBef>
              <a:spcAft>
                <a:spcPts val="0"/>
              </a:spcAft>
              <a:buClr>
                <a:schemeClr val="bg1"/>
              </a:buClr>
            </a:pPr>
            <a:r>
              <a:rPr lang="en-GB" sz="2000" dirty="0" smtClean="0">
                <a:solidFill>
                  <a:schemeClr val="bg2"/>
                </a:solidFill>
                <a:latin typeface="+mn-lt"/>
              </a:rPr>
              <a:t>- Tightly coupled with hardware</a:t>
            </a:r>
          </a:p>
          <a:p>
            <a:pPr>
              <a:lnSpc>
                <a:spcPct val="90000"/>
              </a:lnSpc>
              <a:spcBef>
                <a:spcPts val="600"/>
              </a:spcBef>
              <a:spcAft>
                <a:spcPts val="0"/>
              </a:spcAft>
              <a:buClr>
                <a:schemeClr val="bg1"/>
              </a:buClr>
            </a:pPr>
            <a:r>
              <a:rPr lang="en-GB" sz="2000" dirty="0" smtClean="0">
                <a:solidFill>
                  <a:schemeClr val="bg2"/>
                </a:solidFill>
                <a:latin typeface="+mn-lt"/>
              </a:rPr>
              <a:t>- No license migration</a:t>
            </a:r>
          </a:p>
        </p:txBody>
      </p:sp>
    </p:spTree>
    <p:extLst>
      <p:ext uri="{BB962C8B-B14F-4D97-AF65-F5344CB8AC3E}">
        <p14:creationId xmlns:p14="http://schemas.microsoft.com/office/powerpoint/2010/main" val="1411036761"/>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Software-Defined Storage?</a:t>
            </a:r>
            <a:endParaRPr lang="en-GB" dirty="0"/>
          </a:p>
        </p:txBody>
      </p:sp>
      <p:sp>
        <p:nvSpPr>
          <p:cNvPr id="5" name="AutoShape 2" descr="https://store.emc.com/medias/sys_master/RWD/RWD/hdb/h39/8809141633054/EMC-Unity-300-Hybrid-Storage-1-XSELL-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EMC-Unity-Virtual-Storage-Appliance-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EMC-Unity-Virtual-Storage-Appliance-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07" y="924710"/>
            <a:ext cx="4381500" cy="2524125"/>
          </a:xfrm>
          <a:prstGeom prst="rect">
            <a:avLst/>
          </a:prstGeom>
        </p:spPr>
      </p:pic>
      <p:sp>
        <p:nvSpPr>
          <p:cNvPr id="12" name="TextBox 11"/>
          <p:cNvSpPr txBox="1"/>
          <p:nvPr/>
        </p:nvSpPr>
        <p:spPr>
          <a:xfrm>
            <a:off x="2549525" y="1275276"/>
            <a:ext cx="3385863" cy="535531"/>
          </a:xfrm>
          <a:prstGeom prst="rect">
            <a:avLst/>
          </a:prstGeom>
          <a:noFill/>
        </p:spPr>
        <p:txBody>
          <a:bodyPr wrap="none" rtlCol="0">
            <a:spAutoFit/>
          </a:bodyPr>
          <a:lstStyle/>
          <a:p>
            <a:pPr>
              <a:lnSpc>
                <a:spcPct val="90000"/>
              </a:lnSpc>
              <a:spcBef>
                <a:spcPts val="600"/>
              </a:spcBef>
              <a:spcAft>
                <a:spcPts val="0"/>
              </a:spcAft>
              <a:buClr>
                <a:schemeClr val="bg1"/>
              </a:buClr>
            </a:pPr>
            <a:r>
              <a:rPr lang="en-GB" sz="3200" dirty="0" smtClean="0">
                <a:solidFill>
                  <a:schemeClr val="bg2"/>
                </a:solidFill>
                <a:latin typeface="+mn-lt"/>
              </a:rPr>
              <a:t>Dell EMC </a:t>
            </a:r>
            <a:r>
              <a:rPr lang="en-GB" sz="3200" dirty="0" err="1" smtClean="0">
                <a:solidFill>
                  <a:schemeClr val="bg2"/>
                </a:solidFill>
                <a:latin typeface="+mn-lt"/>
              </a:rPr>
              <a:t>ScaleIO</a:t>
            </a:r>
            <a:endParaRPr lang="en-GB" sz="3200" dirty="0" smtClean="0">
              <a:solidFill>
                <a:schemeClr val="bg2"/>
              </a:solidFill>
              <a:latin typeface="+mn-lt"/>
            </a:endParaRPr>
          </a:p>
        </p:txBody>
      </p:sp>
    </p:spTree>
    <p:extLst>
      <p:ext uri="{BB962C8B-B14F-4D97-AF65-F5344CB8AC3E}">
        <p14:creationId xmlns:p14="http://schemas.microsoft.com/office/powerpoint/2010/main" val="1847041719"/>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Software-Defined Storage?</a:t>
            </a:r>
            <a:endParaRPr lang="en-GB" dirty="0"/>
          </a:p>
        </p:txBody>
      </p:sp>
      <p:sp>
        <p:nvSpPr>
          <p:cNvPr id="5" name="AutoShape 2" descr="https://store.emc.com/medias/sys_master/RWD/RWD/hdb/h39/8809141633054/EMC-Unity-300-Hybrid-Storage-1-XSELL-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EMC-Unity-Virtual-Storage-Appliance-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EMC-Unity-Virtual-Storage-Appliance-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p:cNvGrpSpPr/>
          <p:nvPr/>
        </p:nvGrpSpPr>
        <p:grpSpPr>
          <a:xfrm>
            <a:off x="2477861" y="2633601"/>
            <a:ext cx="6524625" cy="3333750"/>
            <a:chOff x="460375" y="2328801"/>
            <a:chExt cx="6524625" cy="3333750"/>
          </a:xfrm>
        </p:grpSpPr>
        <p:pic>
          <p:nvPicPr>
            <p:cNvPr id="3074" name="Picture 2" descr="OriginalPng (685×3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328801"/>
              <a:ext cx="6524625" cy="33337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32735" y="2527141"/>
              <a:ext cx="5704831" cy="535531"/>
            </a:xfrm>
            <a:prstGeom prst="rect">
              <a:avLst/>
            </a:prstGeom>
            <a:noFill/>
          </p:spPr>
          <p:txBody>
            <a:bodyPr wrap="none" rtlCol="0">
              <a:spAutoFit/>
            </a:bodyPr>
            <a:lstStyle/>
            <a:p>
              <a:pPr>
                <a:lnSpc>
                  <a:spcPct val="90000"/>
                </a:lnSpc>
                <a:spcBef>
                  <a:spcPts val="600"/>
                </a:spcBef>
                <a:spcAft>
                  <a:spcPts val="0"/>
                </a:spcAft>
                <a:buClr>
                  <a:schemeClr val="bg1"/>
                </a:buClr>
              </a:pPr>
              <a:r>
                <a:rPr lang="en-GB" sz="3200" dirty="0" smtClean="0">
                  <a:solidFill>
                    <a:schemeClr val="bg2"/>
                  </a:solidFill>
                  <a:latin typeface="+mn-lt"/>
                </a:rPr>
                <a:t>Dell EMC </a:t>
              </a:r>
              <a:r>
                <a:rPr lang="en-GB" sz="3200" dirty="0" err="1" smtClean="0">
                  <a:solidFill>
                    <a:schemeClr val="bg2"/>
                  </a:solidFill>
                  <a:latin typeface="+mn-lt"/>
                </a:rPr>
                <a:t>ScaleIO</a:t>
              </a:r>
              <a:r>
                <a:rPr lang="en-GB" sz="3200" dirty="0" smtClean="0">
                  <a:solidFill>
                    <a:schemeClr val="bg2"/>
                  </a:solidFill>
                  <a:latin typeface="+mn-lt"/>
                </a:rPr>
                <a:t> Ready Nodes</a:t>
              </a: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07" y="924710"/>
            <a:ext cx="4381500" cy="2524125"/>
          </a:xfrm>
          <a:prstGeom prst="rect">
            <a:avLst/>
          </a:prstGeom>
        </p:spPr>
      </p:pic>
      <p:sp>
        <p:nvSpPr>
          <p:cNvPr id="2" name="Bent Arrow 1"/>
          <p:cNvSpPr/>
          <p:nvPr/>
        </p:nvSpPr>
        <p:spPr>
          <a:xfrm rot="5400000">
            <a:off x="2670629" y="1310384"/>
            <a:ext cx="1088572" cy="1132114"/>
          </a:xfrm>
          <a:prstGeom prst="bentArrow">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GB" sz="2000" dirty="0" err="1" smtClean="0">
              <a:solidFill>
                <a:schemeClr val="tx2"/>
              </a:solidFill>
              <a:latin typeface="+mn-lt"/>
            </a:endParaRPr>
          </a:p>
        </p:txBody>
      </p:sp>
    </p:spTree>
    <p:extLst>
      <p:ext uri="{BB962C8B-B14F-4D97-AF65-F5344CB8AC3E}">
        <p14:creationId xmlns:p14="http://schemas.microsoft.com/office/powerpoint/2010/main" val="3200382361"/>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What is Software-Defined Storage?</a:t>
            </a:r>
          </a:p>
        </p:txBody>
      </p:sp>
    </p:spTree>
    <p:extLst>
      <p:ext uri="{BB962C8B-B14F-4D97-AF65-F5344CB8AC3E}">
        <p14:creationId xmlns:p14="http://schemas.microsoft.com/office/powerpoint/2010/main" val="3982835443"/>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756229" y="0"/>
            <a:ext cx="5515428" cy="5143500"/>
          </a:xfrm>
        </p:spPr>
        <p:txBody>
          <a:bodyPr/>
          <a:lstStyle/>
          <a:p>
            <a:r>
              <a:rPr lang="en-GB" dirty="0" smtClean="0"/>
              <a:t>What is Software-Defined Storage?</a:t>
            </a:r>
          </a:p>
          <a:p>
            <a:endParaRPr lang="ru-RU" dirty="0" smtClean="0"/>
          </a:p>
          <a:p>
            <a:r>
              <a:rPr lang="en-GB" dirty="0" smtClean="0"/>
              <a:t>Definitely, not a technology</a:t>
            </a:r>
            <a:r>
              <a:rPr lang="ru-RU" dirty="0" smtClean="0"/>
              <a:t>.</a:t>
            </a:r>
          </a:p>
        </p:txBody>
      </p:sp>
    </p:spTree>
    <p:extLst>
      <p:ext uri="{BB962C8B-B14F-4D97-AF65-F5344CB8AC3E}">
        <p14:creationId xmlns:p14="http://schemas.microsoft.com/office/powerpoint/2010/main" val="295465770"/>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756229" y="0"/>
            <a:ext cx="5515428" cy="5143500"/>
          </a:xfrm>
        </p:spPr>
        <p:txBody>
          <a:bodyPr/>
          <a:lstStyle/>
          <a:p>
            <a:r>
              <a:rPr lang="ru-RU" dirty="0" smtClean="0">
                <a:solidFill>
                  <a:schemeClr val="bg2"/>
                </a:solidFill>
              </a:rPr>
              <a:t>(</a:t>
            </a:r>
            <a:r>
              <a:rPr lang="en-GB" dirty="0" smtClean="0">
                <a:solidFill>
                  <a:schemeClr val="bg2"/>
                </a:solidFill>
              </a:rPr>
              <a:t>it might </a:t>
            </a:r>
            <a:r>
              <a:rPr lang="en-GB" dirty="0">
                <a:solidFill>
                  <a:schemeClr val="bg2"/>
                </a:solidFill>
              </a:rPr>
              <a:t>be a synonym </a:t>
            </a:r>
            <a:r>
              <a:rPr lang="en-GB" dirty="0" smtClean="0">
                <a:solidFill>
                  <a:schemeClr val="bg2"/>
                </a:solidFill>
              </a:rPr>
              <a:t>for a any storage in general)</a:t>
            </a:r>
            <a:endParaRPr lang="ru-RU" dirty="0" smtClean="0">
              <a:solidFill>
                <a:schemeClr val="bg2"/>
              </a:solidFill>
            </a:endParaRPr>
          </a:p>
        </p:txBody>
      </p:sp>
    </p:spTree>
    <p:extLst>
      <p:ext uri="{BB962C8B-B14F-4D97-AF65-F5344CB8AC3E}">
        <p14:creationId xmlns:p14="http://schemas.microsoft.com/office/powerpoint/2010/main" val="2935542776"/>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756229" y="0"/>
            <a:ext cx="5515428" cy="5143500"/>
          </a:xfrm>
        </p:spPr>
        <p:txBody>
          <a:bodyPr/>
          <a:lstStyle/>
          <a:p>
            <a:r>
              <a:rPr lang="ru-RU" dirty="0" smtClean="0">
                <a:solidFill>
                  <a:schemeClr val="bg2"/>
                </a:solidFill>
              </a:rPr>
              <a:t>(</a:t>
            </a:r>
            <a:r>
              <a:rPr lang="en-GB" dirty="0" smtClean="0">
                <a:solidFill>
                  <a:schemeClr val="bg2"/>
                </a:solidFill>
              </a:rPr>
              <a:t>or a euphemism for a </a:t>
            </a:r>
            <a:r>
              <a:rPr lang="en-GB" dirty="0" smtClean="0">
                <a:solidFill>
                  <a:schemeClr val="bg2"/>
                </a:solidFill>
              </a:rPr>
              <a:t>case when storage </a:t>
            </a:r>
            <a:r>
              <a:rPr lang="en-GB" dirty="0" smtClean="0">
                <a:solidFill>
                  <a:schemeClr val="bg2"/>
                </a:solidFill>
              </a:rPr>
              <a:t>vendor doesn’t sell servers)</a:t>
            </a:r>
            <a:endParaRPr lang="ru-RU" dirty="0" smtClean="0">
              <a:solidFill>
                <a:schemeClr val="bg2"/>
              </a:solidFill>
            </a:endParaRPr>
          </a:p>
        </p:txBody>
      </p:sp>
    </p:spTree>
    <p:extLst>
      <p:ext uri="{BB962C8B-B14F-4D97-AF65-F5344CB8AC3E}">
        <p14:creationId xmlns:p14="http://schemas.microsoft.com/office/powerpoint/2010/main" val="2545501322"/>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756229" y="0"/>
            <a:ext cx="5515428" cy="5143500"/>
          </a:xfrm>
        </p:spPr>
        <p:txBody>
          <a:bodyPr/>
          <a:lstStyle/>
          <a:p>
            <a:r>
              <a:rPr lang="en-GB" dirty="0" smtClean="0"/>
              <a:t>What is Software-Defined Storage?</a:t>
            </a:r>
          </a:p>
          <a:p>
            <a:endParaRPr lang="ru-RU" dirty="0"/>
          </a:p>
          <a:p>
            <a:r>
              <a:rPr lang="en-GB" dirty="0" smtClean="0"/>
              <a:t>It’s a </a:t>
            </a:r>
            <a:r>
              <a:rPr lang="en-GB" dirty="0" smtClean="0"/>
              <a:t>way of purchasing </a:t>
            </a:r>
            <a:r>
              <a:rPr lang="en-GB" dirty="0" smtClean="0"/>
              <a:t>storage</a:t>
            </a:r>
            <a:endParaRPr lang="ru-RU" dirty="0" smtClean="0"/>
          </a:p>
        </p:txBody>
      </p:sp>
    </p:spTree>
    <p:extLst>
      <p:ext uri="{BB962C8B-B14F-4D97-AF65-F5344CB8AC3E}">
        <p14:creationId xmlns:p14="http://schemas.microsoft.com/office/powerpoint/2010/main" val="1695146931"/>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6898400" y="2937753"/>
            <a:ext cx="0" cy="79767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a:off x="193833" y="4026468"/>
            <a:ext cx="8619427" cy="0"/>
          </a:xfrm>
          <a:prstGeom prst="straightConnector1">
            <a:avLst/>
          </a:prstGeom>
          <a:ln w="63500" cap="rnd">
            <a:tailEnd type="arrow" w="lg" len="lg"/>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738161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3310313"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782969"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a:t>
            </a:r>
            <a:r>
              <a:rPr lang="ru-RU" sz="1400" dirty="0" smtClean="0">
                <a:solidFill>
                  <a:schemeClr val="bg2"/>
                </a:solidFill>
                <a:latin typeface="+mn-lt"/>
              </a:rPr>
              <a:t>0</a:t>
            </a:r>
            <a:endParaRPr lang="en-GB" sz="1400" dirty="0" smtClean="0">
              <a:solidFill>
                <a:schemeClr val="bg2"/>
              </a:solidFill>
              <a:latin typeface="+mn-lt"/>
            </a:endParaRPr>
          </a:p>
        </p:txBody>
      </p:sp>
      <p:sp>
        <p:nvSpPr>
          <p:cNvPr id="16" name="TextBox 15"/>
          <p:cNvSpPr txBox="1"/>
          <p:nvPr/>
        </p:nvSpPr>
        <p:spPr>
          <a:xfrm>
            <a:off x="2961017" y="4329471"/>
            <a:ext cx="55798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2000</a:t>
            </a:r>
          </a:p>
        </p:txBody>
      </p:sp>
      <p:sp>
        <p:nvSpPr>
          <p:cNvPr id="17" name="TextBox 16"/>
          <p:cNvSpPr txBox="1"/>
          <p:nvPr/>
        </p:nvSpPr>
        <p:spPr>
          <a:xfrm>
            <a:off x="5361643" y="4329471"/>
            <a:ext cx="55367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a:t>
            </a:r>
            <a:r>
              <a:rPr lang="en-GB" sz="1400" dirty="0">
                <a:solidFill>
                  <a:schemeClr val="bg2"/>
                </a:solidFill>
                <a:latin typeface="+mn-lt"/>
              </a:rPr>
              <a:t>9</a:t>
            </a:r>
            <a:endParaRPr lang="en-GB" sz="1400" dirty="0" smtClean="0">
              <a:solidFill>
                <a:schemeClr val="bg2"/>
              </a:solidFill>
              <a:latin typeface="+mn-lt"/>
            </a:endParaRPr>
          </a:p>
        </p:txBody>
      </p:sp>
      <p:cxnSp>
        <p:nvCxnSpPr>
          <p:cNvPr id="18" name="Straight Connector 17"/>
          <p:cNvCxnSpPr/>
          <p:nvPr/>
        </p:nvCxnSpPr>
        <p:spPr>
          <a:xfrm>
            <a:off x="1063531"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1832834"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1552272" y="4330262"/>
            <a:ext cx="894288"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1994-9</a:t>
            </a:r>
            <a:r>
              <a:rPr lang="ru-RU" sz="1400" dirty="0" smtClean="0">
                <a:solidFill>
                  <a:schemeClr val="bg2"/>
                </a:solidFill>
                <a:latin typeface="+mn-lt"/>
              </a:rPr>
              <a:t>5</a:t>
            </a:r>
            <a:endParaRPr lang="en-GB" sz="1400" dirty="0" smtClean="0">
              <a:solidFill>
                <a:schemeClr val="bg2"/>
              </a:solidFill>
              <a:latin typeface="+mn-lt"/>
            </a:endParaRPr>
          </a:p>
        </p:txBody>
      </p:sp>
      <p:sp>
        <p:nvSpPr>
          <p:cNvPr id="23" name="TextBox 22"/>
          <p:cNvSpPr txBox="1"/>
          <p:nvPr/>
        </p:nvSpPr>
        <p:spPr>
          <a:xfrm>
            <a:off x="7142604" y="4329471"/>
            <a:ext cx="527801"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a:t>
            </a:r>
            <a:r>
              <a:rPr lang="ru-RU" sz="1400" dirty="0" smtClean="0">
                <a:solidFill>
                  <a:schemeClr val="bg2"/>
                </a:solidFill>
                <a:latin typeface="+mn-lt"/>
              </a:rPr>
              <a:t>16</a:t>
            </a:r>
            <a:endParaRPr lang="en-GB" sz="1400" dirty="0" smtClean="0">
              <a:solidFill>
                <a:schemeClr val="bg2"/>
              </a:solidFill>
              <a:latin typeface="+mn-lt"/>
            </a:endParaRPr>
          </a:p>
        </p:txBody>
      </p:sp>
      <p:cxnSp>
        <p:nvCxnSpPr>
          <p:cNvPr id="24" name="Straight Connector 23"/>
          <p:cNvCxnSpPr/>
          <p:nvPr/>
        </p:nvCxnSpPr>
        <p:spPr>
          <a:xfrm>
            <a:off x="564420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6898400"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6538319" y="4328680"/>
            <a:ext cx="50480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2014</a:t>
            </a:r>
          </a:p>
        </p:txBody>
      </p:sp>
      <p:sp>
        <p:nvSpPr>
          <p:cNvPr id="29" name="TextBox 28"/>
          <p:cNvSpPr txBox="1"/>
          <p:nvPr/>
        </p:nvSpPr>
        <p:spPr>
          <a:xfrm>
            <a:off x="1063531" y="1014349"/>
            <a:ext cx="1485984" cy="2215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600" b="1" dirty="0" smtClean="0">
                <a:solidFill>
                  <a:schemeClr val="bg1"/>
                </a:solidFill>
                <a:latin typeface="+mn-lt"/>
              </a:rPr>
              <a:t>EMC </a:t>
            </a:r>
            <a:r>
              <a:rPr lang="en-GB" sz="1600" b="1" dirty="0" err="1" smtClean="0">
                <a:solidFill>
                  <a:schemeClr val="bg1"/>
                </a:solidFill>
                <a:latin typeface="+mn-lt"/>
              </a:rPr>
              <a:t>Symmetrix</a:t>
            </a:r>
            <a:endParaRPr lang="en-GB" sz="1600" b="1" dirty="0" smtClean="0">
              <a:solidFill>
                <a:schemeClr val="bg1"/>
              </a:solidFill>
              <a:latin typeface="+mn-lt"/>
            </a:endParaRPr>
          </a:p>
        </p:txBody>
      </p:sp>
      <p:sp>
        <p:nvSpPr>
          <p:cNvPr id="30" name="TextBox 29"/>
          <p:cNvSpPr txBox="1"/>
          <p:nvPr/>
        </p:nvSpPr>
        <p:spPr>
          <a:xfrm>
            <a:off x="1832834" y="1460882"/>
            <a:ext cx="3145092" cy="100642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The first array-based replication</a:t>
            </a:r>
          </a:p>
          <a:p>
            <a:pPr>
              <a:lnSpc>
                <a:spcPct val="90000"/>
              </a:lnSpc>
              <a:spcBef>
                <a:spcPts val="600"/>
              </a:spcBef>
              <a:spcAft>
                <a:spcPts val="0"/>
              </a:spcAft>
              <a:buClr>
                <a:schemeClr val="bg1"/>
              </a:buClr>
            </a:pPr>
            <a:r>
              <a:rPr lang="en-GB" sz="1400" dirty="0" smtClean="0">
                <a:solidFill>
                  <a:schemeClr val="bg2"/>
                </a:solidFill>
                <a:latin typeface="+mn-lt"/>
              </a:rPr>
              <a:t>The first 1TB-array</a:t>
            </a:r>
          </a:p>
          <a:p>
            <a:pPr>
              <a:lnSpc>
                <a:spcPct val="90000"/>
              </a:lnSpc>
              <a:spcBef>
                <a:spcPts val="600"/>
              </a:spcBef>
              <a:spcAft>
                <a:spcPts val="0"/>
              </a:spcAft>
              <a:buClr>
                <a:schemeClr val="bg1"/>
              </a:buClr>
            </a:pPr>
            <a:r>
              <a:rPr lang="en-GB" sz="1400" dirty="0" smtClean="0">
                <a:solidFill>
                  <a:schemeClr val="bg2"/>
                </a:solidFill>
                <a:latin typeface="+mn-lt"/>
              </a:rPr>
              <a:t>The first platform independent storage</a:t>
            </a:r>
          </a:p>
          <a:p>
            <a:pPr>
              <a:lnSpc>
                <a:spcPct val="90000"/>
              </a:lnSpc>
              <a:spcBef>
                <a:spcPts val="600"/>
              </a:spcBef>
              <a:spcAft>
                <a:spcPts val="0"/>
              </a:spcAft>
              <a:buClr>
                <a:schemeClr val="bg1"/>
              </a:buClr>
            </a:pPr>
            <a:r>
              <a:rPr lang="en-GB" sz="1400" dirty="0" smtClean="0">
                <a:solidFill>
                  <a:schemeClr val="bg2"/>
                </a:solidFill>
                <a:latin typeface="+mn-lt"/>
              </a:rPr>
              <a:t>(Mainframe + Open Systems</a:t>
            </a:r>
            <a:r>
              <a:rPr lang="en-GB" sz="1400" dirty="0">
                <a:solidFill>
                  <a:schemeClr val="bg2"/>
                </a:solidFill>
                <a:latin typeface="+mn-lt"/>
              </a:rPr>
              <a:t>)</a:t>
            </a:r>
            <a:endParaRPr lang="en-GB" sz="1400" dirty="0" smtClean="0">
              <a:solidFill>
                <a:schemeClr val="bg2"/>
              </a:solidFill>
              <a:latin typeface="+mn-lt"/>
            </a:endParaRPr>
          </a:p>
        </p:txBody>
      </p:sp>
      <p:sp>
        <p:nvSpPr>
          <p:cNvPr id="31" name="TextBox 30"/>
          <p:cNvSpPr txBox="1"/>
          <p:nvPr/>
        </p:nvSpPr>
        <p:spPr>
          <a:xfrm>
            <a:off x="3310313" y="2754887"/>
            <a:ext cx="1241883" cy="464743"/>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HDS focused</a:t>
            </a:r>
          </a:p>
          <a:p>
            <a:pPr>
              <a:lnSpc>
                <a:spcPct val="90000"/>
              </a:lnSpc>
              <a:spcBef>
                <a:spcPts val="600"/>
              </a:spcBef>
              <a:spcAft>
                <a:spcPts val="0"/>
              </a:spcAft>
              <a:buClr>
                <a:schemeClr val="bg1"/>
              </a:buClr>
            </a:pPr>
            <a:r>
              <a:rPr lang="en-GB" sz="1400" dirty="0" smtClean="0">
                <a:solidFill>
                  <a:schemeClr val="bg2"/>
                </a:solidFill>
                <a:latin typeface="+mn-lt"/>
              </a:rPr>
              <a:t>on storage</a:t>
            </a:r>
            <a:r>
              <a:rPr lang="ru-RU" sz="1400" dirty="0">
                <a:solidFill>
                  <a:schemeClr val="bg2"/>
                </a:solidFill>
                <a:latin typeface="+mn-lt"/>
              </a:rPr>
              <a:t> </a:t>
            </a:r>
            <a:r>
              <a:rPr lang="en-GB" sz="1400" dirty="0" smtClean="0">
                <a:solidFill>
                  <a:schemeClr val="bg2"/>
                </a:solidFill>
                <a:latin typeface="+mn-lt"/>
              </a:rPr>
              <a:t>arrays</a:t>
            </a:r>
          </a:p>
        </p:txBody>
      </p:sp>
      <p:sp>
        <p:nvSpPr>
          <p:cNvPr id="35" name="TextBox 34"/>
          <p:cNvSpPr txBox="1"/>
          <p:nvPr/>
        </p:nvSpPr>
        <p:spPr>
          <a:xfrm>
            <a:off x="215280"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a:t>
            </a:r>
            <a:r>
              <a:rPr lang="ru-RU" sz="1400" dirty="0" smtClean="0">
                <a:solidFill>
                  <a:schemeClr val="bg2"/>
                </a:solidFill>
                <a:latin typeface="+mn-lt"/>
              </a:rPr>
              <a:t>87</a:t>
            </a:r>
            <a:endParaRPr lang="en-GB" sz="1400" dirty="0" smtClean="0">
              <a:solidFill>
                <a:schemeClr val="bg2"/>
              </a:solidFill>
              <a:latin typeface="+mn-lt"/>
            </a:endParaRPr>
          </a:p>
        </p:txBody>
      </p:sp>
      <p:cxnSp>
        <p:nvCxnSpPr>
          <p:cNvPr id="36" name="Straight Connector 35"/>
          <p:cNvCxnSpPr/>
          <p:nvPr/>
        </p:nvCxnSpPr>
        <p:spPr>
          <a:xfrm>
            <a:off x="495841"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39" name="TextBox 38"/>
          <p:cNvSpPr txBox="1"/>
          <p:nvPr/>
        </p:nvSpPr>
        <p:spPr>
          <a:xfrm>
            <a:off x="495841" y="567816"/>
            <a:ext cx="444032" cy="2215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600" b="1" dirty="0" smtClean="0">
                <a:solidFill>
                  <a:schemeClr val="bg1"/>
                </a:solidFill>
                <a:latin typeface="+mn-lt"/>
              </a:rPr>
              <a:t>RAID</a:t>
            </a:r>
          </a:p>
        </p:txBody>
      </p:sp>
      <p:sp>
        <p:nvSpPr>
          <p:cNvPr id="41" name="TextBox 40"/>
          <p:cNvSpPr txBox="1"/>
          <p:nvPr/>
        </p:nvSpPr>
        <p:spPr>
          <a:xfrm>
            <a:off x="6898400" y="406777"/>
            <a:ext cx="1132643" cy="73558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err="1" smtClean="0">
                <a:solidFill>
                  <a:schemeClr val="bg2"/>
                </a:solidFill>
                <a:latin typeface="+mn-lt"/>
              </a:rPr>
              <a:t>Dell+Nutanix</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OEM agreement</a:t>
            </a:r>
          </a:p>
          <a:p>
            <a:pPr>
              <a:lnSpc>
                <a:spcPct val="90000"/>
              </a:lnSpc>
              <a:spcBef>
                <a:spcPts val="600"/>
              </a:spcBef>
              <a:spcAft>
                <a:spcPts val="0"/>
              </a:spcAft>
              <a:buClr>
                <a:schemeClr val="bg1"/>
              </a:buClr>
            </a:pPr>
            <a:r>
              <a:rPr lang="en-GB" sz="1400" dirty="0" smtClean="0">
                <a:solidFill>
                  <a:schemeClr val="bg2"/>
                </a:solidFill>
                <a:latin typeface="+mn-lt"/>
              </a:rPr>
              <a:t>(</a:t>
            </a:r>
            <a:r>
              <a:rPr lang="en-GB" sz="1400" dirty="0">
                <a:solidFill>
                  <a:schemeClr val="bg2"/>
                </a:solidFill>
                <a:latin typeface="+mn-lt"/>
              </a:rPr>
              <a:t>Dell </a:t>
            </a:r>
            <a:r>
              <a:rPr lang="en-GB" sz="1400" dirty="0" smtClean="0">
                <a:solidFill>
                  <a:schemeClr val="bg2"/>
                </a:solidFill>
                <a:latin typeface="+mn-lt"/>
              </a:rPr>
              <a:t>XC</a:t>
            </a:r>
            <a:r>
              <a:rPr lang="en-GB" sz="1400" dirty="0">
                <a:solidFill>
                  <a:schemeClr val="bg2"/>
                </a:solidFill>
                <a:latin typeface="+mn-lt"/>
              </a:rPr>
              <a:t>)</a:t>
            </a:r>
          </a:p>
        </p:txBody>
      </p:sp>
      <p:sp>
        <p:nvSpPr>
          <p:cNvPr id="45" name="TextBox 44"/>
          <p:cNvSpPr txBox="1"/>
          <p:nvPr/>
        </p:nvSpPr>
        <p:spPr>
          <a:xfrm>
            <a:off x="7381615" y="1506106"/>
            <a:ext cx="1495602" cy="154811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Market to support</a:t>
            </a:r>
          </a:p>
          <a:p>
            <a:pPr>
              <a:lnSpc>
                <a:spcPct val="90000"/>
              </a:lnSpc>
              <a:spcBef>
                <a:spcPts val="600"/>
              </a:spcBef>
              <a:spcAft>
                <a:spcPts val="0"/>
              </a:spcAft>
              <a:buClr>
                <a:schemeClr val="bg1"/>
              </a:buClr>
            </a:pPr>
            <a:r>
              <a:rPr lang="en-GB" sz="1400" dirty="0">
                <a:solidFill>
                  <a:schemeClr val="bg2"/>
                </a:solidFill>
                <a:latin typeface="+mn-lt"/>
              </a:rPr>
              <a:t>t</a:t>
            </a:r>
            <a:r>
              <a:rPr lang="en-GB" sz="1400" dirty="0" smtClean="0">
                <a:solidFill>
                  <a:schemeClr val="bg2"/>
                </a:solidFill>
                <a:latin typeface="+mn-lt"/>
              </a:rPr>
              <a:t>he HCA hype:</a:t>
            </a:r>
          </a:p>
          <a:p>
            <a:pPr>
              <a:lnSpc>
                <a:spcPct val="90000"/>
              </a:lnSpc>
              <a:spcBef>
                <a:spcPts val="600"/>
              </a:spcBef>
              <a:spcAft>
                <a:spcPts val="0"/>
              </a:spcAft>
              <a:buClr>
                <a:schemeClr val="bg1"/>
              </a:buClr>
            </a:pPr>
            <a:r>
              <a:rPr lang="en-GB" sz="1400" dirty="0" smtClean="0">
                <a:solidFill>
                  <a:schemeClr val="bg2"/>
                </a:solidFill>
                <a:latin typeface="+mn-lt"/>
              </a:rPr>
              <a:t>VCE </a:t>
            </a:r>
            <a:r>
              <a:rPr lang="en-GB" sz="1400" dirty="0" err="1" smtClean="0">
                <a:solidFill>
                  <a:schemeClr val="bg2"/>
                </a:solidFill>
                <a:latin typeface="+mn-lt"/>
              </a:rPr>
              <a:t>VxRail</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a:solidFill>
                  <a:schemeClr val="bg2"/>
                </a:solidFill>
              </a:rPr>
              <a:t>VMware VSAN 6.2</a:t>
            </a:r>
          </a:p>
          <a:p>
            <a:pPr>
              <a:lnSpc>
                <a:spcPct val="90000"/>
              </a:lnSpc>
              <a:spcBef>
                <a:spcPts val="600"/>
              </a:spcBef>
              <a:spcAft>
                <a:spcPts val="0"/>
              </a:spcAft>
              <a:buClr>
                <a:schemeClr val="bg1"/>
              </a:buClr>
            </a:pPr>
            <a:r>
              <a:rPr lang="en-GB" sz="1400" dirty="0" smtClean="0">
                <a:solidFill>
                  <a:schemeClr val="bg2"/>
                </a:solidFill>
                <a:latin typeface="+mn-lt"/>
              </a:rPr>
              <a:t>Cisco </a:t>
            </a:r>
            <a:r>
              <a:rPr lang="en-GB" sz="1400" dirty="0" err="1" smtClean="0">
                <a:solidFill>
                  <a:schemeClr val="bg2"/>
                </a:solidFill>
                <a:latin typeface="+mn-lt"/>
              </a:rPr>
              <a:t>HyperFlex</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HPE CSA</a:t>
            </a:r>
          </a:p>
        </p:txBody>
      </p:sp>
      <p:cxnSp>
        <p:nvCxnSpPr>
          <p:cNvPr id="47" name="Straight Connector 46"/>
          <p:cNvCxnSpPr/>
          <p:nvPr/>
        </p:nvCxnSpPr>
        <p:spPr>
          <a:xfrm flipV="1">
            <a:off x="495841" y="774570"/>
            <a:ext cx="0" cy="2960851"/>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flipV="1">
            <a:off x="1063530" y="1225685"/>
            <a:ext cx="0" cy="2509738"/>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flipV="1">
            <a:off x="1832833" y="2033081"/>
            <a:ext cx="0" cy="1702342"/>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flipV="1">
            <a:off x="3310313" y="3336588"/>
            <a:ext cx="0" cy="398835"/>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V="1">
            <a:off x="5631660" y="3258766"/>
            <a:ext cx="0" cy="476657"/>
          </a:xfrm>
          <a:prstGeom prst="line">
            <a:avLst/>
          </a:prstGeom>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flipV="1">
            <a:off x="7371887" y="3054222"/>
            <a:ext cx="0" cy="681200"/>
          </a:xfrm>
          <a:prstGeom prst="line">
            <a:avLst/>
          </a:prstGeom>
        </p:spPr>
        <p:style>
          <a:lnRef idx="1">
            <a:schemeClr val="accent2"/>
          </a:lnRef>
          <a:fillRef idx="0">
            <a:schemeClr val="accent2"/>
          </a:fillRef>
          <a:effectRef idx="0">
            <a:schemeClr val="accent2"/>
          </a:effectRef>
          <a:fontRef idx="minor">
            <a:schemeClr val="tx1"/>
          </a:fontRef>
        </p:style>
      </p:cxnSp>
      <p:sp>
        <p:nvSpPr>
          <p:cNvPr id="40" name="TextBox 39"/>
          <p:cNvSpPr txBox="1"/>
          <p:nvPr/>
        </p:nvSpPr>
        <p:spPr>
          <a:xfrm>
            <a:off x="5638479" y="2446749"/>
            <a:ext cx="1530868" cy="73558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Intel x86 in </a:t>
            </a:r>
            <a:r>
              <a:rPr lang="en-GB" sz="1400" dirty="0" err="1" smtClean="0">
                <a:solidFill>
                  <a:schemeClr val="bg2"/>
                </a:solidFill>
                <a:latin typeface="+mn-lt"/>
              </a:rPr>
              <a:t>Symm</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Storage Federation</a:t>
            </a:r>
          </a:p>
          <a:p>
            <a:pPr>
              <a:lnSpc>
                <a:spcPct val="90000"/>
              </a:lnSpc>
              <a:spcBef>
                <a:spcPts val="600"/>
              </a:spcBef>
              <a:spcAft>
                <a:spcPts val="0"/>
              </a:spcAft>
              <a:buClr>
                <a:schemeClr val="bg1"/>
              </a:buClr>
            </a:pPr>
            <a:r>
              <a:rPr lang="en-GB" sz="1400" dirty="0" err="1" smtClean="0">
                <a:solidFill>
                  <a:schemeClr val="bg2"/>
                </a:solidFill>
                <a:latin typeface="+mn-lt"/>
              </a:rPr>
              <a:t>Nutanix</a:t>
            </a:r>
            <a:endParaRPr lang="en-GB" sz="1400" dirty="0" smtClean="0">
              <a:solidFill>
                <a:schemeClr val="bg2"/>
              </a:solidFill>
              <a:latin typeface="+mn-lt"/>
            </a:endParaRPr>
          </a:p>
        </p:txBody>
      </p:sp>
      <p:cxnSp>
        <p:nvCxnSpPr>
          <p:cNvPr id="63" name="Straight Connector 62"/>
          <p:cNvCxnSpPr/>
          <p:nvPr/>
        </p:nvCxnSpPr>
        <p:spPr>
          <a:xfrm flipV="1">
            <a:off x="6898400" y="1225685"/>
            <a:ext cx="0" cy="1184944"/>
          </a:xfrm>
          <a:prstGeom prst="line">
            <a:avLst/>
          </a:prstGeom>
        </p:spPr>
        <p:style>
          <a:lnRef idx="1">
            <a:schemeClr val="accent2"/>
          </a:lnRef>
          <a:fillRef idx="0">
            <a:schemeClr val="accent2"/>
          </a:fillRef>
          <a:effectRef idx="0">
            <a:schemeClr val="accent2"/>
          </a:effectRef>
          <a:fontRef idx="minor">
            <a:schemeClr val="tx1"/>
          </a:fontRef>
        </p:style>
      </p:cxnSp>
      <p:cxnSp>
        <p:nvCxnSpPr>
          <p:cNvPr id="70" name="Straight Connector 69"/>
          <p:cNvCxnSpPr/>
          <p:nvPr/>
        </p:nvCxnSpPr>
        <p:spPr>
          <a:xfrm flipV="1">
            <a:off x="3679964" y="3336588"/>
            <a:ext cx="0" cy="398835"/>
          </a:xfrm>
          <a:prstGeom prst="line">
            <a:avLst/>
          </a:prstGeom>
        </p:spPr>
        <p:style>
          <a:lnRef idx="1">
            <a:schemeClr val="accent2"/>
          </a:lnRef>
          <a:fillRef idx="0">
            <a:schemeClr val="accent2"/>
          </a:fillRef>
          <a:effectRef idx="0">
            <a:schemeClr val="accent2"/>
          </a:effectRef>
          <a:fontRef idx="minor">
            <a:schemeClr val="tx1"/>
          </a:fontRef>
        </p:style>
      </p:cxnSp>
      <p:sp>
        <p:nvSpPr>
          <p:cNvPr id="71" name="TextBox 70"/>
          <p:cNvSpPr txBox="1"/>
          <p:nvPr/>
        </p:nvSpPr>
        <p:spPr>
          <a:xfrm>
            <a:off x="3544665" y="4328680"/>
            <a:ext cx="56297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2001</a:t>
            </a:r>
          </a:p>
        </p:txBody>
      </p:sp>
      <p:cxnSp>
        <p:nvCxnSpPr>
          <p:cNvPr id="72" name="Straight Connector 71"/>
          <p:cNvCxnSpPr/>
          <p:nvPr/>
        </p:nvCxnSpPr>
        <p:spPr>
          <a:xfrm>
            <a:off x="3679964"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4" name="Straight Connector 73"/>
          <p:cNvCxnSpPr/>
          <p:nvPr/>
        </p:nvCxnSpPr>
        <p:spPr>
          <a:xfrm flipV="1">
            <a:off x="3679964" y="774570"/>
            <a:ext cx="0" cy="616485"/>
          </a:xfrm>
          <a:prstGeom prst="line">
            <a:avLst/>
          </a:prstGeom>
        </p:spPr>
        <p:style>
          <a:lnRef idx="1">
            <a:schemeClr val="accent2"/>
          </a:lnRef>
          <a:fillRef idx="0">
            <a:schemeClr val="accent2"/>
          </a:fillRef>
          <a:effectRef idx="0">
            <a:schemeClr val="accent2"/>
          </a:effectRef>
          <a:fontRef idx="minor">
            <a:schemeClr val="tx1"/>
          </a:fontRef>
        </p:style>
      </p:cxnSp>
      <p:sp>
        <p:nvSpPr>
          <p:cNvPr id="75" name="TextBox 74"/>
          <p:cNvSpPr txBox="1"/>
          <p:nvPr/>
        </p:nvSpPr>
        <p:spPr>
          <a:xfrm>
            <a:off x="3679964" y="567816"/>
            <a:ext cx="1508426"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VMware GSX &amp; ESX</a:t>
            </a:r>
          </a:p>
        </p:txBody>
      </p:sp>
      <p:cxnSp>
        <p:nvCxnSpPr>
          <p:cNvPr id="80" name="Straight Connector 79"/>
          <p:cNvCxnSpPr/>
          <p:nvPr/>
        </p:nvCxnSpPr>
        <p:spPr>
          <a:xfrm flipV="1">
            <a:off x="3679964" y="2480554"/>
            <a:ext cx="0" cy="274334"/>
          </a:xfrm>
          <a:prstGeom prst="line">
            <a:avLst/>
          </a:prstGeom>
        </p:spPr>
        <p:style>
          <a:lnRef idx="1">
            <a:schemeClr val="accent2"/>
          </a:lnRef>
          <a:fillRef idx="0">
            <a:schemeClr val="accent2"/>
          </a:fillRef>
          <a:effectRef idx="0">
            <a:schemeClr val="accent2"/>
          </a:effectRef>
          <a:fontRef idx="minor">
            <a:schemeClr val="tx1"/>
          </a:fontRef>
        </p:style>
      </p:cxnSp>
      <p:cxnSp>
        <p:nvCxnSpPr>
          <p:cNvPr id="82" name="Straight Connector 81"/>
          <p:cNvCxnSpPr/>
          <p:nvPr/>
        </p:nvCxnSpPr>
        <p:spPr>
          <a:xfrm flipV="1">
            <a:off x="3669902" y="1689762"/>
            <a:ext cx="0" cy="274334"/>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9128969"/>
      </p:ext>
    </p:extLst>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244600" y="0"/>
            <a:ext cx="6324601" cy="5143500"/>
          </a:xfrm>
        </p:spPr>
        <p:txBody>
          <a:bodyPr/>
          <a:lstStyle/>
          <a:p>
            <a:r>
              <a:rPr lang="en-GB" dirty="0" smtClean="0"/>
              <a:t>Storage </a:t>
            </a:r>
            <a:r>
              <a:rPr lang="en-GB" dirty="0" smtClean="0"/>
              <a:t>has been always defined by Software</a:t>
            </a:r>
            <a:r>
              <a:rPr lang="en-GB" dirty="0" smtClean="0"/>
              <a:t>.</a:t>
            </a:r>
          </a:p>
          <a:p>
            <a:endParaRPr lang="en-GB" dirty="0"/>
          </a:p>
          <a:p>
            <a:r>
              <a:rPr lang="en-GB" dirty="0" smtClean="0"/>
              <a:t>Design your application architecture carefully, cause it will define whole infrastructure effectively</a:t>
            </a:r>
            <a:endParaRPr lang="en-GB" dirty="0" smtClean="0"/>
          </a:p>
        </p:txBody>
      </p:sp>
    </p:spTree>
    <p:extLst>
      <p:ext uri="{BB962C8B-B14F-4D97-AF65-F5344CB8AC3E}">
        <p14:creationId xmlns:p14="http://schemas.microsoft.com/office/powerpoint/2010/main" val="812925401"/>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33900"/>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6898400" y="2937753"/>
            <a:ext cx="0" cy="79767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a:off x="193833" y="4026468"/>
            <a:ext cx="8619427" cy="0"/>
          </a:xfrm>
          <a:prstGeom prst="straightConnector1">
            <a:avLst/>
          </a:prstGeom>
          <a:ln w="63500" cap="rnd">
            <a:tailEnd type="arrow" w="lg" len="lg"/>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738161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3310313"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782969"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a:t>
            </a:r>
            <a:r>
              <a:rPr lang="ru-RU" sz="1400" dirty="0" smtClean="0">
                <a:solidFill>
                  <a:schemeClr val="bg2"/>
                </a:solidFill>
                <a:latin typeface="+mn-lt"/>
              </a:rPr>
              <a:t>0</a:t>
            </a:r>
            <a:endParaRPr lang="en-GB" sz="1400" dirty="0" smtClean="0">
              <a:solidFill>
                <a:schemeClr val="bg2"/>
              </a:solidFill>
              <a:latin typeface="+mn-lt"/>
            </a:endParaRPr>
          </a:p>
        </p:txBody>
      </p:sp>
      <p:sp>
        <p:nvSpPr>
          <p:cNvPr id="16" name="TextBox 15"/>
          <p:cNvSpPr txBox="1"/>
          <p:nvPr/>
        </p:nvSpPr>
        <p:spPr>
          <a:xfrm>
            <a:off x="2961017" y="4329471"/>
            <a:ext cx="55798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2000</a:t>
            </a:r>
          </a:p>
        </p:txBody>
      </p:sp>
      <p:sp>
        <p:nvSpPr>
          <p:cNvPr id="17" name="TextBox 16"/>
          <p:cNvSpPr txBox="1"/>
          <p:nvPr/>
        </p:nvSpPr>
        <p:spPr>
          <a:xfrm>
            <a:off x="5361643" y="4329471"/>
            <a:ext cx="55367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a:t>
            </a:r>
            <a:r>
              <a:rPr lang="en-GB" sz="1400" dirty="0">
                <a:solidFill>
                  <a:schemeClr val="bg2"/>
                </a:solidFill>
                <a:latin typeface="+mn-lt"/>
              </a:rPr>
              <a:t>9</a:t>
            </a:r>
            <a:endParaRPr lang="en-GB" sz="1400" dirty="0" smtClean="0">
              <a:solidFill>
                <a:schemeClr val="bg2"/>
              </a:solidFill>
              <a:latin typeface="+mn-lt"/>
            </a:endParaRPr>
          </a:p>
        </p:txBody>
      </p:sp>
      <p:cxnSp>
        <p:nvCxnSpPr>
          <p:cNvPr id="18" name="Straight Connector 17"/>
          <p:cNvCxnSpPr/>
          <p:nvPr/>
        </p:nvCxnSpPr>
        <p:spPr>
          <a:xfrm>
            <a:off x="1063531"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1832834"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1552272" y="4330262"/>
            <a:ext cx="894288"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1994-9</a:t>
            </a:r>
            <a:r>
              <a:rPr lang="ru-RU" sz="1400" dirty="0" smtClean="0">
                <a:solidFill>
                  <a:schemeClr val="bg2"/>
                </a:solidFill>
                <a:latin typeface="+mn-lt"/>
              </a:rPr>
              <a:t>5</a:t>
            </a:r>
            <a:endParaRPr lang="en-GB" sz="1400" dirty="0" smtClean="0">
              <a:solidFill>
                <a:schemeClr val="bg2"/>
              </a:solidFill>
              <a:latin typeface="+mn-lt"/>
            </a:endParaRPr>
          </a:p>
        </p:txBody>
      </p:sp>
      <p:sp>
        <p:nvSpPr>
          <p:cNvPr id="23" name="TextBox 22"/>
          <p:cNvSpPr txBox="1"/>
          <p:nvPr/>
        </p:nvSpPr>
        <p:spPr>
          <a:xfrm>
            <a:off x="7142604" y="4329471"/>
            <a:ext cx="527801"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a:t>
            </a:r>
            <a:r>
              <a:rPr lang="ru-RU" sz="1400" dirty="0" smtClean="0">
                <a:solidFill>
                  <a:schemeClr val="bg2"/>
                </a:solidFill>
                <a:latin typeface="+mn-lt"/>
              </a:rPr>
              <a:t>16</a:t>
            </a:r>
            <a:endParaRPr lang="en-GB" sz="1400" dirty="0" smtClean="0">
              <a:solidFill>
                <a:schemeClr val="bg2"/>
              </a:solidFill>
              <a:latin typeface="+mn-lt"/>
            </a:endParaRPr>
          </a:p>
        </p:txBody>
      </p:sp>
      <p:cxnSp>
        <p:nvCxnSpPr>
          <p:cNvPr id="24" name="Straight Connector 23"/>
          <p:cNvCxnSpPr/>
          <p:nvPr/>
        </p:nvCxnSpPr>
        <p:spPr>
          <a:xfrm>
            <a:off x="564420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6898400"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6538319" y="4328680"/>
            <a:ext cx="50480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2014</a:t>
            </a:r>
          </a:p>
        </p:txBody>
      </p:sp>
      <p:sp>
        <p:nvSpPr>
          <p:cNvPr id="29" name="TextBox 28"/>
          <p:cNvSpPr txBox="1"/>
          <p:nvPr/>
        </p:nvSpPr>
        <p:spPr>
          <a:xfrm>
            <a:off x="1063531" y="1014349"/>
            <a:ext cx="1237518"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EMC </a:t>
            </a:r>
            <a:r>
              <a:rPr lang="en-GB" sz="1400" dirty="0" err="1" smtClean="0">
                <a:solidFill>
                  <a:schemeClr val="bg2"/>
                </a:solidFill>
                <a:latin typeface="+mn-lt"/>
              </a:rPr>
              <a:t>Symmetrix</a:t>
            </a:r>
            <a:endParaRPr lang="en-GB" sz="1400" dirty="0" smtClean="0">
              <a:solidFill>
                <a:schemeClr val="bg2"/>
              </a:solidFill>
              <a:latin typeface="+mn-lt"/>
            </a:endParaRPr>
          </a:p>
        </p:txBody>
      </p:sp>
      <p:sp>
        <p:nvSpPr>
          <p:cNvPr id="30" name="TextBox 29"/>
          <p:cNvSpPr txBox="1"/>
          <p:nvPr/>
        </p:nvSpPr>
        <p:spPr>
          <a:xfrm>
            <a:off x="1832834" y="1460882"/>
            <a:ext cx="3755836" cy="103412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The first array-based replication</a:t>
            </a:r>
          </a:p>
          <a:p>
            <a:pPr>
              <a:lnSpc>
                <a:spcPct val="90000"/>
              </a:lnSpc>
              <a:spcBef>
                <a:spcPts val="600"/>
              </a:spcBef>
              <a:spcAft>
                <a:spcPts val="0"/>
              </a:spcAft>
              <a:buClr>
                <a:schemeClr val="bg1"/>
              </a:buClr>
            </a:pPr>
            <a:r>
              <a:rPr lang="en-GB" sz="1400" dirty="0" smtClean="0">
                <a:solidFill>
                  <a:schemeClr val="bg2"/>
                </a:solidFill>
                <a:latin typeface="+mn-lt"/>
              </a:rPr>
              <a:t>The first 1TB-array</a:t>
            </a:r>
          </a:p>
          <a:p>
            <a:pPr>
              <a:lnSpc>
                <a:spcPct val="90000"/>
              </a:lnSpc>
              <a:spcBef>
                <a:spcPts val="600"/>
              </a:spcBef>
              <a:spcAft>
                <a:spcPts val="0"/>
              </a:spcAft>
              <a:buClr>
                <a:schemeClr val="bg1"/>
              </a:buClr>
            </a:pPr>
            <a:r>
              <a:rPr lang="en-GB" sz="1600" b="1" dirty="0" smtClean="0">
                <a:solidFill>
                  <a:schemeClr val="bg1"/>
                </a:solidFill>
                <a:latin typeface="+mn-lt"/>
              </a:rPr>
              <a:t>The first platform independent storage</a:t>
            </a:r>
          </a:p>
          <a:p>
            <a:pPr>
              <a:lnSpc>
                <a:spcPct val="90000"/>
              </a:lnSpc>
              <a:spcBef>
                <a:spcPts val="600"/>
              </a:spcBef>
              <a:spcAft>
                <a:spcPts val="0"/>
              </a:spcAft>
              <a:buClr>
                <a:schemeClr val="bg1"/>
              </a:buClr>
            </a:pPr>
            <a:r>
              <a:rPr lang="en-GB" sz="1400" dirty="0" smtClean="0">
                <a:solidFill>
                  <a:schemeClr val="bg2"/>
                </a:solidFill>
                <a:latin typeface="+mn-lt"/>
              </a:rPr>
              <a:t>(Mainframe + Open Systems</a:t>
            </a:r>
            <a:r>
              <a:rPr lang="en-GB" sz="1400" dirty="0">
                <a:solidFill>
                  <a:schemeClr val="bg2"/>
                </a:solidFill>
                <a:latin typeface="+mn-lt"/>
              </a:rPr>
              <a:t>)</a:t>
            </a:r>
            <a:endParaRPr lang="en-GB" sz="1400" dirty="0" smtClean="0">
              <a:solidFill>
                <a:schemeClr val="bg2"/>
              </a:solidFill>
              <a:latin typeface="+mn-lt"/>
            </a:endParaRPr>
          </a:p>
        </p:txBody>
      </p:sp>
      <p:sp>
        <p:nvSpPr>
          <p:cNvPr id="31" name="TextBox 30"/>
          <p:cNvSpPr txBox="1"/>
          <p:nvPr/>
        </p:nvSpPr>
        <p:spPr>
          <a:xfrm>
            <a:off x="3310313" y="2754887"/>
            <a:ext cx="1241883" cy="464743"/>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HDS focused</a:t>
            </a:r>
          </a:p>
          <a:p>
            <a:pPr>
              <a:lnSpc>
                <a:spcPct val="90000"/>
              </a:lnSpc>
              <a:spcBef>
                <a:spcPts val="600"/>
              </a:spcBef>
              <a:spcAft>
                <a:spcPts val="0"/>
              </a:spcAft>
              <a:buClr>
                <a:schemeClr val="bg1"/>
              </a:buClr>
            </a:pPr>
            <a:r>
              <a:rPr lang="en-GB" sz="1400" dirty="0" smtClean="0">
                <a:solidFill>
                  <a:schemeClr val="bg2"/>
                </a:solidFill>
                <a:latin typeface="+mn-lt"/>
              </a:rPr>
              <a:t>on storage</a:t>
            </a:r>
            <a:r>
              <a:rPr lang="ru-RU" sz="1400" dirty="0">
                <a:solidFill>
                  <a:schemeClr val="bg2"/>
                </a:solidFill>
                <a:latin typeface="+mn-lt"/>
              </a:rPr>
              <a:t> </a:t>
            </a:r>
            <a:r>
              <a:rPr lang="en-GB" sz="1400" dirty="0" smtClean="0">
                <a:solidFill>
                  <a:schemeClr val="bg2"/>
                </a:solidFill>
                <a:latin typeface="+mn-lt"/>
              </a:rPr>
              <a:t>arrays</a:t>
            </a:r>
          </a:p>
        </p:txBody>
      </p:sp>
      <p:sp>
        <p:nvSpPr>
          <p:cNvPr id="35" name="TextBox 34"/>
          <p:cNvSpPr txBox="1"/>
          <p:nvPr/>
        </p:nvSpPr>
        <p:spPr>
          <a:xfrm>
            <a:off x="215280"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a:t>
            </a:r>
            <a:r>
              <a:rPr lang="ru-RU" sz="1400" dirty="0" smtClean="0">
                <a:solidFill>
                  <a:schemeClr val="bg2"/>
                </a:solidFill>
                <a:latin typeface="+mn-lt"/>
              </a:rPr>
              <a:t>87</a:t>
            </a:r>
            <a:endParaRPr lang="en-GB" sz="1400" dirty="0" smtClean="0">
              <a:solidFill>
                <a:schemeClr val="bg2"/>
              </a:solidFill>
              <a:latin typeface="+mn-lt"/>
            </a:endParaRPr>
          </a:p>
        </p:txBody>
      </p:sp>
      <p:cxnSp>
        <p:nvCxnSpPr>
          <p:cNvPr id="36" name="Straight Connector 35"/>
          <p:cNvCxnSpPr/>
          <p:nvPr/>
        </p:nvCxnSpPr>
        <p:spPr>
          <a:xfrm>
            <a:off x="495841"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39" name="TextBox 38"/>
          <p:cNvSpPr txBox="1"/>
          <p:nvPr/>
        </p:nvSpPr>
        <p:spPr>
          <a:xfrm>
            <a:off x="495841" y="567816"/>
            <a:ext cx="370294"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RAID</a:t>
            </a:r>
          </a:p>
        </p:txBody>
      </p:sp>
      <p:sp>
        <p:nvSpPr>
          <p:cNvPr id="41" name="TextBox 40"/>
          <p:cNvSpPr txBox="1"/>
          <p:nvPr/>
        </p:nvSpPr>
        <p:spPr>
          <a:xfrm>
            <a:off x="6898400" y="406777"/>
            <a:ext cx="1132643" cy="73558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err="1" smtClean="0">
                <a:solidFill>
                  <a:schemeClr val="bg2"/>
                </a:solidFill>
                <a:latin typeface="+mn-lt"/>
              </a:rPr>
              <a:t>Dell+Nutanix</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OEM agreement</a:t>
            </a:r>
          </a:p>
          <a:p>
            <a:pPr>
              <a:lnSpc>
                <a:spcPct val="90000"/>
              </a:lnSpc>
              <a:spcBef>
                <a:spcPts val="600"/>
              </a:spcBef>
              <a:spcAft>
                <a:spcPts val="0"/>
              </a:spcAft>
              <a:buClr>
                <a:schemeClr val="bg1"/>
              </a:buClr>
            </a:pPr>
            <a:r>
              <a:rPr lang="en-GB" sz="1400" dirty="0" smtClean="0">
                <a:solidFill>
                  <a:schemeClr val="bg2"/>
                </a:solidFill>
                <a:latin typeface="+mn-lt"/>
              </a:rPr>
              <a:t>(</a:t>
            </a:r>
            <a:r>
              <a:rPr lang="en-GB" sz="1400" dirty="0">
                <a:solidFill>
                  <a:schemeClr val="bg2"/>
                </a:solidFill>
                <a:latin typeface="+mn-lt"/>
              </a:rPr>
              <a:t>Dell </a:t>
            </a:r>
            <a:r>
              <a:rPr lang="en-GB" sz="1400" dirty="0" smtClean="0">
                <a:solidFill>
                  <a:schemeClr val="bg2"/>
                </a:solidFill>
                <a:latin typeface="+mn-lt"/>
              </a:rPr>
              <a:t>XC</a:t>
            </a:r>
            <a:r>
              <a:rPr lang="en-GB" sz="1400" dirty="0">
                <a:solidFill>
                  <a:schemeClr val="bg2"/>
                </a:solidFill>
                <a:latin typeface="+mn-lt"/>
              </a:rPr>
              <a:t>)</a:t>
            </a:r>
          </a:p>
        </p:txBody>
      </p:sp>
      <p:sp>
        <p:nvSpPr>
          <p:cNvPr id="45" name="TextBox 44"/>
          <p:cNvSpPr txBox="1"/>
          <p:nvPr/>
        </p:nvSpPr>
        <p:spPr>
          <a:xfrm>
            <a:off x="7381615" y="1506106"/>
            <a:ext cx="1495602" cy="154811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Market to support</a:t>
            </a:r>
          </a:p>
          <a:p>
            <a:pPr>
              <a:lnSpc>
                <a:spcPct val="90000"/>
              </a:lnSpc>
              <a:spcBef>
                <a:spcPts val="600"/>
              </a:spcBef>
              <a:spcAft>
                <a:spcPts val="0"/>
              </a:spcAft>
              <a:buClr>
                <a:schemeClr val="bg1"/>
              </a:buClr>
            </a:pPr>
            <a:r>
              <a:rPr lang="en-GB" sz="1400" dirty="0">
                <a:solidFill>
                  <a:schemeClr val="bg2"/>
                </a:solidFill>
                <a:latin typeface="+mn-lt"/>
              </a:rPr>
              <a:t>t</a:t>
            </a:r>
            <a:r>
              <a:rPr lang="en-GB" sz="1400" dirty="0" smtClean="0">
                <a:solidFill>
                  <a:schemeClr val="bg2"/>
                </a:solidFill>
                <a:latin typeface="+mn-lt"/>
              </a:rPr>
              <a:t>he HCA hype:</a:t>
            </a:r>
          </a:p>
          <a:p>
            <a:pPr>
              <a:lnSpc>
                <a:spcPct val="90000"/>
              </a:lnSpc>
              <a:spcBef>
                <a:spcPts val="600"/>
              </a:spcBef>
              <a:spcAft>
                <a:spcPts val="0"/>
              </a:spcAft>
              <a:buClr>
                <a:schemeClr val="bg1"/>
              </a:buClr>
            </a:pPr>
            <a:r>
              <a:rPr lang="en-GB" sz="1400" dirty="0" smtClean="0">
                <a:solidFill>
                  <a:schemeClr val="bg2"/>
                </a:solidFill>
                <a:latin typeface="+mn-lt"/>
              </a:rPr>
              <a:t>VCE </a:t>
            </a:r>
            <a:r>
              <a:rPr lang="en-GB" sz="1400" dirty="0" err="1" smtClean="0">
                <a:solidFill>
                  <a:schemeClr val="bg2"/>
                </a:solidFill>
                <a:latin typeface="+mn-lt"/>
              </a:rPr>
              <a:t>VxRail</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a:solidFill>
                  <a:schemeClr val="bg2"/>
                </a:solidFill>
              </a:rPr>
              <a:t>VMware VSAN 6.2</a:t>
            </a:r>
          </a:p>
          <a:p>
            <a:pPr>
              <a:lnSpc>
                <a:spcPct val="90000"/>
              </a:lnSpc>
              <a:spcBef>
                <a:spcPts val="600"/>
              </a:spcBef>
              <a:spcAft>
                <a:spcPts val="0"/>
              </a:spcAft>
              <a:buClr>
                <a:schemeClr val="bg1"/>
              </a:buClr>
            </a:pPr>
            <a:r>
              <a:rPr lang="en-GB" sz="1400" dirty="0" smtClean="0">
                <a:solidFill>
                  <a:schemeClr val="bg2"/>
                </a:solidFill>
                <a:latin typeface="+mn-lt"/>
              </a:rPr>
              <a:t>Cisco </a:t>
            </a:r>
            <a:r>
              <a:rPr lang="en-GB" sz="1400" dirty="0" err="1" smtClean="0">
                <a:solidFill>
                  <a:schemeClr val="bg2"/>
                </a:solidFill>
                <a:latin typeface="+mn-lt"/>
              </a:rPr>
              <a:t>HyperFlex</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HPE CSA</a:t>
            </a:r>
          </a:p>
        </p:txBody>
      </p:sp>
      <p:cxnSp>
        <p:nvCxnSpPr>
          <p:cNvPr id="47" name="Straight Connector 46"/>
          <p:cNvCxnSpPr/>
          <p:nvPr/>
        </p:nvCxnSpPr>
        <p:spPr>
          <a:xfrm flipV="1">
            <a:off x="495841" y="774570"/>
            <a:ext cx="0" cy="2960851"/>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flipV="1">
            <a:off x="1063530" y="1225685"/>
            <a:ext cx="0" cy="2509738"/>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flipV="1">
            <a:off x="1832833" y="2033081"/>
            <a:ext cx="0" cy="1702342"/>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flipV="1">
            <a:off x="3310313" y="3336588"/>
            <a:ext cx="0" cy="398835"/>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V="1">
            <a:off x="5631660" y="3258766"/>
            <a:ext cx="0" cy="476657"/>
          </a:xfrm>
          <a:prstGeom prst="line">
            <a:avLst/>
          </a:prstGeom>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flipV="1">
            <a:off x="7371887" y="3054222"/>
            <a:ext cx="0" cy="681200"/>
          </a:xfrm>
          <a:prstGeom prst="line">
            <a:avLst/>
          </a:prstGeom>
        </p:spPr>
        <p:style>
          <a:lnRef idx="1">
            <a:schemeClr val="accent2"/>
          </a:lnRef>
          <a:fillRef idx="0">
            <a:schemeClr val="accent2"/>
          </a:fillRef>
          <a:effectRef idx="0">
            <a:schemeClr val="accent2"/>
          </a:effectRef>
          <a:fontRef idx="minor">
            <a:schemeClr val="tx1"/>
          </a:fontRef>
        </p:style>
      </p:cxnSp>
      <p:sp>
        <p:nvSpPr>
          <p:cNvPr id="40" name="TextBox 39"/>
          <p:cNvSpPr txBox="1"/>
          <p:nvPr/>
        </p:nvSpPr>
        <p:spPr>
          <a:xfrm>
            <a:off x="5638479" y="2446749"/>
            <a:ext cx="1530868" cy="73558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Intel x86 in </a:t>
            </a:r>
            <a:r>
              <a:rPr lang="en-GB" sz="1400" dirty="0" err="1" smtClean="0">
                <a:solidFill>
                  <a:schemeClr val="bg2"/>
                </a:solidFill>
                <a:latin typeface="+mn-lt"/>
              </a:rPr>
              <a:t>Symm</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Storage Federation</a:t>
            </a:r>
          </a:p>
          <a:p>
            <a:pPr>
              <a:lnSpc>
                <a:spcPct val="90000"/>
              </a:lnSpc>
              <a:spcBef>
                <a:spcPts val="600"/>
              </a:spcBef>
              <a:spcAft>
                <a:spcPts val="0"/>
              </a:spcAft>
              <a:buClr>
                <a:schemeClr val="bg1"/>
              </a:buClr>
            </a:pPr>
            <a:r>
              <a:rPr lang="en-GB" sz="1400" dirty="0" err="1" smtClean="0">
                <a:solidFill>
                  <a:schemeClr val="bg2"/>
                </a:solidFill>
                <a:latin typeface="+mn-lt"/>
              </a:rPr>
              <a:t>Nutanix</a:t>
            </a:r>
            <a:endParaRPr lang="en-GB" sz="1400" dirty="0" smtClean="0">
              <a:solidFill>
                <a:schemeClr val="bg2"/>
              </a:solidFill>
              <a:latin typeface="+mn-lt"/>
            </a:endParaRPr>
          </a:p>
        </p:txBody>
      </p:sp>
      <p:cxnSp>
        <p:nvCxnSpPr>
          <p:cNvPr id="63" name="Straight Connector 62"/>
          <p:cNvCxnSpPr/>
          <p:nvPr/>
        </p:nvCxnSpPr>
        <p:spPr>
          <a:xfrm flipV="1">
            <a:off x="6898400" y="1225685"/>
            <a:ext cx="0" cy="1184944"/>
          </a:xfrm>
          <a:prstGeom prst="line">
            <a:avLst/>
          </a:prstGeom>
        </p:spPr>
        <p:style>
          <a:lnRef idx="1">
            <a:schemeClr val="accent2"/>
          </a:lnRef>
          <a:fillRef idx="0">
            <a:schemeClr val="accent2"/>
          </a:fillRef>
          <a:effectRef idx="0">
            <a:schemeClr val="accent2"/>
          </a:effectRef>
          <a:fontRef idx="minor">
            <a:schemeClr val="tx1"/>
          </a:fontRef>
        </p:style>
      </p:cxnSp>
      <p:cxnSp>
        <p:nvCxnSpPr>
          <p:cNvPr id="70" name="Straight Connector 69"/>
          <p:cNvCxnSpPr/>
          <p:nvPr/>
        </p:nvCxnSpPr>
        <p:spPr>
          <a:xfrm flipV="1">
            <a:off x="3679964" y="3336588"/>
            <a:ext cx="0" cy="398835"/>
          </a:xfrm>
          <a:prstGeom prst="line">
            <a:avLst/>
          </a:prstGeom>
        </p:spPr>
        <p:style>
          <a:lnRef idx="1">
            <a:schemeClr val="accent2"/>
          </a:lnRef>
          <a:fillRef idx="0">
            <a:schemeClr val="accent2"/>
          </a:fillRef>
          <a:effectRef idx="0">
            <a:schemeClr val="accent2"/>
          </a:effectRef>
          <a:fontRef idx="minor">
            <a:schemeClr val="tx1"/>
          </a:fontRef>
        </p:style>
      </p:cxnSp>
      <p:sp>
        <p:nvSpPr>
          <p:cNvPr id="71" name="TextBox 70"/>
          <p:cNvSpPr txBox="1"/>
          <p:nvPr/>
        </p:nvSpPr>
        <p:spPr>
          <a:xfrm>
            <a:off x="3544665" y="4328680"/>
            <a:ext cx="56297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2001</a:t>
            </a:r>
          </a:p>
        </p:txBody>
      </p:sp>
      <p:cxnSp>
        <p:nvCxnSpPr>
          <p:cNvPr id="72" name="Straight Connector 71"/>
          <p:cNvCxnSpPr/>
          <p:nvPr/>
        </p:nvCxnSpPr>
        <p:spPr>
          <a:xfrm>
            <a:off x="3679964"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4" name="Straight Connector 73"/>
          <p:cNvCxnSpPr/>
          <p:nvPr/>
        </p:nvCxnSpPr>
        <p:spPr>
          <a:xfrm flipV="1">
            <a:off x="3679964" y="774570"/>
            <a:ext cx="0" cy="616485"/>
          </a:xfrm>
          <a:prstGeom prst="line">
            <a:avLst/>
          </a:prstGeom>
        </p:spPr>
        <p:style>
          <a:lnRef idx="1">
            <a:schemeClr val="accent2"/>
          </a:lnRef>
          <a:fillRef idx="0">
            <a:schemeClr val="accent2"/>
          </a:fillRef>
          <a:effectRef idx="0">
            <a:schemeClr val="accent2"/>
          </a:effectRef>
          <a:fontRef idx="minor">
            <a:schemeClr val="tx1"/>
          </a:fontRef>
        </p:style>
      </p:cxnSp>
      <p:sp>
        <p:nvSpPr>
          <p:cNvPr id="75" name="TextBox 74"/>
          <p:cNvSpPr txBox="1"/>
          <p:nvPr/>
        </p:nvSpPr>
        <p:spPr>
          <a:xfrm>
            <a:off x="3679964" y="567816"/>
            <a:ext cx="1508426"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VMware GSX &amp; ESX</a:t>
            </a:r>
          </a:p>
        </p:txBody>
      </p:sp>
      <p:cxnSp>
        <p:nvCxnSpPr>
          <p:cNvPr id="80" name="Straight Connector 79"/>
          <p:cNvCxnSpPr/>
          <p:nvPr/>
        </p:nvCxnSpPr>
        <p:spPr>
          <a:xfrm flipV="1">
            <a:off x="3679964" y="2480554"/>
            <a:ext cx="0" cy="274334"/>
          </a:xfrm>
          <a:prstGeom prst="line">
            <a:avLst/>
          </a:prstGeom>
        </p:spPr>
        <p:style>
          <a:lnRef idx="1">
            <a:schemeClr val="accent2"/>
          </a:lnRef>
          <a:fillRef idx="0">
            <a:schemeClr val="accent2"/>
          </a:fillRef>
          <a:effectRef idx="0">
            <a:schemeClr val="accent2"/>
          </a:effectRef>
          <a:fontRef idx="minor">
            <a:schemeClr val="tx1"/>
          </a:fontRef>
        </p:style>
      </p:cxnSp>
      <p:cxnSp>
        <p:nvCxnSpPr>
          <p:cNvPr id="82" name="Straight Connector 81"/>
          <p:cNvCxnSpPr/>
          <p:nvPr/>
        </p:nvCxnSpPr>
        <p:spPr>
          <a:xfrm flipV="1">
            <a:off x="3669902" y="1689762"/>
            <a:ext cx="0" cy="274334"/>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82429523"/>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6898400" y="2937753"/>
            <a:ext cx="0" cy="79767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a:off x="193833" y="4026468"/>
            <a:ext cx="8619427" cy="0"/>
          </a:xfrm>
          <a:prstGeom prst="straightConnector1">
            <a:avLst/>
          </a:prstGeom>
          <a:ln w="63500" cap="rnd">
            <a:tailEnd type="arrow" w="lg" len="lg"/>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738161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3310313"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782969"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a:t>
            </a:r>
            <a:r>
              <a:rPr lang="ru-RU" sz="1400" dirty="0" smtClean="0">
                <a:solidFill>
                  <a:schemeClr val="bg2"/>
                </a:solidFill>
                <a:latin typeface="+mn-lt"/>
              </a:rPr>
              <a:t>0</a:t>
            </a:r>
            <a:endParaRPr lang="en-GB" sz="1400" dirty="0" smtClean="0">
              <a:solidFill>
                <a:schemeClr val="bg2"/>
              </a:solidFill>
              <a:latin typeface="+mn-lt"/>
            </a:endParaRPr>
          </a:p>
        </p:txBody>
      </p:sp>
      <p:sp>
        <p:nvSpPr>
          <p:cNvPr id="16" name="TextBox 15"/>
          <p:cNvSpPr txBox="1"/>
          <p:nvPr/>
        </p:nvSpPr>
        <p:spPr>
          <a:xfrm>
            <a:off x="2961017" y="4329471"/>
            <a:ext cx="55798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2000</a:t>
            </a:r>
          </a:p>
        </p:txBody>
      </p:sp>
      <p:sp>
        <p:nvSpPr>
          <p:cNvPr id="17" name="TextBox 16"/>
          <p:cNvSpPr txBox="1"/>
          <p:nvPr/>
        </p:nvSpPr>
        <p:spPr>
          <a:xfrm>
            <a:off x="5361643" y="4329471"/>
            <a:ext cx="55367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a:t>
            </a:r>
            <a:r>
              <a:rPr lang="en-GB" sz="1400" dirty="0">
                <a:solidFill>
                  <a:schemeClr val="bg2"/>
                </a:solidFill>
                <a:latin typeface="+mn-lt"/>
              </a:rPr>
              <a:t>9</a:t>
            </a:r>
            <a:endParaRPr lang="en-GB" sz="1400" dirty="0" smtClean="0">
              <a:solidFill>
                <a:schemeClr val="bg2"/>
              </a:solidFill>
              <a:latin typeface="+mn-lt"/>
            </a:endParaRPr>
          </a:p>
        </p:txBody>
      </p:sp>
      <p:cxnSp>
        <p:nvCxnSpPr>
          <p:cNvPr id="18" name="Straight Connector 17"/>
          <p:cNvCxnSpPr/>
          <p:nvPr/>
        </p:nvCxnSpPr>
        <p:spPr>
          <a:xfrm>
            <a:off x="1063531"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1832834"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1552272" y="4330262"/>
            <a:ext cx="894288"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1994-9</a:t>
            </a:r>
            <a:r>
              <a:rPr lang="ru-RU" sz="1400" dirty="0" smtClean="0">
                <a:solidFill>
                  <a:schemeClr val="bg2"/>
                </a:solidFill>
                <a:latin typeface="+mn-lt"/>
              </a:rPr>
              <a:t>5</a:t>
            </a:r>
            <a:endParaRPr lang="en-GB" sz="1400" dirty="0" smtClean="0">
              <a:solidFill>
                <a:schemeClr val="bg2"/>
              </a:solidFill>
              <a:latin typeface="+mn-lt"/>
            </a:endParaRPr>
          </a:p>
        </p:txBody>
      </p:sp>
      <p:sp>
        <p:nvSpPr>
          <p:cNvPr id="23" name="TextBox 22"/>
          <p:cNvSpPr txBox="1"/>
          <p:nvPr/>
        </p:nvSpPr>
        <p:spPr>
          <a:xfrm>
            <a:off x="7142604" y="4329471"/>
            <a:ext cx="527801"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a:t>
            </a:r>
            <a:r>
              <a:rPr lang="ru-RU" sz="1400" dirty="0" smtClean="0">
                <a:solidFill>
                  <a:schemeClr val="bg2"/>
                </a:solidFill>
                <a:latin typeface="+mn-lt"/>
              </a:rPr>
              <a:t>16</a:t>
            </a:r>
            <a:endParaRPr lang="en-GB" sz="1400" dirty="0" smtClean="0">
              <a:solidFill>
                <a:schemeClr val="bg2"/>
              </a:solidFill>
              <a:latin typeface="+mn-lt"/>
            </a:endParaRPr>
          </a:p>
        </p:txBody>
      </p:sp>
      <p:cxnSp>
        <p:nvCxnSpPr>
          <p:cNvPr id="24" name="Straight Connector 23"/>
          <p:cNvCxnSpPr/>
          <p:nvPr/>
        </p:nvCxnSpPr>
        <p:spPr>
          <a:xfrm>
            <a:off x="564420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6898400"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6538319" y="4328680"/>
            <a:ext cx="50480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2014</a:t>
            </a:r>
          </a:p>
        </p:txBody>
      </p:sp>
      <p:sp>
        <p:nvSpPr>
          <p:cNvPr id="29" name="TextBox 28"/>
          <p:cNvSpPr txBox="1"/>
          <p:nvPr/>
        </p:nvSpPr>
        <p:spPr>
          <a:xfrm>
            <a:off x="1063531" y="1014349"/>
            <a:ext cx="1237518"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EMC </a:t>
            </a:r>
            <a:r>
              <a:rPr lang="en-GB" sz="1400" dirty="0" err="1" smtClean="0">
                <a:solidFill>
                  <a:schemeClr val="bg2"/>
                </a:solidFill>
                <a:latin typeface="+mn-lt"/>
              </a:rPr>
              <a:t>Symmetrix</a:t>
            </a:r>
            <a:endParaRPr lang="en-GB" sz="1400" dirty="0" smtClean="0">
              <a:solidFill>
                <a:schemeClr val="bg2"/>
              </a:solidFill>
              <a:latin typeface="+mn-lt"/>
            </a:endParaRPr>
          </a:p>
        </p:txBody>
      </p:sp>
      <p:sp>
        <p:nvSpPr>
          <p:cNvPr id="30" name="TextBox 29"/>
          <p:cNvSpPr txBox="1"/>
          <p:nvPr/>
        </p:nvSpPr>
        <p:spPr>
          <a:xfrm>
            <a:off x="1832834" y="1460882"/>
            <a:ext cx="3145092" cy="100642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The first array-based replication</a:t>
            </a:r>
          </a:p>
          <a:p>
            <a:pPr>
              <a:lnSpc>
                <a:spcPct val="90000"/>
              </a:lnSpc>
              <a:spcBef>
                <a:spcPts val="600"/>
              </a:spcBef>
              <a:spcAft>
                <a:spcPts val="0"/>
              </a:spcAft>
              <a:buClr>
                <a:schemeClr val="bg1"/>
              </a:buClr>
            </a:pPr>
            <a:r>
              <a:rPr lang="en-GB" sz="1400" dirty="0" smtClean="0">
                <a:solidFill>
                  <a:schemeClr val="bg2"/>
                </a:solidFill>
                <a:latin typeface="+mn-lt"/>
              </a:rPr>
              <a:t>The first 1TB-array</a:t>
            </a:r>
          </a:p>
          <a:p>
            <a:pPr>
              <a:lnSpc>
                <a:spcPct val="90000"/>
              </a:lnSpc>
              <a:spcBef>
                <a:spcPts val="600"/>
              </a:spcBef>
              <a:spcAft>
                <a:spcPts val="0"/>
              </a:spcAft>
              <a:buClr>
                <a:schemeClr val="bg1"/>
              </a:buClr>
            </a:pPr>
            <a:r>
              <a:rPr lang="en-GB" sz="1400" dirty="0" smtClean="0">
                <a:solidFill>
                  <a:schemeClr val="bg2"/>
                </a:solidFill>
                <a:latin typeface="+mn-lt"/>
              </a:rPr>
              <a:t>The first platform independent storage</a:t>
            </a:r>
          </a:p>
          <a:p>
            <a:pPr>
              <a:lnSpc>
                <a:spcPct val="90000"/>
              </a:lnSpc>
              <a:spcBef>
                <a:spcPts val="600"/>
              </a:spcBef>
              <a:spcAft>
                <a:spcPts val="0"/>
              </a:spcAft>
              <a:buClr>
                <a:schemeClr val="bg1"/>
              </a:buClr>
            </a:pPr>
            <a:r>
              <a:rPr lang="en-GB" sz="1400" dirty="0" smtClean="0">
                <a:solidFill>
                  <a:schemeClr val="bg2"/>
                </a:solidFill>
                <a:latin typeface="+mn-lt"/>
              </a:rPr>
              <a:t>(Mainframe + Open Systems</a:t>
            </a:r>
            <a:r>
              <a:rPr lang="en-GB" sz="1400" dirty="0">
                <a:solidFill>
                  <a:schemeClr val="bg2"/>
                </a:solidFill>
                <a:latin typeface="+mn-lt"/>
              </a:rPr>
              <a:t>)</a:t>
            </a:r>
            <a:endParaRPr lang="en-GB" sz="1400" dirty="0" smtClean="0">
              <a:solidFill>
                <a:schemeClr val="bg2"/>
              </a:solidFill>
              <a:latin typeface="+mn-lt"/>
            </a:endParaRPr>
          </a:p>
        </p:txBody>
      </p:sp>
      <p:sp>
        <p:nvSpPr>
          <p:cNvPr id="31" name="TextBox 30"/>
          <p:cNvSpPr txBox="1"/>
          <p:nvPr/>
        </p:nvSpPr>
        <p:spPr>
          <a:xfrm>
            <a:off x="3310313" y="2754887"/>
            <a:ext cx="1241883" cy="464743"/>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HDS focused</a:t>
            </a:r>
          </a:p>
          <a:p>
            <a:pPr>
              <a:lnSpc>
                <a:spcPct val="90000"/>
              </a:lnSpc>
              <a:spcBef>
                <a:spcPts val="600"/>
              </a:spcBef>
              <a:spcAft>
                <a:spcPts val="0"/>
              </a:spcAft>
              <a:buClr>
                <a:schemeClr val="bg1"/>
              </a:buClr>
            </a:pPr>
            <a:r>
              <a:rPr lang="en-GB" sz="1400" dirty="0" smtClean="0">
                <a:solidFill>
                  <a:schemeClr val="bg2"/>
                </a:solidFill>
                <a:latin typeface="+mn-lt"/>
              </a:rPr>
              <a:t>on storage</a:t>
            </a:r>
            <a:r>
              <a:rPr lang="ru-RU" sz="1400" dirty="0">
                <a:solidFill>
                  <a:schemeClr val="bg2"/>
                </a:solidFill>
                <a:latin typeface="+mn-lt"/>
              </a:rPr>
              <a:t> </a:t>
            </a:r>
            <a:r>
              <a:rPr lang="en-GB" sz="1400" dirty="0" smtClean="0">
                <a:solidFill>
                  <a:schemeClr val="bg2"/>
                </a:solidFill>
                <a:latin typeface="+mn-lt"/>
              </a:rPr>
              <a:t>arrays</a:t>
            </a:r>
          </a:p>
        </p:txBody>
      </p:sp>
      <p:sp>
        <p:nvSpPr>
          <p:cNvPr id="35" name="TextBox 34"/>
          <p:cNvSpPr txBox="1"/>
          <p:nvPr/>
        </p:nvSpPr>
        <p:spPr>
          <a:xfrm>
            <a:off x="215280"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a:t>
            </a:r>
            <a:r>
              <a:rPr lang="ru-RU" sz="1400" dirty="0" smtClean="0">
                <a:solidFill>
                  <a:schemeClr val="bg2"/>
                </a:solidFill>
                <a:latin typeface="+mn-lt"/>
              </a:rPr>
              <a:t>87</a:t>
            </a:r>
            <a:endParaRPr lang="en-GB" sz="1400" dirty="0" smtClean="0">
              <a:solidFill>
                <a:schemeClr val="bg2"/>
              </a:solidFill>
              <a:latin typeface="+mn-lt"/>
            </a:endParaRPr>
          </a:p>
        </p:txBody>
      </p:sp>
      <p:cxnSp>
        <p:nvCxnSpPr>
          <p:cNvPr id="36" name="Straight Connector 35"/>
          <p:cNvCxnSpPr/>
          <p:nvPr/>
        </p:nvCxnSpPr>
        <p:spPr>
          <a:xfrm>
            <a:off x="495841"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39" name="TextBox 38"/>
          <p:cNvSpPr txBox="1"/>
          <p:nvPr/>
        </p:nvSpPr>
        <p:spPr>
          <a:xfrm>
            <a:off x="495841" y="567816"/>
            <a:ext cx="370294"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RAID</a:t>
            </a:r>
          </a:p>
        </p:txBody>
      </p:sp>
      <p:sp>
        <p:nvSpPr>
          <p:cNvPr id="41" name="TextBox 40"/>
          <p:cNvSpPr txBox="1"/>
          <p:nvPr/>
        </p:nvSpPr>
        <p:spPr>
          <a:xfrm>
            <a:off x="6898400" y="406777"/>
            <a:ext cx="1132643" cy="73558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err="1" smtClean="0">
                <a:solidFill>
                  <a:schemeClr val="bg2"/>
                </a:solidFill>
                <a:latin typeface="+mn-lt"/>
              </a:rPr>
              <a:t>Dell+Nutanix</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OEM agreement</a:t>
            </a:r>
          </a:p>
          <a:p>
            <a:pPr>
              <a:lnSpc>
                <a:spcPct val="90000"/>
              </a:lnSpc>
              <a:spcBef>
                <a:spcPts val="600"/>
              </a:spcBef>
              <a:spcAft>
                <a:spcPts val="0"/>
              </a:spcAft>
              <a:buClr>
                <a:schemeClr val="bg1"/>
              </a:buClr>
            </a:pPr>
            <a:r>
              <a:rPr lang="en-GB" sz="1400" dirty="0" smtClean="0">
                <a:solidFill>
                  <a:schemeClr val="bg2"/>
                </a:solidFill>
                <a:latin typeface="+mn-lt"/>
              </a:rPr>
              <a:t>(</a:t>
            </a:r>
            <a:r>
              <a:rPr lang="en-GB" sz="1400" dirty="0">
                <a:solidFill>
                  <a:schemeClr val="bg2"/>
                </a:solidFill>
                <a:latin typeface="+mn-lt"/>
              </a:rPr>
              <a:t>Dell </a:t>
            </a:r>
            <a:r>
              <a:rPr lang="en-GB" sz="1400" dirty="0" smtClean="0">
                <a:solidFill>
                  <a:schemeClr val="bg2"/>
                </a:solidFill>
                <a:latin typeface="+mn-lt"/>
              </a:rPr>
              <a:t>XC</a:t>
            </a:r>
            <a:r>
              <a:rPr lang="en-GB" sz="1400" dirty="0">
                <a:solidFill>
                  <a:schemeClr val="bg2"/>
                </a:solidFill>
                <a:latin typeface="+mn-lt"/>
              </a:rPr>
              <a:t>)</a:t>
            </a:r>
          </a:p>
        </p:txBody>
      </p:sp>
      <p:sp>
        <p:nvSpPr>
          <p:cNvPr id="45" name="TextBox 44"/>
          <p:cNvSpPr txBox="1"/>
          <p:nvPr/>
        </p:nvSpPr>
        <p:spPr>
          <a:xfrm>
            <a:off x="7381615" y="1506106"/>
            <a:ext cx="1495602" cy="154811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Market to support</a:t>
            </a:r>
          </a:p>
          <a:p>
            <a:pPr>
              <a:lnSpc>
                <a:spcPct val="90000"/>
              </a:lnSpc>
              <a:spcBef>
                <a:spcPts val="600"/>
              </a:spcBef>
              <a:spcAft>
                <a:spcPts val="0"/>
              </a:spcAft>
              <a:buClr>
                <a:schemeClr val="bg1"/>
              </a:buClr>
            </a:pPr>
            <a:r>
              <a:rPr lang="en-GB" sz="1400" dirty="0">
                <a:solidFill>
                  <a:schemeClr val="bg2"/>
                </a:solidFill>
                <a:latin typeface="+mn-lt"/>
              </a:rPr>
              <a:t>t</a:t>
            </a:r>
            <a:r>
              <a:rPr lang="en-GB" sz="1400" dirty="0" smtClean="0">
                <a:solidFill>
                  <a:schemeClr val="bg2"/>
                </a:solidFill>
                <a:latin typeface="+mn-lt"/>
              </a:rPr>
              <a:t>he HCA hype:</a:t>
            </a:r>
          </a:p>
          <a:p>
            <a:pPr>
              <a:lnSpc>
                <a:spcPct val="90000"/>
              </a:lnSpc>
              <a:spcBef>
                <a:spcPts val="600"/>
              </a:spcBef>
              <a:spcAft>
                <a:spcPts val="0"/>
              </a:spcAft>
              <a:buClr>
                <a:schemeClr val="bg1"/>
              </a:buClr>
            </a:pPr>
            <a:r>
              <a:rPr lang="en-GB" sz="1400" dirty="0" smtClean="0">
                <a:solidFill>
                  <a:schemeClr val="bg2"/>
                </a:solidFill>
                <a:latin typeface="+mn-lt"/>
              </a:rPr>
              <a:t>VCE </a:t>
            </a:r>
            <a:r>
              <a:rPr lang="en-GB" sz="1400" dirty="0" err="1" smtClean="0">
                <a:solidFill>
                  <a:schemeClr val="bg2"/>
                </a:solidFill>
                <a:latin typeface="+mn-lt"/>
              </a:rPr>
              <a:t>VxRail</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a:solidFill>
                  <a:schemeClr val="bg2"/>
                </a:solidFill>
              </a:rPr>
              <a:t>VMware VSAN 6.2</a:t>
            </a:r>
          </a:p>
          <a:p>
            <a:pPr>
              <a:lnSpc>
                <a:spcPct val="90000"/>
              </a:lnSpc>
              <a:spcBef>
                <a:spcPts val="600"/>
              </a:spcBef>
              <a:spcAft>
                <a:spcPts val="0"/>
              </a:spcAft>
              <a:buClr>
                <a:schemeClr val="bg1"/>
              </a:buClr>
            </a:pPr>
            <a:r>
              <a:rPr lang="en-GB" sz="1400" dirty="0" smtClean="0">
                <a:solidFill>
                  <a:schemeClr val="bg2"/>
                </a:solidFill>
                <a:latin typeface="+mn-lt"/>
              </a:rPr>
              <a:t>Cisco </a:t>
            </a:r>
            <a:r>
              <a:rPr lang="en-GB" sz="1400" dirty="0" err="1" smtClean="0">
                <a:solidFill>
                  <a:schemeClr val="bg2"/>
                </a:solidFill>
                <a:latin typeface="+mn-lt"/>
              </a:rPr>
              <a:t>HyperFlex</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HPE CSA</a:t>
            </a:r>
          </a:p>
        </p:txBody>
      </p:sp>
      <p:cxnSp>
        <p:nvCxnSpPr>
          <p:cNvPr id="47" name="Straight Connector 46"/>
          <p:cNvCxnSpPr/>
          <p:nvPr/>
        </p:nvCxnSpPr>
        <p:spPr>
          <a:xfrm flipV="1">
            <a:off x="495841" y="774570"/>
            <a:ext cx="0" cy="2960851"/>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flipV="1">
            <a:off x="1063530" y="1225685"/>
            <a:ext cx="0" cy="2509738"/>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flipV="1">
            <a:off x="1832833" y="2033081"/>
            <a:ext cx="0" cy="1702342"/>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flipV="1">
            <a:off x="3310313" y="3336588"/>
            <a:ext cx="0" cy="398835"/>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V="1">
            <a:off x="5631660" y="3258766"/>
            <a:ext cx="0" cy="476657"/>
          </a:xfrm>
          <a:prstGeom prst="line">
            <a:avLst/>
          </a:prstGeom>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flipV="1">
            <a:off x="7371887" y="3054222"/>
            <a:ext cx="0" cy="681200"/>
          </a:xfrm>
          <a:prstGeom prst="line">
            <a:avLst/>
          </a:prstGeom>
        </p:spPr>
        <p:style>
          <a:lnRef idx="1">
            <a:schemeClr val="accent2"/>
          </a:lnRef>
          <a:fillRef idx="0">
            <a:schemeClr val="accent2"/>
          </a:fillRef>
          <a:effectRef idx="0">
            <a:schemeClr val="accent2"/>
          </a:effectRef>
          <a:fontRef idx="minor">
            <a:schemeClr val="tx1"/>
          </a:fontRef>
        </p:style>
      </p:cxnSp>
      <p:sp>
        <p:nvSpPr>
          <p:cNvPr id="40" name="TextBox 39"/>
          <p:cNvSpPr txBox="1"/>
          <p:nvPr/>
        </p:nvSpPr>
        <p:spPr>
          <a:xfrm>
            <a:off x="5638479" y="2446749"/>
            <a:ext cx="1530868" cy="73558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Intel x86 in </a:t>
            </a:r>
            <a:r>
              <a:rPr lang="en-GB" sz="1400" dirty="0" err="1" smtClean="0">
                <a:solidFill>
                  <a:schemeClr val="bg2"/>
                </a:solidFill>
                <a:latin typeface="+mn-lt"/>
              </a:rPr>
              <a:t>Symm</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Storage Federation</a:t>
            </a:r>
          </a:p>
          <a:p>
            <a:pPr>
              <a:lnSpc>
                <a:spcPct val="90000"/>
              </a:lnSpc>
              <a:spcBef>
                <a:spcPts val="600"/>
              </a:spcBef>
              <a:spcAft>
                <a:spcPts val="0"/>
              </a:spcAft>
              <a:buClr>
                <a:schemeClr val="bg1"/>
              </a:buClr>
            </a:pPr>
            <a:r>
              <a:rPr lang="en-GB" sz="1400" dirty="0" err="1" smtClean="0">
                <a:solidFill>
                  <a:schemeClr val="bg2"/>
                </a:solidFill>
                <a:latin typeface="+mn-lt"/>
              </a:rPr>
              <a:t>Nutanix</a:t>
            </a:r>
            <a:endParaRPr lang="en-GB" sz="1400" dirty="0" smtClean="0">
              <a:solidFill>
                <a:schemeClr val="bg2"/>
              </a:solidFill>
              <a:latin typeface="+mn-lt"/>
            </a:endParaRPr>
          </a:p>
        </p:txBody>
      </p:sp>
      <p:cxnSp>
        <p:nvCxnSpPr>
          <p:cNvPr id="63" name="Straight Connector 62"/>
          <p:cNvCxnSpPr/>
          <p:nvPr/>
        </p:nvCxnSpPr>
        <p:spPr>
          <a:xfrm flipV="1">
            <a:off x="6898400" y="1225685"/>
            <a:ext cx="0" cy="1184944"/>
          </a:xfrm>
          <a:prstGeom prst="line">
            <a:avLst/>
          </a:prstGeom>
        </p:spPr>
        <p:style>
          <a:lnRef idx="1">
            <a:schemeClr val="accent2"/>
          </a:lnRef>
          <a:fillRef idx="0">
            <a:schemeClr val="accent2"/>
          </a:fillRef>
          <a:effectRef idx="0">
            <a:schemeClr val="accent2"/>
          </a:effectRef>
          <a:fontRef idx="minor">
            <a:schemeClr val="tx1"/>
          </a:fontRef>
        </p:style>
      </p:cxnSp>
      <p:cxnSp>
        <p:nvCxnSpPr>
          <p:cNvPr id="70" name="Straight Connector 69"/>
          <p:cNvCxnSpPr/>
          <p:nvPr/>
        </p:nvCxnSpPr>
        <p:spPr>
          <a:xfrm flipV="1">
            <a:off x="3679964" y="3336588"/>
            <a:ext cx="0" cy="398835"/>
          </a:xfrm>
          <a:prstGeom prst="line">
            <a:avLst/>
          </a:prstGeom>
        </p:spPr>
        <p:style>
          <a:lnRef idx="1">
            <a:schemeClr val="accent2"/>
          </a:lnRef>
          <a:fillRef idx="0">
            <a:schemeClr val="accent2"/>
          </a:fillRef>
          <a:effectRef idx="0">
            <a:schemeClr val="accent2"/>
          </a:effectRef>
          <a:fontRef idx="minor">
            <a:schemeClr val="tx1"/>
          </a:fontRef>
        </p:style>
      </p:cxnSp>
      <p:sp>
        <p:nvSpPr>
          <p:cNvPr id="71" name="TextBox 70"/>
          <p:cNvSpPr txBox="1"/>
          <p:nvPr/>
        </p:nvSpPr>
        <p:spPr>
          <a:xfrm>
            <a:off x="3544665" y="4328680"/>
            <a:ext cx="56297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2001</a:t>
            </a:r>
          </a:p>
        </p:txBody>
      </p:sp>
      <p:cxnSp>
        <p:nvCxnSpPr>
          <p:cNvPr id="72" name="Straight Connector 71"/>
          <p:cNvCxnSpPr/>
          <p:nvPr/>
        </p:nvCxnSpPr>
        <p:spPr>
          <a:xfrm>
            <a:off x="3679964"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4" name="Straight Connector 73"/>
          <p:cNvCxnSpPr/>
          <p:nvPr/>
        </p:nvCxnSpPr>
        <p:spPr>
          <a:xfrm flipV="1">
            <a:off x="3679964" y="774570"/>
            <a:ext cx="0" cy="616485"/>
          </a:xfrm>
          <a:prstGeom prst="line">
            <a:avLst/>
          </a:prstGeom>
        </p:spPr>
        <p:style>
          <a:lnRef idx="1">
            <a:schemeClr val="accent2"/>
          </a:lnRef>
          <a:fillRef idx="0">
            <a:schemeClr val="accent2"/>
          </a:fillRef>
          <a:effectRef idx="0">
            <a:schemeClr val="accent2"/>
          </a:effectRef>
          <a:fontRef idx="minor">
            <a:schemeClr val="tx1"/>
          </a:fontRef>
        </p:style>
      </p:cxnSp>
      <p:sp>
        <p:nvSpPr>
          <p:cNvPr id="75" name="TextBox 74"/>
          <p:cNvSpPr txBox="1"/>
          <p:nvPr/>
        </p:nvSpPr>
        <p:spPr>
          <a:xfrm>
            <a:off x="3679964" y="567816"/>
            <a:ext cx="1798569" cy="2215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600" b="1" dirty="0" smtClean="0">
                <a:solidFill>
                  <a:schemeClr val="bg1"/>
                </a:solidFill>
                <a:latin typeface="+mn-lt"/>
              </a:rPr>
              <a:t>VMware GSX &amp; ESX</a:t>
            </a:r>
          </a:p>
        </p:txBody>
      </p:sp>
      <p:cxnSp>
        <p:nvCxnSpPr>
          <p:cNvPr id="80" name="Straight Connector 79"/>
          <p:cNvCxnSpPr/>
          <p:nvPr/>
        </p:nvCxnSpPr>
        <p:spPr>
          <a:xfrm flipV="1">
            <a:off x="3679964" y="2480554"/>
            <a:ext cx="0" cy="274334"/>
          </a:xfrm>
          <a:prstGeom prst="line">
            <a:avLst/>
          </a:prstGeom>
        </p:spPr>
        <p:style>
          <a:lnRef idx="1">
            <a:schemeClr val="accent2"/>
          </a:lnRef>
          <a:fillRef idx="0">
            <a:schemeClr val="accent2"/>
          </a:fillRef>
          <a:effectRef idx="0">
            <a:schemeClr val="accent2"/>
          </a:effectRef>
          <a:fontRef idx="minor">
            <a:schemeClr val="tx1"/>
          </a:fontRef>
        </p:style>
      </p:cxnSp>
      <p:cxnSp>
        <p:nvCxnSpPr>
          <p:cNvPr id="82" name="Straight Connector 81"/>
          <p:cNvCxnSpPr/>
          <p:nvPr/>
        </p:nvCxnSpPr>
        <p:spPr>
          <a:xfrm flipV="1">
            <a:off x="3669902" y="1689762"/>
            <a:ext cx="0" cy="274334"/>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54811352"/>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6898400" y="2937753"/>
            <a:ext cx="0" cy="79767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a:off x="193833" y="4026468"/>
            <a:ext cx="8619427" cy="0"/>
          </a:xfrm>
          <a:prstGeom prst="straightConnector1">
            <a:avLst/>
          </a:prstGeom>
          <a:ln w="63500" cap="rnd">
            <a:tailEnd type="arrow" w="lg" len="lg"/>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738161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3310313"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782969"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a:t>
            </a:r>
            <a:r>
              <a:rPr lang="ru-RU" sz="1400" dirty="0" smtClean="0">
                <a:solidFill>
                  <a:schemeClr val="bg2"/>
                </a:solidFill>
                <a:latin typeface="+mn-lt"/>
              </a:rPr>
              <a:t>0</a:t>
            </a:r>
            <a:endParaRPr lang="en-GB" sz="1400" dirty="0" smtClean="0">
              <a:solidFill>
                <a:schemeClr val="bg2"/>
              </a:solidFill>
              <a:latin typeface="+mn-lt"/>
            </a:endParaRPr>
          </a:p>
        </p:txBody>
      </p:sp>
      <p:sp>
        <p:nvSpPr>
          <p:cNvPr id="16" name="TextBox 15"/>
          <p:cNvSpPr txBox="1"/>
          <p:nvPr/>
        </p:nvSpPr>
        <p:spPr>
          <a:xfrm>
            <a:off x="2961017" y="4329471"/>
            <a:ext cx="55798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2000</a:t>
            </a:r>
          </a:p>
        </p:txBody>
      </p:sp>
      <p:sp>
        <p:nvSpPr>
          <p:cNvPr id="17" name="TextBox 16"/>
          <p:cNvSpPr txBox="1"/>
          <p:nvPr/>
        </p:nvSpPr>
        <p:spPr>
          <a:xfrm>
            <a:off x="5361643" y="4329471"/>
            <a:ext cx="55367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a:t>
            </a:r>
            <a:r>
              <a:rPr lang="en-GB" sz="1400" dirty="0">
                <a:solidFill>
                  <a:schemeClr val="bg2"/>
                </a:solidFill>
                <a:latin typeface="+mn-lt"/>
              </a:rPr>
              <a:t>9</a:t>
            </a:r>
            <a:endParaRPr lang="en-GB" sz="1400" dirty="0" smtClean="0">
              <a:solidFill>
                <a:schemeClr val="bg2"/>
              </a:solidFill>
              <a:latin typeface="+mn-lt"/>
            </a:endParaRPr>
          </a:p>
        </p:txBody>
      </p:sp>
      <p:cxnSp>
        <p:nvCxnSpPr>
          <p:cNvPr id="18" name="Straight Connector 17"/>
          <p:cNvCxnSpPr/>
          <p:nvPr/>
        </p:nvCxnSpPr>
        <p:spPr>
          <a:xfrm>
            <a:off x="1063531"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1832834"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1552272" y="4330262"/>
            <a:ext cx="894288"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1994-9</a:t>
            </a:r>
            <a:r>
              <a:rPr lang="ru-RU" sz="1400" dirty="0" smtClean="0">
                <a:solidFill>
                  <a:schemeClr val="bg2"/>
                </a:solidFill>
                <a:latin typeface="+mn-lt"/>
              </a:rPr>
              <a:t>5</a:t>
            </a:r>
            <a:endParaRPr lang="en-GB" sz="1400" dirty="0" smtClean="0">
              <a:solidFill>
                <a:schemeClr val="bg2"/>
              </a:solidFill>
              <a:latin typeface="+mn-lt"/>
            </a:endParaRPr>
          </a:p>
        </p:txBody>
      </p:sp>
      <p:sp>
        <p:nvSpPr>
          <p:cNvPr id="23" name="TextBox 22"/>
          <p:cNvSpPr txBox="1"/>
          <p:nvPr/>
        </p:nvSpPr>
        <p:spPr>
          <a:xfrm>
            <a:off x="7142604" y="4329471"/>
            <a:ext cx="527801"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a:t>
            </a:r>
            <a:r>
              <a:rPr lang="ru-RU" sz="1400" dirty="0" smtClean="0">
                <a:solidFill>
                  <a:schemeClr val="bg2"/>
                </a:solidFill>
                <a:latin typeface="+mn-lt"/>
              </a:rPr>
              <a:t>16</a:t>
            </a:r>
            <a:endParaRPr lang="en-GB" sz="1400" dirty="0" smtClean="0">
              <a:solidFill>
                <a:schemeClr val="bg2"/>
              </a:solidFill>
              <a:latin typeface="+mn-lt"/>
            </a:endParaRPr>
          </a:p>
        </p:txBody>
      </p:sp>
      <p:cxnSp>
        <p:nvCxnSpPr>
          <p:cNvPr id="24" name="Straight Connector 23"/>
          <p:cNvCxnSpPr/>
          <p:nvPr/>
        </p:nvCxnSpPr>
        <p:spPr>
          <a:xfrm>
            <a:off x="564420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6898400"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6538319" y="4328680"/>
            <a:ext cx="50480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2014</a:t>
            </a:r>
          </a:p>
        </p:txBody>
      </p:sp>
      <p:sp>
        <p:nvSpPr>
          <p:cNvPr id="29" name="TextBox 28"/>
          <p:cNvSpPr txBox="1"/>
          <p:nvPr/>
        </p:nvSpPr>
        <p:spPr>
          <a:xfrm>
            <a:off x="1063531" y="1014349"/>
            <a:ext cx="1237518"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EMC </a:t>
            </a:r>
            <a:r>
              <a:rPr lang="en-GB" sz="1400" dirty="0" err="1" smtClean="0">
                <a:solidFill>
                  <a:schemeClr val="bg2"/>
                </a:solidFill>
                <a:latin typeface="+mn-lt"/>
              </a:rPr>
              <a:t>Symmetrix</a:t>
            </a:r>
            <a:endParaRPr lang="en-GB" sz="1400" dirty="0" smtClean="0">
              <a:solidFill>
                <a:schemeClr val="bg2"/>
              </a:solidFill>
              <a:latin typeface="+mn-lt"/>
            </a:endParaRPr>
          </a:p>
        </p:txBody>
      </p:sp>
      <p:sp>
        <p:nvSpPr>
          <p:cNvPr id="30" name="TextBox 29"/>
          <p:cNvSpPr txBox="1"/>
          <p:nvPr/>
        </p:nvSpPr>
        <p:spPr>
          <a:xfrm>
            <a:off x="1832834" y="1460882"/>
            <a:ext cx="3145092" cy="100642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The first array-based replication</a:t>
            </a:r>
          </a:p>
          <a:p>
            <a:pPr>
              <a:lnSpc>
                <a:spcPct val="90000"/>
              </a:lnSpc>
              <a:spcBef>
                <a:spcPts val="600"/>
              </a:spcBef>
              <a:spcAft>
                <a:spcPts val="0"/>
              </a:spcAft>
              <a:buClr>
                <a:schemeClr val="bg1"/>
              </a:buClr>
            </a:pPr>
            <a:r>
              <a:rPr lang="en-GB" sz="1400" dirty="0" smtClean="0">
                <a:solidFill>
                  <a:schemeClr val="bg2"/>
                </a:solidFill>
                <a:latin typeface="+mn-lt"/>
              </a:rPr>
              <a:t>The first 1TB-array</a:t>
            </a:r>
          </a:p>
          <a:p>
            <a:pPr>
              <a:lnSpc>
                <a:spcPct val="90000"/>
              </a:lnSpc>
              <a:spcBef>
                <a:spcPts val="600"/>
              </a:spcBef>
              <a:spcAft>
                <a:spcPts val="0"/>
              </a:spcAft>
              <a:buClr>
                <a:schemeClr val="bg1"/>
              </a:buClr>
            </a:pPr>
            <a:r>
              <a:rPr lang="en-GB" sz="1400" dirty="0" smtClean="0">
                <a:solidFill>
                  <a:schemeClr val="bg2"/>
                </a:solidFill>
                <a:latin typeface="+mn-lt"/>
              </a:rPr>
              <a:t>The first platform independent storage</a:t>
            </a:r>
          </a:p>
          <a:p>
            <a:pPr>
              <a:lnSpc>
                <a:spcPct val="90000"/>
              </a:lnSpc>
              <a:spcBef>
                <a:spcPts val="600"/>
              </a:spcBef>
              <a:spcAft>
                <a:spcPts val="0"/>
              </a:spcAft>
              <a:buClr>
                <a:schemeClr val="bg1"/>
              </a:buClr>
            </a:pPr>
            <a:r>
              <a:rPr lang="en-GB" sz="1400" dirty="0" smtClean="0">
                <a:solidFill>
                  <a:schemeClr val="bg2"/>
                </a:solidFill>
                <a:latin typeface="+mn-lt"/>
              </a:rPr>
              <a:t>(Mainframe + Open Systems</a:t>
            </a:r>
            <a:r>
              <a:rPr lang="en-GB" sz="1400" dirty="0">
                <a:solidFill>
                  <a:schemeClr val="bg2"/>
                </a:solidFill>
                <a:latin typeface="+mn-lt"/>
              </a:rPr>
              <a:t>)</a:t>
            </a:r>
            <a:endParaRPr lang="en-GB" sz="1400" dirty="0" smtClean="0">
              <a:solidFill>
                <a:schemeClr val="bg2"/>
              </a:solidFill>
              <a:latin typeface="+mn-lt"/>
            </a:endParaRPr>
          </a:p>
        </p:txBody>
      </p:sp>
      <p:sp>
        <p:nvSpPr>
          <p:cNvPr id="31" name="TextBox 30"/>
          <p:cNvSpPr txBox="1"/>
          <p:nvPr/>
        </p:nvSpPr>
        <p:spPr>
          <a:xfrm>
            <a:off x="3310313" y="2754887"/>
            <a:ext cx="1241883" cy="464743"/>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HDS focused</a:t>
            </a:r>
          </a:p>
          <a:p>
            <a:pPr>
              <a:lnSpc>
                <a:spcPct val="90000"/>
              </a:lnSpc>
              <a:spcBef>
                <a:spcPts val="600"/>
              </a:spcBef>
              <a:spcAft>
                <a:spcPts val="0"/>
              </a:spcAft>
              <a:buClr>
                <a:schemeClr val="bg1"/>
              </a:buClr>
            </a:pPr>
            <a:r>
              <a:rPr lang="en-GB" sz="1400" dirty="0" smtClean="0">
                <a:solidFill>
                  <a:schemeClr val="bg2"/>
                </a:solidFill>
                <a:latin typeface="+mn-lt"/>
              </a:rPr>
              <a:t>on storage</a:t>
            </a:r>
            <a:r>
              <a:rPr lang="ru-RU" sz="1400" dirty="0">
                <a:solidFill>
                  <a:schemeClr val="bg2"/>
                </a:solidFill>
                <a:latin typeface="+mn-lt"/>
              </a:rPr>
              <a:t> </a:t>
            </a:r>
            <a:r>
              <a:rPr lang="en-GB" sz="1400" dirty="0" smtClean="0">
                <a:solidFill>
                  <a:schemeClr val="bg2"/>
                </a:solidFill>
                <a:latin typeface="+mn-lt"/>
              </a:rPr>
              <a:t>arrays</a:t>
            </a:r>
          </a:p>
        </p:txBody>
      </p:sp>
      <p:sp>
        <p:nvSpPr>
          <p:cNvPr id="35" name="TextBox 34"/>
          <p:cNvSpPr txBox="1"/>
          <p:nvPr/>
        </p:nvSpPr>
        <p:spPr>
          <a:xfrm>
            <a:off x="215280"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a:t>
            </a:r>
            <a:r>
              <a:rPr lang="ru-RU" sz="1400" dirty="0" smtClean="0">
                <a:solidFill>
                  <a:schemeClr val="bg2"/>
                </a:solidFill>
                <a:latin typeface="+mn-lt"/>
              </a:rPr>
              <a:t>87</a:t>
            </a:r>
            <a:endParaRPr lang="en-GB" sz="1400" dirty="0" smtClean="0">
              <a:solidFill>
                <a:schemeClr val="bg2"/>
              </a:solidFill>
              <a:latin typeface="+mn-lt"/>
            </a:endParaRPr>
          </a:p>
        </p:txBody>
      </p:sp>
      <p:cxnSp>
        <p:nvCxnSpPr>
          <p:cNvPr id="36" name="Straight Connector 35"/>
          <p:cNvCxnSpPr/>
          <p:nvPr/>
        </p:nvCxnSpPr>
        <p:spPr>
          <a:xfrm>
            <a:off x="495841"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39" name="TextBox 38"/>
          <p:cNvSpPr txBox="1"/>
          <p:nvPr/>
        </p:nvSpPr>
        <p:spPr>
          <a:xfrm>
            <a:off x="495841" y="567816"/>
            <a:ext cx="370294"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RAID</a:t>
            </a:r>
          </a:p>
        </p:txBody>
      </p:sp>
      <p:sp>
        <p:nvSpPr>
          <p:cNvPr id="41" name="TextBox 40"/>
          <p:cNvSpPr txBox="1"/>
          <p:nvPr/>
        </p:nvSpPr>
        <p:spPr>
          <a:xfrm>
            <a:off x="6898400" y="406777"/>
            <a:ext cx="1132643" cy="73558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err="1" smtClean="0">
                <a:solidFill>
                  <a:schemeClr val="bg2"/>
                </a:solidFill>
                <a:latin typeface="+mn-lt"/>
              </a:rPr>
              <a:t>Dell+Nutanix</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OEM agreement</a:t>
            </a:r>
          </a:p>
          <a:p>
            <a:pPr>
              <a:lnSpc>
                <a:spcPct val="90000"/>
              </a:lnSpc>
              <a:spcBef>
                <a:spcPts val="600"/>
              </a:spcBef>
              <a:spcAft>
                <a:spcPts val="0"/>
              </a:spcAft>
              <a:buClr>
                <a:schemeClr val="bg1"/>
              </a:buClr>
            </a:pPr>
            <a:r>
              <a:rPr lang="en-GB" sz="1400" dirty="0" smtClean="0">
                <a:solidFill>
                  <a:schemeClr val="bg2"/>
                </a:solidFill>
                <a:latin typeface="+mn-lt"/>
              </a:rPr>
              <a:t>(</a:t>
            </a:r>
            <a:r>
              <a:rPr lang="en-GB" sz="1400" dirty="0">
                <a:solidFill>
                  <a:schemeClr val="bg2"/>
                </a:solidFill>
                <a:latin typeface="+mn-lt"/>
              </a:rPr>
              <a:t>Dell </a:t>
            </a:r>
            <a:r>
              <a:rPr lang="en-GB" sz="1400" dirty="0" smtClean="0">
                <a:solidFill>
                  <a:schemeClr val="bg2"/>
                </a:solidFill>
                <a:latin typeface="+mn-lt"/>
              </a:rPr>
              <a:t>XC</a:t>
            </a:r>
            <a:r>
              <a:rPr lang="en-GB" sz="1400" dirty="0">
                <a:solidFill>
                  <a:schemeClr val="bg2"/>
                </a:solidFill>
                <a:latin typeface="+mn-lt"/>
              </a:rPr>
              <a:t>)</a:t>
            </a:r>
          </a:p>
        </p:txBody>
      </p:sp>
      <p:sp>
        <p:nvSpPr>
          <p:cNvPr id="45" name="TextBox 44"/>
          <p:cNvSpPr txBox="1"/>
          <p:nvPr/>
        </p:nvSpPr>
        <p:spPr>
          <a:xfrm>
            <a:off x="7381615" y="1506106"/>
            <a:ext cx="1495602" cy="154811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Market to support</a:t>
            </a:r>
          </a:p>
          <a:p>
            <a:pPr>
              <a:lnSpc>
                <a:spcPct val="90000"/>
              </a:lnSpc>
              <a:spcBef>
                <a:spcPts val="600"/>
              </a:spcBef>
              <a:spcAft>
                <a:spcPts val="0"/>
              </a:spcAft>
              <a:buClr>
                <a:schemeClr val="bg1"/>
              </a:buClr>
            </a:pPr>
            <a:r>
              <a:rPr lang="en-GB" sz="1400" dirty="0">
                <a:solidFill>
                  <a:schemeClr val="bg2"/>
                </a:solidFill>
                <a:latin typeface="+mn-lt"/>
              </a:rPr>
              <a:t>t</a:t>
            </a:r>
            <a:r>
              <a:rPr lang="en-GB" sz="1400" dirty="0" smtClean="0">
                <a:solidFill>
                  <a:schemeClr val="bg2"/>
                </a:solidFill>
                <a:latin typeface="+mn-lt"/>
              </a:rPr>
              <a:t>he HCA hype:</a:t>
            </a:r>
          </a:p>
          <a:p>
            <a:pPr>
              <a:lnSpc>
                <a:spcPct val="90000"/>
              </a:lnSpc>
              <a:spcBef>
                <a:spcPts val="600"/>
              </a:spcBef>
              <a:spcAft>
                <a:spcPts val="0"/>
              </a:spcAft>
              <a:buClr>
                <a:schemeClr val="bg1"/>
              </a:buClr>
            </a:pPr>
            <a:r>
              <a:rPr lang="en-GB" sz="1400" dirty="0" smtClean="0">
                <a:solidFill>
                  <a:schemeClr val="bg2"/>
                </a:solidFill>
                <a:latin typeface="+mn-lt"/>
              </a:rPr>
              <a:t>VCE </a:t>
            </a:r>
            <a:r>
              <a:rPr lang="en-GB" sz="1400" dirty="0" err="1" smtClean="0">
                <a:solidFill>
                  <a:schemeClr val="bg2"/>
                </a:solidFill>
                <a:latin typeface="+mn-lt"/>
              </a:rPr>
              <a:t>VxRail</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a:solidFill>
                  <a:schemeClr val="bg2"/>
                </a:solidFill>
              </a:rPr>
              <a:t>VMware VSAN 6.2</a:t>
            </a:r>
          </a:p>
          <a:p>
            <a:pPr>
              <a:lnSpc>
                <a:spcPct val="90000"/>
              </a:lnSpc>
              <a:spcBef>
                <a:spcPts val="600"/>
              </a:spcBef>
              <a:spcAft>
                <a:spcPts val="0"/>
              </a:spcAft>
              <a:buClr>
                <a:schemeClr val="bg1"/>
              </a:buClr>
            </a:pPr>
            <a:r>
              <a:rPr lang="en-GB" sz="1400" dirty="0" smtClean="0">
                <a:solidFill>
                  <a:schemeClr val="bg2"/>
                </a:solidFill>
                <a:latin typeface="+mn-lt"/>
              </a:rPr>
              <a:t>Cisco </a:t>
            </a:r>
            <a:r>
              <a:rPr lang="en-GB" sz="1400" dirty="0" err="1" smtClean="0">
                <a:solidFill>
                  <a:schemeClr val="bg2"/>
                </a:solidFill>
                <a:latin typeface="+mn-lt"/>
              </a:rPr>
              <a:t>HyperFlex</a:t>
            </a:r>
            <a:endParaRPr lang="en-GB" sz="1400" dirty="0" smtClean="0">
              <a:solidFill>
                <a:schemeClr val="bg2"/>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HPE CSA</a:t>
            </a:r>
          </a:p>
        </p:txBody>
      </p:sp>
      <p:cxnSp>
        <p:nvCxnSpPr>
          <p:cNvPr id="47" name="Straight Connector 46"/>
          <p:cNvCxnSpPr/>
          <p:nvPr/>
        </p:nvCxnSpPr>
        <p:spPr>
          <a:xfrm flipV="1">
            <a:off x="495841" y="774570"/>
            <a:ext cx="0" cy="2960851"/>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flipV="1">
            <a:off x="1063530" y="1225685"/>
            <a:ext cx="0" cy="2509738"/>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flipV="1">
            <a:off x="1832833" y="2033081"/>
            <a:ext cx="0" cy="1702342"/>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flipV="1">
            <a:off x="3310313" y="3336588"/>
            <a:ext cx="0" cy="398835"/>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V="1">
            <a:off x="5631660" y="3258766"/>
            <a:ext cx="0" cy="476657"/>
          </a:xfrm>
          <a:prstGeom prst="line">
            <a:avLst/>
          </a:prstGeom>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flipV="1">
            <a:off x="7371887" y="3054222"/>
            <a:ext cx="0" cy="681200"/>
          </a:xfrm>
          <a:prstGeom prst="line">
            <a:avLst/>
          </a:prstGeom>
        </p:spPr>
        <p:style>
          <a:lnRef idx="1">
            <a:schemeClr val="accent2"/>
          </a:lnRef>
          <a:fillRef idx="0">
            <a:schemeClr val="accent2"/>
          </a:fillRef>
          <a:effectRef idx="0">
            <a:schemeClr val="accent2"/>
          </a:effectRef>
          <a:fontRef idx="minor">
            <a:schemeClr val="tx1"/>
          </a:fontRef>
        </p:style>
      </p:cxnSp>
      <p:sp>
        <p:nvSpPr>
          <p:cNvPr id="40" name="TextBox 39"/>
          <p:cNvSpPr txBox="1"/>
          <p:nvPr/>
        </p:nvSpPr>
        <p:spPr>
          <a:xfrm>
            <a:off x="5638479" y="2446749"/>
            <a:ext cx="1731243" cy="76328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600" b="1" dirty="0" smtClean="0">
                <a:solidFill>
                  <a:schemeClr val="bg1"/>
                </a:solidFill>
                <a:latin typeface="+mn-lt"/>
              </a:rPr>
              <a:t>Intel x86 in </a:t>
            </a:r>
            <a:r>
              <a:rPr lang="en-GB" sz="1600" b="1" dirty="0" err="1" smtClean="0">
                <a:solidFill>
                  <a:schemeClr val="bg1"/>
                </a:solidFill>
                <a:latin typeface="+mn-lt"/>
              </a:rPr>
              <a:t>Symm</a:t>
            </a:r>
            <a:endParaRPr lang="en-GB" sz="1600" b="1" dirty="0" smtClean="0">
              <a:solidFill>
                <a:schemeClr val="bg1"/>
              </a:solidFill>
              <a:latin typeface="+mn-lt"/>
            </a:endParaRPr>
          </a:p>
          <a:p>
            <a:pPr>
              <a:lnSpc>
                <a:spcPct val="90000"/>
              </a:lnSpc>
              <a:spcBef>
                <a:spcPts val="600"/>
              </a:spcBef>
              <a:spcAft>
                <a:spcPts val="0"/>
              </a:spcAft>
              <a:buClr>
                <a:schemeClr val="bg1"/>
              </a:buClr>
            </a:pPr>
            <a:r>
              <a:rPr lang="en-GB" sz="1400" dirty="0" smtClean="0">
                <a:solidFill>
                  <a:schemeClr val="bg2"/>
                </a:solidFill>
                <a:latin typeface="+mn-lt"/>
              </a:rPr>
              <a:t>Storage Federation</a:t>
            </a:r>
          </a:p>
          <a:p>
            <a:pPr>
              <a:lnSpc>
                <a:spcPct val="90000"/>
              </a:lnSpc>
              <a:spcBef>
                <a:spcPts val="600"/>
              </a:spcBef>
              <a:spcAft>
                <a:spcPts val="0"/>
              </a:spcAft>
              <a:buClr>
                <a:schemeClr val="bg1"/>
              </a:buClr>
            </a:pPr>
            <a:r>
              <a:rPr lang="en-GB" sz="1400" dirty="0" err="1" smtClean="0">
                <a:solidFill>
                  <a:schemeClr val="bg2"/>
                </a:solidFill>
                <a:latin typeface="+mn-lt"/>
              </a:rPr>
              <a:t>Nutanix</a:t>
            </a:r>
            <a:endParaRPr lang="en-GB" sz="1400" dirty="0" smtClean="0">
              <a:solidFill>
                <a:schemeClr val="bg2"/>
              </a:solidFill>
              <a:latin typeface="+mn-lt"/>
            </a:endParaRPr>
          </a:p>
        </p:txBody>
      </p:sp>
      <p:cxnSp>
        <p:nvCxnSpPr>
          <p:cNvPr id="63" name="Straight Connector 62"/>
          <p:cNvCxnSpPr/>
          <p:nvPr/>
        </p:nvCxnSpPr>
        <p:spPr>
          <a:xfrm flipV="1">
            <a:off x="6898400" y="1225685"/>
            <a:ext cx="0" cy="1184944"/>
          </a:xfrm>
          <a:prstGeom prst="line">
            <a:avLst/>
          </a:prstGeom>
        </p:spPr>
        <p:style>
          <a:lnRef idx="1">
            <a:schemeClr val="accent2"/>
          </a:lnRef>
          <a:fillRef idx="0">
            <a:schemeClr val="accent2"/>
          </a:fillRef>
          <a:effectRef idx="0">
            <a:schemeClr val="accent2"/>
          </a:effectRef>
          <a:fontRef idx="minor">
            <a:schemeClr val="tx1"/>
          </a:fontRef>
        </p:style>
      </p:cxnSp>
      <p:cxnSp>
        <p:nvCxnSpPr>
          <p:cNvPr id="70" name="Straight Connector 69"/>
          <p:cNvCxnSpPr/>
          <p:nvPr/>
        </p:nvCxnSpPr>
        <p:spPr>
          <a:xfrm flipV="1">
            <a:off x="3679964" y="3336588"/>
            <a:ext cx="0" cy="398835"/>
          </a:xfrm>
          <a:prstGeom prst="line">
            <a:avLst/>
          </a:prstGeom>
        </p:spPr>
        <p:style>
          <a:lnRef idx="1">
            <a:schemeClr val="accent2"/>
          </a:lnRef>
          <a:fillRef idx="0">
            <a:schemeClr val="accent2"/>
          </a:fillRef>
          <a:effectRef idx="0">
            <a:schemeClr val="accent2"/>
          </a:effectRef>
          <a:fontRef idx="minor">
            <a:schemeClr val="tx1"/>
          </a:fontRef>
        </p:style>
      </p:cxnSp>
      <p:sp>
        <p:nvSpPr>
          <p:cNvPr id="71" name="TextBox 70"/>
          <p:cNvSpPr txBox="1"/>
          <p:nvPr/>
        </p:nvSpPr>
        <p:spPr>
          <a:xfrm>
            <a:off x="3544665" y="4328680"/>
            <a:ext cx="56297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2001</a:t>
            </a:r>
          </a:p>
        </p:txBody>
      </p:sp>
      <p:cxnSp>
        <p:nvCxnSpPr>
          <p:cNvPr id="72" name="Straight Connector 71"/>
          <p:cNvCxnSpPr/>
          <p:nvPr/>
        </p:nvCxnSpPr>
        <p:spPr>
          <a:xfrm>
            <a:off x="3679964"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4" name="Straight Connector 73"/>
          <p:cNvCxnSpPr/>
          <p:nvPr/>
        </p:nvCxnSpPr>
        <p:spPr>
          <a:xfrm flipV="1">
            <a:off x="3679964" y="774570"/>
            <a:ext cx="0" cy="616485"/>
          </a:xfrm>
          <a:prstGeom prst="line">
            <a:avLst/>
          </a:prstGeom>
        </p:spPr>
        <p:style>
          <a:lnRef idx="1">
            <a:schemeClr val="accent2"/>
          </a:lnRef>
          <a:fillRef idx="0">
            <a:schemeClr val="accent2"/>
          </a:fillRef>
          <a:effectRef idx="0">
            <a:schemeClr val="accent2"/>
          </a:effectRef>
          <a:fontRef idx="minor">
            <a:schemeClr val="tx1"/>
          </a:fontRef>
        </p:style>
      </p:cxnSp>
      <p:sp>
        <p:nvSpPr>
          <p:cNvPr id="75" name="TextBox 74"/>
          <p:cNvSpPr txBox="1"/>
          <p:nvPr/>
        </p:nvSpPr>
        <p:spPr>
          <a:xfrm>
            <a:off x="3679964" y="567816"/>
            <a:ext cx="1508426"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VMware GSX &amp; ESX</a:t>
            </a:r>
          </a:p>
        </p:txBody>
      </p:sp>
      <p:cxnSp>
        <p:nvCxnSpPr>
          <p:cNvPr id="80" name="Straight Connector 79"/>
          <p:cNvCxnSpPr/>
          <p:nvPr/>
        </p:nvCxnSpPr>
        <p:spPr>
          <a:xfrm flipV="1">
            <a:off x="3679964" y="2480554"/>
            <a:ext cx="0" cy="274334"/>
          </a:xfrm>
          <a:prstGeom prst="line">
            <a:avLst/>
          </a:prstGeom>
        </p:spPr>
        <p:style>
          <a:lnRef idx="1">
            <a:schemeClr val="accent2"/>
          </a:lnRef>
          <a:fillRef idx="0">
            <a:schemeClr val="accent2"/>
          </a:fillRef>
          <a:effectRef idx="0">
            <a:schemeClr val="accent2"/>
          </a:effectRef>
          <a:fontRef idx="minor">
            <a:schemeClr val="tx1"/>
          </a:fontRef>
        </p:style>
      </p:cxnSp>
      <p:cxnSp>
        <p:nvCxnSpPr>
          <p:cNvPr id="82" name="Straight Connector 81"/>
          <p:cNvCxnSpPr/>
          <p:nvPr/>
        </p:nvCxnSpPr>
        <p:spPr>
          <a:xfrm flipV="1">
            <a:off x="3669902" y="1689762"/>
            <a:ext cx="0" cy="274334"/>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57518586"/>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V="1">
            <a:off x="6898400" y="2937753"/>
            <a:ext cx="0" cy="79767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a:off x="193833" y="4026468"/>
            <a:ext cx="8619427" cy="0"/>
          </a:xfrm>
          <a:prstGeom prst="straightConnector1">
            <a:avLst/>
          </a:prstGeom>
          <a:ln w="63500" cap="rnd">
            <a:tailEnd type="arrow" w="lg" len="lg"/>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738161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3310313"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782969"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a:t>
            </a:r>
            <a:r>
              <a:rPr lang="ru-RU" sz="1400" dirty="0" smtClean="0">
                <a:solidFill>
                  <a:schemeClr val="bg2"/>
                </a:solidFill>
                <a:latin typeface="+mn-lt"/>
              </a:rPr>
              <a:t>0</a:t>
            </a:r>
            <a:endParaRPr lang="en-GB" sz="1400" dirty="0" smtClean="0">
              <a:solidFill>
                <a:schemeClr val="bg2"/>
              </a:solidFill>
              <a:latin typeface="+mn-lt"/>
            </a:endParaRPr>
          </a:p>
        </p:txBody>
      </p:sp>
      <p:sp>
        <p:nvSpPr>
          <p:cNvPr id="16" name="TextBox 15"/>
          <p:cNvSpPr txBox="1"/>
          <p:nvPr/>
        </p:nvSpPr>
        <p:spPr>
          <a:xfrm>
            <a:off x="2961017" y="4329471"/>
            <a:ext cx="55798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2000</a:t>
            </a:r>
          </a:p>
        </p:txBody>
      </p:sp>
      <p:sp>
        <p:nvSpPr>
          <p:cNvPr id="17" name="TextBox 16"/>
          <p:cNvSpPr txBox="1"/>
          <p:nvPr/>
        </p:nvSpPr>
        <p:spPr>
          <a:xfrm>
            <a:off x="5361643" y="4329471"/>
            <a:ext cx="55367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a:t>
            </a:r>
            <a:r>
              <a:rPr lang="en-GB" sz="1400" dirty="0">
                <a:solidFill>
                  <a:schemeClr val="bg2"/>
                </a:solidFill>
                <a:latin typeface="+mn-lt"/>
              </a:rPr>
              <a:t>9</a:t>
            </a:r>
            <a:endParaRPr lang="en-GB" sz="1400" dirty="0" smtClean="0">
              <a:solidFill>
                <a:schemeClr val="bg2"/>
              </a:solidFill>
              <a:latin typeface="+mn-lt"/>
            </a:endParaRPr>
          </a:p>
        </p:txBody>
      </p:sp>
      <p:cxnSp>
        <p:nvCxnSpPr>
          <p:cNvPr id="18" name="Straight Connector 17"/>
          <p:cNvCxnSpPr/>
          <p:nvPr/>
        </p:nvCxnSpPr>
        <p:spPr>
          <a:xfrm>
            <a:off x="1063531"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1832834"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1552272" y="4330262"/>
            <a:ext cx="894288"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1994-9</a:t>
            </a:r>
            <a:r>
              <a:rPr lang="ru-RU" sz="1400" dirty="0" smtClean="0">
                <a:solidFill>
                  <a:schemeClr val="bg2"/>
                </a:solidFill>
                <a:latin typeface="+mn-lt"/>
              </a:rPr>
              <a:t>5</a:t>
            </a:r>
            <a:endParaRPr lang="en-GB" sz="1400" dirty="0" smtClean="0">
              <a:solidFill>
                <a:schemeClr val="bg2"/>
              </a:solidFill>
              <a:latin typeface="+mn-lt"/>
            </a:endParaRPr>
          </a:p>
        </p:txBody>
      </p:sp>
      <p:sp>
        <p:nvSpPr>
          <p:cNvPr id="23" name="TextBox 22"/>
          <p:cNvSpPr txBox="1"/>
          <p:nvPr/>
        </p:nvSpPr>
        <p:spPr>
          <a:xfrm>
            <a:off x="7142604" y="4329471"/>
            <a:ext cx="527801"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a:t>
            </a:r>
            <a:r>
              <a:rPr lang="ru-RU" sz="1400" dirty="0" smtClean="0">
                <a:solidFill>
                  <a:schemeClr val="bg2"/>
                </a:solidFill>
                <a:latin typeface="+mn-lt"/>
              </a:rPr>
              <a:t>16</a:t>
            </a:r>
            <a:endParaRPr lang="en-GB" sz="1400" dirty="0" smtClean="0">
              <a:solidFill>
                <a:schemeClr val="bg2"/>
              </a:solidFill>
              <a:latin typeface="+mn-lt"/>
            </a:endParaRPr>
          </a:p>
        </p:txBody>
      </p:sp>
      <p:cxnSp>
        <p:nvCxnSpPr>
          <p:cNvPr id="24" name="Straight Connector 23"/>
          <p:cNvCxnSpPr/>
          <p:nvPr/>
        </p:nvCxnSpPr>
        <p:spPr>
          <a:xfrm>
            <a:off x="5644205"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6898400"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6538319" y="4328680"/>
            <a:ext cx="504803"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2014</a:t>
            </a:r>
          </a:p>
        </p:txBody>
      </p:sp>
      <p:sp>
        <p:nvSpPr>
          <p:cNvPr id="29" name="TextBox 28"/>
          <p:cNvSpPr txBox="1"/>
          <p:nvPr/>
        </p:nvSpPr>
        <p:spPr>
          <a:xfrm>
            <a:off x="1063531" y="1014349"/>
            <a:ext cx="1237518"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EMC </a:t>
            </a:r>
            <a:r>
              <a:rPr lang="en-GB" sz="1400" dirty="0" err="1" smtClean="0">
                <a:solidFill>
                  <a:schemeClr val="bg2"/>
                </a:solidFill>
                <a:latin typeface="+mn-lt"/>
              </a:rPr>
              <a:t>Symmetrix</a:t>
            </a:r>
            <a:endParaRPr lang="en-GB" sz="1400" dirty="0" smtClean="0">
              <a:solidFill>
                <a:schemeClr val="bg2"/>
              </a:solidFill>
              <a:latin typeface="+mn-lt"/>
            </a:endParaRPr>
          </a:p>
        </p:txBody>
      </p:sp>
      <p:sp>
        <p:nvSpPr>
          <p:cNvPr id="30" name="TextBox 29"/>
          <p:cNvSpPr txBox="1"/>
          <p:nvPr/>
        </p:nvSpPr>
        <p:spPr>
          <a:xfrm>
            <a:off x="1832834" y="1460882"/>
            <a:ext cx="3145092" cy="100642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The first array-based replication</a:t>
            </a:r>
          </a:p>
          <a:p>
            <a:pPr>
              <a:lnSpc>
                <a:spcPct val="90000"/>
              </a:lnSpc>
              <a:spcBef>
                <a:spcPts val="600"/>
              </a:spcBef>
              <a:spcAft>
                <a:spcPts val="0"/>
              </a:spcAft>
              <a:buClr>
                <a:schemeClr val="bg1"/>
              </a:buClr>
            </a:pPr>
            <a:r>
              <a:rPr lang="en-GB" sz="1400" dirty="0" smtClean="0">
                <a:solidFill>
                  <a:schemeClr val="bg2"/>
                </a:solidFill>
                <a:latin typeface="+mn-lt"/>
              </a:rPr>
              <a:t>The first 1TB-array</a:t>
            </a:r>
          </a:p>
          <a:p>
            <a:pPr>
              <a:lnSpc>
                <a:spcPct val="90000"/>
              </a:lnSpc>
              <a:spcBef>
                <a:spcPts val="600"/>
              </a:spcBef>
              <a:spcAft>
                <a:spcPts val="0"/>
              </a:spcAft>
              <a:buClr>
                <a:schemeClr val="bg1"/>
              </a:buClr>
            </a:pPr>
            <a:r>
              <a:rPr lang="en-GB" sz="1400" dirty="0" smtClean="0">
                <a:solidFill>
                  <a:schemeClr val="bg2"/>
                </a:solidFill>
                <a:latin typeface="+mn-lt"/>
              </a:rPr>
              <a:t>The first platform independent storage</a:t>
            </a:r>
          </a:p>
          <a:p>
            <a:pPr>
              <a:lnSpc>
                <a:spcPct val="90000"/>
              </a:lnSpc>
              <a:spcBef>
                <a:spcPts val="600"/>
              </a:spcBef>
              <a:spcAft>
                <a:spcPts val="0"/>
              </a:spcAft>
              <a:buClr>
                <a:schemeClr val="bg1"/>
              </a:buClr>
            </a:pPr>
            <a:r>
              <a:rPr lang="en-GB" sz="1400" dirty="0" smtClean="0">
                <a:solidFill>
                  <a:schemeClr val="bg2"/>
                </a:solidFill>
                <a:latin typeface="+mn-lt"/>
              </a:rPr>
              <a:t>(Mainframe + Open Systems</a:t>
            </a:r>
            <a:r>
              <a:rPr lang="en-GB" sz="1400" dirty="0">
                <a:solidFill>
                  <a:schemeClr val="bg2"/>
                </a:solidFill>
                <a:latin typeface="+mn-lt"/>
              </a:rPr>
              <a:t>)</a:t>
            </a:r>
            <a:endParaRPr lang="en-GB" sz="1400" dirty="0" smtClean="0">
              <a:solidFill>
                <a:schemeClr val="bg2"/>
              </a:solidFill>
              <a:latin typeface="+mn-lt"/>
            </a:endParaRPr>
          </a:p>
        </p:txBody>
      </p:sp>
      <p:sp>
        <p:nvSpPr>
          <p:cNvPr id="31" name="TextBox 30"/>
          <p:cNvSpPr txBox="1"/>
          <p:nvPr/>
        </p:nvSpPr>
        <p:spPr>
          <a:xfrm>
            <a:off x="3310313" y="2754887"/>
            <a:ext cx="1241883" cy="464743"/>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HDS focused</a:t>
            </a:r>
          </a:p>
          <a:p>
            <a:pPr>
              <a:lnSpc>
                <a:spcPct val="90000"/>
              </a:lnSpc>
              <a:spcBef>
                <a:spcPts val="600"/>
              </a:spcBef>
              <a:spcAft>
                <a:spcPts val="0"/>
              </a:spcAft>
              <a:buClr>
                <a:schemeClr val="bg1"/>
              </a:buClr>
            </a:pPr>
            <a:r>
              <a:rPr lang="en-GB" sz="1400" dirty="0" smtClean="0">
                <a:solidFill>
                  <a:schemeClr val="bg2"/>
                </a:solidFill>
                <a:latin typeface="+mn-lt"/>
              </a:rPr>
              <a:t>on storage</a:t>
            </a:r>
            <a:r>
              <a:rPr lang="ru-RU" sz="1400" dirty="0">
                <a:solidFill>
                  <a:schemeClr val="bg2"/>
                </a:solidFill>
                <a:latin typeface="+mn-lt"/>
              </a:rPr>
              <a:t> </a:t>
            </a:r>
            <a:r>
              <a:rPr lang="en-GB" sz="1400" dirty="0" smtClean="0">
                <a:solidFill>
                  <a:schemeClr val="bg2"/>
                </a:solidFill>
                <a:latin typeface="+mn-lt"/>
              </a:rPr>
              <a:t>arrays</a:t>
            </a:r>
          </a:p>
        </p:txBody>
      </p:sp>
      <p:sp>
        <p:nvSpPr>
          <p:cNvPr id="35" name="TextBox 34"/>
          <p:cNvSpPr txBox="1"/>
          <p:nvPr/>
        </p:nvSpPr>
        <p:spPr>
          <a:xfrm>
            <a:off x="215280" y="4330262"/>
            <a:ext cx="561123"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19</a:t>
            </a:r>
            <a:r>
              <a:rPr lang="ru-RU" sz="1400" dirty="0" smtClean="0">
                <a:solidFill>
                  <a:schemeClr val="bg2"/>
                </a:solidFill>
                <a:latin typeface="+mn-lt"/>
              </a:rPr>
              <a:t>87</a:t>
            </a:r>
            <a:endParaRPr lang="en-GB" sz="1400" dirty="0" smtClean="0">
              <a:solidFill>
                <a:schemeClr val="bg2"/>
              </a:solidFill>
              <a:latin typeface="+mn-lt"/>
            </a:endParaRPr>
          </a:p>
        </p:txBody>
      </p:sp>
      <p:cxnSp>
        <p:nvCxnSpPr>
          <p:cNvPr id="36" name="Straight Connector 35"/>
          <p:cNvCxnSpPr/>
          <p:nvPr/>
        </p:nvCxnSpPr>
        <p:spPr>
          <a:xfrm>
            <a:off x="495841" y="3874068"/>
            <a:ext cx="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39" name="TextBox 38"/>
          <p:cNvSpPr txBox="1"/>
          <p:nvPr/>
        </p:nvSpPr>
        <p:spPr>
          <a:xfrm>
            <a:off x="495841" y="567816"/>
            <a:ext cx="370294"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RAID</a:t>
            </a:r>
          </a:p>
        </p:txBody>
      </p:sp>
      <p:sp>
        <p:nvSpPr>
          <p:cNvPr id="41" name="TextBox 40"/>
          <p:cNvSpPr txBox="1"/>
          <p:nvPr/>
        </p:nvSpPr>
        <p:spPr>
          <a:xfrm>
            <a:off x="6898400" y="406777"/>
            <a:ext cx="1317668" cy="735586"/>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b="1" dirty="0" err="1" smtClean="0">
                <a:solidFill>
                  <a:schemeClr val="bg1"/>
                </a:solidFill>
                <a:latin typeface="+mn-lt"/>
              </a:rPr>
              <a:t>Dell+Nutanix</a:t>
            </a:r>
            <a:endParaRPr lang="en-GB" sz="1400" b="1" dirty="0" smtClean="0">
              <a:solidFill>
                <a:schemeClr val="bg1"/>
              </a:solidFill>
              <a:latin typeface="+mn-lt"/>
            </a:endParaRPr>
          </a:p>
          <a:p>
            <a:pPr>
              <a:lnSpc>
                <a:spcPct val="90000"/>
              </a:lnSpc>
              <a:spcBef>
                <a:spcPts val="600"/>
              </a:spcBef>
              <a:spcAft>
                <a:spcPts val="0"/>
              </a:spcAft>
              <a:buClr>
                <a:schemeClr val="bg1"/>
              </a:buClr>
            </a:pPr>
            <a:r>
              <a:rPr lang="en-GB" sz="1400" b="1" dirty="0" smtClean="0">
                <a:solidFill>
                  <a:schemeClr val="bg1"/>
                </a:solidFill>
                <a:latin typeface="+mn-lt"/>
              </a:rPr>
              <a:t>OEM agreement</a:t>
            </a:r>
          </a:p>
          <a:p>
            <a:pPr>
              <a:lnSpc>
                <a:spcPct val="90000"/>
              </a:lnSpc>
              <a:spcBef>
                <a:spcPts val="600"/>
              </a:spcBef>
              <a:spcAft>
                <a:spcPts val="0"/>
              </a:spcAft>
              <a:buClr>
                <a:schemeClr val="bg1"/>
              </a:buClr>
            </a:pPr>
            <a:r>
              <a:rPr lang="en-GB" sz="1400" dirty="0" smtClean="0">
                <a:solidFill>
                  <a:schemeClr val="bg2"/>
                </a:solidFill>
                <a:latin typeface="+mn-lt"/>
              </a:rPr>
              <a:t>(</a:t>
            </a:r>
            <a:r>
              <a:rPr lang="en-GB" sz="1400" dirty="0">
                <a:solidFill>
                  <a:schemeClr val="bg2"/>
                </a:solidFill>
                <a:latin typeface="+mn-lt"/>
              </a:rPr>
              <a:t>Dell </a:t>
            </a:r>
            <a:r>
              <a:rPr lang="en-GB" sz="1400" dirty="0" smtClean="0">
                <a:solidFill>
                  <a:schemeClr val="bg2"/>
                </a:solidFill>
                <a:latin typeface="+mn-lt"/>
              </a:rPr>
              <a:t>XC</a:t>
            </a:r>
            <a:r>
              <a:rPr lang="en-GB" sz="1400" dirty="0">
                <a:solidFill>
                  <a:schemeClr val="bg2"/>
                </a:solidFill>
                <a:latin typeface="+mn-lt"/>
              </a:rPr>
              <a:t>)</a:t>
            </a:r>
          </a:p>
        </p:txBody>
      </p:sp>
      <p:sp>
        <p:nvSpPr>
          <p:cNvPr id="45" name="TextBox 44"/>
          <p:cNvSpPr txBox="1"/>
          <p:nvPr/>
        </p:nvSpPr>
        <p:spPr>
          <a:xfrm>
            <a:off x="7381615" y="1506106"/>
            <a:ext cx="1526059" cy="1548116"/>
          </a:xfrm>
          <a:prstGeom prst="rect">
            <a:avLst/>
          </a:prstGeom>
          <a:noFill/>
        </p:spPr>
        <p:txBody>
          <a:bodyPr wrap="none" lIns="0" tIns="0" rIns="0" bIns="0" rtlCol="0">
            <a:spAutoFit/>
          </a:bodyPr>
          <a:lstStyle/>
          <a:p>
            <a:pPr lvl="0">
              <a:lnSpc>
                <a:spcPct val="90000"/>
              </a:lnSpc>
              <a:spcBef>
                <a:spcPts val="600"/>
              </a:spcBef>
              <a:spcAft>
                <a:spcPts val="0"/>
              </a:spcAft>
              <a:buClr>
                <a:srgbClr val="0085C3"/>
              </a:buClr>
            </a:pPr>
            <a:r>
              <a:rPr lang="en-GB" sz="1400" dirty="0">
                <a:solidFill>
                  <a:srgbClr val="4D4D4D"/>
                </a:solidFill>
                <a:latin typeface="Trebuchet MS"/>
              </a:rPr>
              <a:t>Market to support</a:t>
            </a:r>
          </a:p>
          <a:p>
            <a:pPr lvl="0">
              <a:lnSpc>
                <a:spcPct val="90000"/>
              </a:lnSpc>
              <a:spcBef>
                <a:spcPts val="600"/>
              </a:spcBef>
              <a:spcAft>
                <a:spcPts val="0"/>
              </a:spcAft>
              <a:buClr>
                <a:srgbClr val="0085C3"/>
              </a:buClr>
            </a:pPr>
            <a:r>
              <a:rPr lang="en-GB" sz="1400" dirty="0">
                <a:solidFill>
                  <a:srgbClr val="4D4D4D"/>
                </a:solidFill>
                <a:latin typeface="Trebuchet MS"/>
              </a:rPr>
              <a:t>the HCA hype:</a:t>
            </a:r>
          </a:p>
          <a:p>
            <a:pPr>
              <a:lnSpc>
                <a:spcPct val="90000"/>
              </a:lnSpc>
              <a:spcBef>
                <a:spcPts val="600"/>
              </a:spcBef>
              <a:spcAft>
                <a:spcPts val="0"/>
              </a:spcAft>
              <a:buClr>
                <a:schemeClr val="bg1"/>
              </a:buClr>
            </a:pPr>
            <a:r>
              <a:rPr lang="en-GB" sz="1400" b="1" dirty="0" smtClean="0">
                <a:solidFill>
                  <a:schemeClr val="bg1"/>
                </a:solidFill>
                <a:latin typeface="+mn-lt"/>
              </a:rPr>
              <a:t>VCE </a:t>
            </a:r>
            <a:r>
              <a:rPr lang="en-GB" sz="1400" b="1" dirty="0" err="1" smtClean="0">
                <a:solidFill>
                  <a:schemeClr val="bg1"/>
                </a:solidFill>
                <a:latin typeface="+mn-lt"/>
              </a:rPr>
              <a:t>VxRail</a:t>
            </a:r>
            <a:endParaRPr lang="en-GB" sz="1400" b="1" dirty="0" smtClean="0">
              <a:solidFill>
                <a:schemeClr val="bg1"/>
              </a:solidFill>
              <a:latin typeface="+mn-lt"/>
            </a:endParaRPr>
          </a:p>
          <a:p>
            <a:pPr>
              <a:lnSpc>
                <a:spcPct val="90000"/>
              </a:lnSpc>
              <a:spcBef>
                <a:spcPts val="600"/>
              </a:spcBef>
              <a:spcAft>
                <a:spcPts val="0"/>
              </a:spcAft>
              <a:buClr>
                <a:schemeClr val="bg1"/>
              </a:buClr>
            </a:pPr>
            <a:r>
              <a:rPr lang="en-GB" sz="1400" b="1" dirty="0">
                <a:solidFill>
                  <a:schemeClr val="bg1"/>
                </a:solidFill>
              </a:rPr>
              <a:t>VMware VSAN 6.2</a:t>
            </a:r>
          </a:p>
          <a:p>
            <a:pPr>
              <a:lnSpc>
                <a:spcPct val="90000"/>
              </a:lnSpc>
              <a:spcBef>
                <a:spcPts val="600"/>
              </a:spcBef>
              <a:spcAft>
                <a:spcPts val="0"/>
              </a:spcAft>
              <a:buClr>
                <a:schemeClr val="bg1"/>
              </a:buClr>
            </a:pPr>
            <a:r>
              <a:rPr lang="en-GB" sz="1400" b="1" dirty="0" smtClean="0">
                <a:solidFill>
                  <a:schemeClr val="bg1"/>
                </a:solidFill>
                <a:latin typeface="+mn-lt"/>
              </a:rPr>
              <a:t>Cisco </a:t>
            </a:r>
            <a:r>
              <a:rPr lang="en-GB" sz="1400" b="1" dirty="0" err="1" smtClean="0">
                <a:solidFill>
                  <a:schemeClr val="bg1"/>
                </a:solidFill>
                <a:latin typeface="+mn-lt"/>
              </a:rPr>
              <a:t>HyperFlex</a:t>
            </a:r>
            <a:endParaRPr lang="en-GB" sz="1400" b="1" dirty="0" smtClean="0">
              <a:solidFill>
                <a:schemeClr val="bg1"/>
              </a:solidFill>
              <a:latin typeface="+mn-lt"/>
            </a:endParaRPr>
          </a:p>
          <a:p>
            <a:pPr>
              <a:lnSpc>
                <a:spcPct val="90000"/>
              </a:lnSpc>
              <a:spcBef>
                <a:spcPts val="600"/>
              </a:spcBef>
              <a:spcAft>
                <a:spcPts val="0"/>
              </a:spcAft>
              <a:buClr>
                <a:schemeClr val="bg1"/>
              </a:buClr>
            </a:pPr>
            <a:r>
              <a:rPr lang="en-GB" sz="1400" b="1" dirty="0" smtClean="0">
                <a:solidFill>
                  <a:schemeClr val="bg1"/>
                </a:solidFill>
                <a:latin typeface="+mn-lt"/>
              </a:rPr>
              <a:t>HPE CSA</a:t>
            </a:r>
          </a:p>
        </p:txBody>
      </p:sp>
      <p:cxnSp>
        <p:nvCxnSpPr>
          <p:cNvPr id="47" name="Straight Connector 46"/>
          <p:cNvCxnSpPr/>
          <p:nvPr/>
        </p:nvCxnSpPr>
        <p:spPr>
          <a:xfrm flipV="1">
            <a:off x="495841" y="774570"/>
            <a:ext cx="0" cy="2960851"/>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flipV="1">
            <a:off x="1063530" y="1225685"/>
            <a:ext cx="0" cy="2509738"/>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flipV="1">
            <a:off x="1832833" y="2033081"/>
            <a:ext cx="0" cy="1702342"/>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flipV="1">
            <a:off x="3310313" y="3336588"/>
            <a:ext cx="0" cy="398835"/>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V="1">
            <a:off x="5631660" y="3258766"/>
            <a:ext cx="0" cy="476657"/>
          </a:xfrm>
          <a:prstGeom prst="line">
            <a:avLst/>
          </a:prstGeom>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flipV="1">
            <a:off x="7371887" y="3054222"/>
            <a:ext cx="0" cy="681200"/>
          </a:xfrm>
          <a:prstGeom prst="line">
            <a:avLst/>
          </a:prstGeom>
        </p:spPr>
        <p:style>
          <a:lnRef idx="1">
            <a:schemeClr val="accent2"/>
          </a:lnRef>
          <a:fillRef idx="0">
            <a:schemeClr val="accent2"/>
          </a:fillRef>
          <a:effectRef idx="0">
            <a:schemeClr val="accent2"/>
          </a:effectRef>
          <a:fontRef idx="minor">
            <a:schemeClr val="tx1"/>
          </a:fontRef>
        </p:style>
      </p:cxnSp>
      <p:sp>
        <p:nvSpPr>
          <p:cNvPr id="40" name="TextBox 39"/>
          <p:cNvSpPr txBox="1"/>
          <p:nvPr/>
        </p:nvSpPr>
        <p:spPr>
          <a:xfrm>
            <a:off x="5638479" y="2446749"/>
            <a:ext cx="1530868" cy="763286"/>
          </a:xfrm>
          <a:prstGeom prst="rect">
            <a:avLst/>
          </a:prstGeom>
          <a:noFill/>
        </p:spPr>
        <p:txBody>
          <a:bodyPr wrap="none" lIns="0" tIns="0" rIns="0" bIns="0" rtlCol="0">
            <a:spAutoFit/>
          </a:bodyPr>
          <a:lstStyle/>
          <a:p>
            <a:pPr lvl="0">
              <a:lnSpc>
                <a:spcPct val="90000"/>
              </a:lnSpc>
              <a:spcBef>
                <a:spcPts val="600"/>
              </a:spcBef>
              <a:spcAft>
                <a:spcPts val="0"/>
              </a:spcAft>
              <a:buClr>
                <a:srgbClr val="0085C3"/>
              </a:buClr>
            </a:pPr>
            <a:r>
              <a:rPr lang="en-GB" sz="1400" dirty="0">
                <a:solidFill>
                  <a:srgbClr val="4D4D4D"/>
                </a:solidFill>
                <a:latin typeface="Trebuchet MS"/>
              </a:rPr>
              <a:t>Intel x86 in </a:t>
            </a:r>
            <a:r>
              <a:rPr lang="en-GB" sz="1400" dirty="0" err="1">
                <a:solidFill>
                  <a:srgbClr val="4D4D4D"/>
                </a:solidFill>
                <a:latin typeface="Trebuchet MS"/>
              </a:rPr>
              <a:t>Symm</a:t>
            </a:r>
            <a:endParaRPr lang="en-GB" sz="1400" dirty="0">
              <a:solidFill>
                <a:srgbClr val="4D4D4D"/>
              </a:solidFill>
              <a:latin typeface="Trebuchet MS"/>
            </a:endParaRPr>
          </a:p>
          <a:p>
            <a:pPr>
              <a:lnSpc>
                <a:spcPct val="90000"/>
              </a:lnSpc>
              <a:spcBef>
                <a:spcPts val="600"/>
              </a:spcBef>
              <a:spcAft>
                <a:spcPts val="0"/>
              </a:spcAft>
              <a:buClr>
                <a:schemeClr val="bg1"/>
              </a:buClr>
            </a:pPr>
            <a:r>
              <a:rPr lang="en-GB" sz="1400" dirty="0" smtClean="0">
                <a:solidFill>
                  <a:schemeClr val="bg2"/>
                </a:solidFill>
                <a:latin typeface="+mn-lt"/>
              </a:rPr>
              <a:t>Storage Federation</a:t>
            </a:r>
          </a:p>
          <a:p>
            <a:pPr>
              <a:lnSpc>
                <a:spcPct val="90000"/>
              </a:lnSpc>
              <a:spcBef>
                <a:spcPts val="600"/>
              </a:spcBef>
              <a:spcAft>
                <a:spcPts val="0"/>
              </a:spcAft>
              <a:buClr>
                <a:schemeClr val="bg1"/>
              </a:buClr>
            </a:pPr>
            <a:r>
              <a:rPr lang="en-GB" sz="1600" dirty="0" err="1" smtClean="0">
                <a:solidFill>
                  <a:schemeClr val="bg2"/>
                </a:solidFill>
                <a:latin typeface="+mn-lt"/>
              </a:rPr>
              <a:t>Nutanix</a:t>
            </a:r>
            <a:endParaRPr lang="en-GB" sz="1400" dirty="0" smtClean="0">
              <a:solidFill>
                <a:schemeClr val="bg2"/>
              </a:solidFill>
              <a:latin typeface="+mn-lt"/>
            </a:endParaRPr>
          </a:p>
        </p:txBody>
      </p:sp>
      <p:cxnSp>
        <p:nvCxnSpPr>
          <p:cNvPr id="63" name="Straight Connector 62"/>
          <p:cNvCxnSpPr/>
          <p:nvPr/>
        </p:nvCxnSpPr>
        <p:spPr>
          <a:xfrm flipV="1">
            <a:off x="6898400" y="1225685"/>
            <a:ext cx="0" cy="1184944"/>
          </a:xfrm>
          <a:prstGeom prst="line">
            <a:avLst/>
          </a:prstGeom>
        </p:spPr>
        <p:style>
          <a:lnRef idx="1">
            <a:schemeClr val="accent2"/>
          </a:lnRef>
          <a:fillRef idx="0">
            <a:schemeClr val="accent2"/>
          </a:fillRef>
          <a:effectRef idx="0">
            <a:schemeClr val="accent2"/>
          </a:effectRef>
          <a:fontRef idx="minor">
            <a:schemeClr val="tx1"/>
          </a:fontRef>
        </p:style>
      </p:cxnSp>
      <p:cxnSp>
        <p:nvCxnSpPr>
          <p:cNvPr id="70" name="Straight Connector 69"/>
          <p:cNvCxnSpPr/>
          <p:nvPr/>
        </p:nvCxnSpPr>
        <p:spPr>
          <a:xfrm flipV="1">
            <a:off x="3679964" y="3336588"/>
            <a:ext cx="0" cy="398835"/>
          </a:xfrm>
          <a:prstGeom prst="line">
            <a:avLst/>
          </a:prstGeom>
        </p:spPr>
        <p:style>
          <a:lnRef idx="1">
            <a:schemeClr val="accent2"/>
          </a:lnRef>
          <a:fillRef idx="0">
            <a:schemeClr val="accent2"/>
          </a:fillRef>
          <a:effectRef idx="0">
            <a:schemeClr val="accent2"/>
          </a:effectRef>
          <a:fontRef idx="minor">
            <a:schemeClr val="tx1"/>
          </a:fontRef>
        </p:style>
      </p:cxnSp>
      <p:sp>
        <p:nvSpPr>
          <p:cNvPr id="71" name="TextBox 70"/>
          <p:cNvSpPr txBox="1"/>
          <p:nvPr/>
        </p:nvSpPr>
        <p:spPr>
          <a:xfrm>
            <a:off x="3544665" y="4328680"/>
            <a:ext cx="562975" cy="286232"/>
          </a:xfrm>
          <a:prstGeom prst="rect">
            <a:avLst/>
          </a:prstGeom>
          <a:noFill/>
        </p:spPr>
        <p:txBody>
          <a:bodyPr wrap="none"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2001</a:t>
            </a:r>
          </a:p>
        </p:txBody>
      </p:sp>
      <p:cxnSp>
        <p:nvCxnSpPr>
          <p:cNvPr id="72" name="Straight Connector 71"/>
          <p:cNvCxnSpPr/>
          <p:nvPr/>
        </p:nvCxnSpPr>
        <p:spPr>
          <a:xfrm>
            <a:off x="3679964" y="38740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4" name="Straight Connector 73"/>
          <p:cNvCxnSpPr/>
          <p:nvPr/>
        </p:nvCxnSpPr>
        <p:spPr>
          <a:xfrm flipV="1">
            <a:off x="3679964" y="774570"/>
            <a:ext cx="0" cy="616485"/>
          </a:xfrm>
          <a:prstGeom prst="line">
            <a:avLst/>
          </a:prstGeom>
        </p:spPr>
        <p:style>
          <a:lnRef idx="1">
            <a:schemeClr val="accent2"/>
          </a:lnRef>
          <a:fillRef idx="0">
            <a:schemeClr val="accent2"/>
          </a:fillRef>
          <a:effectRef idx="0">
            <a:schemeClr val="accent2"/>
          </a:effectRef>
          <a:fontRef idx="minor">
            <a:schemeClr val="tx1"/>
          </a:fontRef>
        </p:style>
      </p:cxnSp>
      <p:sp>
        <p:nvSpPr>
          <p:cNvPr id="75" name="TextBox 74"/>
          <p:cNvSpPr txBox="1"/>
          <p:nvPr/>
        </p:nvSpPr>
        <p:spPr>
          <a:xfrm>
            <a:off x="3679964" y="567816"/>
            <a:ext cx="1508426" cy="193899"/>
          </a:xfrm>
          <a:prstGeom prst="rect">
            <a:avLst/>
          </a:prstGeom>
          <a:noFill/>
        </p:spPr>
        <p:txBody>
          <a:bodyPr wrap="none" lIns="0" tIns="0" rIns="0" bIns="0" rtlCol="0">
            <a:spAutoFit/>
          </a:bodyPr>
          <a:lstStyle/>
          <a:p>
            <a:pPr>
              <a:lnSpc>
                <a:spcPct val="90000"/>
              </a:lnSpc>
              <a:spcBef>
                <a:spcPts val="600"/>
              </a:spcBef>
              <a:spcAft>
                <a:spcPts val="0"/>
              </a:spcAft>
              <a:buClr>
                <a:schemeClr val="bg1"/>
              </a:buClr>
            </a:pPr>
            <a:r>
              <a:rPr lang="en-GB" sz="1400" dirty="0" smtClean="0">
                <a:solidFill>
                  <a:schemeClr val="bg2"/>
                </a:solidFill>
                <a:latin typeface="+mn-lt"/>
              </a:rPr>
              <a:t>VMware GSX &amp; ESX</a:t>
            </a:r>
          </a:p>
        </p:txBody>
      </p:sp>
      <p:cxnSp>
        <p:nvCxnSpPr>
          <p:cNvPr id="80" name="Straight Connector 79"/>
          <p:cNvCxnSpPr/>
          <p:nvPr/>
        </p:nvCxnSpPr>
        <p:spPr>
          <a:xfrm flipV="1">
            <a:off x="3679964" y="2480554"/>
            <a:ext cx="0" cy="274334"/>
          </a:xfrm>
          <a:prstGeom prst="line">
            <a:avLst/>
          </a:prstGeom>
        </p:spPr>
        <p:style>
          <a:lnRef idx="1">
            <a:schemeClr val="accent2"/>
          </a:lnRef>
          <a:fillRef idx="0">
            <a:schemeClr val="accent2"/>
          </a:fillRef>
          <a:effectRef idx="0">
            <a:schemeClr val="accent2"/>
          </a:effectRef>
          <a:fontRef idx="minor">
            <a:schemeClr val="tx1"/>
          </a:fontRef>
        </p:style>
      </p:cxnSp>
      <p:cxnSp>
        <p:nvCxnSpPr>
          <p:cNvPr id="82" name="Straight Connector 81"/>
          <p:cNvCxnSpPr/>
          <p:nvPr/>
        </p:nvCxnSpPr>
        <p:spPr>
          <a:xfrm flipV="1">
            <a:off x="3669902" y="1689762"/>
            <a:ext cx="0" cy="274334"/>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30507056"/>
      </p:ext>
    </p:ext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ll_Template 16x9_final_MuseoEmbedded">
  <a:themeElements>
    <a:clrScheme name="Dell New altered">
      <a:dk1>
        <a:srgbClr val="4D4D4D"/>
      </a:dk1>
      <a:lt1>
        <a:srgbClr val="FFFFFF"/>
      </a:lt1>
      <a:dk2>
        <a:srgbClr val="0085C3"/>
      </a:dk2>
      <a:lt2>
        <a:srgbClr val="FFFFFF"/>
      </a:lt2>
      <a:accent1>
        <a:srgbClr val="00447C"/>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Trebuche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yDellTemplate2016_Trebuchet.potx" id="{A72D993B-F21B-4918-BEB7-ECF56947CE23}" vid="{32347EC1-2B84-4051-A887-8FBE821D34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xml version="1.0" encoding="utf-8"?>
<customUI xmlns="http://schemas.microsoft.com/office/2009/07/customui">
  <ribbon startFromScratch="false">
    <tabs>
      <tab id="customTab" label="Dell Macros">
        <group id="customGroup" label="Page Numbers">
          <button id="ReplaceFonts" label="Replace Fonts" imageMso="ClearFormatting" size="large" onAction="ReplaceFonts"/>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EEBEE83C66E54EA9BED83B0A9A60DB" ma:contentTypeVersion="1" ma:contentTypeDescription="Create a new document." ma:contentTypeScope="" ma:versionID="51a43b2161297f783d65b37e357c79e9">
  <xsd:schema xmlns:xsd="http://www.w3.org/2001/XMLSchema" xmlns:p="http://schemas.microsoft.com/office/2006/metadata/properties" targetNamespace="http://schemas.microsoft.com/office/2006/metadata/properties" ma:root="true" ma:fieldsID="b9cfef283e0bc2d986a66f9ec0cdc4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6FC490B-1F77-48C5-AC70-1DD939DBDF04}">
  <ds:schemaRefs>
    <ds:schemaRef ds:uri="http://schemas.microsoft.com/sharepoint/v3/contenttype/forms"/>
  </ds:schemaRefs>
</ds:datastoreItem>
</file>

<file path=customXml/itemProps2.xml><?xml version="1.0" encoding="utf-8"?>
<ds:datastoreItem xmlns:ds="http://schemas.openxmlformats.org/officeDocument/2006/customXml" ds:itemID="{A3332CB6-AB82-4DD3-8C89-C660A1C39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873BDD3-AA35-4F19-A12A-C6462BECFBD1}">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MyDellTemplate2016_Trebuchet</Template>
  <TotalTime>1245</TotalTime>
  <Words>1866</Words>
  <Application>Microsoft Office PowerPoint</Application>
  <PresentationFormat>On-screen Show (16:9)</PresentationFormat>
  <Paragraphs>501</Paragraphs>
  <Slides>51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Arial Black</vt:lpstr>
      <vt:lpstr>Courier New</vt:lpstr>
      <vt:lpstr>Museo For Dell 300</vt:lpstr>
      <vt:lpstr>Museo Sans For Dell</vt:lpstr>
      <vt:lpstr>Museo Sans For Dell</vt:lpstr>
      <vt:lpstr>Trebuchet MS</vt:lpstr>
      <vt:lpstr>Verdana</vt:lpstr>
      <vt:lpstr>Wingdings</vt:lpstr>
      <vt:lpstr>Dell_Template 16x9_final_MuseoEmbedded</vt:lpstr>
      <vt:lpstr>Data Storage Evolution</vt:lpstr>
      <vt:lpstr>Agenda:</vt:lpstr>
      <vt:lpstr>1: A brief history of storage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Evolution of Storage</vt:lpstr>
      <vt:lpstr>PowerPoint Presentation</vt:lpstr>
      <vt:lpstr>Phase 1: Consolidation</vt:lpstr>
      <vt:lpstr>Phase 2: Federation</vt:lpstr>
      <vt:lpstr>Phase 3: Dispersed</vt:lpstr>
      <vt:lpstr>Storage design challenges and trade-off</vt:lpstr>
      <vt:lpstr>Storage design challenges and trade-off</vt:lpstr>
      <vt:lpstr>Example: Luster File System</vt:lpstr>
      <vt:lpstr>Example: Luster File System</vt:lpstr>
      <vt:lpstr>Storage design challenges and trade-off</vt:lpstr>
      <vt:lpstr>Storage design challenges and trade-off</vt:lpstr>
      <vt:lpstr>3: ScaleIO</vt:lpstr>
      <vt:lpstr>ScaleIO</vt:lpstr>
      <vt:lpstr>PowerPoint Presentation</vt:lpstr>
      <vt:lpstr>ScaleIO Benefits</vt:lpstr>
      <vt:lpstr>ScaleIO deployment options</vt:lpstr>
      <vt:lpstr>High I/O Parallelism</vt:lpstr>
      <vt:lpstr>3.8 PB in a single rack </vt:lpstr>
      <vt:lpstr>ScaleIO consume options</vt:lpstr>
      <vt:lpstr>http://emc.com/getScaleio</vt:lpstr>
      <vt:lpstr>4: 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Software-Defined Storage?</vt:lpstr>
      <vt:lpstr>What is Software-Defined Storage?</vt:lpstr>
      <vt:lpstr>What is Software-Defined Storage?</vt:lpstr>
      <vt:lpstr>What is Software-Defined Storage?</vt:lpstr>
      <vt:lpstr>What is Software-Defined Storage?</vt:lpstr>
      <vt:lpstr>What is Software-Defined Storage?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c:title>
  <dc:creator>Pavlov, Fedor</dc:creator>
  <cp:keywords>Internal Use</cp:keywords>
  <cp:lastModifiedBy>Pavlov, Fedor</cp:lastModifiedBy>
  <cp:revision>273</cp:revision>
  <cp:lastPrinted>2014-02-14T16:26:12Z</cp:lastPrinted>
  <dcterms:created xsi:type="dcterms:W3CDTF">2016-07-03T19:38:21Z</dcterms:created>
  <dcterms:modified xsi:type="dcterms:W3CDTF">2017-09-26T10:44:03Z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0x010100EAEEBEE83C66E54EA9BED83B0A9A60DB</vt:lpwstr>
  </property>
  <property fmtid="{D5CDD505-2E9C-101B-9397-08002B2CF9AE}" pid="3" name="TitusGUID">
    <vt:lpwstr>c6bff6cb-b771-45b2-aab7-376ac1be7c90</vt:lpwstr>
  </property>
  <property fmtid="{D5CDD505-2E9C-101B-9397-08002B2CF9AE}" pid="4" name="DellClassification">
    <vt:lpwstr>Internal Use</vt:lpwstr>
  </property>
  <property fmtid="{D5CDD505-2E9C-101B-9397-08002B2CF9AE}" pid="5" name="DellSubLabels">
    <vt:lpwstr/>
  </property>
  <property fmtid="{D5CDD505-2E9C-101B-9397-08002B2CF9AE}" pid="6" name="DellVisual Markings (PPT)">
    <vt:lpwstr>Classification Footer</vt:lpwstr>
  </property>
  <property fmtid="{D5CDD505-2E9C-101B-9397-08002B2CF9AE}" pid="7" name="titusconfig">
    <vt:lpwstr>1.3AMER</vt:lpwstr>
  </property>
</Properties>
</file>