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57" r:id="rId4"/>
    <p:sldId id="275" r:id="rId5"/>
    <p:sldId id="258" r:id="rId6"/>
    <p:sldId id="277" r:id="rId7"/>
    <p:sldId id="278" r:id="rId8"/>
    <p:sldId id="263" r:id="rId9"/>
    <p:sldId id="280" r:id="rId10"/>
    <p:sldId id="282" r:id="rId11"/>
    <p:sldId id="262" r:id="rId12"/>
    <p:sldId id="281" r:id="rId13"/>
    <p:sldId id="269" r:id="rId14"/>
    <p:sldId id="268" r:id="rId15"/>
    <p:sldId id="266" r:id="rId16"/>
    <p:sldId id="271" r:id="rId17"/>
    <p:sldId id="264" r:id="rId18"/>
    <p:sldId id="265" r:id="rId19"/>
    <p:sldId id="272" r:id="rId20"/>
    <p:sldId id="284" r:id="rId21"/>
    <p:sldId id="27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6481" autoAdjust="0"/>
  </p:normalViewPr>
  <p:slideViewPr>
    <p:cSldViewPr>
      <p:cViewPr>
        <p:scale>
          <a:sx n="125" d="100"/>
          <a:sy n="125" d="100"/>
        </p:scale>
        <p:origin x="822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D0300-7B21-4738-9295-0493F26E3ABA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6869-1237-4C7B-9168-7419C9641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6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56869-1237-4C7B-9168-7419C96414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7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21F95-08B6-45E2-AA57-C683931186CD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NICA Computing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NEC’2017 27-09-2017</a:t>
            </a:r>
          </a:p>
          <a:p>
            <a:pPr algn="r"/>
            <a:r>
              <a:rPr lang="en-US" sz="1800" dirty="0" err="1" smtClean="0"/>
              <a:t>A.G.Dolbilov</a:t>
            </a:r>
            <a:endParaRPr lang="en-US" sz="1800" dirty="0" smtClean="0"/>
          </a:p>
          <a:p>
            <a:pPr algn="r"/>
            <a:r>
              <a:rPr lang="en-US" sz="1800" dirty="0" err="1" smtClean="0"/>
              <a:t>Yu</a:t>
            </a:r>
            <a:r>
              <a:rPr lang="en-US" sz="1800" dirty="0" err="1" smtClean="0"/>
              <a:t>.I.Minaev</a:t>
            </a:r>
            <a:endParaRPr lang="en-US" sz="1800" dirty="0" smtClean="0"/>
          </a:p>
          <a:p>
            <a:pPr algn="r"/>
            <a:r>
              <a:rPr lang="en-US" sz="1800" dirty="0" err="1" smtClean="0"/>
              <a:t>B.G.Shchinov</a:t>
            </a:r>
            <a:endParaRPr lang="en-US" sz="1800" dirty="0" smtClean="0"/>
          </a:p>
          <a:p>
            <a:pPr algn="r"/>
            <a:r>
              <a:rPr lang="en-US" sz="1800" dirty="0" err="1" smtClean="0"/>
              <a:t>I.V.Slepnev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MPD On/Off-Line farm Network infrastructure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168" y="1600200"/>
            <a:ext cx="2602632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Example of </a:t>
            </a:r>
            <a:r>
              <a:rPr lang="en-US" dirty="0"/>
              <a:t>s</a:t>
            </a:r>
            <a:r>
              <a:rPr lang="en-US" dirty="0" smtClean="0"/>
              <a:t>tructural </a:t>
            </a:r>
            <a:r>
              <a:rPr lang="en-US" dirty="0"/>
              <a:t>diagram of </a:t>
            </a:r>
            <a:r>
              <a:rPr lang="en-US" dirty="0" smtClean="0"/>
              <a:t>On-Line NICA </a:t>
            </a:r>
            <a:r>
              <a:rPr lang="en-US" dirty="0"/>
              <a:t>cluster </a:t>
            </a:r>
            <a:r>
              <a:rPr lang="en-US" dirty="0" smtClean="0"/>
              <a:t>based on </a:t>
            </a:r>
            <a:r>
              <a:rPr lang="en-US" b="1" dirty="0" smtClean="0"/>
              <a:t>Spine </a:t>
            </a:r>
            <a:r>
              <a:rPr lang="en-US" b="1" dirty="0"/>
              <a:t>&amp; </a:t>
            </a:r>
            <a:r>
              <a:rPr lang="en-US" b="1" dirty="0" smtClean="0"/>
              <a:t>Leaf </a:t>
            </a:r>
            <a:r>
              <a:rPr lang="en-US" dirty="0" smtClean="0"/>
              <a:t>topology</a:t>
            </a:r>
            <a:endParaRPr lang="en-US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08044"/>
            <a:ext cx="5410200" cy="43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NICA Cluster: structured scheme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1628799"/>
            <a:ext cx="4483071" cy="4497363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Scheme </a:t>
            </a:r>
            <a:r>
              <a:rPr lang="en-US" dirty="0"/>
              <a:t>of NICA distributed cluster with shared file systems such as </a:t>
            </a:r>
            <a:r>
              <a:rPr lang="en-US" dirty="0" err="1"/>
              <a:t>GlusterFS</a:t>
            </a:r>
            <a:r>
              <a:rPr lang="en-US" dirty="0"/>
              <a:t>, </a:t>
            </a:r>
            <a:r>
              <a:rPr lang="en-US" dirty="0" err="1"/>
              <a:t>Ceph</a:t>
            </a:r>
            <a:r>
              <a:rPr lang="en-US" dirty="0"/>
              <a:t>, EOS...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NICA Network: external </a:t>
            </a:r>
            <a:r>
              <a:rPr lang="en-US" dirty="0" smtClean="0"/>
              <a:t>logical scheme LHEP </a:t>
            </a:r>
            <a:r>
              <a:rPr lang="en-US" dirty="0"/>
              <a:t>&lt;&gt; LIT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8144" y="1600200"/>
            <a:ext cx="2818656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core of the </a:t>
            </a:r>
            <a:r>
              <a:rPr lang="en-US" dirty="0" smtClean="0"/>
              <a:t>network system</a:t>
            </a:r>
            <a:r>
              <a:rPr lang="en-US" dirty="0"/>
              <a:t>, switching will be performed on the Cisco Nexus </a:t>
            </a:r>
            <a:r>
              <a:rPr lang="en-US" dirty="0" smtClean="0"/>
              <a:t>9504      </a:t>
            </a:r>
            <a:r>
              <a:rPr lang="ru-RU" b="1" dirty="0" smtClean="0"/>
              <a:t>4 </a:t>
            </a:r>
            <a:r>
              <a:rPr lang="en-US" b="1" dirty="0" smtClean="0"/>
              <a:t>x 100Gbps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3000" y="1600200"/>
            <a:ext cx="46185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NICA Network: external LHEP </a:t>
            </a:r>
            <a:r>
              <a:rPr lang="en-US" dirty="0" smtClean="0"/>
              <a:t>&lt;&gt; LIT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28184" y="1600200"/>
            <a:ext cx="2458616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2 new </a:t>
            </a:r>
            <a:r>
              <a:rPr lang="en-US" dirty="0"/>
              <a:t>cable line between the sites </a:t>
            </a:r>
            <a:r>
              <a:rPr lang="en-US" dirty="0" smtClean="0"/>
              <a:t>LIT </a:t>
            </a:r>
            <a:r>
              <a:rPr lang="en-US" dirty="0"/>
              <a:t>and </a:t>
            </a:r>
            <a:r>
              <a:rPr lang="en-US" dirty="0" smtClean="0"/>
              <a:t>LHEP for NICA complex.</a:t>
            </a:r>
            <a:r>
              <a:rPr lang="ru-RU" dirty="0" smtClean="0"/>
              <a:t> </a:t>
            </a:r>
            <a:r>
              <a:rPr lang="en-US" dirty="0" smtClean="0"/>
              <a:t>~4.7Km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4271" y="1600200"/>
            <a:ext cx="476498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Data flow </a:t>
            </a:r>
            <a:r>
              <a:rPr lang="en-US" dirty="0" smtClean="0"/>
              <a:t>and </a:t>
            </a:r>
            <a:r>
              <a:rPr lang="en-US" dirty="0" smtClean="0"/>
              <a:t>processing model </a:t>
            </a:r>
            <a:r>
              <a:rPr lang="en-US" dirty="0" smtClean="0"/>
              <a:t>by </a:t>
            </a:r>
            <a:r>
              <a:rPr lang="en-US" dirty="0" smtClean="0"/>
              <a:t>Alice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2583180"/>
            <a:ext cx="4160520" cy="2514600"/>
            <a:chOff x="0" y="0"/>
            <a:chExt cx="4160520" cy="2514600"/>
          </a:xfrm>
        </p:grpSpPr>
        <p:pic>
          <p:nvPicPr>
            <p:cNvPr id="5" name="Рисунок 4" descr="Описание: Описание: C:\Users\WinVB\Downloads\media\image2.jpe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1811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 descr="Описание: Описание: C:\Users\WinVB\Downloads\media\image3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6820" y="0"/>
              <a:ext cx="1181100" cy="231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 descr="Описание: Описание: C:\Users\WinVB\Downloads\media\image4.jpe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46020" y="0"/>
              <a:ext cx="1714500" cy="8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 descr="Описание: Описание: C:\Users\WinVB\Downloads\media\image3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6820" y="0"/>
              <a:ext cx="1181100" cy="231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779"/>
            <a:ext cx="4346026" cy="292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5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NICA distributed model of data processing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56" y="1484784"/>
            <a:ext cx="7211144" cy="4907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LIT VMs HPC Cluster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"/>
          <a:stretch/>
        </p:blipFill>
        <p:spPr bwMode="auto">
          <a:xfrm>
            <a:off x="457200" y="2096778"/>
            <a:ext cx="8229600" cy="3419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5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Computing for ON/OFF-Line Cluster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426077"/>
              </p:ext>
            </p:extLst>
          </p:nvPr>
        </p:nvGraphicFramePr>
        <p:xfrm>
          <a:off x="457200" y="1600200"/>
          <a:ext cx="8229600" cy="4853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478"/>
                <a:gridCol w="1928826"/>
                <a:gridCol w="1643074"/>
                <a:gridCol w="1900222"/>
              </a:tblGrid>
              <a:tr h="84755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ON-Line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OFF-Line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</a:t>
                      </a:r>
                      <a:endParaRPr lang="ru-RU" dirty="0"/>
                    </a:p>
                  </a:txBody>
                  <a:tcPr anchor="ctr"/>
                </a:tc>
              </a:tr>
              <a:tr h="847557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x 100 </a:t>
                      </a:r>
                      <a:r>
                        <a:rPr lang="en-US" dirty="0" err="1" smtClean="0"/>
                        <a:t>Gbps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x 100Gbps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x 100Gbps</a:t>
                      </a:r>
                      <a:endParaRPr lang="ru-RU" dirty="0"/>
                    </a:p>
                  </a:txBody>
                  <a:tcPr anchor="ctr"/>
                </a:tc>
              </a:tr>
              <a:tr h="847557">
                <a:tc>
                  <a:txBody>
                    <a:bodyPr/>
                    <a:lstStyle/>
                    <a:p>
                      <a:r>
                        <a:rPr lang="en-US" dirty="0" smtClean="0"/>
                        <a:t>File</a:t>
                      </a:r>
                      <a:r>
                        <a:rPr lang="en-US" baseline="0" dirty="0" smtClean="0"/>
                        <a:t> System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CEPF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Gluster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EOS</a:t>
                      </a:r>
                      <a:endParaRPr lang="ru-RU" dirty="0"/>
                    </a:p>
                  </a:txBody>
                  <a:tcPr anchor="ctr"/>
                </a:tc>
              </a:tr>
              <a:tr h="847557">
                <a:tc>
                  <a:txBody>
                    <a:bodyPr/>
                    <a:lstStyle/>
                    <a:p>
                      <a:r>
                        <a:rPr lang="en-US" dirty="0" smtClean="0"/>
                        <a:t>Batch</a:t>
                      </a:r>
                      <a:r>
                        <a:rPr lang="en-US" baseline="0" dirty="0" smtClean="0"/>
                        <a:t> System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SGE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HTCondor</a:t>
                      </a:r>
                      <a:endParaRPr lang="ru-RU" dirty="0"/>
                    </a:p>
                  </a:txBody>
                  <a:tcPr anchor="ctr"/>
                </a:tc>
              </a:tr>
              <a:tr h="1462907"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Distributed computing infrastructure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AliEn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PanDA</a:t>
                      </a:r>
                      <a:r>
                        <a:rPr lang="en-US" baseline="0" dirty="0" smtClean="0"/>
                        <a:t>, DIRAC…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AliEn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PanDa</a:t>
                      </a:r>
                      <a:r>
                        <a:rPr lang="en-US" baseline="0" dirty="0" smtClean="0"/>
                        <a:t>, DIRAC…</a:t>
                      </a:r>
                      <a:endParaRPr lang="ru-RU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Monitoring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Hierarchical </a:t>
            </a:r>
            <a:r>
              <a:rPr lang="en-US" dirty="0"/>
              <a:t>monitoring</a:t>
            </a:r>
          </a:p>
          <a:p>
            <a:r>
              <a:rPr lang="en-US" dirty="0"/>
              <a:t>Centralization of each part of monitoring</a:t>
            </a:r>
          </a:p>
          <a:p>
            <a:r>
              <a:rPr lang="en-US" dirty="0"/>
              <a:t>Distributed to different sites for reliability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Monitoring NICA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8679"/>
            <a:ext cx="8229600" cy="410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0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NICA Detectors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BM&amp;N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r"/>
            <a:r>
              <a:rPr lang="en-US" dirty="0" smtClean="0"/>
              <a:t>MPD 2020</a:t>
            </a:r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r>
              <a:rPr lang="en-US" dirty="0" smtClean="0"/>
              <a:t>SPD 2023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3" y="2492896"/>
            <a:ext cx="2575565" cy="1862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293096"/>
            <a:ext cx="2285428" cy="1805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15" y="2348880"/>
            <a:ext cx="242251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Thank You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NEC’2017 27-09-2017</a:t>
            </a:r>
          </a:p>
        </p:txBody>
      </p:sp>
    </p:spTree>
    <p:extLst>
      <p:ext uri="{BB962C8B-B14F-4D97-AF65-F5344CB8AC3E}">
        <p14:creationId xmlns:p14="http://schemas.microsoft.com/office/powerpoint/2010/main" val="11850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BM&amp;N Network: DAQ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5987009" cy="4522665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444208" y="1600200"/>
            <a:ext cx="2242592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“peak” speed from </a:t>
            </a:r>
            <a:r>
              <a:rPr lang="en-US" dirty="0" smtClean="0"/>
              <a:t>BM&amp;N detectors </a:t>
            </a:r>
            <a:r>
              <a:rPr lang="en-US" dirty="0"/>
              <a:t>can reach up to </a:t>
            </a:r>
            <a:r>
              <a:rPr lang="en-US" dirty="0" smtClean="0"/>
              <a:t>20 </a:t>
            </a:r>
            <a:r>
              <a:rPr lang="en-US" dirty="0" err="1"/>
              <a:t>Gbps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Computing for </a:t>
            </a:r>
            <a:r>
              <a:rPr lang="en-US" dirty="0" smtClean="0"/>
              <a:t>MPD NICA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7"/>
          <a:stretch/>
        </p:blipFill>
        <p:spPr bwMode="auto">
          <a:xfrm>
            <a:off x="1547664" y="1700808"/>
            <a:ext cx="6127011" cy="403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3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Computing </a:t>
            </a:r>
            <a:r>
              <a:rPr lang="en-US" dirty="0" smtClean="0"/>
              <a:t>for NICA based 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Type of </a:t>
            </a:r>
            <a:r>
              <a:rPr lang="en-US" dirty="0" smtClean="0"/>
              <a:t>the </a:t>
            </a:r>
            <a:r>
              <a:rPr lang="en-US" dirty="0"/>
              <a:t>processing </a:t>
            </a:r>
            <a:r>
              <a:rPr lang="en-US" dirty="0" smtClean="0"/>
              <a:t>model</a:t>
            </a:r>
          </a:p>
          <a:p>
            <a:r>
              <a:rPr lang="en-US" dirty="0"/>
              <a:t>Data </a:t>
            </a:r>
            <a:r>
              <a:rPr lang="en-US" dirty="0" smtClean="0"/>
              <a:t>flow</a:t>
            </a:r>
          </a:p>
          <a:p>
            <a:r>
              <a:rPr lang="en-US" dirty="0"/>
              <a:t>Requirements for the organization of </a:t>
            </a:r>
            <a:r>
              <a:rPr lang="en-US" dirty="0" smtClean="0"/>
              <a:t>computing</a:t>
            </a:r>
          </a:p>
          <a:p>
            <a:r>
              <a:rPr lang="en-US" dirty="0"/>
              <a:t>NICA local </a:t>
            </a:r>
            <a:r>
              <a:rPr lang="en-US" dirty="0" smtClean="0"/>
              <a:t>and external network</a:t>
            </a:r>
          </a:p>
          <a:p>
            <a:r>
              <a:rPr lang="en-US" dirty="0" err="1"/>
              <a:t>ON-Line</a:t>
            </a:r>
            <a:r>
              <a:rPr lang="en-US" dirty="0"/>
              <a:t> and </a:t>
            </a:r>
            <a:r>
              <a:rPr lang="en-US" dirty="0" err="1"/>
              <a:t>OFF-Line</a:t>
            </a:r>
            <a:r>
              <a:rPr lang="en-US" dirty="0"/>
              <a:t> </a:t>
            </a:r>
            <a:r>
              <a:rPr lang="en-US" dirty="0" smtClean="0"/>
              <a:t>Computing and Storage </a:t>
            </a:r>
            <a:r>
              <a:rPr lang="en-US" dirty="0"/>
              <a:t>f</a:t>
            </a:r>
            <a:r>
              <a:rPr lang="en-US" dirty="0" smtClean="0"/>
              <a:t>arms</a:t>
            </a:r>
            <a:endParaRPr lang="ru-RU" dirty="0"/>
          </a:p>
          <a:p>
            <a:r>
              <a:rPr lang="en-US" dirty="0"/>
              <a:t>Monitoring </a:t>
            </a:r>
            <a:r>
              <a:rPr lang="en-US" dirty="0" smtClean="0"/>
              <a:t>computing </a:t>
            </a:r>
            <a:r>
              <a:rPr lang="en-US" dirty="0"/>
              <a:t>environment </a:t>
            </a:r>
            <a:r>
              <a:rPr lang="en-US" dirty="0" smtClean="0"/>
              <a:t>for NICA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/>
              <a:t>Required </a:t>
            </a:r>
            <a:r>
              <a:rPr lang="en-US" sz="3600" dirty="0" smtClean="0"/>
              <a:t>knowledge </a:t>
            </a:r>
            <a:r>
              <a:rPr lang="en-US" sz="3600" dirty="0"/>
              <a:t>for NICA Computing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kind of </a:t>
            </a:r>
            <a:r>
              <a:rPr lang="en-US" dirty="0" smtClean="0"/>
              <a:t>data</a:t>
            </a:r>
          </a:p>
          <a:p>
            <a:r>
              <a:rPr lang="en-US" dirty="0"/>
              <a:t>what's </a:t>
            </a:r>
            <a:r>
              <a:rPr lang="en-US" dirty="0" smtClean="0"/>
              <a:t>the data frequency</a:t>
            </a:r>
          </a:p>
          <a:p>
            <a:r>
              <a:rPr lang="en-US" dirty="0"/>
              <a:t>what is the volume of </a:t>
            </a:r>
            <a:endParaRPr lang="en-US" dirty="0" smtClean="0"/>
          </a:p>
          <a:p>
            <a:r>
              <a:rPr lang="en-US" dirty="0"/>
              <a:t>what volume and how long to </a:t>
            </a:r>
            <a:r>
              <a:rPr lang="en-US" dirty="0" smtClean="0"/>
              <a:t>store on-line</a:t>
            </a:r>
          </a:p>
          <a:p>
            <a:r>
              <a:rPr lang="en-US" dirty="0" smtClean="0"/>
              <a:t>what </a:t>
            </a:r>
            <a:r>
              <a:rPr lang="en-US" dirty="0"/>
              <a:t>volume is taken </a:t>
            </a:r>
            <a:r>
              <a:rPr lang="en-US" dirty="0" smtClean="0"/>
              <a:t>off-line</a:t>
            </a:r>
          </a:p>
          <a:p>
            <a:r>
              <a:rPr lang="en-US" dirty="0"/>
              <a:t>what is the volume </a:t>
            </a:r>
            <a:r>
              <a:rPr lang="en-US" dirty="0" smtClean="0"/>
              <a:t>move </a:t>
            </a:r>
            <a:r>
              <a:rPr lang="en-US" dirty="0"/>
              <a:t>to the archival </a:t>
            </a:r>
            <a:r>
              <a:rPr lang="en-US" dirty="0" smtClean="0"/>
              <a:t>tapes</a:t>
            </a:r>
          </a:p>
          <a:p>
            <a:r>
              <a:rPr lang="en-US" dirty="0"/>
              <a:t>how many months a year working </a:t>
            </a:r>
            <a:r>
              <a:rPr lang="en-US" dirty="0" smtClean="0"/>
              <a:t>complex </a:t>
            </a:r>
            <a:r>
              <a:rPr lang="en-US" dirty="0"/>
              <a:t>( </a:t>
            </a:r>
            <a:r>
              <a:rPr lang="en-US" dirty="0" smtClean="0"/>
              <a:t>by years)</a:t>
            </a:r>
          </a:p>
          <a:p>
            <a:r>
              <a:rPr lang="en-US" dirty="0"/>
              <a:t>how many years working </a:t>
            </a:r>
            <a:r>
              <a:rPr lang="en-US" dirty="0" smtClean="0"/>
              <a:t>installation</a:t>
            </a:r>
          </a:p>
          <a:p>
            <a:r>
              <a:rPr lang="en-US" dirty="0"/>
              <a:t>how much Monte </a:t>
            </a:r>
            <a:r>
              <a:rPr lang="en-US" dirty="0" smtClean="0"/>
              <a:t>Carlo is needing</a:t>
            </a:r>
          </a:p>
          <a:p>
            <a:r>
              <a:rPr lang="en-US" dirty="0"/>
              <a:t>h</a:t>
            </a:r>
            <a:r>
              <a:rPr lang="en-US" dirty="0" smtClean="0"/>
              <a:t>ow many </a:t>
            </a:r>
            <a:r>
              <a:rPr lang="en-US" dirty="0"/>
              <a:t>physicists will take this process and </a:t>
            </a:r>
            <a:r>
              <a:rPr lang="en-US" dirty="0" smtClean="0"/>
              <a:t>where</a:t>
            </a:r>
          </a:p>
          <a:p>
            <a:r>
              <a:rPr lang="en-US" dirty="0"/>
              <a:t>how many copies and what should be kept forever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5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MPD Data Types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932082"/>
              </p:ext>
            </p:extLst>
          </p:nvPr>
        </p:nvGraphicFramePr>
        <p:xfrm>
          <a:off x="457200" y="1500173"/>
          <a:ext cx="8229600" cy="5183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677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Acronym 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 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Persistency</a:t>
                      </a:r>
                    </a:p>
                  </a:txBody>
                  <a:tcPr anchor="ctr" anchorCtr="1"/>
                </a:tc>
              </a:tr>
              <a:tr h="4836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 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Raw data as it comes from the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detector</a:t>
                      </a:r>
                      <a:endParaRPr lang="ru-RU" sz="1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Transient</a:t>
                      </a:r>
                      <a:endParaRPr lang="ru-RU" dirty="0"/>
                    </a:p>
                  </a:txBody>
                  <a:tcPr anchor="ctr" anchorCtr="1"/>
                </a:tc>
              </a:tr>
              <a:tr h="876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ESD 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Event Summary Data. Auxiliary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data to CTF containing the output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of the reconstruction process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linking the tracks and clusters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Temporary</a:t>
                      </a:r>
                    </a:p>
                  </a:txBody>
                  <a:tcPr anchor="ctr" anchorCtr="1"/>
                </a:tc>
              </a:tr>
              <a:tr h="876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 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Monte Carlo. Simulated energy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deposits in sensitive detectors.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Removed once the reconstruction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of MC data is completed</a:t>
                      </a:r>
                      <a:endParaRPr lang="ru-RU" sz="1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Transient</a:t>
                      </a:r>
                      <a:endParaRPr lang="ru-RU" dirty="0"/>
                    </a:p>
                  </a:txBody>
                  <a:tcPr anchor="ctr" anchorCtr="1"/>
                </a:tc>
              </a:tr>
              <a:tr h="10730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AOD 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Analysis Object Data containing the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smtClean="0"/>
                        <a:t>re</a:t>
                      </a:r>
                      <a:r>
                        <a:rPr lang="en-US" sz="1300" dirty="0" smtClean="0"/>
                        <a:t>al </a:t>
                      </a:r>
                      <a:r>
                        <a:rPr lang="en-US" sz="1300" dirty="0" smtClean="0"/>
                        <a:t>track parameters in a given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vertex and for a given physics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event. AODs are collected on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dedicated facilities for subsequent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analysis</a:t>
                      </a:r>
                      <a:endParaRPr lang="ru-RU" sz="1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Persistent</a:t>
                      </a:r>
                      <a:endParaRPr lang="ru-RU" dirty="0"/>
                    </a:p>
                  </a:txBody>
                  <a:tcPr anchor="ctr" anchorCtr="1"/>
                </a:tc>
              </a:tr>
              <a:tr h="14659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MCAOD 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Analysis Object Data for a given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simulated physics event. Same as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AOD with addition of kinematic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information that allows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comparison to MC. MCAODs are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collected on dedicated facilities for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subsequent analysis</a:t>
                      </a:r>
                      <a:endParaRPr lang="ru-RU" sz="1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Persistent</a:t>
                      </a:r>
                      <a:endParaRPr lang="ru-RU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MPD Estimated Event Size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060905"/>
              </p:ext>
            </p:extLst>
          </p:nvPr>
        </p:nvGraphicFramePr>
        <p:xfrm>
          <a:off x="457200" y="1600200"/>
          <a:ext cx="8229600" cy="506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460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Detector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Number of FEE Channels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Channel Occupancy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Information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Type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CMR10"/>
                          <a:ea typeface="Times New Roman" panose="02020603050405020304" pitchFamily="18" charset="0"/>
                          <a:cs typeface="CMR10"/>
                        </a:rPr>
                        <a:t>Event</a:t>
                      </a:r>
                      <a:r>
                        <a:rPr lang="en-US" sz="1100" kern="0">
                          <a:effectLst/>
                          <a:latin typeface="CMR10"/>
                          <a:ea typeface="Times New Roman" panose="02020603050405020304" pitchFamily="18" charset="0"/>
                          <a:cs typeface="CMR10"/>
                        </a:rPr>
                        <a:t>      </a:t>
                      </a:r>
                      <a:r>
                        <a:rPr lang="ru-RU" sz="1100" kern="0">
                          <a:effectLst/>
                          <a:latin typeface="CMR10"/>
                          <a:ea typeface="Times New Roman" panose="02020603050405020304" pitchFamily="18" charset="0"/>
                          <a:cs typeface="CMR10"/>
                        </a:rPr>
                        <a:t> Size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CMR10"/>
                          <a:ea typeface="Times New Roman" panose="02020603050405020304" pitchFamily="18" charset="0"/>
                          <a:cs typeface="CMR10"/>
                        </a:rPr>
                        <a:t>(KiB)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Readout Rate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(MiB/s)</a:t>
                      </a:r>
                    </a:p>
                  </a:txBody>
                  <a:tcPr marL="68580" marR="68580" marT="0" marB="0"/>
                </a:tc>
              </a:tr>
              <a:tr h="460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CPC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10000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Symbol" panose="05050102010706020507" pitchFamily="18" charset="2"/>
                          <a:ea typeface="SimSun" panose="02010600030101010101" pitchFamily="2" charset="-122"/>
                          <a:cs typeface="Symbol" panose="05050102010706020507" pitchFamily="18" charset="2"/>
                        </a:rPr>
                        <a:t>¾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Timestamp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Symbol" panose="05050102010706020507" pitchFamily="18" charset="2"/>
                          <a:ea typeface="SimSun" panose="02010600030101010101" pitchFamily="2" charset="-122"/>
                          <a:cs typeface="Symbol" panose="05050102010706020507" pitchFamily="18" charset="2"/>
                        </a:rPr>
                        <a:t>¾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&lt; 100</a:t>
                      </a:r>
                    </a:p>
                  </a:txBody>
                  <a:tcPr marL="68580" marR="68580" marT="0" marB="0"/>
                </a:tc>
              </a:tr>
              <a:tr h="460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FFD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96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Symbol" panose="05050102010706020507" pitchFamily="18" charset="2"/>
                          <a:ea typeface="SimSun" panose="02010600030101010101" pitchFamily="2" charset="-122"/>
                          <a:cs typeface="Symbol" panose="05050102010706020507" pitchFamily="18" charset="2"/>
                        </a:rPr>
                        <a:t>¾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Timestamp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Symbol" panose="05050102010706020507" pitchFamily="18" charset="2"/>
                          <a:ea typeface="SimSun" panose="02010600030101010101" pitchFamily="2" charset="-122"/>
                          <a:cs typeface="Symbol" panose="05050102010706020507" pitchFamily="18" charset="2"/>
                        </a:rPr>
                        <a:t>¾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&lt; 100</a:t>
                      </a:r>
                    </a:p>
                  </a:txBody>
                  <a:tcPr marL="68580" marR="68580" marT="0" marB="0"/>
                </a:tc>
              </a:tr>
              <a:tr h="460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ZDC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96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Symbol" panose="05050102010706020507" pitchFamily="18" charset="2"/>
                          <a:ea typeface="SimSun" panose="02010600030101010101" pitchFamily="2" charset="-122"/>
                          <a:cs typeface="Symbol" panose="05050102010706020507" pitchFamily="18" charset="2"/>
                        </a:rPr>
                        <a:t>¾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ADC Samples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Symbol" panose="05050102010706020507" pitchFamily="18" charset="2"/>
                          <a:ea typeface="SimSun" panose="02010600030101010101" pitchFamily="2" charset="-122"/>
                          <a:cs typeface="Symbol" panose="05050102010706020507" pitchFamily="18" charset="2"/>
                        </a:rPr>
                        <a:t>¾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&lt; 100</a:t>
                      </a:r>
                    </a:p>
                  </a:txBody>
                  <a:tcPr marL="68580" marR="68580" marT="0" marB="0"/>
                </a:tc>
              </a:tr>
              <a:tr h="460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*IT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Symbol" panose="05050102010706020507" pitchFamily="18" charset="2"/>
                          <a:ea typeface="SimSun" panose="02010600030101010101" pitchFamily="2" charset="-122"/>
                          <a:cs typeface="Symbol" panose="05050102010706020507" pitchFamily="18" charset="2"/>
                        </a:rPr>
                        <a:t>¾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Symbol" panose="05050102010706020507" pitchFamily="18" charset="2"/>
                          <a:ea typeface="SimSun" panose="02010600030101010101" pitchFamily="2" charset="-122"/>
                          <a:cs typeface="Symbol" panose="05050102010706020507" pitchFamily="18" charset="2"/>
                        </a:rPr>
                        <a:t>¾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ADC Samples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Symbol" panose="05050102010706020507" pitchFamily="18" charset="2"/>
                          <a:ea typeface="SimSun" panose="02010600030101010101" pitchFamily="2" charset="-122"/>
                          <a:cs typeface="Symbol" panose="05050102010706020507" pitchFamily="18" charset="2"/>
                        </a:rPr>
                        <a:t>¾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Symbol" panose="05050102010706020507" pitchFamily="18" charset="2"/>
                          <a:ea typeface="SimSun" panose="02010600030101010101" pitchFamily="2" charset="-122"/>
                          <a:cs typeface="Symbol" panose="05050102010706020507" pitchFamily="18" charset="2"/>
                        </a:rPr>
                        <a:t>¾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460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TOF/Barrel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13440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0.15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Timestamp+ Width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12bytes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24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162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460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TOF/Endcap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6720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0.15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Timestamp+ Width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12bytes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24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81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460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ECal/Barrel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22680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0.09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ADC Samples,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30 bytes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122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417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460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ECal/ Endcap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45360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0.09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ADC Samples,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30 bytes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122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834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460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TPC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95232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0.6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ALTRO code,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12 bytes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670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7000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(Peak 20000)</a:t>
                      </a:r>
                    </a:p>
                  </a:txBody>
                  <a:tcPr marL="68580" marR="68580" marT="0" marB="0"/>
                </a:tc>
              </a:tr>
              <a:tr h="460833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~1000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~10000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7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required number of </a:t>
            </a:r>
            <a:r>
              <a:rPr lang="en-US" dirty="0" smtClean="0"/>
              <a:t>cores </a:t>
            </a:r>
            <a:r>
              <a:rPr lang="it-IT" dirty="0" smtClean="0"/>
              <a:t>Intel</a:t>
            </a:r>
            <a:r>
              <a:rPr lang="it-IT" dirty="0"/>
              <a:t>® Xeon</a:t>
            </a:r>
            <a:r>
              <a:rPr lang="it-IT" dirty="0" smtClean="0"/>
              <a:t>® v4 2.60GHz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710985"/>
              </p:ext>
            </p:extLst>
          </p:nvPr>
        </p:nvGraphicFramePr>
        <p:xfrm>
          <a:off x="457200" y="1600201"/>
          <a:ext cx="8229600" cy="506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741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Detector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Average Data Rate, MiB/s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# of streams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FLP CPU cores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EvB-1 CPU cores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EvB-2 CPU cores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lossless LZ compression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"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5% online reconstru-ction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Total CPU cores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224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CPC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50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1,4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6,3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"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224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FFD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50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1,4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6,3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"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224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ZDC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50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1,4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6,3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"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224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*IT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Symbol" panose="05050102010706020507" pitchFamily="18" charset="2"/>
                          <a:ea typeface="SimSun" panose="02010600030101010101" pitchFamily="2" charset="-122"/>
                          <a:cs typeface="Symbol" panose="05050102010706020507" pitchFamily="18" charset="2"/>
                        </a:rPr>
                        <a:t>¾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Symbol" panose="05050102010706020507" pitchFamily="18" charset="2"/>
                          <a:ea typeface="SimSun" panose="02010600030101010101" pitchFamily="2" charset="-122"/>
                          <a:cs typeface="Symbol" panose="05050102010706020507" pitchFamily="18" charset="2"/>
                        </a:rPr>
                        <a:t>¾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Symbol" panose="05050102010706020507" pitchFamily="18" charset="2"/>
                          <a:ea typeface="SimSun" panose="02010600030101010101" pitchFamily="2" charset="-122"/>
                          <a:cs typeface="Symbol" panose="05050102010706020507" pitchFamily="18" charset="2"/>
                        </a:rPr>
                        <a:t>¾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"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TOF/Barrel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162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4,6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20,3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"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TOF/Endcap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81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2,3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10,1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"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ECal/Barrel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834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720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720,0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104,3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"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ECal/ Endcap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417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360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360,0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52,1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"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556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TPC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7</a:t>
                      </a: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(Peak 20000)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24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200,0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1250,0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"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246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Total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8644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1291,2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123,5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123,5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1080,5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"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350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2969</a:t>
                      </a:r>
                      <a:endParaRPr lang="ru-RU" sz="16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22418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 smtClean="0"/>
                        <a:t>idial</a:t>
                      </a:r>
                      <a:r>
                        <a:rPr lang="en-US" sz="1200" dirty="0" smtClean="0"/>
                        <a:t> CPU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real CPU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18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FLP Stream speed, MB/s/CPU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50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35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18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EvB speed, MB/s/CPU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70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18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Compression speed, MB/s/CPU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12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84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CPU Utilization efficiency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70%</a:t>
                      </a:r>
                      <a:endParaRPr lang="ru-RU" sz="16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7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MPD Channels</a:t>
            </a:r>
            <a:r>
              <a:rPr lang="en-US" dirty="0" smtClean="0"/>
              <a:t>: DAQ - </a:t>
            </a:r>
            <a:r>
              <a:rPr lang="en-US" dirty="0" err="1" smtClean="0"/>
              <a:t>ON-Line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5940152" y="1600200"/>
            <a:ext cx="2746648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~</a:t>
            </a:r>
            <a:r>
              <a:rPr lang="en-US" b="1" dirty="0" smtClean="0">
                <a:solidFill>
                  <a:srgbClr val="FF0000"/>
                </a:solidFill>
              </a:rPr>
              <a:t>1471 </a:t>
            </a:r>
            <a:r>
              <a:rPr lang="en-US" dirty="0" smtClean="0"/>
              <a:t>channel with 1 </a:t>
            </a:r>
            <a:r>
              <a:rPr lang="en-US" dirty="0" err="1" smtClean="0"/>
              <a:t>Gbps</a:t>
            </a:r>
            <a:r>
              <a:rPr lang="en-US" dirty="0" smtClean="0"/>
              <a:t> and 10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“peak” speed from </a:t>
            </a:r>
            <a:r>
              <a:rPr lang="en-US" dirty="0" smtClean="0"/>
              <a:t>MPD detectors </a:t>
            </a:r>
            <a:r>
              <a:rPr lang="en-US" dirty="0"/>
              <a:t>can reach up to </a:t>
            </a:r>
            <a:r>
              <a:rPr lang="en-US" b="1" dirty="0">
                <a:solidFill>
                  <a:srgbClr val="FF0000"/>
                </a:solidFill>
              </a:rPr>
              <a:t>1200 </a:t>
            </a:r>
            <a:r>
              <a:rPr lang="en-US" dirty="0" err="1" smtClean="0"/>
              <a:t>Gbps</a:t>
            </a:r>
            <a:endParaRPr lang="en-US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8831"/>
            <a:ext cx="5194920" cy="4508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MPD Network: DAQ - On-Line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6176" y="1600200"/>
            <a:ext cx="2530624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Switches wiring </a:t>
            </a:r>
            <a:r>
              <a:rPr lang="en-US" dirty="0"/>
              <a:t>diagram </a:t>
            </a:r>
            <a:r>
              <a:rPr lang="en-US" dirty="0" smtClean="0"/>
              <a:t>of </a:t>
            </a:r>
            <a:r>
              <a:rPr lang="en-US" dirty="0"/>
              <a:t>the MPD detector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1907" y="2204864"/>
            <a:ext cx="576367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727</Words>
  <Application>Microsoft Office PowerPoint</Application>
  <PresentationFormat>Экран (4:3)</PresentationFormat>
  <Paragraphs>306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SimSun</vt:lpstr>
      <vt:lpstr>Arial</vt:lpstr>
      <vt:lpstr>Calibri</vt:lpstr>
      <vt:lpstr>CMR10</vt:lpstr>
      <vt:lpstr>Mangal</vt:lpstr>
      <vt:lpstr>Symbol</vt:lpstr>
      <vt:lpstr>Times New Roman</vt:lpstr>
      <vt:lpstr>Тема Office</vt:lpstr>
      <vt:lpstr>NICA Computing</vt:lpstr>
      <vt:lpstr>NICA Detectors</vt:lpstr>
      <vt:lpstr>Computing for NICA based on</vt:lpstr>
      <vt:lpstr>Required knowledge for NICA Computing</vt:lpstr>
      <vt:lpstr>MPD Data Types</vt:lpstr>
      <vt:lpstr>MPD Estimated Event Size</vt:lpstr>
      <vt:lpstr>The required number of cores Intel® Xeon® v4 2.60GHz</vt:lpstr>
      <vt:lpstr>MPD Channels: DAQ - ON-Line</vt:lpstr>
      <vt:lpstr>MPD Network: DAQ - On-Line</vt:lpstr>
      <vt:lpstr>MPD On/Off-Line farm Network infrastructure</vt:lpstr>
      <vt:lpstr>NICA Cluster: structured scheme</vt:lpstr>
      <vt:lpstr>NICA Network: external logical scheme LHEP &lt;&gt; LIT</vt:lpstr>
      <vt:lpstr>NICA Network: external LHEP &lt;&gt; LIT</vt:lpstr>
      <vt:lpstr>Data flow and processing model by Alice</vt:lpstr>
      <vt:lpstr>NICA distributed model of data processing </vt:lpstr>
      <vt:lpstr>LIT VMs HPC Cluster</vt:lpstr>
      <vt:lpstr>Computing for ON/OFF-Line Cluster</vt:lpstr>
      <vt:lpstr>Monitoring</vt:lpstr>
      <vt:lpstr>Monitoring NICA</vt:lpstr>
      <vt:lpstr>Thank You</vt:lpstr>
      <vt:lpstr>BM&amp;N Network: DAQ</vt:lpstr>
      <vt:lpstr>Computing for MPD NICA</vt:lpstr>
    </vt:vector>
  </TitlesOfParts>
  <Company>JINR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MPD meeting</dc:title>
  <dc:creator>Andrey Dolbilov</dc:creator>
  <cp:lastModifiedBy>dolbilov</cp:lastModifiedBy>
  <cp:revision>87</cp:revision>
  <dcterms:created xsi:type="dcterms:W3CDTF">2017-03-26T16:34:27Z</dcterms:created>
  <dcterms:modified xsi:type="dcterms:W3CDTF">2017-09-26T16:46:02Z</dcterms:modified>
</cp:coreProperties>
</file>