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9" r:id="rId4"/>
    <p:sldId id="261" r:id="rId5"/>
    <p:sldId id="310" r:id="rId6"/>
    <p:sldId id="265" r:id="rId7"/>
    <p:sldId id="264" r:id="rId8"/>
    <p:sldId id="303" r:id="rId9"/>
    <p:sldId id="271" r:id="rId10"/>
    <p:sldId id="298" r:id="rId11"/>
    <p:sldId id="299" r:id="rId12"/>
    <p:sldId id="270" r:id="rId13"/>
    <p:sldId id="316" r:id="rId14"/>
    <p:sldId id="314" r:id="rId15"/>
    <p:sldId id="315" r:id="rId16"/>
    <p:sldId id="307" r:id="rId17"/>
    <p:sldId id="317" r:id="rId18"/>
    <p:sldId id="311" r:id="rId19"/>
    <p:sldId id="308" r:id="rId20"/>
    <p:sldId id="278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i Klimento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9"/>
    <p:restoredTop sz="94643"/>
  </p:normalViewPr>
  <p:slideViewPr>
    <p:cSldViewPr>
      <p:cViewPr>
        <p:scale>
          <a:sx n="132" d="100"/>
          <a:sy n="132" d="100"/>
        </p:scale>
        <p:origin x="116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60" d="100"/>
          <a:sy n="160" d="100"/>
        </p:scale>
        <p:origin x="2760" y="1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y\Google%20&#1044;&#1080;&#1089;&#1082;\REPORT\FED%20CLOUD\bonnie01-all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y\Google%20&#1044;&#1080;&#1089;&#1082;\REPORT\FED%20CLOUD\bonnie01-all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y\Google%20&#1044;&#1080;&#1089;&#1082;\REPORT\FED%20CLOUD\alice-2016.02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y\Google%20&#1044;&#1080;&#1089;&#1082;\REPORT\FED%20CLOUD\atlas-2016.02.xlsx" TargetMode="External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544338002301"/>
          <c:y val="0.0277777777777778"/>
          <c:w val="0.488902301581163"/>
          <c:h val="0.833094196558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write</c:v>
                </c:pt>
              </c:strCache>
            </c:strRef>
          </c:tx>
          <c:invertIfNegative val="0"/>
          <c:cat>
            <c:strRef>
              <c:f>Лист1!$B$2:$B$9</c:f>
              <c:strCache>
                <c:ptCount val="8"/>
                <c:pt idx="0">
                  <c:v>pnpi-local</c:v>
                </c:pt>
                <c:pt idx="1">
                  <c:v>spbu-local</c:v>
                </c:pt>
                <c:pt idx="2">
                  <c:v>pnpi-all</c:v>
                </c:pt>
                <c:pt idx="3">
                  <c:v>spbu-all</c:v>
                </c:pt>
                <c:pt idx="4">
                  <c:v>cern-all</c:v>
                </c:pt>
                <c:pt idx="5">
                  <c:v>sinp-all</c:v>
                </c:pt>
                <c:pt idx="6">
                  <c:v>cern-pnpi</c:v>
                </c:pt>
                <c:pt idx="7">
                  <c:v>cern-spbu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118503.0</c:v>
                </c:pt>
                <c:pt idx="1">
                  <c:v>5753.0</c:v>
                </c:pt>
                <c:pt idx="2">
                  <c:v>67934.0</c:v>
                </c:pt>
                <c:pt idx="3">
                  <c:v>25926.0</c:v>
                </c:pt>
                <c:pt idx="4">
                  <c:v>6317.0</c:v>
                </c:pt>
                <c:pt idx="5">
                  <c:v>50421.0</c:v>
                </c:pt>
                <c:pt idx="6">
                  <c:v>4286.0</c:v>
                </c:pt>
                <c:pt idx="7">
                  <c:v>6311.0</c:v>
                </c:pt>
              </c:numCache>
            </c:numRef>
          </c:val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read</c:v>
                </c:pt>
              </c:strCache>
            </c:strRef>
          </c:tx>
          <c:invertIfNegative val="0"/>
          <c:cat>
            <c:strRef>
              <c:f>Лист1!$B$2:$B$9</c:f>
              <c:strCache>
                <c:ptCount val="8"/>
                <c:pt idx="0">
                  <c:v>pnpi-local</c:v>
                </c:pt>
                <c:pt idx="1">
                  <c:v>spbu-local</c:v>
                </c:pt>
                <c:pt idx="2">
                  <c:v>pnpi-all</c:v>
                </c:pt>
                <c:pt idx="3">
                  <c:v>spbu-all</c:v>
                </c:pt>
                <c:pt idx="4">
                  <c:v>cern-all</c:v>
                </c:pt>
                <c:pt idx="5">
                  <c:v>sinp-all</c:v>
                </c:pt>
                <c:pt idx="6">
                  <c:v>cern-pnpi</c:v>
                </c:pt>
                <c:pt idx="7">
                  <c:v>cern-spbu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136263.0</c:v>
                </c:pt>
                <c:pt idx="1">
                  <c:v>453232.0</c:v>
                </c:pt>
                <c:pt idx="2">
                  <c:v>190911.0</c:v>
                </c:pt>
                <c:pt idx="3">
                  <c:v>2.114142E7</c:v>
                </c:pt>
                <c:pt idx="4">
                  <c:v>2582.0</c:v>
                </c:pt>
                <c:pt idx="5">
                  <c:v>5.076116E6</c:v>
                </c:pt>
                <c:pt idx="6">
                  <c:v>742.0</c:v>
                </c:pt>
                <c:pt idx="7">
                  <c:v>2321.0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56000"/>
        <c:axId val="68794176"/>
      </c:barChart>
      <c:catAx>
        <c:axId val="31356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8794176"/>
        <c:crosses val="autoZero"/>
        <c:auto val="1"/>
        <c:lblAlgn val="ctr"/>
        <c:lblOffset val="100"/>
        <c:noMultiLvlLbl val="0"/>
      </c:catAx>
      <c:valAx>
        <c:axId val="68794176"/>
        <c:scaling>
          <c:logBase val="10.0"/>
          <c:orientation val="minMax"/>
        </c:scaling>
        <c:delete val="0"/>
        <c:axPos val="b"/>
        <c:majorGridlines/>
        <c:numFmt formatCode="0.E+00" sourceLinked="0"/>
        <c:majorTickMark val="out"/>
        <c:minorTickMark val="none"/>
        <c:tickLblPos val="nextTo"/>
        <c:crossAx val="3135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804143126177"/>
          <c:y val="0.568868474773987"/>
          <c:w val="0.111791598084138"/>
          <c:h val="0.251151574803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82138640437"/>
          <c:y val="0.0185185185185185"/>
          <c:w val="0.529830927384077"/>
          <c:h val="0.833094196558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Лист1!$H$1</c:f>
              <c:strCache>
                <c:ptCount val="1"/>
                <c:pt idx="0">
                  <c:v>create</c:v>
                </c:pt>
              </c:strCache>
            </c:strRef>
          </c:tx>
          <c:invertIfNegative val="0"/>
          <c:cat>
            <c:strRef>
              <c:f>Лист1!$B$2:$B$9</c:f>
              <c:strCache>
                <c:ptCount val="8"/>
                <c:pt idx="0">
                  <c:v>pnpi-local</c:v>
                </c:pt>
                <c:pt idx="1">
                  <c:v>spbu-local</c:v>
                </c:pt>
                <c:pt idx="2">
                  <c:v>pnpi-all</c:v>
                </c:pt>
                <c:pt idx="3">
                  <c:v>spbu-all</c:v>
                </c:pt>
                <c:pt idx="4">
                  <c:v>cern-all</c:v>
                </c:pt>
                <c:pt idx="5">
                  <c:v>sinp-all</c:v>
                </c:pt>
                <c:pt idx="6">
                  <c:v>cern-pnpi</c:v>
                </c:pt>
                <c:pt idx="7">
                  <c:v>cern-spbu</c:v>
                </c:pt>
              </c:strCache>
            </c:strRef>
          </c:cat>
          <c:val>
            <c:numRef>
              <c:f>Лист1!$H$2:$H$9</c:f>
              <c:numCache>
                <c:formatCode>General</c:formatCode>
                <c:ptCount val="8"/>
                <c:pt idx="0">
                  <c:v>37222.0</c:v>
                </c:pt>
                <c:pt idx="1">
                  <c:v>1979.0</c:v>
                </c:pt>
                <c:pt idx="2">
                  <c:v>3.0</c:v>
                </c:pt>
                <c:pt idx="3">
                  <c:v>4.0</c:v>
                </c:pt>
                <c:pt idx="4">
                  <c:v>3.0</c:v>
                </c:pt>
                <c:pt idx="5">
                  <c:v>1.0</c:v>
                </c:pt>
                <c:pt idx="6">
                  <c:v>1.0</c:v>
                </c:pt>
                <c:pt idx="7">
                  <c:v>3.0</c:v>
                </c:pt>
              </c:numCache>
            </c:numRef>
          </c:val>
        </c:ser>
        <c:ser>
          <c:idx val="1"/>
          <c:order val="1"/>
          <c:tx>
            <c:strRef>
              <c:f>Лист1!$I$1</c:f>
              <c:strCache>
                <c:ptCount val="1"/>
                <c:pt idx="0">
                  <c:v>delete</c:v>
                </c:pt>
              </c:strCache>
            </c:strRef>
          </c:tx>
          <c:invertIfNegative val="0"/>
          <c:cat>
            <c:strRef>
              <c:f>Лист1!$B$2:$B$9</c:f>
              <c:strCache>
                <c:ptCount val="8"/>
                <c:pt idx="0">
                  <c:v>pnpi-local</c:v>
                </c:pt>
                <c:pt idx="1">
                  <c:v>spbu-local</c:v>
                </c:pt>
                <c:pt idx="2">
                  <c:v>pnpi-all</c:v>
                </c:pt>
                <c:pt idx="3">
                  <c:v>spbu-all</c:v>
                </c:pt>
                <c:pt idx="4">
                  <c:v>cern-all</c:v>
                </c:pt>
                <c:pt idx="5">
                  <c:v>sinp-all</c:v>
                </c:pt>
                <c:pt idx="6">
                  <c:v>cern-pnpi</c:v>
                </c:pt>
                <c:pt idx="7">
                  <c:v>cern-spbu</c:v>
                </c:pt>
              </c:strCache>
            </c:strRef>
          </c:cat>
          <c:val>
            <c:numRef>
              <c:f>Лист1!$I$2:$I$9</c:f>
              <c:numCache>
                <c:formatCode>General</c:formatCode>
                <c:ptCount val="8"/>
                <c:pt idx="0">
                  <c:v>469888.0</c:v>
                </c:pt>
                <c:pt idx="1">
                  <c:v>4716.0</c:v>
                </c:pt>
                <c:pt idx="2">
                  <c:v>6.0</c:v>
                </c:pt>
                <c:pt idx="3">
                  <c:v>10.0</c:v>
                </c:pt>
                <c:pt idx="4">
                  <c:v>291.0</c:v>
                </c:pt>
                <c:pt idx="5">
                  <c:v>1.0</c:v>
                </c:pt>
                <c:pt idx="6">
                  <c:v>297.0</c:v>
                </c:pt>
                <c:pt idx="7">
                  <c:v>274.0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25824"/>
        <c:axId val="68828720"/>
      </c:barChart>
      <c:catAx>
        <c:axId val="68825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8828720"/>
        <c:crossesAt val="0.1"/>
        <c:auto val="1"/>
        <c:lblAlgn val="ctr"/>
        <c:lblOffset val="100"/>
        <c:noMultiLvlLbl val="0"/>
      </c:catAx>
      <c:valAx>
        <c:axId val="68828720"/>
        <c:scaling>
          <c:logBase val="10.0"/>
          <c:orientation val="minMax"/>
          <c:min val="0.1"/>
        </c:scaling>
        <c:delete val="0"/>
        <c:axPos val="b"/>
        <c:majorGridlines/>
        <c:numFmt formatCode="0.E+00" sourceLinked="0"/>
        <c:majorTickMark val="out"/>
        <c:minorTickMark val="none"/>
        <c:tickLblPos val="nextTo"/>
        <c:crossAx val="6882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8015612126154"/>
          <c:y val="0.379245771361913"/>
          <c:w val="0.0823548333054113"/>
          <c:h val="0.2091010498687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119203849519"/>
          <c:y val="0.119266976871851"/>
          <c:w val="0.60505227471566"/>
          <c:h val="0.8060079381158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XROOTD</c:v>
                </c:pt>
              </c:strCache>
            </c:strRef>
          </c:tx>
          <c:invertIfNegative val="0"/>
          <c:cat>
            <c:strRef>
              <c:f>Лист2!$A$2:$A$10</c:f>
              <c:strCache>
                <c:ptCount val="9"/>
                <c:pt idx="0">
                  <c:v>СERN-ALL</c:v>
                </c:pt>
                <c:pt idx="1">
                  <c:v>CERN-PNPI</c:v>
                </c:pt>
                <c:pt idx="2">
                  <c:v>CERN-SPBU</c:v>
                </c:pt>
                <c:pt idx="3">
                  <c:v>PNPI-ALL</c:v>
                </c:pt>
                <c:pt idx="4">
                  <c:v>PNPI-PNPI</c:v>
                </c:pt>
                <c:pt idx="5">
                  <c:v>PNPI-SPBU</c:v>
                </c:pt>
                <c:pt idx="6">
                  <c:v>SPBU-ALL</c:v>
                </c:pt>
                <c:pt idx="7">
                  <c:v>SPBU-PNPI</c:v>
                </c:pt>
                <c:pt idx="8">
                  <c:v>SPBU-SPBU</c:v>
                </c:pt>
              </c:strCache>
            </c:strRef>
          </c:cat>
          <c:val>
            <c:numRef>
              <c:f>Лист2!$B$2:$B$10</c:f>
              <c:numCache>
                <c:formatCode>0.0</c:formatCode>
                <c:ptCount val="9"/>
                <c:pt idx="0">
                  <c:v>6903.8175</c:v>
                </c:pt>
                <c:pt idx="1">
                  <c:v>4443.76</c:v>
                </c:pt>
                <c:pt idx="2">
                  <c:v>5332.92</c:v>
                </c:pt>
                <c:pt idx="3">
                  <c:v>866.4124999999979</c:v>
                </c:pt>
                <c:pt idx="4">
                  <c:v>543.75</c:v>
                </c:pt>
                <c:pt idx="5">
                  <c:v>1140.1</c:v>
                </c:pt>
                <c:pt idx="6">
                  <c:v>929.6474999999982</c:v>
                </c:pt>
                <c:pt idx="7">
                  <c:v>1355.32</c:v>
                </c:pt>
                <c:pt idx="8">
                  <c:v>469.535</c:v>
                </c:pt>
              </c:numCache>
            </c:numRef>
          </c:val>
        </c:ser>
        <c:ser>
          <c:idx val="2"/>
          <c:order val="1"/>
          <c:tx>
            <c:strRef>
              <c:f>Лист2!$D$1</c:f>
              <c:strCache>
                <c:ptCount val="1"/>
                <c:pt idx="0">
                  <c:v>FUSE</c:v>
                </c:pt>
              </c:strCache>
            </c:strRef>
          </c:tx>
          <c:invertIfNegative val="0"/>
          <c:cat>
            <c:strRef>
              <c:f>Лист2!$A$2:$A$10</c:f>
              <c:strCache>
                <c:ptCount val="9"/>
                <c:pt idx="0">
                  <c:v>СERN-ALL</c:v>
                </c:pt>
                <c:pt idx="1">
                  <c:v>CERN-PNPI</c:v>
                </c:pt>
                <c:pt idx="2">
                  <c:v>CERN-SPBU</c:v>
                </c:pt>
                <c:pt idx="3">
                  <c:v>PNPI-ALL</c:v>
                </c:pt>
                <c:pt idx="4">
                  <c:v>PNPI-PNPI</c:v>
                </c:pt>
                <c:pt idx="5">
                  <c:v>PNPI-SPBU</c:v>
                </c:pt>
                <c:pt idx="6">
                  <c:v>SPBU-ALL</c:v>
                </c:pt>
                <c:pt idx="7">
                  <c:v>SPBU-PNPI</c:v>
                </c:pt>
                <c:pt idx="8">
                  <c:v>SPBU-SPBU</c:v>
                </c:pt>
              </c:strCache>
            </c:strRef>
          </c:cat>
          <c:val>
            <c:numRef>
              <c:f>Лист2!$D$2:$D$10</c:f>
              <c:numCache>
                <c:formatCode>0.0</c:formatCode>
                <c:ptCount val="9"/>
                <c:pt idx="0">
                  <c:v>11841.555</c:v>
                </c:pt>
                <c:pt idx="1">
                  <c:v>8880.104999999987</c:v>
                </c:pt>
                <c:pt idx="2">
                  <c:v>8171.55</c:v>
                </c:pt>
                <c:pt idx="3">
                  <c:v>1206.1925</c:v>
                </c:pt>
                <c:pt idx="4">
                  <c:v>566.275</c:v>
                </c:pt>
                <c:pt idx="5">
                  <c:v>1917.705</c:v>
                </c:pt>
                <c:pt idx="6" formatCode="General">
                  <c:v>724.0925000000001</c:v>
                </c:pt>
                <c:pt idx="7">
                  <c:v>676.985</c:v>
                </c:pt>
                <c:pt idx="8">
                  <c:v>276.57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66768"/>
        <c:axId val="68869520"/>
      </c:barChart>
      <c:catAx>
        <c:axId val="68866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8869520"/>
        <c:crosses val="autoZero"/>
        <c:auto val="1"/>
        <c:lblAlgn val="ctr"/>
        <c:lblOffset val="100"/>
        <c:noMultiLvlLbl val="0"/>
      </c:catAx>
      <c:valAx>
        <c:axId val="6886952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6886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632461602627"/>
          <c:y val="0.256870696284291"/>
          <c:w val="0.154909448818898"/>
          <c:h val="0.119084226046447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574825019442"/>
          <c:y val="0.136416600882304"/>
          <c:w val="0.662956053570227"/>
          <c:h val="0.792311672942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XROOTD</c:v>
                </c:pt>
              </c:strCache>
            </c:strRef>
          </c:tx>
          <c:invertIfNegative val="0"/>
          <c:cat>
            <c:strRef>
              <c:f>Лист2!$A$2:$A$10</c:f>
              <c:strCache>
                <c:ptCount val="9"/>
                <c:pt idx="0">
                  <c:v>СERN-ALL</c:v>
                </c:pt>
                <c:pt idx="1">
                  <c:v>CERN-PNPI</c:v>
                </c:pt>
                <c:pt idx="2">
                  <c:v>CERN-SPBU</c:v>
                </c:pt>
                <c:pt idx="3">
                  <c:v>PNPI-ALL</c:v>
                </c:pt>
                <c:pt idx="4">
                  <c:v>PNPI-PNPI</c:v>
                </c:pt>
                <c:pt idx="5">
                  <c:v>PNPI-SPBU</c:v>
                </c:pt>
                <c:pt idx="6">
                  <c:v>SPBU-ALL</c:v>
                </c:pt>
                <c:pt idx="7">
                  <c:v>SPBU-PNPI</c:v>
                </c:pt>
                <c:pt idx="8">
                  <c:v>SPBU-SPBU</c:v>
                </c:pt>
              </c:strCache>
            </c:strRef>
          </c:cat>
          <c:val>
            <c:numRef>
              <c:f>Лист2!$B$2:$B$10</c:f>
              <c:numCache>
                <c:formatCode>0.0</c:formatCode>
                <c:ptCount val="9"/>
                <c:pt idx="0">
                  <c:v>65518.445</c:v>
                </c:pt>
                <c:pt idx="1">
                  <c:v>81887.775</c:v>
                </c:pt>
                <c:pt idx="2">
                  <c:v>51479.02</c:v>
                </c:pt>
                <c:pt idx="3">
                  <c:v>6587.6775</c:v>
                </c:pt>
                <c:pt idx="4">
                  <c:v>1334.08</c:v>
                </c:pt>
                <c:pt idx="5">
                  <c:v>11925.735</c:v>
                </c:pt>
                <c:pt idx="6">
                  <c:v>6646.8425</c:v>
                </c:pt>
                <c:pt idx="7">
                  <c:v>12039.1</c:v>
                </c:pt>
                <c:pt idx="8">
                  <c:v>1262.14</c:v>
                </c:pt>
              </c:numCache>
            </c:numRef>
          </c:val>
        </c:ser>
        <c:ser>
          <c:idx val="2"/>
          <c:order val="1"/>
          <c:tx>
            <c:strRef>
              <c:f>Лист2!$D$1</c:f>
              <c:strCache>
                <c:ptCount val="1"/>
                <c:pt idx="0">
                  <c:v>FUSE</c:v>
                </c:pt>
              </c:strCache>
            </c:strRef>
          </c:tx>
          <c:invertIfNegative val="0"/>
          <c:cat>
            <c:strRef>
              <c:f>Лист2!$A$2:$A$10</c:f>
              <c:strCache>
                <c:ptCount val="9"/>
                <c:pt idx="0">
                  <c:v>СERN-ALL</c:v>
                </c:pt>
                <c:pt idx="1">
                  <c:v>CERN-PNPI</c:v>
                </c:pt>
                <c:pt idx="2">
                  <c:v>CERN-SPBU</c:v>
                </c:pt>
                <c:pt idx="3">
                  <c:v>PNPI-ALL</c:v>
                </c:pt>
                <c:pt idx="4">
                  <c:v>PNPI-PNPI</c:v>
                </c:pt>
                <c:pt idx="5">
                  <c:v>PNPI-SPBU</c:v>
                </c:pt>
                <c:pt idx="6">
                  <c:v>SPBU-ALL</c:v>
                </c:pt>
                <c:pt idx="7">
                  <c:v>SPBU-PNPI</c:v>
                </c:pt>
                <c:pt idx="8">
                  <c:v>SPBU-SPBU</c:v>
                </c:pt>
              </c:strCache>
            </c:strRef>
          </c:cat>
          <c:val>
            <c:numRef>
              <c:f>Лист2!$D$2:$D$10</c:f>
              <c:numCache>
                <c:formatCode>0.0</c:formatCode>
                <c:ptCount val="9"/>
                <c:pt idx="0">
                  <c:v>4363.8175</c:v>
                </c:pt>
                <c:pt idx="1">
                  <c:v>5159.205</c:v>
                </c:pt>
                <c:pt idx="2">
                  <c:v>3874.284999999998</c:v>
                </c:pt>
                <c:pt idx="3">
                  <c:v>1241.9475</c:v>
                </c:pt>
                <c:pt idx="4">
                  <c:v>987.285</c:v>
                </c:pt>
                <c:pt idx="5">
                  <c:v>1601.575</c:v>
                </c:pt>
                <c:pt idx="6" formatCode="General">
                  <c:v>924.1925000000001</c:v>
                </c:pt>
                <c:pt idx="7">
                  <c:v>838.15</c:v>
                </c:pt>
                <c:pt idx="8">
                  <c:v>852.87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42992"/>
        <c:axId val="-8940272"/>
      </c:barChart>
      <c:catAx>
        <c:axId val="-8942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-8940272"/>
        <c:crosses val="autoZero"/>
        <c:auto val="1"/>
        <c:lblAlgn val="ctr"/>
        <c:lblOffset val="100"/>
        <c:noMultiLvlLbl val="0"/>
      </c:catAx>
      <c:valAx>
        <c:axId val="-894027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-894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3377359780537"/>
          <c:y val="0.253582199907054"/>
          <c:w val="0.12218969978576"/>
          <c:h val="0.10984305777267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0.60778</cdr:x>
      <cdr:y>0.78749</cdr:y>
    </cdr:from>
    <cdr:to>
      <cdr:x>0.68397</cdr:x>
      <cdr:y>0.87776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960440" y="2160240"/>
          <a:ext cx="496470" cy="247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kB/s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0.62945</cdr:x>
      <cdr:y>0.77084</cdr:y>
    </cdr:from>
    <cdr:to>
      <cdr:x>0.73786</cdr:x>
      <cdr:y>0.875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05234" y="2114559"/>
          <a:ext cx="638150" cy="285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files/s</a:t>
          </a:r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0.83382</cdr:x>
      <cdr:y>0.90669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75" y="4257674"/>
          <a:ext cx="1076325" cy="43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time (s)</a:t>
          </a:r>
          <a:endParaRPr lang="ru-RU" sz="1100"/>
        </a:p>
      </cdr:txBody>
    </cdr:sp>
  </cdr:relSizeAnchor>
  <cdr:relSizeAnchor xmlns:cdr="http://schemas.openxmlformats.org/drawingml/2006/chartDrawing">
    <cdr:from>
      <cdr:x>0.32507</cdr:x>
      <cdr:y>0.03922</cdr:y>
    </cdr:from>
    <cdr:to>
      <cdr:x>0.53325</cdr:x>
      <cdr:y>0.09804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7882" y="144016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ALICE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0.83077</cdr:x>
      <cdr:y>0.90073</cdr:y>
    </cdr:from>
    <cdr:to>
      <cdr:x>0.99695</cdr:x>
      <cdr:y>0.99404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1" y="3312368"/>
          <a:ext cx="777809" cy="343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time (s)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0.32308</cdr:x>
      <cdr:y>0.03916</cdr:y>
    </cdr:from>
    <cdr:to>
      <cdr:x>0.51844</cdr:x>
      <cdr:y>0.09791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12168" y="144016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ATLAS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DA27-2791-4EF6-9BF8-5693828BC8BF}" type="datetimeFigureOut">
              <a:rPr lang="ru-RU" smtClean="0"/>
              <a:t>26.09.17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50B3-5524-4A0D-B6FE-91FDE27C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95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E4D57D8-A9A9-4060-9EAC-1CD03D0CCEBA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15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480" cy="308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179320" y="6513840"/>
            <a:ext cx="396180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C243A30-7D5E-49AC-AA2B-52AE1CD2DF2D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800" b="0" strike="noStrike" spc="-1">
              <a:solidFill>
                <a:srgbClr val="737373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45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57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4D57D8-A9A9-4060-9EAC-1CD03D0CCEBA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94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802440"/>
            <a:ext cx="8228880" cy="108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2277360"/>
            <a:ext cx="8228880" cy="384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3C6E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802440"/>
            <a:ext cx="8228880" cy="108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 idx="10"/>
          </p:nvPr>
        </p:nvSpPr>
        <p:spPr>
          <a:xfrm>
            <a:off x="457200" y="2277360"/>
            <a:ext cx="8228880" cy="384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 dirty="0">
              <a:solidFill>
                <a:srgbClr val="003C6E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4222440" y="195480"/>
            <a:ext cx="467964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Big Data Technologies Laboratory</a:t>
            </a:r>
            <a:endParaRPr lang="en-US" sz="1800" b="0" strike="noStrike" spc="-1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  <a:p>
            <a:pPr algn="r">
              <a:lnSpc>
                <a:spcPct val="100000"/>
              </a:lnSpc>
            </a:pPr>
            <a:r>
              <a:rPr lang="ru-RU" sz="12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http://bigdatalab.nrcki.ru/</a:t>
            </a:r>
            <a:endParaRPr lang="en-US" sz="1800" b="0" strike="noStrike" spc="-1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pic>
        <p:nvPicPr>
          <p:cNvPr id="2" name="Рисунок 8"/>
          <p:cNvPicPr/>
          <p:nvPr/>
        </p:nvPicPr>
        <p:blipFill>
          <a:blip r:embed="rId3"/>
          <a:stretch/>
        </p:blipFill>
        <p:spPr>
          <a:xfrm>
            <a:off x="3724560" y="927000"/>
            <a:ext cx="1386720" cy="72612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11"/>
          <p:cNvPicPr/>
          <p:nvPr/>
        </p:nvPicPr>
        <p:blipFill>
          <a:blip r:embed="rId4"/>
          <a:stretch/>
        </p:blipFill>
        <p:spPr>
          <a:xfrm>
            <a:off x="2583720" y="927000"/>
            <a:ext cx="1057680" cy="72324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12"/>
          <p:cNvPicPr/>
          <p:nvPr/>
        </p:nvPicPr>
        <p:blipFill>
          <a:blip r:embed="rId5"/>
          <a:stretch/>
        </p:blipFill>
        <p:spPr>
          <a:xfrm>
            <a:off x="1359720" y="927000"/>
            <a:ext cx="1165680" cy="7232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13"/>
          <p:cNvPicPr/>
          <p:nvPr/>
        </p:nvPicPr>
        <p:blipFill>
          <a:blip r:embed="rId6"/>
          <a:stretch/>
        </p:blipFill>
        <p:spPr>
          <a:xfrm>
            <a:off x="5176080" y="927000"/>
            <a:ext cx="1079280" cy="72036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14"/>
          <p:cNvPicPr/>
          <p:nvPr/>
        </p:nvPicPr>
        <p:blipFill>
          <a:blip r:embed="rId7"/>
          <a:stretch/>
        </p:blipFill>
        <p:spPr>
          <a:xfrm>
            <a:off x="4850760" y="188640"/>
            <a:ext cx="801360" cy="59256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16"/>
          <p:cNvPicPr/>
          <p:nvPr/>
        </p:nvPicPr>
        <p:blipFill>
          <a:blip r:embed="rId8"/>
          <a:stretch/>
        </p:blipFill>
        <p:spPr>
          <a:xfrm>
            <a:off x="6328080" y="928080"/>
            <a:ext cx="1079280" cy="722160"/>
          </a:xfrm>
          <a:prstGeom prst="rect">
            <a:avLst/>
          </a:prstGeom>
          <a:ln>
            <a:noFill/>
          </a:ln>
        </p:spPr>
      </p:pic>
      <p:pic>
        <p:nvPicPr>
          <p:cNvPr id="8" name="Picture 9"/>
          <p:cNvPicPr/>
          <p:nvPr/>
        </p:nvPicPr>
        <p:blipFill>
          <a:blip r:embed="rId9"/>
          <a:stretch/>
        </p:blipFill>
        <p:spPr>
          <a:xfrm>
            <a:off x="1356840" y="264960"/>
            <a:ext cx="408960" cy="502920"/>
          </a:xfrm>
          <a:prstGeom prst="rect">
            <a:avLst/>
          </a:prstGeom>
          <a:ln>
            <a:noFill/>
          </a:ln>
        </p:spPr>
      </p:pic>
      <p:sp>
        <p:nvSpPr>
          <p:cNvPr id="9" name="CustomShape 2"/>
          <p:cNvSpPr/>
          <p:nvPr/>
        </p:nvSpPr>
        <p:spPr>
          <a:xfrm>
            <a:off x="1799640" y="217440"/>
            <a:ext cx="26056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3C6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National Research Centre (NRC) “</a:t>
            </a:r>
            <a:r>
              <a:rPr lang="en-US" sz="1200" b="0" strike="noStrike" spc="-1" dirty="0" err="1">
                <a:solidFill>
                  <a:srgbClr val="003C6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Kurchatov</a:t>
            </a:r>
            <a:r>
              <a:rPr lang="en-US" sz="1200" b="0" strike="noStrike" spc="-1" dirty="0">
                <a:solidFill>
                  <a:srgbClr val="003C6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Institute”</a:t>
            </a:r>
            <a:endParaRPr lang="en-US" sz="1800" b="0" strike="noStrike" spc="-1" dirty="0">
              <a:solidFill>
                <a:srgbClr val="003C6E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pic>
        <p:nvPicPr>
          <p:cNvPr id="10" name="Picture 15"/>
          <p:cNvPicPr/>
          <p:nvPr/>
        </p:nvPicPr>
        <p:blipFill>
          <a:blip r:embed="rId10"/>
          <a:stretch/>
        </p:blipFill>
        <p:spPr>
          <a:xfrm>
            <a:off x="7474320" y="927720"/>
            <a:ext cx="1093320" cy="725760"/>
          </a:xfrm>
          <a:prstGeom prst="rect">
            <a:avLst/>
          </a:prstGeom>
          <a:ln>
            <a:noFill/>
          </a:ln>
        </p:spPr>
      </p:pic>
      <p:sp>
        <p:nvSpPr>
          <p:cNvPr id="13" name="CustomShape 5"/>
          <p:cNvSpPr/>
          <p:nvPr/>
        </p:nvSpPr>
        <p:spPr>
          <a:xfrm>
            <a:off x="456840" y="6356520"/>
            <a:ext cx="6950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NEC’2017, 25-29 September 2017, </a:t>
            </a:r>
            <a:r>
              <a:rPr lang="en-US" sz="1200" b="0" strike="noStrike" spc="-1" dirty="0" err="1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Becici</a:t>
            </a:r>
            <a:r>
              <a:rPr lang="en-US" sz="1200" b="0" strike="noStrike" spc="-1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, </a:t>
            </a:r>
            <a:r>
              <a:rPr lang="en-US" sz="1200" b="0" strike="noStrike" spc="-1" dirty="0" err="1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Budva</a:t>
            </a:r>
            <a:r>
              <a:rPr lang="en-US" sz="1200" b="0" strike="noStrike" spc="-1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,</a:t>
            </a:r>
            <a:r>
              <a:rPr lang="en-US" sz="1200" b="0" strike="noStrike" spc="-1" baseline="0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 Montenegro</a:t>
            </a:r>
            <a:endParaRPr lang="en-US" sz="1800" b="0" strike="noStrike" spc="-1" dirty="0">
              <a:solidFill>
                <a:srgbClr val="737373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4" name="CustomShape 6"/>
          <p:cNvSpPr/>
          <p:nvPr/>
        </p:nvSpPr>
        <p:spPr>
          <a:xfrm>
            <a:off x="655272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C6821D8-8174-461C-92FF-45DF0B67E422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‹#›</a:t>
            </a:fld>
            <a:endParaRPr lang="en-US" sz="1800" b="0" strike="noStrike" spc="-1">
              <a:solidFill>
                <a:srgbClr val="737373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3080586" y="6337443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 baseline="0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	</a:t>
            </a:r>
            <a:endParaRPr lang="en-US" sz="1800" b="0" strike="noStrike" spc="-1" dirty="0">
              <a:solidFill>
                <a:srgbClr val="737373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/>
    <p:bodyStyle>
      <a:lvl1pPr>
        <a:defRPr>
          <a:solidFill>
            <a:srgbClr val="0070C0"/>
          </a:solidFill>
        </a:defRPr>
      </a:lvl1pPr>
      <a:lvl2pPr>
        <a:defRPr>
          <a:solidFill>
            <a:srgbClr val="0070C0"/>
          </a:solidFill>
        </a:defRPr>
      </a:lvl2pPr>
      <a:lvl3pPr>
        <a:defRPr>
          <a:solidFill>
            <a:srgbClr val="0070C0"/>
          </a:solidFill>
        </a:defRPr>
      </a:lvl3pPr>
      <a:lvl4pPr>
        <a:defRPr>
          <a:solidFill>
            <a:srgbClr val="0070C0"/>
          </a:solidFill>
        </a:defRPr>
      </a:lvl4pPr>
      <a:lvl5pPr>
        <a:defRPr>
          <a:solidFill>
            <a:srgbClr val="0070C0"/>
          </a:solidFill>
        </a:defRPr>
      </a:lvl5pPr>
      <a:lvl6pPr>
        <a:defRPr>
          <a:solidFill>
            <a:srgbClr val="0070C0"/>
          </a:solidFill>
        </a:defRPr>
      </a:lvl6pPr>
      <a:lvl7pPr>
        <a:defRPr>
          <a:solidFill>
            <a:srgbClr val="0070C0"/>
          </a:solidFill>
        </a:defRPr>
      </a:lvl7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6"/>
          <p:cNvSpPr/>
          <p:nvPr/>
        </p:nvSpPr>
        <p:spPr>
          <a:xfrm>
            <a:off x="655272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8BE9909-A09E-43F9-BADC-A6FAE24E8DBE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‹#›</a:t>
            </a:fld>
            <a:endParaRPr lang="en-US" sz="1800" b="0" strike="noStrike" spc="-1">
              <a:solidFill>
                <a:srgbClr val="737373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5587011" y="630504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 baseline="0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	</a:t>
            </a:r>
            <a:endParaRPr lang="en-US" sz="1800" b="0" strike="noStrike" spc="-1" dirty="0">
              <a:solidFill>
                <a:srgbClr val="737373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1" name="CustomShape 1"/>
          <p:cNvSpPr/>
          <p:nvPr userDrawn="1"/>
        </p:nvSpPr>
        <p:spPr>
          <a:xfrm>
            <a:off x="4222440" y="195480"/>
            <a:ext cx="467964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Big Data Technologies Laboratory</a:t>
            </a:r>
            <a:endParaRPr lang="en-US" sz="1800" b="0" strike="noStrike" spc="-1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  <a:p>
            <a:pPr algn="r">
              <a:lnSpc>
                <a:spcPct val="100000"/>
              </a:lnSpc>
            </a:pPr>
            <a:r>
              <a:rPr lang="ru-RU" sz="12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http://bigdatalab.nrcki.ru/</a:t>
            </a:r>
            <a:endParaRPr lang="en-US" sz="1800" b="0" strike="noStrike" spc="-1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pic>
        <p:nvPicPr>
          <p:cNvPr id="12" name="Рисунок 14"/>
          <p:cNvPicPr/>
          <p:nvPr userDrawn="1"/>
        </p:nvPicPr>
        <p:blipFill>
          <a:blip r:embed="rId3"/>
          <a:stretch/>
        </p:blipFill>
        <p:spPr>
          <a:xfrm>
            <a:off x="4850760" y="188640"/>
            <a:ext cx="801360" cy="592560"/>
          </a:xfrm>
          <a:prstGeom prst="rect">
            <a:avLst/>
          </a:prstGeom>
          <a:ln>
            <a:noFill/>
          </a:ln>
        </p:spPr>
      </p:pic>
      <p:pic>
        <p:nvPicPr>
          <p:cNvPr id="13" name="Picture 9"/>
          <p:cNvPicPr/>
          <p:nvPr userDrawn="1"/>
        </p:nvPicPr>
        <p:blipFill>
          <a:blip r:embed="rId4"/>
          <a:stretch/>
        </p:blipFill>
        <p:spPr>
          <a:xfrm>
            <a:off x="1356840" y="264960"/>
            <a:ext cx="408960" cy="502920"/>
          </a:xfrm>
          <a:prstGeom prst="rect">
            <a:avLst/>
          </a:prstGeom>
          <a:ln>
            <a:noFill/>
          </a:ln>
        </p:spPr>
      </p:pic>
      <p:sp>
        <p:nvSpPr>
          <p:cNvPr id="14" name="CustomShape 2"/>
          <p:cNvSpPr/>
          <p:nvPr userDrawn="1"/>
        </p:nvSpPr>
        <p:spPr>
          <a:xfrm>
            <a:off x="1799640" y="217440"/>
            <a:ext cx="26056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3C6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National Research Centre (NRC) “</a:t>
            </a:r>
            <a:r>
              <a:rPr lang="en-US" sz="1200" b="0" strike="noStrike" spc="-1" dirty="0" err="1">
                <a:solidFill>
                  <a:srgbClr val="003C6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Kurchatov</a:t>
            </a:r>
            <a:r>
              <a:rPr lang="en-US" sz="1200" b="0" strike="noStrike" spc="-1" dirty="0">
                <a:solidFill>
                  <a:srgbClr val="003C6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Institute”</a:t>
            </a:r>
            <a:endParaRPr lang="en-US" sz="1800" b="0" strike="noStrike" spc="-1" dirty="0">
              <a:solidFill>
                <a:srgbClr val="003C6E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0" name="CustomShape 5"/>
          <p:cNvSpPr/>
          <p:nvPr userDrawn="1"/>
        </p:nvSpPr>
        <p:spPr>
          <a:xfrm>
            <a:off x="456840" y="6356520"/>
            <a:ext cx="6950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NEC’2017, 25-29 September 2017, </a:t>
            </a:r>
            <a:r>
              <a:rPr lang="en-US" sz="1200" b="0" strike="noStrike" spc="-1" dirty="0" err="1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Becici</a:t>
            </a:r>
            <a:r>
              <a:rPr lang="en-US" sz="1200" b="0" strike="noStrike" spc="-1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, </a:t>
            </a:r>
            <a:r>
              <a:rPr lang="en-US" sz="1200" b="0" strike="noStrike" spc="-1" dirty="0" err="1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Budva</a:t>
            </a:r>
            <a:r>
              <a:rPr lang="en-US" sz="1200" b="0" strike="noStrike" spc="-1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,</a:t>
            </a:r>
            <a:r>
              <a:rPr lang="en-US" sz="1200" b="0" strike="noStrike" spc="-1" baseline="0" dirty="0" smtClean="0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 Montenegro</a:t>
            </a:r>
            <a:endParaRPr lang="en-US" sz="1800" b="0" strike="noStrike" spc="-1" dirty="0">
              <a:solidFill>
                <a:srgbClr val="737373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>
        <a:defRPr>
          <a:solidFill>
            <a:srgbClr val="00B0F0"/>
          </a:solidFill>
        </a:defRPr>
      </a:lvl1pPr>
    </p:titleStyle>
    <p:bodyStyle>
      <a:lvl1pPr marL="450900" indent="-342900">
        <a:buFont typeface="+mj-lt"/>
        <a:buAutoNum type="arabicPeriod"/>
        <a:defRPr>
          <a:solidFill>
            <a:srgbClr val="0070C0"/>
          </a:solidFill>
        </a:defRPr>
      </a:lvl1pPr>
      <a:lvl2pPr marL="882900" indent="-342900">
        <a:buFont typeface="+mj-lt"/>
        <a:buAutoNum type="arabicPeriod"/>
        <a:defRPr>
          <a:solidFill>
            <a:srgbClr val="0070C0"/>
          </a:solidFill>
        </a:defRPr>
      </a:lvl2pPr>
      <a:lvl3pPr marL="1350900" indent="-342900">
        <a:buFont typeface="+mj-lt"/>
        <a:buAutoNum type="arabicPeriod"/>
        <a:defRPr>
          <a:solidFill>
            <a:srgbClr val="0070C0"/>
          </a:solidFill>
        </a:defRPr>
      </a:lvl3pPr>
      <a:lvl4pPr marL="1854900" indent="-342900">
        <a:buFont typeface="+mj-lt"/>
        <a:buAutoNum type="arabicPeriod"/>
        <a:defRPr>
          <a:solidFill>
            <a:srgbClr val="0070C0"/>
          </a:solidFill>
        </a:defRPr>
      </a:lvl4pPr>
      <a:lvl5pPr marL="2401200" indent="-457200">
        <a:buFont typeface="+mj-lt"/>
        <a:buAutoNum type="arabicPeriod"/>
        <a:defRPr>
          <a:solidFill>
            <a:srgbClr val="0070C0"/>
          </a:solidFill>
        </a:defRPr>
      </a:lvl5pPr>
      <a:lvl6pPr marL="2833200" indent="-457200">
        <a:buFont typeface="+mj-lt"/>
        <a:buAutoNum type="arabicPeriod"/>
        <a:defRPr>
          <a:solidFill>
            <a:srgbClr val="0070C0"/>
          </a:solidFill>
        </a:defRPr>
      </a:lvl6pPr>
      <a:lvl7pPr marL="3265200" indent="-457200">
        <a:buFont typeface="+mj-lt"/>
        <a:buAutoNum type="arabicPeriod"/>
        <a:defRPr>
          <a:solidFill>
            <a:srgbClr val="0070C0"/>
          </a:solidFill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792000" y="2343736"/>
            <a:ext cx="8064000" cy="1901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A9C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Federated Data Storage System Prototype for LHC experiments</a:t>
            </a: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A9C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 data intensive science</a:t>
            </a:r>
          </a:p>
        </p:txBody>
      </p:sp>
      <p:sp>
        <p:nvSpPr>
          <p:cNvPr id="103" name="CustomShape 2"/>
          <p:cNvSpPr/>
          <p:nvPr/>
        </p:nvSpPr>
        <p:spPr>
          <a:xfrm>
            <a:off x="1468800" y="4475583"/>
            <a:ext cx="6302880" cy="15321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u="sng" spc="-1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Andrey Kiryanov</a:t>
            </a:r>
            <a:r>
              <a:rPr lang="en-US" sz="2400" spc="-1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, Alexei </a:t>
            </a:r>
            <a:r>
              <a:rPr lang="en-US" sz="2400" spc="-1" dirty="0" err="1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Klimentov</a:t>
            </a:r>
            <a:r>
              <a:rPr lang="en-US" sz="2400" spc="-1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en-US" sz="2400" spc="-1" dirty="0" err="1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Artem</a:t>
            </a:r>
            <a:r>
              <a:rPr lang="en-US" sz="2400" spc="-1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spc="-1" dirty="0" err="1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Petrosyan</a:t>
            </a:r>
            <a:r>
              <a:rPr lang="en-US" sz="2400" spc="-1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, Andrey </a:t>
            </a:r>
            <a:r>
              <a:rPr lang="en-US" sz="2400" spc="-1" dirty="0" err="1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Zarochentsev</a:t>
            </a:r>
            <a:endParaRPr lang="en-US" sz="2400" spc="-1" dirty="0" smtClean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i="1" spc="-1" dirty="0" smtClean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n behalf of </a:t>
            </a:r>
            <a:r>
              <a:rPr lang="en-US" spc="-1" dirty="0" err="1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BigData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 lab @ NRC “KI” and</a:t>
            </a:r>
          </a:p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 charset="0"/>
                <a:ea typeface="Arial" charset="0"/>
                <a:cs typeface="Arial" charset="0"/>
              </a:rPr>
              <a:t>Russian Federated Data Storage Project</a:t>
            </a: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6FE6F25-19BC-442E-94FE-633D48782EA8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fld>
            <a:endParaRPr lang="en-US" sz="1800" b="0" strike="noStrike" spc="-1">
              <a:solidFill>
                <a:srgbClr val="737373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4294967295"/>
          </p:nvPr>
        </p:nvSpPr>
        <p:spPr>
          <a:xfrm>
            <a:off x="395536" y="5773160"/>
            <a:ext cx="8424936" cy="3921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10800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Experiment’s applications are optimized for different protocols (remote vs. local)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8880" cy="1088280"/>
          </a:xfrm>
        </p:spPr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Experiment-specific tests with EOS for two protocols: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pure </a:t>
            </a:r>
            <a:r>
              <a:rPr lang="en-US" sz="2400" dirty="0" err="1" smtClean="0">
                <a:latin typeface="Century Gothic" panose="020B0502020202020204" pitchFamily="34" charset="0"/>
              </a:rPr>
              <a:t>xrootd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and locally-mounted file system (FUSE)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020311"/>
              </p:ext>
            </p:extLst>
          </p:nvPr>
        </p:nvGraphicFramePr>
        <p:xfrm>
          <a:off x="2178" y="1844824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701232"/>
              </p:ext>
            </p:extLst>
          </p:nvPr>
        </p:nvGraphicFramePr>
        <p:xfrm>
          <a:off x="4463480" y="1772816"/>
          <a:ext cx="4680520" cy="367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36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95536" y="692696"/>
            <a:ext cx="8352928" cy="12241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400" dirty="0" smtClean="0">
                <a:latin typeface="Century Gothic" pitchFamily="34" charset="0"/>
              </a:rPr>
              <a:t>Our </a:t>
            </a:r>
            <a:r>
              <a:rPr lang="en-US" sz="3400" dirty="0">
                <a:latin typeface="Century Gothic" pitchFamily="34" charset="0"/>
              </a:rPr>
              <a:t>f</a:t>
            </a:r>
            <a:r>
              <a:rPr lang="en" sz="3400" dirty="0" err="1" smtClean="0">
                <a:latin typeface="Century Gothic" pitchFamily="34" charset="0"/>
              </a:rPr>
              <a:t>irst</a:t>
            </a:r>
            <a:r>
              <a:rPr lang="en" sz="3400" dirty="0" smtClean="0">
                <a:latin typeface="Century Gothic" pitchFamily="34" charset="0"/>
              </a:rPr>
              <a:t> experience </a:t>
            </a:r>
            <a:r>
              <a:rPr lang="en-US" sz="3400" dirty="0" smtClean="0">
                <a:latin typeface="Century Gothic" pitchFamily="34" charset="0"/>
              </a:rPr>
              <a:t>with EOS </a:t>
            </a:r>
            <a:r>
              <a:rPr lang="en" sz="3400" dirty="0" smtClean="0">
                <a:latin typeface="Century Gothic" pitchFamily="34" charset="0"/>
              </a:rPr>
              <a:t>and </a:t>
            </a:r>
            <a:r>
              <a:rPr lang="en" sz="3400" dirty="0">
                <a:latin typeface="Century Gothic" pitchFamily="34" charset="0"/>
              </a:rPr>
              <a:t>intermediate conclusion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4294967295"/>
          </p:nvPr>
        </p:nvSpPr>
        <p:spPr>
          <a:xfrm>
            <a:off x="311700" y="1904457"/>
            <a:ext cx="8520600" cy="41168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58800" indent="-457200" rtl="0">
              <a:spcAft>
                <a:spcPts val="600"/>
              </a:spcAft>
              <a:buSzPct val="100000"/>
              <a:defRPr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Basic stuff works as 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expected</a:t>
            </a:r>
            <a:endParaRPr lang="en" sz="2400" dirty="0">
              <a:latin typeface="Arial"/>
              <a:ea typeface="Arial"/>
              <a:cs typeface="Arial"/>
              <a:sym typeface="Arial"/>
            </a:endParaRPr>
          </a:p>
          <a:p>
            <a:pPr marL="558800" indent="-457200" rtl="0">
              <a:spcAft>
                <a:spcPts val="600"/>
              </a:spcAft>
              <a:buSzPct val="100000"/>
              <a:defRPr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Some issues were discovered and communicated  to  developers</a:t>
            </a:r>
          </a:p>
          <a:p>
            <a:pPr marL="558800" indent="-457200"/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 sz="2400" dirty="0" err="1" smtClean="0">
                <a:latin typeface="Arial"/>
                <a:ea typeface="Arial"/>
                <a:cs typeface="Arial"/>
                <a:sym typeface="Arial"/>
              </a:rPr>
              <a:t>etadata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/>
              <a:t>I/O </a:t>
            </a:r>
            <a:r>
              <a:rPr lang="en-US" sz="2400" dirty="0"/>
              <a:t>performance depends solely on a link between client and </a:t>
            </a:r>
            <a:r>
              <a:rPr lang="en-US" sz="2400" dirty="0" smtClean="0"/>
              <a:t>manager while data </a:t>
            </a:r>
            <a:r>
              <a:rPr lang="en-US" sz="2400" dirty="0"/>
              <a:t>I/O performance does not depend on </a:t>
            </a:r>
            <a:r>
              <a:rPr lang="en-US" sz="2400" dirty="0" smtClean="0"/>
              <a:t>it</a:t>
            </a:r>
            <a:endParaRPr lang="en" sz="2400" dirty="0">
              <a:latin typeface="Arial"/>
              <a:ea typeface="Arial"/>
              <a:cs typeface="Arial"/>
              <a:sym typeface="Arial"/>
            </a:endParaRPr>
          </a:p>
          <a:p>
            <a:pPr marL="558800" indent="-457200" rtl="0">
              <a:spcAft>
                <a:spcPts val="600"/>
              </a:spcAft>
              <a:buSzPct val="100000"/>
              <a:defRPr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Experiment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-specific 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tests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 for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 different data access patterns have contradictory preferences with respect to data access protocol (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pure 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xrootd 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vs. FUSE-mounted filesystem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89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685600"/>
            <a:ext cx="9144000" cy="7991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 noProof="0" dirty="0" smtClean="0">
                <a:latin typeface="Century Gothic" pitchFamily="34" charset="0"/>
              </a:rPr>
              <a:t>Data placement policies</a:t>
            </a:r>
            <a:endParaRPr lang="en-GB" sz="3400" noProof="0" dirty="0">
              <a:latin typeface="Century Gothic" pitchFamily="34" charset="0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4294967295"/>
          </p:nvPr>
        </p:nvSpPr>
        <p:spPr>
          <a:xfrm>
            <a:off x="311700" y="1556792"/>
            <a:ext cx="8520600" cy="47525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rtl="0">
              <a:lnSpc>
                <a:spcPct val="96000"/>
              </a:lnSpc>
              <a:spcBef>
                <a:spcPts val="1000"/>
              </a:spcBef>
              <a:buClr>
                <a:srgbClr val="595959"/>
              </a:buClr>
              <a:buSzPct val="100000"/>
            </a:pPr>
            <a:r>
              <a:rPr lang="en-GB" noProof="0" dirty="0" smtClean="0">
                <a:latin typeface="Arial"/>
                <a:ea typeface="Arial"/>
                <a:cs typeface="Arial"/>
                <a:sym typeface="Arial"/>
              </a:rPr>
              <a:t>Number of data replicas depends from data family (replication policy has to be defined by experiments / user community);</a:t>
            </a:r>
          </a:p>
          <a:p>
            <a:pPr marL="342900" rtl="0">
              <a:lnSpc>
                <a:spcPct val="96000"/>
              </a:lnSpc>
              <a:spcBef>
                <a:spcPts val="1000"/>
              </a:spcBef>
              <a:buClr>
                <a:srgbClr val="595959"/>
              </a:buClr>
              <a:buSzPct val="100000"/>
            </a:pPr>
            <a:r>
              <a:rPr lang="en-GB" noProof="0" dirty="0" smtClean="0">
                <a:latin typeface="Arial"/>
                <a:ea typeface="Arial"/>
                <a:cs typeface="Arial"/>
                <a:sym typeface="Arial"/>
              </a:rPr>
              <a:t>Federated storage may include reliable sites(“T1s”) and less reliable sites (“</a:t>
            </a:r>
            <a:r>
              <a:rPr lang="en-GB" noProof="0" dirty="0" err="1" smtClean="0">
                <a:latin typeface="Arial"/>
                <a:ea typeface="Arial"/>
                <a:cs typeface="Arial"/>
                <a:sym typeface="Arial"/>
              </a:rPr>
              <a:t>Tns</a:t>
            </a:r>
            <a:r>
              <a:rPr lang="en-GB" noProof="0" dirty="0" smtClean="0">
                <a:latin typeface="Arial"/>
                <a:ea typeface="Arial"/>
                <a:cs typeface="Arial"/>
                <a:sym typeface="Arial"/>
              </a:rPr>
              <a:t>”);</a:t>
            </a:r>
          </a:p>
          <a:p>
            <a:pPr marL="342900" rtl="0">
              <a:lnSpc>
                <a:spcPct val="96000"/>
              </a:lnSpc>
              <a:spcBef>
                <a:spcPts val="1000"/>
              </a:spcBef>
              <a:buClr>
                <a:srgbClr val="595959"/>
              </a:buClr>
              <a:buSzPct val="100000"/>
            </a:pPr>
            <a:r>
              <a:rPr lang="en-GB" noProof="0" dirty="0" smtClean="0">
                <a:latin typeface="Arial"/>
                <a:ea typeface="Arial"/>
                <a:cs typeface="Arial"/>
                <a:sym typeface="Arial"/>
              </a:rPr>
              <a:t>Taking aforementioned into account we have three data placement scenarios which can be individually configured per dataset:</a:t>
            </a:r>
          </a:p>
          <a:p>
            <a:pPr marL="444700" lvl="1" indent="0" rtl="0">
              <a:lnSpc>
                <a:spcPct val="96000"/>
              </a:lnSpc>
              <a:spcBef>
                <a:spcPts val="400"/>
              </a:spcBef>
              <a:buClr>
                <a:srgbClr val="595959"/>
              </a:buClr>
              <a:buSzPct val="100000"/>
              <a:buNone/>
            </a:pPr>
            <a:r>
              <a:rPr lang="en-GB" b="1" noProof="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Scenario 0:</a:t>
            </a:r>
            <a:r>
              <a:rPr lang="en-GB" noProof="0" dirty="0" smtClean="0">
                <a:latin typeface="Arial"/>
                <a:ea typeface="Arial"/>
                <a:cs typeface="Arial"/>
                <a:sym typeface="Arial"/>
              </a:rPr>
              <a:t> Dataset is randomly distributed among several sites</a:t>
            </a:r>
          </a:p>
          <a:p>
            <a:pPr marL="444700" lvl="1" indent="0" rtl="0">
              <a:lnSpc>
                <a:spcPct val="96000"/>
              </a:lnSpc>
              <a:spcBef>
                <a:spcPts val="400"/>
              </a:spcBef>
              <a:buClr>
                <a:srgbClr val="595959"/>
              </a:buClr>
              <a:buSzPct val="100000"/>
              <a:buNone/>
            </a:pPr>
            <a:r>
              <a:rPr lang="en-GB" b="1" noProof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Scenario 1: </a:t>
            </a:r>
            <a:r>
              <a:rPr lang="en-GB" noProof="0" dirty="0" smtClean="0">
                <a:latin typeface="Arial"/>
                <a:ea typeface="Arial"/>
                <a:cs typeface="Arial"/>
                <a:sym typeface="Arial"/>
              </a:rPr>
              <a:t>Dataset is located as close as possible to the client. If there’s no close storage, the default reliable one is used (NRC “KI” in our tests)</a:t>
            </a:r>
            <a:endParaRPr lang="en-GB" sz="2400" b="1" noProof="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700" lvl="1" indent="0" rtl="0">
              <a:lnSpc>
                <a:spcPct val="96000"/>
              </a:lnSpc>
              <a:spcBef>
                <a:spcPts val="400"/>
              </a:spcBef>
              <a:buClr>
                <a:srgbClr val="595959"/>
              </a:buClr>
              <a:buSzPct val="100000"/>
              <a:buNone/>
            </a:pPr>
            <a:r>
              <a:rPr lang="en-GB" b="1" noProof="0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Scenario 2:</a:t>
            </a:r>
            <a:r>
              <a:rPr lang="en-GB" noProof="0" dirty="0" smtClean="0">
                <a:latin typeface="Arial"/>
                <a:ea typeface="Arial"/>
                <a:cs typeface="Arial"/>
                <a:sym typeface="Arial"/>
              </a:rPr>
              <a:t> Dataset is located as in scenario 1 with secondary copies as in scenario 0</a:t>
            </a:r>
          </a:p>
          <a:p>
            <a:pPr marL="12700" lvl="0" indent="0" rtl="0">
              <a:lnSpc>
                <a:spcPct val="96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lang="en-GB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 rtl="0">
              <a:lnSpc>
                <a:spcPct val="96000"/>
              </a:lnSpc>
              <a:spcBef>
                <a:spcPts val="400"/>
              </a:spcBef>
              <a:buClr>
                <a:srgbClr val="595959"/>
              </a:buClr>
              <a:buSzPct val="100000"/>
              <a:buNone/>
            </a:pPr>
            <a:r>
              <a:rPr lang="en-GB" sz="2000" noProof="0" dirty="0" smtClean="0">
                <a:latin typeface="Arial"/>
                <a:ea typeface="Arial"/>
                <a:cs typeface="Arial"/>
                <a:sym typeface="Arial"/>
              </a:rPr>
              <a:t>These policies can be achieved with EOS geotags and </a:t>
            </a:r>
            <a:r>
              <a:rPr lang="en-GB" sz="2000" noProof="0" dirty="0" err="1" smtClean="0">
                <a:latin typeface="Arial"/>
                <a:ea typeface="Arial"/>
                <a:cs typeface="Arial"/>
                <a:sym typeface="Arial"/>
              </a:rPr>
              <a:t>dCache</a:t>
            </a:r>
            <a:r>
              <a:rPr lang="en-GB" sz="2000" noProof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noProof="0" dirty="0" smtClean="0">
                <a:latin typeface="Arial"/>
                <a:ea typeface="Arial"/>
                <a:cs typeface="Arial"/>
                <a:sym typeface="Arial"/>
              </a:rPr>
              <a:t>pool and</a:t>
            </a:r>
            <a:r>
              <a:rPr lang="en-GB" sz="2000" noProof="0" dirty="0" smtClean="0">
                <a:latin typeface="Arial"/>
                <a:ea typeface="Arial"/>
                <a:cs typeface="Arial"/>
                <a:sym typeface="Arial"/>
              </a:rPr>
              <a:t> replica managers.</a:t>
            </a:r>
            <a:endParaRPr lang="en-GB" sz="2000" b="1" noProof="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7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8" b="12593"/>
          <a:stretch/>
        </p:blipFill>
        <p:spPr>
          <a:xfrm>
            <a:off x="0" y="3720807"/>
            <a:ext cx="4572000" cy="2372489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/>
          </p:nvPr>
        </p:nvSpPr>
        <p:spPr>
          <a:xfrm>
            <a:off x="4788024" y="1486232"/>
            <a:ext cx="4176464" cy="3238912"/>
          </a:xfrm>
        </p:spPr>
        <p:txBody>
          <a:bodyPr anchor="t"/>
          <a:lstStyle/>
          <a:p>
            <a:pPr algn="l" rtl="0">
              <a:spcAft>
                <a:spcPts val="600"/>
              </a:spcAft>
              <a:buClr>
                <a:srgbClr val="595959"/>
              </a:buClr>
              <a:buSzPct val="100000"/>
            </a:pPr>
            <a:r>
              <a:rPr lang="en-GB" sz="1200" noProof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Stress test procedure is as follows:</a:t>
            </a:r>
          </a:p>
          <a:p>
            <a:pPr algn="l" rtl="0">
              <a:spcAft>
                <a:spcPts val="600"/>
              </a:spcAft>
              <a:buClr>
                <a:srgbClr val="595959"/>
              </a:buClr>
              <a:buSzPct val="100000"/>
            </a:pPr>
            <a:r>
              <a:rPr lang="en-GB" sz="1200" b="1" noProof="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Scenario 0:</a:t>
            </a:r>
            <a:r>
              <a:rPr lang="en-GB" sz="1200" noProof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noProof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Files are written to and read from random file servers</a:t>
            </a:r>
          </a:p>
          <a:p>
            <a:pPr algn="l" rtl="0">
              <a:spcAft>
                <a:spcPts val="600"/>
              </a:spcAft>
              <a:buClr>
                <a:srgbClr val="595959"/>
              </a:buClr>
              <a:buSzPct val="100000"/>
            </a:pPr>
            <a:r>
              <a:rPr lang="en-GB" sz="1200" b="1" noProof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Scenario 1:</a:t>
            </a:r>
            <a:r>
              <a:rPr lang="en-GB" sz="1200" b="1" noProof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noProof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Files are written to and read from a closest file server if there is one or the default file server at NRC “KI”</a:t>
            </a:r>
            <a:endParaRPr lang="en-GB" sz="1200" b="1" noProof="0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>
              <a:spcAft>
                <a:spcPts val="600"/>
              </a:spcAft>
              <a:buClr>
                <a:srgbClr val="595959"/>
              </a:buClr>
              <a:buSzPct val="100000"/>
            </a:pPr>
            <a:r>
              <a:rPr lang="en-GB" sz="1200" b="1" noProof="0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Scenario 2:</a:t>
            </a:r>
            <a:r>
              <a:rPr lang="en-GB" sz="1200" noProof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noProof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Primary replicas are written as in Scenario 1, secondary replicas as in Scenario 0. Reads are redirected to a closest file server if there is one or to the default file server at NRC “KI”</a:t>
            </a:r>
            <a:endParaRPr lang="en-GB" sz="1200" noProof="0" dirty="0" smtClean="0">
              <a:latin typeface="Arial"/>
              <a:ea typeface="Arial"/>
              <a:cs typeface="Arial"/>
              <a:sym typeface="Arial"/>
            </a:endParaRPr>
          </a:p>
          <a:p>
            <a:pPr algn="l" rtl="0">
              <a:spcAft>
                <a:spcPts val="600"/>
              </a:spcAft>
              <a:buClr>
                <a:srgbClr val="595959"/>
              </a:buClr>
              <a:buSzPct val="100000"/>
            </a:pPr>
            <a:r>
              <a:rPr lang="en-GB" sz="1300" noProof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– this client can find data on a closest file server</a:t>
            </a:r>
          </a:p>
          <a:p>
            <a:pPr algn="l" rtl="0">
              <a:spcAft>
                <a:spcPts val="600"/>
              </a:spcAft>
              <a:buClr>
                <a:srgbClr val="595959"/>
              </a:buClr>
              <a:buSzPct val="100000"/>
            </a:pPr>
            <a:r>
              <a:rPr lang="ru-RU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algn="l" rtl="0">
              <a:spcAft>
                <a:spcPts val="600"/>
              </a:spcAft>
              <a:buClr>
                <a:srgbClr val="595959"/>
              </a:buClr>
              <a:buSzPct val="100000"/>
            </a:pPr>
            <a:r>
              <a:rPr lang="ru-RU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GB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closest and default file server is the same</a:t>
            </a:r>
            <a:endParaRPr lang="ru-RU" sz="13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>
              <a:spcAft>
                <a:spcPts val="600"/>
              </a:spcAft>
              <a:buClr>
                <a:srgbClr val="595959"/>
              </a:buClr>
              <a:buSzPct val="100000"/>
            </a:pPr>
            <a:endParaRPr lang="en-GB" sz="1200" i="1" noProof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 b="12300"/>
          <a:stretch/>
        </p:blipFill>
        <p:spPr>
          <a:xfrm>
            <a:off x="0" y="855962"/>
            <a:ext cx="4572000" cy="238896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713645" y="5806491"/>
            <a:ext cx="277180" cy="277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17080" y="2953259"/>
            <a:ext cx="277180" cy="277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9002" y="2951411"/>
            <a:ext cx="277180" cy="277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82652" y="5801728"/>
            <a:ext cx="277180" cy="277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98876" y="3409216"/>
            <a:ext cx="277180" cy="27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30876" y="5970766"/>
            <a:ext cx="2310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dirty="0" err="1">
                <a:ea typeface="Arial"/>
                <a:cs typeface="Arial"/>
                <a:sym typeface="Arial"/>
              </a:rPr>
              <a:t>Xrootd</a:t>
            </a:r>
            <a:r>
              <a:rPr lang="en" sz="1600" dirty="0">
                <a:ea typeface="Arial"/>
                <a:cs typeface="Arial"/>
                <a:sym typeface="Arial"/>
              </a:rPr>
              <a:t> read stress test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9655" y="3212976"/>
            <a:ext cx="2332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dirty="0" err="1">
                <a:ea typeface="Arial"/>
                <a:cs typeface="Arial"/>
                <a:sym typeface="Arial"/>
              </a:rPr>
              <a:t>Xrootd</a:t>
            </a:r>
            <a:r>
              <a:rPr lang="en" sz="1600" dirty="0">
                <a:ea typeface="Arial"/>
                <a:cs typeface="Arial"/>
                <a:sym typeface="Arial"/>
              </a:rPr>
              <a:t> write stress test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284" y="764704"/>
            <a:ext cx="4546128" cy="720080"/>
          </a:xfrm>
        </p:spPr>
        <p:txBody>
          <a:bodyPr/>
          <a:lstStyle/>
          <a:p>
            <a:r>
              <a:rPr lang="en-GB" sz="2400" noProof="0" dirty="0" smtClean="0">
                <a:latin typeface="Century Gothic" pitchFamily="34" charset="0"/>
              </a:rPr>
              <a:t>Synthetic data placement  stress test for EOS</a:t>
            </a:r>
            <a:endParaRPr lang="en-GB" sz="2400" noProof="0" dirty="0"/>
          </a:p>
        </p:txBody>
      </p:sp>
      <p:sp>
        <p:nvSpPr>
          <p:cNvPr id="14" name="Овал 13"/>
          <p:cNvSpPr/>
          <p:nvPr/>
        </p:nvSpPr>
        <p:spPr>
          <a:xfrm>
            <a:off x="3284482" y="2951411"/>
            <a:ext cx="361796" cy="27718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84482" y="5801728"/>
            <a:ext cx="361796" cy="27718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88024" y="3955857"/>
            <a:ext cx="277200" cy="2772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4008" y="4653136"/>
            <a:ext cx="4320480" cy="15696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Presence of the closest server does not bring much of improvement, but presence of the high-performance default one does. Replication slows down data placement because EOS creates replicas during the transfer.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b="11275"/>
          <a:stretch/>
        </p:blipFill>
        <p:spPr>
          <a:xfrm>
            <a:off x="1" y="870344"/>
            <a:ext cx="4540263" cy="2428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11232"/>
          <a:stretch/>
        </p:blipFill>
        <p:spPr>
          <a:xfrm>
            <a:off x="1" y="3651341"/>
            <a:ext cx="4540264" cy="244786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0"/>
          </p:nvPr>
        </p:nvSpPr>
        <p:spPr>
          <a:xfrm>
            <a:off x="4788023" y="1659166"/>
            <a:ext cx="4245389" cy="2417906"/>
          </a:xfrm>
        </p:spPr>
        <p:txBody>
          <a:bodyPr/>
          <a:lstStyle/>
          <a:p>
            <a:pPr marL="108000" indent="0" algn="l" rtl="0">
              <a:spcAft>
                <a:spcPts val="600"/>
              </a:spcAft>
              <a:buClr>
                <a:srgbClr val="595959"/>
              </a:buClr>
              <a:buSzPct val="100000"/>
              <a:buNone/>
            </a:pPr>
            <a:r>
              <a:rPr lang="en-GB" sz="1400" dirty="0" smtClean="0">
                <a:latin typeface="Arial"/>
                <a:ea typeface="Arial"/>
                <a:cs typeface="Arial"/>
                <a:sym typeface="Arial"/>
              </a:rPr>
              <a:t>Stress test procedure is as follows:</a:t>
            </a:r>
          </a:p>
          <a:p>
            <a:pPr marL="108000" indent="0" algn="l" rtl="0">
              <a:spcAft>
                <a:spcPts val="600"/>
              </a:spcAft>
              <a:buClr>
                <a:srgbClr val="595959"/>
              </a:buClr>
              <a:buSzPct val="100000"/>
              <a:buNone/>
            </a:pPr>
            <a:r>
              <a:rPr lang="en-GB" sz="1400" b="1" noProof="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Scenario 0:</a:t>
            </a: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smtClean="0">
                <a:latin typeface="Arial"/>
                <a:ea typeface="Arial"/>
                <a:cs typeface="Arial"/>
                <a:sym typeface="Arial"/>
              </a:rPr>
              <a:t>Files 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are randomly scattered among several file servers</a:t>
            </a:r>
          </a:p>
          <a:p>
            <a:pPr marL="108000" indent="0" algn="l" rtl="0">
              <a:spcAft>
                <a:spcPts val="600"/>
              </a:spcAft>
              <a:buClr>
                <a:srgbClr val="595959"/>
              </a:buClr>
              <a:buSzPct val="100000"/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Scenario 1:</a:t>
            </a:r>
            <a:r>
              <a:rPr lang="en-GB" sz="1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Files are written to and read from a closest file server if there is one or the default file server at NRC “</a:t>
            </a:r>
            <a:r>
              <a:rPr lang="en-GB" sz="1400" dirty="0" smtClean="0">
                <a:latin typeface="Arial"/>
                <a:ea typeface="Arial"/>
                <a:cs typeface="Arial"/>
                <a:sym typeface="Arial"/>
              </a:rPr>
              <a:t>KI”</a:t>
            </a:r>
            <a:endParaRPr lang="ru-RU" sz="1400" dirty="0" smtClean="0">
              <a:latin typeface="Arial"/>
              <a:ea typeface="Arial"/>
              <a:cs typeface="Arial"/>
              <a:sym typeface="Arial"/>
            </a:endParaRPr>
          </a:p>
          <a:p>
            <a:pPr marL="108000" indent="0" algn="l" rtl="0">
              <a:spcAft>
                <a:spcPts val="600"/>
              </a:spcAft>
              <a:buClr>
                <a:srgbClr val="595959"/>
              </a:buClr>
              <a:buSzPct val="100000"/>
              <a:buNone/>
            </a:pPr>
            <a:r>
              <a:rPr lang="en-GB" sz="1400" b="1" noProof="0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Scenario 2: 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Primary replicas are written as in Scenario 1, secondary replicas as in Scenario 0. Reads are redirected to a closest file server if there is one or to the default file server at NRC “KI</a:t>
            </a:r>
            <a:r>
              <a:rPr lang="en-GB" sz="1400" dirty="0" smtClean="0">
                <a:latin typeface="Arial"/>
                <a:ea typeface="Arial"/>
                <a:cs typeface="Arial"/>
                <a:sym typeface="Arial"/>
              </a:rPr>
              <a:t>”</a:t>
            </a:r>
            <a:endParaRPr lang="ru-RU" sz="1400" dirty="0">
              <a:latin typeface="Arial"/>
              <a:ea typeface="Arial"/>
              <a:cs typeface="Arial"/>
              <a:sym typeface="Arial"/>
            </a:endParaRPr>
          </a:p>
          <a:p>
            <a:pPr marL="108000" indent="0" algn="l" rtl="0">
              <a:spcAft>
                <a:spcPts val="600"/>
              </a:spcAft>
              <a:buClr>
                <a:srgbClr val="595959"/>
              </a:buClr>
              <a:buSzPct val="100000"/>
              <a:buNone/>
            </a:pPr>
            <a:endParaRPr lang="ru-RU" sz="14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indent="0" algn="l" rtl="0">
              <a:spcAft>
                <a:spcPts val="600"/>
              </a:spcAft>
              <a:buClr>
                <a:srgbClr val="595959"/>
              </a:buClr>
              <a:buSzPct val="100000"/>
              <a:buNone/>
            </a:pPr>
            <a:r>
              <a:rPr lang="ru-RU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GB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this client can find data on a closest file server</a:t>
            </a:r>
            <a:endParaRPr lang="ru-RU" sz="13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indent="0" algn="l" rtl="0">
              <a:spcAft>
                <a:spcPts val="600"/>
              </a:spcAft>
              <a:buClr>
                <a:srgbClr val="595959"/>
              </a:buClr>
              <a:buSzPct val="100000"/>
              <a:buNone/>
            </a:pPr>
            <a:endParaRPr lang="ru-RU" sz="14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indent="0" algn="l" rtl="0">
              <a:spcAft>
                <a:spcPts val="600"/>
              </a:spcAft>
              <a:buClr>
                <a:srgbClr val="595959"/>
              </a:buClr>
              <a:buSzPct val="100000"/>
              <a:buNone/>
            </a:pPr>
            <a:r>
              <a:rPr lang="ru-RU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GB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closest and default file server is the same</a:t>
            </a:r>
            <a:endParaRPr lang="ru-RU" sz="13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87284" y="764704"/>
            <a:ext cx="4546128" cy="72008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GB" sz="2400" kern="0" dirty="0" smtClean="0">
                <a:latin typeface="Century Gothic" pitchFamily="34" charset="0"/>
              </a:rPr>
              <a:t>Synthetic data placement  stress test for </a:t>
            </a:r>
            <a:r>
              <a:rPr lang="en-GB" sz="2400" kern="0" dirty="0" err="1" smtClean="0">
                <a:latin typeface="Century Gothic" pitchFamily="34" charset="0"/>
              </a:rPr>
              <a:t>dCache</a:t>
            </a:r>
            <a:endParaRPr lang="en-GB" sz="2400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6456" y="3198458"/>
            <a:ext cx="2332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dirty="0" err="1">
                <a:ea typeface="Arial"/>
                <a:cs typeface="Arial"/>
                <a:sym typeface="Arial"/>
              </a:rPr>
              <a:t>Xrootd</a:t>
            </a:r>
            <a:r>
              <a:rPr lang="en" sz="1600" dirty="0">
                <a:ea typeface="Arial"/>
                <a:cs typeface="Arial"/>
                <a:sym typeface="Arial"/>
              </a:rPr>
              <a:t> write stress test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7677" y="6021288"/>
            <a:ext cx="2310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dirty="0" err="1">
                <a:ea typeface="Arial"/>
                <a:cs typeface="Arial"/>
                <a:sym typeface="Arial"/>
              </a:rPr>
              <a:t>Xrootd</a:t>
            </a:r>
            <a:r>
              <a:rPr lang="en" sz="1600" dirty="0">
                <a:ea typeface="Arial"/>
                <a:cs typeface="Arial"/>
                <a:sym typeface="Arial"/>
              </a:rPr>
              <a:t> read stress test 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5004048" y="4366311"/>
            <a:ext cx="277180" cy="27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04048" y="4942375"/>
            <a:ext cx="277200" cy="2772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98676" y="3070458"/>
            <a:ext cx="277180" cy="202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1437" y="3070458"/>
            <a:ext cx="361796" cy="23377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3193" y="5859521"/>
            <a:ext cx="361796" cy="23377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97449" y="5881540"/>
            <a:ext cx="277180" cy="202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88023" y="5508521"/>
            <a:ext cx="4176465" cy="58477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0070C0"/>
                </a:solidFill>
              </a:rPr>
              <a:t>dCache</a:t>
            </a:r>
            <a:r>
              <a:rPr lang="en-GB" sz="1600" dirty="0" smtClean="0">
                <a:solidFill>
                  <a:srgbClr val="0070C0"/>
                </a:solidFill>
              </a:rPr>
              <a:t> creates replicas in the background after the transfer.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5"/>
          <p:cNvSpPr txBox="1">
            <a:spLocks/>
          </p:cNvSpPr>
          <p:nvPr/>
        </p:nvSpPr>
        <p:spPr>
          <a:xfrm>
            <a:off x="395536" y="692696"/>
            <a:ext cx="8352928" cy="7200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450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1pPr>
            <a:lvl2pPr marL="882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2pPr>
            <a:lvl3pPr marL="1350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3pPr>
            <a:lvl4pPr marL="1854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4pPr>
            <a:lvl5pPr marL="2401200" indent="-457200">
              <a:buFont typeface="+mj-lt"/>
              <a:buAutoNum type="arabicPeriod"/>
              <a:defRPr>
                <a:solidFill>
                  <a:srgbClr val="0070C0"/>
                </a:solidFill>
              </a:defRPr>
            </a:lvl5pPr>
            <a:lvl6pPr marL="2833200" indent="-457200">
              <a:buFont typeface="+mj-lt"/>
              <a:buAutoNum type="arabicPeriod"/>
              <a:defRPr>
                <a:solidFill>
                  <a:srgbClr val="0070C0"/>
                </a:solidFill>
              </a:defRPr>
            </a:lvl6pPr>
            <a:lvl7pPr marL="3265200" indent="-457200">
              <a:buFont typeface="+mj-lt"/>
              <a:buAutoNum type="arabicPeriod"/>
              <a:defRPr>
                <a:solidFill>
                  <a:srgbClr val="0070C0"/>
                </a:solidFill>
              </a:defRPr>
            </a:lvl7pPr>
          </a:lstStyle>
          <a:p>
            <a:pPr algn="ctr" rtl="0">
              <a:buFont typeface="+mj-lt"/>
              <a:buNone/>
            </a:pPr>
            <a:r>
              <a:rPr lang="en-US" sz="3400" kern="0" dirty="0" smtClean="0">
                <a:solidFill>
                  <a:srgbClr val="00B0F0"/>
                </a:solidFill>
                <a:latin typeface="Century Gothic" pitchFamily="34" charset="0"/>
              </a:rPr>
              <a:t>First experience with </a:t>
            </a:r>
            <a:r>
              <a:rPr lang="en-US" sz="3400" kern="0" dirty="0" err="1" smtClean="0">
                <a:solidFill>
                  <a:srgbClr val="00B0F0"/>
                </a:solidFill>
                <a:latin typeface="Century Gothic" pitchFamily="34" charset="0"/>
              </a:rPr>
              <a:t>dCache</a:t>
            </a:r>
            <a:endParaRPr lang="en" sz="3400" kern="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1700807"/>
            <a:ext cx="8352928" cy="4385223"/>
          </a:xfrm>
          <a:prstGeom prst="rect">
            <a:avLst/>
          </a:prstGeom>
        </p:spPr>
        <p:txBody>
          <a:bodyPr anchor="t"/>
          <a:lstStyle/>
          <a:p>
            <a:pPr marL="342900" algn="l" rtl="0">
              <a:buFont typeface="Courier New" panose="02070309020205020404" pitchFamily="49" charset="0"/>
              <a:buChar char="o"/>
            </a:pPr>
            <a:r>
              <a:rPr lang="en-US" sz="2100" dirty="0" smtClean="0">
                <a:latin typeface="Arial"/>
                <a:ea typeface="Arial"/>
                <a:cs typeface="Arial"/>
                <a:sym typeface="Arial"/>
              </a:rPr>
              <a:t>Well-known and reliable software used on many T1s</a:t>
            </a:r>
          </a:p>
          <a:p>
            <a:pPr marL="342900" algn="l" rtl="0">
              <a:buFont typeface="Courier New" panose="02070309020205020404" pitchFamily="49" charset="0"/>
              <a:buChar char="o"/>
            </a:pPr>
            <a:r>
              <a:rPr lang="en-US" sz="2100" dirty="0" smtClean="0">
                <a:latin typeface="Arial"/>
                <a:ea typeface="Arial"/>
                <a:cs typeface="Arial"/>
                <a:sym typeface="Arial"/>
              </a:rPr>
              <a:t>Different software platform (Java) and protocol implementations</a:t>
            </a:r>
          </a:p>
          <a:p>
            <a:pPr marL="342900" algn="l" rtl="0">
              <a:buFont typeface="Courier New" panose="02070309020205020404" pitchFamily="49" charset="0"/>
              <a:buChar char="o"/>
            </a:pPr>
            <a:r>
              <a:rPr lang="en-US" sz="2100" dirty="0" err="1" smtClean="0">
                <a:latin typeface="Arial"/>
                <a:ea typeface="Arial"/>
                <a:cs typeface="Arial"/>
                <a:sym typeface="Arial"/>
              </a:rPr>
              <a:t>dCache</a:t>
            </a:r>
            <a:r>
              <a:rPr lang="en-US" sz="2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 smtClean="0">
                <a:latin typeface="Arial"/>
                <a:ea typeface="Arial"/>
                <a:cs typeface="Arial"/>
                <a:sym typeface="Arial"/>
              </a:rPr>
              <a:t>xrootd</a:t>
            </a:r>
            <a:r>
              <a:rPr lang="en-US" sz="2100" dirty="0" smtClean="0">
                <a:latin typeface="Arial"/>
                <a:ea typeface="Arial"/>
                <a:cs typeface="Arial"/>
                <a:sym typeface="Arial"/>
              </a:rPr>
              <a:t> implementation does not support FUSE mounts</a:t>
            </a:r>
          </a:p>
          <a:p>
            <a:pPr marL="774900" lvl="1" algn="l" rtl="0">
              <a:buFont typeface="Arial" charset="0"/>
              <a:buChar char="•"/>
            </a:pPr>
            <a:r>
              <a:rPr lang="en-US" sz="2100" dirty="0" smtClean="0">
                <a:latin typeface="Arial"/>
                <a:ea typeface="Arial"/>
                <a:cs typeface="Arial"/>
                <a:sym typeface="Arial"/>
              </a:rPr>
              <a:t>This is supposed to be fixed in </a:t>
            </a:r>
            <a:r>
              <a:rPr lang="en-US" sz="2100" dirty="0" err="1" smtClean="0">
                <a:latin typeface="Arial"/>
                <a:ea typeface="Arial"/>
                <a:cs typeface="Arial"/>
                <a:sym typeface="Arial"/>
              </a:rPr>
              <a:t>dCache</a:t>
            </a:r>
            <a:r>
              <a:rPr lang="en-US" sz="2100" dirty="0" smtClean="0">
                <a:latin typeface="Arial"/>
                <a:ea typeface="Arial"/>
                <a:cs typeface="Arial"/>
                <a:sym typeface="Arial"/>
              </a:rPr>
              <a:t> 3 within a collaborate project between NRC “KI”, JINR and DESY </a:t>
            </a:r>
            <a:r>
              <a:rPr lang="en-GB" sz="2100" dirty="0">
                <a:latin typeface="Arial"/>
                <a:ea typeface="Arial"/>
                <a:cs typeface="Arial"/>
                <a:sym typeface="Arial"/>
              </a:rPr>
              <a:t>(thanks to Ivan </a:t>
            </a:r>
            <a:r>
              <a:rPr lang="en-GB" sz="2100" dirty="0" err="1" smtClean="0">
                <a:latin typeface="Arial"/>
                <a:ea typeface="Arial"/>
                <a:cs typeface="Arial"/>
                <a:sym typeface="Arial"/>
              </a:rPr>
              <a:t>Kadochnikov</a:t>
            </a:r>
            <a:r>
              <a:rPr lang="en-GB" sz="210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21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algn="l" rtl="0">
              <a:buFont typeface="Courier New" panose="02070309020205020404" pitchFamily="49" charset="0"/>
              <a:buChar char="o"/>
            </a:pPr>
            <a:r>
              <a:rPr lang="en-US" sz="2100" dirty="0" smtClean="0">
                <a:latin typeface="Arial"/>
                <a:ea typeface="Arial"/>
                <a:cs typeface="Arial"/>
                <a:sym typeface="Arial"/>
              </a:rPr>
              <a:t>No built-in security for control channel between Manager and File servers</a:t>
            </a:r>
          </a:p>
          <a:p>
            <a:pPr marL="774900" lvl="1" algn="l" rtl="0">
              <a:buFont typeface="Arial" charset="0"/>
              <a:buChar char="•"/>
            </a:pPr>
            <a:r>
              <a:rPr lang="en-US" sz="2100" dirty="0" smtClean="0">
                <a:latin typeface="Arial"/>
                <a:ea typeface="Arial"/>
                <a:cs typeface="Arial"/>
                <a:sym typeface="Arial"/>
              </a:rPr>
              <a:t>Firewall-based access control works well for a single site</a:t>
            </a:r>
          </a:p>
          <a:p>
            <a:pPr marL="774900" lvl="1" algn="l" rtl="0">
              <a:buFont typeface="Arial" charset="0"/>
              <a:buChar char="•"/>
            </a:pPr>
            <a:r>
              <a:rPr lang="en-GB" sz="2100" dirty="0" smtClean="0"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GB" sz="2100" dirty="0">
                <a:latin typeface="Arial"/>
                <a:ea typeface="Arial"/>
                <a:cs typeface="Arial"/>
                <a:sym typeface="Arial"/>
              </a:rPr>
              <a:t>is solved by </a:t>
            </a:r>
            <a:r>
              <a:rPr lang="en-GB" sz="2100" dirty="0" err="1">
                <a:latin typeface="Arial"/>
                <a:ea typeface="Arial"/>
                <a:cs typeface="Arial"/>
                <a:sym typeface="Arial"/>
              </a:rPr>
              <a:t>stunnel</a:t>
            </a:r>
            <a:r>
              <a:rPr lang="en-GB" sz="210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GB" sz="2100" dirty="0" err="1">
                <a:latin typeface="Arial"/>
                <a:ea typeface="Arial"/>
                <a:cs typeface="Arial"/>
                <a:sym typeface="Arial"/>
              </a:rPr>
              <a:t>dCache</a:t>
            </a:r>
            <a:r>
              <a:rPr lang="en-GB" sz="2100" dirty="0">
                <a:latin typeface="Arial"/>
                <a:ea typeface="Arial"/>
                <a:cs typeface="Arial"/>
                <a:sym typeface="Arial"/>
              </a:rPr>
              <a:t> 3, but we didn’t have a chance to test it </a:t>
            </a:r>
            <a:r>
              <a:rPr lang="en-GB" sz="2100" dirty="0" smtClean="0">
                <a:latin typeface="Arial"/>
                <a:ea typeface="Arial"/>
                <a:cs typeface="Arial"/>
                <a:sym typeface="Arial"/>
              </a:rPr>
              <a:t>yet</a:t>
            </a:r>
          </a:p>
          <a:p>
            <a:pPr marL="342900" algn="l" rtl="0">
              <a:buFont typeface="Courier New" charset="0"/>
              <a:buChar char="o"/>
            </a:pPr>
            <a:r>
              <a:rPr lang="en-GB" sz="2100" dirty="0" smtClean="0"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GB" sz="2100" dirty="0">
                <a:latin typeface="Arial"/>
                <a:ea typeface="Arial"/>
                <a:cs typeface="Arial"/>
                <a:sym typeface="Arial"/>
              </a:rPr>
              <a:t>built-in Manager </a:t>
            </a:r>
            <a:r>
              <a:rPr lang="en-GB" sz="2100" dirty="0" smtClean="0">
                <a:latin typeface="Arial"/>
                <a:ea typeface="Arial"/>
                <a:cs typeface="Arial"/>
                <a:sym typeface="Arial"/>
              </a:rPr>
              <a:t>redundancy</a:t>
            </a:r>
          </a:p>
          <a:p>
            <a:pPr marL="774900" lvl="1" algn="l" rtl="0">
              <a:buFont typeface="Arial" charset="0"/>
              <a:buChar char="•"/>
            </a:pPr>
            <a:r>
              <a:rPr lang="en-GB" sz="2100" dirty="0" smtClean="0">
                <a:latin typeface="Arial"/>
                <a:ea typeface="Arial"/>
                <a:cs typeface="Arial"/>
                <a:sym typeface="Arial"/>
              </a:rPr>
              <a:t>Also part of </a:t>
            </a:r>
            <a:r>
              <a:rPr lang="en-GB" sz="2100" dirty="0" err="1" smtClean="0">
                <a:latin typeface="Arial"/>
                <a:ea typeface="Arial"/>
                <a:cs typeface="Arial"/>
                <a:sym typeface="Arial"/>
              </a:rPr>
              <a:t>dCache</a:t>
            </a:r>
            <a:r>
              <a:rPr lang="en-GB" sz="2100" dirty="0" smtClean="0">
                <a:latin typeface="Arial"/>
                <a:ea typeface="Arial"/>
                <a:cs typeface="Arial"/>
                <a:sym typeface="Arial"/>
              </a:rPr>
              <a:t> 3 feature </a:t>
            </a:r>
            <a:r>
              <a:rPr lang="en-GB" sz="2100" dirty="0" smtClean="0">
                <a:latin typeface="Arial"/>
                <a:ea typeface="Arial"/>
                <a:cs typeface="Arial"/>
                <a:sym typeface="Arial"/>
              </a:rPr>
              <a:t>set</a:t>
            </a:r>
            <a:endParaRPr lang="en-GB" sz="21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5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02440"/>
            <a:ext cx="8228880" cy="538328"/>
          </a:xfrm>
        </p:spPr>
        <p:txBody>
          <a:bodyPr/>
          <a:lstStyle/>
          <a:p>
            <a:r>
              <a:rPr lang="en-GB" sz="2400" noProof="0" dirty="0" smtClean="0">
                <a:latin typeface="Century Gothic" pitchFamily="34" charset="0"/>
              </a:rPr>
              <a:t>ATLAS test on initial testbed for different protocols. </a:t>
            </a:r>
            <a:endParaRPr lang="en-GB" sz="2400" noProof="0" dirty="0">
              <a:latin typeface="Century Gothic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>
          <a:xfrm>
            <a:off x="6012160" y="1340768"/>
            <a:ext cx="2880320" cy="5040560"/>
          </a:xfrm>
        </p:spPr>
        <p:txBody>
          <a:bodyPr/>
          <a:lstStyle/>
          <a:p>
            <a:pPr marL="108000" indent="0">
              <a:spcAft>
                <a:spcPts val="1200"/>
              </a:spcAft>
              <a:buNone/>
            </a:pPr>
            <a:r>
              <a:rPr lang="en-GB" sz="1600" noProof="0" dirty="0" smtClean="0">
                <a:latin typeface="+mj-lt"/>
              </a:rPr>
              <a:t>Times of five repetitions </a:t>
            </a:r>
            <a:r>
              <a:rPr lang="en-US" sz="1600" noProof="0" dirty="0" smtClean="0">
                <a:latin typeface="+mj-lt"/>
              </a:rPr>
              <a:t>of the same test along with a </a:t>
            </a:r>
            <a:r>
              <a:rPr lang="en-GB" sz="1600" noProof="0" dirty="0" smtClean="0">
                <a:latin typeface="+mj-lt"/>
              </a:rPr>
              <a:t>mean value.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n-GB" sz="1600" noProof="0" dirty="0" smtClean="0">
                <a:latin typeface="+mj-lt"/>
              </a:rPr>
              <a:t>Four test conditions on the same federation: </a:t>
            </a:r>
            <a:r>
              <a:rPr lang="en-GB" sz="1600" b="1" noProof="0" dirty="0" smtClean="0">
                <a:latin typeface="+mj-lt"/>
              </a:rPr>
              <a:t>local</a:t>
            </a:r>
            <a:r>
              <a:rPr lang="en-GB" sz="1600" noProof="0" dirty="0" smtClean="0">
                <a:latin typeface="+mj-lt"/>
              </a:rPr>
              <a:t> data, data on </a:t>
            </a:r>
            <a:r>
              <a:rPr lang="en-GB" sz="1600" b="1" noProof="0" dirty="0" smtClean="0">
                <a:latin typeface="+mj-lt"/>
              </a:rPr>
              <a:t>EOS</a:t>
            </a:r>
            <a:r>
              <a:rPr lang="en-GB" sz="1600" noProof="0" dirty="0" smtClean="0">
                <a:latin typeface="+mj-lt"/>
              </a:rPr>
              <a:t> accessed via </a:t>
            </a:r>
            <a:r>
              <a:rPr lang="en-GB" sz="1600" noProof="0" dirty="0" err="1" smtClean="0">
                <a:latin typeface="+mj-lt"/>
              </a:rPr>
              <a:t>xrootd</a:t>
            </a:r>
            <a:r>
              <a:rPr lang="en-GB" sz="1600" noProof="0" dirty="0" smtClean="0">
                <a:latin typeface="+mj-lt"/>
              </a:rPr>
              <a:t>, data on EOS accessed via </a:t>
            </a:r>
            <a:r>
              <a:rPr lang="en-GB" sz="1600" b="1" noProof="0" dirty="0" smtClean="0">
                <a:latin typeface="+mj-lt"/>
              </a:rPr>
              <a:t>FUSE </a:t>
            </a:r>
            <a:r>
              <a:rPr lang="en-GB" sz="1600" noProof="0" dirty="0" smtClean="0">
                <a:latin typeface="+mj-lt"/>
              </a:rPr>
              <a:t>mount, data on </a:t>
            </a:r>
            <a:r>
              <a:rPr lang="en-GB" sz="1600" b="1" noProof="0" dirty="0" err="1" smtClean="0">
                <a:latin typeface="+mj-lt"/>
              </a:rPr>
              <a:t>dCache</a:t>
            </a:r>
            <a:r>
              <a:rPr lang="en-GB" sz="1600" noProof="0" dirty="0" smtClean="0">
                <a:latin typeface="+mj-lt"/>
              </a:rPr>
              <a:t> accessed via </a:t>
            </a:r>
            <a:r>
              <a:rPr lang="en-GB" sz="1600" noProof="0" dirty="0" err="1" smtClean="0">
                <a:latin typeface="+mj-lt"/>
              </a:rPr>
              <a:t>xrootd</a:t>
            </a:r>
            <a:r>
              <a:rPr lang="en-GB" sz="1600" noProof="0" dirty="0" smtClean="0">
                <a:latin typeface="+mj-lt"/>
              </a:rPr>
              <a:t>.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n-GB" sz="1600" noProof="0" dirty="0" smtClean="0">
                <a:latin typeface="+mj-lt"/>
              </a:rPr>
              <a:t>As we can see, first FUSE test with a cold cache takes a bit more time than the rest, but it’s still much faster than accessing data directly via </a:t>
            </a:r>
            <a:r>
              <a:rPr lang="en-GB" sz="1600" noProof="0" dirty="0" err="1" smtClean="0">
                <a:latin typeface="+mj-lt"/>
              </a:rPr>
              <a:t>xrootd</a:t>
            </a:r>
            <a:r>
              <a:rPr lang="en-GB" sz="1600" noProof="0" dirty="0" smtClean="0">
                <a:latin typeface="+mj-lt"/>
              </a:rPr>
              <a:t>.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n-GB" sz="1600" dirty="0" smtClean="0">
                <a:latin typeface="+mj-lt"/>
              </a:rPr>
              <a:t>First run with </a:t>
            </a:r>
            <a:r>
              <a:rPr lang="en-GB" sz="1600" dirty="0" err="1" smtClean="0">
                <a:latin typeface="+mj-lt"/>
              </a:rPr>
              <a:t>dCache</a:t>
            </a:r>
            <a:r>
              <a:rPr lang="en-GB" sz="1600" dirty="0" smtClean="0">
                <a:latin typeface="+mj-lt"/>
              </a:rPr>
              <a:t> also shows this pattern (internal cache warm-up?)</a:t>
            </a:r>
            <a:endParaRPr lang="en-GB" sz="1600" noProof="0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8309" r="5707" b="3261"/>
          <a:stretch/>
        </p:blipFill>
        <p:spPr>
          <a:xfrm>
            <a:off x="17825" y="1529787"/>
            <a:ext cx="6043537" cy="3881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5417" y="552692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Tests were run from PNPI UI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5"/>
          <p:cNvSpPr txBox="1">
            <a:spLocks/>
          </p:cNvSpPr>
          <p:nvPr/>
        </p:nvSpPr>
        <p:spPr>
          <a:xfrm>
            <a:off x="395536" y="692696"/>
            <a:ext cx="8352928" cy="7200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450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1pPr>
            <a:lvl2pPr marL="882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2pPr>
            <a:lvl3pPr marL="1350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3pPr>
            <a:lvl4pPr marL="1854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4pPr>
            <a:lvl5pPr marL="2401200" indent="-457200">
              <a:buFont typeface="+mj-lt"/>
              <a:buAutoNum type="arabicPeriod"/>
              <a:defRPr>
                <a:solidFill>
                  <a:srgbClr val="0070C0"/>
                </a:solidFill>
              </a:defRPr>
            </a:lvl5pPr>
            <a:lvl6pPr marL="2833200" indent="-457200">
              <a:buFont typeface="+mj-lt"/>
              <a:buAutoNum type="arabicPeriod"/>
              <a:defRPr>
                <a:solidFill>
                  <a:srgbClr val="0070C0"/>
                </a:solidFill>
              </a:defRPr>
            </a:lvl6pPr>
            <a:lvl7pPr marL="3265200" indent="-457200">
              <a:buFont typeface="+mj-lt"/>
              <a:buAutoNum type="arabicPeriod"/>
              <a:defRPr>
                <a:solidFill>
                  <a:srgbClr val="0070C0"/>
                </a:solidFill>
              </a:defRPr>
            </a:lvl7pPr>
          </a:lstStyle>
          <a:p>
            <a:pPr algn="ctr" rtl="0">
              <a:buFont typeface="+mj-lt"/>
              <a:buNone/>
            </a:pPr>
            <a:r>
              <a:rPr lang="en" sz="3400" kern="0" dirty="0" smtClean="0">
                <a:solidFill>
                  <a:srgbClr val="00B0F0"/>
                </a:solidFill>
                <a:latin typeface="Century Gothic" pitchFamily="34" charset="0"/>
              </a:rPr>
              <a:t>Summary</a:t>
            </a:r>
            <a:endParaRPr lang="en" sz="3400" kern="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520" y="1700808"/>
            <a:ext cx="8640960" cy="4536504"/>
          </a:xfrm>
          <a:prstGeom prst="rect">
            <a:avLst/>
          </a:prstGeom>
        </p:spPr>
        <p:txBody>
          <a:bodyPr anchor="t"/>
          <a:lstStyle/>
          <a:p>
            <a:pPr marL="342900" algn="l" rtl="0">
              <a:buFont typeface="Courier New" panose="02070309020205020404" pitchFamily="49" charset="0"/>
              <a:buChar char="o"/>
            </a:pPr>
            <a:r>
              <a:rPr lang="en-US" dirty="0" smtClean="0"/>
              <a:t>We have set up a working prototype of federated storage:</a:t>
            </a:r>
          </a:p>
          <a:p>
            <a:pPr marL="810900" lvl="2" algn="l" rtl="0">
              <a:buFont typeface="Arial" panose="020B0604020202020204" pitchFamily="34" charset="0"/>
              <a:buChar char="•"/>
            </a:pPr>
            <a:r>
              <a:rPr lang="en-US" dirty="0" smtClean="0"/>
              <a:t>Seven Russian WLCG sites organized as one </a:t>
            </a:r>
            <a:r>
              <a:rPr lang="en" dirty="0"/>
              <a:t>homogeneous </a:t>
            </a:r>
            <a:r>
              <a:rPr lang="en-US" dirty="0" smtClean="0"/>
              <a:t>storage with single entry point</a:t>
            </a:r>
          </a:p>
          <a:p>
            <a:pPr marL="810900" lvl="2" algn="l" rtl="0">
              <a:buFont typeface="Arial" panose="020B0604020202020204" pitchFamily="34" charset="0"/>
              <a:buChar char="•"/>
            </a:pPr>
            <a:r>
              <a:rPr lang="en-US" dirty="0" smtClean="0"/>
              <a:t>All basic properties of federated storage are respected</a:t>
            </a:r>
          </a:p>
          <a:p>
            <a:pPr marL="342900" algn="l" rtl="0">
              <a:buFont typeface="Courier New" panose="02070309020205020404" pitchFamily="49" charset="0"/>
              <a:buChar char="o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We have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conducted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an extensive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validation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infrastructure 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en-US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mtClean="0">
                <a:latin typeface="Arial"/>
                <a:cs typeface="Arial"/>
                <a:sym typeface="Arial"/>
              </a:rPr>
              <a:t>synthetic </a:t>
            </a:r>
            <a:r>
              <a:rPr lang="en-US" dirty="0" smtClean="0">
                <a:latin typeface="Arial"/>
                <a:cs typeface="Arial"/>
                <a:sym typeface="Arial"/>
              </a:rPr>
              <a:t>and </a:t>
            </a:r>
            <a:r>
              <a:rPr lang="en" dirty="0" smtClean="0">
                <a:latin typeface="Arial"/>
                <a:cs typeface="Arial"/>
                <a:sym typeface="Arial"/>
              </a:rPr>
              <a:t>experiment-specific </a:t>
            </a:r>
            <a:r>
              <a:rPr lang="en" dirty="0" smtClean="0">
                <a:latin typeface="Arial"/>
                <a:cs typeface="Arial"/>
                <a:sym typeface="Arial"/>
              </a:rPr>
              <a:t>tests</a:t>
            </a:r>
          </a:p>
          <a:p>
            <a:pPr marL="342900" algn="l" rtl="0">
              <a:buFont typeface="Courier New" panose="02070309020205020404" pitchFamily="49" charset="0"/>
              <a:buChar char="o"/>
            </a:pP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have exploited EOS as our first technological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choice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and we have enough confidence to say that it behaves well and has all the features we 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need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algn="l" rtl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We have finished testing of 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dCache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and our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first results look very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promising. We’re on our way to 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dCache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3 testing.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algn="l" rtl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One of the major concerns expressed so far was 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xroot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not being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standard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protocol. While standard HTTP clearly misses some of the necessary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features,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HTTP/2 feature set looks much closer to what we need.</a:t>
            </a:r>
          </a:p>
          <a:p>
            <a:pPr marL="717750" lvl="1" indent="-285750" algn="l" rtl="0">
              <a:buFont typeface="Arial" charset="0"/>
              <a:buChar char="•"/>
            </a:pPr>
            <a:r>
              <a:rPr lang="en-US" dirty="0" smtClean="0">
                <a:latin typeface="Arial"/>
                <a:cs typeface="Arial"/>
                <a:sym typeface="Arial"/>
              </a:rPr>
              <a:t>We need a well-defined standard protocol supported by major software stacks as both EOS and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dCache</a:t>
            </a:r>
            <a:r>
              <a:rPr lang="en-US" dirty="0" smtClean="0">
                <a:latin typeface="Arial"/>
                <a:cs typeface="Arial"/>
                <a:sym typeface="Arial"/>
              </a:rPr>
              <a:t> are going to stick around for at least another decade.</a:t>
            </a:r>
            <a:endParaRPr lang="en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9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5"/>
          <p:cNvSpPr txBox="1">
            <a:spLocks/>
          </p:cNvSpPr>
          <p:nvPr/>
        </p:nvSpPr>
        <p:spPr>
          <a:xfrm>
            <a:off x="395536" y="692696"/>
            <a:ext cx="8352928" cy="7200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450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1pPr>
            <a:lvl2pPr marL="882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2pPr>
            <a:lvl3pPr marL="1350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3pPr>
            <a:lvl4pPr marL="1854900" indent="-342900">
              <a:buFont typeface="+mj-lt"/>
              <a:buAutoNum type="arabicPeriod"/>
              <a:defRPr>
                <a:solidFill>
                  <a:srgbClr val="0070C0"/>
                </a:solidFill>
              </a:defRPr>
            </a:lvl4pPr>
            <a:lvl5pPr marL="2401200" indent="-457200">
              <a:buFont typeface="+mj-lt"/>
              <a:buAutoNum type="arabicPeriod"/>
              <a:defRPr>
                <a:solidFill>
                  <a:srgbClr val="0070C0"/>
                </a:solidFill>
              </a:defRPr>
            </a:lvl5pPr>
            <a:lvl6pPr marL="2833200" indent="-457200">
              <a:buFont typeface="+mj-lt"/>
              <a:buAutoNum type="arabicPeriod"/>
              <a:defRPr>
                <a:solidFill>
                  <a:srgbClr val="0070C0"/>
                </a:solidFill>
              </a:defRPr>
            </a:lvl6pPr>
            <a:lvl7pPr marL="3265200" indent="-457200">
              <a:buFont typeface="+mj-lt"/>
              <a:buAutoNum type="arabicPeriod"/>
              <a:defRPr>
                <a:solidFill>
                  <a:srgbClr val="0070C0"/>
                </a:solidFill>
              </a:defRPr>
            </a:lvl7pPr>
          </a:lstStyle>
          <a:p>
            <a:pPr algn="ctr" rtl="0">
              <a:buFont typeface="+mj-lt"/>
              <a:buNone/>
            </a:pPr>
            <a:r>
              <a:rPr lang="en" sz="3400" kern="0" dirty="0" smtClean="0">
                <a:solidFill>
                  <a:srgbClr val="00B0F0"/>
                </a:solidFill>
                <a:latin typeface="Century Gothic" pitchFamily="34" charset="0"/>
              </a:rPr>
              <a:t>Acknowledgements</a:t>
            </a:r>
            <a:endParaRPr lang="en" sz="3400" kern="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57200" y="1524688"/>
            <a:ext cx="8228880" cy="4712624"/>
          </a:xfrm>
          <a:prstGeom prst="rect">
            <a:avLst/>
          </a:prstGeom>
        </p:spPr>
        <p:txBody>
          <a:bodyPr anchor="t"/>
          <a:lstStyle/>
          <a:p>
            <a:pPr marL="108000" indent="0" algn="l" rtl="0">
              <a:buNone/>
            </a:pPr>
            <a:r>
              <a:rPr lang="en-US" sz="2000" dirty="0"/>
              <a:t>This talk drew on presentations, discussions, comments and input from many. Thanks to all, including those we’ve </a:t>
            </a:r>
            <a:r>
              <a:rPr lang="en-US" sz="2000" dirty="0" smtClean="0"/>
              <a:t>missed.</a:t>
            </a:r>
          </a:p>
          <a:p>
            <a:pPr marL="108000" indent="0" algn="l" rtl="0">
              <a:buNone/>
            </a:pPr>
            <a:r>
              <a:rPr lang="en-US" sz="2000" dirty="0" smtClean="0"/>
              <a:t>P. </a:t>
            </a:r>
            <a:r>
              <a:rPr lang="en-US" sz="2000" dirty="0" err="1" smtClean="0"/>
              <a:t>Hristov</a:t>
            </a:r>
            <a:r>
              <a:rPr lang="en-US" sz="2000" dirty="0" smtClean="0"/>
              <a:t> and D. </a:t>
            </a:r>
            <a:r>
              <a:rPr lang="en-US" sz="2000" dirty="0" err="1" smtClean="0"/>
              <a:t>Krasnopevtsev</a:t>
            </a:r>
            <a:r>
              <a:rPr lang="en-US" sz="2000" dirty="0" smtClean="0"/>
              <a:t> for help with e</a:t>
            </a:r>
            <a:r>
              <a:rPr lang="en" sz="2000" dirty="0" smtClean="0">
                <a:latin typeface="Arial"/>
                <a:cs typeface="Arial"/>
                <a:sym typeface="Arial"/>
              </a:rPr>
              <a:t>xperiment-specific tests.</a:t>
            </a:r>
          </a:p>
          <a:p>
            <a:pPr marL="108000" indent="0" algn="l" rtl="0">
              <a:buNone/>
            </a:pPr>
            <a:r>
              <a:rPr lang="en-US" sz="2000" dirty="0" smtClean="0">
                <a:latin typeface="Arial"/>
                <a:cs typeface="Arial"/>
                <a:sym typeface="Arial"/>
              </a:rPr>
              <a:t>A. </a:t>
            </a:r>
            <a:r>
              <a:rPr lang="en" sz="2000" dirty="0" smtClean="0">
                <a:latin typeface="Arial"/>
                <a:cs typeface="Arial"/>
                <a:sym typeface="Arial"/>
              </a:rPr>
              <a:t>Peters for help with undestending EOS internals.</a:t>
            </a:r>
            <a:endParaRPr lang="en-US" sz="2000" dirty="0">
              <a:latin typeface="Arial"/>
              <a:cs typeface="Arial"/>
              <a:sym typeface="Arial"/>
            </a:endParaRPr>
          </a:p>
          <a:p>
            <a:pPr marL="108000" indent="0" algn="l" rtl="0">
              <a:buNone/>
            </a:pPr>
            <a:r>
              <a:rPr lang="en-US" sz="2000" dirty="0" smtClean="0">
                <a:latin typeface="Arial"/>
                <a:cs typeface="Arial"/>
                <a:sym typeface="Arial"/>
              </a:rPr>
              <a:t>P. </a:t>
            </a:r>
            <a:r>
              <a:rPr lang="en-US" sz="2000" dirty="0" err="1" smtClean="0">
                <a:latin typeface="Arial"/>
                <a:cs typeface="Arial"/>
                <a:sym typeface="Arial"/>
              </a:rPr>
              <a:t>Fuhrmann</a:t>
            </a:r>
            <a:r>
              <a:rPr lang="en-US" sz="2000" dirty="0" smtClean="0">
                <a:latin typeface="Arial"/>
                <a:cs typeface="Arial"/>
                <a:sym typeface="Arial"/>
              </a:rPr>
              <a:t> and </a:t>
            </a:r>
            <a:r>
              <a:rPr lang="en-US" sz="2000" dirty="0" err="1" smtClean="0">
                <a:latin typeface="Arial"/>
                <a:cs typeface="Arial"/>
                <a:sym typeface="Arial"/>
              </a:rPr>
              <a:t>dCache</a:t>
            </a:r>
            <a:r>
              <a:rPr lang="en-US" sz="2000" dirty="0" smtClean="0">
                <a:latin typeface="Arial"/>
                <a:cs typeface="Arial"/>
                <a:sym typeface="Arial"/>
              </a:rPr>
              <a:t> core team for help with </a:t>
            </a:r>
            <a:r>
              <a:rPr lang="en-US" sz="2000" dirty="0" err="1" smtClean="0">
                <a:latin typeface="Arial"/>
                <a:cs typeface="Arial"/>
                <a:sym typeface="Arial"/>
              </a:rPr>
              <a:t>dCache</a:t>
            </a:r>
            <a:r>
              <a:rPr lang="en-US" sz="2000" dirty="0" smtClean="0">
                <a:latin typeface="Arial"/>
                <a:cs typeface="Arial"/>
                <a:sym typeface="Arial"/>
              </a:rPr>
              <a:t>.</a:t>
            </a:r>
            <a:endParaRPr lang="en" sz="2000" dirty="0" smtClean="0">
              <a:latin typeface="Arial"/>
              <a:cs typeface="Arial"/>
              <a:sym typeface="Arial"/>
            </a:endParaRPr>
          </a:p>
          <a:p>
            <a:pPr marL="108000" indent="0" algn="l" rtl="0">
              <a:buNone/>
            </a:pPr>
            <a:endParaRPr lang="en-US" sz="2000" dirty="0"/>
          </a:p>
          <a:p>
            <a:pPr marL="108000" indent="0" algn="l" rtl="0">
              <a:buNone/>
            </a:pPr>
            <a:r>
              <a:rPr lang="en-US" sz="2000" dirty="0"/>
              <a:t>This work was funded in part by the Russian Ministry of Science and Education under Contract </a:t>
            </a:r>
            <a:r>
              <a:rPr lang="en-US" sz="2000" dirty="0" smtClean="0"/>
              <a:t>No. </a:t>
            </a:r>
            <a:r>
              <a:rPr lang="en-US" sz="2000" dirty="0"/>
              <a:t>14.Z50.31.0024 and by the Russian Fund </a:t>
            </a:r>
            <a:r>
              <a:rPr lang="en-US" sz="2000" dirty="0" smtClean="0"/>
              <a:t>for </a:t>
            </a:r>
            <a:r>
              <a:rPr lang="en-US" sz="2000" dirty="0"/>
              <a:t>Fundamental Research under contract “15-29-0794_2 </a:t>
            </a:r>
            <a:r>
              <a:rPr lang="ru-RU" sz="2000" dirty="0" err="1"/>
              <a:t>офи_м</a:t>
            </a:r>
            <a:r>
              <a:rPr lang="ru-RU" sz="2000" dirty="0"/>
              <a:t>”</a:t>
            </a:r>
          </a:p>
          <a:p>
            <a:pPr marL="108000" indent="0" algn="l" rtl="0">
              <a:buNone/>
            </a:pPr>
            <a:endParaRPr lang="ru-RU" sz="2000" dirty="0"/>
          </a:p>
          <a:p>
            <a:pPr marL="108000" indent="0" algn="l" rtl="0">
              <a:buNone/>
            </a:pPr>
            <a:r>
              <a:rPr lang="en-US" sz="2000" dirty="0"/>
              <a:t>Authors express appreciation to </a:t>
            </a:r>
            <a:r>
              <a:rPr lang="en-US" sz="2000" dirty="0" err="1"/>
              <a:t>SPbSU</a:t>
            </a:r>
            <a:r>
              <a:rPr lang="en-US" sz="2000" dirty="0"/>
              <a:t> Computing Center, </a:t>
            </a:r>
            <a:r>
              <a:rPr lang="en-US" sz="2000" dirty="0" smtClean="0"/>
              <a:t>PNPI</a:t>
            </a:r>
            <a:r>
              <a:rPr lang="ru-RU" sz="2000" dirty="0" smtClean="0"/>
              <a:t> </a:t>
            </a:r>
            <a:r>
              <a:rPr lang="en-US" sz="2000" dirty="0" smtClean="0"/>
              <a:t>Computing </a:t>
            </a:r>
            <a:r>
              <a:rPr lang="en-US" sz="2000" dirty="0"/>
              <a:t>Center, NRC “KI” Computing Center, JINR Cloud Services, ITEP, SINP and </a:t>
            </a:r>
            <a:r>
              <a:rPr lang="en-US" sz="2000" dirty="0" err="1"/>
              <a:t>MEPhI</a:t>
            </a:r>
            <a:r>
              <a:rPr lang="en-US" sz="2000" dirty="0"/>
              <a:t>  for provided resources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67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0" y="2852936"/>
            <a:ext cx="9144000" cy="130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51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/>
          <p:cNvSpPr txBox="1">
            <a:spLocks/>
          </p:cNvSpPr>
          <p:nvPr/>
        </p:nvSpPr>
        <p:spPr>
          <a:xfrm>
            <a:off x="251520" y="764704"/>
            <a:ext cx="864096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 sz="3400" dirty="0">
                <a:latin typeface="Century Gothic" panose="020B0502020202020204" pitchFamily="34" charset="0"/>
              </a:rPr>
              <a:t>Russian federated data storage project</a:t>
            </a:r>
            <a:endParaRPr lang="en" sz="3400" kern="0" dirty="0">
              <a:latin typeface="Century Gothic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4294967295"/>
          </p:nvPr>
        </p:nvSpPr>
        <p:spPr>
          <a:xfrm>
            <a:off x="457200" y="1700808"/>
            <a:ext cx="8228880" cy="4320480"/>
          </a:xfrm>
          <a:prstGeom prst="rect">
            <a:avLst/>
          </a:prstGeom>
        </p:spPr>
        <p:txBody>
          <a:bodyPr anchor="t"/>
          <a:lstStyle/>
          <a:p>
            <a:pPr algn="just">
              <a:spcAft>
                <a:spcPts val="1200"/>
              </a:spcAft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In the fall of 2015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the “Big Data Technologies for Mega-Science Class Projects" laboratory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at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NRC "KI" has received a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Russian Fund for Basic Research (RFBR) grant to evaluate federated data storage technologies.</a:t>
            </a:r>
          </a:p>
          <a:p>
            <a:pPr algn="just">
              <a:spcAft>
                <a:spcPts val="1200"/>
              </a:spcAft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This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work has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been started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with creation of a storage federation for geographically distributed data centers located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in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Moscow, </a:t>
            </a:r>
            <a:r>
              <a:rPr lang="en-US" sz="2200" dirty="0" err="1">
                <a:solidFill>
                  <a:srgbClr val="0070C0"/>
                </a:solidFill>
                <a:latin typeface="+mn-lt"/>
              </a:rPr>
              <a:t>Dubna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, St. Petersburg, and </a:t>
            </a:r>
            <a:r>
              <a:rPr lang="en-US" sz="2200" dirty="0" err="1">
                <a:solidFill>
                  <a:srgbClr val="0070C0"/>
                </a:solidFill>
                <a:latin typeface="+mn-lt"/>
              </a:rPr>
              <a:t>Gatchina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 (all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are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members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of Russian Data Intensive Grid and WLCG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).</a:t>
            </a:r>
            <a:endParaRPr lang="en-US" sz="2200" dirty="0">
              <a:solidFill>
                <a:srgbClr val="0070C0"/>
              </a:solidFill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This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project aims at providing a usable and homogeneous service with low requirements for manpower and resource level at sites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for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both LHC and non-LHC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experiments.</a:t>
            </a:r>
            <a:endParaRPr lang="ru-RU" sz="2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25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9332" y="764704"/>
            <a:ext cx="8773148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400" dirty="0" smtClean="0">
                <a:latin typeface="Century Gothic" pitchFamily="34" charset="0"/>
              </a:rPr>
              <a:t>Basic Considerations</a:t>
            </a:r>
            <a:endParaRPr lang="en" sz="3400" dirty="0">
              <a:latin typeface="Century Gothic" pitchFamily="34" charset="0"/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subTitle"/>
          </p:nvPr>
        </p:nvSpPr>
        <p:spPr>
          <a:xfrm>
            <a:off x="467544" y="1700808"/>
            <a:ext cx="8280920" cy="4464496"/>
          </a:xfrm>
        </p:spPr>
        <p:txBody>
          <a:bodyPr anchor="t"/>
          <a:lstStyle/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  <a:latin typeface="+mn-lt"/>
              </a:rPr>
              <a:t>Single entry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point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Scalability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and integrity: it should be easy to add new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resources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Data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transfer and logistics </a:t>
            </a:r>
            <a:r>
              <a:rPr lang="en-US" sz="2200" dirty="0" err="1">
                <a:solidFill>
                  <a:srgbClr val="0070C0"/>
                </a:solidFill>
                <a:latin typeface="+mn-lt"/>
              </a:rPr>
              <a:t>optimisation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: transfers should be routed directly to the closest disk servers avoiding intermediate gateways and other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bottlenecks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Stability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and fault tolerance: redundancy of core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components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Built-in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virtual namespace, no dependency on external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catalogues.</a:t>
            </a:r>
          </a:p>
          <a:p>
            <a:pPr algn="l">
              <a:spcAft>
                <a:spcPts val="1200"/>
              </a:spcAft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EOS and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dCache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seemed to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satisfy 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these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requirements.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13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graphic-vector-map-europe.png"/>
          <p:cNvPicPr preferRelativeResize="0"/>
          <p:nvPr/>
        </p:nvPicPr>
        <p:blipFill rotWithShape="1">
          <a:blip r:embed="rId3">
            <a:alphaModFix/>
          </a:blip>
          <a:srcRect l="58286" b="51709"/>
          <a:stretch/>
        </p:blipFill>
        <p:spPr>
          <a:xfrm>
            <a:off x="1108382" y="1510413"/>
            <a:ext cx="5713145" cy="5197927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" name="Shape 92" descr="graphic-vector-map-europe.png"/>
          <p:cNvPicPr preferRelativeResize="0"/>
          <p:nvPr/>
        </p:nvPicPr>
        <p:blipFill rotWithShape="1">
          <a:blip r:embed="rId3">
            <a:alphaModFix/>
          </a:blip>
          <a:srcRect l="6111" t="39703" r="69382" b="30854"/>
          <a:stretch/>
        </p:blipFill>
        <p:spPr>
          <a:xfrm>
            <a:off x="210872" y="3336409"/>
            <a:ext cx="1620827" cy="1530424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" name="Shape 92" descr="graphic-vector-map-europe.png"/>
          <p:cNvPicPr preferRelativeResize="0"/>
          <p:nvPr/>
        </p:nvPicPr>
        <p:blipFill rotWithShape="1">
          <a:blip r:embed="rId3">
            <a:alphaModFix/>
          </a:blip>
          <a:srcRect t="70557" r="75493"/>
          <a:stretch/>
        </p:blipFill>
        <p:spPr>
          <a:xfrm>
            <a:off x="207678" y="5177916"/>
            <a:ext cx="1620827" cy="1530424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4" name="Shape 94"/>
          <p:cNvSpPr txBox="1">
            <a:spLocks noGrp="1"/>
          </p:cNvSpPr>
          <p:nvPr>
            <p:ph type="body" idx="4294967295"/>
          </p:nvPr>
        </p:nvSpPr>
        <p:spPr>
          <a:xfrm>
            <a:off x="7278961" y="2988334"/>
            <a:ext cx="1590448" cy="27145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66700" indent="-266700">
              <a:lnSpc>
                <a:spcPct val="150000"/>
              </a:lnSpc>
              <a:buSzPct val="100000"/>
              <a:buFont typeface="STIXGeneral-Regular" charset="0"/>
              <a:buChar char="⬤"/>
            </a:pPr>
            <a:r>
              <a:rPr lang="en-US" sz="1200" dirty="0" err="1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SPbSU</a:t>
            </a:r>
            <a:endParaRPr lang="en" sz="12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indent="-266700">
              <a:lnSpc>
                <a:spcPct val="150000"/>
              </a:lnSpc>
              <a:buSzPct val="100000"/>
              <a:buFont typeface="STIXGeneral-Regular" charset="0"/>
              <a:buChar char="⬤"/>
            </a:pPr>
            <a:r>
              <a:rPr lang="en-U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PNPI</a:t>
            </a:r>
            <a:endParaRPr lang="en" sz="1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indent="-266700">
              <a:lnSpc>
                <a:spcPct val="150000"/>
              </a:lnSpc>
              <a:buSzPct val="100000"/>
              <a:buFont typeface="STIXGeneral-Regular" charset="0"/>
              <a:buChar char="⬤"/>
            </a:pPr>
            <a:r>
              <a:rPr lang="en-US" sz="1200" dirty="0" smtClea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JINR</a:t>
            </a:r>
            <a:endParaRPr lang="en-US" sz="1200" dirty="0" smtClean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indent="-266700">
              <a:lnSpc>
                <a:spcPct val="150000"/>
              </a:lnSpc>
              <a:buSzPct val="100000"/>
              <a:buFont typeface="STIXGeneral-Regular" charset="0"/>
              <a:buChar char="⬤"/>
            </a:pPr>
            <a:r>
              <a:rPr lang="en-US" sz="1200" dirty="0" smtClea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NRC</a:t>
            </a:r>
            <a:r>
              <a:rPr lang="ru-RU" sz="1200" dirty="0" smtClea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1200" dirty="0" smtClea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ru-RU" sz="1200" dirty="0" smtClea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lang="en" sz="12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indent="-266700">
              <a:lnSpc>
                <a:spcPct val="150000"/>
              </a:lnSpc>
              <a:buSzPct val="100000"/>
              <a:buFont typeface="STIXGeneral-Regular" charset="0"/>
              <a:buChar char="⬤"/>
            </a:pPr>
            <a:r>
              <a:rPr lang="en-US" sz="1200" dirty="0" smtClean="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SINP MSU</a:t>
            </a:r>
            <a:endParaRPr lang="en-US" sz="12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indent="-266700">
              <a:lnSpc>
                <a:spcPct val="150000"/>
              </a:lnSpc>
              <a:buSzPct val="100000"/>
              <a:buFont typeface="STIXGeneral-Regular" charset="0"/>
              <a:buChar char="⬤"/>
            </a:pPr>
            <a:r>
              <a:rPr lang="en-US" sz="1200" dirty="0" err="1" smtClea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MEPhI</a:t>
            </a:r>
            <a:endParaRPr lang="en" sz="1200" dirty="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indent="-266700">
              <a:lnSpc>
                <a:spcPct val="150000"/>
              </a:lnSpc>
              <a:buSzPct val="100000"/>
              <a:buFont typeface="STIXGeneral-Regular" charset="0"/>
              <a:buChar char="⬤"/>
            </a:pPr>
            <a:r>
              <a:rPr lang="en-US" sz="1200" dirty="0" smtClean="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ITEP</a:t>
            </a:r>
            <a:endParaRPr lang="en" sz="1200" dirty="0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indent="-266700">
              <a:lnSpc>
                <a:spcPct val="150000"/>
              </a:lnSpc>
              <a:buSzPct val="100000"/>
              <a:buFont typeface="STIXGeneral-Regular" charset="0"/>
              <a:buChar char="⬤"/>
            </a:pPr>
            <a:r>
              <a:rPr lang="en" sz="1200" dirty="0" smtClean="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CERN</a:t>
            </a:r>
          </a:p>
          <a:p>
            <a:pPr marL="266700" indent="-266700">
              <a:lnSpc>
                <a:spcPct val="150000"/>
              </a:lnSpc>
              <a:buSzPct val="100000"/>
              <a:buFont typeface="STIXGeneral-Regular" charset="0"/>
              <a:buChar char="⬤"/>
            </a:pPr>
            <a:r>
              <a:rPr lang="en" sz="120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endParaRPr lang="en" sz="1200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6153006" y="3468565"/>
            <a:ext cx="177900" cy="162300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6243280" y="3754677"/>
            <a:ext cx="177900" cy="162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765684" y="3733394"/>
            <a:ext cx="177900" cy="1623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004482" y="3855410"/>
            <a:ext cx="177900" cy="1623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107"/>
          <p:cNvCxnSpPr>
            <a:stCxn id="22" idx="6"/>
            <a:endCxn id="96" idx="2"/>
          </p:cNvCxnSpPr>
          <p:nvPr/>
        </p:nvCxnSpPr>
        <p:spPr>
          <a:xfrm flipV="1">
            <a:off x="965676" y="3545814"/>
            <a:ext cx="4868030" cy="356625"/>
          </a:xfrm>
          <a:prstGeom prst="straightConnector1">
            <a:avLst/>
          </a:prstGeom>
          <a:noFill/>
          <a:ln w="2857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" name="Shape 107"/>
          <p:cNvCxnSpPr>
            <a:stCxn id="22" idx="6"/>
            <a:endCxn id="98" idx="2"/>
          </p:cNvCxnSpPr>
          <p:nvPr/>
        </p:nvCxnSpPr>
        <p:spPr>
          <a:xfrm flipV="1">
            <a:off x="965676" y="3814544"/>
            <a:ext cx="4800008" cy="87895"/>
          </a:xfrm>
          <a:prstGeom prst="straightConnector1">
            <a:avLst/>
          </a:prstGeom>
          <a:noFill/>
          <a:ln w="2857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" name="Shape 100"/>
          <p:cNvCxnSpPr>
            <a:stCxn id="101" idx="7"/>
            <a:endCxn id="102" idx="3"/>
          </p:cNvCxnSpPr>
          <p:nvPr/>
        </p:nvCxnSpPr>
        <p:spPr>
          <a:xfrm rot="10800000" flipH="1">
            <a:off x="392605" y="1913580"/>
            <a:ext cx="2142000" cy="4611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3" name="Shape 103"/>
          <p:cNvCxnSpPr>
            <a:stCxn id="101" idx="7"/>
          </p:cNvCxnSpPr>
          <p:nvPr/>
        </p:nvCxnSpPr>
        <p:spPr>
          <a:xfrm rot="10800000" flipH="1">
            <a:off x="392605" y="1854180"/>
            <a:ext cx="1941900" cy="4671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5" name="Shape 105"/>
          <p:cNvCxnSpPr>
            <a:stCxn id="101" idx="7"/>
            <a:endCxn id="106" idx="5"/>
          </p:cNvCxnSpPr>
          <p:nvPr/>
        </p:nvCxnSpPr>
        <p:spPr>
          <a:xfrm rot="10800000" flipH="1">
            <a:off x="392605" y="3868680"/>
            <a:ext cx="5245800" cy="2656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7" name="Shape 107"/>
          <p:cNvCxnSpPr>
            <a:stCxn id="102" idx="5"/>
            <a:endCxn id="106" idx="4"/>
          </p:cNvCxnSpPr>
          <p:nvPr/>
        </p:nvCxnSpPr>
        <p:spPr>
          <a:xfrm>
            <a:off x="2670215" y="1913544"/>
            <a:ext cx="3138000" cy="1467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" name="Shape 108"/>
          <p:cNvCxnSpPr>
            <a:stCxn id="104" idx="5"/>
            <a:endCxn id="102" idx="2"/>
          </p:cNvCxnSpPr>
          <p:nvPr/>
        </p:nvCxnSpPr>
        <p:spPr>
          <a:xfrm>
            <a:off x="2402356" y="1830420"/>
            <a:ext cx="104233" cy="2574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" name="Shape 102"/>
          <p:cNvSpPr/>
          <p:nvPr/>
        </p:nvSpPr>
        <p:spPr>
          <a:xfrm>
            <a:off x="2506589" y="1775013"/>
            <a:ext cx="191700" cy="162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228979" y="6501712"/>
            <a:ext cx="191700" cy="162300"/>
          </a:xfrm>
          <a:prstGeom prst="ellipse">
            <a:avLst/>
          </a:prstGeom>
          <a:solidFill>
            <a:srgbClr val="85200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4328881" y="1775013"/>
            <a:ext cx="11181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 dirty="0">
                <a:latin typeface="Open Sans"/>
                <a:ea typeface="Open Sans"/>
                <a:cs typeface="Open Sans"/>
                <a:sym typeface="Open Sans"/>
              </a:rPr>
              <a:t>RUSSIA</a:t>
            </a:r>
          </a:p>
        </p:txBody>
      </p:sp>
      <p:sp>
        <p:nvSpPr>
          <p:cNvPr id="106" name="Shape 106"/>
          <p:cNvSpPr/>
          <p:nvPr/>
        </p:nvSpPr>
        <p:spPr>
          <a:xfrm rot="10800000">
            <a:off x="5638331" y="3381508"/>
            <a:ext cx="888900" cy="788100"/>
          </a:xfrm>
          <a:prstGeom prst="pentagon">
            <a:avLst>
              <a:gd name="hf" fmla="val 105146"/>
              <a:gd name="vf" fmla="val 11055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5833706" y="3464664"/>
            <a:ext cx="177900" cy="1623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2238730" y="1691888"/>
            <a:ext cx="191700" cy="162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101"/>
          <p:cNvSpPr/>
          <p:nvPr/>
        </p:nvSpPr>
        <p:spPr>
          <a:xfrm>
            <a:off x="773976" y="3821289"/>
            <a:ext cx="191700" cy="162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266483" y="2132856"/>
            <a:ext cx="134932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17500">
              <a:lnSpc>
                <a:spcPct val="150000"/>
              </a:lnSpc>
              <a:buSzPct val="120000"/>
              <a:buFont typeface=".HelveticaNeueDeskInterface-Regular" charset="-120"/>
              <a:buChar char="―"/>
            </a:pPr>
            <a:r>
              <a:rPr lang="en-US" sz="1200" dirty="0" smtClean="0">
                <a:solidFill>
                  <a:srgbClr val="FF0000"/>
                </a:solidFill>
              </a:rPr>
              <a:t>EOS</a:t>
            </a:r>
          </a:p>
          <a:p>
            <a:pPr marL="317500" indent="-317500">
              <a:lnSpc>
                <a:spcPct val="150000"/>
              </a:lnSpc>
              <a:buSzPct val="120000"/>
              <a:buFont typeface=".HelveticaNeueDeskInterface-Regular" charset="-120"/>
              <a:buChar char="―"/>
            </a:pP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dCache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Shape 79"/>
          <p:cNvSpPr txBox="1">
            <a:spLocks/>
          </p:cNvSpPr>
          <p:nvPr/>
        </p:nvSpPr>
        <p:spPr>
          <a:xfrm>
            <a:off x="971600" y="764704"/>
            <a:ext cx="7068612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" sz="3400" dirty="0">
                <a:latin typeface="Century Gothic" pitchFamily="34" charset="0"/>
              </a:rPr>
              <a:t>Federation topology</a:t>
            </a:r>
            <a:endParaRPr lang="en" sz="3400" kern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41584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400" dirty="0" smtClean="0">
                <a:latin typeface="Century Gothic" pitchFamily="34" charset="0"/>
              </a:rPr>
              <a:t>Initial </a:t>
            </a:r>
            <a:r>
              <a:rPr lang="en" sz="3400" dirty="0" smtClean="0">
                <a:latin typeface="Century Gothic" pitchFamily="34" charset="0"/>
              </a:rPr>
              <a:t>testbed</a:t>
            </a:r>
            <a:r>
              <a:rPr lang="ru-RU" sz="3400" dirty="0" smtClean="0">
                <a:latin typeface="Century Gothic" pitchFamily="34" charset="0"/>
              </a:rPr>
              <a:t/>
            </a:r>
            <a:br>
              <a:rPr lang="ru-RU" sz="3400" dirty="0" smtClean="0">
                <a:latin typeface="Century Gothic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  <a:t> proof of concept tests and optimal settings evaluation</a:t>
            </a:r>
            <a:endParaRPr lang="en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1606689"/>
            <a:ext cx="6511508" cy="4198575"/>
            <a:chOff x="828200" y="1536575"/>
            <a:chExt cx="6511508" cy="4198575"/>
          </a:xfrm>
        </p:grpSpPr>
        <p:sp>
          <p:nvSpPr>
            <p:cNvPr id="139" name="Shape 139"/>
            <p:cNvSpPr/>
            <p:nvPr/>
          </p:nvSpPr>
          <p:spPr>
            <a:xfrm>
              <a:off x="3281525" y="1536575"/>
              <a:ext cx="1242300" cy="1176900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PNPI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6300808" y="2731375"/>
              <a:ext cx="1038900" cy="1002600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PNPI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6300808" y="3835099"/>
              <a:ext cx="1038900" cy="1002600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SPbSU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4523825" y="1536575"/>
              <a:ext cx="1325100" cy="1176900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SPbSU</a:t>
              </a: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3510937" y="2836740"/>
              <a:ext cx="2501839" cy="7362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/>
              <a:r>
                <a:rPr lang="en" dirty="0" smtClean="0">
                  <a:solidFill>
                    <a:srgbClr val="0070C0"/>
                  </a:solidFill>
                </a:rPr>
                <a:t>Managers</a:t>
              </a:r>
              <a:endParaRPr lang="en" dirty="0">
                <a:solidFill>
                  <a:srgbClr val="0070C0"/>
                </a:solidFill>
              </a:endParaRP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5436712" y="4901733"/>
              <a:ext cx="1893651" cy="8315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/>
              <a:r>
                <a:rPr lang="en" dirty="0">
                  <a:solidFill>
                    <a:srgbClr val="FF0000"/>
                  </a:solidFill>
                </a:rPr>
                <a:t>File </a:t>
              </a:r>
              <a:r>
                <a:rPr lang="en" dirty="0" smtClean="0">
                  <a:solidFill>
                    <a:srgbClr val="FF0000"/>
                  </a:solidFill>
                </a:rPr>
                <a:t>servers</a:t>
              </a:r>
              <a:endParaRPr lang="en" dirty="0">
                <a:solidFill>
                  <a:srgbClr val="FF0000"/>
                </a:solidFill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828200" y="38939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PNPI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1786700" y="3893950"/>
              <a:ext cx="10899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SPbSU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2905100" y="38939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SINP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846800" y="48924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JINR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1852400" y="48924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NRC “KI”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858000" y="48924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ITEP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3863600" y="4892450"/>
              <a:ext cx="10389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CERN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863600" y="3893950"/>
              <a:ext cx="10389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MEPhI</a:t>
              </a:r>
            </a:p>
          </p:txBody>
        </p:sp>
        <p:sp>
          <p:nvSpPr>
            <p:cNvPr id="154" name="Shape 154"/>
            <p:cNvSpPr/>
            <p:nvPr/>
          </p:nvSpPr>
          <p:spPr>
            <a:xfrm rot="18240809">
              <a:off x="2286858" y="2928303"/>
              <a:ext cx="1518266" cy="57395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/>
                <a:t>Metadata</a:t>
              </a:r>
            </a:p>
          </p:txBody>
        </p:sp>
        <p:sp>
          <p:nvSpPr>
            <p:cNvPr id="155" name="Shape 155"/>
            <p:cNvSpPr/>
            <p:nvPr/>
          </p:nvSpPr>
          <p:spPr>
            <a:xfrm rot="20241075">
              <a:off x="4934031" y="4176410"/>
              <a:ext cx="1391181" cy="5258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/>
                <a:t>File I/O</a:t>
              </a:r>
            </a:p>
          </p:txBody>
        </p:sp>
        <p:sp>
          <p:nvSpPr>
            <p:cNvPr id="20" name="Shape 139"/>
            <p:cNvSpPr/>
            <p:nvPr/>
          </p:nvSpPr>
          <p:spPr>
            <a:xfrm>
              <a:off x="2039225" y="1536575"/>
              <a:ext cx="1242300" cy="1176900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smtClean="0">
                  <a:solidFill>
                    <a:schemeClr val="lt1"/>
                  </a:solidFill>
                </a:rPr>
                <a:t>CERN</a:t>
              </a:r>
              <a:endParaRPr lang="en" sz="1800" dirty="0">
                <a:solidFill>
                  <a:schemeClr val="lt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32240" y="2305903"/>
            <a:ext cx="230425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Managers: entry  point, virtual name space. Metadata sync between managers.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File servers: Data storage servers.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Clients: user interface for synthetic and real-life tests.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33806" y="-54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Shape 153"/>
          <p:cNvSpPr txBox="1"/>
          <p:nvPr/>
        </p:nvSpPr>
        <p:spPr>
          <a:xfrm>
            <a:off x="-108520" y="5733256"/>
            <a:ext cx="4680520" cy="713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38761D"/>
                </a:solidFill>
              </a:rPr>
              <a:t>Clients: xrootd cli</a:t>
            </a:r>
            <a:r>
              <a:rPr lang="en-US" dirty="0">
                <a:solidFill>
                  <a:srgbClr val="38761D"/>
                </a:solidFill>
              </a:rPr>
              <a:t>e</a:t>
            </a:r>
            <a:r>
              <a:rPr lang="en" dirty="0" smtClean="0">
                <a:solidFill>
                  <a:srgbClr val="38761D"/>
                </a:solidFill>
              </a:rPr>
              <a:t>nt, voms client,</a:t>
            </a:r>
            <a:endParaRPr lang="en-US" dirty="0" smtClean="0">
              <a:solidFill>
                <a:srgbClr val="38761D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38761D"/>
                </a:solidFill>
              </a:rPr>
              <a:t>test and expriment tools</a:t>
            </a:r>
            <a:endParaRPr lang="en" dirty="0">
              <a:solidFill>
                <a:srgbClr val="387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252139" y="541584"/>
            <a:ext cx="668004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 dirty="0" smtClean="0">
                <a:latin typeface="Century Gothic" pitchFamily="34" charset="0"/>
              </a:rPr>
              <a:t>Extended testbed</a:t>
            </a:r>
            <a:br>
              <a:rPr lang="en" sz="3400" dirty="0" smtClean="0">
                <a:latin typeface="Century Gothic" pitchFamily="34" charset="0"/>
              </a:rPr>
            </a:br>
            <a:r>
              <a:rPr lang="en" sz="2000" dirty="0" smtClean="0">
                <a:solidFill>
                  <a:srgbClr val="0070C0"/>
                </a:solidFill>
                <a:latin typeface="Century Gothic" pitchFamily="34" charset="0"/>
              </a:rPr>
              <a:t>for full-scale testing</a:t>
            </a:r>
            <a:endParaRPr lang="en" sz="3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517804"/>
            <a:ext cx="6613768" cy="4388110"/>
            <a:chOff x="828200" y="1483650"/>
            <a:chExt cx="6613768" cy="4388110"/>
          </a:xfrm>
        </p:grpSpPr>
        <p:sp>
          <p:nvSpPr>
            <p:cNvPr id="115" name="Shape 115"/>
            <p:cNvSpPr/>
            <p:nvPr/>
          </p:nvSpPr>
          <p:spPr>
            <a:xfrm>
              <a:off x="2358209" y="1483650"/>
              <a:ext cx="1242300" cy="1176900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NRC “KI”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5940768" y="1628800"/>
              <a:ext cx="1501200" cy="1358100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NRC “KI”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800" i="1" dirty="0">
                  <a:solidFill>
                    <a:schemeClr val="lt1"/>
                  </a:solidFill>
                </a:rPr>
                <a:t>Default </a:t>
              </a:r>
              <a:r>
                <a:rPr lang="en-US" i="1" dirty="0" smtClean="0">
                  <a:solidFill>
                    <a:schemeClr val="lt1"/>
                  </a:solidFill>
                </a:rPr>
                <a:t>FST</a:t>
              </a:r>
              <a:endParaRPr lang="en" sz="1800" i="1" dirty="0">
                <a:solidFill>
                  <a:schemeClr val="lt1"/>
                </a:solidFill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6372816" y="4869160"/>
              <a:ext cx="1038900" cy="1002600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MEPhI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6372816" y="3933056"/>
              <a:ext cx="1038900" cy="1002600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SINP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3705955" y="1502675"/>
              <a:ext cx="1242300" cy="1176900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JINR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828200" y="38939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400" dirty="0">
                  <a:solidFill>
                    <a:schemeClr val="lt1"/>
                  </a:solidFill>
                </a:rPr>
                <a:t>PNPI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1786700" y="3893950"/>
              <a:ext cx="10899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>
                  <a:solidFill>
                    <a:schemeClr val="lt1"/>
                  </a:solidFill>
                </a:rPr>
                <a:t>SPbSU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2905100" y="38939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>
                  <a:solidFill>
                    <a:schemeClr val="lt1"/>
                  </a:solidFill>
                </a:rPr>
                <a:t>SINP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846800" y="48924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JINR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852400" y="48924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NRC “KI”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2858000" y="4892450"/>
              <a:ext cx="9300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ITEP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3863600" y="4892450"/>
              <a:ext cx="10389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CERN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3863600" y="3893950"/>
              <a:ext cx="1038900" cy="842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solidFill>
                    <a:schemeClr val="lt1"/>
                  </a:solidFill>
                </a:rPr>
                <a:t>MEPhI</a:t>
              </a:r>
            </a:p>
          </p:txBody>
        </p:sp>
        <p:sp>
          <p:nvSpPr>
            <p:cNvPr id="132" name="Shape 132"/>
            <p:cNvSpPr/>
            <p:nvPr/>
          </p:nvSpPr>
          <p:spPr>
            <a:xfrm rot="18240809">
              <a:off x="2441938" y="2928753"/>
              <a:ext cx="1518266" cy="57395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dirty="0"/>
                <a:t>Metadata</a:t>
              </a:r>
            </a:p>
          </p:txBody>
        </p:sp>
        <p:sp>
          <p:nvSpPr>
            <p:cNvPr id="133" name="Shape 133"/>
            <p:cNvSpPr/>
            <p:nvPr/>
          </p:nvSpPr>
          <p:spPr>
            <a:xfrm rot="20241075">
              <a:off x="4941946" y="4167693"/>
              <a:ext cx="1426788" cy="5740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File I/O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6372816" y="3002464"/>
              <a:ext cx="1038900" cy="1002600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dirty="0">
                  <a:solidFill>
                    <a:schemeClr val="lt1"/>
                  </a:solidFill>
                </a:rPr>
                <a:t>JINR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04248" y="1351909"/>
            <a:ext cx="2232248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Managers: entry  point, virtual name space. Metadata sync between managers.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File servers: </a:t>
            </a:r>
            <a:r>
              <a:rPr lang="en-US" dirty="0">
                <a:solidFill>
                  <a:srgbClr val="FF0000"/>
                </a:solidFill>
              </a:rPr>
              <a:t>data </a:t>
            </a:r>
            <a:r>
              <a:rPr lang="en-US" dirty="0" smtClean="0">
                <a:solidFill>
                  <a:srgbClr val="FF0000"/>
                </a:solidFill>
              </a:rPr>
              <a:t>storage servers. Two types of storages – highly reliable and normal.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Clients: user interface for </a:t>
            </a:r>
            <a:r>
              <a:rPr lang="en-US" dirty="0">
                <a:solidFill>
                  <a:srgbClr val="00B050"/>
                </a:solidFill>
              </a:rPr>
              <a:t>synthetic and real-life tests.</a:t>
            </a:r>
            <a:endParaRPr lang="ru-RU" dirty="0"/>
          </a:p>
        </p:txBody>
      </p:sp>
      <p:sp>
        <p:nvSpPr>
          <p:cNvPr id="27" name="Shape 143"/>
          <p:cNvSpPr txBox="1"/>
          <p:nvPr/>
        </p:nvSpPr>
        <p:spPr>
          <a:xfrm>
            <a:off x="2355488" y="2796610"/>
            <a:ext cx="2501839" cy="7362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dirty="0" smtClean="0">
                <a:solidFill>
                  <a:srgbClr val="0070C0"/>
                </a:solidFill>
              </a:rPr>
              <a:t>Managers</a:t>
            </a:r>
            <a:endParaRPr lang="en" dirty="0">
              <a:solidFill>
                <a:srgbClr val="0070C0"/>
              </a:solidFill>
            </a:endParaRPr>
          </a:p>
        </p:txBody>
      </p:sp>
      <p:sp>
        <p:nvSpPr>
          <p:cNvPr id="28" name="Shape 153"/>
          <p:cNvSpPr txBox="1"/>
          <p:nvPr/>
        </p:nvSpPr>
        <p:spPr>
          <a:xfrm>
            <a:off x="-108520" y="5733256"/>
            <a:ext cx="4680520" cy="713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38761D"/>
                </a:solidFill>
              </a:rPr>
              <a:t>Clients: xrootd cli</a:t>
            </a:r>
            <a:r>
              <a:rPr lang="en-US" dirty="0">
                <a:solidFill>
                  <a:srgbClr val="38761D"/>
                </a:solidFill>
              </a:rPr>
              <a:t>e</a:t>
            </a:r>
            <a:r>
              <a:rPr lang="en" dirty="0" smtClean="0">
                <a:solidFill>
                  <a:srgbClr val="38761D"/>
                </a:solidFill>
              </a:rPr>
              <a:t>nt, voms client,</a:t>
            </a:r>
            <a:endParaRPr lang="en-US" dirty="0" smtClean="0">
              <a:solidFill>
                <a:srgbClr val="38761D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38761D"/>
                </a:solidFill>
              </a:rPr>
              <a:t>test and expriment tools</a:t>
            </a:r>
            <a:endParaRPr lang="en" dirty="0">
              <a:solidFill>
                <a:srgbClr val="38761D"/>
              </a:solidFill>
            </a:endParaRPr>
          </a:p>
        </p:txBody>
      </p:sp>
      <p:sp>
        <p:nvSpPr>
          <p:cNvPr id="29" name="Shape 144"/>
          <p:cNvSpPr txBox="1"/>
          <p:nvPr/>
        </p:nvSpPr>
        <p:spPr>
          <a:xfrm>
            <a:off x="5270637" y="6021288"/>
            <a:ext cx="1893651" cy="8315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>
                <a:solidFill>
                  <a:srgbClr val="FF0000"/>
                </a:solidFill>
              </a:rPr>
              <a:t>File </a:t>
            </a:r>
            <a:r>
              <a:rPr lang="en" smtClean="0">
                <a:solidFill>
                  <a:srgbClr val="FF0000"/>
                </a:solidFill>
              </a:rPr>
              <a:t>servers</a:t>
            </a:r>
            <a:endParaRPr lang="e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5936" cy="1088280"/>
          </a:xfrm>
        </p:spPr>
        <p:txBody>
          <a:bodyPr/>
          <a:lstStyle/>
          <a:p>
            <a:r>
              <a:rPr lang="en-US" sz="3400" dirty="0" smtClean="0">
                <a:latin typeface="Century Gothic" panose="020B0502020202020204" pitchFamily="34" charset="0"/>
              </a:rPr>
              <a:t>Test goals, methodology and tools</a:t>
            </a:r>
            <a:endParaRPr lang="ru-RU" sz="3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86409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Goals:</a:t>
            </a:r>
          </a:p>
          <a:p>
            <a:pPr marL="800100" lvl="1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Set </a:t>
            </a:r>
            <a:r>
              <a:rPr lang="en-US" sz="1600" dirty="0">
                <a:solidFill>
                  <a:srgbClr val="0070C0"/>
                </a:solidFill>
              </a:rPr>
              <a:t>up a distributed storage, verify basic properties, evaluate performance and </a:t>
            </a:r>
            <a:r>
              <a:rPr lang="en-US" sz="1600" dirty="0" smtClean="0">
                <a:solidFill>
                  <a:srgbClr val="0070C0"/>
                </a:solidFill>
              </a:rPr>
              <a:t>robustness</a:t>
            </a:r>
          </a:p>
          <a:p>
            <a:pPr marL="1257300" lvl="2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Data </a:t>
            </a:r>
            <a:r>
              <a:rPr lang="en-US" sz="1600" dirty="0">
                <a:solidFill>
                  <a:srgbClr val="0070C0"/>
                </a:solidFill>
              </a:rPr>
              <a:t>access, reliability, </a:t>
            </a:r>
            <a:r>
              <a:rPr lang="en-US" sz="1600" dirty="0" smtClean="0">
                <a:solidFill>
                  <a:srgbClr val="0070C0"/>
                </a:solidFill>
              </a:rPr>
              <a:t>replication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Tools:</a:t>
            </a:r>
          </a:p>
          <a:p>
            <a:pPr marL="800100" lvl="1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Synthetic </a:t>
            </a:r>
            <a:r>
              <a:rPr lang="en-US" sz="1600" dirty="0">
                <a:solidFill>
                  <a:srgbClr val="0070C0"/>
                </a:solidFill>
              </a:rPr>
              <a:t>tests</a:t>
            </a:r>
            <a:r>
              <a:rPr lang="en-US" sz="1600" dirty="0" smtClean="0">
                <a:solidFill>
                  <a:srgbClr val="0070C0"/>
                </a:solidFill>
              </a:rPr>
              <a:t>:</a:t>
            </a:r>
          </a:p>
          <a:p>
            <a:pPr marL="1257300" lvl="2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Bonnie</a:t>
            </a:r>
            <a:r>
              <a:rPr lang="en-US" sz="1600" dirty="0">
                <a:solidFill>
                  <a:srgbClr val="0070C0"/>
                </a:solidFill>
              </a:rPr>
              <a:t>++: file and metadata I/O test for mounted file systems (FUSE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pPr marL="1257300" lvl="2" indent="-342900">
              <a:buFont typeface="PingFangSC-Regular" charset="-122"/>
              <a:buChar char="－"/>
            </a:pPr>
            <a:r>
              <a:rPr lang="en-US" sz="1600" dirty="0" err="1" smtClean="0">
                <a:solidFill>
                  <a:srgbClr val="0070C0"/>
                </a:solidFill>
              </a:rPr>
              <a:t>xrdstress</a:t>
            </a:r>
            <a:r>
              <a:rPr lang="en-US" sz="1600" dirty="0">
                <a:solidFill>
                  <a:srgbClr val="0070C0"/>
                </a:solidFill>
              </a:rPr>
              <a:t>: EOS-bundled file I/O stress test </a:t>
            </a:r>
            <a:r>
              <a:rPr lang="en-US" sz="1600" dirty="0" smtClean="0">
                <a:solidFill>
                  <a:srgbClr val="0070C0"/>
                </a:solidFill>
              </a:rPr>
              <a:t>for </a:t>
            </a:r>
            <a:r>
              <a:rPr lang="en-US" sz="1600" dirty="0" err="1">
                <a:solidFill>
                  <a:srgbClr val="0070C0"/>
                </a:solidFill>
              </a:rPr>
              <a:t>xrootd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protocol</a:t>
            </a:r>
          </a:p>
          <a:p>
            <a:pPr marL="800100" lvl="1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Experiment-specific tests:</a:t>
            </a:r>
          </a:p>
          <a:p>
            <a:pPr marL="1257300" lvl="2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ATLAS TRT Athena-based reconstruction program for high multiplicity (I/O and CPU intensive)</a:t>
            </a:r>
          </a:p>
          <a:p>
            <a:pPr marL="1257300" lvl="2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ALICE ROOT-based </a:t>
            </a:r>
            <a:r>
              <a:rPr lang="en-US" sz="1600" dirty="0">
                <a:solidFill>
                  <a:srgbClr val="0070C0"/>
                </a:solidFill>
              </a:rPr>
              <a:t>event </a:t>
            </a:r>
            <a:r>
              <a:rPr lang="en-US" sz="1600" dirty="0" smtClean="0">
                <a:solidFill>
                  <a:srgbClr val="0070C0"/>
                </a:solidFill>
              </a:rPr>
              <a:t>selection program (I/O intensive)</a:t>
            </a:r>
          </a:p>
          <a:p>
            <a:pPr marL="800100" lvl="1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Network </a:t>
            </a:r>
            <a:r>
              <a:rPr lang="en-US" sz="1600" dirty="0">
                <a:solidFill>
                  <a:srgbClr val="0070C0"/>
                </a:solidFill>
              </a:rPr>
              <a:t>monitoring</a:t>
            </a:r>
            <a:r>
              <a:rPr lang="en-US" sz="1600" dirty="0" smtClean="0">
                <a:solidFill>
                  <a:srgbClr val="0070C0"/>
                </a:solidFill>
              </a:rPr>
              <a:t>:</a:t>
            </a:r>
          </a:p>
          <a:p>
            <a:pPr marL="1257300" lvl="2" indent="-342900">
              <a:buFont typeface="PingFangSC-Regular" charset="-122"/>
              <a:buChar char="－"/>
            </a:pPr>
            <a:r>
              <a:rPr lang="en-US" sz="1600" dirty="0" err="1" smtClean="0">
                <a:solidFill>
                  <a:srgbClr val="0070C0"/>
                </a:solidFill>
              </a:rPr>
              <a:t>perfSONAR</a:t>
            </a:r>
            <a:r>
              <a:rPr lang="en-US" sz="1600" dirty="0" smtClean="0">
                <a:solidFill>
                  <a:srgbClr val="0070C0"/>
                </a:solidFill>
              </a:rPr>
              <a:t>: </a:t>
            </a:r>
            <a:r>
              <a:rPr lang="en-US" sz="1600" dirty="0">
                <a:solidFill>
                  <a:srgbClr val="0070C0"/>
                </a:solidFill>
              </a:rPr>
              <a:t>a widely-deployed and recognized tool for network performance </a:t>
            </a:r>
            <a:r>
              <a:rPr lang="en-US" sz="1600" dirty="0" smtClean="0">
                <a:solidFill>
                  <a:srgbClr val="0070C0"/>
                </a:solidFill>
              </a:rPr>
              <a:t>measurements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Software </a:t>
            </a:r>
            <a:r>
              <a:rPr lang="en-US" sz="2000" dirty="0">
                <a:solidFill>
                  <a:srgbClr val="0070C0"/>
                </a:solidFill>
              </a:rPr>
              <a:t>components</a:t>
            </a:r>
            <a:r>
              <a:rPr lang="en-US" sz="2000" dirty="0" smtClean="0">
                <a:solidFill>
                  <a:srgbClr val="0070C0"/>
                </a:solidFill>
              </a:rPr>
              <a:t>:</a:t>
            </a:r>
          </a:p>
          <a:p>
            <a:pPr marL="800100" lvl="1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Base </a:t>
            </a:r>
            <a:r>
              <a:rPr lang="en-US" sz="1600" dirty="0">
                <a:solidFill>
                  <a:srgbClr val="0070C0"/>
                </a:solidFill>
              </a:rPr>
              <a:t>OS: CentOS 6, </a:t>
            </a:r>
            <a:r>
              <a:rPr lang="en-US" sz="1600" dirty="0" smtClean="0">
                <a:solidFill>
                  <a:srgbClr val="0070C0"/>
                </a:solidFill>
              </a:rPr>
              <a:t>64bit</a:t>
            </a:r>
          </a:p>
          <a:p>
            <a:pPr marL="800100" lvl="1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Storage </a:t>
            </a:r>
            <a:r>
              <a:rPr lang="en-US" sz="1600" dirty="0">
                <a:solidFill>
                  <a:srgbClr val="0070C0"/>
                </a:solidFill>
              </a:rPr>
              <a:t>system: EOS Aquamarine, </a:t>
            </a:r>
            <a:r>
              <a:rPr lang="en-US" sz="1600" dirty="0" err="1">
                <a:solidFill>
                  <a:srgbClr val="0070C0"/>
                </a:solidFill>
              </a:rPr>
              <a:t>dCache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2.16</a:t>
            </a:r>
          </a:p>
          <a:p>
            <a:pPr marL="800100" lvl="1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Authentication </a:t>
            </a:r>
            <a:r>
              <a:rPr lang="en-US" sz="1600" dirty="0">
                <a:solidFill>
                  <a:srgbClr val="0070C0"/>
                </a:solidFill>
              </a:rPr>
              <a:t>scheme: GSI / </a:t>
            </a:r>
            <a:r>
              <a:rPr lang="en-US" sz="1600" dirty="0" smtClean="0">
                <a:solidFill>
                  <a:srgbClr val="0070C0"/>
                </a:solidFill>
              </a:rPr>
              <a:t>X.509</a:t>
            </a:r>
          </a:p>
          <a:p>
            <a:pPr marL="800100" lvl="1" indent="-342900">
              <a:buFont typeface="PingFangSC-Regular" charset="-122"/>
              <a:buChar char="－"/>
            </a:pPr>
            <a:r>
              <a:rPr lang="en-US" sz="1600" dirty="0" smtClean="0">
                <a:solidFill>
                  <a:srgbClr val="0070C0"/>
                </a:solidFill>
              </a:rPr>
              <a:t>Access </a:t>
            </a:r>
            <a:r>
              <a:rPr lang="en-US" sz="1600" dirty="0">
                <a:solidFill>
                  <a:srgbClr val="0070C0"/>
                </a:solidFill>
              </a:rPr>
              <a:t>protocol: </a:t>
            </a:r>
            <a:r>
              <a:rPr lang="en-US" sz="1600" dirty="0" err="1">
                <a:solidFill>
                  <a:srgbClr val="0070C0"/>
                </a:solidFill>
              </a:rPr>
              <a:t>xrootd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95536" y="692696"/>
            <a:ext cx="8352928" cy="7200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 dirty="0">
                <a:latin typeface="Century Gothic" pitchFamily="34" charset="0"/>
              </a:rPr>
              <a:t>Network performance measurements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2893" y="1772816"/>
            <a:ext cx="8465571" cy="4401075"/>
            <a:chOff x="282893" y="1772816"/>
            <a:chExt cx="8465571" cy="4401075"/>
          </a:xfrm>
        </p:grpSpPr>
        <p:pic>
          <p:nvPicPr>
            <p:cNvPr id="197" name="Shape 1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71739" y="2201966"/>
              <a:ext cx="3962400" cy="3886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Shape 1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5317" y="2201966"/>
              <a:ext cx="1057275" cy="3971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Shape 19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09814" y="1772816"/>
              <a:ext cx="4438650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4568323" y="4309153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68323" y="5264307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529827" y="4300645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014833" y="4302803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29827" y="3824147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29827" y="2841435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9049" y="4294295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991195" y="4294295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59049" y="5264307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959049" y="3824147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959049" y="2849943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461343" y="3824147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014833" y="2841435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471773" y="4479375"/>
              <a:ext cx="360040" cy="180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467693" y="3032059"/>
              <a:ext cx="360040" cy="180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899858" y="2158405"/>
              <a:ext cx="1943950" cy="1846659"/>
              <a:chOff x="827850" y="1412776"/>
              <a:chExt cx="1943950" cy="1846659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827850" y="2998102"/>
                <a:ext cx="216024" cy="2216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838194" y="1884074"/>
                <a:ext cx="216024" cy="22168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827850" y="2244114"/>
                <a:ext cx="216024" cy="22168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829488" y="2604154"/>
                <a:ext cx="216024" cy="22168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1064281" y="1412776"/>
                <a:ext cx="1707519" cy="1846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Throughput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400" dirty="0" smtClean="0"/>
                  <a:t>&gt; 100Mb/s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400" dirty="0"/>
                  <a:t>10Mb/s ÷</a:t>
                </a:r>
                <a:r>
                  <a:rPr lang="en-US" sz="1400" dirty="0" smtClean="0"/>
                  <a:t> 100Mb/s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400" dirty="0" smtClean="0"/>
                  <a:t>&lt; 10Mb/s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400" dirty="0" smtClean="0"/>
                  <a:t>No data</a:t>
                </a:r>
                <a:endParaRPr lang="ru-RU" sz="1400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1030783" y="4437112"/>
              <a:ext cx="1597001" cy="1498972"/>
              <a:chOff x="1261624" y="4162276"/>
              <a:chExt cx="1597001" cy="1498972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1261625" y="4162276"/>
                <a:ext cx="1597000" cy="14849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261624" y="4907260"/>
                <a:ext cx="1595007" cy="7539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275407" y="4213325"/>
                <a:ext cx="15552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Throughput from </a:t>
                </a:r>
              </a:p>
              <a:p>
                <a:pPr algn="ctr"/>
                <a:r>
                  <a:rPr lang="en-US" sz="1400" dirty="0" smtClean="0"/>
                  <a:t>Site </a:t>
                </a:r>
                <a:r>
                  <a:rPr lang="en-US" sz="1400" dirty="0"/>
                  <a:t>X</a:t>
                </a:r>
                <a:r>
                  <a:rPr lang="en-US" sz="1400" dirty="0" smtClean="0"/>
                  <a:t> to Site </a:t>
                </a:r>
                <a:r>
                  <a:rPr lang="en-US" sz="1400" dirty="0"/>
                  <a:t>Y</a:t>
                </a:r>
                <a:endParaRPr lang="ru-RU" sz="1400" dirty="0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300254" y="4994012"/>
                <a:ext cx="1505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Throughput from</a:t>
                </a:r>
              </a:p>
              <a:p>
                <a:pPr algn="ctr"/>
                <a:r>
                  <a:rPr lang="en-US" sz="1400" dirty="0" smtClean="0"/>
                  <a:t>Site </a:t>
                </a:r>
                <a:r>
                  <a:rPr lang="en-US" sz="1400" dirty="0"/>
                  <a:t>Y</a:t>
                </a:r>
                <a:r>
                  <a:rPr lang="en-US" sz="1400" dirty="0" smtClean="0"/>
                  <a:t> to Site X</a:t>
                </a:r>
                <a:endParaRPr lang="ru-RU" sz="1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91680" y="407707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9660" y="500124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82893" y="1879931"/>
              <a:ext cx="3096343" cy="42484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48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647119" y="4749024"/>
            <a:ext cx="8533393" cy="768208"/>
          </a:xfrm>
          <a:prstGeom prst="rect">
            <a:avLst/>
          </a:prstGeom>
        </p:spPr>
        <p:txBody>
          <a:bodyPr numCol="2" anchor="t">
            <a:noAutofit/>
          </a:bodyPr>
          <a:lstStyle/>
          <a:p>
            <a:pPr marL="0" indent="0" fontAlgn="b">
              <a:buNone/>
            </a:pPr>
            <a:r>
              <a:rPr lang="en-U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pnpi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-local – local test on PNPI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FST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b">
              <a:buNone/>
            </a:pPr>
            <a:r>
              <a:rPr lang="en-U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spbu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-local – local test on </a:t>
            </a:r>
            <a:r>
              <a:rPr lang="en-U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SPbSU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FST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b">
              <a:buNone/>
            </a:pPr>
            <a:r>
              <a:rPr lang="en-U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pnpi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-all –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UI at PNPI, MGM at CERN, Federated FST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b">
              <a:buNone/>
            </a:pPr>
            <a:r>
              <a:rPr lang="en-U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spbu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-all –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UI at </a:t>
            </a:r>
            <a:r>
              <a:rPr lang="en-US" sz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SPbSU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MGM at CERN, Federated FST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b">
              <a:buNone/>
            </a:pPr>
            <a:endParaRPr lang="en-US" sz="12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b">
              <a:buNone/>
            </a:pP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b">
              <a:buNone/>
            </a:pPr>
            <a:r>
              <a:rPr lang="en-US" sz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cern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-all – UI at CERN, MGM at CERN, Federated FST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b">
              <a:buNone/>
            </a:pPr>
            <a:r>
              <a:rPr lang="en-US" sz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sinp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-all – UI at SINP, MGM at CERN, Federated FST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b">
              <a:buNone/>
            </a:pPr>
            <a:r>
              <a:rPr lang="en-U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cern-pnpi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UI at CERN, MGM at CERN, FST at PNPI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b">
              <a:buNone/>
            </a:pPr>
            <a:r>
              <a:rPr lang="en-U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cern-spbu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UI at CERN, MGM at CERN, FST at </a:t>
            </a:r>
            <a:r>
              <a:rPr lang="en-US" sz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SPbSU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8880" cy="108828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Bonnie++ </a:t>
            </a:r>
            <a:r>
              <a:rPr lang="en-US" sz="2400" dirty="0">
                <a:latin typeface="Century Gothic" panose="020B0502020202020204" pitchFamily="34" charset="0"/>
              </a:rPr>
              <a:t>test </a:t>
            </a:r>
            <a:r>
              <a:rPr lang="en-US" sz="2400" dirty="0" smtClean="0">
                <a:latin typeface="Century Gothic" panose="020B0502020202020204" pitchFamily="34" charset="0"/>
              </a:rPr>
              <a:t>with EOS on initial testbed: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MGM at CERN, FSTs at </a:t>
            </a:r>
            <a:r>
              <a:rPr lang="en-US" sz="2400" dirty="0" err="1" smtClean="0">
                <a:latin typeface="Century Gothic" panose="020B0502020202020204" pitchFamily="34" charset="0"/>
              </a:rPr>
              <a:t>SPbSU</a:t>
            </a:r>
            <a:r>
              <a:rPr lang="en-US" sz="2400" dirty="0" smtClean="0">
                <a:latin typeface="Century Gothic" panose="020B0502020202020204" pitchFamily="34" charset="0"/>
              </a:rPr>
              <a:t> and PNPI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83568" y="1700808"/>
            <a:ext cx="8229600" cy="43204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 Data read-write	</a:t>
            </a:r>
          </a:p>
          <a:p>
            <a:pPr marL="266700" indent="0">
              <a:buFont typeface="Arial" panose="020B0604020202020204" pitchFamily="34" charset="0"/>
              <a:buNone/>
            </a:pPr>
            <a:r>
              <a:rPr lang="en-US" sz="2000" dirty="0" smtClean="0"/>
              <a:t>Metadata create-delete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7625" y="5662989"/>
            <a:ext cx="871296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metadata </a:t>
            </a:r>
            <a:r>
              <a:rPr lang="en-US" dirty="0">
                <a:solidFill>
                  <a:srgbClr val="0070C0"/>
                </a:solidFill>
              </a:rPr>
              <a:t>I/O </a:t>
            </a:r>
            <a:r>
              <a:rPr lang="en-US" dirty="0" smtClean="0">
                <a:solidFill>
                  <a:srgbClr val="0070C0"/>
                </a:solidFill>
              </a:rPr>
              <a:t>performance depends solely on a link between client and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data </a:t>
            </a:r>
            <a:r>
              <a:rPr lang="en-US" dirty="0">
                <a:solidFill>
                  <a:srgbClr val="0070C0"/>
                </a:solidFill>
              </a:rPr>
              <a:t>I/O </a:t>
            </a:r>
            <a:r>
              <a:rPr lang="en-US" dirty="0" smtClean="0">
                <a:solidFill>
                  <a:srgbClr val="0070C0"/>
                </a:solidFill>
              </a:rPr>
              <a:t>performance does not depend on a link between client and manager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142418"/>
              </p:ext>
            </p:extLst>
          </p:nvPr>
        </p:nvGraphicFramePr>
        <p:xfrm>
          <a:off x="107504" y="1988840"/>
          <a:ext cx="65162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460212"/>
              </p:ext>
            </p:extLst>
          </p:nvPr>
        </p:nvGraphicFramePr>
        <p:xfrm>
          <a:off x="4355976" y="1988840"/>
          <a:ext cx="67312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95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MegagrantTemplate</Template>
  <TotalTime>10532</TotalTime>
  <Words>1710</Words>
  <Application>Microsoft Macintosh PowerPoint</Application>
  <PresentationFormat>Экран (4:3)</PresentationFormat>
  <Paragraphs>211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.HelveticaNeueDeskInterface-Regular</vt:lpstr>
      <vt:lpstr>Arial Narrow</vt:lpstr>
      <vt:lpstr>Calibri</vt:lpstr>
      <vt:lpstr>Century Gothic</vt:lpstr>
      <vt:lpstr>Courier New</vt:lpstr>
      <vt:lpstr>DejaVu Sans</vt:lpstr>
      <vt:lpstr>Open Sans</vt:lpstr>
      <vt:lpstr>PingFangSC-Regular</vt:lpstr>
      <vt:lpstr>STIXGeneral-Regular</vt:lpstr>
      <vt:lpstr>Times New Roman</vt:lpstr>
      <vt:lpstr>Arial</vt:lpstr>
      <vt:lpstr>Office Theme</vt:lpstr>
      <vt:lpstr>Office Theme</vt:lpstr>
      <vt:lpstr>Презентация PowerPoint</vt:lpstr>
      <vt:lpstr>Презентация PowerPoint</vt:lpstr>
      <vt:lpstr>Basic Considerations</vt:lpstr>
      <vt:lpstr>Презентация PowerPoint</vt:lpstr>
      <vt:lpstr>Initial testbed  proof of concept tests and optimal settings evaluation</vt:lpstr>
      <vt:lpstr>Extended testbed for full-scale testing</vt:lpstr>
      <vt:lpstr>Test goals, methodology and tools</vt:lpstr>
      <vt:lpstr>Network performance measurements</vt:lpstr>
      <vt:lpstr>Bonnie++ test with EOS on initial testbed: MGM at CERN, FSTs at SPbSU and PNPI</vt:lpstr>
      <vt:lpstr>Experiment-specific tests with EOS for two protocols: pure xrootd and locally-mounted file system (FUSE)</vt:lpstr>
      <vt:lpstr>Our first experience with EOS and intermediate conclusion</vt:lpstr>
      <vt:lpstr>Data placement policies</vt:lpstr>
      <vt:lpstr>Synthetic data placement  stress test for EOS</vt:lpstr>
      <vt:lpstr>Презентация PowerPoint</vt:lpstr>
      <vt:lpstr>Презентация PowerPoint</vt:lpstr>
      <vt:lpstr>ATLAS test on initial testbed for different protocols. </vt:lpstr>
      <vt:lpstr>Презентация PowerPoint</vt:lpstr>
      <vt:lpstr>Презентация PowerPoint</vt:lpstr>
      <vt:lpstr>Thank you!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Andrey Kiryanov</cp:lastModifiedBy>
  <cp:revision>439</cp:revision>
  <cp:lastPrinted>2017-09-26T07:19:41Z</cp:lastPrinted>
  <dcterms:created xsi:type="dcterms:W3CDTF">2016-03-28T10:12:07Z</dcterms:created>
  <dcterms:modified xsi:type="dcterms:W3CDTF">2017-09-26T07:27:53Z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