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4.jpg" ContentType="image/jpg"/>
  <Override PartName="/ppt/media/image16.jpg" ContentType="image/jpg"/>
  <Override PartName="/ppt/media/image17.jpg" ContentType="image/jpg"/>
  <Override PartName="/ppt/media/image2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548" r:id="rId1"/>
  </p:sldMasterIdLst>
  <p:notesMasterIdLst>
    <p:notesMasterId r:id="rId19"/>
  </p:notesMasterIdLst>
  <p:handoutMasterIdLst>
    <p:handoutMasterId r:id="rId20"/>
  </p:handoutMasterIdLst>
  <p:sldIdLst>
    <p:sldId id="256" r:id="rId2"/>
    <p:sldId id="257" r:id="rId3"/>
    <p:sldId id="258" r:id="rId4"/>
    <p:sldId id="278" r:id="rId5"/>
    <p:sldId id="260" r:id="rId6"/>
    <p:sldId id="279" r:id="rId7"/>
    <p:sldId id="277" r:id="rId8"/>
    <p:sldId id="263" r:id="rId9"/>
    <p:sldId id="276" r:id="rId10"/>
    <p:sldId id="262" r:id="rId11"/>
    <p:sldId id="275" r:id="rId12"/>
    <p:sldId id="264" r:id="rId13"/>
    <p:sldId id="265" r:id="rId14"/>
    <p:sldId id="267" r:id="rId15"/>
    <p:sldId id="268" r:id="rId16"/>
    <p:sldId id="270" r:id="rId17"/>
    <p:sldId id="28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89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5CDCE1-9475-6947-A5A1-2855BE424D4E}" type="datetime1">
              <a:rPr lang="ru-RU" smtClean="0"/>
              <a:t>28/09/17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A2284AA-BDC9-7C41-8A7E-5F94BBED86DB}" type="slidenum">
              <a:rPr lang="en-US" smtClean="0"/>
              <a:t>‹#›</a:t>
            </a:fld>
            <a:endParaRPr lang="en-US"/>
          </a:p>
        </p:txBody>
      </p:sp>
    </p:spTree>
    <p:extLst>
      <p:ext uri="{BB962C8B-B14F-4D97-AF65-F5344CB8AC3E}">
        <p14:creationId xmlns:p14="http://schemas.microsoft.com/office/powerpoint/2010/main" val="27733063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57FF4-C58F-DB49-85C2-30DFD6A98560}" type="datetime1">
              <a:rPr lang="ru-RU" smtClean="0"/>
              <a:t>28/09/17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BA9886-AD4E-5346-80D3-5FB9ECE81B82}" type="slidenum">
              <a:rPr lang="en-US" smtClean="0"/>
              <a:t>‹#›</a:t>
            </a:fld>
            <a:endParaRPr lang="en-US"/>
          </a:p>
        </p:txBody>
      </p:sp>
    </p:spTree>
    <p:extLst>
      <p:ext uri="{BB962C8B-B14F-4D97-AF65-F5344CB8AC3E}">
        <p14:creationId xmlns:p14="http://schemas.microsoft.com/office/powerpoint/2010/main" val="309856468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A9886-AD4E-5346-80D3-5FB9ECE81B82}" type="slidenum">
              <a:rPr lang="en-US" smtClean="0"/>
              <a:t>1</a:t>
            </a:fld>
            <a:endParaRPr lang="en-US"/>
          </a:p>
        </p:txBody>
      </p:sp>
    </p:spTree>
    <p:extLst>
      <p:ext uri="{BB962C8B-B14F-4D97-AF65-F5344CB8AC3E}">
        <p14:creationId xmlns:p14="http://schemas.microsoft.com/office/powerpoint/2010/main" val="279124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685803" y="4343400"/>
            <a:ext cx="5486399" cy="4114800"/>
          </a:xfrm>
          <a:prstGeom prst="rect">
            <a:avLst/>
          </a:prstGeom>
        </p:spPr>
        <p:txBody>
          <a:bodyPr lIns="91408" tIns="91408" rIns="91408" bIns="91408" anchor="t" anchorCtr="0">
            <a:noAutofit/>
          </a:bodyPr>
          <a:lstStyle/>
          <a:p>
            <a:endParaRPr/>
          </a:p>
        </p:txBody>
      </p:sp>
      <p:sp>
        <p:nvSpPr>
          <p:cNvPr id="268" name="Shape 2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48400" y="6208776"/>
            <a:ext cx="2133600" cy="365125"/>
          </a:xfrm>
          <a:prstGeom prst="rect">
            <a:avLst/>
          </a:prstGeom>
        </p:spPr>
        <p:txBody>
          <a:bodyPr/>
          <a:lstStyle/>
          <a:p>
            <a:r>
              <a:rPr lang="en-US" smtClean="0"/>
              <a:t>08.08.17</a:t>
            </a:r>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r>
              <a:rPr lang="en-US" smtClean="0"/>
              <a:t>ACAT2017 Seattle WA</a:t>
            </a:r>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nec201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000" y="152399"/>
            <a:ext cx="3640668" cy="145626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r>
              <a:rPr lang="en-US" smtClean="0"/>
              <a:t>08.08.17</a:t>
            </a:r>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r>
              <a:rPr lang="en-US" smtClean="0"/>
              <a:t>ACAT2017 Seattle WA</a:t>
            </a:r>
            <a:endParaRPr lang="en-US"/>
          </a:p>
        </p:txBody>
      </p:sp>
      <p:sp>
        <p:nvSpPr>
          <p:cNvPr id="6" name="Slide Number Placeholder 5"/>
          <p:cNvSpPr>
            <a:spLocks noGrp="1"/>
          </p:cNvSpPr>
          <p:nvPr>
            <p:ph type="sldNum" sz="quarter" idx="12"/>
          </p:nvPr>
        </p:nvSpPr>
        <p:spPr/>
        <p:txBody>
          <a:bodyPr/>
          <a:lstStyle/>
          <a:p>
            <a:fld id="{515EB348-BFD9-B54E-9258-B0791F349F9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r>
              <a:rPr lang="en-US" smtClean="0"/>
              <a:t>08.08.17</a:t>
            </a:r>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r>
              <a:rPr lang="en-US" smtClean="0"/>
              <a:t>ACAT2017 Seattle WA</a:t>
            </a:r>
            <a:endParaRPr lang="en-US"/>
          </a:p>
        </p:txBody>
      </p:sp>
      <p:sp>
        <p:nvSpPr>
          <p:cNvPr id="6" name="Slide Number Placeholder 5"/>
          <p:cNvSpPr>
            <a:spLocks noGrp="1"/>
          </p:cNvSpPr>
          <p:nvPr>
            <p:ph type="sldNum" sz="quarter" idx="12"/>
          </p:nvPr>
        </p:nvSpPr>
        <p:spPr/>
        <p:txBody>
          <a:bodyPr/>
          <a:lstStyle/>
          <a:p>
            <a:fld id="{515EB348-BFD9-B54E-9258-B0791F349F9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48400" y="6208776"/>
            <a:ext cx="2133600" cy="365125"/>
          </a:xfrm>
          <a:prstGeom prst="rect">
            <a:avLst/>
          </a:prstGeom>
        </p:spPr>
        <p:txBody>
          <a:bodyPr/>
          <a:lstStyle/>
          <a:p>
            <a:r>
              <a:rPr lang="en-US" smtClean="0"/>
              <a:t>08.08.17</a:t>
            </a:r>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r>
              <a:rPr lang="en-US" smtClean="0"/>
              <a:t>ACAT2017 Seattle WA</a:t>
            </a:r>
            <a:endParaRPr lang="en-US"/>
          </a:p>
        </p:txBody>
      </p:sp>
      <p:sp>
        <p:nvSpPr>
          <p:cNvPr id="6" name="Slide Number Placeholder 5"/>
          <p:cNvSpPr>
            <a:spLocks noGrp="1"/>
          </p:cNvSpPr>
          <p:nvPr>
            <p:ph type="sldNum" sz="quarter" idx="12"/>
          </p:nvPr>
        </p:nvSpPr>
        <p:spPr/>
        <p:txBody>
          <a:bodyPr/>
          <a:lstStyle/>
          <a:p>
            <a:fld id="{515EB348-BFD9-B54E-9258-B0791F349F9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48400" y="6208776"/>
            <a:ext cx="2133600" cy="365125"/>
          </a:xfrm>
          <a:prstGeom prst="rect">
            <a:avLst/>
          </a:prstGeom>
        </p:spPr>
        <p:txBody>
          <a:bodyPr/>
          <a:lstStyle/>
          <a:p>
            <a:r>
              <a:rPr lang="en-US" smtClean="0"/>
              <a:t>08.08.17</a:t>
            </a:r>
            <a:endParaRPr lang="en-US"/>
          </a:p>
        </p:txBody>
      </p:sp>
      <p:sp>
        <p:nvSpPr>
          <p:cNvPr id="5" name="Footer Placeholder 4"/>
          <p:cNvSpPr>
            <a:spLocks noGrp="1"/>
          </p:cNvSpPr>
          <p:nvPr>
            <p:ph type="ftr" sz="quarter" idx="11"/>
          </p:nvPr>
        </p:nvSpPr>
        <p:spPr>
          <a:xfrm>
            <a:off x="761999" y="6208776"/>
            <a:ext cx="4873869" cy="365125"/>
          </a:xfrm>
          <a:prstGeom prst="rect">
            <a:avLst/>
          </a:prstGeom>
        </p:spPr>
        <p:txBody>
          <a:bodyPr/>
          <a:lstStyle/>
          <a:p>
            <a:r>
              <a:rPr lang="en-US" smtClean="0"/>
              <a:t>ACAT2017 Seattle WA</a:t>
            </a:r>
            <a:endParaRPr lang="en-US"/>
          </a:p>
        </p:txBody>
      </p:sp>
      <p:sp>
        <p:nvSpPr>
          <p:cNvPr id="6" name="Slide Number Placeholder 5"/>
          <p:cNvSpPr>
            <a:spLocks noGrp="1"/>
          </p:cNvSpPr>
          <p:nvPr>
            <p:ph type="sldNum" sz="quarter" idx="12"/>
          </p:nvPr>
        </p:nvSpPr>
        <p:spPr/>
        <p:txBody>
          <a:bodyPr/>
          <a:lstStyle/>
          <a:p>
            <a:fld id="{076629CB-7937-4506-A327-ACF88B95BB03}"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48400" y="6208776"/>
            <a:ext cx="2133600" cy="365125"/>
          </a:xfrm>
          <a:prstGeom prst="rect">
            <a:avLst/>
          </a:prstGeom>
        </p:spPr>
        <p:txBody>
          <a:bodyPr/>
          <a:lstStyle/>
          <a:p>
            <a:r>
              <a:rPr lang="en-US" smtClean="0"/>
              <a:t>08.08.17</a:t>
            </a:r>
            <a:endParaRPr lang="en-US"/>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r>
              <a:rPr lang="en-US" smtClean="0"/>
              <a:t>ACAT2017 Seattle WA</a:t>
            </a:r>
            <a:endParaRPr lang="en-US"/>
          </a:p>
        </p:txBody>
      </p:sp>
      <p:sp>
        <p:nvSpPr>
          <p:cNvPr id="7" name="Slide Number Placeholder 6"/>
          <p:cNvSpPr>
            <a:spLocks noGrp="1"/>
          </p:cNvSpPr>
          <p:nvPr>
            <p:ph type="sldNum" sz="quarter" idx="12"/>
          </p:nvPr>
        </p:nvSpPr>
        <p:spPr/>
        <p:txBody>
          <a:bodyPr/>
          <a:lstStyle/>
          <a:p>
            <a:fld id="{515EB348-BFD9-B54E-9258-B0791F349F9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48400" y="6208776"/>
            <a:ext cx="2133600" cy="365125"/>
          </a:xfrm>
          <a:prstGeom prst="rect">
            <a:avLst/>
          </a:prstGeom>
        </p:spPr>
        <p:txBody>
          <a:bodyPr/>
          <a:lstStyle/>
          <a:p>
            <a:r>
              <a:rPr lang="en-US" smtClean="0"/>
              <a:t>08.08.17</a:t>
            </a:r>
            <a:endParaRPr lang="en-US"/>
          </a:p>
        </p:txBody>
      </p:sp>
      <p:sp>
        <p:nvSpPr>
          <p:cNvPr id="8" name="Footer Placeholder 7"/>
          <p:cNvSpPr>
            <a:spLocks noGrp="1"/>
          </p:cNvSpPr>
          <p:nvPr>
            <p:ph type="ftr" sz="quarter" idx="11"/>
          </p:nvPr>
        </p:nvSpPr>
        <p:spPr>
          <a:xfrm>
            <a:off x="761999" y="6208776"/>
            <a:ext cx="4873869" cy="365125"/>
          </a:xfrm>
          <a:prstGeom prst="rect">
            <a:avLst/>
          </a:prstGeom>
        </p:spPr>
        <p:txBody>
          <a:bodyPr/>
          <a:lstStyle/>
          <a:p>
            <a:r>
              <a:rPr lang="en-US" smtClean="0"/>
              <a:t>ACAT2017 Seattle WA</a:t>
            </a:r>
            <a:endParaRPr lang="en-US"/>
          </a:p>
        </p:txBody>
      </p:sp>
      <p:sp>
        <p:nvSpPr>
          <p:cNvPr id="9" name="Slide Number Placeholder 8"/>
          <p:cNvSpPr>
            <a:spLocks noGrp="1"/>
          </p:cNvSpPr>
          <p:nvPr>
            <p:ph type="sldNum" sz="quarter" idx="12"/>
          </p:nvPr>
        </p:nvSpPr>
        <p:spPr/>
        <p:txBody>
          <a:bodyPr/>
          <a:lstStyle/>
          <a:p>
            <a:fld id="{515EB348-BFD9-B54E-9258-B0791F349F95}"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248400" y="6208776"/>
            <a:ext cx="2133600" cy="365125"/>
          </a:xfrm>
          <a:prstGeom prst="rect">
            <a:avLst/>
          </a:prstGeom>
        </p:spPr>
        <p:txBody>
          <a:bodyPr/>
          <a:lstStyle/>
          <a:p>
            <a:r>
              <a:rPr lang="en-US" smtClean="0"/>
              <a:t>08.08.17</a:t>
            </a:r>
            <a:endParaRPr lang="en-US"/>
          </a:p>
        </p:txBody>
      </p:sp>
      <p:sp>
        <p:nvSpPr>
          <p:cNvPr id="4" name="Footer Placeholder 3"/>
          <p:cNvSpPr>
            <a:spLocks noGrp="1"/>
          </p:cNvSpPr>
          <p:nvPr>
            <p:ph type="ftr" sz="quarter" idx="11"/>
          </p:nvPr>
        </p:nvSpPr>
        <p:spPr>
          <a:xfrm>
            <a:off x="761999" y="6208776"/>
            <a:ext cx="4873869" cy="365125"/>
          </a:xfrm>
          <a:prstGeom prst="rect">
            <a:avLst/>
          </a:prstGeom>
        </p:spPr>
        <p:txBody>
          <a:bodyPr/>
          <a:lstStyle/>
          <a:p>
            <a:r>
              <a:rPr lang="en-US" smtClean="0"/>
              <a:t>ACAT2017 Seattle WA</a:t>
            </a:r>
            <a:endParaRPr lang="en-US"/>
          </a:p>
        </p:txBody>
      </p:sp>
      <p:sp>
        <p:nvSpPr>
          <p:cNvPr id="5" name="Slide Number Placeholder 4"/>
          <p:cNvSpPr>
            <a:spLocks noGrp="1"/>
          </p:cNvSpPr>
          <p:nvPr>
            <p:ph type="sldNum" sz="quarter" idx="12"/>
          </p:nvPr>
        </p:nvSpPr>
        <p:spPr/>
        <p:txBody>
          <a:bodyPr/>
          <a:lstStyle/>
          <a:p>
            <a:fld id="{515EB348-BFD9-B54E-9258-B0791F349F9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48400" y="6208776"/>
            <a:ext cx="2133600" cy="365125"/>
          </a:xfrm>
          <a:prstGeom prst="rect">
            <a:avLst/>
          </a:prstGeom>
        </p:spPr>
        <p:txBody>
          <a:bodyPr/>
          <a:lstStyle/>
          <a:p>
            <a:r>
              <a:rPr lang="en-US" smtClean="0"/>
              <a:t>08.08.17</a:t>
            </a:r>
            <a:endParaRPr lang="en-US"/>
          </a:p>
        </p:txBody>
      </p:sp>
      <p:sp>
        <p:nvSpPr>
          <p:cNvPr id="3" name="Footer Placeholder 2"/>
          <p:cNvSpPr>
            <a:spLocks noGrp="1"/>
          </p:cNvSpPr>
          <p:nvPr>
            <p:ph type="ftr" sz="quarter" idx="11"/>
          </p:nvPr>
        </p:nvSpPr>
        <p:spPr>
          <a:xfrm>
            <a:off x="761999" y="6208776"/>
            <a:ext cx="4873869" cy="365125"/>
          </a:xfrm>
          <a:prstGeom prst="rect">
            <a:avLst/>
          </a:prstGeom>
        </p:spPr>
        <p:txBody>
          <a:bodyPr/>
          <a:lstStyle/>
          <a:p>
            <a:r>
              <a:rPr lang="en-US" smtClean="0"/>
              <a:t>ACAT2017 Seattle WA</a:t>
            </a:r>
            <a:endParaRPr lang="en-US"/>
          </a:p>
        </p:txBody>
      </p:sp>
      <p:sp>
        <p:nvSpPr>
          <p:cNvPr id="4" name="Slide Number Placeholder 3"/>
          <p:cNvSpPr>
            <a:spLocks noGrp="1"/>
          </p:cNvSpPr>
          <p:nvPr>
            <p:ph type="sldNum" sz="quarter" idx="12"/>
          </p:nvPr>
        </p:nvSpPr>
        <p:spPr/>
        <p:txBody>
          <a:bodyPr/>
          <a:lstStyle/>
          <a:p>
            <a:fld id="{515EB348-BFD9-B54E-9258-B0791F349F9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r>
              <a:rPr lang="en-US" smtClean="0"/>
              <a:t>08.08.17</a:t>
            </a:r>
            <a:endParaRPr lang="en-US"/>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r>
              <a:rPr lang="en-US" smtClean="0"/>
              <a:t>ACAT2017 Seattle WA</a:t>
            </a:r>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248400" y="6208776"/>
            <a:ext cx="2133600" cy="365125"/>
          </a:xfrm>
          <a:prstGeom prst="rect">
            <a:avLst/>
          </a:prstGeom>
        </p:spPr>
        <p:txBody>
          <a:bodyPr/>
          <a:lstStyle/>
          <a:p>
            <a:r>
              <a:rPr lang="en-US" smtClean="0"/>
              <a:t>08.08.17</a:t>
            </a:r>
            <a:endParaRPr lang="en-US"/>
          </a:p>
        </p:txBody>
      </p:sp>
      <p:sp>
        <p:nvSpPr>
          <p:cNvPr id="6" name="Footer Placeholder 5"/>
          <p:cNvSpPr>
            <a:spLocks noGrp="1"/>
          </p:cNvSpPr>
          <p:nvPr>
            <p:ph type="ftr" sz="quarter" idx="11"/>
          </p:nvPr>
        </p:nvSpPr>
        <p:spPr>
          <a:xfrm>
            <a:off x="761999" y="6208776"/>
            <a:ext cx="4873869" cy="365125"/>
          </a:xfrm>
          <a:prstGeom prst="rect">
            <a:avLst/>
          </a:prstGeom>
        </p:spPr>
        <p:txBody>
          <a:bodyPr/>
          <a:lstStyle/>
          <a:p>
            <a:r>
              <a:rPr lang="en-US" smtClean="0"/>
              <a:t>ACAT2017 Seattle WA</a:t>
            </a:r>
            <a:endParaRPr lang="en-US"/>
          </a:p>
        </p:txBody>
      </p:sp>
      <p:sp>
        <p:nvSpPr>
          <p:cNvPr id="7" name="Slide Number Placeholder 6"/>
          <p:cNvSpPr>
            <a:spLocks noGrp="1"/>
          </p:cNvSpPr>
          <p:nvPr>
            <p:ph type="sldNum" sz="quarter" idx="12"/>
          </p:nvPr>
        </p:nvSpPr>
        <p:spPr/>
        <p:txBody>
          <a:bodyPr/>
          <a:lstStyle/>
          <a:p>
            <a:fld id="{515EB348-BFD9-B54E-9258-B0791F349F9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66293"/>
            <a:ext cx="6781800" cy="16002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2166493"/>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559040" y="6316346"/>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515EB348-BFD9-B54E-9258-B0791F349F95}"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nec2017.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77240" y="6216565"/>
            <a:ext cx="1446108" cy="578443"/>
          </a:xfrm>
          <a:prstGeom prst="rect">
            <a:avLst/>
          </a:prstGeom>
        </p:spPr>
      </p:pic>
    </p:spTree>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5" Type="http://schemas.openxmlformats.org/officeDocument/2006/relationships/image" Target="../media/image5.jpg"/><Relationship Id="rId6" Type="http://schemas.openxmlformats.org/officeDocument/2006/relationships/image" Target="../media/image6.jpg"/><Relationship Id="rId7" Type="http://schemas.openxmlformats.org/officeDocument/2006/relationships/image" Target="../media/image7.jpg"/><Relationship Id="rId8"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hyperlink" Target="https://twiki.cern.ch/twiki/bin/view/PanDA/PanDA" TargetMode="External"/><Relationship Id="rId6" Type="http://schemas.openxmlformats.org/officeDocument/2006/relationships/image" Target="../media/image11.png"/><Relationship Id="rId7" Type="http://schemas.openxmlformats.org/officeDocument/2006/relationships/hyperlink" Target="http://bigpanda.cern.ch/" TargetMode="External"/><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1" Type="http://schemas.openxmlformats.org/officeDocument/2006/relationships/image" Target="../media/image23.png"/><Relationship Id="rId12" Type="http://schemas.openxmlformats.org/officeDocument/2006/relationships/image" Target="../media/image24.jpg"/><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png"/><Relationship Id="rId4" Type="http://schemas.openxmlformats.org/officeDocument/2006/relationships/image" Target="../media/image16.jpg"/><Relationship Id="rId5" Type="http://schemas.openxmlformats.org/officeDocument/2006/relationships/image" Target="../media/image17.jp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741061"/>
            <a:ext cx="7543800" cy="1524000"/>
          </a:xfrm>
        </p:spPr>
        <p:txBody>
          <a:bodyPr>
            <a:normAutofit/>
          </a:bodyPr>
          <a:lstStyle/>
          <a:p>
            <a:r>
              <a:rPr lang="en-US" sz="3600" dirty="0" smtClean="0"/>
              <a:t>HEP </a:t>
            </a:r>
            <a:r>
              <a:rPr lang="en-US" sz="3600" dirty="0"/>
              <a:t>Computing Tools for Brain </a:t>
            </a:r>
            <a:r>
              <a:rPr lang="en-US" sz="3600" dirty="0"/>
              <a:t>S</a:t>
            </a:r>
            <a:r>
              <a:rPr lang="en-US" sz="3600" dirty="0" smtClean="0"/>
              <a:t>tudies</a:t>
            </a:r>
            <a:endParaRPr lang="en-US" sz="3600" dirty="0"/>
          </a:p>
        </p:txBody>
      </p:sp>
      <p:sp>
        <p:nvSpPr>
          <p:cNvPr id="3" name="Subtitle 2"/>
          <p:cNvSpPr>
            <a:spLocks noGrp="1"/>
          </p:cNvSpPr>
          <p:nvPr>
            <p:ph type="subTitle" idx="1"/>
          </p:nvPr>
        </p:nvSpPr>
        <p:spPr>
          <a:xfrm>
            <a:off x="270232" y="4287990"/>
            <a:ext cx="8873767" cy="1956190"/>
          </a:xfrm>
        </p:spPr>
        <p:txBody>
          <a:bodyPr>
            <a:normAutofit fontScale="40000" lnSpcReduction="20000"/>
          </a:bodyPr>
          <a:lstStyle/>
          <a:p>
            <a:pPr algn="ctr"/>
            <a:r>
              <a:rPr lang="en-US" sz="3800" dirty="0"/>
              <a:t>R. </a:t>
            </a:r>
            <a:r>
              <a:rPr lang="en-US" sz="3800" dirty="0" err="1" smtClean="0"/>
              <a:t>Mashinistov</a:t>
            </a:r>
            <a:r>
              <a:rPr lang="en-US" sz="3800" dirty="0" smtClean="0"/>
              <a:t>, A. </a:t>
            </a:r>
            <a:r>
              <a:rPr lang="en-US" sz="3800" dirty="0" err="1" smtClean="0"/>
              <a:t>Beche</a:t>
            </a:r>
            <a:r>
              <a:rPr lang="en-US" sz="3800" dirty="0" smtClean="0"/>
              <a:t>, K. De, </a:t>
            </a:r>
            <a:r>
              <a:rPr lang="en-US" sz="3800" dirty="0"/>
              <a:t>F. </a:t>
            </a:r>
            <a:r>
              <a:rPr lang="en-US" sz="3800" dirty="0" err="1" smtClean="0"/>
              <a:t>Delalondre</a:t>
            </a:r>
            <a:r>
              <a:rPr lang="en-US" sz="3800" dirty="0" smtClean="0"/>
              <a:t>, A. Klimentov and</a:t>
            </a:r>
          </a:p>
          <a:p>
            <a:pPr algn="ctr"/>
            <a:endParaRPr lang="en-US" sz="3800" dirty="0" smtClean="0"/>
          </a:p>
          <a:p>
            <a:pPr algn="ctr"/>
            <a:r>
              <a:rPr lang="en-US" sz="3800" dirty="0" smtClean="0"/>
              <a:t>F</a:t>
            </a:r>
            <a:r>
              <a:rPr lang="en-US" sz="3800" dirty="0"/>
              <a:t>. </a:t>
            </a:r>
            <a:r>
              <a:rPr lang="en-US" sz="3800" dirty="0" err="1" smtClean="0"/>
              <a:t>Schuermann</a:t>
            </a:r>
            <a:endParaRPr lang="en-US" sz="3800" baseline="30000" dirty="0" smtClean="0"/>
          </a:p>
          <a:p>
            <a:endParaRPr lang="en-US" baseline="30000" dirty="0"/>
          </a:p>
          <a:p>
            <a:endParaRPr lang="en-US" sz="2300" dirty="0" smtClean="0"/>
          </a:p>
          <a:p>
            <a:endParaRPr lang="en-US" sz="2300" dirty="0"/>
          </a:p>
          <a:p>
            <a:r>
              <a:rPr lang="en-US" sz="2300" dirty="0" smtClean="0"/>
              <a:t>University of Texas at Arlington (UTA) (Arlington, TX USA)</a:t>
            </a:r>
          </a:p>
          <a:p>
            <a:r>
              <a:rPr lang="en-US" sz="2300" dirty="0" smtClean="0"/>
              <a:t>Brookhaven National Laboratory (BNL) (Brookhaven, NY USA)</a:t>
            </a:r>
          </a:p>
          <a:p>
            <a:r>
              <a:rPr lang="en-US" sz="2300" dirty="0" err="1"/>
              <a:t>École</a:t>
            </a:r>
            <a:r>
              <a:rPr lang="en-US" sz="2300" dirty="0"/>
              <a:t> </a:t>
            </a:r>
            <a:r>
              <a:rPr lang="en-US" sz="2300" dirty="0" err="1"/>
              <a:t>polytechnique</a:t>
            </a:r>
            <a:r>
              <a:rPr lang="en-US" sz="2300" dirty="0"/>
              <a:t> </a:t>
            </a:r>
            <a:r>
              <a:rPr lang="en-US" sz="2300" dirty="0" err="1"/>
              <a:t>fédérale</a:t>
            </a:r>
            <a:r>
              <a:rPr lang="en-US" sz="2300" dirty="0"/>
              <a:t> de Lausanne (EPFL) (Lausanne, Switzerland</a:t>
            </a:r>
            <a:r>
              <a:rPr lang="en-US" sz="2300" dirty="0" smtClean="0"/>
              <a:t>)</a:t>
            </a:r>
          </a:p>
          <a:p>
            <a:r>
              <a:rPr lang="en-US" sz="2300" dirty="0" smtClean="0"/>
              <a:t>National Research Center “</a:t>
            </a:r>
            <a:r>
              <a:rPr lang="en-US" sz="2300" dirty="0" err="1" smtClean="0"/>
              <a:t>Kurchatov</a:t>
            </a:r>
            <a:r>
              <a:rPr lang="en-US" sz="2300" dirty="0" smtClean="0"/>
              <a:t> Institute”  (NRC KI) (Moscow, Russia)</a:t>
            </a:r>
            <a:endParaRPr lang="en-US" sz="2300" dirty="0"/>
          </a:p>
          <a:p>
            <a:endParaRPr lang="en-US" baseline="30000" dirty="0" smtClean="0"/>
          </a:p>
        </p:txBody>
      </p:sp>
      <p:pic>
        <p:nvPicPr>
          <p:cNvPr id="9" name="Picture 2" descr="https://lh6.googleusercontent.com/-ggm7lDssQ16niyfsIX5aJryd65ebDbpAFsVZq6pmjVjXyjCzjtJHSYKFWwQU7HdddNkASlu8vK8Sh8nddvxXSztA4locVB2uwTLvpHNrc-K5vlEutOT_4lHKS_RSKG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79" y="2296368"/>
            <a:ext cx="706543" cy="67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UTA.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665" y="2291090"/>
            <a:ext cx="947083" cy="679642"/>
          </a:xfrm>
          <a:prstGeom prst="rect">
            <a:avLst/>
          </a:prstGeom>
        </p:spPr>
      </p:pic>
      <p:pic>
        <p:nvPicPr>
          <p:cNvPr id="11" name="Picture 10" descr="Logo_Sma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6748" y="2291090"/>
            <a:ext cx="1634539" cy="679642"/>
          </a:xfrm>
          <a:prstGeom prst="rect">
            <a:avLst/>
          </a:prstGeom>
        </p:spPr>
      </p:pic>
      <p:pic>
        <p:nvPicPr>
          <p:cNvPr id="12" name="Picture 11" descr="Blue_Brain_Project_Logo.jpg"/>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204701" y="2296368"/>
            <a:ext cx="1012199" cy="684921"/>
          </a:xfrm>
          <a:prstGeom prst="rect">
            <a:avLst/>
          </a:prstGeom>
        </p:spPr>
      </p:pic>
      <p:pic>
        <p:nvPicPr>
          <p:cNvPr id="13" name="Picture 12" descr="EPFL-Logo.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8372" y="2291090"/>
            <a:ext cx="1415453" cy="679642"/>
          </a:xfrm>
          <a:prstGeom prst="rect">
            <a:avLst/>
          </a:prstGeom>
        </p:spPr>
      </p:pic>
      <p:pic>
        <p:nvPicPr>
          <p:cNvPr id="14" name="Picture 13" descr="cologos.png"/>
          <p:cNvPicPr>
            <a:picLocks noChangeAspect="1"/>
          </p:cNvPicPr>
          <p:nvPr/>
        </p:nvPicPr>
        <p:blipFill rotWithShape="1">
          <a:blip r:embed="rId8">
            <a:extLst>
              <a:ext uri="{28A0092B-C50C-407E-A947-70E740481C1C}">
                <a14:useLocalDpi xmlns:a14="http://schemas.microsoft.com/office/drawing/2010/main" val="0"/>
              </a:ext>
            </a:extLst>
          </a:blip>
          <a:srcRect t="26167" r="72663"/>
          <a:stretch/>
        </p:blipFill>
        <p:spPr>
          <a:xfrm>
            <a:off x="4561287" y="2291090"/>
            <a:ext cx="977085" cy="679642"/>
          </a:xfrm>
          <a:prstGeom prst="rect">
            <a:avLst/>
          </a:prstGeom>
        </p:spPr>
      </p:pic>
    </p:spTree>
    <p:extLst>
      <p:ext uri="{BB962C8B-B14F-4D97-AF65-F5344CB8AC3E}">
        <p14:creationId xmlns:p14="http://schemas.microsoft.com/office/powerpoint/2010/main" val="1485676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model of the Blue Brain Project</a:t>
            </a:r>
          </a:p>
        </p:txBody>
      </p:sp>
      <p:sp>
        <p:nvSpPr>
          <p:cNvPr id="3" name="Content Placeholder 2"/>
          <p:cNvSpPr>
            <a:spLocks noGrp="1"/>
          </p:cNvSpPr>
          <p:nvPr>
            <p:ph idx="1"/>
          </p:nvPr>
        </p:nvSpPr>
        <p:spPr>
          <a:xfrm>
            <a:off x="762000" y="2296695"/>
            <a:ext cx="7620000" cy="1058676"/>
          </a:xfrm>
        </p:spPr>
        <p:txBody>
          <a:bodyPr>
            <a:normAutofit fontScale="55000" lnSpcReduction="20000"/>
          </a:bodyPr>
          <a:lstStyle/>
          <a:p>
            <a:pPr marL="0" indent="0">
              <a:buNone/>
            </a:pPr>
            <a:r>
              <a:rPr lang="en-US" dirty="0"/>
              <a:t>Moving from machine specific setup… to common functional building blocks</a:t>
            </a:r>
          </a:p>
          <a:p>
            <a:endParaRPr lang="en-US" dirty="0"/>
          </a:p>
          <a:p>
            <a:r>
              <a:rPr lang="en-US" dirty="0"/>
              <a:t>Software deployment	</a:t>
            </a:r>
            <a:r>
              <a:rPr lang="en-US" dirty="0" smtClean="0"/>
              <a:t>	-</a:t>
            </a:r>
            <a:r>
              <a:rPr lang="en-US" dirty="0"/>
              <a:t>-&gt; Modules		</a:t>
            </a:r>
          </a:p>
          <a:p>
            <a:r>
              <a:rPr lang="en-US" dirty="0"/>
              <a:t>Data distribution 		--&gt; Manual method (</a:t>
            </a:r>
            <a:r>
              <a:rPr lang="en-US" dirty="0" err="1"/>
              <a:t>rsync</a:t>
            </a:r>
            <a:r>
              <a:rPr lang="en-US" dirty="0"/>
              <a:t>)	</a:t>
            </a:r>
          </a:p>
          <a:p>
            <a:r>
              <a:rPr lang="en-US" dirty="0"/>
              <a:t>Job scheduling		--&gt; site specific scheduler 	</a:t>
            </a:r>
          </a:p>
        </p:txBody>
      </p:sp>
      <p:pic>
        <p:nvPicPr>
          <p:cNvPr id="10" name="Shape 154" descr="Screen Shot 2017-08-10 at 23.51.08.png"/>
          <p:cNvPicPr preferRelativeResize="0"/>
          <p:nvPr/>
        </p:nvPicPr>
        <p:blipFill rotWithShape="1">
          <a:blip r:embed="rId2">
            <a:alphaModFix/>
          </a:blip>
          <a:srcRect/>
          <a:stretch/>
        </p:blipFill>
        <p:spPr>
          <a:xfrm>
            <a:off x="761999" y="3445042"/>
            <a:ext cx="2990792" cy="2613115"/>
          </a:xfrm>
          <a:prstGeom prst="rect">
            <a:avLst/>
          </a:prstGeom>
          <a:noFill/>
          <a:ln>
            <a:noFill/>
          </a:ln>
        </p:spPr>
      </p:pic>
    </p:spTree>
    <p:extLst>
      <p:ext uri="{BB962C8B-B14F-4D97-AF65-F5344CB8AC3E}">
        <p14:creationId xmlns:p14="http://schemas.microsoft.com/office/powerpoint/2010/main" val="11242834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Computing model of the Blue Brain Project</a:t>
            </a:r>
          </a:p>
        </p:txBody>
      </p:sp>
      <p:sp>
        <p:nvSpPr>
          <p:cNvPr id="3" name="Content Placeholder 2"/>
          <p:cNvSpPr>
            <a:spLocks noGrp="1"/>
          </p:cNvSpPr>
          <p:nvPr>
            <p:ph idx="1"/>
          </p:nvPr>
        </p:nvSpPr>
        <p:spPr>
          <a:xfrm>
            <a:off x="762000" y="2166493"/>
            <a:ext cx="7620000" cy="1278549"/>
          </a:xfrm>
        </p:spPr>
        <p:txBody>
          <a:bodyPr>
            <a:normAutofit fontScale="55000" lnSpcReduction="20000"/>
          </a:bodyPr>
          <a:lstStyle/>
          <a:p>
            <a:pPr marL="0" indent="0">
              <a:buNone/>
            </a:pPr>
            <a:r>
              <a:rPr lang="en-US" dirty="0"/>
              <a:t>Moving from machine specific setup… to common functional building blocks</a:t>
            </a:r>
          </a:p>
          <a:p>
            <a:endParaRPr lang="en-US" dirty="0"/>
          </a:p>
          <a:p>
            <a:r>
              <a:rPr lang="en-US" dirty="0"/>
              <a:t>Software deployment		--&gt; Modules			--&gt; NIX</a:t>
            </a:r>
          </a:p>
          <a:p>
            <a:r>
              <a:rPr lang="en-US" dirty="0"/>
              <a:t>Data distribution 		</a:t>
            </a:r>
            <a:r>
              <a:rPr lang="en-US" dirty="0" smtClean="0"/>
              <a:t>-</a:t>
            </a:r>
            <a:r>
              <a:rPr lang="en-US" dirty="0"/>
              <a:t>-&gt; Manual method (</a:t>
            </a:r>
            <a:r>
              <a:rPr lang="en-US" dirty="0" err="1"/>
              <a:t>rsync</a:t>
            </a:r>
            <a:r>
              <a:rPr lang="en-US" dirty="0"/>
              <a:t>)	</a:t>
            </a:r>
            <a:r>
              <a:rPr lang="en-US" dirty="0" smtClean="0"/>
              <a:t>	-</a:t>
            </a:r>
            <a:r>
              <a:rPr lang="en-US" dirty="0"/>
              <a:t>-&gt; </a:t>
            </a:r>
            <a:r>
              <a:rPr lang="en-US" dirty="0" smtClean="0"/>
              <a:t>Globus</a:t>
            </a:r>
            <a:r>
              <a:rPr lang="ru-RU" dirty="0" smtClean="0"/>
              <a:t> </a:t>
            </a:r>
            <a:r>
              <a:rPr lang="en-US" dirty="0" smtClean="0"/>
              <a:t>Toolkit</a:t>
            </a:r>
            <a:endParaRPr lang="en-US" dirty="0"/>
          </a:p>
          <a:p>
            <a:r>
              <a:rPr lang="en-US" dirty="0"/>
              <a:t>Job scheduling		</a:t>
            </a:r>
            <a:r>
              <a:rPr lang="en-US" dirty="0" smtClean="0"/>
              <a:t>-</a:t>
            </a:r>
            <a:r>
              <a:rPr lang="en-US" dirty="0"/>
              <a:t>-&gt; site specific scheduler 		--&gt; </a:t>
            </a:r>
            <a:r>
              <a:rPr lang="en-US" dirty="0" err="1" smtClean="0"/>
              <a:t>BigPanDA</a:t>
            </a:r>
            <a:endParaRPr lang="en-US" dirty="0"/>
          </a:p>
        </p:txBody>
      </p:sp>
      <p:sp>
        <p:nvSpPr>
          <p:cNvPr id="9" name="Shape 153"/>
          <p:cNvSpPr/>
          <p:nvPr/>
        </p:nvSpPr>
        <p:spPr>
          <a:xfrm>
            <a:off x="3911700" y="5152900"/>
            <a:ext cx="1216800" cy="677100"/>
          </a:xfrm>
          <a:prstGeom prst="rightArrow">
            <a:avLst>
              <a:gd name="adj1" fmla="val 50000"/>
              <a:gd name="adj2" fmla="val 50000"/>
            </a:avLst>
          </a:prstGeom>
          <a:solidFill>
            <a:srgbClr val="999999"/>
          </a:solidFill>
          <a:ln>
            <a:noFill/>
          </a:ln>
        </p:spPr>
        <p:txBody>
          <a:bodyPr lIns="91425" tIns="91425" rIns="91425" bIns="91425" anchor="ctr" anchorCtr="0">
            <a:noAutofit/>
          </a:bodyPr>
          <a:lstStyle/>
          <a:p>
            <a:pPr lvl="0">
              <a:spcBef>
                <a:spcPts val="0"/>
              </a:spcBef>
              <a:buNone/>
            </a:pPr>
            <a:endParaRPr/>
          </a:p>
        </p:txBody>
      </p:sp>
      <p:pic>
        <p:nvPicPr>
          <p:cNvPr id="10" name="Shape 154" descr="Screen Shot 2017-08-10 at 23.51.08.png"/>
          <p:cNvPicPr preferRelativeResize="0"/>
          <p:nvPr/>
        </p:nvPicPr>
        <p:blipFill rotWithShape="1">
          <a:blip r:embed="rId2">
            <a:alphaModFix/>
          </a:blip>
          <a:srcRect/>
          <a:stretch/>
        </p:blipFill>
        <p:spPr>
          <a:xfrm>
            <a:off x="761999" y="3445042"/>
            <a:ext cx="2990792" cy="2613115"/>
          </a:xfrm>
          <a:prstGeom prst="rect">
            <a:avLst/>
          </a:prstGeom>
          <a:noFill/>
          <a:ln>
            <a:noFill/>
          </a:ln>
        </p:spPr>
      </p:pic>
      <p:pic>
        <p:nvPicPr>
          <p:cNvPr id="8" name="Shape 152" descr="Screen Shot 2017-08-10 at 23.23.03.png"/>
          <p:cNvPicPr preferRelativeResize="0"/>
          <p:nvPr/>
        </p:nvPicPr>
        <p:blipFill>
          <a:blip r:embed="rId3">
            <a:alphaModFix/>
          </a:blip>
          <a:stretch>
            <a:fillRect/>
          </a:stretch>
        </p:blipFill>
        <p:spPr>
          <a:xfrm>
            <a:off x="5256027" y="3550725"/>
            <a:ext cx="2972560" cy="2507432"/>
          </a:xfrm>
          <a:prstGeom prst="rect">
            <a:avLst/>
          </a:prstGeom>
          <a:noFill/>
          <a:ln>
            <a:noFill/>
          </a:ln>
        </p:spPr>
      </p:pic>
      <p:pic>
        <p:nvPicPr>
          <p:cNvPr id="11" name="Picture 2" descr="https://lh6.googleusercontent.com/-ggm7lDssQ16niyfsIX5aJryd65ebDbpAFsVZq6pmjVjXyjCzjtJHSYKFWwQU7HdddNkASlu8vK8Sh8nddvxXSztA4locVB2uwTLvpHNrc-K5vlEutOT_4lHKS_RSKG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9040" y="3993346"/>
            <a:ext cx="581661" cy="55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271140" y="4218222"/>
            <a:ext cx="774571" cy="200055"/>
          </a:xfrm>
          <a:prstGeom prst="rect">
            <a:avLst/>
          </a:prstGeom>
          <a:solidFill>
            <a:srgbClr val="EFEFEF"/>
          </a:solidFill>
        </p:spPr>
        <p:txBody>
          <a:bodyPr wrap="none" rtlCol="0">
            <a:spAutoFit/>
          </a:bodyPr>
          <a:lstStyle/>
          <a:p>
            <a:r>
              <a:rPr lang="en-US" sz="700" b="1" dirty="0" smtClean="0">
                <a:latin typeface="Arial"/>
                <a:cs typeface="Arial"/>
              </a:rPr>
              <a:t>PanDA server</a:t>
            </a:r>
            <a:endParaRPr lang="en-US" sz="700" b="1" dirty="0">
              <a:latin typeface="Arial"/>
              <a:cs typeface="Arial"/>
            </a:endParaRPr>
          </a:p>
        </p:txBody>
      </p:sp>
    </p:spTree>
    <p:extLst>
      <p:ext uri="{BB962C8B-B14F-4D97-AF65-F5344CB8AC3E}">
        <p14:creationId xmlns:p14="http://schemas.microsoft.com/office/powerpoint/2010/main" val="2769368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6293"/>
            <a:ext cx="6781800" cy="690134"/>
          </a:xfrm>
        </p:spPr>
        <p:txBody>
          <a:bodyPr>
            <a:normAutofit fontScale="90000"/>
          </a:bodyPr>
          <a:lstStyle/>
          <a:p>
            <a:r>
              <a:rPr lang="en-US" dirty="0"/>
              <a:t>Initial PanDA test @ BBP</a:t>
            </a:r>
          </a:p>
        </p:txBody>
      </p:sp>
      <p:sp>
        <p:nvSpPr>
          <p:cNvPr id="3" name="Content Placeholder 2"/>
          <p:cNvSpPr>
            <a:spLocks noGrp="1"/>
          </p:cNvSpPr>
          <p:nvPr>
            <p:ph idx="1"/>
          </p:nvPr>
        </p:nvSpPr>
        <p:spPr>
          <a:xfrm>
            <a:off x="241299" y="1432057"/>
            <a:ext cx="8716917" cy="1218007"/>
          </a:xfrm>
        </p:spPr>
        <p:txBody>
          <a:bodyPr>
            <a:normAutofit fontScale="70000" lnSpcReduction="20000"/>
          </a:bodyPr>
          <a:lstStyle/>
          <a:p>
            <a:r>
              <a:rPr lang="en-US" dirty="0"/>
              <a:t>For initial test in March 2017 PanDA Server + Client were installed to the VM at the Campus Biotech (Geneva)</a:t>
            </a:r>
            <a:r>
              <a:rPr lang="en-US" dirty="0" smtClean="0"/>
              <a:t>.</a:t>
            </a:r>
            <a:endParaRPr lang="ru-RU" dirty="0" smtClean="0"/>
          </a:p>
          <a:p>
            <a:r>
              <a:rPr lang="en-US" dirty="0" smtClean="0"/>
              <a:t>Job </a:t>
            </a:r>
            <a:r>
              <a:rPr lang="en-US" dirty="0"/>
              <a:t>submission has been done via the python based PanDA Client. Pilot were started manually on </a:t>
            </a:r>
            <a:r>
              <a:rPr lang="en-US" dirty="0" err="1"/>
              <a:t>Geneve</a:t>
            </a:r>
            <a:r>
              <a:rPr lang="en-US" dirty="0"/>
              <a:t> and </a:t>
            </a:r>
            <a:r>
              <a:rPr lang="en-US" dirty="0" err="1"/>
              <a:t>Lugano</a:t>
            </a:r>
            <a:r>
              <a:rPr lang="en-US" dirty="0"/>
              <a:t> clusters including </a:t>
            </a:r>
            <a:r>
              <a:rPr lang="en-US" dirty="0" err="1"/>
              <a:t>BlueGene</a:t>
            </a:r>
            <a:r>
              <a:rPr lang="en-US" dirty="0"/>
              <a:t>/</a:t>
            </a:r>
            <a:r>
              <a:rPr lang="en-US" dirty="0" smtClean="0"/>
              <a:t>Q, Titan and </a:t>
            </a:r>
            <a:r>
              <a:rPr lang="en-US" dirty="0"/>
              <a:t>Amazon </a:t>
            </a:r>
            <a:r>
              <a:rPr lang="en-US" dirty="0" smtClean="0"/>
              <a:t>resources.</a:t>
            </a:r>
            <a:endParaRPr lang="en-US" dirty="0"/>
          </a:p>
          <a:p>
            <a:endParaRPr lang="en-US" dirty="0"/>
          </a:p>
        </p:txBody>
      </p:sp>
      <p:sp>
        <p:nvSpPr>
          <p:cNvPr id="25" name="Shape 195"/>
          <p:cNvSpPr/>
          <p:nvPr/>
        </p:nvSpPr>
        <p:spPr>
          <a:xfrm>
            <a:off x="5701679" y="4854582"/>
            <a:ext cx="1601957" cy="1193800"/>
          </a:xfrm>
          <a:prstGeom prst="bevel">
            <a:avLst>
              <a:gd name="adj" fmla="val 125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Resource Z</a:t>
            </a:r>
          </a:p>
        </p:txBody>
      </p:sp>
      <p:sp>
        <p:nvSpPr>
          <p:cNvPr id="26" name="Shape 196"/>
          <p:cNvSpPr/>
          <p:nvPr/>
        </p:nvSpPr>
        <p:spPr>
          <a:xfrm>
            <a:off x="3695324" y="4854582"/>
            <a:ext cx="1601957" cy="1193800"/>
          </a:xfrm>
          <a:prstGeom prst="bevel">
            <a:avLst>
              <a:gd name="adj" fmla="val 125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Resource B</a:t>
            </a:r>
          </a:p>
        </p:txBody>
      </p:sp>
      <p:sp>
        <p:nvSpPr>
          <p:cNvPr id="27" name="Shape 197"/>
          <p:cNvSpPr/>
          <p:nvPr/>
        </p:nvSpPr>
        <p:spPr>
          <a:xfrm>
            <a:off x="1585741" y="4854582"/>
            <a:ext cx="1601957" cy="1193800"/>
          </a:xfrm>
          <a:prstGeom prst="bevel">
            <a:avLst>
              <a:gd name="adj" fmla="val 125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Resource A</a:t>
            </a:r>
          </a:p>
        </p:txBody>
      </p:sp>
      <p:sp>
        <p:nvSpPr>
          <p:cNvPr id="28" name="Shape 199"/>
          <p:cNvSpPr/>
          <p:nvPr/>
        </p:nvSpPr>
        <p:spPr>
          <a:xfrm>
            <a:off x="4783097" y="2532464"/>
            <a:ext cx="836341" cy="1168400"/>
          </a:xfrm>
          <a:prstGeom prst="can">
            <a:avLst>
              <a:gd name="adj" fmla="val 25000"/>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dirty="0">
                <a:solidFill>
                  <a:srgbClr val="000000"/>
                </a:solidFill>
                <a:latin typeface="Calibri"/>
                <a:ea typeface="Calibri"/>
                <a:cs typeface="Calibri"/>
                <a:sym typeface="Calibri"/>
              </a:rPr>
              <a:t>PanDA DB</a:t>
            </a:r>
          </a:p>
        </p:txBody>
      </p:sp>
      <p:sp>
        <p:nvSpPr>
          <p:cNvPr id="29" name="Shape 200"/>
          <p:cNvSpPr/>
          <p:nvPr/>
        </p:nvSpPr>
        <p:spPr>
          <a:xfrm>
            <a:off x="2825748" y="2532464"/>
            <a:ext cx="1371599" cy="1168400"/>
          </a:xfrm>
          <a:prstGeom prst="roundRect">
            <a:avLst>
              <a:gd name="adj" fmla="val 16667"/>
            </a:avLst>
          </a:prstGeom>
          <a:solidFill>
            <a:schemeClr val="lt1"/>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dirty="0">
                <a:solidFill>
                  <a:schemeClr val="dk1"/>
                </a:solidFill>
                <a:latin typeface="Calibri"/>
                <a:ea typeface="Calibri"/>
                <a:cs typeface="Calibri"/>
                <a:sym typeface="Calibri"/>
              </a:rPr>
              <a:t>PanDA Server</a:t>
            </a:r>
          </a:p>
        </p:txBody>
      </p:sp>
      <p:sp>
        <p:nvSpPr>
          <p:cNvPr id="30" name="Shape 201"/>
          <p:cNvSpPr/>
          <p:nvPr/>
        </p:nvSpPr>
        <p:spPr>
          <a:xfrm>
            <a:off x="4222747" y="2938863"/>
            <a:ext cx="560349" cy="451927"/>
          </a:xfrm>
          <a:prstGeom prst="leftRightArrow">
            <a:avLst>
              <a:gd name="adj1" fmla="val 50000"/>
              <a:gd name="adj2" fmla="val 50000"/>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1" name="Shape 202"/>
          <p:cNvSpPr/>
          <p:nvPr/>
        </p:nvSpPr>
        <p:spPr>
          <a:xfrm>
            <a:off x="569895" y="2656032"/>
            <a:ext cx="1041400" cy="977899"/>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dirty="0">
                <a:solidFill>
                  <a:schemeClr val="dk1"/>
                </a:solidFill>
                <a:latin typeface="Calibri"/>
                <a:ea typeface="Calibri"/>
                <a:cs typeface="Calibri"/>
                <a:sym typeface="Calibri"/>
              </a:rPr>
              <a:t>PanDA Client</a:t>
            </a:r>
          </a:p>
        </p:txBody>
      </p:sp>
      <p:sp>
        <p:nvSpPr>
          <p:cNvPr id="32" name="Shape 203"/>
          <p:cNvSpPr/>
          <p:nvPr/>
        </p:nvSpPr>
        <p:spPr>
          <a:xfrm>
            <a:off x="1617800" y="2938863"/>
            <a:ext cx="890758" cy="451927"/>
          </a:xfrm>
          <a:prstGeom prst="leftRightArrow">
            <a:avLst>
              <a:gd name="adj1" fmla="val 50000"/>
              <a:gd name="adj2" fmla="val 50000"/>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33" name="Shape 204"/>
          <p:cNvSpPr txBox="1"/>
          <p:nvPr/>
        </p:nvSpPr>
        <p:spPr>
          <a:xfrm>
            <a:off x="1728574" y="2569531"/>
            <a:ext cx="66391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a:solidFill>
                  <a:schemeClr val="dk1"/>
                </a:solidFill>
                <a:latin typeface="Calibri"/>
                <a:ea typeface="Calibri"/>
                <a:cs typeface="Calibri"/>
                <a:sym typeface="Calibri"/>
              </a:rPr>
              <a:t>https</a:t>
            </a:r>
          </a:p>
        </p:txBody>
      </p:sp>
      <p:sp>
        <p:nvSpPr>
          <p:cNvPr id="34" name="Shape 205"/>
          <p:cNvSpPr/>
          <p:nvPr/>
        </p:nvSpPr>
        <p:spPr>
          <a:xfrm rot="16200000">
            <a:off x="2152958" y="2996013"/>
            <a:ext cx="1060449" cy="349250"/>
          </a:xfrm>
          <a:prstGeom prst="roundRect">
            <a:avLst>
              <a:gd name="adj" fmla="val 16667"/>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rgbClr val="000000"/>
                </a:solidFill>
                <a:latin typeface="Calibri"/>
                <a:ea typeface="Calibri"/>
                <a:cs typeface="Calibri"/>
                <a:sym typeface="Calibri"/>
              </a:rPr>
              <a:t>REST API</a:t>
            </a:r>
          </a:p>
        </p:txBody>
      </p:sp>
      <p:sp>
        <p:nvSpPr>
          <p:cNvPr id="35" name="Shape 206"/>
          <p:cNvSpPr txBox="1"/>
          <p:nvPr/>
        </p:nvSpPr>
        <p:spPr>
          <a:xfrm>
            <a:off x="4197347" y="2419235"/>
            <a:ext cx="54373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SQL</a:t>
            </a:r>
          </a:p>
        </p:txBody>
      </p:sp>
      <p:sp>
        <p:nvSpPr>
          <p:cNvPr id="36" name="Shape 207"/>
          <p:cNvSpPr/>
          <p:nvPr/>
        </p:nvSpPr>
        <p:spPr>
          <a:xfrm>
            <a:off x="1955799" y="4435482"/>
            <a:ext cx="869949" cy="7112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Pilot</a:t>
            </a:r>
          </a:p>
        </p:txBody>
      </p:sp>
      <p:sp>
        <p:nvSpPr>
          <p:cNvPr id="37" name="Shape 208"/>
          <p:cNvSpPr/>
          <p:nvPr/>
        </p:nvSpPr>
        <p:spPr>
          <a:xfrm>
            <a:off x="4061327" y="4435482"/>
            <a:ext cx="869949" cy="7112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Pilot</a:t>
            </a:r>
          </a:p>
        </p:txBody>
      </p:sp>
      <p:sp>
        <p:nvSpPr>
          <p:cNvPr id="38" name="Shape 209"/>
          <p:cNvSpPr/>
          <p:nvPr/>
        </p:nvSpPr>
        <p:spPr>
          <a:xfrm>
            <a:off x="5978213" y="4422782"/>
            <a:ext cx="869949" cy="7112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Pilot</a:t>
            </a:r>
          </a:p>
        </p:txBody>
      </p:sp>
      <p:sp>
        <p:nvSpPr>
          <p:cNvPr id="39" name="Shape 210"/>
          <p:cNvSpPr/>
          <p:nvPr/>
        </p:nvSpPr>
        <p:spPr>
          <a:xfrm>
            <a:off x="3000877" y="3685114"/>
            <a:ext cx="1060449" cy="349250"/>
          </a:xfrm>
          <a:prstGeom prst="roundRect">
            <a:avLst>
              <a:gd name="adj" fmla="val 16667"/>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rgbClr val="000000"/>
                </a:solidFill>
                <a:latin typeface="Calibri"/>
                <a:ea typeface="Calibri"/>
                <a:cs typeface="Calibri"/>
                <a:sym typeface="Calibri"/>
              </a:rPr>
              <a:t>REST API</a:t>
            </a:r>
          </a:p>
        </p:txBody>
      </p:sp>
      <p:cxnSp>
        <p:nvCxnSpPr>
          <p:cNvPr id="40" name="Shape 211"/>
          <p:cNvCxnSpPr>
            <a:stCxn id="36" idx="0"/>
            <a:endCxn id="39" idx="2"/>
          </p:cNvCxnSpPr>
          <p:nvPr/>
        </p:nvCxnSpPr>
        <p:spPr>
          <a:xfrm rot="10800000" flipH="1">
            <a:off x="2390773" y="4034382"/>
            <a:ext cx="1140300" cy="401100"/>
          </a:xfrm>
          <a:prstGeom prst="straightConnector1">
            <a:avLst/>
          </a:prstGeom>
          <a:noFill/>
          <a:ln w="76200" cap="flat" cmpd="sng">
            <a:solidFill>
              <a:schemeClr val="accent1"/>
            </a:solidFill>
            <a:prstDash val="solid"/>
            <a:miter/>
            <a:headEnd type="triangle" w="lg" len="lg"/>
            <a:tailEnd type="triangle" w="lg" len="lg"/>
          </a:ln>
          <a:effectLst>
            <a:outerShdw blurRad="39999" dist="20000" dir="5400000" rotWithShape="0">
              <a:srgbClr val="000000">
                <a:alpha val="37647"/>
              </a:srgbClr>
            </a:outerShdw>
          </a:effectLst>
        </p:spPr>
      </p:cxnSp>
      <p:cxnSp>
        <p:nvCxnSpPr>
          <p:cNvPr id="41" name="Shape 212"/>
          <p:cNvCxnSpPr>
            <a:stCxn id="37" idx="0"/>
            <a:endCxn id="39" idx="2"/>
          </p:cNvCxnSpPr>
          <p:nvPr/>
        </p:nvCxnSpPr>
        <p:spPr>
          <a:xfrm rot="10800000">
            <a:off x="3531202" y="4034382"/>
            <a:ext cx="965100" cy="401100"/>
          </a:xfrm>
          <a:prstGeom prst="straightConnector1">
            <a:avLst/>
          </a:prstGeom>
          <a:noFill/>
          <a:ln w="76200" cap="flat" cmpd="sng">
            <a:solidFill>
              <a:schemeClr val="accent1"/>
            </a:solidFill>
            <a:prstDash val="solid"/>
            <a:miter/>
            <a:headEnd type="triangle" w="lg" len="lg"/>
            <a:tailEnd type="triangle" w="lg" len="lg"/>
          </a:ln>
          <a:effectLst>
            <a:outerShdw blurRad="39999" dist="20000" dir="5400000" rotWithShape="0">
              <a:srgbClr val="000000">
                <a:alpha val="37647"/>
              </a:srgbClr>
            </a:outerShdw>
          </a:effectLst>
        </p:spPr>
      </p:cxnSp>
      <p:cxnSp>
        <p:nvCxnSpPr>
          <p:cNvPr id="42" name="Shape 213"/>
          <p:cNvCxnSpPr>
            <a:stCxn id="38" idx="0"/>
            <a:endCxn id="39" idx="3"/>
          </p:cNvCxnSpPr>
          <p:nvPr/>
        </p:nvCxnSpPr>
        <p:spPr>
          <a:xfrm rot="10800000">
            <a:off x="4061188" y="3859682"/>
            <a:ext cx="2352000" cy="563100"/>
          </a:xfrm>
          <a:prstGeom prst="straightConnector1">
            <a:avLst/>
          </a:prstGeom>
          <a:noFill/>
          <a:ln w="76200" cap="flat" cmpd="sng">
            <a:solidFill>
              <a:schemeClr val="accent1"/>
            </a:solidFill>
            <a:prstDash val="solid"/>
            <a:miter/>
            <a:headEnd type="triangle" w="lg" len="lg"/>
            <a:tailEnd type="triangle" w="lg" len="lg"/>
          </a:ln>
          <a:effectLst>
            <a:outerShdw blurRad="39999" dist="20000" dir="5400000" rotWithShape="0">
              <a:srgbClr val="000000">
                <a:alpha val="37647"/>
              </a:srgbClr>
            </a:outerShdw>
          </a:effectLst>
        </p:spPr>
      </p:cxnSp>
      <p:sp>
        <p:nvSpPr>
          <p:cNvPr id="43" name="Shape 214"/>
          <p:cNvSpPr txBox="1"/>
          <p:nvPr/>
        </p:nvSpPr>
        <p:spPr>
          <a:xfrm>
            <a:off x="4034170" y="3909514"/>
            <a:ext cx="66391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https</a:t>
            </a:r>
          </a:p>
        </p:txBody>
      </p:sp>
    </p:spTree>
    <p:extLst>
      <p:ext uri="{BB962C8B-B14F-4D97-AF65-F5344CB8AC3E}">
        <p14:creationId xmlns:p14="http://schemas.microsoft.com/office/powerpoint/2010/main" val="28089740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6293"/>
            <a:ext cx="6781800" cy="622585"/>
          </a:xfrm>
        </p:spPr>
        <p:txBody>
          <a:bodyPr>
            <a:normAutofit fontScale="90000"/>
          </a:bodyPr>
          <a:lstStyle/>
          <a:p>
            <a:r>
              <a:rPr lang="en-US" dirty="0"/>
              <a:t>PanDA Portal @ BBP (1/2)</a:t>
            </a:r>
          </a:p>
        </p:txBody>
      </p:sp>
      <p:sp>
        <p:nvSpPr>
          <p:cNvPr id="6" name="Shape 222"/>
          <p:cNvSpPr/>
          <p:nvPr/>
        </p:nvSpPr>
        <p:spPr>
          <a:xfrm>
            <a:off x="2171700" y="1209907"/>
            <a:ext cx="6080125" cy="1221343"/>
          </a:xfrm>
          <a:prstGeom prst="rect">
            <a:avLst/>
          </a:prstGeom>
          <a:solidFill>
            <a:schemeClr val="accent1">
              <a:alpha val="14901"/>
            </a:schemeClr>
          </a:solidFill>
          <a:ln w="38100" cap="flat" cmpd="sng">
            <a:solidFill>
              <a:srgbClr val="4A7DBA"/>
            </a:solidFill>
            <a:prstDash val="dash"/>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7" name="Shape 223"/>
          <p:cNvSpPr/>
          <p:nvPr/>
        </p:nvSpPr>
        <p:spPr>
          <a:xfrm>
            <a:off x="5917580" y="4857979"/>
            <a:ext cx="1601957" cy="1193800"/>
          </a:xfrm>
          <a:prstGeom prst="bevel">
            <a:avLst>
              <a:gd name="adj" fmla="val 125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Resource Z</a:t>
            </a:r>
          </a:p>
        </p:txBody>
      </p:sp>
      <p:sp>
        <p:nvSpPr>
          <p:cNvPr id="8" name="Shape 224"/>
          <p:cNvSpPr/>
          <p:nvPr/>
        </p:nvSpPr>
        <p:spPr>
          <a:xfrm>
            <a:off x="3911225" y="4857979"/>
            <a:ext cx="1601957" cy="1193800"/>
          </a:xfrm>
          <a:prstGeom prst="bevel">
            <a:avLst>
              <a:gd name="adj" fmla="val 125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Resource B</a:t>
            </a:r>
          </a:p>
        </p:txBody>
      </p:sp>
      <p:sp>
        <p:nvSpPr>
          <p:cNvPr id="9" name="Shape 225"/>
          <p:cNvSpPr/>
          <p:nvPr/>
        </p:nvSpPr>
        <p:spPr>
          <a:xfrm>
            <a:off x="1801642" y="4857979"/>
            <a:ext cx="1601957" cy="1193800"/>
          </a:xfrm>
          <a:prstGeom prst="bevel">
            <a:avLst>
              <a:gd name="adj" fmla="val 125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Resource A</a:t>
            </a:r>
          </a:p>
        </p:txBody>
      </p:sp>
      <p:sp>
        <p:nvSpPr>
          <p:cNvPr id="10" name="Shape 227"/>
          <p:cNvSpPr/>
          <p:nvPr/>
        </p:nvSpPr>
        <p:spPr>
          <a:xfrm>
            <a:off x="4966939" y="2520112"/>
            <a:ext cx="836341" cy="1168400"/>
          </a:xfrm>
          <a:prstGeom prst="can">
            <a:avLst>
              <a:gd name="adj" fmla="val 25000"/>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dirty="0">
                <a:solidFill>
                  <a:srgbClr val="000000"/>
                </a:solidFill>
                <a:latin typeface="Calibri"/>
                <a:ea typeface="Calibri"/>
                <a:cs typeface="Calibri"/>
                <a:sym typeface="Calibri"/>
              </a:rPr>
              <a:t>PanDA DB</a:t>
            </a:r>
          </a:p>
        </p:txBody>
      </p:sp>
      <p:sp>
        <p:nvSpPr>
          <p:cNvPr id="11" name="Shape 228"/>
          <p:cNvSpPr/>
          <p:nvPr/>
        </p:nvSpPr>
        <p:spPr>
          <a:xfrm>
            <a:off x="3009590" y="2520112"/>
            <a:ext cx="1371599" cy="1168400"/>
          </a:xfrm>
          <a:prstGeom prst="roundRect">
            <a:avLst>
              <a:gd name="adj" fmla="val 16667"/>
            </a:avLst>
          </a:prstGeom>
          <a:solidFill>
            <a:schemeClr val="lt1"/>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dirty="0">
                <a:solidFill>
                  <a:schemeClr val="dk1"/>
                </a:solidFill>
                <a:latin typeface="Calibri"/>
                <a:ea typeface="Calibri"/>
                <a:cs typeface="Calibri"/>
                <a:sym typeface="Calibri"/>
              </a:rPr>
              <a:t>PanDA Server</a:t>
            </a:r>
          </a:p>
        </p:txBody>
      </p:sp>
      <p:sp>
        <p:nvSpPr>
          <p:cNvPr id="12" name="Shape 229"/>
          <p:cNvSpPr/>
          <p:nvPr/>
        </p:nvSpPr>
        <p:spPr>
          <a:xfrm>
            <a:off x="4406589" y="2926511"/>
            <a:ext cx="560349" cy="451927"/>
          </a:xfrm>
          <a:prstGeom prst="leftRightArrow">
            <a:avLst>
              <a:gd name="adj1" fmla="val 50000"/>
              <a:gd name="adj2" fmla="val 50000"/>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 name="Shape 230"/>
          <p:cNvSpPr/>
          <p:nvPr/>
        </p:nvSpPr>
        <p:spPr>
          <a:xfrm>
            <a:off x="457200" y="2628062"/>
            <a:ext cx="1041400" cy="977899"/>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dirty="0">
                <a:solidFill>
                  <a:schemeClr val="dk1"/>
                </a:solidFill>
                <a:latin typeface="Calibri"/>
                <a:ea typeface="Calibri"/>
                <a:cs typeface="Calibri"/>
                <a:sym typeface="Calibri"/>
              </a:rPr>
              <a:t>PanDA Client</a:t>
            </a:r>
          </a:p>
        </p:txBody>
      </p:sp>
      <p:sp>
        <p:nvSpPr>
          <p:cNvPr id="14" name="Shape 231"/>
          <p:cNvSpPr/>
          <p:nvPr/>
        </p:nvSpPr>
        <p:spPr>
          <a:xfrm>
            <a:off x="6629089" y="2532812"/>
            <a:ext cx="1549400" cy="11557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dirty="0">
                <a:solidFill>
                  <a:schemeClr val="dk1"/>
                </a:solidFill>
                <a:latin typeface="Calibri"/>
                <a:ea typeface="Calibri"/>
                <a:cs typeface="Calibri"/>
                <a:sym typeface="Calibri"/>
              </a:rPr>
              <a:t>PanDA Monitor</a:t>
            </a:r>
          </a:p>
        </p:txBody>
      </p:sp>
      <p:sp>
        <p:nvSpPr>
          <p:cNvPr id="15" name="Shape 232"/>
          <p:cNvSpPr/>
          <p:nvPr/>
        </p:nvSpPr>
        <p:spPr>
          <a:xfrm>
            <a:off x="5917580" y="2832339"/>
            <a:ext cx="609599" cy="546099"/>
          </a:xfrm>
          <a:prstGeom prst="notchedRightArrow">
            <a:avLst>
              <a:gd name="adj1" fmla="val 50000"/>
              <a:gd name="adj2" fmla="val 50000"/>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 name="Shape 233"/>
          <p:cNvSpPr/>
          <p:nvPr/>
        </p:nvSpPr>
        <p:spPr>
          <a:xfrm>
            <a:off x="1498600" y="2926511"/>
            <a:ext cx="1193800" cy="451927"/>
          </a:xfrm>
          <a:prstGeom prst="leftRightArrow">
            <a:avLst>
              <a:gd name="adj1" fmla="val 50000"/>
              <a:gd name="adj2" fmla="val 50000"/>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 name="Shape 234"/>
          <p:cNvSpPr txBox="1"/>
          <p:nvPr/>
        </p:nvSpPr>
        <p:spPr>
          <a:xfrm>
            <a:off x="1801642" y="2545512"/>
            <a:ext cx="66391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https</a:t>
            </a:r>
          </a:p>
        </p:txBody>
      </p:sp>
      <p:sp>
        <p:nvSpPr>
          <p:cNvPr id="18" name="Shape 235"/>
          <p:cNvSpPr/>
          <p:nvPr/>
        </p:nvSpPr>
        <p:spPr>
          <a:xfrm rot="16200000">
            <a:off x="2336800" y="2983661"/>
            <a:ext cx="1060449" cy="349250"/>
          </a:xfrm>
          <a:prstGeom prst="roundRect">
            <a:avLst>
              <a:gd name="adj" fmla="val 16667"/>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rgbClr val="000000"/>
                </a:solidFill>
                <a:latin typeface="Calibri"/>
                <a:ea typeface="Calibri"/>
                <a:cs typeface="Calibri"/>
                <a:sym typeface="Calibri"/>
              </a:rPr>
              <a:t>REST API</a:t>
            </a:r>
          </a:p>
        </p:txBody>
      </p:sp>
      <p:sp>
        <p:nvSpPr>
          <p:cNvPr id="19" name="Shape 236"/>
          <p:cNvSpPr txBox="1"/>
          <p:nvPr/>
        </p:nvSpPr>
        <p:spPr>
          <a:xfrm>
            <a:off x="4381189" y="2406883"/>
            <a:ext cx="54373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SQL</a:t>
            </a:r>
          </a:p>
        </p:txBody>
      </p:sp>
      <p:sp>
        <p:nvSpPr>
          <p:cNvPr id="20" name="Shape 237"/>
          <p:cNvSpPr txBox="1"/>
          <p:nvPr/>
        </p:nvSpPr>
        <p:spPr>
          <a:xfrm>
            <a:off x="5917580" y="2406883"/>
            <a:ext cx="54373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SQL</a:t>
            </a:r>
          </a:p>
        </p:txBody>
      </p:sp>
      <p:sp>
        <p:nvSpPr>
          <p:cNvPr id="21" name="Shape 238"/>
          <p:cNvSpPr/>
          <p:nvPr/>
        </p:nvSpPr>
        <p:spPr>
          <a:xfrm>
            <a:off x="2171700" y="4438879"/>
            <a:ext cx="869949" cy="7112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Pilot</a:t>
            </a:r>
          </a:p>
        </p:txBody>
      </p:sp>
      <p:sp>
        <p:nvSpPr>
          <p:cNvPr id="22" name="Shape 239"/>
          <p:cNvSpPr/>
          <p:nvPr/>
        </p:nvSpPr>
        <p:spPr>
          <a:xfrm>
            <a:off x="4277228" y="4438879"/>
            <a:ext cx="869949" cy="7112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Pilot</a:t>
            </a:r>
          </a:p>
        </p:txBody>
      </p:sp>
      <p:sp>
        <p:nvSpPr>
          <p:cNvPr id="23" name="Shape 240"/>
          <p:cNvSpPr/>
          <p:nvPr/>
        </p:nvSpPr>
        <p:spPr>
          <a:xfrm>
            <a:off x="6194114" y="4426179"/>
            <a:ext cx="869949" cy="7112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Pilot</a:t>
            </a:r>
          </a:p>
        </p:txBody>
      </p:sp>
      <p:sp>
        <p:nvSpPr>
          <p:cNvPr id="24" name="Shape 241"/>
          <p:cNvSpPr/>
          <p:nvPr/>
        </p:nvSpPr>
        <p:spPr>
          <a:xfrm>
            <a:off x="457200" y="4021893"/>
            <a:ext cx="1295400" cy="5207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rgbClr val="000000"/>
                </a:solidFill>
                <a:latin typeface="Calibri"/>
                <a:ea typeface="Calibri"/>
                <a:cs typeface="Calibri"/>
                <a:sym typeface="Calibri"/>
              </a:rPr>
              <a:t>Pilot Scheduler</a:t>
            </a:r>
          </a:p>
        </p:txBody>
      </p:sp>
      <p:sp>
        <p:nvSpPr>
          <p:cNvPr id="25" name="Shape 242"/>
          <p:cNvSpPr/>
          <p:nvPr/>
        </p:nvSpPr>
        <p:spPr>
          <a:xfrm>
            <a:off x="7515927" y="4138293"/>
            <a:ext cx="1295400" cy="5207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rgbClr val="000000"/>
                </a:solidFill>
                <a:latin typeface="Calibri"/>
                <a:ea typeface="Calibri"/>
                <a:cs typeface="Calibri"/>
                <a:sym typeface="Calibri"/>
              </a:rPr>
              <a:t>Pilot Scheduler</a:t>
            </a:r>
          </a:p>
        </p:txBody>
      </p:sp>
      <p:cxnSp>
        <p:nvCxnSpPr>
          <p:cNvPr id="26" name="Shape 243"/>
          <p:cNvCxnSpPr>
            <a:stCxn id="24" idx="3"/>
            <a:endCxn id="21" idx="1"/>
          </p:cNvCxnSpPr>
          <p:nvPr/>
        </p:nvCxnSpPr>
        <p:spPr>
          <a:xfrm>
            <a:off x="1752600" y="4282243"/>
            <a:ext cx="419100" cy="512100"/>
          </a:xfrm>
          <a:prstGeom prst="curvedConnector3">
            <a:avLst>
              <a:gd name="adj1" fmla="val 50000"/>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cxnSp>
        <p:nvCxnSpPr>
          <p:cNvPr id="27" name="Shape 244"/>
          <p:cNvCxnSpPr>
            <a:stCxn id="24" idx="3"/>
            <a:endCxn id="22" idx="1"/>
          </p:cNvCxnSpPr>
          <p:nvPr/>
        </p:nvCxnSpPr>
        <p:spPr>
          <a:xfrm>
            <a:off x="1752600" y="4282243"/>
            <a:ext cx="2524499" cy="512100"/>
          </a:xfrm>
          <a:prstGeom prst="curvedConnector3">
            <a:avLst>
              <a:gd name="adj1" fmla="val 50003"/>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cxnSp>
        <p:nvCxnSpPr>
          <p:cNvPr id="28" name="Shape 245"/>
          <p:cNvCxnSpPr>
            <a:stCxn id="25" idx="1"/>
            <a:endCxn id="23" idx="3"/>
          </p:cNvCxnSpPr>
          <p:nvPr/>
        </p:nvCxnSpPr>
        <p:spPr>
          <a:xfrm flipH="1">
            <a:off x="7064127" y="4398643"/>
            <a:ext cx="451800" cy="383100"/>
          </a:xfrm>
          <a:prstGeom prst="curvedConnector3">
            <a:avLst>
              <a:gd name="adj1" fmla="val 50007"/>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sp>
        <p:nvSpPr>
          <p:cNvPr id="29" name="Shape 246"/>
          <p:cNvSpPr/>
          <p:nvPr/>
        </p:nvSpPr>
        <p:spPr>
          <a:xfrm>
            <a:off x="3216778" y="3688511"/>
            <a:ext cx="1060449" cy="349250"/>
          </a:xfrm>
          <a:prstGeom prst="roundRect">
            <a:avLst>
              <a:gd name="adj" fmla="val 16667"/>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rgbClr val="000000"/>
                </a:solidFill>
                <a:latin typeface="Calibri"/>
                <a:ea typeface="Calibri"/>
                <a:cs typeface="Calibri"/>
                <a:sym typeface="Calibri"/>
              </a:rPr>
              <a:t>REST API</a:t>
            </a:r>
          </a:p>
        </p:txBody>
      </p:sp>
      <p:cxnSp>
        <p:nvCxnSpPr>
          <p:cNvPr id="30" name="Shape 247"/>
          <p:cNvCxnSpPr>
            <a:stCxn id="21" idx="0"/>
            <a:endCxn id="29" idx="2"/>
          </p:cNvCxnSpPr>
          <p:nvPr/>
        </p:nvCxnSpPr>
        <p:spPr>
          <a:xfrm rot="10800000" flipH="1">
            <a:off x="2606674" y="4037779"/>
            <a:ext cx="1140300" cy="401100"/>
          </a:xfrm>
          <a:prstGeom prst="straightConnector1">
            <a:avLst/>
          </a:prstGeom>
          <a:noFill/>
          <a:ln w="76200" cap="flat" cmpd="sng">
            <a:solidFill>
              <a:schemeClr val="accent1"/>
            </a:solidFill>
            <a:prstDash val="solid"/>
            <a:miter/>
            <a:headEnd type="triangle" w="lg" len="lg"/>
            <a:tailEnd type="triangle" w="lg" len="lg"/>
          </a:ln>
          <a:effectLst>
            <a:outerShdw blurRad="39999" dist="20000" dir="5400000" rotWithShape="0">
              <a:srgbClr val="000000">
                <a:alpha val="37647"/>
              </a:srgbClr>
            </a:outerShdw>
          </a:effectLst>
        </p:spPr>
      </p:cxnSp>
      <p:cxnSp>
        <p:nvCxnSpPr>
          <p:cNvPr id="31" name="Shape 248"/>
          <p:cNvCxnSpPr>
            <a:stCxn id="22" idx="0"/>
            <a:endCxn id="29" idx="2"/>
          </p:cNvCxnSpPr>
          <p:nvPr/>
        </p:nvCxnSpPr>
        <p:spPr>
          <a:xfrm rot="10800000">
            <a:off x="3747103" y="4037779"/>
            <a:ext cx="965100" cy="401100"/>
          </a:xfrm>
          <a:prstGeom prst="straightConnector1">
            <a:avLst/>
          </a:prstGeom>
          <a:noFill/>
          <a:ln w="76200" cap="flat" cmpd="sng">
            <a:solidFill>
              <a:schemeClr val="accent1"/>
            </a:solidFill>
            <a:prstDash val="solid"/>
            <a:miter/>
            <a:headEnd type="triangle" w="lg" len="lg"/>
            <a:tailEnd type="triangle" w="lg" len="lg"/>
          </a:ln>
          <a:effectLst>
            <a:outerShdw blurRad="39999" dist="20000" dir="5400000" rotWithShape="0">
              <a:srgbClr val="000000">
                <a:alpha val="37647"/>
              </a:srgbClr>
            </a:outerShdw>
          </a:effectLst>
        </p:spPr>
      </p:cxnSp>
      <p:cxnSp>
        <p:nvCxnSpPr>
          <p:cNvPr id="32" name="Shape 249"/>
          <p:cNvCxnSpPr>
            <a:stCxn id="23" idx="0"/>
            <a:endCxn id="29" idx="3"/>
          </p:cNvCxnSpPr>
          <p:nvPr/>
        </p:nvCxnSpPr>
        <p:spPr>
          <a:xfrm rot="10800000">
            <a:off x="4277089" y="3863079"/>
            <a:ext cx="2352000" cy="563100"/>
          </a:xfrm>
          <a:prstGeom prst="straightConnector1">
            <a:avLst/>
          </a:prstGeom>
          <a:noFill/>
          <a:ln w="76200" cap="flat" cmpd="sng">
            <a:solidFill>
              <a:schemeClr val="accent1"/>
            </a:solidFill>
            <a:prstDash val="solid"/>
            <a:miter/>
            <a:headEnd type="triangle" w="lg" len="lg"/>
            <a:tailEnd type="triangle" w="lg" len="lg"/>
          </a:ln>
          <a:effectLst>
            <a:outerShdw blurRad="39999" dist="20000" dir="5400000" rotWithShape="0">
              <a:srgbClr val="000000">
                <a:alpha val="37647"/>
              </a:srgbClr>
            </a:outerShdw>
          </a:effectLst>
        </p:spPr>
      </p:cxnSp>
      <p:sp>
        <p:nvSpPr>
          <p:cNvPr id="33" name="Shape 250"/>
          <p:cNvSpPr txBox="1"/>
          <p:nvPr/>
        </p:nvSpPr>
        <p:spPr>
          <a:xfrm>
            <a:off x="4250071" y="3912911"/>
            <a:ext cx="66391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https</a:t>
            </a:r>
          </a:p>
        </p:txBody>
      </p:sp>
      <p:sp>
        <p:nvSpPr>
          <p:cNvPr id="34" name="Shape 251"/>
          <p:cNvSpPr/>
          <p:nvPr/>
        </p:nvSpPr>
        <p:spPr>
          <a:xfrm>
            <a:off x="2740090" y="1300952"/>
            <a:ext cx="1041400" cy="977899"/>
          </a:xfrm>
          <a:prstGeom prst="rect">
            <a:avLst/>
          </a:prstGeom>
          <a:solidFill>
            <a:schemeClr val="lt1"/>
          </a:solidFill>
          <a:ln w="9525" cap="flat" cmpd="sng">
            <a:solidFill>
              <a:srgbClr val="4A7DBA"/>
            </a:solidFill>
            <a:prstDash val="dash"/>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File Catalog</a:t>
            </a:r>
          </a:p>
        </p:txBody>
      </p:sp>
      <p:sp>
        <p:nvSpPr>
          <p:cNvPr id="35" name="Shape 252"/>
          <p:cNvSpPr/>
          <p:nvPr/>
        </p:nvSpPr>
        <p:spPr>
          <a:xfrm>
            <a:off x="4084532" y="1300952"/>
            <a:ext cx="2109582" cy="977899"/>
          </a:xfrm>
          <a:prstGeom prst="rect">
            <a:avLst/>
          </a:prstGeom>
          <a:solidFill>
            <a:schemeClr val="lt1"/>
          </a:solidFill>
          <a:ln w="9525" cap="flat" cmpd="sng">
            <a:solidFill>
              <a:srgbClr val="4A7DBA"/>
            </a:solidFill>
            <a:prstDash val="dash"/>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Data Transfer System</a:t>
            </a:r>
          </a:p>
        </p:txBody>
      </p:sp>
      <p:sp>
        <p:nvSpPr>
          <p:cNvPr id="36" name="Shape 253"/>
          <p:cNvSpPr txBox="1"/>
          <p:nvPr/>
        </p:nvSpPr>
        <p:spPr>
          <a:xfrm>
            <a:off x="6297132" y="1300952"/>
            <a:ext cx="1941557"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Data Management</a:t>
            </a:r>
          </a:p>
          <a:p>
            <a:pPr marL="0" marR="0" lvl="0" indent="0" algn="l" rtl="0">
              <a:spcBef>
                <a:spcPts val="0"/>
              </a:spcBef>
              <a:buSzPct val="25000"/>
              <a:buNone/>
            </a:pPr>
            <a:r>
              <a:rPr lang="en-US" sz="1800">
                <a:solidFill>
                  <a:schemeClr val="dk1"/>
                </a:solidFill>
                <a:latin typeface="Calibri"/>
                <a:ea typeface="Calibri"/>
                <a:cs typeface="Calibri"/>
                <a:sym typeface="Calibri"/>
              </a:rPr>
              <a:t>System</a:t>
            </a:r>
          </a:p>
        </p:txBody>
      </p:sp>
      <p:sp>
        <p:nvSpPr>
          <p:cNvPr id="37" name="Shape 254"/>
          <p:cNvSpPr/>
          <p:nvPr/>
        </p:nvSpPr>
        <p:spPr>
          <a:xfrm>
            <a:off x="355600" y="1254369"/>
            <a:ext cx="1638300" cy="349238"/>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Authentication</a:t>
            </a:r>
          </a:p>
        </p:txBody>
      </p:sp>
      <p:sp>
        <p:nvSpPr>
          <p:cNvPr id="38" name="Shape 255"/>
          <p:cNvSpPr/>
          <p:nvPr/>
        </p:nvSpPr>
        <p:spPr>
          <a:xfrm>
            <a:off x="355600" y="1676097"/>
            <a:ext cx="1638300" cy="272511"/>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Web Services</a:t>
            </a:r>
          </a:p>
        </p:txBody>
      </p:sp>
    </p:spTree>
    <p:extLst>
      <p:ext uri="{BB962C8B-B14F-4D97-AF65-F5344CB8AC3E}">
        <p14:creationId xmlns:p14="http://schemas.microsoft.com/office/powerpoint/2010/main" val="32439696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6293"/>
            <a:ext cx="6781800" cy="622585"/>
          </a:xfrm>
        </p:spPr>
        <p:txBody>
          <a:bodyPr>
            <a:normAutofit fontScale="90000"/>
          </a:bodyPr>
          <a:lstStyle/>
          <a:p>
            <a:r>
              <a:rPr lang="en-US" dirty="0"/>
              <a:t>PanDA Portal @ BBP </a:t>
            </a:r>
            <a:r>
              <a:rPr lang="en-US" dirty="0" smtClean="0"/>
              <a:t>(</a:t>
            </a:r>
            <a:r>
              <a:rPr lang="ru-RU" dirty="0" smtClean="0"/>
              <a:t>2</a:t>
            </a:r>
            <a:r>
              <a:rPr lang="en-US" dirty="0" smtClean="0"/>
              <a:t>/</a:t>
            </a:r>
            <a:r>
              <a:rPr lang="en-US" dirty="0"/>
              <a:t>2)</a:t>
            </a:r>
          </a:p>
        </p:txBody>
      </p:sp>
      <p:sp>
        <p:nvSpPr>
          <p:cNvPr id="6" name="Shape 222"/>
          <p:cNvSpPr/>
          <p:nvPr/>
        </p:nvSpPr>
        <p:spPr>
          <a:xfrm>
            <a:off x="2171700" y="1209907"/>
            <a:ext cx="6080125" cy="1221343"/>
          </a:xfrm>
          <a:prstGeom prst="rect">
            <a:avLst/>
          </a:prstGeom>
          <a:solidFill>
            <a:schemeClr val="accent1">
              <a:alpha val="14901"/>
            </a:schemeClr>
          </a:solidFill>
          <a:ln w="38100" cap="flat" cmpd="sng">
            <a:solidFill>
              <a:srgbClr val="4A7DBA"/>
            </a:solidFill>
            <a:prstDash val="dash"/>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7" name="Shape 223"/>
          <p:cNvSpPr/>
          <p:nvPr/>
        </p:nvSpPr>
        <p:spPr>
          <a:xfrm>
            <a:off x="5917580" y="4857979"/>
            <a:ext cx="1601957" cy="1193800"/>
          </a:xfrm>
          <a:prstGeom prst="bevel">
            <a:avLst>
              <a:gd name="adj" fmla="val 125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Resource Z</a:t>
            </a:r>
          </a:p>
        </p:txBody>
      </p:sp>
      <p:sp>
        <p:nvSpPr>
          <p:cNvPr id="8" name="Shape 224"/>
          <p:cNvSpPr/>
          <p:nvPr/>
        </p:nvSpPr>
        <p:spPr>
          <a:xfrm>
            <a:off x="3911225" y="4857979"/>
            <a:ext cx="1601957" cy="1193800"/>
          </a:xfrm>
          <a:prstGeom prst="bevel">
            <a:avLst>
              <a:gd name="adj" fmla="val 125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Resource B</a:t>
            </a:r>
          </a:p>
        </p:txBody>
      </p:sp>
      <p:sp>
        <p:nvSpPr>
          <p:cNvPr id="9" name="Shape 225"/>
          <p:cNvSpPr/>
          <p:nvPr/>
        </p:nvSpPr>
        <p:spPr>
          <a:xfrm>
            <a:off x="1801642" y="4857979"/>
            <a:ext cx="1601957" cy="1193800"/>
          </a:xfrm>
          <a:prstGeom prst="bevel">
            <a:avLst>
              <a:gd name="adj" fmla="val 12500"/>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Resource A</a:t>
            </a:r>
          </a:p>
        </p:txBody>
      </p:sp>
      <p:sp>
        <p:nvSpPr>
          <p:cNvPr id="10" name="Shape 227"/>
          <p:cNvSpPr/>
          <p:nvPr/>
        </p:nvSpPr>
        <p:spPr>
          <a:xfrm>
            <a:off x="4966939" y="2520112"/>
            <a:ext cx="836341" cy="1168400"/>
          </a:xfrm>
          <a:prstGeom prst="can">
            <a:avLst>
              <a:gd name="adj" fmla="val 25000"/>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dirty="0">
                <a:solidFill>
                  <a:srgbClr val="000000"/>
                </a:solidFill>
                <a:latin typeface="Calibri"/>
                <a:ea typeface="Calibri"/>
                <a:cs typeface="Calibri"/>
                <a:sym typeface="Calibri"/>
              </a:rPr>
              <a:t>PanDA DB</a:t>
            </a:r>
          </a:p>
        </p:txBody>
      </p:sp>
      <p:sp>
        <p:nvSpPr>
          <p:cNvPr id="11" name="Shape 228"/>
          <p:cNvSpPr/>
          <p:nvPr/>
        </p:nvSpPr>
        <p:spPr>
          <a:xfrm>
            <a:off x="3009590" y="2520112"/>
            <a:ext cx="1371599" cy="1168400"/>
          </a:xfrm>
          <a:prstGeom prst="roundRect">
            <a:avLst>
              <a:gd name="adj" fmla="val 16667"/>
            </a:avLst>
          </a:prstGeom>
          <a:solidFill>
            <a:schemeClr val="lt1"/>
          </a:solidFill>
          <a:ln w="9525" cap="flat" cmpd="sng">
            <a:solidFill>
              <a:schemeClr val="accent1"/>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dirty="0">
                <a:solidFill>
                  <a:schemeClr val="dk1"/>
                </a:solidFill>
                <a:latin typeface="Calibri"/>
                <a:ea typeface="Calibri"/>
                <a:cs typeface="Calibri"/>
                <a:sym typeface="Calibri"/>
              </a:rPr>
              <a:t>PanDA Server</a:t>
            </a:r>
          </a:p>
        </p:txBody>
      </p:sp>
      <p:sp>
        <p:nvSpPr>
          <p:cNvPr id="12" name="Shape 229"/>
          <p:cNvSpPr/>
          <p:nvPr/>
        </p:nvSpPr>
        <p:spPr>
          <a:xfrm>
            <a:off x="4406589" y="2926511"/>
            <a:ext cx="560349" cy="451927"/>
          </a:xfrm>
          <a:prstGeom prst="leftRightArrow">
            <a:avLst>
              <a:gd name="adj1" fmla="val 50000"/>
              <a:gd name="adj2" fmla="val 50000"/>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3" name="Shape 230"/>
          <p:cNvSpPr/>
          <p:nvPr/>
        </p:nvSpPr>
        <p:spPr>
          <a:xfrm>
            <a:off x="457200" y="2628062"/>
            <a:ext cx="1041400" cy="977899"/>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dirty="0">
                <a:solidFill>
                  <a:schemeClr val="dk1"/>
                </a:solidFill>
                <a:latin typeface="Calibri"/>
                <a:ea typeface="Calibri"/>
                <a:cs typeface="Calibri"/>
                <a:sym typeface="Calibri"/>
              </a:rPr>
              <a:t>PanDA Client</a:t>
            </a:r>
          </a:p>
        </p:txBody>
      </p:sp>
      <p:sp>
        <p:nvSpPr>
          <p:cNvPr id="14" name="Shape 231"/>
          <p:cNvSpPr/>
          <p:nvPr/>
        </p:nvSpPr>
        <p:spPr>
          <a:xfrm>
            <a:off x="6629089" y="2532812"/>
            <a:ext cx="1549400" cy="11557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dirty="0">
                <a:solidFill>
                  <a:schemeClr val="dk1"/>
                </a:solidFill>
                <a:latin typeface="Calibri"/>
                <a:ea typeface="Calibri"/>
                <a:cs typeface="Calibri"/>
                <a:sym typeface="Calibri"/>
              </a:rPr>
              <a:t>PanDA Monitor</a:t>
            </a:r>
          </a:p>
        </p:txBody>
      </p:sp>
      <p:sp>
        <p:nvSpPr>
          <p:cNvPr id="15" name="Shape 232"/>
          <p:cNvSpPr/>
          <p:nvPr/>
        </p:nvSpPr>
        <p:spPr>
          <a:xfrm>
            <a:off x="5917580" y="2832339"/>
            <a:ext cx="609599" cy="546099"/>
          </a:xfrm>
          <a:prstGeom prst="notchedRightArrow">
            <a:avLst>
              <a:gd name="adj1" fmla="val 50000"/>
              <a:gd name="adj2" fmla="val 50000"/>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6" name="Shape 233"/>
          <p:cNvSpPr/>
          <p:nvPr/>
        </p:nvSpPr>
        <p:spPr>
          <a:xfrm>
            <a:off x="1498600" y="2926511"/>
            <a:ext cx="1193800" cy="451927"/>
          </a:xfrm>
          <a:prstGeom prst="leftRightArrow">
            <a:avLst>
              <a:gd name="adj1" fmla="val 50000"/>
              <a:gd name="adj2" fmla="val 50000"/>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17" name="Shape 234"/>
          <p:cNvSpPr txBox="1"/>
          <p:nvPr/>
        </p:nvSpPr>
        <p:spPr>
          <a:xfrm>
            <a:off x="1801642" y="2545512"/>
            <a:ext cx="66391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https</a:t>
            </a:r>
          </a:p>
        </p:txBody>
      </p:sp>
      <p:sp>
        <p:nvSpPr>
          <p:cNvPr id="18" name="Shape 235"/>
          <p:cNvSpPr/>
          <p:nvPr/>
        </p:nvSpPr>
        <p:spPr>
          <a:xfrm rot="16200000">
            <a:off x="2336800" y="2983661"/>
            <a:ext cx="1060449" cy="349250"/>
          </a:xfrm>
          <a:prstGeom prst="roundRect">
            <a:avLst>
              <a:gd name="adj" fmla="val 16667"/>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rgbClr val="000000"/>
                </a:solidFill>
                <a:latin typeface="Calibri"/>
                <a:ea typeface="Calibri"/>
                <a:cs typeface="Calibri"/>
                <a:sym typeface="Calibri"/>
              </a:rPr>
              <a:t>REST API</a:t>
            </a:r>
          </a:p>
        </p:txBody>
      </p:sp>
      <p:sp>
        <p:nvSpPr>
          <p:cNvPr id="19" name="Shape 236"/>
          <p:cNvSpPr txBox="1"/>
          <p:nvPr/>
        </p:nvSpPr>
        <p:spPr>
          <a:xfrm>
            <a:off x="4381189" y="2406883"/>
            <a:ext cx="54373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SQL</a:t>
            </a:r>
          </a:p>
        </p:txBody>
      </p:sp>
      <p:sp>
        <p:nvSpPr>
          <p:cNvPr id="20" name="Shape 237"/>
          <p:cNvSpPr txBox="1"/>
          <p:nvPr/>
        </p:nvSpPr>
        <p:spPr>
          <a:xfrm>
            <a:off x="5917580" y="2406883"/>
            <a:ext cx="54373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SQL</a:t>
            </a:r>
          </a:p>
        </p:txBody>
      </p:sp>
      <p:sp>
        <p:nvSpPr>
          <p:cNvPr id="21" name="Shape 238"/>
          <p:cNvSpPr/>
          <p:nvPr/>
        </p:nvSpPr>
        <p:spPr>
          <a:xfrm>
            <a:off x="2171700" y="4438879"/>
            <a:ext cx="869949" cy="7112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Pilot</a:t>
            </a:r>
          </a:p>
        </p:txBody>
      </p:sp>
      <p:sp>
        <p:nvSpPr>
          <p:cNvPr id="22" name="Shape 239"/>
          <p:cNvSpPr/>
          <p:nvPr/>
        </p:nvSpPr>
        <p:spPr>
          <a:xfrm>
            <a:off x="4277228" y="4438879"/>
            <a:ext cx="869949" cy="7112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Pilot</a:t>
            </a:r>
          </a:p>
        </p:txBody>
      </p:sp>
      <p:sp>
        <p:nvSpPr>
          <p:cNvPr id="23" name="Shape 240"/>
          <p:cNvSpPr/>
          <p:nvPr/>
        </p:nvSpPr>
        <p:spPr>
          <a:xfrm>
            <a:off x="6194114" y="4426179"/>
            <a:ext cx="869949" cy="7112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Pilot</a:t>
            </a:r>
          </a:p>
        </p:txBody>
      </p:sp>
      <p:sp>
        <p:nvSpPr>
          <p:cNvPr id="24" name="Shape 241"/>
          <p:cNvSpPr/>
          <p:nvPr/>
        </p:nvSpPr>
        <p:spPr>
          <a:xfrm>
            <a:off x="457200" y="4021893"/>
            <a:ext cx="1295400" cy="5207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rgbClr val="000000"/>
                </a:solidFill>
                <a:latin typeface="Calibri"/>
                <a:ea typeface="Calibri"/>
                <a:cs typeface="Calibri"/>
                <a:sym typeface="Calibri"/>
              </a:rPr>
              <a:t>Pilot Scheduler</a:t>
            </a:r>
          </a:p>
        </p:txBody>
      </p:sp>
      <p:sp>
        <p:nvSpPr>
          <p:cNvPr id="25" name="Shape 242"/>
          <p:cNvSpPr/>
          <p:nvPr/>
        </p:nvSpPr>
        <p:spPr>
          <a:xfrm>
            <a:off x="7515927" y="4138293"/>
            <a:ext cx="1295400" cy="520700"/>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rgbClr val="000000"/>
                </a:solidFill>
                <a:latin typeface="Calibri"/>
                <a:ea typeface="Calibri"/>
                <a:cs typeface="Calibri"/>
                <a:sym typeface="Calibri"/>
              </a:rPr>
              <a:t>Pilot Scheduler</a:t>
            </a:r>
          </a:p>
        </p:txBody>
      </p:sp>
      <p:cxnSp>
        <p:nvCxnSpPr>
          <p:cNvPr id="26" name="Shape 243"/>
          <p:cNvCxnSpPr>
            <a:stCxn id="24" idx="3"/>
            <a:endCxn id="21" idx="1"/>
          </p:cNvCxnSpPr>
          <p:nvPr/>
        </p:nvCxnSpPr>
        <p:spPr>
          <a:xfrm>
            <a:off x="1752600" y="4282243"/>
            <a:ext cx="419100" cy="512100"/>
          </a:xfrm>
          <a:prstGeom prst="curvedConnector3">
            <a:avLst>
              <a:gd name="adj1" fmla="val 50000"/>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cxnSp>
        <p:nvCxnSpPr>
          <p:cNvPr id="27" name="Shape 244"/>
          <p:cNvCxnSpPr>
            <a:stCxn id="24" idx="3"/>
            <a:endCxn id="22" idx="1"/>
          </p:cNvCxnSpPr>
          <p:nvPr/>
        </p:nvCxnSpPr>
        <p:spPr>
          <a:xfrm>
            <a:off x="1752600" y="4282243"/>
            <a:ext cx="2524499" cy="512100"/>
          </a:xfrm>
          <a:prstGeom prst="curvedConnector3">
            <a:avLst>
              <a:gd name="adj1" fmla="val 50003"/>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cxnSp>
        <p:nvCxnSpPr>
          <p:cNvPr id="28" name="Shape 245"/>
          <p:cNvCxnSpPr>
            <a:stCxn id="25" idx="1"/>
            <a:endCxn id="23" idx="3"/>
          </p:cNvCxnSpPr>
          <p:nvPr/>
        </p:nvCxnSpPr>
        <p:spPr>
          <a:xfrm flipH="1">
            <a:off x="7064127" y="4398643"/>
            <a:ext cx="451800" cy="383100"/>
          </a:xfrm>
          <a:prstGeom prst="curvedConnector3">
            <a:avLst>
              <a:gd name="adj1" fmla="val 50007"/>
            </a:avLst>
          </a:prstGeom>
          <a:noFill/>
          <a:ln w="25400" cap="flat" cmpd="sng">
            <a:solidFill>
              <a:schemeClr val="accent1"/>
            </a:solidFill>
            <a:prstDash val="solid"/>
            <a:round/>
            <a:headEnd type="none" w="med" len="med"/>
            <a:tailEnd type="stealth" w="lg" len="lg"/>
          </a:ln>
          <a:effectLst>
            <a:outerShdw blurRad="39999" dist="20000" dir="5400000" rotWithShape="0">
              <a:srgbClr val="000000">
                <a:alpha val="37647"/>
              </a:srgbClr>
            </a:outerShdw>
          </a:effectLst>
        </p:spPr>
      </p:cxnSp>
      <p:sp>
        <p:nvSpPr>
          <p:cNvPr id="29" name="Shape 246"/>
          <p:cNvSpPr/>
          <p:nvPr/>
        </p:nvSpPr>
        <p:spPr>
          <a:xfrm>
            <a:off x="3216778" y="3688511"/>
            <a:ext cx="1060449" cy="349250"/>
          </a:xfrm>
          <a:prstGeom prst="roundRect">
            <a:avLst>
              <a:gd name="adj" fmla="val 16667"/>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rgbClr val="000000"/>
                </a:solidFill>
                <a:latin typeface="Calibri"/>
                <a:ea typeface="Calibri"/>
                <a:cs typeface="Calibri"/>
                <a:sym typeface="Calibri"/>
              </a:rPr>
              <a:t>REST API</a:t>
            </a:r>
          </a:p>
        </p:txBody>
      </p:sp>
      <p:cxnSp>
        <p:nvCxnSpPr>
          <p:cNvPr id="30" name="Shape 247"/>
          <p:cNvCxnSpPr>
            <a:stCxn id="21" idx="0"/>
            <a:endCxn id="29" idx="2"/>
          </p:cNvCxnSpPr>
          <p:nvPr/>
        </p:nvCxnSpPr>
        <p:spPr>
          <a:xfrm rot="10800000" flipH="1">
            <a:off x="2606674" y="4037779"/>
            <a:ext cx="1140300" cy="401100"/>
          </a:xfrm>
          <a:prstGeom prst="straightConnector1">
            <a:avLst/>
          </a:prstGeom>
          <a:noFill/>
          <a:ln w="76200" cap="flat" cmpd="sng">
            <a:solidFill>
              <a:schemeClr val="accent1"/>
            </a:solidFill>
            <a:prstDash val="solid"/>
            <a:miter/>
            <a:headEnd type="triangle" w="lg" len="lg"/>
            <a:tailEnd type="triangle" w="lg" len="lg"/>
          </a:ln>
          <a:effectLst>
            <a:outerShdw blurRad="39999" dist="20000" dir="5400000" rotWithShape="0">
              <a:srgbClr val="000000">
                <a:alpha val="37647"/>
              </a:srgbClr>
            </a:outerShdw>
          </a:effectLst>
        </p:spPr>
      </p:cxnSp>
      <p:cxnSp>
        <p:nvCxnSpPr>
          <p:cNvPr id="31" name="Shape 248"/>
          <p:cNvCxnSpPr>
            <a:stCxn id="22" idx="0"/>
            <a:endCxn id="29" idx="2"/>
          </p:cNvCxnSpPr>
          <p:nvPr/>
        </p:nvCxnSpPr>
        <p:spPr>
          <a:xfrm rot="10800000">
            <a:off x="3747103" y="4037779"/>
            <a:ext cx="965100" cy="401100"/>
          </a:xfrm>
          <a:prstGeom prst="straightConnector1">
            <a:avLst/>
          </a:prstGeom>
          <a:noFill/>
          <a:ln w="76200" cap="flat" cmpd="sng">
            <a:solidFill>
              <a:schemeClr val="accent1"/>
            </a:solidFill>
            <a:prstDash val="solid"/>
            <a:miter/>
            <a:headEnd type="triangle" w="lg" len="lg"/>
            <a:tailEnd type="triangle" w="lg" len="lg"/>
          </a:ln>
          <a:effectLst>
            <a:outerShdw blurRad="39999" dist="20000" dir="5400000" rotWithShape="0">
              <a:srgbClr val="000000">
                <a:alpha val="37647"/>
              </a:srgbClr>
            </a:outerShdw>
          </a:effectLst>
        </p:spPr>
      </p:cxnSp>
      <p:cxnSp>
        <p:nvCxnSpPr>
          <p:cNvPr id="32" name="Shape 249"/>
          <p:cNvCxnSpPr>
            <a:stCxn id="23" idx="0"/>
            <a:endCxn id="29" idx="3"/>
          </p:cNvCxnSpPr>
          <p:nvPr/>
        </p:nvCxnSpPr>
        <p:spPr>
          <a:xfrm rot="10800000">
            <a:off x="4277089" y="3863079"/>
            <a:ext cx="2352000" cy="563100"/>
          </a:xfrm>
          <a:prstGeom prst="straightConnector1">
            <a:avLst/>
          </a:prstGeom>
          <a:noFill/>
          <a:ln w="76200" cap="flat" cmpd="sng">
            <a:solidFill>
              <a:schemeClr val="accent1"/>
            </a:solidFill>
            <a:prstDash val="solid"/>
            <a:miter/>
            <a:headEnd type="triangle" w="lg" len="lg"/>
            <a:tailEnd type="triangle" w="lg" len="lg"/>
          </a:ln>
          <a:effectLst>
            <a:outerShdw blurRad="39999" dist="20000" dir="5400000" rotWithShape="0">
              <a:srgbClr val="000000">
                <a:alpha val="37647"/>
              </a:srgbClr>
            </a:outerShdw>
          </a:effectLst>
        </p:spPr>
      </p:cxnSp>
      <p:sp>
        <p:nvSpPr>
          <p:cNvPr id="33" name="Shape 250"/>
          <p:cNvSpPr txBox="1"/>
          <p:nvPr/>
        </p:nvSpPr>
        <p:spPr>
          <a:xfrm>
            <a:off x="4250071" y="3912911"/>
            <a:ext cx="663914"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https</a:t>
            </a:r>
          </a:p>
        </p:txBody>
      </p:sp>
      <p:sp>
        <p:nvSpPr>
          <p:cNvPr id="34" name="Shape 251"/>
          <p:cNvSpPr/>
          <p:nvPr/>
        </p:nvSpPr>
        <p:spPr>
          <a:xfrm>
            <a:off x="2740090" y="1300952"/>
            <a:ext cx="1041400" cy="977899"/>
          </a:xfrm>
          <a:prstGeom prst="rect">
            <a:avLst/>
          </a:prstGeom>
          <a:solidFill>
            <a:schemeClr val="lt1"/>
          </a:solidFill>
          <a:ln w="9525" cap="flat" cmpd="sng">
            <a:solidFill>
              <a:srgbClr val="4A7DBA"/>
            </a:solidFill>
            <a:prstDash val="dash"/>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File Catalog</a:t>
            </a:r>
          </a:p>
        </p:txBody>
      </p:sp>
      <p:sp>
        <p:nvSpPr>
          <p:cNvPr id="35" name="Shape 252"/>
          <p:cNvSpPr/>
          <p:nvPr/>
        </p:nvSpPr>
        <p:spPr>
          <a:xfrm>
            <a:off x="4084532" y="1300952"/>
            <a:ext cx="2109582" cy="977899"/>
          </a:xfrm>
          <a:prstGeom prst="rect">
            <a:avLst/>
          </a:prstGeom>
          <a:solidFill>
            <a:schemeClr val="lt1"/>
          </a:solidFill>
          <a:ln w="9525" cap="flat" cmpd="sng">
            <a:solidFill>
              <a:srgbClr val="4A7DBA"/>
            </a:solidFill>
            <a:prstDash val="dash"/>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Data Transfer System</a:t>
            </a:r>
          </a:p>
        </p:txBody>
      </p:sp>
      <p:sp>
        <p:nvSpPr>
          <p:cNvPr id="36" name="Shape 253"/>
          <p:cNvSpPr txBox="1"/>
          <p:nvPr/>
        </p:nvSpPr>
        <p:spPr>
          <a:xfrm>
            <a:off x="6297132" y="1300952"/>
            <a:ext cx="1941557"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Data Management</a:t>
            </a:r>
          </a:p>
          <a:p>
            <a:pPr marL="0" marR="0" lvl="0" indent="0" algn="l" rtl="0">
              <a:spcBef>
                <a:spcPts val="0"/>
              </a:spcBef>
              <a:buSzPct val="25000"/>
              <a:buNone/>
            </a:pPr>
            <a:r>
              <a:rPr lang="en-US" sz="1800">
                <a:solidFill>
                  <a:schemeClr val="dk1"/>
                </a:solidFill>
                <a:latin typeface="Calibri"/>
                <a:ea typeface="Calibri"/>
                <a:cs typeface="Calibri"/>
                <a:sym typeface="Calibri"/>
              </a:rPr>
              <a:t>System</a:t>
            </a:r>
          </a:p>
        </p:txBody>
      </p:sp>
      <p:sp>
        <p:nvSpPr>
          <p:cNvPr id="37" name="Shape 254"/>
          <p:cNvSpPr/>
          <p:nvPr/>
        </p:nvSpPr>
        <p:spPr>
          <a:xfrm>
            <a:off x="355600" y="1254369"/>
            <a:ext cx="1638300" cy="349238"/>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Authentication</a:t>
            </a:r>
          </a:p>
        </p:txBody>
      </p:sp>
      <p:sp>
        <p:nvSpPr>
          <p:cNvPr id="38" name="Shape 255"/>
          <p:cNvSpPr/>
          <p:nvPr/>
        </p:nvSpPr>
        <p:spPr>
          <a:xfrm>
            <a:off x="355600" y="1676097"/>
            <a:ext cx="1638300" cy="272511"/>
          </a:xfrm>
          <a:prstGeom prst="rect">
            <a:avLst/>
          </a:prstGeom>
          <a:solidFill>
            <a:schemeClr val="lt1"/>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1800">
                <a:solidFill>
                  <a:schemeClr val="dk1"/>
                </a:solidFill>
                <a:latin typeface="Calibri"/>
                <a:ea typeface="Calibri"/>
                <a:cs typeface="Calibri"/>
                <a:sym typeface="Calibri"/>
              </a:rPr>
              <a:t>Web Services</a:t>
            </a:r>
          </a:p>
        </p:txBody>
      </p:sp>
      <p:sp>
        <p:nvSpPr>
          <p:cNvPr id="40" name="Shape 263"/>
          <p:cNvSpPr/>
          <p:nvPr/>
        </p:nvSpPr>
        <p:spPr>
          <a:xfrm>
            <a:off x="196539" y="1188878"/>
            <a:ext cx="8775188" cy="2674201"/>
          </a:xfrm>
          <a:prstGeom prst="rect">
            <a:avLst/>
          </a:prstGeom>
          <a:solidFill>
            <a:schemeClr val="accent1">
              <a:alpha val="14901"/>
            </a:schemeClr>
          </a:soli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dk1"/>
              </a:solidFill>
              <a:latin typeface="Calibri"/>
              <a:ea typeface="Calibri"/>
              <a:cs typeface="Calibri"/>
              <a:sym typeface="Calibri"/>
            </a:endParaRPr>
          </a:p>
        </p:txBody>
      </p:sp>
      <p:sp>
        <p:nvSpPr>
          <p:cNvPr id="3" name="TextBox 2"/>
          <p:cNvSpPr txBox="1"/>
          <p:nvPr/>
        </p:nvSpPr>
        <p:spPr>
          <a:xfrm rot="5400000">
            <a:off x="7503780" y="2258502"/>
            <a:ext cx="2328933" cy="523220"/>
          </a:xfrm>
          <a:prstGeom prst="rect">
            <a:avLst/>
          </a:prstGeom>
          <a:noFill/>
        </p:spPr>
        <p:txBody>
          <a:bodyPr wrap="none" rtlCol="0">
            <a:spAutoFit/>
          </a:bodyPr>
          <a:lstStyle/>
          <a:p>
            <a:r>
              <a:rPr lang="en-US" sz="2800" b="1" dirty="0" smtClean="0"/>
              <a:t>PanDA Portal</a:t>
            </a:r>
            <a:endParaRPr lang="en-US" sz="2800" b="1" dirty="0"/>
          </a:p>
        </p:txBody>
      </p:sp>
    </p:spTree>
    <p:extLst>
      <p:ext uri="{BB962C8B-B14F-4D97-AF65-F5344CB8AC3E}">
        <p14:creationId xmlns:p14="http://schemas.microsoft.com/office/powerpoint/2010/main" val="19337377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6293"/>
            <a:ext cx="6781800" cy="825234"/>
          </a:xfrm>
        </p:spPr>
        <p:txBody>
          <a:bodyPr>
            <a:normAutofit fontScale="90000"/>
          </a:bodyPr>
          <a:lstStyle/>
          <a:p>
            <a:r>
              <a:rPr lang="en-US" dirty="0"/>
              <a:t>User Interfaces</a:t>
            </a:r>
          </a:p>
        </p:txBody>
      </p:sp>
      <p:sp>
        <p:nvSpPr>
          <p:cNvPr id="3" name="Content Placeholder 2"/>
          <p:cNvSpPr>
            <a:spLocks noGrp="1"/>
          </p:cNvSpPr>
          <p:nvPr>
            <p:ph idx="1"/>
          </p:nvPr>
        </p:nvSpPr>
        <p:spPr>
          <a:xfrm>
            <a:off x="4958770" y="1391527"/>
            <a:ext cx="3729212" cy="4661166"/>
          </a:xfrm>
        </p:spPr>
        <p:txBody>
          <a:bodyPr>
            <a:normAutofit lnSpcReduction="10000"/>
          </a:bodyPr>
          <a:lstStyle/>
          <a:p>
            <a:r>
              <a:rPr lang="en-US" dirty="0" smtClean="0"/>
              <a:t>Web interfaces</a:t>
            </a:r>
            <a:endParaRPr lang="en-US" dirty="0"/>
          </a:p>
          <a:p>
            <a:pPr lvl="1"/>
            <a:r>
              <a:rPr lang="en-US" dirty="0"/>
              <a:t>submit </a:t>
            </a:r>
            <a:r>
              <a:rPr lang="en-US" dirty="0" smtClean="0"/>
              <a:t>jobs</a:t>
            </a:r>
            <a:endParaRPr lang="en-US" dirty="0"/>
          </a:p>
          <a:p>
            <a:pPr lvl="1"/>
            <a:r>
              <a:rPr lang="en-US" dirty="0"/>
              <a:t>monitor </a:t>
            </a:r>
            <a:r>
              <a:rPr lang="en-US" dirty="0" smtClean="0"/>
              <a:t>jobs</a:t>
            </a:r>
            <a:endParaRPr lang="en-US" dirty="0"/>
          </a:p>
          <a:p>
            <a:pPr lvl="1"/>
            <a:r>
              <a:rPr lang="en-US" dirty="0" smtClean="0"/>
              <a:t>View results summary</a:t>
            </a:r>
            <a:endParaRPr lang="en-US" dirty="0"/>
          </a:p>
          <a:p>
            <a:endParaRPr lang="en-US" dirty="0"/>
          </a:p>
          <a:p>
            <a:r>
              <a:rPr lang="en-US" dirty="0"/>
              <a:t>Authentication, Authorization</a:t>
            </a:r>
          </a:p>
          <a:p>
            <a:pPr lvl="1"/>
            <a:r>
              <a:rPr lang="en-US" dirty="0"/>
              <a:t>integrated with BBP SSO</a:t>
            </a:r>
          </a:p>
          <a:p>
            <a:pPr lvl="1"/>
            <a:r>
              <a:rPr lang="en-US" dirty="0" err="1"/>
              <a:t>ldap</a:t>
            </a:r>
            <a:r>
              <a:rPr lang="en-US" dirty="0"/>
              <a:t> groups aware</a:t>
            </a:r>
          </a:p>
          <a:p>
            <a:pPr marL="0" indent="0">
              <a:buNone/>
            </a:pPr>
            <a:endParaRPr lang="en-US" dirty="0"/>
          </a:p>
          <a:p>
            <a:r>
              <a:rPr lang="en-US" dirty="0"/>
              <a:t>Multiple available sites (</a:t>
            </a:r>
            <a:r>
              <a:rPr lang="en-US" dirty="0" smtClean="0"/>
              <a:t>PanDA </a:t>
            </a:r>
            <a:r>
              <a:rPr lang="en-US" dirty="0"/>
              <a:t>Queue) </a:t>
            </a:r>
          </a:p>
        </p:txBody>
      </p:sp>
      <p:pic>
        <p:nvPicPr>
          <p:cNvPr id="6" name="Shape 353"/>
          <p:cNvPicPr preferRelativeResize="0"/>
          <p:nvPr/>
        </p:nvPicPr>
        <p:blipFill rotWithShape="1">
          <a:blip r:embed="rId2">
            <a:alphaModFix/>
          </a:blip>
          <a:srcRect/>
          <a:stretch/>
        </p:blipFill>
        <p:spPr>
          <a:xfrm>
            <a:off x="553977" y="1486323"/>
            <a:ext cx="4188954" cy="4566370"/>
          </a:xfrm>
          <a:prstGeom prst="rect">
            <a:avLst/>
          </a:prstGeom>
          <a:noFill/>
          <a:ln>
            <a:noFill/>
          </a:ln>
        </p:spPr>
      </p:pic>
    </p:spTree>
    <p:extLst>
      <p:ext uri="{BB962C8B-B14F-4D97-AF65-F5344CB8AC3E}">
        <p14:creationId xmlns:p14="http://schemas.microsoft.com/office/powerpoint/2010/main" val="9376665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6293"/>
            <a:ext cx="6781800" cy="811724"/>
          </a:xfrm>
        </p:spPr>
        <p:txBody>
          <a:bodyPr>
            <a:normAutofit fontScale="90000"/>
          </a:bodyPr>
          <a:lstStyle/>
          <a:p>
            <a:r>
              <a:rPr lang="en-US" dirty="0" smtClean="0"/>
              <a:t>Summary &amp; Conclusion</a:t>
            </a:r>
            <a:endParaRPr lang="en-US" dirty="0"/>
          </a:p>
        </p:txBody>
      </p:sp>
      <p:sp>
        <p:nvSpPr>
          <p:cNvPr id="3" name="Content Placeholder 2"/>
          <p:cNvSpPr>
            <a:spLocks noGrp="1"/>
          </p:cNvSpPr>
          <p:nvPr>
            <p:ph idx="1"/>
          </p:nvPr>
        </p:nvSpPr>
        <p:spPr>
          <a:xfrm>
            <a:off x="4350748" y="1931926"/>
            <a:ext cx="4031251" cy="4120767"/>
          </a:xfrm>
        </p:spPr>
        <p:txBody>
          <a:bodyPr>
            <a:normAutofit fontScale="85000" lnSpcReduction="10000"/>
          </a:bodyPr>
          <a:lstStyle/>
          <a:p>
            <a:r>
              <a:rPr lang="en-US" dirty="0"/>
              <a:t>Phase 1 of “Proof of the concept” was successfully finished</a:t>
            </a:r>
          </a:p>
          <a:p>
            <a:pPr lvl="1"/>
            <a:r>
              <a:rPr lang="en-US" dirty="0"/>
              <a:t>The test jobs were successfully submitted to the targeted resources via PanDA portal.</a:t>
            </a:r>
          </a:p>
          <a:p>
            <a:r>
              <a:rPr lang="en-US" dirty="0"/>
              <a:t>The project demonstrated that the software tools and methods for processing large volumes of experimental data, which have been developed initially for  experiments at the </a:t>
            </a:r>
            <a:r>
              <a:rPr lang="en-US" dirty="0" smtClean="0"/>
              <a:t>LHC, </a:t>
            </a:r>
            <a:r>
              <a:rPr lang="en-US" dirty="0"/>
              <a:t>can be successfully applied to BBP.</a:t>
            </a:r>
          </a:p>
          <a:p>
            <a:r>
              <a:rPr lang="en-US" dirty="0"/>
              <a:t>Phase 2 of “Pre-production” is under </a:t>
            </a:r>
            <a:r>
              <a:rPr lang="en-US" dirty="0" smtClean="0"/>
              <a:t>considerations</a:t>
            </a:r>
            <a:endParaRPr lang="en-US" dirty="0"/>
          </a:p>
        </p:txBody>
      </p:sp>
      <p:pic>
        <p:nvPicPr>
          <p:cNvPr id="6" name="Shape 271" descr="Screen Shot 2017-08-11 at 00.04.55.png"/>
          <p:cNvPicPr preferRelativeResize="0"/>
          <p:nvPr/>
        </p:nvPicPr>
        <p:blipFill>
          <a:blip r:embed="rId2">
            <a:alphaModFix/>
          </a:blip>
          <a:stretch>
            <a:fillRect/>
          </a:stretch>
        </p:blipFill>
        <p:spPr>
          <a:xfrm>
            <a:off x="215076" y="1816342"/>
            <a:ext cx="4135672" cy="4236351"/>
          </a:xfrm>
          <a:prstGeom prst="rect">
            <a:avLst/>
          </a:prstGeom>
          <a:noFill/>
          <a:ln>
            <a:noFill/>
          </a:ln>
        </p:spPr>
      </p:pic>
      <p:pic>
        <p:nvPicPr>
          <p:cNvPr id="8" name="Picture 2" descr="https://lh6.googleusercontent.com/-ggm7lDssQ16niyfsIX5aJryd65ebDbpAFsVZq6pmjVjXyjCzjtJHSYKFWwQU7HdddNkASlu8vK8Sh8nddvxXSztA4locVB2uwTLvpHNrc-K5vlEutOT_4lHKS_RSKG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374" y="2777449"/>
            <a:ext cx="706543" cy="679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445140" y="2902219"/>
            <a:ext cx="1364476" cy="307777"/>
          </a:xfrm>
          <a:prstGeom prst="rect">
            <a:avLst/>
          </a:prstGeom>
          <a:solidFill>
            <a:srgbClr val="EFEFEF"/>
          </a:solidFill>
        </p:spPr>
        <p:txBody>
          <a:bodyPr wrap="none" rtlCol="0">
            <a:spAutoFit/>
          </a:bodyPr>
          <a:lstStyle/>
          <a:p>
            <a:r>
              <a:rPr lang="en-US" sz="1400" b="1" dirty="0" smtClean="0">
                <a:latin typeface="Arial"/>
                <a:cs typeface="Arial"/>
              </a:rPr>
              <a:t>PanDA server</a:t>
            </a:r>
            <a:endParaRPr lang="en-US" sz="1400" b="1" dirty="0">
              <a:latin typeface="Arial"/>
              <a:cs typeface="Arial"/>
            </a:endParaRPr>
          </a:p>
        </p:txBody>
      </p:sp>
    </p:spTree>
    <p:extLst>
      <p:ext uri="{BB962C8B-B14F-4D97-AF65-F5344CB8AC3E}">
        <p14:creationId xmlns:p14="http://schemas.microsoft.com/office/powerpoint/2010/main" val="30329968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a:cs typeface="Century Gothic"/>
              </a:rPr>
              <a:t>Thanks</a:t>
            </a:r>
            <a:endParaRPr lang="en-US" dirty="0">
              <a:latin typeface="Century Gothic"/>
              <a:cs typeface="Century Gothic"/>
            </a:endParaRPr>
          </a:p>
        </p:txBody>
      </p:sp>
      <p:sp>
        <p:nvSpPr>
          <p:cNvPr id="3" name="Content Placeholder 2"/>
          <p:cNvSpPr>
            <a:spLocks noGrp="1"/>
          </p:cNvSpPr>
          <p:nvPr>
            <p:ph idx="1"/>
          </p:nvPr>
        </p:nvSpPr>
        <p:spPr/>
        <p:txBody>
          <a:bodyPr>
            <a:normAutofit/>
          </a:bodyPr>
          <a:lstStyle/>
          <a:p>
            <a:r>
              <a:rPr lang="en-US" dirty="0"/>
              <a:t>This talk drew on presentations, discussions, comments, input from many</a:t>
            </a:r>
          </a:p>
          <a:p>
            <a:r>
              <a:rPr lang="en-US" dirty="0"/>
              <a:t>Thanks to </a:t>
            </a:r>
            <a:r>
              <a:rPr lang="en-US" dirty="0" smtClean="0"/>
              <a:t>our ATLAS and (</a:t>
            </a:r>
            <a:r>
              <a:rPr lang="en-US" dirty="0" err="1" smtClean="0"/>
              <a:t>Big,Mega</a:t>
            </a:r>
            <a:r>
              <a:rPr lang="en-US" dirty="0" smtClean="0"/>
              <a:t>)</a:t>
            </a:r>
            <a:r>
              <a:rPr lang="en-US" dirty="0" err="1" smtClean="0"/>
              <a:t>PanDA</a:t>
            </a:r>
            <a:r>
              <a:rPr lang="en-US" dirty="0" smtClean="0"/>
              <a:t> colleagues</a:t>
            </a:r>
          </a:p>
          <a:p>
            <a:pPr lvl="1"/>
            <a:r>
              <a:rPr lang="en-US" dirty="0" err="1" smtClean="0"/>
              <a:t>F.Barreiro</a:t>
            </a:r>
            <a:r>
              <a:rPr lang="en-US" dirty="0" smtClean="0"/>
              <a:t>, </a:t>
            </a:r>
            <a:r>
              <a:rPr lang="en-US" dirty="0" err="1" smtClean="0"/>
              <a:t>T.Maeno</a:t>
            </a:r>
            <a:r>
              <a:rPr lang="en-US" dirty="0" smtClean="0"/>
              <a:t>, </a:t>
            </a:r>
            <a:r>
              <a:rPr lang="en-US" dirty="0" err="1" smtClean="0"/>
              <a:t>P.Nilsson</a:t>
            </a:r>
            <a:r>
              <a:rPr lang="en-US" dirty="0" smtClean="0"/>
              <a:t>, </a:t>
            </a:r>
            <a:r>
              <a:rPr lang="en-US" dirty="0" err="1" smtClean="0"/>
              <a:t>D.Oleynik</a:t>
            </a:r>
            <a:r>
              <a:rPr lang="en-US" dirty="0" smtClean="0"/>
              <a:t>, </a:t>
            </a:r>
            <a:r>
              <a:rPr lang="en-US" dirty="0" err="1" smtClean="0"/>
              <a:t>A.Poyda</a:t>
            </a:r>
            <a:r>
              <a:rPr lang="en-US" dirty="0" smtClean="0"/>
              <a:t>, </a:t>
            </a:r>
            <a:r>
              <a:rPr lang="en-US" dirty="0" err="1" smtClean="0"/>
              <a:t>J.Wells</a:t>
            </a:r>
            <a:r>
              <a:rPr lang="en-US" dirty="0" smtClean="0"/>
              <a:t>,  </a:t>
            </a:r>
            <a:r>
              <a:rPr lang="en-US" dirty="0" err="1" smtClean="0"/>
              <a:t>T.Wenaus</a:t>
            </a:r>
            <a:r>
              <a:rPr lang="is-IS" dirty="0" smtClean="0"/>
              <a:t>….</a:t>
            </a:r>
          </a:p>
          <a:p>
            <a:pPr marL="320040" lvl="1" indent="0">
              <a:buNone/>
            </a:pPr>
            <a:endParaRPr lang="ru-RU" dirty="0"/>
          </a:p>
        </p:txBody>
      </p:sp>
      <p:sp>
        <p:nvSpPr>
          <p:cNvPr id="4" name="Slide Number Placeholder 3"/>
          <p:cNvSpPr>
            <a:spLocks noGrp="1"/>
          </p:cNvSpPr>
          <p:nvPr>
            <p:ph type="sldNum" sz="quarter" idx="12"/>
          </p:nvPr>
        </p:nvSpPr>
        <p:spPr/>
        <p:txBody>
          <a:bodyPr/>
          <a:lstStyle/>
          <a:p>
            <a:fld id="{76CF05C4-AC58-4BE2-8B81-3FD14E6332F2}" type="slidenum">
              <a:rPr lang="en-US" smtClean="0"/>
              <a:t>17</a:t>
            </a:fld>
            <a:endParaRPr lang="en-US"/>
          </a:p>
        </p:txBody>
      </p:sp>
    </p:spTree>
    <p:extLst>
      <p:ext uri="{BB962C8B-B14F-4D97-AF65-F5344CB8AC3E}">
        <p14:creationId xmlns:p14="http://schemas.microsoft.com/office/powerpoint/2010/main" val="28717678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Outline</a:t>
            </a:r>
            <a:br>
              <a:rPr lang="en-US" dirty="0"/>
            </a:br>
            <a:endParaRPr lang="en-US" dirty="0"/>
          </a:p>
        </p:txBody>
      </p:sp>
      <p:sp>
        <p:nvSpPr>
          <p:cNvPr id="3" name="Content Placeholder 2"/>
          <p:cNvSpPr>
            <a:spLocks noGrp="1"/>
          </p:cNvSpPr>
          <p:nvPr>
            <p:ph idx="1"/>
          </p:nvPr>
        </p:nvSpPr>
        <p:spPr/>
        <p:txBody>
          <a:bodyPr/>
          <a:lstStyle/>
          <a:p>
            <a:r>
              <a:rPr lang="en-US" dirty="0" smtClean="0"/>
              <a:t>Introduction</a:t>
            </a:r>
          </a:p>
          <a:p>
            <a:r>
              <a:rPr lang="en-US" dirty="0" smtClean="0"/>
              <a:t>PanDA </a:t>
            </a:r>
            <a:r>
              <a:rPr lang="en-US" dirty="0"/>
              <a:t>- Production and Distributed Analysis Workload Management </a:t>
            </a:r>
            <a:r>
              <a:rPr lang="en-US" dirty="0" smtClean="0"/>
              <a:t>System</a:t>
            </a:r>
          </a:p>
          <a:p>
            <a:r>
              <a:rPr lang="en-US" dirty="0" smtClean="0"/>
              <a:t>Extending </a:t>
            </a:r>
            <a:r>
              <a:rPr lang="en-US" dirty="0" err="1" smtClean="0"/>
              <a:t>PanDA</a:t>
            </a:r>
            <a:r>
              <a:rPr lang="en-US" dirty="0" smtClean="0"/>
              <a:t> beyond Grid </a:t>
            </a:r>
            <a:endParaRPr lang="en-US" dirty="0"/>
          </a:p>
          <a:p>
            <a:r>
              <a:rPr lang="en-US" dirty="0" smtClean="0"/>
              <a:t>Blue Brain Project (BBP)  </a:t>
            </a:r>
            <a:r>
              <a:rPr lang="en-US" dirty="0"/>
              <a:t>c</a:t>
            </a:r>
            <a:r>
              <a:rPr lang="en-US" dirty="0" smtClean="0"/>
              <a:t>omputing </a:t>
            </a:r>
            <a:r>
              <a:rPr lang="en-US" dirty="0"/>
              <a:t>m</a:t>
            </a:r>
            <a:r>
              <a:rPr lang="en-US" dirty="0" smtClean="0"/>
              <a:t>odel</a:t>
            </a:r>
            <a:endParaRPr lang="en-US" dirty="0"/>
          </a:p>
          <a:p>
            <a:r>
              <a:rPr lang="en-US" dirty="0"/>
              <a:t>PanDA </a:t>
            </a:r>
            <a:r>
              <a:rPr lang="en-US" dirty="0" smtClean="0"/>
              <a:t>portal at BBP</a:t>
            </a:r>
            <a:endParaRPr lang="en-US" dirty="0"/>
          </a:p>
          <a:p>
            <a:r>
              <a:rPr lang="en-US" dirty="0" smtClean="0"/>
              <a:t>Summary &amp; </a:t>
            </a:r>
            <a:r>
              <a:rPr lang="en-US" dirty="0"/>
              <a:t>c</a:t>
            </a:r>
            <a:r>
              <a:rPr lang="en-US" dirty="0" smtClean="0"/>
              <a:t>onclusions</a:t>
            </a:r>
            <a:endParaRPr lang="en-US" dirty="0"/>
          </a:p>
        </p:txBody>
      </p:sp>
    </p:spTree>
    <p:extLst>
      <p:ext uri="{BB962C8B-B14F-4D97-AF65-F5344CB8AC3E}">
        <p14:creationId xmlns:p14="http://schemas.microsoft.com/office/powerpoint/2010/main" val="328025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6293"/>
            <a:ext cx="6781800" cy="792607"/>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698500" y="1556893"/>
            <a:ext cx="7543800" cy="3886200"/>
          </a:xfrm>
        </p:spPr>
        <p:txBody>
          <a:bodyPr>
            <a:normAutofit fontScale="92500" lnSpcReduction="10000"/>
          </a:bodyPr>
          <a:lstStyle/>
          <a:p>
            <a:r>
              <a:rPr lang="en-US" dirty="0" smtClean="0"/>
              <a:t>In </a:t>
            </a:r>
            <a:r>
              <a:rPr lang="en-US" dirty="0" smtClean="0"/>
              <a:t>Mar </a:t>
            </a:r>
            <a:r>
              <a:rPr lang="en-US" dirty="0" smtClean="0"/>
              <a:t>2017 </a:t>
            </a:r>
            <a:r>
              <a:rPr lang="en-US" dirty="0" smtClean="0"/>
              <a:t>we launched the </a:t>
            </a:r>
            <a:r>
              <a:rPr lang="en-US" dirty="0"/>
              <a:t>pilot </a:t>
            </a:r>
            <a:r>
              <a:rPr lang="en-US" dirty="0" smtClean="0"/>
              <a:t>project </a:t>
            </a:r>
            <a:r>
              <a:rPr lang="en-US" dirty="0" smtClean="0"/>
              <a:t>with</a:t>
            </a:r>
            <a:r>
              <a:rPr lang="ru-RU" dirty="0" smtClean="0"/>
              <a:t> </a:t>
            </a:r>
            <a:r>
              <a:rPr lang="en-US" dirty="0" smtClean="0"/>
              <a:t> </a:t>
            </a:r>
            <a:r>
              <a:rPr lang="en-US" dirty="0"/>
              <a:t>Blue Brain Project </a:t>
            </a:r>
            <a:r>
              <a:rPr lang="en-US" dirty="0" smtClean="0"/>
              <a:t> (BBP, Swiss </a:t>
            </a:r>
            <a:r>
              <a:rPr lang="en-US" dirty="0"/>
              <a:t>Federal Institute of Technology in Lausanne</a:t>
            </a:r>
            <a:r>
              <a:rPr lang="en-US" dirty="0" smtClean="0"/>
              <a:t>).</a:t>
            </a:r>
          </a:p>
          <a:p>
            <a:r>
              <a:rPr lang="en-US" dirty="0" smtClean="0"/>
              <a:t>The </a:t>
            </a:r>
            <a:r>
              <a:rPr lang="en-US" dirty="0"/>
              <a:t>proof of concept project aimed to demonstrate efficient application of the </a:t>
            </a:r>
            <a:r>
              <a:rPr lang="en-US" dirty="0" smtClean="0"/>
              <a:t>(</a:t>
            </a:r>
            <a:r>
              <a:rPr lang="en-US" dirty="0" err="1" smtClean="0"/>
              <a:t>Big,mega</a:t>
            </a:r>
            <a:r>
              <a:rPr lang="en-US" dirty="0" smtClean="0"/>
              <a:t>)</a:t>
            </a:r>
            <a:r>
              <a:rPr lang="en-US" dirty="0" err="1" smtClean="0"/>
              <a:t>PanDA</a:t>
            </a:r>
            <a:r>
              <a:rPr lang="en-US" dirty="0" smtClean="0"/>
              <a:t> </a:t>
            </a:r>
            <a:r>
              <a:rPr lang="en-US" dirty="0" smtClean="0"/>
              <a:t>Workload Management System, initially developed for HEP applications, </a:t>
            </a:r>
            <a:r>
              <a:rPr lang="en-US" dirty="0"/>
              <a:t>for the </a:t>
            </a:r>
            <a:r>
              <a:rPr lang="en-US" dirty="0" smtClean="0"/>
              <a:t>supercomputer</a:t>
            </a:r>
            <a:r>
              <a:rPr lang="en-US" dirty="0"/>
              <a:t>-based reconstructions and simulations offering a radically new approach for understanding the multilevel structure and function of the brain</a:t>
            </a:r>
            <a:r>
              <a:rPr lang="en-US" dirty="0" smtClean="0"/>
              <a:t>.</a:t>
            </a:r>
            <a:endParaRPr lang="en-US" dirty="0"/>
          </a:p>
          <a:p>
            <a:r>
              <a:rPr lang="en-US" dirty="0"/>
              <a:t>In the first phase, the goal of this joint project is to </a:t>
            </a:r>
            <a:r>
              <a:rPr lang="en-US" dirty="0" smtClean="0"/>
              <a:t>automate BBP workflow </a:t>
            </a:r>
            <a:r>
              <a:rPr lang="en-US" dirty="0" smtClean="0"/>
              <a:t> </a:t>
            </a:r>
            <a:r>
              <a:rPr lang="en-US" dirty="0"/>
              <a:t>execution </a:t>
            </a:r>
            <a:r>
              <a:rPr lang="en-US" dirty="0" smtClean="0"/>
              <a:t>on </a:t>
            </a:r>
            <a:r>
              <a:rPr lang="en-US" dirty="0"/>
              <a:t>a variety of distributed computing </a:t>
            </a:r>
            <a:r>
              <a:rPr lang="en-US" dirty="0" smtClean="0"/>
              <a:t>systems. </a:t>
            </a:r>
            <a:endParaRPr lang="en-US" dirty="0"/>
          </a:p>
        </p:txBody>
      </p:sp>
    </p:spTree>
    <p:extLst>
      <p:ext uri="{BB962C8B-B14F-4D97-AF65-F5344CB8AC3E}">
        <p14:creationId xmlns:p14="http://schemas.microsoft.com/office/powerpoint/2010/main" val="35914401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18" name="Picture 17" descr="Screen Shot 2017-02-08 at 12.45.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3634" y="4538133"/>
            <a:ext cx="3695699" cy="2319867"/>
          </a:xfrm>
          <a:prstGeom prst="rect">
            <a:avLst/>
          </a:prstGeom>
        </p:spPr>
      </p:pic>
      <p:sp>
        <p:nvSpPr>
          <p:cNvPr id="270" name="Shape 270"/>
          <p:cNvSpPr txBox="1">
            <a:spLocks noGrp="1"/>
          </p:cNvSpPr>
          <p:nvPr>
            <p:ph type="title"/>
          </p:nvPr>
        </p:nvSpPr>
        <p:spPr>
          <a:xfrm>
            <a:off x="0" y="175760"/>
            <a:ext cx="9017000" cy="637040"/>
          </a:xfrm>
          <a:prstGeom prst="rect">
            <a:avLst/>
          </a:prstGeom>
          <a:solidFill>
            <a:schemeClr val="bg1"/>
          </a:solid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1900" b="0" i="0" u="none" strike="noStrike" cap="none" dirty="0" smtClean="0">
                <a:latin typeface="Century Gothic"/>
                <a:ea typeface="Calibri"/>
                <a:cs typeface="Century Gothic"/>
                <a:sym typeface="Calibri"/>
              </a:rPr>
              <a:t>Workflow Management. </a:t>
            </a:r>
            <a:r>
              <a:rPr lang="en-US" sz="1900" b="0" i="0" u="none" strike="noStrike" cap="none" dirty="0" err="1" smtClean="0">
                <a:latin typeface="Century Gothic"/>
                <a:ea typeface="Calibri"/>
                <a:cs typeface="Century Gothic"/>
                <a:sym typeface="Calibri"/>
              </a:rPr>
              <a:t>PanDA</a:t>
            </a:r>
            <a:r>
              <a:rPr lang="en-US" sz="1900" dirty="0" smtClean="0">
                <a:latin typeface="Century Gothic"/>
                <a:ea typeface="Calibri"/>
                <a:cs typeface="Century Gothic"/>
                <a:sym typeface="Calibri"/>
              </a:rPr>
              <a:t>. </a:t>
            </a:r>
            <a:r>
              <a:rPr lang="en-US" sz="1900" b="1" i="0" u="none" strike="noStrike" cap="none" dirty="0" smtClean="0">
                <a:latin typeface="Century Gothic"/>
                <a:ea typeface="Calibri"/>
                <a:cs typeface="Century Gothic"/>
                <a:sym typeface="Calibri"/>
              </a:rPr>
              <a:t>P</a:t>
            </a:r>
            <a:r>
              <a:rPr lang="en-US" sz="1900" b="0" i="0" u="none" strike="noStrike" cap="none" dirty="0" smtClean="0">
                <a:latin typeface="Century Gothic"/>
                <a:ea typeface="Calibri"/>
                <a:cs typeface="Century Gothic"/>
                <a:sym typeface="Calibri"/>
              </a:rPr>
              <a:t>roduction </a:t>
            </a:r>
            <a:r>
              <a:rPr lang="en-US" sz="1900" b="1" i="0" u="none" strike="noStrike" cap="none" dirty="0">
                <a:latin typeface="Century Gothic"/>
                <a:ea typeface="Calibri"/>
                <a:cs typeface="Century Gothic"/>
                <a:sym typeface="Calibri"/>
              </a:rPr>
              <a:t>an</a:t>
            </a:r>
            <a:r>
              <a:rPr lang="en-US" sz="1900" b="0" i="0" u="none" strike="noStrike" cap="none" dirty="0">
                <a:latin typeface="Century Gothic"/>
                <a:ea typeface="Calibri"/>
                <a:cs typeface="Century Gothic"/>
                <a:sym typeface="Calibri"/>
              </a:rPr>
              <a:t>d </a:t>
            </a:r>
            <a:r>
              <a:rPr lang="en-US" sz="1900" b="1" i="0" u="none" strike="noStrike" cap="none" dirty="0">
                <a:latin typeface="Century Gothic"/>
                <a:ea typeface="Calibri"/>
                <a:cs typeface="Century Gothic"/>
                <a:sym typeface="Calibri"/>
              </a:rPr>
              <a:t>D</a:t>
            </a:r>
            <a:r>
              <a:rPr lang="en-US" sz="1900" b="0" i="0" u="none" strike="noStrike" cap="none" dirty="0">
                <a:latin typeface="Century Gothic"/>
                <a:ea typeface="Calibri"/>
                <a:cs typeface="Century Gothic"/>
                <a:sym typeface="Calibri"/>
              </a:rPr>
              <a:t>istributed </a:t>
            </a:r>
            <a:r>
              <a:rPr lang="en-US" sz="1900" b="1" i="0" u="none" strike="noStrike" cap="none" dirty="0">
                <a:latin typeface="Century Gothic"/>
                <a:ea typeface="Calibri"/>
                <a:cs typeface="Century Gothic"/>
                <a:sym typeface="Calibri"/>
              </a:rPr>
              <a:t>A</a:t>
            </a:r>
            <a:r>
              <a:rPr lang="en-US" sz="1900" b="0" i="0" u="none" strike="noStrike" cap="none" dirty="0">
                <a:latin typeface="Century Gothic"/>
                <a:ea typeface="Calibri"/>
                <a:cs typeface="Century Gothic"/>
                <a:sym typeface="Calibri"/>
              </a:rPr>
              <a:t>nalysis System</a:t>
            </a:r>
          </a:p>
        </p:txBody>
      </p:sp>
      <p:sp>
        <p:nvSpPr>
          <p:cNvPr id="274" name="Shape 274"/>
          <p:cNvSpPr txBox="1">
            <a:spLocks noGrp="1"/>
          </p:cNvSpPr>
          <p:nvPr>
            <p:ph type="sldNum" sz="quarter" idx="12"/>
          </p:nvPr>
        </p:nvSpPr>
        <p:spPr>
          <a:xfrm>
            <a:off x="8037217" y="6480683"/>
            <a:ext cx="764999" cy="36509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4</a:t>
            </a:fld>
            <a:endParaRPr lang="en-US" sz="1200" b="0" i="0" u="none" strike="noStrike" cap="none">
              <a:solidFill>
                <a:srgbClr val="888888"/>
              </a:solidFill>
              <a:latin typeface="Calibri"/>
              <a:ea typeface="Calibri"/>
              <a:cs typeface="Calibri"/>
              <a:sym typeface="Calibri"/>
            </a:endParaRPr>
          </a:p>
        </p:txBody>
      </p:sp>
      <p:sp>
        <p:nvSpPr>
          <p:cNvPr id="273" name="Shape 273"/>
          <p:cNvSpPr txBox="1"/>
          <p:nvPr/>
        </p:nvSpPr>
        <p:spPr>
          <a:xfrm>
            <a:off x="5613400" y="914400"/>
            <a:ext cx="3136900" cy="3619500"/>
          </a:xfrm>
          <a:prstGeom prst="rect">
            <a:avLst/>
          </a:prstGeom>
          <a:no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228600">
              <a:lnSpc>
                <a:spcPct val="90000"/>
              </a:lnSpc>
              <a:buClr>
                <a:schemeClr val="dk1"/>
              </a:buClr>
            </a:pPr>
            <a:r>
              <a:rPr lang="en-US" sz="1600" dirty="0" err="1" smtClean="0">
                <a:solidFill>
                  <a:schemeClr val="accent2">
                    <a:lumMod val="50000"/>
                  </a:schemeClr>
                </a:solidFill>
                <a:latin typeface="Century Gothic"/>
                <a:ea typeface="Calibri"/>
                <a:cs typeface="Century Gothic"/>
                <a:sym typeface="Calibri"/>
              </a:rPr>
              <a:t>PanDA</a:t>
            </a:r>
            <a:r>
              <a:rPr lang="en-US" sz="1600" dirty="0" smtClean="0">
                <a:solidFill>
                  <a:schemeClr val="accent2">
                    <a:lumMod val="50000"/>
                  </a:schemeClr>
                </a:solidFill>
                <a:latin typeface="Century Gothic"/>
                <a:ea typeface="Calibri"/>
                <a:cs typeface="Century Gothic"/>
                <a:sym typeface="Calibri"/>
              </a:rPr>
              <a:t> Brief Story</a:t>
            </a:r>
            <a:endParaRPr lang="en-US" sz="1600" b="0" i="0" u="none" strike="noStrike" cap="none" dirty="0" smtClean="0">
              <a:solidFill>
                <a:schemeClr val="accent2">
                  <a:lumMod val="50000"/>
                </a:schemeClr>
              </a:solidFill>
              <a:latin typeface="Century Gothic"/>
              <a:ea typeface="Calibri"/>
              <a:cs typeface="Century Gothic"/>
              <a:sym typeface="Calibri"/>
            </a:endParaRPr>
          </a:p>
          <a:p>
            <a:pPr marL="228600">
              <a:lnSpc>
                <a:spcPct val="90000"/>
              </a:lnSpc>
              <a:buClr>
                <a:schemeClr val="dk1"/>
              </a:buClr>
            </a:pPr>
            <a:r>
              <a:rPr lang="en-US" sz="1100" dirty="0">
                <a:solidFill>
                  <a:schemeClr val="dk1"/>
                </a:solidFill>
                <a:latin typeface="Calibri"/>
                <a:ea typeface="Calibri"/>
                <a:cs typeface="Calibri"/>
                <a:sym typeface="Calibri"/>
              </a:rPr>
              <a:t>2005: Initiated for US ATLAS (BNL and UTA)</a:t>
            </a:r>
          </a:p>
          <a:p>
            <a:pPr marL="228600" marR="0" lvl="0" algn="l" rtl="0">
              <a:lnSpc>
                <a:spcPct val="90000"/>
              </a:lnSpc>
              <a:spcBef>
                <a:spcPts val="0"/>
              </a:spcBef>
              <a:buClr>
                <a:schemeClr val="dk1"/>
              </a:buClr>
            </a:pPr>
            <a:r>
              <a:rPr lang="en-US" sz="1100" dirty="0" smtClean="0">
                <a:solidFill>
                  <a:schemeClr val="dk1"/>
                </a:solidFill>
                <a:latin typeface="Calibri"/>
                <a:ea typeface="Calibri"/>
                <a:cs typeface="Calibri"/>
                <a:sym typeface="Calibri"/>
              </a:rPr>
              <a:t>2006: Support for analysis</a:t>
            </a:r>
          </a:p>
          <a:p>
            <a:pPr marL="228600" marR="0" lvl="0" algn="l" rtl="0">
              <a:lnSpc>
                <a:spcPct val="90000"/>
              </a:lnSpc>
              <a:spcBef>
                <a:spcPts val="0"/>
              </a:spcBef>
              <a:buClr>
                <a:schemeClr val="dk1"/>
              </a:buClr>
            </a:pPr>
            <a:r>
              <a:rPr lang="en-US" sz="1100" i="0" u="none" strike="noStrike" cap="none" dirty="0" smtClean="0">
                <a:solidFill>
                  <a:schemeClr val="dk1"/>
                </a:solidFill>
                <a:latin typeface="Calibri"/>
                <a:ea typeface="Calibri"/>
                <a:cs typeface="Calibri"/>
                <a:sym typeface="Calibri"/>
              </a:rPr>
              <a:t>2008: Adopted ATLAS-wide</a:t>
            </a:r>
          </a:p>
          <a:p>
            <a:pPr marL="228600" marR="0" lvl="0" algn="l" rtl="0">
              <a:lnSpc>
                <a:spcPct val="90000"/>
              </a:lnSpc>
              <a:spcBef>
                <a:spcPts val="0"/>
              </a:spcBef>
              <a:buClr>
                <a:schemeClr val="dk1"/>
              </a:buClr>
            </a:pPr>
            <a:r>
              <a:rPr lang="en-US" sz="1100" i="0" u="none" strike="noStrike" cap="none" dirty="0" smtClean="0">
                <a:solidFill>
                  <a:schemeClr val="dk1"/>
                </a:solidFill>
                <a:latin typeface="Calibri"/>
                <a:ea typeface="Calibri"/>
                <a:cs typeface="Calibri"/>
                <a:sym typeface="Calibri"/>
              </a:rPr>
              <a:t>2009: First use beyond ATLAS</a:t>
            </a:r>
          </a:p>
          <a:p>
            <a:pPr marL="228600" marR="0" lvl="0" algn="l" rtl="0">
              <a:lnSpc>
                <a:spcPct val="90000"/>
              </a:lnSpc>
              <a:spcBef>
                <a:spcPts val="0"/>
              </a:spcBef>
              <a:buClr>
                <a:schemeClr val="dk1"/>
              </a:buClr>
            </a:pPr>
            <a:r>
              <a:rPr lang="en-US" sz="1100" dirty="0" smtClean="0">
                <a:solidFill>
                  <a:schemeClr val="dk1"/>
                </a:solidFill>
                <a:latin typeface="Calibri"/>
                <a:ea typeface="Calibri"/>
                <a:cs typeface="Calibri"/>
                <a:sym typeface="Calibri"/>
              </a:rPr>
              <a:t>2011: Dynamic data caching based on usage and demand</a:t>
            </a:r>
          </a:p>
          <a:p>
            <a:pPr marL="228600" marR="0" lvl="0" algn="l" rtl="0">
              <a:lnSpc>
                <a:spcPct val="90000"/>
              </a:lnSpc>
              <a:spcBef>
                <a:spcPts val="0"/>
              </a:spcBef>
              <a:buClr>
                <a:schemeClr val="dk1"/>
              </a:buClr>
            </a:pPr>
            <a:r>
              <a:rPr lang="en-US" sz="1100" i="0" u="none" strike="noStrike" cap="none" dirty="0" smtClean="0">
                <a:solidFill>
                  <a:schemeClr val="dk1"/>
                </a:solidFill>
                <a:latin typeface="Calibri"/>
                <a:ea typeface="Calibri"/>
                <a:cs typeface="Calibri"/>
                <a:sym typeface="Calibri"/>
              </a:rPr>
              <a:t>2012: ASCR/HEP </a:t>
            </a:r>
            <a:r>
              <a:rPr lang="en-US" sz="1100" i="0" u="none" strike="noStrike" cap="none" dirty="0" err="1" smtClean="0">
                <a:solidFill>
                  <a:schemeClr val="dk1"/>
                </a:solidFill>
                <a:latin typeface="Calibri"/>
                <a:ea typeface="Calibri"/>
                <a:cs typeface="Calibri"/>
                <a:sym typeface="Calibri"/>
              </a:rPr>
              <a:t>BigPanDA</a:t>
            </a:r>
            <a:endParaRPr lang="en-US" sz="1100" i="0" u="none" strike="noStrike" cap="none" dirty="0" smtClean="0">
              <a:solidFill>
                <a:schemeClr val="dk1"/>
              </a:solidFill>
              <a:latin typeface="Calibri"/>
              <a:ea typeface="Calibri"/>
              <a:cs typeface="Calibri"/>
              <a:sym typeface="Calibri"/>
            </a:endParaRPr>
          </a:p>
          <a:p>
            <a:pPr marL="228600" marR="0" lvl="0" algn="l" rtl="0">
              <a:lnSpc>
                <a:spcPct val="90000"/>
              </a:lnSpc>
              <a:spcBef>
                <a:spcPts val="0"/>
              </a:spcBef>
              <a:buClr>
                <a:schemeClr val="dk1"/>
              </a:buClr>
            </a:pPr>
            <a:r>
              <a:rPr lang="en-US" sz="1100" i="1" dirty="0" smtClean="0">
                <a:solidFill>
                  <a:schemeClr val="dk1"/>
                </a:solidFill>
                <a:latin typeface="Calibri"/>
                <a:ea typeface="Calibri"/>
                <a:cs typeface="Calibri"/>
                <a:sym typeface="Calibri"/>
              </a:rPr>
              <a:t>2014: Network-aware brokerage</a:t>
            </a:r>
          </a:p>
          <a:p>
            <a:pPr marL="228600" marR="0" lvl="0" algn="l" rtl="0">
              <a:lnSpc>
                <a:spcPct val="90000"/>
              </a:lnSpc>
              <a:spcBef>
                <a:spcPts val="0"/>
              </a:spcBef>
              <a:buClr>
                <a:schemeClr val="dk1"/>
              </a:buClr>
            </a:pPr>
            <a:r>
              <a:rPr lang="en-US" sz="1100" dirty="0" smtClean="0">
                <a:solidFill>
                  <a:schemeClr val="dk1"/>
                </a:solidFill>
                <a:latin typeface="Calibri"/>
                <a:ea typeface="Calibri"/>
                <a:cs typeface="Calibri"/>
                <a:sym typeface="Calibri"/>
              </a:rPr>
              <a:t>2014 : Job Execution and Definition I/F (JEDI) adds complex task management and fine grained dynamic job management</a:t>
            </a:r>
          </a:p>
          <a:p>
            <a:pPr marL="228600" marR="0" lvl="0" algn="l" rtl="0">
              <a:lnSpc>
                <a:spcPct val="90000"/>
              </a:lnSpc>
              <a:spcBef>
                <a:spcPts val="0"/>
              </a:spcBef>
              <a:buClr>
                <a:schemeClr val="dk1"/>
              </a:buClr>
            </a:pPr>
            <a:r>
              <a:rPr lang="en-US" sz="1100" i="0" u="none" strike="noStrike" cap="none" dirty="0" smtClean="0">
                <a:solidFill>
                  <a:schemeClr val="dk1"/>
                </a:solidFill>
                <a:latin typeface="Calibri"/>
                <a:ea typeface="Calibri"/>
                <a:cs typeface="Calibri"/>
                <a:sym typeface="Calibri"/>
              </a:rPr>
              <a:t>2014: JEDI</a:t>
            </a:r>
            <a:r>
              <a:rPr lang="en-US" sz="1100" dirty="0" smtClean="0">
                <a:solidFill>
                  <a:schemeClr val="dk1"/>
                </a:solidFill>
                <a:latin typeface="Calibri"/>
                <a:ea typeface="Calibri"/>
                <a:cs typeface="Calibri"/>
                <a:sym typeface="Calibri"/>
              </a:rPr>
              <a:t>- based </a:t>
            </a:r>
            <a:r>
              <a:rPr lang="en-US" sz="1100" i="0" u="none" strike="noStrike" cap="none" dirty="0" smtClean="0">
                <a:solidFill>
                  <a:schemeClr val="dk1"/>
                </a:solidFill>
                <a:latin typeface="Calibri"/>
                <a:ea typeface="Calibri"/>
                <a:cs typeface="Calibri"/>
                <a:sym typeface="Calibri"/>
              </a:rPr>
              <a:t>Event Service</a:t>
            </a:r>
          </a:p>
          <a:p>
            <a:pPr marL="228600" marR="0" lvl="0" algn="l" rtl="0">
              <a:lnSpc>
                <a:spcPct val="90000"/>
              </a:lnSpc>
              <a:spcBef>
                <a:spcPts val="0"/>
              </a:spcBef>
              <a:buClr>
                <a:schemeClr val="dk1"/>
              </a:buClr>
            </a:pPr>
            <a:r>
              <a:rPr lang="en-US" sz="1100" dirty="0" smtClean="0">
                <a:solidFill>
                  <a:srgbClr val="0000FF"/>
                </a:solidFill>
                <a:latin typeface="Calibri"/>
                <a:ea typeface="Calibri"/>
                <a:cs typeface="Calibri"/>
                <a:sym typeface="Calibri"/>
              </a:rPr>
              <a:t>2014:megaPanDA project supported by RF Ministry of Science and Education</a:t>
            </a:r>
            <a:endParaRPr lang="en-US" sz="1100" i="0" u="none" strike="noStrike" cap="none" dirty="0" smtClean="0">
              <a:solidFill>
                <a:srgbClr val="0000FF"/>
              </a:solidFill>
              <a:latin typeface="Calibri"/>
              <a:ea typeface="Calibri"/>
              <a:cs typeface="Calibri"/>
              <a:sym typeface="Calibri"/>
            </a:endParaRPr>
          </a:p>
          <a:p>
            <a:pPr marL="228600" marR="0" lvl="0" algn="l" rtl="0">
              <a:lnSpc>
                <a:spcPct val="90000"/>
              </a:lnSpc>
              <a:spcBef>
                <a:spcPts val="0"/>
              </a:spcBef>
              <a:buClr>
                <a:schemeClr val="dk1"/>
              </a:buClr>
            </a:pPr>
            <a:r>
              <a:rPr lang="en-US" sz="1100" dirty="0" smtClean="0">
                <a:solidFill>
                  <a:schemeClr val="dk1"/>
                </a:solidFill>
                <a:latin typeface="Calibri"/>
                <a:ea typeface="Calibri"/>
                <a:cs typeface="Calibri"/>
                <a:sym typeface="Calibri"/>
              </a:rPr>
              <a:t>2015: New ATLAS Production System, based on </a:t>
            </a:r>
            <a:r>
              <a:rPr lang="en-US" sz="1100" dirty="0" err="1" smtClean="0">
                <a:solidFill>
                  <a:schemeClr val="dk1"/>
                </a:solidFill>
                <a:latin typeface="Calibri"/>
                <a:ea typeface="Calibri"/>
                <a:cs typeface="Calibri"/>
                <a:sym typeface="Calibri"/>
              </a:rPr>
              <a:t>PanDA</a:t>
            </a:r>
            <a:r>
              <a:rPr lang="en-US" sz="1100" dirty="0" smtClean="0">
                <a:solidFill>
                  <a:schemeClr val="dk1"/>
                </a:solidFill>
                <a:latin typeface="Calibri"/>
                <a:ea typeface="Calibri"/>
                <a:cs typeface="Calibri"/>
                <a:sym typeface="Calibri"/>
              </a:rPr>
              <a:t>/JEDI</a:t>
            </a:r>
          </a:p>
          <a:p>
            <a:pPr marL="228600" marR="0" lvl="0" algn="l" rtl="0">
              <a:lnSpc>
                <a:spcPct val="90000"/>
              </a:lnSpc>
              <a:spcBef>
                <a:spcPts val="0"/>
              </a:spcBef>
              <a:buClr>
                <a:schemeClr val="dk1"/>
              </a:buClr>
            </a:pPr>
            <a:r>
              <a:rPr lang="en-US" sz="1100" i="0" u="none" strike="noStrike" cap="none" dirty="0" smtClean="0">
                <a:solidFill>
                  <a:schemeClr val="dk1"/>
                </a:solidFill>
                <a:latin typeface="Calibri"/>
                <a:ea typeface="Calibri"/>
                <a:cs typeface="Calibri"/>
                <a:sym typeface="Calibri"/>
              </a:rPr>
              <a:t>2015 :Manage Heterogeneous Computing Resources</a:t>
            </a:r>
          </a:p>
          <a:p>
            <a:pPr marL="228600" marR="0" lvl="0" algn="l" rtl="0">
              <a:lnSpc>
                <a:spcPct val="90000"/>
              </a:lnSpc>
              <a:spcBef>
                <a:spcPts val="0"/>
              </a:spcBef>
              <a:buClr>
                <a:schemeClr val="dk1"/>
              </a:buClr>
            </a:pPr>
            <a:r>
              <a:rPr lang="en-US" sz="1100" dirty="0" smtClean="0">
                <a:solidFill>
                  <a:schemeClr val="dk1"/>
                </a:solidFill>
                <a:latin typeface="Calibri"/>
                <a:ea typeface="Calibri"/>
                <a:cs typeface="Calibri"/>
                <a:sym typeface="Calibri"/>
              </a:rPr>
              <a:t>2016: DOE ASCR </a:t>
            </a:r>
            <a:r>
              <a:rPr lang="en-US" sz="1100" dirty="0" err="1" smtClean="0">
                <a:solidFill>
                  <a:schemeClr val="dk1"/>
                </a:solidFill>
                <a:latin typeface="Calibri"/>
                <a:ea typeface="Calibri"/>
                <a:cs typeface="Calibri"/>
                <a:sym typeface="Calibri"/>
              </a:rPr>
              <a:t>BigPanDA@Titan</a:t>
            </a:r>
            <a:r>
              <a:rPr lang="en-US" sz="1100" dirty="0" smtClean="0">
                <a:solidFill>
                  <a:schemeClr val="dk1"/>
                </a:solidFill>
                <a:latin typeface="Calibri"/>
                <a:ea typeface="Calibri"/>
                <a:cs typeface="Calibri"/>
                <a:sym typeface="Calibri"/>
              </a:rPr>
              <a:t> project</a:t>
            </a:r>
          </a:p>
          <a:p>
            <a:pPr marL="228600" marR="0" lvl="0" algn="l" rtl="0">
              <a:lnSpc>
                <a:spcPct val="90000"/>
              </a:lnSpc>
              <a:spcBef>
                <a:spcPts val="0"/>
              </a:spcBef>
              <a:buClr>
                <a:schemeClr val="dk1"/>
              </a:buClr>
            </a:pPr>
            <a:r>
              <a:rPr lang="en-US" sz="1100" dirty="0" smtClean="0">
                <a:solidFill>
                  <a:srgbClr val="0000FF"/>
                </a:solidFill>
                <a:latin typeface="Calibri"/>
                <a:ea typeface="Calibri"/>
                <a:cs typeface="Calibri"/>
                <a:sym typeface="Calibri"/>
              </a:rPr>
              <a:t>2016:PanDA for bioinformatics</a:t>
            </a:r>
          </a:p>
          <a:p>
            <a:pPr marL="228600" marR="0" lvl="0" algn="l" rtl="0">
              <a:lnSpc>
                <a:spcPct val="90000"/>
              </a:lnSpc>
              <a:spcBef>
                <a:spcPts val="0"/>
              </a:spcBef>
              <a:buClr>
                <a:schemeClr val="dk1"/>
              </a:buClr>
            </a:pPr>
            <a:r>
              <a:rPr lang="en-US" sz="1100" i="0" u="none" strike="noStrike" cap="none" dirty="0" smtClean="0">
                <a:solidFill>
                  <a:srgbClr val="0000FF"/>
                </a:solidFill>
                <a:latin typeface="Calibri"/>
                <a:ea typeface="Calibri"/>
                <a:cs typeface="Calibri"/>
                <a:sym typeface="Calibri"/>
              </a:rPr>
              <a:t>2016:COMPASS adopted </a:t>
            </a:r>
            <a:r>
              <a:rPr lang="en-US" sz="1100" i="0" u="none" strike="noStrike" cap="none" dirty="0" err="1" smtClean="0">
                <a:solidFill>
                  <a:srgbClr val="0000FF"/>
                </a:solidFill>
                <a:latin typeface="Calibri"/>
                <a:ea typeface="Calibri"/>
                <a:cs typeface="Calibri"/>
                <a:sym typeface="Calibri"/>
              </a:rPr>
              <a:t>PanDA</a:t>
            </a:r>
            <a:r>
              <a:rPr lang="en-US" sz="1100" i="0" u="none" strike="noStrike" cap="none" dirty="0" smtClean="0">
                <a:solidFill>
                  <a:srgbClr val="0000FF"/>
                </a:solidFill>
                <a:latin typeface="Calibri"/>
                <a:ea typeface="Calibri"/>
                <a:cs typeface="Calibri"/>
                <a:sym typeface="Calibri"/>
              </a:rPr>
              <a:t> (JINR, CERN, NRC-KI), NICA (JINR)</a:t>
            </a:r>
          </a:p>
          <a:p>
            <a:pPr marL="228600" marR="0" lvl="0" algn="l" rtl="0">
              <a:lnSpc>
                <a:spcPct val="90000"/>
              </a:lnSpc>
              <a:spcBef>
                <a:spcPts val="0"/>
              </a:spcBef>
              <a:buClr>
                <a:schemeClr val="dk1"/>
              </a:buClr>
            </a:pPr>
            <a:r>
              <a:rPr lang="en-US" sz="1100" dirty="0" err="1" smtClean="0">
                <a:solidFill>
                  <a:schemeClr val="dk1"/>
                </a:solidFill>
                <a:latin typeface="Calibri"/>
                <a:ea typeface="Calibri"/>
                <a:cs typeface="Calibri"/>
                <a:sym typeface="Calibri"/>
              </a:rPr>
              <a:t>PanDA</a:t>
            </a:r>
            <a:r>
              <a:rPr lang="en-US" sz="1100" dirty="0" smtClean="0">
                <a:solidFill>
                  <a:schemeClr val="dk1"/>
                </a:solidFill>
                <a:latin typeface="Calibri"/>
                <a:ea typeface="Calibri"/>
                <a:cs typeface="Calibri"/>
                <a:sym typeface="Calibri"/>
              </a:rPr>
              <a:t> beyond HEP : LSST, </a:t>
            </a:r>
            <a:r>
              <a:rPr lang="en-US" sz="1100" dirty="0" err="1" smtClean="0">
                <a:solidFill>
                  <a:schemeClr val="dk1"/>
                </a:solidFill>
                <a:latin typeface="Calibri"/>
                <a:ea typeface="Calibri"/>
                <a:cs typeface="Calibri"/>
                <a:sym typeface="Calibri"/>
              </a:rPr>
              <a:t>BlueBrain</a:t>
            </a:r>
            <a:endParaRPr lang="en-US" sz="1100" i="0" u="none" strike="noStrike" cap="none" dirty="0" smtClean="0">
              <a:solidFill>
                <a:schemeClr val="dk1"/>
              </a:solidFill>
              <a:latin typeface="Calibri"/>
              <a:ea typeface="Calibri"/>
              <a:cs typeface="Calibri"/>
              <a:sym typeface="Calibri"/>
            </a:endParaRPr>
          </a:p>
        </p:txBody>
      </p:sp>
      <p:pic>
        <p:nvPicPr>
          <p:cNvPr id="275" name="Shape 275"/>
          <p:cNvPicPr preferRelativeResize="0"/>
          <p:nvPr/>
        </p:nvPicPr>
        <p:blipFill rotWithShape="1">
          <a:blip r:embed="rId4">
            <a:alphaModFix/>
          </a:blip>
          <a:srcRect/>
          <a:stretch/>
        </p:blipFill>
        <p:spPr>
          <a:xfrm>
            <a:off x="4241800" y="812800"/>
            <a:ext cx="989699" cy="950100"/>
          </a:xfrm>
          <a:prstGeom prst="rect">
            <a:avLst/>
          </a:prstGeom>
          <a:noFill/>
          <a:ln>
            <a:noFill/>
          </a:ln>
        </p:spPr>
      </p:pic>
      <p:sp>
        <p:nvSpPr>
          <p:cNvPr id="277" name="Shape 277"/>
          <p:cNvSpPr txBox="1"/>
          <p:nvPr/>
        </p:nvSpPr>
        <p:spPr>
          <a:xfrm>
            <a:off x="370600" y="869225"/>
            <a:ext cx="3744200" cy="273775"/>
          </a:xfrm>
          <a:prstGeom prst="rect">
            <a:avLst/>
          </a:prstGeom>
          <a:noFill/>
          <a:ln>
            <a:noFill/>
          </a:ln>
        </p:spPr>
        <p:txBody>
          <a:bodyPr lIns="91425" tIns="91425" rIns="91425" bIns="91425" anchor="t" anchorCtr="0">
            <a:noAutofit/>
          </a:bodyPr>
          <a:lstStyle/>
          <a:p>
            <a:pPr lvl="0" rtl="0">
              <a:spcBef>
                <a:spcPts val="0"/>
              </a:spcBef>
              <a:buNone/>
            </a:pPr>
            <a:r>
              <a:rPr lang="en-US" sz="1100" u="sng" dirty="0">
                <a:solidFill>
                  <a:schemeClr val="hlink"/>
                </a:solidFill>
                <a:latin typeface="Century Gothic"/>
                <a:cs typeface="Century Gothic"/>
                <a:hlinkClick r:id="rId5"/>
              </a:rPr>
              <a:t>https://twiki.cern.ch/twiki/bin/view/PanDA/PanDA</a:t>
            </a:r>
          </a:p>
        </p:txBody>
      </p:sp>
      <p:pic>
        <p:nvPicPr>
          <p:cNvPr id="279" name="Shape 279"/>
          <p:cNvPicPr preferRelativeResize="0"/>
          <p:nvPr/>
        </p:nvPicPr>
        <p:blipFill>
          <a:blip r:embed="rId6">
            <a:alphaModFix/>
          </a:blip>
          <a:stretch>
            <a:fillRect/>
          </a:stretch>
        </p:blipFill>
        <p:spPr>
          <a:xfrm>
            <a:off x="0" y="4724401"/>
            <a:ext cx="3200400" cy="2133600"/>
          </a:xfrm>
          <a:prstGeom prst="rect">
            <a:avLst/>
          </a:prstGeom>
          <a:noFill/>
          <a:ln>
            <a:noFill/>
          </a:ln>
        </p:spPr>
      </p:pic>
      <p:sp>
        <p:nvSpPr>
          <p:cNvPr id="281" name="Shape 281"/>
          <p:cNvSpPr txBox="1"/>
          <p:nvPr/>
        </p:nvSpPr>
        <p:spPr>
          <a:xfrm>
            <a:off x="203200" y="3924300"/>
            <a:ext cx="2733599" cy="803000"/>
          </a:xfrm>
          <a:prstGeom prst="rect">
            <a:avLst/>
          </a:prstGeom>
          <a:noFill/>
          <a:ln>
            <a:noFill/>
          </a:ln>
        </p:spPr>
        <p:txBody>
          <a:bodyPr lIns="91425" tIns="91425" rIns="91425" bIns="91425" anchor="t" anchorCtr="0">
            <a:noAutofit/>
          </a:bodyPr>
          <a:lstStyle/>
          <a:p>
            <a:pPr lvl="0" rtl="0">
              <a:spcBef>
                <a:spcPts val="0"/>
              </a:spcBef>
              <a:buNone/>
            </a:pPr>
            <a:r>
              <a:rPr lang="en-US" sz="1600" dirty="0" err="1" smtClean="0">
                <a:solidFill>
                  <a:srgbClr val="000090"/>
                </a:solidFill>
                <a:latin typeface="Century Gothic"/>
                <a:cs typeface="Century Gothic"/>
              </a:rPr>
              <a:t>BigPanDA</a:t>
            </a:r>
            <a:r>
              <a:rPr lang="en-US" sz="1600" dirty="0" smtClean="0">
                <a:solidFill>
                  <a:srgbClr val="000090"/>
                </a:solidFill>
                <a:latin typeface="Century Gothic"/>
                <a:cs typeface="Century Gothic"/>
              </a:rPr>
              <a:t> </a:t>
            </a:r>
            <a:r>
              <a:rPr lang="en-US" sz="1600" dirty="0">
                <a:solidFill>
                  <a:srgbClr val="000090"/>
                </a:solidFill>
                <a:latin typeface="Century Gothic"/>
                <a:cs typeface="Century Gothic"/>
              </a:rPr>
              <a:t>Monitor </a:t>
            </a:r>
          </a:p>
          <a:p>
            <a:pPr lvl="0" rtl="0">
              <a:spcBef>
                <a:spcPts val="0"/>
              </a:spcBef>
              <a:buNone/>
            </a:pPr>
            <a:r>
              <a:rPr lang="en-US" sz="1200" u="sng" dirty="0">
                <a:solidFill>
                  <a:schemeClr val="hlink"/>
                </a:solidFill>
                <a:latin typeface="Century Gothic"/>
                <a:cs typeface="Century Gothic"/>
                <a:hlinkClick r:id="rId7"/>
              </a:rPr>
              <a:t>http://bigpanda.cern.ch/</a:t>
            </a:r>
          </a:p>
        </p:txBody>
      </p:sp>
      <p:pic>
        <p:nvPicPr>
          <p:cNvPr id="16" name="Picture 15" descr="Screen Shot 2015-08-24 at 11.41.36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2102" y="1347755"/>
            <a:ext cx="3814627" cy="2424145"/>
          </a:xfrm>
          <a:prstGeom prst="rect">
            <a:avLst/>
          </a:prstGeom>
        </p:spPr>
      </p:pic>
      <p:sp>
        <p:nvSpPr>
          <p:cNvPr id="14" name="TextBox 13"/>
          <p:cNvSpPr txBox="1"/>
          <p:nvPr/>
        </p:nvSpPr>
        <p:spPr>
          <a:xfrm>
            <a:off x="5655733" y="4546600"/>
            <a:ext cx="3310467" cy="492443"/>
          </a:xfrm>
          <a:prstGeom prst="rect">
            <a:avLst/>
          </a:prstGeom>
          <a:solidFill>
            <a:schemeClr val="bg1"/>
          </a:solidFill>
          <a:ln>
            <a:solidFill>
              <a:schemeClr val="tx2"/>
            </a:solidFill>
          </a:ln>
        </p:spPr>
        <p:txBody>
          <a:bodyPr wrap="square" rtlCol="0">
            <a:spAutoFit/>
          </a:bodyPr>
          <a:lstStyle/>
          <a:p>
            <a:r>
              <a:rPr lang="en-US" sz="1300" dirty="0" smtClean="0"/>
              <a:t>ATLAS Production System Performance. </a:t>
            </a:r>
            <a:r>
              <a:rPr lang="en-US" sz="1300" dirty="0"/>
              <a:t>Daily Completed Jobs. </a:t>
            </a:r>
          </a:p>
        </p:txBody>
      </p:sp>
      <p:sp>
        <p:nvSpPr>
          <p:cNvPr id="17" name="Shape 292"/>
          <p:cNvSpPr txBox="1"/>
          <p:nvPr/>
        </p:nvSpPr>
        <p:spPr>
          <a:xfrm>
            <a:off x="3822700" y="1866900"/>
            <a:ext cx="2044700" cy="1625600"/>
          </a:xfrm>
          <a:prstGeom prst="rect">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1" indent="0" algn="ctr" rtl="0">
              <a:spcBef>
                <a:spcPts val="0"/>
              </a:spcBef>
              <a:buSzPct val="25000"/>
              <a:buNone/>
            </a:pPr>
            <a:r>
              <a:rPr lang="en-US" sz="1600" b="1" i="0" u="none" strike="noStrike" cap="none" dirty="0">
                <a:solidFill>
                  <a:schemeClr val="dk1"/>
                </a:solidFill>
                <a:latin typeface="Calibri"/>
                <a:ea typeface="Calibri"/>
                <a:cs typeface="Calibri"/>
                <a:sym typeface="Calibri"/>
              </a:rPr>
              <a:t>Global ATLAS </a:t>
            </a:r>
            <a:r>
              <a:rPr lang="en-US" sz="1600" b="1" i="0" u="none" strike="noStrike" cap="none" dirty="0" smtClean="0">
                <a:solidFill>
                  <a:schemeClr val="dk1"/>
                </a:solidFill>
                <a:latin typeface="Calibri"/>
                <a:ea typeface="Calibri"/>
                <a:cs typeface="Calibri"/>
                <a:sym typeface="Calibri"/>
              </a:rPr>
              <a:t>operations</a:t>
            </a:r>
            <a:endParaRPr lang="en-US" sz="1600" b="1" i="0" u="none" strike="noStrike" cap="none" dirty="0">
              <a:solidFill>
                <a:schemeClr val="dk1"/>
              </a:solidFill>
              <a:latin typeface="Calibri"/>
              <a:ea typeface="Calibri"/>
              <a:cs typeface="Calibri"/>
              <a:sym typeface="Calibri"/>
            </a:endParaRPr>
          </a:p>
          <a:p>
            <a:pPr marL="0" marR="0" lvl="0" indent="0" algn="ctr" rtl="0">
              <a:spcBef>
                <a:spcPts val="0"/>
              </a:spcBef>
              <a:buSzPct val="25000"/>
              <a:buNone/>
            </a:pPr>
            <a:r>
              <a:rPr lang="en-US" sz="1200" b="0" i="0" u="none" strike="noStrike" cap="none" dirty="0">
                <a:solidFill>
                  <a:schemeClr val="dk1"/>
                </a:solidFill>
                <a:latin typeface="Calibri"/>
                <a:ea typeface="Calibri"/>
                <a:cs typeface="Calibri"/>
                <a:sym typeface="Calibri"/>
              </a:rPr>
              <a:t>Up to ~</a:t>
            </a:r>
            <a:r>
              <a:rPr lang="en-US" sz="1200" b="0" i="0" u="none" strike="noStrike" cap="none" dirty="0" smtClean="0">
                <a:solidFill>
                  <a:schemeClr val="dk1"/>
                </a:solidFill>
                <a:latin typeface="Calibri"/>
                <a:ea typeface="Calibri"/>
                <a:cs typeface="Calibri"/>
                <a:sym typeface="Calibri"/>
              </a:rPr>
              <a:t>250k </a:t>
            </a:r>
            <a:r>
              <a:rPr lang="en-US" sz="1200" b="0" i="0" u="none" strike="noStrike" cap="none" dirty="0">
                <a:solidFill>
                  <a:schemeClr val="dk1"/>
                </a:solidFill>
                <a:latin typeface="Calibri"/>
                <a:ea typeface="Calibri"/>
                <a:cs typeface="Calibri"/>
                <a:sym typeface="Calibri"/>
              </a:rPr>
              <a:t>concurrent jobs</a:t>
            </a:r>
          </a:p>
          <a:p>
            <a:pPr marL="0" marR="0" lvl="1" indent="0" algn="ctr" rtl="0">
              <a:spcBef>
                <a:spcPts val="0"/>
              </a:spcBef>
              <a:buSzPct val="25000"/>
              <a:buNone/>
            </a:pPr>
            <a:r>
              <a:rPr lang="en-US" sz="1200" b="0" i="0" u="none" strike="noStrike" cap="none" dirty="0">
                <a:solidFill>
                  <a:schemeClr val="dk1"/>
                </a:solidFill>
                <a:latin typeface="Calibri"/>
                <a:ea typeface="Calibri"/>
                <a:cs typeface="Calibri"/>
                <a:sym typeface="Calibri"/>
              </a:rPr>
              <a:t>25-30M jobs/month at &gt;</a:t>
            </a:r>
            <a:r>
              <a:rPr lang="en-US" sz="1200" b="0" i="0" u="none" strike="noStrike" cap="none" dirty="0" smtClean="0">
                <a:solidFill>
                  <a:schemeClr val="dk1"/>
                </a:solidFill>
                <a:latin typeface="Calibri"/>
                <a:ea typeface="Calibri"/>
                <a:cs typeface="Calibri"/>
                <a:sym typeface="Calibri"/>
              </a:rPr>
              <a:t>150 </a:t>
            </a:r>
            <a:r>
              <a:rPr lang="en-US" sz="1200" b="0" i="0" u="none" strike="noStrike" cap="none" dirty="0">
                <a:solidFill>
                  <a:schemeClr val="dk1"/>
                </a:solidFill>
                <a:latin typeface="Calibri"/>
                <a:ea typeface="Calibri"/>
                <a:cs typeface="Calibri"/>
                <a:sym typeface="Calibri"/>
              </a:rPr>
              <a:t>sites</a:t>
            </a:r>
          </a:p>
          <a:p>
            <a:pPr marL="0" marR="0" lvl="0" indent="0" algn="ctr" rtl="0">
              <a:spcBef>
                <a:spcPts val="0"/>
              </a:spcBef>
              <a:buSzPct val="25000"/>
              <a:buNone/>
            </a:pPr>
            <a:r>
              <a:rPr lang="en-US" sz="1200" b="0" i="0" u="none" strike="noStrike" cap="none" dirty="0">
                <a:solidFill>
                  <a:schemeClr val="dk1"/>
                </a:solidFill>
                <a:latin typeface="Calibri"/>
                <a:ea typeface="Calibri"/>
                <a:cs typeface="Calibri"/>
                <a:sym typeface="Calibri"/>
              </a:rPr>
              <a:t> ~1400 ATLAS </a:t>
            </a:r>
            <a:r>
              <a:rPr lang="en-US" sz="1200" b="0" i="0" u="none" strike="noStrike" cap="none" dirty="0" smtClean="0">
                <a:solidFill>
                  <a:schemeClr val="dk1"/>
                </a:solidFill>
                <a:latin typeface="Calibri"/>
                <a:ea typeface="Calibri"/>
                <a:cs typeface="Calibri"/>
                <a:sym typeface="Calibri"/>
              </a:rPr>
              <a:t>users</a:t>
            </a:r>
            <a:endParaRPr lang="en-US" sz="1200" b="0" i="0" u="none" strike="noStrike" cap="none" dirty="0">
              <a:solidFill>
                <a:schemeClr val="dk1"/>
              </a:solidFill>
              <a:latin typeface="Calibri"/>
              <a:ea typeface="Calibri"/>
              <a:cs typeface="Calibri"/>
              <a:sym typeface="Calibri"/>
            </a:endParaRPr>
          </a:p>
        </p:txBody>
      </p:sp>
      <p:pic>
        <p:nvPicPr>
          <p:cNvPr id="278" name="Shape 278"/>
          <p:cNvPicPr preferRelativeResize="0"/>
          <p:nvPr/>
        </p:nvPicPr>
        <p:blipFill>
          <a:blip r:embed="rId9">
            <a:alphaModFix/>
          </a:blip>
          <a:stretch>
            <a:fillRect/>
          </a:stretch>
        </p:blipFill>
        <p:spPr>
          <a:xfrm>
            <a:off x="3225800" y="5334000"/>
            <a:ext cx="2108200" cy="1524000"/>
          </a:xfrm>
          <a:prstGeom prst="rect">
            <a:avLst/>
          </a:prstGeom>
          <a:noFill/>
          <a:ln>
            <a:noFill/>
          </a:ln>
        </p:spPr>
      </p:pic>
      <p:sp>
        <p:nvSpPr>
          <p:cNvPr id="15" name="Shape 291"/>
          <p:cNvSpPr txBox="1"/>
          <p:nvPr/>
        </p:nvSpPr>
        <p:spPr>
          <a:xfrm>
            <a:off x="3115733" y="3644790"/>
            <a:ext cx="2472267" cy="1333610"/>
          </a:xfrm>
          <a:prstGeom prst="rect">
            <a:avLst/>
          </a:prstGeom>
          <a:solidFill>
            <a:schemeClr val="lt1"/>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400" b="1" i="0" u="none" strike="noStrike" cap="none" dirty="0">
                <a:solidFill>
                  <a:srgbClr val="FF0000"/>
                </a:solidFill>
                <a:latin typeface="Calibri"/>
                <a:ea typeface="Calibri"/>
                <a:cs typeface="Calibri"/>
                <a:sym typeface="Calibri"/>
              </a:rPr>
              <a:t>First </a:t>
            </a:r>
            <a:r>
              <a:rPr lang="en-US" sz="1400" b="1" i="0" u="none" strike="noStrike" cap="none" dirty="0" err="1">
                <a:solidFill>
                  <a:srgbClr val="FF0000"/>
                </a:solidFill>
                <a:latin typeface="Calibri"/>
                <a:ea typeface="Calibri"/>
                <a:cs typeface="Calibri"/>
                <a:sym typeface="Calibri"/>
              </a:rPr>
              <a:t>exascale</a:t>
            </a:r>
            <a:r>
              <a:rPr lang="en-US" sz="1400" b="1" i="0" u="none" strike="noStrike" cap="none" dirty="0">
                <a:solidFill>
                  <a:srgbClr val="FF0000"/>
                </a:solidFill>
                <a:latin typeface="Calibri"/>
                <a:ea typeface="Calibri"/>
                <a:cs typeface="Calibri"/>
                <a:sym typeface="Calibri"/>
              </a:rPr>
              <a:t> workload manager in </a:t>
            </a:r>
            <a:r>
              <a:rPr lang="en-US" sz="1400" b="1" i="0" u="none" strike="noStrike" cap="none" dirty="0" smtClean="0">
                <a:solidFill>
                  <a:srgbClr val="FF0000"/>
                </a:solidFill>
                <a:latin typeface="Calibri"/>
                <a:ea typeface="Calibri"/>
                <a:cs typeface="Calibri"/>
                <a:sym typeface="Calibri"/>
              </a:rPr>
              <a:t>HENP</a:t>
            </a:r>
            <a:endParaRPr lang="en-US" sz="1400" b="1" i="0" u="none" strike="noStrike" cap="none" dirty="0">
              <a:solidFill>
                <a:srgbClr val="FF0000"/>
              </a:solidFill>
              <a:latin typeface="Calibri"/>
              <a:ea typeface="Calibri"/>
              <a:cs typeface="Calibri"/>
              <a:sym typeface="Calibri"/>
            </a:endParaRPr>
          </a:p>
          <a:p>
            <a:pPr marL="0" marR="0" lvl="0" indent="0" algn="ctr" rtl="0">
              <a:spcBef>
                <a:spcPts val="0"/>
              </a:spcBef>
              <a:buSzPct val="25000"/>
              <a:buNone/>
            </a:pPr>
            <a:r>
              <a:rPr lang="en-US" sz="1400" b="1" i="0" u="none" strike="noStrike" cap="none" dirty="0" smtClean="0">
                <a:solidFill>
                  <a:srgbClr val="FF0000"/>
                </a:solidFill>
                <a:latin typeface="Calibri"/>
                <a:ea typeface="Calibri"/>
                <a:cs typeface="Calibri"/>
                <a:sym typeface="Calibri"/>
              </a:rPr>
              <a:t>1.</a:t>
            </a:r>
            <a:r>
              <a:rPr lang="en-US" sz="1400" b="1" dirty="0">
                <a:solidFill>
                  <a:srgbClr val="FF0000"/>
                </a:solidFill>
                <a:latin typeface="Calibri"/>
                <a:ea typeface="Calibri"/>
                <a:cs typeface="Calibri"/>
                <a:sym typeface="Calibri"/>
              </a:rPr>
              <a:t>4</a:t>
            </a:r>
            <a:r>
              <a:rPr lang="en-US" sz="1400" b="1" i="0" u="none" strike="noStrike" cap="none" dirty="0" smtClean="0">
                <a:solidFill>
                  <a:srgbClr val="FF0000"/>
                </a:solidFill>
                <a:latin typeface="Calibri"/>
                <a:ea typeface="Calibri"/>
                <a:cs typeface="Calibri"/>
                <a:sym typeface="Calibri"/>
              </a:rPr>
              <a:t> </a:t>
            </a:r>
            <a:r>
              <a:rPr lang="en-US" sz="1400" b="1" i="0" u="none" strike="noStrike" cap="none" dirty="0" err="1">
                <a:solidFill>
                  <a:srgbClr val="FF0000"/>
                </a:solidFill>
                <a:latin typeface="Calibri"/>
                <a:ea typeface="Calibri"/>
                <a:cs typeface="Calibri"/>
                <a:sym typeface="Calibri"/>
              </a:rPr>
              <a:t>Exabytes</a:t>
            </a:r>
            <a:r>
              <a:rPr lang="en-US" sz="1400" b="1" i="0" u="none" strike="noStrike" cap="none" dirty="0">
                <a:solidFill>
                  <a:srgbClr val="FF0000"/>
                </a:solidFill>
                <a:latin typeface="Calibri"/>
                <a:ea typeface="Calibri"/>
                <a:cs typeface="Calibri"/>
                <a:sym typeface="Calibri"/>
              </a:rPr>
              <a:t> </a:t>
            </a:r>
            <a:r>
              <a:rPr lang="en-US" sz="1400" b="1" i="0" u="none" strike="noStrike" cap="none" dirty="0" smtClean="0">
                <a:solidFill>
                  <a:srgbClr val="FF0000"/>
                </a:solidFill>
                <a:latin typeface="Calibri"/>
                <a:ea typeface="Calibri"/>
                <a:cs typeface="Calibri"/>
                <a:sym typeface="Calibri"/>
              </a:rPr>
              <a:t>processed in </a:t>
            </a:r>
            <a:r>
              <a:rPr lang="en-US" sz="1400" b="1" i="0" u="none" strike="noStrike" cap="none" dirty="0" smtClean="0">
                <a:solidFill>
                  <a:srgbClr val="FF0000"/>
                </a:solidFill>
                <a:latin typeface="Calibri"/>
                <a:ea typeface="Calibri"/>
                <a:cs typeface="Calibri"/>
                <a:sym typeface="Calibri"/>
              </a:rPr>
              <a:t>2016</a:t>
            </a:r>
            <a:endParaRPr lang="en-US" sz="1400" b="1" i="0" u="none" strike="noStrike" cap="none" dirty="0">
              <a:solidFill>
                <a:srgbClr val="FF0000"/>
              </a:solidFill>
              <a:latin typeface="Calibri"/>
              <a:ea typeface="Calibri"/>
              <a:cs typeface="Calibri"/>
              <a:sym typeface="Calibri"/>
            </a:endParaRPr>
          </a:p>
          <a:p>
            <a:pPr marL="0" marR="0" lvl="0" indent="0" algn="ctr" rtl="0">
              <a:spcBef>
                <a:spcPts val="0"/>
              </a:spcBef>
              <a:buSzPct val="25000"/>
              <a:buNone/>
            </a:pPr>
            <a:r>
              <a:rPr lang="en-US" sz="1400" b="1" i="0" u="none" strike="noStrike" cap="none" dirty="0" err="1" smtClean="0">
                <a:solidFill>
                  <a:srgbClr val="008000"/>
                </a:solidFill>
                <a:latin typeface="Calibri"/>
                <a:ea typeface="Calibri"/>
                <a:cs typeface="Calibri"/>
                <a:sym typeface="Calibri"/>
              </a:rPr>
              <a:t>Exascale</a:t>
            </a:r>
            <a:r>
              <a:rPr lang="en-US" sz="1400" b="1" i="0" u="none" strike="noStrike" cap="none" dirty="0" smtClean="0">
                <a:solidFill>
                  <a:srgbClr val="008000"/>
                </a:solidFill>
                <a:latin typeface="Calibri"/>
                <a:ea typeface="Calibri"/>
                <a:cs typeface="Calibri"/>
                <a:sym typeface="Calibri"/>
              </a:rPr>
              <a:t> </a:t>
            </a:r>
            <a:r>
              <a:rPr lang="en-US" sz="1400" b="1" i="0" u="none" strike="noStrike" cap="none" dirty="0">
                <a:solidFill>
                  <a:srgbClr val="008000"/>
                </a:solidFill>
                <a:latin typeface="Calibri"/>
                <a:ea typeface="Calibri"/>
                <a:cs typeface="Calibri"/>
                <a:sym typeface="Calibri"/>
              </a:rPr>
              <a:t>scientific data processing today</a:t>
            </a:r>
          </a:p>
        </p:txBody>
      </p:sp>
    </p:spTree>
    <p:extLst>
      <p:ext uri="{BB962C8B-B14F-4D97-AF65-F5344CB8AC3E}">
        <p14:creationId xmlns:p14="http://schemas.microsoft.com/office/powerpoint/2010/main" val="1936876420"/>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Extending PanDA to Supercomputers</a:t>
            </a:r>
          </a:p>
        </p:txBody>
      </p:sp>
      <p:sp>
        <p:nvSpPr>
          <p:cNvPr id="3" name="Content Placeholder 2"/>
          <p:cNvSpPr>
            <a:spLocks noGrp="1"/>
          </p:cNvSpPr>
          <p:nvPr>
            <p:ph idx="1"/>
          </p:nvPr>
        </p:nvSpPr>
        <p:spPr/>
        <p:txBody>
          <a:bodyPr>
            <a:normAutofit fontScale="77500" lnSpcReduction="20000"/>
          </a:bodyPr>
          <a:lstStyle/>
          <a:p>
            <a:r>
              <a:rPr lang="en-US" dirty="0" err="1"/>
              <a:t>BigPanDA</a:t>
            </a:r>
            <a:r>
              <a:rPr lang="en-US" dirty="0"/>
              <a:t> is an extension of the PanDA WMS to run ATLAS and non-ATLAS applications on Leadership Class Facilities and supercomputers, as well as traditional grid and cloud resources</a:t>
            </a:r>
            <a:r>
              <a:rPr lang="en-US" dirty="0" smtClean="0"/>
              <a:t>.</a:t>
            </a:r>
          </a:p>
          <a:p>
            <a:r>
              <a:rPr lang="en-US" dirty="0"/>
              <a:t>U</a:t>
            </a:r>
            <a:r>
              <a:rPr lang="en-US" dirty="0" smtClean="0"/>
              <a:t>se </a:t>
            </a:r>
            <a:r>
              <a:rPr lang="en-US" dirty="0"/>
              <a:t>of </a:t>
            </a:r>
            <a:r>
              <a:rPr lang="en-US" dirty="0" smtClean="0"/>
              <a:t>supercomputers in ATLAS </a:t>
            </a:r>
          </a:p>
          <a:p>
            <a:pPr lvl="1"/>
            <a:r>
              <a:rPr lang="en-US" dirty="0" smtClean="0"/>
              <a:t>Supercomputing </a:t>
            </a:r>
            <a:r>
              <a:rPr lang="en-US" dirty="0"/>
              <a:t>centers in USA, Europe, and Asia, in particular the Titan supercomputer at Oak Ridge Leadership Computing Facility (OLCF), the National Energy Research Supercomputing Center (NERSC) in USA, Ostrava supercomputing center in Czech Republic, and “</a:t>
            </a:r>
            <a:r>
              <a:rPr lang="en-US" dirty="0" err="1"/>
              <a:t>Kurchatov</a:t>
            </a:r>
            <a:r>
              <a:rPr lang="en-US" dirty="0"/>
              <a:t> Institute” in Russia (NRC KI) are now integrated within the ATLAS workflow via the PanDA WMS. </a:t>
            </a:r>
            <a:endParaRPr lang="en-US" dirty="0" smtClean="0"/>
          </a:p>
          <a:p>
            <a:r>
              <a:rPr lang="en-US" dirty="0" smtClean="0"/>
              <a:t>PanDA </a:t>
            </a:r>
            <a:r>
              <a:rPr lang="en-US" dirty="0"/>
              <a:t>is a pilot based WMS. Using a </a:t>
            </a:r>
            <a:r>
              <a:rPr lang="en-US" dirty="0" smtClean="0"/>
              <a:t>pilot and </a:t>
            </a:r>
            <a:r>
              <a:rPr lang="en-US" dirty="0"/>
              <a:t>pilot submission </a:t>
            </a:r>
            <a:r>
              <a:rPr lang="en-US" dirty="0" smtClean="0"/>
              <a:t>system </a:t>
            </a:r>
            <a:r>
              <a:rPr lang="en-US" dirty="0"/>
              <a:t>customized for actual </a:t>
            </a:r>
            <a:r>
              <a:rPr lang="en-US" dirty="0" smtClean="0"/>
              <a:t>SC </a:t>
            </a:r>
            <a:r>
              <a:rPr lang="en-US" dirty="0"/>
              <a:t>allows to integrate </a:t>
            </a:r>
            <a:r>
              <a:rPr lang="en-US" dirty="0" smtClean="0"/>
              <a:t>any opportunistic resources</a:t>
            </a:r>
          </a:p>
          <a:p>
            <a:pPr lvl="1"/>
            <a:r>
              <a:rPr lang="en-US" dirty="0"/>
              <a:t>Each supercomputer is unique: Unique architecture and hardware, Specialized Operating System, “weak” worker nodes, limited memory per worker node, </a:t>
            </a:r>
            <a:r>
              <a:rPr lang="en-US" dirty="0" smtClean="0"/>
              <a:t>different </a:t>
            </a:r>
            <a:r>
              <a:rPr lang="en-US" dirty="0"/>
              <a:t>job submission </a:t>
            </a:r>
            <a:r>
              <a:rPr lang="en-US" dirty="0" smtClean="0"/>
              <a:t>systems, </a:t>
            </a:r>
            <a:r>
              <a:rPr lang="en-US" dirty="0"/>
              <a:t>Unique security environment, Own usage </a:t>
            </a:r>
            <a:r>
              <a:rPr lang="en-US" dirty="0" smtClean="0"/>
              <a:t>policy etc.</a:t>
            </a:r>
          </a:p>
        </p:txBody>
      </p:sp>
      <p:sp>
        <p:nvSpPr>
          <p:cNvPr id="4" name="TextBox 3"/>
          <p:cNvSpPr txBox="1"/>
          <p:nvPr/>
        </p:nvSpPr>
        <p:spPr>
          <a:xfrm>
            <a:off x="5003800" y="6216934"/>
            <a:ext cx="3305915" cy="276999"/>
          </a:xfrm>
          <a:prstGeom prst="rect">
            <a:avLst/>
          </a:prstGeom>
          <a:noFill/>
        </p:spPr>
        <p:txBody>
          <a:bodyPr wrap="square" rtlCol="0">
            <a:spAutoFit/>
          </a:bodyPr>
          <a:lstStyle/>
          <a:p>
            <a:r>
              <a:rPr lang="en-US" sz="1200" dirty="0" smtClean="0"/>
              <a:t>See also </a:t>
            </a:r>
            <a:r>
              <a:rPr lang="en-US" sz="1200" dirty="0" err="1" smtClean="0"/>
              <a:t>J.Wells,D.Oleynik</a:t>
            </a:r>
            <a:r>
              <a:rPr lang="en-US" sz="1200" dirty="0" smtClean="0"/>
              <a:t> </a:t>
            </a:r>
            <a:r>
              <a:rPr lang="en-US" sz="1200" dirty="0" smtClean="0"/>
              <a:t>and </a:t>
            </a:r>
            <a:r>
              <a:rPr lang="en-US" sz="1200" dirty="0" err="1" smtClean="0"/>
              <a:t>M.Borodin</a:t>
            </a:r>
            <a:r>
              <a:rPr lang="en-US" sz="1200" dirty="0" smtClean="0"/>
              <a:t> talks</a:t>
            </a:r>
            <a:endParaRPr lang="en-US" sz="1200" dirty="0"/>
          </a:p>
        </p:txBody>
      </p:sp>
    </p:spTree>
    <p:extLst>
      <p:ext uri="{BB962C8B-B14F-4D97-AF65-F5344CB8AC3E}">
        <p14:creationId xmlns:p14="http://schemas.microsoft.com/office/powerpoint/2010/main" val="4346935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444500"/>
            <a:ext cx="8305800" cy="520700"/>
          </a:xfrm>
        </p:spPr>
        <p:txBody>
          <a:bodyPr>
            <a:noAutofit/>
          </a:bodyPr>
          <a:lstStyle/>
          <a:p>
            <a:r>
              <a:rPr lang="en-US" sz="2400" dirty="0" smtClean="0">
                <a:latin typeface="Century Gothic"/>
                <a:cs typeface="Century Gothic"/>
              </a:rPr>
              <a:t>Extending </a:t>
            </a:r>
            <a:r>
              <a:rPr lang="en-US" sz="2400" dirty="0" err="1" smtClean="0">
                <a:latin typeface="Century Gothic"/>
                <a:cs typeface="Century Gothic"/>
              </a:rPr>
              <a:t>PanDA</a:t>
            </a:r>
            <a:r>
              <a:rPr lang="en-US" sz="2400" dirty="0" smtClean="0">
                <a:latin typeface="Century Gothic"/>
                <a:cs typeface="Century Gothic"/>
              </a:rPr>
              <a:t> beyond HEP. </a:t>
            </a:r>
            <a:r>
              <a:rPr lang="en-US" sz="2400" dirty="0" err="1" smtClean="0">
                <a:latin typeface="Century Gothic"/>
                <a:cs typeface="Century Gothic"/>
              </a:rPr>
              <a:t>BigPanDA</a:t>
            </a:r>
            <a:r>
              <a:rPr lang="en-US" sz="2400" dirty="0" smtClean="0">
                <a:latin typeface="Century Gothic"/>
                <a:cs typeface="Century Gothic"/>
              </a:rPr>
              <a:t> in Genomics</a:t>
            </a:r>
            <a:endParaRPr lang="en-US" sz="2400" dirty="0">
              <a:latin typeface="Century Gothic"/>
              <a:cs typeface="Century Gothic"/>
            </a:endParaRPr>
          </a:p>
        </p:txBody>
      </p:sp>
      <p:sp>
        <p:nvSpPr>
          <p:cNvPr id="3" name="Content Placeholder 2"/>
          <p:cNvSpPr>
            <a:spLocks noGrp="1"/>
          </p:cNvSpPr>
          <p:nvPr>
            <p:ph idx="1"/>
          </p:nvPr>
        </p:nvSpPr>
        <p:spPr>
          <a:xfrm>
            <a:off x="457200" y="1320801"/>
            <a:ext cx="7390013" cy="2551362"/>
          </a:xfrm>
        </p:spPr>
        <p:txBody>
          <a:bodyPr/>
          <a:lstStyle/>
          <a:p>
            <a:pPr marL="304800" marR="31750" indent="-292100">
              <a:lnSpc>
                <a:spcPts val="2100"/>
              </a:lnSpc>
              <a:spcBef>
                <a:spcPts val="95"/>
              </a:spcBef>
              <a:buFont typeface="Arial" panose="020B0604020202020204" pitchFamily="34" charset="0"/>
              <a:buChar char="•"/>
              <a:tabLst>
                <a:tab pos="297815" algn="l"/>
              </a:tabLst>
            </a:pPr>
            <a:r>
              <a:rPr lang="en-US" sz="2000" spc="-5" dirty="0">
                <a:solidFill>
                  <a:srgbClr val="003C6E"/>
                </a:solidFill>
                <a:cs typeface="Helvetica"/>
              </a:rPr>
              <a:t>At NRC KI PALEOMIX pipeline was adapted to run on local supercomputer resources powered by </a:t>
            </a:r>
            <a:r>
              <a:rPr lang="en-US" sz="2000" spc="-5" dirty="0" err="1">
                <a:solidFill>
                  <a:srgbClr val="003C6E"/>
                </a:solidFill>
                <a:cs typeface="Helvetica"/>
              </a:rPr>
              <a:t>PanDA</a:t>
            </a:r>
            <a:r>
              <a:rPr lang="en-US" sz="2000" spc="-5" dirty="0">
                <a:solidFill>
                  <a:srgbClr val="003C6E"/>
                </a:solidFill>
                <a:cs typeface="Arial Narrow"/>
              </a:rPr>
              <a:t>.</a:t>
            </a:r>
          </a:p>
          <a:p>
            <a:pPr marL="304800" marR="31750" indent="-292100">
              <a:lnSpc>
                <a:spcPts val="2100"/>
              </a:lnSpc>
              <a:spcBef>
                <a:spcPts val="95"/>
              </a:spcBef>
              <a:buFont typeface="Arial" panose="020B0604020202020204" pitchFamily="34" charset="0"/>
              <a:buChar char="•"/>
              <a:tabLst>
                <a:tab pos="297815" algn="l"/>
              </a:tabLst>
            </a:pPr>
            <a:r>
              <a:rPr lang="en-US" sz="2000" spc="-5" dirty="0">
                <a:solidFill>
                  <a:srgbClr val="003C6E"/>
                </a:solidFill>
                <a:cs typeface="Arial Narrow"/>
              </a:rPr>
              <a:t>It was used to map mammoth DNA on the African elephant reference genome</a:t>
            </a:r>
            <a:endParaRPr lang="en-US" sz="2000" dirty="0">
              <a:cs typeface="Arial Narrow"/>
            </a:endParaRPr>
          </a:p>
          <a:p>
            <a:pPr marL="304800" marR="194310" indent="-292100">
              <a:lnSpc>
                <a:spcPts val="2200"/>
              </a:lnSpc>
              <a:spcBef>
                <a:spcPts val="10"/>
              </a:spcBef>
              <a:buFont typeface="Arial" panose="020B0604020202020204" pitchFamily="34" charset="0"/>
              <a:buChar char="•"/>
              <a:tabLst>
                <a:tab pos="297815" algn="l"/>
              </a:tabLst>
            </a:pPr>
            <a:r>
              <a:rPr lang="en-US" sz="2000" spc="-5" dirty="0">
                <a:solidFill>
                  <a:srgbClr val="003C6E"/>
                </a:solidFill>
                <a:cs typeface="Arial Narrow"/>
              </a:rPr>
              <a:t>Usin</a:t>
            </a:r>
            <a:r>
              <a:rPr lang="en-US" sz="2000" dirty="0">
                <a:solidFill>
                  <a:srgbClr val="003C6E"/>
                </a:solidFill>
                <a:cs typeface="Arial Narrow"/>
              </a:rPr>
              <a:t>g</a:t>
            </a:r>
            <a:r>
              <a:rPr lang="en-US" sz="2000" spc="-10" dirty="0">
                <a:solidFill>
                  <a:srgbClr val="003C6E"/>
                </a:solidFill>
                <a:cs typeface="Arial Narrow"/>
              </a:rPr>
              <a:t> </a:t>
            </a:r>
            <a:r>
              <a:rPr lang="en-US" sz="2000" spc="-5" dirty="0">
                <a:solidFill>
                  <a:srgbClr val="003C6E"/>
                </a:solidFill>
                <a:cs typeface="Arial Narrow"/>
              </a:rPr>
              <a:t>softwar</a:t>
            </a:r>
            <a:r>
              <a:rPr lang="en-US" sz="2000" dirty="0">
                <a:solidFill>
                  <a:srgbClr val="003C6E"/>
                </a:solidFill>
                <a:cs typeface="Arial Narrow"/>
              </a:rPr>
              <a:t>e </a:t>
            </a:r>
            <a:r>
              <a:rPr lang="en-US" sz="2000" spc="-5" dirty="0">
                <a:solidFill>
                  <a:srgbClr val="003C6E"/>
                </a:solidFill>
                <a:cs typeface="Arial Narrow"/>
              </a:rPr>
              <a:t>tool</a:t>
            </a:r>
            <a:r>
              <a:rPr lang="en-US" sz="2000" dirty="0">
                <a:solidFill>
                  <a:srgbClr val="003C6E"/>
                </a:solidFill>
                <a:cs typeface="Arial Narrow"/>
              </a:rPr>
              <a:t>s</a:t>
            </a:r>
            <a:r>
              <a:rPr lang="en-US" sz="2000" spc="-5" dirty="0">
                <a:solidFill>
                  <a:srgbClr val="003C6E"/>
                </a:solidFill>
                <a:cs typeface="Arial Narrow"/>
              </a:rPr>
              <a:t> develope</a:t>
            </a:r>
            <a:r>
              <a:rPr lang="en-US" sz="2000" dirty="0">
                <a:solidFill>
                  <a:srgbClr val="003C6E"/>
                </a:solidFill>
                <a:cs typeface="Arial Narrow"/>
              </a:rPr>
              <a:t>d</a:t>
            </a:r>
            <a:r>
              <a:rPr lang="en-US" sz="2000" spc="-5" dirty="0">
                <a:solidFill>
                  <a:srgbClr val="003C6E"/>
                </a:solidFill>
                <a:cs typeface="Arial Narrow"/>
              </a:rPr>
              <a:t> initiall</a:t>
            </a:r>
            <a:r>
              <a:rPr lang="en-US" sz="2000" dirty="0">
                <a:solidFill>
                  <a:srgbClr val="003C6E"/>
                </a:solidFill>
                <a:cs typeface="Arial Narrow"/>
              </a:rPr>
              <a:t>y</a:t>
            </a:r>
            <a:r>
              <a:rPr lang="en-US" sz="2000" spc="-5" dirty="0">
                <a:solidFill>
                  <a:srgbClr val="003C6E"/>
                </a:solidFill>
                <a:cs typeface="Arial Narrow"/>
              </a:rPr>
              <a:t> fo</a:t>
            </a:r>
            <a:r>
              <a:rPr lang="en-US" sz="2000" dirty="0">
                <a:solidFill>
                  <a:srgbClr val="003C6E"/>
                </a:solidFill>
                <a:cs typeface="Arial Narrow"/>
              </a:rPr>
              <a:t>r</a:t>
            </a:r>
            <a:r>
              <a:rPr lang="en-US" sz="2000" spc="-5" dirty="0">
                <a:solidFill>
                  <a:srgbClr val="003C6E"/>
                </a:solidFill>
                <a:cs typeface="Arial Narrow"/>
              </a:rPr>
              <a:t> </a:t>
            </a:r>
            <a:r>
              <a:rPr lang="en-US" sz="2000" spc="-20" dirty="0">
                <a:solidFill>
                  <a:srgbClr val="003C6E"/>
                </a:solidFill>
                <a:cs typeface="Arial Narrow"/>
              </a:rPr>
              <a:t>HE</a:t>
            </a:r>
            <a:r>
              <a:rPr lang="en-US" sz="2000" spc="-10" dirty="0">
                <a:solidFill>
                  <a:srgbClr val="003C6E"/>
                </a:solidFill>
                <a:cs typeface="Arial Narrow"/>
              </a:rPr>
              <a:t>P</a:t>
            </a:r>
            <a:r>
              <a:rPr lang="en-US" sz="2000" spc="-30" dirty="0">
                <a:solidFill>
                  <a:srgbClr val="003C6E"/>
                </a:solidFill>
                <a:cs typeface="Arial Narrow"/>
              </a:rPr>
              <a:t> </a:t>
            </a:r>
            <a:r>
              <a:rPr lang="en-US" sz="2000" spc="-5" dirty="0">
                <a:solidFill>
                  <a:srgbClr val="003C6E"/>
                </a:solidFill>
                <a:cs typeface="Arial Narrow"/>
              </a:rPr>
              <a:t>an</a:t>
            </a:r>
            <a:r>
              <a:rPr lang="en-US" sz="2000" dirty="0">
                <a:solidFill>
                  <a:srgbClr val="003C6E"/>
                </a:solidFill>
                <a:cs typeface="Arial Narrow"/>
              </a:rPr>
              <a:t>d</a:t>
            </a:r>
            <a:r>
              <a:rPr lang="en-US" sz="2000" spc="-5" dirty="0">
                <a:solidFill>
                  <a:srgbClr val="003C6E"/>
                </a:solidFill>
                <a:cs typeface="Arial Narrow"/>
              </a:rPr>
              <a:t> Gri</a:t>
            </a:r>
            <a:r>
              <a:rPr lang="en-US" sz="2000" dirty="0">
                <a:solidFill>
                  <a:srgbClr val="003C6E"/>
                </a:solidFill>
                <a:cs typeface="Arial Narrow"/>
              </a:rPr>
              <a:t>d</a:t>
            </a:r>
            <a:r>
              <a:rPr lang="en-US" sz="2000" spc="-5" dirty="0">
                <a:solidFill>
                  <a:srgbClr val="003C6E"/>
                </a:solidFill>
                <a:cs typeface="Arial Narrow"/>
              </a:rPr>
              <a:t> reduce</a:t>
            </a:r>
            <a:r>
              <a:rPr lang="en-US" sz="2000" dirty="0">
                <a:solidFill>
                  <a:srgbClr val="003C6E"/>
                </a:solidFill>
                <a:cs typeface="Arial Narrow"/>
              </a:rPr>
              <a:t>d</a:t>
            </a:r>
            <a:r>
              <a:rPr lang="en-US" sz="2000" spc="-5" dirty="0">
                <a:solidFill>
                  <a:srgbClr val="003C6E"/>
                </a:solidFill>
                <a:cs typeface="Arial Narrow"/>
              </a:rPr>
              <a:t> genomics payloa</a:t>
            </a:r>
            <a:r>
              <a:rPr lang="en-US" sz="2000" dirty="0">
                <a:solidFill>
                  <a:srgbClr val="003C6E"/>
                </a:solidFill>
                <a:cs typeface="Arial Narrow"/>
              </a:rPr>
              <a:t>d</a:t>
            </a:r>
            <a:r>
              <a:rPr lang="en-US" sz="2000" spc="-5" dirty="0">
                <a:solidFill>
                  <a:srgbClr val="003C6E"/>
                </a:solidFill>
                <a:cs typeface="Arial Narrow"/>
              </a:rPr>
              <a:t> executio</a:t>
            </a:r>
            <a:r>
              <a:rPr lang="en-US" sz="2000" dirty="0">
                <a:solidFill>
                  <a:srgbClr val="003C6E"/>
                </a:solidFill>
                <a:cs typeface="Arial Narrow"/>
              </a:rPr>
              <a:t>n</a:t>
            </a:r>
            <a:r>
              <a:rPr lang="en-US" sz="2000" spc="-5" dirty="0">
                <a:solidFill>
                  <a:srgbClr val="003C6E"/>
                </a:solidFill>
                <a:cs typeface="Arial Narrow"/>
              </a:rPr>
              <a:t> tim</a:t>
            </a:r>
            <a:r>
              <a:rPr lang="en-US" sz="2000" dirty="0">
                <a:solidFill>
                  <a:srgbClr val="003C6E"/>
                </a:solidFill>
                <a:cs typeface="Arial Narrow"/>
              </a:rPr>
              <a:t>e</a:t>
            </a:r>
            <a:r>
              <a:rPr lang="en-US" sz="2000" spc="-5" dirty="0">
                <a:solidFill>
                  <a:srgbClr val="003C6E"/>
                </a:solidFill>
                <a:cs typeface="Arial Narrow"/>
              </a:rPr>
              <a:t> for Mammoth</a:t>
            </a:r>
            <a:r>
              <a:rPr lang="en-US" sz="2000" dirty="0">
                <a:solidFill>
                  <a:srgbClr val="003C6E"/>
                </a:solidFill>
                <a:cs typeface="Arial Narrow"/>
              </a:rPr>
              <a:t>s </a:t>
            </a:r>
            <a:r>
              <a:rPr lang="en-US" sz="2000" spc="-20" dirty="0">
                <a:solidFill>
                  <a:srgbClr val="003C6E"/>
                </a:solidFill>
                <a:cs typeface="Arial Narrow"/>
              </a:rPr>
              <a:t>DN</a:t>
            </a:r>
            <a:r>
              <a:rPr lang="en-US" sz="2000" spc="-10" dirty="0">
                <a:solidFill>
                  <a:srgbClr val="003C6E"/>
                </a:solidFill>
                <a:cs typeface="Arial Narrow"/>
              </a:rPr>
              <a:t>A</a:t>
            </a:r>
            <a:r>
              <a:rPr lang="en-US" sz="2000" spc="-85" dirty="0">
                <a:solidFill>
                  <a:srgbClr val="003C6E"/>
                </a:solidFill>
                <a:cs typeface="Arial Narrow"/>
              </a:rPr>
              <a:t> </a:t>
            </a:r>
            <a:r>
              <a:rPr lang="en-US" sz="2000" spc="-5" dirty="0">
                <a:solidFill>
                  <a:srgbClr val="003C6E"/>
                </a:solidFill>
                <a:cs typeface="Arial Narrow"/>
              </a:rPr>
              <a:t>sampl</a:t>
            </a:r>
            <a:r>
              <a:rPr lang="en-US" sz="2000" dirty="0">
                <a:solidFill>
                  <a:srgbClr val="003C6E"/>
                </a:solidFill>
                <a:cs typeface="Arial Narrow"/>
              </a:rPr>
              <a:t>e </a:t>
            </a:r>
            <a:r>
              <a:rPr lang="en-US" sz="2000" spc="-5" dirty="0">
                <a:solidFill>
                  <a:srgbClr val="003C6E"/>
                </a:solidFill>
                <a:cs typeface="Arial Narrow"/>
              </a:rPr>
              <a:t>fro</a:t>
            </a:r>
            <a:r>
              <a:rPr lang="en-US" sz="2000" dirty="0">
                <a:solidFill>
                  <a:srgbClr val="003C6E"/>
                </a:solidFill>
                <a:cs typeface="Arial Narrow"/>
              </a:rPr>
              <a:t>m</a:t>
            </a:r>
            <a:r>
              <a:rPr lang="en-US" sz="2000" spc="-5" dirty="0">
                <a:solidFill>
                  <a:srgbClr val="003C6E"/>
                </a:solidFill>
                <a:cs typeface="Arial Narrow"/>
              </a:rPr>
              <a:t> </a:t>
            </a:r>
            <a:r>
              <a:rPr lang="en-US" sz="2000" dirty="0">
                <a:solidFill>
                  <a:srgbClr val="003C6E"/>
                </a:solidFill>
                <a:cs typeface="Arial Narrow"/>
              </a:rPr>
              <a:t>weeks</a:t>
            </a:r>
            <a:r>
              <a:rPr lang="en-US" sz="2000" spc="-5" dirty="0">
                <a:solidFill>
                  <a:srgbClr val="003C6E"/>
                </a:solidFill>
                <a:cs typeface="Arial Narrow"/>
              </a:rPr>
              <a:t> t</a:t>
            </a:r>
            <a:r>
              <a:rPr lang="en-US" sz="2000" dirty="0">
                <a:solidFill>
                  <a:srgbClr val="003C6E"/>
                </a:solidFill>
                <a:cs typeface="Arial Narrow"/>
              </a:rPr>
              <a:t>o</a:t>
            </a:r>
            <a:r>
              <a:rPr lang="en-US" sz="2000" spc="-5" dirty="0">
                <a:solidFill>
                  <a:srgbClr val="003C6E"/>
                </a:solidFill>
                <a:cs typeface="Arial Narrow"/>
              </a:rPr>
              <a:t> day</a:t>
            </a:r>
            <a:r>
              <a:rPr lang="en-US" sz="2000" spc="-10" dirty="0">
                <a:solidFill>
                  <a:srgbClr val="003C6E"/>
                </a:solidFill>
                <a:cs typeface="Arial Narrow"/>
              </a:rPr>
              <a:t>s</a:t>
            </a:r>
            <a:r>
              <a:rPr lang="en-US" sz="2000" dirty="0">
                <a:solidFill>
                  <a:srgbClr val="003C6E"/>
                </a:solidFill>
                <a:cs typeface="Arial Narrow"/>
              </a:rPr>
              <a:t>.</a:t>
            </a:r>
            <a:endParaRPr lang="en-US" sz="2000" dirty="0">
              <a:cs typeface="Arial Narrow"/>
            </a:endParaRPr>
          </a:p>
          <a:p>
            <a:endParaRPr lang="en-US" dirty="0"/>
          </a:p>
        </p:txBody>
      </p:sp>
      <p:sp>
        <p:nvSpPr>
          <p:cNvPr id="5" name="Slide Number Placeholder 4"/>
          <p:cNvSpPr>
            <a:spLocks noGrp="1"/>
          </p:cNvSpPr>
          <p:nvPr>
            <p:ph type="sldNum" sz="quarter" idx="12"/>
          </p:nvPr>
        </p:nvSpPr>
        <p:spPr/>
        <p:txBody>
          <a:bodyPr/>
          <a:lstStyle/>
          <a:p>
            <a:pPr>
              <a:defRPr/>
            </a:pPr>
            <a:fld id="{93D41CE9-1A78-B24D-82F6-B76B10F7B5C4}" type="slidenum">
              <a:rPr lang="ru-RU" smtClean="0"/>
              <a:pPr>
                <a:defRPr/>
              </a:pPr>
              <a:t>6</a:t>
            </a:fld>
            <a:endParaRPr lang="ru-RU"/>
          </a:p>
        </p:txBody>
      </p:sp>
      <p:sp>
        <p:nvSpPr>
          <p:cNvPr id="7" name="object 18"/>
          <p:cNvSpPr/>
          <p:nvPr/>
        </p:nvSpPr>
        <p:spPr>
          <a:xfrm>
            <a:off x="7212658" y="4032605"/>
            <a:ext cx="1702208" cy="1949095"/>
          </a:xfrm>
          <a:prstGeom prst="rect">
            <a:avLst/>
          </a:prstGeom>
          <a:blipFill>
            <a:blip r:embed="rId2" cstate="print"/>
            <a:stretch>
              <a:fillRect/>
            </a:stretch>
          </a:blipFill>
        </p:spPr>
        <p:txBody>
          <a:bodyPr wrap="square" lIns="0" tIns="0" rIns="0" bIns="0" rtlCol="0"/>
          <a:lstStyle/>
          <a:p>
            <a:endParaRPr/>
          </a:p>
        </p:txBody>
      </p:sp>
      <p:sp>
        <p:nvSpPr>
          <p:cNvPr id="8" name="object 20"/>
          <p:cNvSpPr/>
          <p:nvPr/>
        </p:nvSpPr>
        <p:spPr>
          <a:xfrm>
            <a:off x="6828904" y="4626031"/>
            <a:ext cx="876992" cy="1512916"/>
          </a:xfrm>
          <a:prstGeom prst="rect">
            <a:avLst/>
          </a:prstGeom>
          <a:blipFill>
            <a:blip r:embed="rId3" cstate="print"/>
            <a:stretch>
              <a:fillRect/>
            </a:stretch>
          </a:blipFill>
        </p:spPr>
        <p:txBody>
          <a:bodyPr wrap="square" lIns="0" tIns="0" rIns="0" bIns="0" rtlCol="0"/>
          <a:lstStyle/>
          <a:p>
            <a:endParaRPr/>
          </a:p>
        </p:txBody>
      </p:sp>
      <p:sp>
        <p:nvSpPr>
          <p:cNvPr id="9" name="object 21"/>
          <p:cNvSpPr/>
          <p:nvPr/>
        </p:nvSpPr>
        <p:spPr>
          <a:xfrm>
            <a:off x="1401290" y="4606975"/>
            <a:ext cx="6394450" cy="1502410"/>
          </a:xfrm>
          <a:custGeom>
            <a:avLst/>
            <a:gdLst/>
            <a:ahLst/>
            <a:cxnLst/>
            <a:rect l="l" t="t" r="r" b="b"/>
            <a:pathLst>
              <a:path w="6394450" h="1502410">
                <a:moveTo>
                  <a:pt x="6143848" y="0"/>
                </a:moveTo>
                <a:lnTo>
                  <a:pt x="250323" y="0"/>
                </a:lnTo>
                <a:lnTo>
                  <a:pt x="229792" y="829"/>
                </a:lnTo>
                <a:lnTo>
                  <a:pt x="190167" y="7275"/>
                </a:lnTo>
                <a:lnTo>
                  <a:pt x="152886" y="19671"/>
                </a:lnTo>
                <a:lnTo>
                  <a:pt x="118463" y="37504"/>
                </a:lnTo>
                <a:lnTo>
                  <a:pt x="87415" y="60257"/>
                </a:lnTo>
                <a:lnTo>
                  <a:pt x="60257" y="87415"/>
                </a:lnTo>
                <a:lnTo>
                  <a:pt x="37504" y="118463"/>
                </a:lnTo>
                <a:lnTo>
                  <a:pt x="19671" y="152886"/>
                </a:lnTo>
                <a:lnTo>
                  <a:pt x="7275" y="190167"/>
                </a:lnTo>
                <a:lnTo>
                  <a:pt x="829" y="229792"/>
                </a:lnTo>
                <a:lnTo>
                  <a:pt x="0" y="250323"/>
                </a:lnTo>
                <a:lnTo>
                  <a:pt x="0" y="1251588"/>
                </a:lnTo>
                <a:lnTo>
                  <a:pt x="3276" y="1292192"/>
                </a:lnTo>
                <a:lnTo>
                  <a:pt x="12761" y="1330709"/>
                </a:lnTo>
                <a:lnTo>
                  <a:pt x="27940" y="1366626"/>
                </a:lnTo>
                <a:lnTo>
                  <a:pt x="48297" y="1399426"/>
                </a:lnTo>
                <a:lnTo>
                  <a:pt x="73318" y="1428593"/>
                </a:lnTo>
                <a:lnTo>
                  <a:pt x="102485" y="1453614"/>
                </a:lnTo>
                <a:lnTo>
                  <a:pt x="135285" y="1473971"/>
                </a:lnTo>
                <a:lnTo>
                  <a:pt x="171201" y="1489150"/>
                </a:lnTo>
                <a:lnTo>
                  <a:pt x="209719" y="1498635"/>
                </a:lnTo>
                <a:lnTo>
                  <a:pt x="250323" y="1501912"/>
                </a:lnTo>
                <a:lnTo>
                  <a:pt x="6143848" y="1501912"/>
                </a:lnTo>
                <a:lnTo>
                  <a:pt x="6184452" y="1498635"/>
                </a:lnTo>
                <a:lnTo>
                  <a:pt x="6222970" y="1489150"/>
                </a:lnTo>
                <a:lnTo>
                  <a:pt x="6258886" y="1473971"/>
                </a:lnTo>
                <a:lnTo>
                  <a:pt x="6291686" y="1453614"/>
                </a:lnTo>
                <a:lnTo>
                  <a:pt x="6320854" y="1428593"/>
                </a:lnTo>
                <a:lnTo>
                  <a:pt x="6345874" y="1399426"/>
                </a:lnTo>
                <a:lnTo>
                  <a:pt x="6366232" y="1366626"/>
                </a:lnTo>
                <a:lnTo>
                  <a:pt x="6381411" y="1330709"/>
                </a:lnTo>
                <a:lnTo>
                  <a:pt x="6390896" y="1292192"/>
                </a:lnTo>
                <a:lnTo>
                  <a:pt x="6394173" y="1251588"/>
                </a:lnTo>
                <a:lnTo>
                  <a:pt x="6394173" y="250323"/>
                </a:lnTo>
                <a:lnTo>
                  <a:pt x="6390896" y="209719"/>
                </a:lnTo>
                <a:lnTo>
                  <a:pt x="6381411" y="171201"/>
                </a:lnTo>
                <a:lnTo>
                  <a:pt x="6366232" y="135285"/>
                </a:lnTo>
                <a:lnTo>
                  <a:pt x="6345874" y="102485"/>
                </a:lnTo>
                <a:lnTo>
                  <a:pt x="6320854" y="73318"/>
                </a:lnTo>
                <a:lnTo>
                  <a:pt x="6291686" y="48297"/>
                </a:lnTo>
                <a:lnTo>
                  <a:pt x="6258886" y="27940"/>
                </a:lnTo>
                <a:lnTo>
                  <a:pt x="6222970" y="12761"/>
                </a:lnTo>
                <a:lnTo>
                  <a:pt x="6184452" y="3276"/>
                </a:lnTo>
                <a:lnTo>
                  <a:pt x="6143848" y="0"/>
                </a:lnTo>
                <a:close/>
              </a:path>
            </a:pathLst>
          </a:custGeom>
          <a:solidFill>
            <a:srgbClr val="6095C9"/>
          </a:solidFill>
        </p:spPr>
        <p:txBody>
          <a:bodyPr wrap="square" lIns="0" tIns="0" rIns="0" bIns="0" rtlCol="0"/>
          <a:lstStyle/>
          <a:p>
            <a:endParaRPr/>
          </a:p>
        </p:txBody>
      </p:sp>
      <p:sp>
        <p:nvSpPr>
          <p:cNvPr id="10" name="object 13"/>
          <p:cNvSpPr/>
          <p:nvPr/>
        </p:nvSpPr>
        <p:spPr>
          <a:xfrm>
            <a:off x="5476333" y="4636311"/>
            <a:ext cx="269844" cy="269845"/>
          </a:xfrm>
          <a:prstGeom prst="rect">
            <a:avLst/>
          </a:prstGeom>
          <a:blipFill>
            <a:blip r:embed="rId4" cstate="print"/>
            <a:stretch>
              <a:fillRect/>
            </a:stretch>
          </a:blipFill>
        </p:spPr>
        <p:txBody>
          <a:bodyPr wrap="square" lIns="0" tIns="0" rIns="0" bIns="0" rtlCol="0"/>
          <a:lstStyle/>
          <a:p>
            <a:endParaRPr/>
          </a:p>
        </p:txBody>
      </p:sp>
      <p:sp>
        <p:nvSpPr>
          <p:cNvPr id="11" name="object 14"/>
          <p:cNvSpPr/>
          <p:nvPr/>
        </p:nvSpPr>
        <p:spPr>
          <a:xfrm>
            <a:off x="5476333" y="5038714"/>
            <a:ext cx="269844" cy="269844"/>
          </a:xfrm>
          <a:prstGeom prst="rect">
            <a:avLst/>
          </a:prstGeom>
          <a:blipFill>
            <a:blip r:embed="rId4" cstate="print"/>
            <a:stretch>
              <a:fillRect/>
            </a:stretch>
          </a:blipFill>
        </p:spPr>
        <p:txBody>
          <a:bodyPr wrap="square" lIns="0" tIns="0" rIns="0" bIns="0" rtlCol="0"/>
          <a:lstStyle/>
          <a:p>
            <a:endParaRPr/>
          </a:p>
        </p:txBody>
      </p:sp>
      <p:sp>
        <p:nvSpPr>
          <p:cNvPr id="12" name="object 15"/>
          <p:cNvSpPr/>
          <p:nvPr/>
        </p:nvSpPr>
        <p:spPr>
          <a:xfrm>
            <a:off x="5465291" y="5520861"/>
            <a:ext cx="269844" cy="269845"/>
          </a:xfrm>
          <a:prstGeom prst="rect">
            <a:avLst/>
          </a:prstGeom>
          <a:blipFill>
            <a:blip r:embed="rId4" cstate="print"/>
            <a:stretch>
              <a:fillRect/>
            </a:stretch>
          </a:blipFill>
        </p:spPr>
        <p:txBody>
          <a:bodyPr wrap="square" lIns="0" tIns="0" rIns="0" bIns="0" rtlCol="0"/>
          <a:lstStyle/>
          <a:p>
            <a:endParaRPr/>
          </a:p>
        </p:txBody>
      </p:sp>
      <p:sp>
        <p:nvSpPr>
          <p:cNvPr id="13" name="object 16"/>
          <p:cNvSpPr txBox="1"/>
          <p:nvPr/>
        </p:nvSpPr>
        <p:spPr>
          <a:xfrm>
            <a:off x="5510145" y="5238291"/>
            <a:ext cx="254000" cy="254000"/>
          </a:xfrm>
          <a:prstGeom prst="rect">
            <a:avLst/>
          </a:prstGeom>
        </p:spPr>
        <p:txBody>
          <a:bodyPr vert="horz" wrap="square" lIns="0" tIns="0" rIns="0" bIns="0" rtlCol="0">
            <a:spAutoFit/>
          </a:bodyPr>
          <a:lstStyle/>
          <a:p>
            <a:pPr marL="12700">
              <a:lnSpc>
                <a:spcPct val="100000"/>
              </a:lnSpc>
            </a:pPr>
            <a:r>
              <a:rPr sz="1800" dirty="0">
                <a:latin typeface="Arial"/>
                <a:cs typeface="Arial"/>
              </a:rPr>
              <a:t>…</a:t>
            </a:r>
            <a:endParaRPr sz="1800">
              <a:latin typeface="Arial"/>
              <a:cs typeface="Arial"/>
            </a:endParaRPr>
          </a:p>
        </p:txBody>
      </p:sp>
      <p:sp>
        <p:nvSpPr>
          <p:cNvPr id="14" name="object 17"/>
          <p:cNvSpPr/>
          <p:nvPr/>
        </p:nvSpPr>
        <p:spPr>
          <a:xfrm>
            <a:off x="2486317" y="4811749"/>
            <a:ext cx="1416483" cy="950133"/>
          </a:xfrm>
          <a:prstGeom prst="rect">
            <a:avLst/>
          </a:prstGeom>
          <a:blipFill>
            <a:blip r:embed="rId5" cstate="print"/>
            <a:stretch>
              <a:fillRect/>
            </a:stretch>
          </a:blipFill>
        </p:spPr>
        <p:txBody>
          <a:bodyPr wrap="square" lIns="0" tIns="0" rIns="0" bIns="0" rtlCol="0"/>
          <a:lstStyle/>
          <a:p>
            <a:endParaRPr/>
          </a:p>
        </p:txBody>
      </p:sp>
      <p:sp>
        <p:nvSpPr>
          <p:cNvPr id="15" name="object 19"/>
          <p:cNvSpPr/>
          <p:nvPr/>
        </p:nvSpPr>
        <p:spPr>
          <a:xfrm>
            <a:off x="1350817" y="4580312"/>
            <a:ext cx="6496396" cy="1600200"/>
          </a:xfrm>
          <a:prstGeom prst="rect">
            <a:avLst/>
          </a:prstGeom>
          <a:blipFill>
            <a:blip r:embed="rId6" cstate="print"/>
            <a:stretch>
              <a:fillRect/>
            </a:stretch>
          </a:blipFill>
        </p:spPr>
        <p:txBody>
          <a:bodyPr wrap="square" lIns="0" tIns="0" rIns="0" bIns="0" rtlCol="0"/>
          <a:lstStyle/>
          <a:p>
            <a:endParaRPr/>
          </a:p>
        </p:txBody>
      </p:sp>
      <p:sp>
        <p:nvSpPr>
          <p:cNvPr id="16" name="object 22"/>
          <p:cNvSpPr/>
          <p:nvPr/>
        </p:nvSpPr>
        <p:spPr>
          <a:xfrm>
            <a:off x="1401290" y="4606975"/>
            <a:ext cx="6394450" cy="1502410"/>
          </a:xfrm>
          <a:custGeom>
            <a:avLst/>
            <a:gdLst/>
            <a:ahLst/>
            <a:cxnLst/>
            <a:rect l="l" t="t" r="r" b="b"/>
            <a:pathLst>
              <a:path w="6394450" h="1502410">
                <a:moveTo>
                  <a:pt x="0" y="250323"/>
                </a:moveTo>
                <a:lnTo>
                  <a:pt x="3276" y="209720"/>
                </a:lnTo>
                <a:lnTo>
                  <a:pt x="12761" y="171202"/>
                </a:lnTo>
                <a:lnTo>
                  <a:pt x="27940" y="135285"/>
                </a:lnTo>
                <a:lnTo>
                  <a:pt x="48298" y="102485"/>
                </a:lnTo>
                <a:lnTo>
                  <a:pt x="73318" y="73318"/>
                </a:lnTo>
                <a:lnTo>
                  <a:pt x="102485" y="48297"/>
                </a:lnTo>
                <a:lnTo>
                  <a:pt x="135285" y="27940"/>
                </a:lnTo>
                <a:lnTo>
                  <a:pt x="171202" y="12761"/>
                </a:lnTo>
                <a:lnTo>
                  <a:pt x="209720" y="3276"/>
                </a:lnTo>
                <a:lnTo>
                  <a:pt x="250323" y="0"/>
                </a:lnTo>
                <a:lnTo>
                  <a:pt x="6143848" y="0"/>
                </a:lnTo>
                <a:lnTo>
                  <a:pt x="6184452" y="3276"/>
                </a:lnTo>
                <a:lnTo>
                  <a:pt x="6222970" y="12761"/>
                </a:lnTo>
                <a:lnTo>
                  <a:pt x="6258886" y="27940"/>
                </a:lnTo>
                <a:lnTo>
                  <a:pt x="6291686" y="48297"/>
                </a:lnTo>
                <a:lnTo>
                  <a:pt x="6320854" y="73318"/>
                </a:lnTo>
                <a:lnTo>
                  <a:pt x="6345874" y="102485"/>
                </a:lnTo>
                <a:lnTo>
                  <a:pt x="6366231" y="135285"/>
                </a:lnTo>
                <a:lnTo>
                  <a:pt x="6381410" y="171202"/>
                </a:lnTo>
                <a:lnTo>
                  <a:pt x="6390896" y="209720"/>
                </a:lnTo>
                <a:lnTo>
                  <a:pt x="6394172" y="250323"/>
                </a:lnTo>
                <a:lnTo>
                  <a:pt x="6394172" y="1251588"/>
                </a:lnTo>
                <a:lnTo>
                  <a:pt x="6390896" y="1292192"/>
                </a:lnTo>
                <a:lnTo>
                  <a:pt x="6381410" y="1330710"/>
                </a:lnTo>
                <a:lnTo>
                  <a:pt x="6366231" y="1366626"/>
                </a:lnTo>
                <a:lnTo>
                  <a:pt x="6345874" y="1399426"/>
                </a:lnTo>
                <a:lnTo>
                  <a:pt x="6320854" y="1428594"/>
                </a:lnTo>
                <a:lnTo>
                  <a:pt x="6291686" y="1453614"/>
                </a:lnTo>
                <a:lnTo>
                  <a:pt x="6258886" y="1473971"/>
                </a:lnTo>
                <a:lnTo>
                  <a:pt x="6222970" y="1489150"/>
                </a:lnTo>
                <a:lnTo>
                  <a:pt x="6184452" y="1498636"/>
                </a:lnTo>
                <a:lnTo>
                  <a:pt x="6143848" y="1501912"/>
                </a:lnTo>
                <a:lnTo>
                  <a:pt x="250323" y="1501912"/>
                </a:lnTo>
                <a:lnTo>
                  <a:pt x="209720" y="1498636"/>
                </a:lnTo>
                <a:lnTo>
                  <a:pt x="171202" y="1489150"/>
                </a:lnTo>
                <a:lnTo>
                  <a:pt x="135285" y="1473971"/>
                </a:lnTo>
                <a:lnTo>
                  <a:pt x="102485" y="1453614"/>
                </a:lnTo>
                <a:lnTo>
                  <a:pt x="73318" y="1428594"/>
                </a:lnTo>
                <a:lnTo>
                  <a:pt x="48298" y="1399426"/>
                </a:lnTo>
                <a:lnTo>
                  <a:pt x="27940" y="1366626"/>
                </a:lnTo>
                <a:lnTo>
                  <a:pt x="12761" y="1330710"/>
                </a:lnTo>
                <a:lnTo>
                  <a:pt x="3276" y="1292192"/>
                </a:lnTo>
                <a:lnTo>
                  <a:pt x="0" y="1251588"/>
                </a:lnTo>
                <a:lnTo>
                  <a:pt x="0" y="250323"/>
                </a:lnTo>
                <a:close/>
              </a:path>
            </a:pathLst>
          </a:custGeom>
          <a:ln w="9524">
            <a:solidFill>
              <a:srgbClr val="5B92C7"/>
            </a:solidFill>
          </a:ln>
        </p:spPr>
        <p:txBody>
          <a:bodyPr wrap="square" lIns="0" tIns="0" rIns="0" bIns="0" rtlCol="0"/>
          <a:lstStyle/>
          <a:p>
            <a:endParaRPr/>
          </a:p>
        </p:txBody>
      </p:sp>
      <p:sp>
        <p:nvSpPr>
          <p:cNvPr id="17" name="object 23"/>
          <p:cNvSpPr txBox="1"/>
          <p:nvPr/>
        </p:nvSpPr>
        <p:spPr>
          <a:xfrm>
            <a:off x="6899638" y="5794993"/>
            <a:ext cx="749935" cy="254000"/>
          </a:xfrm>
          <a:prstGeom prst="rect">
            <a:avLst/>
          </a:prstGeom>
        </p:spPr>
        <p:txBody>
          <a:bodyPr vert="horz" wrap="square" lIns="0" tIns="0" rIns="0" bIns="0" rtlCol="0">
            <a:spAutoFit/>
          </a:bodyPr>
          <a:lstStyle/>
          <a:p>
            <a:pPr marL="12700">
              <a:lnSpc>
                <a:spcPct val="100000"/>
              </a:lnSpc>
            </a:pPr>
            <a:r>
              <a:rPr sz="1800" dirty="0">
                <a:solidFill>
                  <a:srgbClr val="0000FF"/>
                </a:solidFill>
                <a:latin typeface="Arial"/>
                <a:cs typeface="Arial"/>
              </a:rPr>
              <a:t>PanD</a:t>
            </a:r>
            <a:r>
              <a:rPr sz="1800" spc="-15" dirty="0">
                <a:solidFill>
                  <a:srgbClr val="0000FF"/>
                </a:solidFill>
                <a:latin typeface="Arial"/>
                <a:cs typeface="Arial"/>
              </a:rPr>
              <a:t>A</a:t>
            </a:r>
            <a:endParaRPr sz="1800" dirty="0">
              <a:latin typeface="Arial"/>
              <a:cs typeface="Arial"/>
            </a:endParaRPr>
          </a:p>
        </p:txBody>
      </p:sp>
      <p:sp>
        <p:nvSpPr>
          <p:cNvPr id="18" name="object 24"/>
          <p:cNvSpPr/>
          <p:nvPr/>
        </p:nvSpPr>
        <p:spPr>
          <a:xfrm>
            <a:off x="4875414" y="4655127"/>
            <a:ext cx="627610" cy="1180407"/>
          </a:xfrm>
          <a:prstGeom prst="rect">
            <a:avLst/>
          </a:prstGeom>
          <a:blipFill>
            <a:blip r:embed="rId7" cstate="print"/>
            <a:stretch>
              <a:fillRect/>
            </a:stretch>
          </a:blipFill>
        </p:spPr>
        <p:txBody>
          <a:bodyPr wrap="square" lIns="0" tIns="0" rIns="0" bIns="0" rtlCol="0"/>
          <a:lstStyle/>
          <a:p>
            <a:endParaRPr/>
          </a:p>
        </p:txBody>
      </p:sp>
      <p:sp>
        <p:nvSpPr>
          <p:cNvPr id="19" name="object 25"/>
          <p:cNvSpPr/>
          <p:nvPr/>
        </p:nvSpPr>
        <p:spPr>
          <a:xfrm>
            <a:off x="4935202" y="4695323"/>
            <a:ext cx="523875" cy="1062355"/>
          </a:xfrm>
          <a:custGeom>
            <a:avLst/>
            <a:gdLst/>
            <a:ahLst/>
            <a:cxnLst/>
            <a:rect l="l" t="t" r="r" b="b"/>
            <a:pathLst>
              <a:path w="523875" h="1062354">
                <a:moveTo>
                  <a:pt x="523366" y="1062255"/>
                </a:moveTo>
                <a:lnTo>
                  <a:pt x="480920" y="1061684"/>
                </a:lnTo>
                <a:lnTo>
                  <a:pt x="440654" y="1060032"/>
                </a:lnTo>
                <a:lnTo>
                  <a:pt x="385522" y="1055721"/>
                </a:lnTo>
                <a:lnTo>
                  <a:pt x="338328" y="1049481"/>
                </a:lnTo>
                <a:lnTo>
                  <a:pt x="300889" y="1041616"/>
                </a:lnTo>
                <a:lnTo>
                  <a:pt x="265107" y="1025717"/>
                </a:lnTo>
                <a:lnTo>
                  <a:pt x="261682" y="1018643"/>
                </a:lnTo>
                <a:lnTo>
                  <a:pt x="261684" y="574739"/>
                </a:lnTo>
                <a:lnTo>
                  <a:pt x="260816" y="571162"/>
                </a:lnTo>
                <a:lnTo>
                  <a:pt x="222477" y="551766"/>
                </a:lnTo>
                <a:lnTo>
                  <a:pt x="185038" y="543901"/>
                </a:lnTo>
                <a:lnTo>
                  <a:pt x="137844" y="537661"/>
                </a:lnTo>
                <a:lnTo>
                  <a:pt x="82712" y="533351"/>
                </a:lnTo>
                <a:lnTo>
                  <a:pt x="42446" y="531698"/>
                </a:lnTo>
                <a:lnTo>
                  <a:pt x="0" y="531127"/>
                </a:lnTo>
                <a:lnTo>
                  <a:pt x="21462" y="530983"/>
                </a:lnTo>
                <a:lnTo>
                  <a:pt x="62885" y="529860"/>
                </a:lnTo>
                <a:lnTo>
                  <a:pt x="101859" y="527700"/>
                </a:lnTo>
                <a:lnTo>
                  <a:pt x="154547" y="522713"/>
                </a:lnTo>
                <a:lnTo>
                  <a:pt x="198692" y="515898"/>
                </a:lnTo>
                <a:lnTo>
                  <a:pt x="241119" y="504491"/>
                </a:lnTo>
                <a:lnTo>
                  <a:pt x="261684" y="487515"/>
                </a:lnTo>
                <a:lnTo>
                  <a:pt x="261684" y="43612"/>
                </a:lnTo>
                <a:lnTo>
                  <a:pt x="262551" y="40035"/>
                </a:lnTo>
                <a:lnTo>
                  <a:pt x="300890" y="20639"/>
                </a:lnTo>
                <a:lnTo>
                  <a:pt x="338329" y="12773"/>
                </a:lnTo>
                <a:lnTo>
                  <a:pt x="385524" y="6534"/>
                </a:lnTo>
                <a:lnTo>
                  <a:pt x="440655" y="2223"/>
                </a:lnTo>
                <a:lnTo>
                  <a:pt x="480921" y="570"/>
                </a:lnTo>
                <a:lnTo>
                  <a:pt x="501905" y="144"/>
                </a:lnTo>
                <a:lnTo>
                  <a:pt x="523368" y="0"/>
                </a:lnTo>
              </a:path>
            </a:pathLst>
          </a:custGeom>
          <a:ln w="25399">
            <a:solidFill>
              <a:srgbClr val="000000"/>
            </a:solidFill>
          </a:ln>
        </p:spPr>
        <p:txBody>
          <a:bodyPr wrap="square" lIns="0" tIns="0" rIns="0" bIns="0" rtlCol="0"/>
          <a:lstStyle/>
          <a:p>
            <a:endParaRPr/>
          </a:p>
        </p:txBody>
      </p:sp>
      <p:sp>
        <p:nvSpPr>
          <p:cNvPr id="20" name="object 26"/>
          <p:cNvSpPr txBox="1"/>
          <p:nvPr/>
        </p:nvSpPr>
        <p:spPr>
          <a:xfrm>
            <a:off x="4373420" y="5162469"/>
            <a:ext cx="468630" cy="330200"/>
          </a:xfrm>
          <a:prstGeom prst="rect">
            <a:avLst/>
          </a:prstGeom>
        </p:spPr>
        <p:txBody>
          <a:bodyPr vert="horz" wrap="square" lIns="0" tIns="0" rIns="0" bIns="0" rtlCol="0">
            <a:spAutoFit/>
          </a:bodyPr>
          <a:lstStyle/>
          <a:p>
            <a:pPr marL="12700">
              <a:lnSpc>
                <a:spcPts val="1310"/>
              </a:lnSpc>
            </a:pPr>
            <a:r>
              <a:rPr sz="1100" dirty="0">
                <a:latin typeface="Arial"/>
                <a:cs typeface="Arial"/>
              </a:rPr>
              <a:t>135</a:t>
            </a:r>
            <a:endParaRPr sz="1100">
              <a:latin typeface="Arial"/>
              <a:cs typeface="Arial"/>
            </a:endParaRPr>
          </a:p>
          <a:p>
            <a:pPr marL="12700">
              <a:lnSpc>
                <a:spcPts val="1310"/>
              </a:lnSpc>
            </a:pPr>
            <a:r>
              <a:rPr sz="1100" dirty="0">
                <a:latin typeface="Arial"/>
                <a:cs typeface="Arial"/>
              </a:rPr>
              <a:t>chunks</a:t>
            </a:r>
            <a:endParaRPr sz="1100">
              <a:latin typeface="Arial"/>
              <a:cs typeface="Arial"/>
            </a:endParaRPr>
          </a:p>
        </p:txBody>
      </p:sp>
      <p:sp>
        <p:nvSpPr>
          <p:cNvPr id="21" name="object 27"/>
          <p:cNvSpPr/>
          <p:nvPr/>
        </p:nvSpPr>
        <p:spPr>
          <a:xfrm>
            <a:off x="3844636" y="5058293"/>
            <a:ext cx="477981" cy="527858"/>
          </a:xfrm>
          <a:prstGeom prst="rect">
            <a:avLst/>
          </a:prstGeom>
          <a:blipFill>
            <a:blip r:embed="rId8" cstate="print"/>
            <a:stretch>
              <a:fillRect/>
            </a:stretch>
          </a:blipFill>
        </p:spPr>
        <p:txBody>
          <a:bodyPr wrap="square" lIns="0" tIns="0" rIns="0" bIns="0" rtlCol="0"/>
          <a:lstStyle/>
          <a:p>
            <a:endParaRPr/>
          </a:p>
        </p:txBody>
      </p:sp>
      <p:sp>
        <p:nvSpPr>
          <p:cNvPr id="22" name="object 28"/>
          <p:cNvSpPr/>
          <p:nvPr/>
        </p:nvSpPr>
        <p:spPr>
          <a:xfrm>
            <a:off x="3894727" y="5091362"/>
            <a:ext cx="374650" cy="414020"/>
          </a:xfrm>
          <a:custGeom>
            <a:avLst/>
            <a:gdLst/>
            <a:ahLst/>
            <a:cxnLst/>
            <a:rect l="l" t="t" r="r" b="b"/>
            <a:pathLst>
              <a:path w="374650" h="414020">
                <a:moveTo>
                  <a:pt x="0" y="103365"/>
                </a:moveTo>
                <a:lnTo>
                  <a:pt x="187188" y="103365"/>
                </a:lnTo>
                <a:lnTo>
                  <a:pt x="187188" y="0"/>
                </a:lnTo>
                <a:lnTo>
                  <a:pt x="374377" y="206731"/>
                </a:lnTo>
                <a:lnTo>
                  <a:pt x="187188" y="413462"/>
                </a:lnTo>
                <a:lnTo>
                  <a:pt x="187188" y="310096"/>
                </a:lnTo>
                <a:lnTo>
                  <a:pt x="0" y="310096"/>
                </a:lnTo>
                <a:lnTo>
                  <a:pt x="0" y="103365"/>
                </a:lnTo>
                <a:close/>
              </a:path>
            </a:pathLst>
          </a:custGeom>
          <a:ln w="9524">
            <a:solidFill>
              <a:srgbClr val="59BAD1"/>
            </a:solidFill>
          </a:ln>
        </p:spPr>
        <p:txBody>
          <a:bodyPr wrap="square" lIns="0" tIns="0" rIns="0" bIns="0" rtlCol="0"/>
          <a:lstStyle/>
          <a:p>
            <a:endParaRPr/>
          </a:p>
        </p:txBody>
      </p:sp>
      <p:sp>
        <p:nvSpPr>
          <p:cNvPr id="23" name="object 29"/>
          <p:cNvSpPr/>
          <p:nvPr/>
        </p:nvSpPr>
        <p:spPr>
          <a:xfrm>
            <a:off x="5806440" y="5045825"/>
            <a:ext cx="1334192" cy="527858"/>
          </a:xfrm>
          <a:prstGeom prst="rect">
            <a:avLst/>
          </a:prstGeom>
          <a:blipFill>
            <a:blip r:embed="rId9" cstate="print"/>
            <a:stretch>
              <a:fillRect/>
            </a:stretch>
          </a:blipFill>
        </p:spPr>
        <p:txBody>
          <a:bodyPr wrap="square" lIns="0" tIns="0" rIns="0" bIns="0" rtlCol="0"/>
          <a:lstStyle/>
          <a:p>
            <a:endParaRPr/>
          </a:p>
        </p:txBody>
      </p:sp>
      <p:sp>
        <p:nvSpPr>
          <p:cNvPr id="24" name="object 30"/>
          <p:cNvSpPr/>
          <p:nvPr/>
        </p:nvSpPr>
        <p:spPr>
          <a:xfrm>
            <a:off x="5856459" y="5080320"/>
            <a:ext cx="1232535" cy="414020"/>
          </a:xfrm>
          <a:custGeom>
            <a:avLst/>
            <a:gdLst/>
            <a:ahLst/>
            <a:cxnLst/>
            <a:rect l="l" t="t" r="r" b="b"/>
            <a:pathLst>
              <a:path w="1232534" h="414020">
                <a:moveTo>
                  <a:pt x="0" y="103365"/>
                </a:moveTo>
                <a:lnTo>
                  <a:pt x="1025487" y="103365"/>
                </a:lnTo>
                <a:lnTo>
                  <a:pt x="1025487" y="0"/>
                </a:lnTo>
                <a:lnTo>
                  <a:pt x="1232217" y="206731"/>
                </a:lnTo>
                <a:lnTo>
                  <a:pt x="1025487" y="413462"/>
                </a:lnTo>
                <a:lnTo>
                  <a:pt x="1025487" y="310096"/>
                </a:lnTo>
                <a:lnTo>
                  <a:pt x="0" y="310096"/>
                </a:lnTo>
                <a:lnTo>
                  <a:pt x="0" y="103365"/>
                </a:lnTo>
                <a:close/>
              </a:path>
            </a:pathLst>
          </a:custGeom>
          <a:ln w="9524">
            <a:solidFill>
              <a:srgbClr val="59BAD1"/>
            </a:solidFill>
          </a:ln>
        </p:spPr>
        <p:txBody>
          <a:bodyPr wrap="square" lIns="0" tIns="0" rIns="0" bIns="0" rtlCol="0"/>
          <a:lstStyle/>
          <a:p>
            <a:endParaRPr/>
          </a:p>
        </p:txBody>
      </p:sp>
      <p:sp>
        <p:nvSpPr>
          <p:cNvPr id="25" name="object 31"/>
          <p:cNvSpPr/>
          <p:nvPr/>
        </p:nvSpPr>
        <p:spPr>
          <a:xfrm>
            <a:off x="2065712" y="5054138"/>
            <a:ext cx="473825" cy="527858"/>
          </a:xfrm>
          <a:prstGeom prst="rect">
            <a:avLst/>
          </a:prstGeom>
          <a:blipFill>
            <a:blip r:embed="rId10" cstate="print"/>
            <a:stretch>
              <a:fillRect/>
            </a:stretch>
          </a:blipFill>
        </p:spPr>
        <p:txBody>
          <a:bodyPr wrap="square" lIns="0" tIns="0" rIns="0" bIns="0" rtlCol="0"/>
          <a:lstStyle/>
          <a:p>
            <a:endParaRPr/>
          </a:p>
        </p:txBody>
      </p:sp>
      <p:sp>
        <p:nvSpPr>
          <p:cNvPr id="26" name="object 32"/>
          <p:cNvSpPr/>
          <p:nvPr/>
        </p:nvSpPr>
        <p:spPr>
          <a:xfrm>
            <a:off x="2114519" y="5089154"/>
            <a:ext cx="374650" cy="414020"/>
          </a:xfrm>
          <a:custGeom>
            <a:avLst/>
            <a:gdLst/>
            <a:ahLst/>
            <a:cxnLst/>
            <a:rect l="l" t="t" r="r" b="b"/>
            <a:pathLst>
              <a:path w="374650" h="414020">
                <a:moveTo>
                  <a:pt x="0" y="103365"/>
                </a:moveTo>
                <a:lnTo>
                  <a:pt x="187188" y="103365"/>
                </a:lnTo>
                <a:lnTo>
                  <a:pt x="187188" y="0"/>
                </a:lnTo>
                <a:lnTo>
                  <a:pt x="374377" y="206731"/>
                </a:lnTo>
                <a:lnTo>
                  <a:pt x="187188" y="413462"/>
                </a:lnTo>
                <a:lnTo>
                  <a:pt x="187188" y="310096"/>
                </a:lnTo>
                <a:lnTo>
                  <a:pt x="0" y="310096"/>
                </a:lnTo>
                <a:lnTo>
                  <a:pt x="0" y="103365"/>
                </a:lnTo>
                <a:close/>
              </a:path>
            </a:pathLst>
          </a:custGeom>
          <a:ln w="9524">
            <a:solidFill>
              <a:srgbClr val="59BAD1"/>
            </a:solidFill>
          </a:ln>
        </p:spPr>
        <p:txBody>
          <a:bodyPr wrap="square" lIns="0" tIns="0" rIns="0" bIns="0" rtlCol="0"/>
          <a:lstStyle/>
          <a:p>
            <a:endParaRPr/>
          </a:p>
        </p:txBody>
      </p:sp>
      <p:sp>
        <p:nvSpPr>
          <p:cNvPr id="27" name="object 33"/>
          <p:cNvSpPr/>
          <p:nvPr/>
        </p:nvSpPr>
        <p:spPr>
          <a:xfrm>
            <a:off x="2327563" y="3836324"/>
            <a:ext cx="4792286" cy="527858"/>
          </a:xfrm>
          <a:prstGeom prst="rect">
            <a:avLst/>
          </a:prstGeom>
          <a:blipFill>
            <a:blip r:embed="rId11" cstate="print"/>
            <a:stretch>
              <a:fillRect/>
            </a:stretch>
          </a:blipFill>
        </p:spPr>
        <p:txBody>
          <a:bodyPr wrap="square" lIns="0" tIns="0" rIns="0" bIns="0" rtlCol="0"/>
          <a:lstStyle/>
          <a:p>
            <a:endParaRPr/>
          </a:p>
        </p:txBody>
      </p:sp>
      <p:sp>
        <p:nvSpPr>
          <p:cNvPr id="28" name="object 34"/>
          <p:cNvSpPr/>
          <p:nvPr/>
        </p:nvSpPr>
        <p:spPr>
          <a:xfrm>
            <a:off x="2377353" y="3872162"/>
            <a:ext cx="4689475" cy="414020"/>
          </a:xfrm>
          <a:custGeom>
            <a:avLst/>
            <a:gdLst/>
            <a:ahLst/>
            <a:cxnLst/>
            <a:rect l="l" t="t" r="r" b="b"/>
            <a:pathLst>
              <a:path w="4689475" h="414020">
                <a:moveTo>
                  <a:pt x="0" y="103365"/>
                </a:moveTo>
                <a:lnTo>
                  <a:pt x="4482506" y="103365"/>
                </a:lnTo>
                <a:lnTo>
                  <a:pt x="4482506" y="0"/>
                </a:lnTo>
                <a:lnTo>
                  <a:pt x="4689238" y="206731"/>
                </a:lnTo>
                <a:lnTo>
                  <a:pt x="4482506" y="413462"/>
                </a:lnTo>
                <a:lnTo>
                  <a:pt x="4482506" y="310096"/>
                </a:lnTo>
                <a:lnTo>
                  <a:pt x="0" y="310096"/>
                </a:lnTo>
                <a:lnTo>
                  <a:pt x="0" y="103365"/>
                </a:lnTo>
                <a:close/>
              </a:path>
            </a:pathLst>
          </a:custGeom>
          <a:ln w="9524">
            <a:solidFill>
              <a:srgbClr val="59BAD1"/>
            </a:solidFill>
          </a:ln>
        </p:spPr>
        <p:txBody>
          <a:bodyPr wrap="square" lIns="0" tIns="0" rIns="0" bIns="0" rtlCol="0"/>
          <a:lstStyle/>
          <a:p>
            <a:endParaRPr/>
          </a:p>
        </p:txBody>
      </p:sp>
      <p:sp>
        <p:nvSpPr>
          <p:cNvPr id="29" name="object 36"/>
          <p:cNvSpPr txBox="1"/>
          <p:nvPr/>
        </p:nvSpPr>
        <p:spPr>
          <a:xfrm>
            <a:off x="3609211" y="4011738"/>
            <a:ext cx="782955" cy="165100"/>
          </a:xfrm>
          <a:prstGeom prst="rect">
            <a:avLst/>
          </a:prstGeom>
        </p:spPr>
        <p:txBody>
          <a:bodyPr vert="horz" wrap="square" lIns="0" tIns="0" rIns="0" bIns="0" rtlCol="0">
            <a:spAutoFit/>
          </a:bodyPr>
          <a:lstStyle/>
          <a:p>
            <a:pPr marL="12700">
              <a:lnSpc>
                <a:spcPct val="100000"/>
              </a:lnSpc>
            </a:pPr>
            <a:r>
              <a:rPr sz="1100" spc="-10" dirty="0">
                <a:latin typeface="Arial"/>
                <a:cs typeface="Arial"/>
              </a:rPr>
              <a:t>~</a:t>
            </a:r>
            <a:r>
              <a:rPr sz="1100" spc="-5" dirty="0">
                <a:latin typeface="Arial"/>
                <a:cs typeface="Arial"/>
              </a:rPr>
              <a:t> </a:t>
            </a:r>
            <a:r>
              <a:rPr sz="1100" dirty="0">
                <a:latin typeface="Arial"/>
                <a:cs typeface="Arial"/>
              </a:rPr>
              <a:t>4-5</a:t>
            </a:r>
            <a:r>
              <a:rPr sz="1100" spc="-5" dirty="0">
                <a:latin typeface="Arial"/>
                <a:cs typeface="Arial"/>
              </a:rPr>
              <a:t> </a:t>
            </a:r>
            <a:r>
              <a:rPr sz="1100" dirty="0">
                <a:latin typeface="Arial"/>
                <a:cs typeface="Arial"/>
              </a:rPr>
              <a:t>weeks</a:t>
            </a:r>
            <a:endParaRPr sz="1100">
              <a:latin typeface="Arial"/>
              <a:cs typeface="Arial"/>
            </a:endParaRPr>
          </a:p>
        </p:txBody>
      </p:sp>
      <p:sp>
        <p:nvSpPr>
          <p:cNvPr id="30" name="object 37"/>
          <p:cNvSpPr txBox="1"/>
          <p:nvPr/>
        </p:nvSpPr>
        <p:spPr>
          <a:xfrm>
            <a:off x="6047610" y="5213270"/>
            <a:ext cx="557530" cy="165100"/>
          </a:xfrm>
          <a:prstGeom prst="rect">
            <a:avLst/>
          </a:prstGeom>
        </p:spPr>
        <p:txBody>
          <a:bodyPr vert="horz" wrap="square" lIns="0" tIns="0" rIns="0" bIns="0" rtlCol="0">
            <a:spAutoFit/>
          </a:bodyPr>
          <a:lstStyle/>
          <a:p>
            <a:pPr marL="12700">
              <a:lnSpc>
                <a:spcPct val="100000"/>
              </a:lnSpc>
            </a:pPr>
            <a:r>
              <a:rPr sz="1100" spc="-10" dirty="0">
                <a:latin typeface="Arial"/>
                <a:cs typeface="Arial"/>
              </a:rPr>
              <a:t>~</a:t>
            </a:r>
            <a:r>
              <a:rPr sz="1100" spc="-5" dirty="0">
                <a:latin typeface="Arial"/>
                <a:cs typeface="Arial"/>
              </a:rPr>
              <a:t> </a:t>
            </a:r>
            <a:r>
              <a:rPr sz="1100" dirty="0">
                <a:latin typeface="Arial"/>
                <a:cs typeface="Arial"/>
              </a:rPr>
              <a:t>4</a:t>
            </a:r>
            <a:r>
              <a:rPr sz="1100" spc="-5" dirty="0">
                <a:latin typeface="Arial"/>
                <a:cs typeface="Arial"/>
              </a:rPr>
              <a:t> </a:t>
            </a:r>
            <a:r>
              <a:rPr sz="1100" dirty="0">
                <a:latin typeface="Arial"/>
                <a:cs typeface="Arial"/>
              </a:rPr>
              <a:t>days</a:t>
            </a:r>
            <a:endParaRPr sz="1100">
              <a:latin typeface="Arial"/>
              <a:cs typeface="Arial"/>
            </a:endParaRPr>
          </a:p>
        </p:txBody>
      </p:sp>
      <p:sp>
        <p:nvSpPr>
          <p:cNvPr id="31" name="object 12"/>
          <p:cNvSpPr/>
          <p:nvPr/>
        </p:nvSpPr>
        <p:spPr>
          <a:xfrm>
            <a:off x="98157" y="3414279"/>
            <a:ext cx="2255814" cy="2440212"/>
          </a:xfrm>
          <a:prstGeom prst="rect">
            <a:avLst/>
          </a:prstGeom>
          <a:blipFill>
            <a:blip r:embed="rId1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884588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1" y="566293"/>
            <a:ext cx="8657166" cy="898440"/>
          </a:xfrm>
        </p:spPr>
        <p:txBody>
          <a:bodyPr>
            <a:noAutofit/>
          </a:bodyPr>
          <a:lstStyle/>
          <a:p>
            <a:r>
              <a:rPr lang="en-US" sz="3600" dirty="0" smtClean="0"/>
              <a:t>Blue Brain </a:t>
            </a:r>
            <a:r>
              <a:rPr lang="en-US" sz="3600" dirty="0" smtClean="0"/>
              <a:t>Project – a Swiss Brain Initiative</a:t>
            </a:r>
            <a:endParaRPr lang="en-US" sz="3600" dirty="0"/>
          </a:p>
        </p:txBody>
      </p:sp>
      <p:sp>
        <p:nvSpPr>
          <p:cNvPr id="3" name="Content Placeholder 2"/>
          <p:cNvSpPr>
            <a:spLocks noGrp="1"/>
          </p:cNvSpPr>
          <p:nvPr>
            <p:ph idx="1"/>
          </p:nvPr>
        </p:nvSpPr>
        <p:spPr>
          <a:xfrm>
            <a:off x="838200" y="1607693"/>
            <a:ext cx="7543800" cy="3886200"/>
          </a:xfrm>
        </p:spPr>
        <p:txBody>
          <a:bodyPr>
            <a:normAutofit fontScale="85000" lnSpcReduction="10000"/>
          </a:bodyPr>
          <a:lstStyle/>
          <a:p>
            <a:r>
              <a:rPr lang="en-US" dirty="0"/>
              <a:t>The goal of the Blue Brain Project is to build biologically detailed digital reconstructions and simulations of the rodent, and ultimately the human </a:t>
            </a:r>
            <a:r>
              <a:rPr lang="en-US" dirty="0" smtClean="0"/>
              <a:t>brain.</a:t>
            </a:r>
          </a:p>
          <a:p>
            <a:r>
              <a:rPr lang="en-US" dirty="0" smtClean="0"/>
              <a:t>The </a:t>
            </a:r>
            <a:r>
              <a:rPr lang="en-US" dirty="0"/>
              <a:t>supercomputer-based reconstructions and simulations built by the project offer a radically new approach for understanding the multilevel structure and function of the </a:t>
            </a:r>
            <a:r>
              <a:rPr lang="en-US" dirty="0" smtClean="0"/>
              <a:t>brain.</a:t>
            </a:r>
          </a:p>
          <a:p>
            <a:r>
              <a:rPr lang="en-US" dirty="0" smtClean="0"/>
              <a:t>The novel </a:t>
            </a:r>
            <a:r>
              <a:rPr lang="en-US" dirty="0"/>
              <a:t>research strategy </a:t>
            </a:r>
            <a:r>
              <a:rPr lang="en-US" dirty="0" smtClean="0"/>
              <a:t>allows </a:t>
            </a:r>
            <a:r>
              <a:rPr lang="en-US" dirty="0"/>
              <a:t>the project to build </a:t>
            </a:r>
            <a:r>
              <a:rPr lang="en-US" dirty="0" smtClean="0"/>
              <a:t>computer models </a:t>
            </a:r>
            <a:r>
              <a:rPr lang="en-US" dirty="0"/>
              <a:t>of the brain at an unprecedented level of biological detail. </a:t>
            </a:r>
            <a:endParaRPr lang="en-US" dirty="0" smtClean="0"/>
          </a:p>
          <a:p>
            <a:r>
              <a:rPr lang="en-US" dirty="0" smtClean="0"/>
              <a:t>Supercomputer</a:t>
            </a:r>
            <a:r>
              <a:rPr lang="en-US" dirty="0"/>
              <a:t>-based simulation </a:t>
            </a:r>
            <a:r>
              <a:rPr lang="en-US" dirty="0" smtClean="0"/>
              <a:t>turns </a:t>
            </a:r>
            <a:r>
              <a:rPr lang="en-US" dirty="0"/>
              <a:t>understanding the brain into a tractable problem, providing a new tool to study the complex interactions within different levels of brain organization and to investigate the cross-level links leading from genes to cognition.</a:t>
            </a:r>
          </a:p>
        </p:txBody>
      </p:sp>
      <p:sp>
        <p:nvSpPr>
          <p:cNvPr id="5" name="TextBox 4"/>
          <p:cNvSpPr txBox="1"/>
          <p:nvPr/>
        </p:nvSpPr>
        <p:spPr>
          <a:xfrm>
            <a:off x="5960533" y="5725067"/>
            <a:ext cx="2300630" cy="369332"/>
          </a:xfrm>
          <a:prstGeom prst="rect">
            <a:avLst/>
          </a:prstGeom>
          <a:noFill/>
        </p:spPr>
        <p:txBody>
          <a:bodyPr wrap="none" rtlCol="0">
            <a:spAutoFit/>
          </a:bodyPr>
          <a:lstStyle/>
          <a:p>
            <a:r>
              <a:rPr lang="en-US" dirty="0"/>
              <a:t>http://</a:t>
            </a:r>
            <a:r>
              <a:rPr lang="en-US" dirty="0" err="1"/>
              <a:t>bluebrain.epfl.ch</a:t>
            </a:r>
            <a:endParaRPr lang="en-US" dirty="0"/>
          </a:p>
        </p:txBody>
      </p:sp>
    </p:spTree>
    <p:extLst>
      <p:ext uri="{BB962C8B-B14F-4D97-AF65-F5344CB8AC3E}">
        <p14:creationId xmlns:p14="http://schemas.microsoft.com/office/powerpoint/2010/main" val="16002765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6293"/>
            <a:ext cx="7939482" cy="913123"/>
          </a:xfrm>
        </p:spPr>
        <p:txBody>
          <a:bodyPr>
            <a:normAutofit fontScale="90000"/>
          </a:bodyPr>
          <a:lstStyle/>
          <a:p>
            <a:r>
              <a:rPr lang="en-US" dirty="0" smtClean="0"/>
              <a:t>BBP Target resources</a:t>
            </a:r>
            <a:endParaRPr lang="en-US" dirty="0"/>
          </a:p>
        </p:txBody>
      </p:sp>
      <p:pic>
        <p:nvPicPr>
          <p:cNvPr id="6" name="Picture 5" descr="Снимок экрана 2017-08-15 в 12.34.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067" y="1558356"/>
            <a:ext cx="7509934" cy="4501525"/>
          </a:xfrm>
          <a:prstGeom prst="rect">
            <a:avLst/>
          </a:prstGeom>
        </p:spPr>
      </p:pic>
    </p:spTree>
    <p:extLst>
      <p:ext uri="{BB962C8B-B14F-4D97-AF65-F5344CB8AC3E}">
        <p14:creationId xmlns:p14="http://schemas.microsoft.com/office/powerpoint/2010/main" val="20143553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6293"/>
            <a:ext cx="6781800" cy="771440"/>
          </a:xfrm>
        </p:spPr>
        <p:txBody>
          <a:bodyPr>
            <a:normAutofit/>
          </a:bodyPr>
          <a:lstStyle/>
          <a:p>
            <a:r>
              <a:rPr lang="en-US" sz="4400" dirty="0" smtClean="0"/>
              <a:t>BBP resources metrics</a:t>
            </a:r>
            <a:endParaRPr lang="en-US" sz="4400" dirty="0"/>
          </a:p>
        </p:txBody>
      </p:sp>
      <p:sp>
        <p:nvSpPr>
          <p:cNvPr id="3" name="Content Placeholder 2"/>
          <p:cNvSpPr>
            <a:spLocks noGrp="1"/>
          </p:cNvSpPr>
          <p:nvPr>
            <p:ph idx="1"/>
          </p:nvPr>
        </p:nvSpPr>
        <p:spPr>
          <a:xfrm>
            <a:off x="838200" y="1548426"/>
            <a:ext cx="7543800" cy="3886200"/>
          </a:xfrm>
        </p:spPr>
        <p:txBody>
          <a:bodyPr/>
          <a:lstStyle/>
          <a:p>
            <a:r>
              <a:rPr lang="en-US" dirty="0" smtClean="0"/>
              <a:t>Intel </a:t>
            </a:r>
            <a:r>
              <a:rPr lang="en-US" dirty="0"/>
              <a:t>x86-NVIDIA GPU based BBP clusters located in Geneva (47 </a:t>
            </a:r>
            <a:r>
              <a:rPr lang="en-US" dirty="0" err="1"/>
              <a:t>TFlops</a:t>
            </a:r>
            <a:r>
              <a:rPr lang="en-US" dirty="0"/>
              <a:t>) and </a:t>
            </a:r>
            <a:r>
              <a:rPr lang="en-US" dirty="0" err="1"/>
              <a:t>Lugano</a:t>
            </a:r>
            <a:r>
              <a:rPr lang="en-US" dirty="0"/>
              <a:t> (81 </a:t>
            </a:r>
            <a:r>
              <a:rPr lang="en-US" dirty="0" err="1" smtClean="0"/>
              <a:t>TFlops</a:t>
            </a:r>
            <a:r>
              <a:rPr lang="en-US" dirty="0" smtClean="0"/>
              <a:t>)</a:t>
            </a:r>
          </a:p>
          <a:p>
            <a:r>
              <a:rPr lang="en-US" dirty="0" smtClean="0"/>
              <a:t>BBP </a:t>
            </a:r>
            <a:r>
              <a:rPr lang="en-US" dirty="0"/>
              <a:t>IBM </a:t>
            </a:r>
            <a:r>
              <a:rPr lang="en-US" dirty="0" err="1"/>
              <a:t>BlueGene</a:t>
            </a:r>
            <a:r>
              <a:rPr lang="en-US" dirty="0"/>
              <a:t>/Q supercomputer ( 0.78 </a:t>
            </a:r>
            <a:r>
              <a:rPr lang="en-US" dirty="0" err="1" smtClean="0"/>
              <a:t>PFlops</a:t>
            </a:r>
            <a:r>
              <a:rPr lang="en-US" dirty="0" smtClean="0"/>
              <a:t> </a:t>
            </a:r>
            <a:r>
              <a:rPr lang="en-US" dirty="0"/>
              <a:t>and 65 TB of DRAM memory</a:t>
            </a:r>
            <a:r>
              <a:rPr lang="en-US" dirty="0" smtClean="0"/>
              <a:t>) located </a:t>
            </a:r>
            <a:r>
              <a:rPr lang="en-US" dirty="0"/>
              <a:t>in </a:t>
            </a:r>
            <a:r>
              <a:rPr lang="en-US" dirty="0" err="1" smtClean="0"/>
              <a:t>Lugano</a:t>
            </a:r>
            <a:endParaRPr lang="en-US" dirty="0"/>
          </a:p>
          <a:p>
            <a:r>
              <a:rPr lang="en-US" dirty="0" smtClean="0"/>
              <a:t>Titan </a:t>
            </a:r>
            <a:r>
              <a:rPr lang="en-US" dirty="0"/>
              <a:t>Supercomputer with peak theoretical performance 27 </a:t>
            </a:r>
            <a:r>
              <a:rPr lang="en-US" dirty="0" err="1"/>
              <a:t>PFlops</a:t>
            </a:r>
            <a:r>
              <a:rPr lang="en-US" dirty="0"/>
              <a:t> operated by the Oak Ridge Leadership Computing Facility (OLCF</a:t>
            </a:r>
            <a:r>
              <a:rPr lang="en-US" dirty="0" smtClean="0"/>
              <a:t>)</a:t>
            </a:r>
            <a:endParaRPr lang="en-US" dirty="0"/>
          </a:p>
        </p:txBody>
      </p:sp>
    </p:spTree>
    <p:extLst>
      <p:ext uri="{BB962C8B-B14F-4D97-AF65-F5344CB8AC3E}">
        <p14:creationId xmlns:p14="http://schemas.microsoft.com/office/powerpoint/2010/main" val="14061968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4215</TotalTime>
  <Words>1270</Words>
  <Application>Microsoft Macintosh PowerPoint</Application>
  <PresentationFormat>On-screen Show (4:3)</PresentationFormat>
  <Paragraphs>185</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NewsPrint</vt:lpstr>
      <vt:lpstr>HEP Computing Tools for Brain Studies</vt:lpstr>
      <vt:lpstr>Outline </vt:lpstr>
      <vt:lpstr>Introduction</vt:lpstr>
      <vt:lpstr>Workflow Management. PanDA. Production and Distributed Analysis System</vt:lpstr>
      <vt:lpstr>Extending PanDA to Supercomputers</vt:lpstr>
      <vt:lpstr>Extending PanDA beyond HEP. BigPanDA in Genomics</vt:lpstr>
      <vt:lpstr>Blue Brain Project – a Swiss Brain Initiative</vt:lpstr>
      <vt:lpstr>BBP Target resources</vt:lpstr>
      <vt:lpstr>BBP resources metrics</vt:lpstr>
      <vt:lpstr>Computing model of the Blue Brain Project</vt:lpstr>
      <vt:lpstr>Computing model of the Blue Brain Project</vt:lpstr>
      <vt:lpstr>Initial PanDA test @ BBP</vt:lpstr>
      <vt:lpstr>PanDA Portal @ BBP (1/2)</vt:lpstr>
      <vt:lpstr>PanDA Portal @ BBP (2/2)</vt:lpstr>
      <vt:lpstr>User Interfaces</vt:lpstr>
      <vt:lpstr>Summary &amp; Conclusion</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Ruslan Mashinistov</dc:creator>
  <cp:lastModifiedBy>Alexei Klimentov</cp:lastModifiedBy>
  <cp:revision>78</cp:revision>
  <dcterms:created xsi:type="dcterms:W3CDTF">2017-08-08T22:17:48Z</dcterms:created>
  <dcterms:modified xsi:type="dcterms:W3CDTF">2017-09-28T08:42:17Z</dcterms:modified>
</cp:coreProperties>
</file>