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26" r:id="rId3"/>
    <p:sldId id="349" r:id="rId4"/>
    <p:sldId id="350" r:id="rId5"/>
    <p:sldId id="351" r:id="rId6"/>
    <p:sldId id="333" r:id="rId7"/>
    <p:sldId id="334" r:id="rId8"/>
    <p:sldId id="335" r:id="rId9"/>
    <p:sldId id="292" r:id="rId10"/>
    <p:sldId id="353" r:id="rId11"/>
    <p:sldId id="320" r:id="rId12"/>
    <p:sldId id="322" r:id="rId13"/>
    <p:sldId id="321" r:id="rId14"/>
    <p:sldId id="316" r:id="rId15"/>
    <p:sldId id="336" r:id="rId16"/>
    <p:sldId id="337" r:id="rId17"/>
    <p:sldId id="338" r:id="rId18"/>
    <p:sldId id="339" r:id="rId19"/>
    <p:sldId id="346" r:id="rId20"/>
    <p:sldId id="347" r:id="rId21"/>
    <p:sldId id="348" r:id="rId22"/>
    <p:sldId id="340" r:id="rId23"/>
    <p:sldId id="341" r:id="rId24"/>
    <p:sldId id="342" r:id="rId25"/>
    <p:sldId id="325" r:id="rId26"/>
    <p:sldId id="352" r:id="rId27"/>
    <p:sldId id="344" r:id="rId28"/>
    <p:sldId id="345" r:id="rId29"/>
    <p:sldId id="311" r:id="rId30"/>
    <p:sldId id="313" r:id="rId31"/>
    <p:sldId id="314" r:id="rId32"/>
    <p:sldId id="302" r:id="rId33"/>
    <p:sldId id="318" r:id="rId34"/>
    <p:sldId id="303" r:id="rId35"/>
    <p:sldId id="304" r:id="rId36"/>
    <p:sldId id="305" r:id="rId37"/>
  </p:sldIdLst>
  <p:sldSz cx="9144000" cy="5715000" type="screen16x10"/>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2E2"/>
    <a:srgbClr val="E0A2BA"/>
    <a:srgbClr val="F6F0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12" autoAdjust="0"/>
    <p:restoredTop sz="85022" autoAdjust="0"/>
  </p:normalViewPr>
  <p:slideViewPr>
    <p:cSldViewPr snapToGrid="0" snapToObjects="1">
      <p:cViewPr>
        <p:scale>
          <a:sx n="104" d="100"/>
          <a:sy n="104" d="100"/>
        </p:scale>
        <p:origin x="560" y="40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04AB4-24DA-D246-A83A-6721AE3403E2}" type="datetimeFigureOut">
              <a:rPr lang="ru-RU" smtClean="0"/>
              <a:t>25.09.17</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18B51-1CEF-9B4C-ADE6-7FE9F98C4233}" type="slidenum">
              <a:rPr lang="ru-RU" smtClean="0"/>
              <a:t>‹#›</a:t>
            </a:fld>
            <a:endParaRPr lang="ru-RU"/>
          </a:p>
        </p:txBody>
      </p:sp>
    </p:spTree>
    <p:extLst>
      <p:ext uri="{BB962C8B-B14F-4D97-AF65-F5344CB8AC3E}">
        <p14:creationId xmlns:p14="http://schemas.microsoft.com/office/powerpoint/2010/main" val="1652742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3DEB43-A762-4B57-9789-84CA9415F7B9}" type="slidenum">
              <a:rPr lang="ru-RU" smtClean="0"/>
              <a:t>2</a:t>
            </a:fld>
            <a:endParaRPr lang="ru-RU"/>
          </a:p>
        </p:txBody>
      </p:sp>
    </p:spTree>
    <p:extLst>
      <p:ext uri="{BB962C8B-B14F-4D97-AF65-F5344CB8AC3E}">
        <p14:creationId xmlns:p14="http://schemas.microsoft.com/office/powerpoint/2010/main" val="4093571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TODO:</a:t>
            </a:r>
            <a:r>
              <a:rPr lang="en-US" baseline="0" dirty="0" smtClean="0"/>
              <a:t> </a:t>
            </a:r>
            <a:r>
              <a:rPr lang="ru-RU" baseline="0" dirty="0" smtClean="0"/>
              <a:t>Перевод</a:t>
            </a:r>
            <a:endParaRPr lang="ru-RU" dirty="0"/>
          </a:p>
        </p:txBody>
      </p:sp>
      <p:sp>
        <p:nvSpPr>
          <p:cNvPr id="4" name="Номер слайда 3"/>
          <p:cNvSpPr>
            <a:spLocks noGrp="1"/>
          </p:cNvSpPr>
          <p:nvPr>
            <p:ph type="sldNum" sz="quarter" idx="10"/>
          </p:nvPr>
        </p:nvSpPr>
        <p:spPr/>
        <p:txBody>
          <a:bodyPr/>
          <a:lstStyle/>
          <a:p>
            <a:fld id="{E7D18B51-1CEF-9B4C-ADE6-7FE9F98C4233}" type="slidenum">
              <a:rPr lang="ru-RU" smtClean="0"/>
              <a:t>14</a:t>
            </a:fld>
            <a:endParaRPr lang="ru-RU"/>
          </a:p>
        </p:txBody>
      </p:sp>
    </p:spTree>
    <p:extLst>
      <p:ext uri="{BB962C8B-B14F-4D97-AF65-F5344CB8AC3E}">
        <p14:creationId xmlns:p14="http://schemas.microsoft.com/office/powerpoint/2010/main" val="170754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926805-A0AB-4163-B434-87A39752BD3D}" type="slidenum">
              <a:rPr lang="en-GB" altLang="en-US" smtClean="0">
                <a:solidFill>
                  <a:prstClr val="black"/>
                </a:solidFill>
              </a:rPr>
              <a:pPr/>
              <a:t>16</a:t>
            </a:fld>
            <a:endParaRPr lang="en-GB" altLang="en-US">
              <a:solidFill>
                <a:prstClr val="black"/>
              </a:solidFill>
            </a:endParaRPr>
          </a:p>
        </p:txBody>
      </p:sp>
    </p:spTree>
    <p:extLst>
      <p:ext uri="{BB962C8B-B14F-4D97-AF65-F5344CB8AC3E}">
        <p14:creationId xmlns:p14="http://schemas.microsoft.com/office/powerpoint/2010/main" val="1359945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D18B51-1CEF-9B4C-ADE6-7FE9F98C4233}" type="slidenum">
              <a:rPr lang="ru-RU" smtClean="0"/>
              <a:t>18</a:t>
            </a:fld>
            <a:endParaRPr lang="ru-RU"/>
          </a:p>
        </p:txBody>
      </p:sp>
    </p:spTree>
    <p:extLst>
      <p:ext uri="{BB962C8B-B14F-4D97-AF65-F5344CB8AC3E}">
        <p14:creationId xmlns:p14="http://schemas.microsoft.com/office/powerpoint/2010/main" val="15389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7D18B51-1CEF-9B4C-ADE6-7FE9F98C4233}" type="slidenum">
              <a:rPr lang="ru-RU" smtClean="0"/>
              <a:t>19</a:t>
            </a:fld>
            <a:endParaRPr lang="ru-RU"/>
          </a:p>
        </p:txBody>
      </p:sp>
    </p:spTree>
    <p:extLst>
      <p:ext uri="{BB962C8B-B14F-4D97-AF65-F5344CB8AC3E}">
        <p14:creationId xmlns:p14="http://schemas.microsoft.com/office/powerpoint/2010/main" val="2116827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endParaRPr lang="en-US" dirty="0"/>
          </a:p>
        </p:txBody>
      </p:sp>
      <p:sp>
        <p:nvSpPr>
          <p:cNvPr id="4" name="Slide Number Placeholder 3"/>
          <p:cNvSpPr>
            <a:spLocks noGrp="1"/>
          </p:cNvSpPr>
          <p:nvPr>
            <p:ph type="sldNum" sz="quarter" idx="10"/>
          </p:nvPr>
        </p:nvSpPr>
        <p:spPr/>
        <p:txBody>
          <a:bodyPr/>
          <a:lstStyle/>
          <a:p>
            <a:fld id="{EB118D51-0B98-7840-AE0F-54CCF5D969C5}" type="slidenum">
              <a:rPr lang="en-US" smtClean="0"/>
              <a:t>33</a:t>
            </a:fld>
            <a:endParaRPr lang="en-US"/>
          </a:p>
        </p:txBody>
      </p:sp>
    </p:spTree>
    <p:extLst>
      <p:ext uri="{BB962C8B-B14F-4D97-AF65-F5344CB8AC3E}">
        <p14:creationId xmlns:p14="http://schemas.microsoft.com/office/powerpoint/2010/main" val="116290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 Deeply reconfigurable –</a:t>
            </a:r>
            <a:r>
              <a:rPr lang="ru-RU" baseline="0" dirty="0" smtClean="0"/>
              <a:t> нам нужна управляемая </a:t>
            </a:r>
            <a:r>
              <a:rPr lang="en-US" baseline="0" dirty="0" smtClean="0"/>
              <a:t>SLA</a:t>
            </a:r>
            <a:r>
              <a:rPr lang="ru-RU" baseline="0" dirty="0" smtClean="0"/>
              <a:t> сетевая инфраструктура, так как необходимо </a:t>
            </a:r>
            <a:r>
              <a:rPr lang="ru-RU" sz="1200" kern="1200" baseline="0" dirty="0" smtClean="0">
                <a:solidFill>
                  <a:schemeClr val="tx1"/>
                </a:solidFill>
                <a:effectLst/>
                <a:latin typeface="+mn-lt"/>
                <a:ea typeface="+mn-ea"/>
                <a:cs typeface="+mn-cs"/>
              </a:rPr>
              <a:t>г</a:t>
            </a:r>
            <a:r>
              <a:rPr lang="ru-RU" sz="1200" kern="1200" dirty="0" smtClean="0">
                <a:solidFill>
                  <a:schemeClr val="tx1"/>
                </a:solidFill>
                <a:effectLst/>
                <a:latin typeface="+mn-lt"/>
                <a:ea typeface="+mn-ea"/>
                <a:cs typeface="+mn-cs"/>
              </a:rPr>
              <a:t>ибко подстраиваться под нужды пользователей. Под гибкостью</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понимается возможность </a:t>
            </a:r>
            <a:r>
              <a:rPr lang="ru-RU" sz="1200" kern="1200" dirty="0" err="1" smtClean="0">
                <a:solidFill>
                  <a:schemeClr val="tx1"/>
                </a:solidFill>
                <a:effectLst/>
                <a:latin typeface="+mn-lt"/>
                <a:ea typeface="+mn-ea"/>
                <a:cs typeface="+mn-cs"/>
              </a:rPr>
              <a:t>многоуровнего</a:t>
            </a:r>
            <a:r>
              <a:rPr lang="ru-RU" sz="1200" kern="1200" baseline="0" dirty="0" smtClean="0">
                <a:solidFill>
                  <a:schemeClr val="tx1"/>
                </a:solidFill>
                <a:effectLst/>
                <a:latin typeface="+mn-lt"/>
                <a:ea typeface="+mn-ea"/>
                <a:cs typeface="+mn-cs"/>
              </a:rPr>
              <a:t> управления (от приложений на абонентских машинах до приложений контролирующих передачи данных в сети)</a:t>
            </a:r>
            <a:endParaRPr lang="ru-RU" baseline="0" dirty="0" smtClean="0"/>
          </a:p>
          <a:p>
            <a:endParaRPr lang="en-US" baseline="0" dirty="0" smtClean="0"/>
          </a:p>
          <a:p>
            <a:endParaRPr lang="en-US" baseline="0" dirty="0" smtClean="0"/>
          </a:p>
          <a:p>
            <a:pPr lvl="0"/>
            <a:r>
              <a:rPr lang="fr-FR" sz="1200" kern="1200" cap="small" dirty="0" smtClean="0">
                <a:solidFill>
                  <a:schemeClr val="tx1"/>
                </a:solidFill>
                <a:effectLst/>
                <a:latin typeface="+mn-lt"/>
                <a:ea typeface="+mn-ea"/>
                <a:cs typeface="+mn-cs"/>
              </a:rPr>
              <a:t> Introductions</a:t>
            </a:r>
            <a:endParaRPr lang="ru-RU" sz="1200" kern="1200" cap="small"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Modern scientific research is impossible without the sophisticated computational and data-processing infrastructure. </a:t>
            </a:r>
          </a:p>
          <a:p>
            <a:r>
              <a:rPr lang="en-US" sz="1200" kern="1200" dirty="0" smtClean="0">
                <a:solidFill>
                  <a:schemeClr val="tx1"/>
                </a:solidFill>
                <a:effectLst/>
                <a:latin typeface="+mn-lt"/>
                <a:ea typeface="+mn-ea"/>
                <a:cs typeface="+mn-cs"/>
              </a:rPr>
              <a:t>Different science domains present a variety of challenges to  the cyber-infrastructure, which today may consist of desktop computers, small institutional clusters, cloud resources and supercomputers purpose-built to address specific problems. These challenges can be summed up as:</a:t>
            </a:r>
            <a:endParaRPr lang="ru-R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Infrastructure heterogeneity</a:t>
            </a:r>
            <a:r>
              <a:rPr lang="en-US" sz="1200" kern="1200" dirty="0" smtClean="0">
                <a:solidFill>
                  <a:schemeClr val="tx1"/>
                </a:solidFill>
                <a:effectLst/>
                <a:latin typeface="+mn-lt"/>
                <a:ea typeface="+mn-ea"/>
                <a:cs typeface="+mn-cs"/>
              </a:rPr>
              <a:t>. Different computational solutions may require differently optimized computational and data-processing architectures. For example part of a given computational workflow may be executed using “map-reduce”, followed by calculations in a tightly-coupled, massively parallel MPI environment. Recent advances in </a:t>
            </a:r>
            <a:r>
              <a:rPr lang="en-US" sz="1200" i="1" kern="1200" dirty="0" smtClean="0">
                <a:solidFill>
                  <a:schemeClr val="tx1"/>
                </a:solidFill>
                <a:effectLst/>
                <a:latin typeface="+mn-lt"/>
                <a:ea typeface="+mn-ea"/>
                <a:cs typeface="+mn-cs"/>
              </a:rPr>
              <a:t>many-core</a:t>
            </a:r>
            <a:r>
              <a:rPr lang="en-US" sz="1200" kern="1200" dirty="0" smtClean="0">
                <a:solidFill>
                  <a:schemeClr val="tx1"/>
                </a:solidFill>
                <a:effectLst/>
                <a:latin typeface="+mn-lt"/>
                <a:ea typeface="+mn-ea"/>
                <a:cs typeface="+mn-cs"/>
              </a:rPr>
              <a:t> systems present new infrastructure optimization points by allowing the use of Intel MIC[1] or GPGPU [2] co-processors targeted at specific computational approaches. </a:t>
            </a:r>
            <a:endParaRPr lang="ru-RU" sz="1200" kern="1200" dirty="0" smtClean="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Data processing</a:t>
            </a:r>
            <a:r>
              <a:rPr lang="en-US" sz="1200" u="none" strike="noStrike" kern="1200" dirty="0" smtClean="0">
                <a:solidFill>
                  <a:schemeClr val="tx1"/>
                </a:solidFill>
                <a:effectLst/>
                <a:latin typeface="+mn-lt"/>
                <a:ea typeface="+mn-ea"/>
                <a:cs typeface="+mn-cs"/>
              </a:rPr>
              <a:t>. A number of science domains are beginning to encounter a problem that is generically referred to as the “Big Data” problem, where the ability to generate the data by scientific instruments exceeds the ability of the computational elements to process them due to e.g. inadequate network bandwidth and/or insufficient computational power. </a:t>
            </a:r>
          </a:p>
          <a:p>
            <a:pPr marL="171450" lvl="0" indent="-171450" fontAlgn="base">
              <a:buFont typeface="Arial" panose="020B0604020202020204" pitchFamily="34" charset="0"/>
              <a:buChar char="•"/>
            </a:pPr>
            <a:r>
              <a:rPr lang="en-US" sz="1200" u="none" strike="noStrike" kern="1200" dirty="0" smtClean="0">
                <a:solidFill>
                  <a:schemeClr val="tx1"/>
                </a:solidFill>
                <a:effectLst/>
                <a:latin typeface="+mn-lt"/>
                <a:ea typeface="+mn-ea"/>
                <a:cs typeface="+mn-cs"/>
              </a:rPr>
              <a:t>Added to that are issues with </a:t>
            </a:r>
            <a:r>
              <a:rPr lang="en-US" sz="1200" b="1" u="none" strike="noStrike" kern="1200" dirty="0" smtClean="0">
                <a:solidFill>
                  <a:schemeClr val="tx1"/>
                </a:solidFill>
                <a:effectLst/>
                <a:latin typeface="+mn-lt"/>
                <a:ea typeface="+mn-ea"/>
                <a:cs typeface="+mn-cs"/>
              </a:rPr>
              <a:t>long-term data storage and provenance</a:t>
            </a:r>
            <a:r>
              <a:rPr lang="en-US" sz="1200" u="none" strike="noStrike" kern="1200" dirty="0" smtClean="0">
                <a:solidFill>
                  <a:schemeClr val="tx1"/>
                </a:solidFill>
                <a:effectLst/>
                <a:latin typeface="+mn-lt"/>
                <a:ea typeface="+mn-ea"/>
                <a:cs typeface="+mn-cs"/>
              </a:rPr>
              <a:t>.</a:t>
            </a:r>
            <a:r>
              <a:rPr lang="ru-RU" sz="1200" u="none" strike="noStrike" kern="1200" dirty="0" smtClean="0">
                <a:solidFill>
                  <a:schemeClr val="tx1"/>
                </a:solidFill>
                <a:effectLst/>
                <a:latin typeface="+mn-lt"/>
                <a:ea typeface="+mn-ea"/>
                <a:cs typeface="+mn-cs"/>
              </a:rPr>
              <a:t> </a:t>
            </a:r>
            <a:endParaRPr lang="en-US" sz="1200" u="none" strike="noStrike" kern="1200" dirty="0" smtClean="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Distributed science</a:t>
            </a:r>
            <a:r>
              <a:rPr lang="en-US" sz="1200" u="none" strike="noStrike" kern="1200" dirty="0" smtClean="0">
                <a:solidFill>
                  <a:schemeClr val="tx1"/>
                </a:solidFill>
                <a:effectLst/>
                <a:latin typeface="+mn-lt"/>
                <a:ea typeface="+mn-ea"/>
                <a:cs typeface="+mn-cs"/>
              </a:rPr>
              <a:t>. Today’s progress of science relies on collaborative efforts by multiple institutions and requires  cyber resources belonging to multiple organizations. The multi-disciplinary nature of science requires the participation of experts from multiple domains. For example bio-informatics brings together computer scientists and geneticists with the goal of designing efficient genotype processing algorithms.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challenges are </a:t>
            </a:r>
            <a:r>
              <a:rPr lang="en-US" sz="1200" b="1" kern="1200" dirty="0" smtClean="0">
                <a:solidFill>
                  <a:schemeClr val="tx1"/>
                </a:solidFill>
                <a:effectLst/>
                <a:latin typeface="+mn-lt"/>
                <a:ea typeface="+mn-ea"/>
                <a:cs typeface="+mn-cs"/>
              </a:rPr>
              <a:t>compounded by the reductions in operating budgets of many scientific organizations</a:t>
            </a:r>
            <a:r>
              <a:rPr lang="en-US" sz="1200" kern="1200" dirty="0" smtClean="0">
                <a:solidFill>
                  <a:schemeClr val="tx1"/>
                </a:solidFill>
                <a:effectLst/>
                <a:latin typeface="+mn-lt"/>
                <a:ea typeface="+mn-ea"/>
                <a:cs typeface="+mn-cs"/>
              </a:rPr>
              <a:t>, which require that the existing or newly constructed cyber-infrastructure is utilized by many collaborative projects across multiple science domains to improve the economies of scale. </a:t>
            </a:r>
            <a:r>
              <a:rPr lang="en-US" sz="1200" b="1" kern="1200" dirty="0" smtClean="0">
                <a:solidFill>
                  <a:schemeClr val="tx1"/>
                </a:solidFill>
                <a:effectLst/>
                <a:latin typeface="+mn-lt"/>
                <a:ea typeface="+mn-ea"/>
                <a:cs typeface="+mn-cs"/>
              </a:rPr>
              <a:t>It’s also very important for scientific mobility.</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In order to answer these challenges we need a new kind of cyber-infrastructure that will simultaneously</a:t>
            </a:r>
            <a:endParaRPr lang="ru-RU" sz="1200" b="1" kern="1200" dirty="0" smtClean="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Be deeply reconfigurable</a:t>
            </a:r>
            <a:r>
              <a:rPr lang="en-US" sz="1200" u="none" strike="noStrike" kern="1200" dirty="0" smtClean="0">
                <a:solidFill>
                  <a:schemeClr val="tx1"/>
                </a:solidFill>
                <a:effectLst/>
                <a:latin typeface="+mn-lt"/>
                <a:ea typeface="+mn-ea"/>
                <a:cs typeface="+mn-cs"/>
              </a:rPr>
              <a:t>, i.e. able to match the requirements of a wide range of computational problems.</a:t>
            </a:r>
          </a:p>
          <a:p>
            <a:pPr marL="628650" lvl="1"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Be economical</a:t>
            </a:r>
            <a:r>
              <a:rPr lang="en-US" sz="1200" u="none" strike="noStrike" kern="1200" dirty="0" smtClean="0">
                <a:solidFill>
                  <a:schemeClr val="tx1"/>
                </a:solidFill>
                <a:effectLst/>
                <a:latin typeface="+mn-lt"/>
                <a:ea typeface="+mn-ea"/>
                <a:cs typeface="+mn-cs"/>
              </a:rPr>
              <a:t>, i.e. support simultaneous uses by scientists from multiple domains</a:t>
            </a:r>
          </a:p>
          <a:p>
            <a:pPr marL="628650" lvl="1"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Support easy formation of collaborations</a:t>
            </a:r>
            <a:r>
              <a:rPr lang="en-US" sz="1200" u="none" strike="noStrike" kern="1200" dirty="0" smtClean="0">
                <a:solidFill>
                  <a:schemeClr val="tx1"/>
                </a:solidFill>
                <a:effectLst/>
                <a:latin typeface="+mn-lt"/>
                <a:ea typeface="+mn-ea"/>
                <a:cs typeface="+mn-cs"/>
              </a:rPr>
              <a:t> around available institutional infrastructure by allowing their participants to flexibly ‘opt-in’ portions of their resources without relinquishing control over them.</a:t>
            </a:r>
            <a:endParaRPr lang="ru-RU" sz="1200" u="none" strike="noStrike" kern="1200" dirty="0" smtClean="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Provide for ‘friction-free’ movement of data and computation </a:t>
            </a:r>
            <a:r>
              <a:rPr lang="en-US" sz="1200" u="none" strike="noStrike" kern="1200" dirty="0" smtClean="0">
                <a:solidFill>
                  <a:schemeClr val="tx1"/>
                </a:solidFill>
                <a:effectLst/>
                <a:latin typeface="+mn-lt"/>
                <a:ea typeface="+mn-ea"/>
                <a:cs typeface="+mn-cs"/>
              </a:rPr>
              <a:t>as determined by the dataset sizes and availability of computational resources.</a:t>
            </a:r>
            <a:endParaRPr lang="ru-RU" sz="1200" u="none" strike="noStrike" kern="1200" dirty="0" smtClean="0">
              <a:solidFill>
                <a:schemeClr val="tx1"/>
              </a:solidFill>
              <a:effectLst/>
              <a:latin typeface="+mn-lt"/>
              <a:ea typeface="+mn-ea"/>
              <a:cs typeface="+mn-cs"/>
            </a:endParaRPr>
          </a:p>
          <a:p>
            <a:pPr marL="628650" lvl="1" indent="-171450" fontAlgn="base">
              <a:buFont typeface="Arial" panose="020B0604020202020204" pitchFamily="34" charset="0"/>
              <a:buChar char="•"/>
            </a:pPr>
            <a:r>
              <a:rPr lang="en-US" sz="1200" b="1" u="none" strike="noStrike" kern="1200" dirty="0" smtClean="0">
                <a:solidFill>
                  <a:schemeClr val="tx1"/>
                </a:solidFill>
                <a:effectLst/>
                <a:latin typeface="+mn-lt"/>
                <a:ea typeface="+mn-ea"/>
                <a:cs typeface="+mn-cs"/>
              </a:rPr>
              <a:t>Allow for connecting experimental </a:t>
            </a:r>
            <a:r>
              <a:rPr lang="en-US" sz="1200" u="none" strike="noStrike" kern="1200" dirty="0" smtClean="0">
                <a:solidFill>
                  <a:schemeClr val="tx1"/>
                </a:solidFill>
                <a:effectLst/>
                <a:latin typeface="+mn-lt"/>
                <a:ea typeface="+mn-ea"/>
                <a:cs typeface="+mn-cs"/>
              </a:rPr>
              <a:t>devices and instruments for the purposes of generating or processing data.</a:t>
            </a:r>
            <a:endParaRPr lang="ru-RU"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explore a new approach to constructing such an infrastructure based on Software-Defined Infrastructure (SDI) technologies that combine performance with the required deep programmability. We also describe our efforts to construct a widely-distributed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called “</a:t>
            </a:r>
            <a:r>
              <a:rPr lang="en-US" sz="1200" b="1" kern="1200" dirty="0" smtClean="0">
                <a:solidFill>
                  <a:schemeClr val="tx1"/>
                </a:solidFill>
                <a:effectLst/>
                <a:latin typeface="+mn-lt"/>
                <a:ea typeface="+mn-ea"/>
                <a:cs typeface="+mn-cs"/>
              </a:rPr>
              <a:t>GRANIT – Global Russian Advanced Network </a:t>
            </a:r>
            <a:r>
              <a:rPr lang="en-US" sz="1200" b="1" kern="1200" dirty="0" err="1" smtClean="0">
                <a:solidFill>
                  <a:schemeClr val="tx1"/>
                </a:solidFill>
                <a:effectLst/>
                <a:latin typeface="+mn-lt"/>
                <a:ea typeface="+mn-ea"/>
                <a:cs typeface="+mn-cs"/>
              </a:rPr>
              <a:t>InitiaTive</a:t>
            </a:r>
            <a:r>
              <a:rPr lang="en-US" sz="1200" kern="1200" dirty="0" smtClean="0">
                <a:solidFill>
                  <a:schemeClr val="tx1"/>
                </a:solidFill>
                <a:effectLst/>
                <a:latin typeface="+mn-lt"/>
                <a:ea typeface="+mn-ea"/>
                <a:cs typeface="+mn-cs"/>
              </a:rPr>
              <a:t>” in Russia to help answer the many architectural, deployment and usability questions that we expect to encounter while turning our vision into reality. </a:t>
            </a:r>
            <a:endParaRPr lang="ru-RU" sz="1200" kern="1200" dirty="0" smtClean="0">
              <a:solidFill>
                <a:schemeClr val="tx1"/>
              </a:solidFill>
              <a:effectLst/>
              <a:latin typeface="+mn-lt"/>
              <a:ea typeface="+mn-ea"/>
              <a:cs typeface="+mn-cs"/>
            </a:endParaRPr>
          </a:p>
          <a:p>
            <a:endParaRPr lang="ru-RU" dirty="0" smtClean="0"/>
          </a:p>
          <a:p>
            <a:endParaRPr lang="ru-RU" baseline="0" dirty="0" smtClean="0"/>
          </a:p>
          <a:p>
            <a:endParaRPr lang="ru-RU" baseline="0" dirty="0" smtClean="0"/>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E7D18B51-1CEF-9B4C-ADE6-7FE9F98C4233}" type="slidenum">
              <a:rPr lang="ru-RU" smtClean="0"/>
              <a:t>3</a:t>
            </a:fld>
            <a:endParaRPr lang="ru-RU"/>
          </a:p>
        </p:txBody>
      </p:sp>
    </p:spTree>
    <p:extLst>
      <p:ext uri="{BB962C8B-B14F-4D97-AF65-F5344CB8AC3E}">
        <p14:creationId xmlns:p14="http://schemas.microsoft.com/office/powerpoint/2010/main" val="149794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Убрать</a:t>
            </a:r>
            <a:r>
              <a:rPr lang="ru-RU" baseline="0" dirty="0" smtClean="0"/>
              <a:t> военные элементы и верхнюю часть</a:t>
            </a:r>
            <a:r>
              <a:rPr lang="mr-IN" baseline="0" dirty="0" smtClean="0"/>
              <a:t>…</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E7D18B51-1CEF-9B4C-ADE6-7FE9F98C4233}" type="slidenum">
              <a:rPr lang="ru-RU" smtClean="0"/>
              <a:t>4</a:t>
            </a:fld>
            <a:endParaRPr lang="ru-RU"/>
          </a:p>
        </p:txBody>
      </p:sp>
    </p:spTree>
    <p:extLst>
      <p:ext uri="{BB962C8B-B14F-4D97-AF65-F5344CB8AC3E}">
        <p14:creationId xmlns:p14="http://schemas.microsoft.com/office/powerpoint/2010/main" val="61384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Раскрыть</a:t>
            </a:r>
            <a:r>
              <a:rPr lang="ru-RU" baseline="0" dirty="0" smtClean="0"/>
              <a:t> сочетания </a:t>
            </a:r>
            <a:r>
              <a:rPr lang="en-US" baseline="0" dirty="0" smtClean="0"/>
              <a:t>SDN – SDS – SDI</a:t>
            </a:r>
            <a:endParaRPr lang="ru-RU" baseline="0" dirty="0" smtClean="0"/>
          </a:p>
          <a:p>
            <a:endParaRPr lang="ru-RU" baseline="0" dirty="0" smtClean="0"/>
          </a:p>
          <a:p>
            <a:r>
              <a:rPr lang="ru-RU" baseline="0" dirty="0" smtClean="0"/>
              <a:t>Рассказать чем отличается </a:t>
            </a:r>
            <a:r>
              <a:rPr lang="en-US" baseline="0" dirty="0" smtClean="0"/>
              <a:t>SDI </a:t>
            </a:r>
            <a:r>
              <a:rPr lang="ru-RU" baseline="0" dirty="0" smtClean="0"/>
              <a:t>от </a:t>
            </a:r>
            <a:r>
              <a:rPr lang="en-US" baseline="0" dirty="0" smtClean="0"/>
              <a:t>SDX</a:t>
            </a:r>
          </a:p>
          <a:p>
            <a:endParaRPr lang="en-US" baseline="0" dirty="0" smtClean="0"/>
          </a:p>
          <a:p>
            <a:r>
              <a:rPr lang="en-US" dirty="0" smtClean="0"/>
              <a:t>SDI  – </a:t>
            </a:r>
            <a:r>
              <a:rPr lang="ru-RU" dirty="0" smtClean="0"/>
              <a:t>федерация сетей, представляющих физические ресурсы</a:t>
            </a:r>
          </a:p>
          <a:p>
            <a:r>
              <a:rPr lang="ru-RU" dirty="0" smtClean="0"/>
              <a:t>	конфигурации которых </a:t>
            </a:r>
            <a:r>
              <a:rPr lang="ru-RU" dirty="0" err="1" smtClean="0"/>
              <a:t>программно</a:t>
            </a:r>
            <a:r>
              <a:rPr lang="ru-RU" dirty="0" smtClean="0"/>
              <a:t> управляемые</a:t>
            </a:r>
          </a:p>
          <a:p>
            <a:r>
              <a:rPr lang="ru-RU" dirty="0" smtClean="0"/>
              <a:t>	обеспечению виртуализация и масштабирование </a:t>
            </a:r>
          </a:p>
          <a:p>
            <a:r>
              <a:rPr lang="ru-RU" dirty="0" smtClean="0"/>
              <a:t>	в граничных точках обеспечения программными методами, обеспечивается согласования </a:t>
            </a:r>
          </a:p>
          <a:p>
            <a:r>
              <a:rPr lang="ru-RU" dirty="0" smtClean="0"/>
              <a:t>С другими федератами</a:t>
            </a:r>
          </a:p>
          <a:p>
            <a:endParaRPr lang="ru-RU" dirty="0" smtClean="0"/>
          </a:p>
          <a:p>
            <a:r>
              <a:rPr lang="en-US" sz="1200" kern="1200" dirty="0" smtClean="0">
                <a:solidFill>
                  <a:schemeClr val="tx1"/>
                </a:solidFill>
                <a:effectLst/>
                <a:latin typeface="+mn-lt"/>
                <a:ea typeface="+mn-ea"/>
                <a:cs typeface="+mn-cs"/>
              </a:rPr>
              <a:t>The move towards SDI began largely with the development of the </a:t>
            </a:r>
            <a:r>
              <a:rPr lang="en-US" sz="1200"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 [16] protocol and the concomitant emergence of the concept of Software-Defined Networking (SDN). Today </a:t>
            </a:r>
            <a:r>
              <a:rPr lang="en-US" sz="1200" b="1" kern="1200" dirty="0" smtClean="0">
                <a:solidFill>
                  <a:schemeClr val="tx1"/>
                </a:solidFill>
                <a:effectLst/>
                <a:latin typeface="+mn-lt"/>
                <a:ea typeface="+mn-ea"/>
                <a:cs typeface="+mn-cs"/>
              </a:rPr>
              <a:t>SDN is understood to be broader than </a:t>
            </a:r>
            <a:r>
              <a:rPr lang="en-US" sz="1200" b="1"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 however this protocol deserves to be called </a:t>
            </a:r>
            <a:r>
              <a:rPr lang="en-US" sz="1200" b="1" kern="1200" dirty="0" smtClean="0">
                <a:solidFill>
                  <a:schemeClr val="tx1"/>
                </a:solidFill>
                <a:effectLst/>
                <a:latin typeface="+mn-lt"/>
                <a:ea typeface="+mn-ea"/>
                <a:cs typeface="+mn-cs"/>
              </a:rPr>
              <a:t>one of the first building blocks towards SDN.  </a:t>
            </a:r>
            <a:endParaRPr lang="ru-R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broadest set of ideas defining SDI today</a:t>
            </a:r>
            <a:r>
              <a:rPr lang="en-US" sz="1200" kern="1200" dirty="0" smtClean="0">
                <a:solidFill>
                  <a:schemeClr val="tx1"/>
                </a:solidFill>
                <a:effectLst/>
                <a:latin typeface="+mn-lt"/>
                <a:ea typeface="+mn-ea"/>
                <a:cs typeface="+mn-cs"/>
              </a:rPr>
              <a:t> originates from the project named GENI (Global Environment for Network Innovation) [17], initiated by the US National Science Foundation. </a:t>
            </a:r>
            <a:r>
              <a:rPr lang="en-US" sz="1200" b="1" kern="1200" dirty="0" smtClean="0">
                <a:solidFill>
                  <a:schemeClr val="tx1"/>
                </a:solidFill>
                <a:effectLst/>
                <a:latin typeface="+mn-lt"/>
                <a:ea typeface="+mn-ea"/>
                <a:cs typeface="+mn-cs"/>
              </a:rPr>
              <a:t>GENI is an international federation of </a:t>
            </a:r>
            <a:r>
              <a:rPr lang="en-US" sz="1200" b="1" kern="1200" dirty="0" err="1" smtClean="0">
                <a:solidFill>
                  <a:schemeClr val="tx1"/>
                </a:solidFill>
                <a:effectLst/>
                <a:latin typeface="+mn-lt"/>
                <a:ea typeface="+mn-ea"/>
                <a:cs typeface="+mn-cs"/>
              </a:rPr>
              <a:t>testbeds</a:t>
            </a:r>
            <a:r>
              <a:rPr lang="en-US" sz="1200" b="1" kern="1200" dirty="0" smtClean="0">
                <a:solidFill>
                  <a:schemeClr val="tx1"/>
                </a:solidFill>
                <a:effectLst/>
                <a:latin typeface="+mn-lt"/>
                <a:ea typeface="+mn-ea"/>
                <a:cs typeface="+mn-cs"/>
              </a:rPr>
              <a:t> by now spanning several countries and offering its resources to many researchers across the globe</a:t>
            </a:r>
            <a:r>
              <a:rPr lang="en-US" sz="1200" kern="1200" dirty="0" smtClean="0">
                <a:solidFill>
                  <a:schemeClr val="tx1"/>
                </a:solidFill>
                <a:effectLst/>
                <a:latin typeface="+mn-lt"/>
                <a:ea typeface="+mn-ea"/>
                <a:cs typeface="+mn-cs"/>
              </a:rPr>
              <a:t>. GENI resources include cloud compute and storage resources, </a:t>
            </a:r>
            <a:r>
              <a:rPr lang="en-US" sz="1200"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 switches and programmable wireless networks.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GENI control software federates together multiple resource providers and </a:t>
            </a:r>
            <a:r>
              <a:rPr lang="en-US" sz="1200" b="1" kern="1200" dirty="0" smtClean="0">
                <a:solidFill>
                  <a:schemeClr val="tx1"/>
                </a:solidFill>
                <a:effectLst/>
                <a:latin typeface="+mn-lt"/>
                <a:ea typeface="+mn-ea"/>
                <a:cs typeface="+mn-cs"/>
              </a:rPr>
              <a:t>allows users to create “slices” of infrastructure </a:t>
            </a:r>
            <a:r>
              <a:rPr lang="en-US" sz="1200" kern="1200" dirty="0" smtClean="0">
                <a:solidFill>
                  <a:schemeClr val="tx1"/>
                </a:solidFill>
                <a:effectLst/>
                <a:latin typeface="+mn-lt"/>
                <a:ea typeface="+mn-ea"/>
                <a:cs typeface="+mn-cs"/>
              </a:rPr>
              <a:t>- programmable topologies of resources collected from those providers, connected by various network fabrics which offer bandwidth-on-demand services or higher-level SDN services. These </a:t>
            </a:r>
            <a:r>
              <a:rPr lang="en-US" sz="1200" b="1" kern="1200" dirty="0" smtClean="0">
                <a:solidFill>
                  <a:schemeClr val="tx1"/>
                </a:solidFill>
                <a:effectLst/>
                <a:latin typeface="+mn-lt"/>
                <a:ea typeface="+mn-ea"/>
                <a:cs typeface="+mn-cs"/>
              </a:rPr>
              <a:t>slices are, in effect, independent </a:t>
            </a:r>
            <a:r>
              <a:rPr lang="en-US" sz="1200" b="1" i="1" kern="1200" dirty="0" smtClean="0">
                <a:solidFill>
                  <a:schemeClr val="tx1"/>
                </a:solidFill>
                <a:effectLst/>
                <a:latin typeface="+mn-lt"/>
                <a:ea typeface="+mn-ea"/>
                <a:cs typeface="+mn-cs"/>
              </a:rPr>
              <a:t>virtual systems </a:t>
            </a:r>
            <a:r>
              <a:rPr lang="en-US" sz="1200" b="1" kern="1200" dirty="0" smtClean="0">
                <a:solidFill>
                  <a:schemeClr val="tx1"/>
                </a:solidFill>
                <a:effectLst/>
                <a:latin typeface="+mn-lt"/>
                <a:ea typeface="+mn-ea"/>
                <a:cs typeface="+mn-cs"/>
              </a:rPr>
              <a:t>or </a:t>
            </a:r>
            <a:r>
              <a:rPr lang="en-US" sz="1200" b="1" i="1" kern="1200" dirty="0" smtClean="0">
                <a:solidFill>
                  <a:schemeClr val="tx1"/>
                </a:solidFill>
                <a:effectLst/>
                <a:latin typeface="+mn-lt"/>
                <a:ea typeface="+mn-ea"/>
                <a:cs typeface="+mn-cs"/>
              </a:rPr>
              <a:t>networks</a:t>
            </a:r>
            <a:r>
              <a:rPr lang="en-US" sz="1200" b="1" kern="1200" dirty="0" smtClean="0">
                <a:solidFill>
                  <a:schemeClr val="tx1"/>
                </a:solidFill>
                <a:effectLst/>
                <a:latin typeface="+mn-lt"/>
                <a:ea typeface="+mn-ea"/>
                <a:cs typeface="+mn-cs"/>
              </a:rPr>
              <a:t> target-built for specific experimental or computational activities</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individual slices operate in parallel and independently from each other</a:t>
            </a:r>
            <a:r>
              <a:rPr lang="en-US" sz="1200" kern="1200" dirty="0" smtClean="0">
                <a:solidFill>
                  <a:schemeClr val="tx1"/>
                </a:solidFill>
                <a:effectLst/>
                <a:latin typeface="+mn-lt"/>
                <a:ea typeface="+mn-ea"/>
                <a:cs typeface="+mn-cs"/>
              </a:rPr>
              <a:t>, with performance isolation provided by the specific virtualization or </a:t>
            </a:r>
            <a:r>
              <a:rPr lang="en-US" sz="1200" i="1" kern="1200" dirty="0" smtClean="0">
                <a:solidFill>
                  <a:schemeClr val="tx1"/>
                </a:solidFill>
                <a:effectLst/>
                <a:latin typeface="+mn-lt"/>
                <a:ea typeface="+mn-ea"/>
                <a:cs typeface="+mn-cs"/>
              </a:rPr>
              <a:t>slivering</a:t>
            </a:r>
            <a:r>
              <a:rPr lang="en-US" sz="1200" kern="1200" dirty="0" smtClean="0">
                <a:solidFill>
                  <a:schemeClr val="tx1"/>
                </a:solidFill>
                <a:effectLst/>
                <a:latin typeface="+mn-lt"/>
                <a:ea typeface="+mn-ea"/>
                <a:cs typeface="+mn-cs"/>
              </a:rPr>
              <a:t> technologies, that allow for programmatic partitioning of various resource types, such as compute hypervisors, individual network paths (VLANs and MPLS) or individually-addressable storage volumes.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Resource </a:t>
            </a:r>
            <a:r>
              <a:rPr lang="en-US" sz="1200" b="1" i="1" kern="1200" dirty="0" smtClean="0">
                <a:solidFill>
                  <a:schemeClr val="tx1"/>
                </a:solidFill>
                <a:effectLst/>
                <a:latin typeface="+mn-lt"/>
                <a:ea typeface="+mn-ea"/>
                <a:cs typeface="+mn-cs"/>
              </a:rPr>
              <a:t>slivers</a:t>
            </a:r>
            <a:r>
              <a:rPr lang="en-US" sz="1200" b="1" kern="1200" dirty="0" smtClean="0">
                <a:solidFill>
                  <a:schemeClr val="tx1"/>
                </a:solidFill>
                <a:effectLst/>
                <a:latin typeface="+mn-lt"/>
                <a:ea typeface="+mn-ea"/>
                <a:cs typeface="+mn-cs"/>
              </a:rPr>
              <a:t> are mono-typed and user-programmable</a:t>
            </a:r>
            <a:r>
              <a:rPr lang="en-US" sz="1200" kern="1200" dirty="0" smtClean="0">
                <a:solidFill>
                  <a:schemeClr val="tx1"/>
                </a:solidFill>
                <a:effectLst/>
                <a:latin typeface="+mn-lt"/>
                <a:ea typeface="+mn-ea"/>
                <a:cs typeface="+mn-cs"/>
              </a:rPr>
              <a:t>, i.e. a user may specify, for example, the specific operating system image or file system type in compute and storage slivers, respectively. The slivers within a slice are interconnected into a user-defined topology with dedicated network links of specified performance. </a:t>
            </a:r>
            <a:r>
              <a:rPr lang="en-US" sz="1200" b="1" kern="1200" dirty="0" smtClean="0">
                <a:solidFill>
                  <a:schemeClr val="tx1"/>
                </a:solidFill>
                <a:effectLst/>
                <a:latin typeface="+mn-lt"/>
                <a:ea typeface="+mn-ea"/>
                <a:cs typeface="+mn-cs"/>
              </a:rPr>
              <a:t>Slices may connect to the commodity Internet via a variety of gateway technologies</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Taken together, programmable compute, storage and networking form the foundation of the Software-Defined Infrastructure</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We note that the technologies for low-level slivering and programming computational and storage resources are generally well-understood today, although open problems remain when it comes to proper isolation of these sliver types from each ot</a:t>
            </a:r>
            <a:r>
              <a:rPr lang="en-US" sz="800" kern="1200" dirty="0" smtClean="0">
                <a:solidFill>
                  <a:schemeClr val="tx1"/>
                </a:solidFill>
                <a:effectLst/>
                <a:latin typeface="+mn-lt"/>
                <a:ea typeface="+mn-ea"/>
                <a:cs typeface="+mn-cs"/>
              </a:rPr>
              <a:t>her and quantifying their performance in a multi-user system. Network slivers, on the other hand, represent a relatively new idea, </a:t>
            </a:r>
            <a:r>
              <a:rPr lang="en-US" sz="900" kern="1200" dirty="0" smtClean="0">
                <a:solidFill>
                  <a:schemeClr val="tx1"/>
                </a:solidFill>
                <a:effectLst/>
                <a:latin typeface="+mn-lt"/>
                <a:ea typeface="+mn-ea"/>
                <a:cs typeface="+mn-cs"/>
              </a:rPr>
              <a:t>which with the emergence of SDN added a new level of programmability, not envisioned before.</a:t>
            </a:r>
            <a:endParaRPr lang="ru-RU"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Specifically, SDN technologies allow the interposition of user control directly into the network elements within the slice topology, that belong to a specific network provider, thus creating new points for inserting user-specified network traffic forwarding policies. Prior to the introduction of </a:t>
            </a:r>
            <a:r>
              <a:rPr lang="en-US" sz="900" kern="1200" dirty="0" err="1" smtClean="0">
                <a:solidFill>
                  <a:schemeClr val="tx1"/>
                </a:solidFill>
                <a:effectLst/>
                <a:latin typeface="+mn-lt"/>
                <a:ea typeface="+mn-ea"/>
                <a:cs typeface="+mn-cs"/>
              </a:rPr>
              <a:t>OpenFlow</a:t>
            </a:r>
            <a:r>
              <a:rPr lang="en-US" sz="9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level of virtualization and programmability of networks was limited to the creation of bandwidth on-demand paths through one or more network providers </a:t>
            </a:r>
            <a:r>
              <a:rPr lang="en-US" sz="1200" kern="1200" dirty="0" smtClean="0">
                <a:solidFill>
                  <a:schemeClr val="tx1"/>
                </a:solidFill>
                <a:effectLst/>
                <a:latin typeface="+mn-lt"/>
                <a:ea typeface="+mn-ea"/>
                <a:cs typeface="+mn-cs"/>
              </a:rPr>
              <a:t>[19]. Now </a:t>
            </a:r>
            <a:r>
              <a:rPr lang="en-US" sz="1200" b="1" kern="1200" dirty="0" smtClean="0">
                <a:solidFill>
                  <a:schemeClr val="tx1"/>
                </a:solidFill>
                <a:effectLst/>
                <a:latin typeface="+mn-lt"/>
                <a:ea typeface="+mn-ea"/>
                <a:cs typeface="+mn-cs"/>
              </a:rPr>
              <a:t>users can dictate not only the topologies of the slice interconnects, but actually affect the behavior of the network traffic inside those slices.</a:t>
            </a:r>
            <a:endParaRPr lang="ru-RU"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new capabilities coupled with the push by multiple vendors to create </a:t>
            </a:r>
            <a:r>
              <a:rPr lang="en-US" sz="1200"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-compliant networking equipment capable of serving at different networking layers and different market segments, create new opportunities for extending the notion of SDI deeper into the networking domain. The development and extension of the concept of SDNs into new areas is actively continuing and, along with developing further abilities to orchestrate different resources together into complex slice topologies and behaviors is included as part of our vision in this paper.</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tight coupling of network, computational and storage resources in GENI allows it to become a federated platform unifying multiple independent resource </a:t>
            </a:r>
            <a:r>
              <a:rPr lang="en-US" sz="1200" kern="1200" dirty="0" smtClean="0">
                <a:solidFill>
                  <a:schemeClr val="tx1"/>
                </a:solidFill>
                <a:effectLst/>
                <a:latin typeface="+mn-lt"/>
                <a:ea typeface="+mn-ea"/>
                <a:cs typeface="+mn-cs"/>
              </a:rPr>
              <a:t>providers for the purposes of solving a variety of computational problems, whose solutions today are limited by their ability to move data, e.g. gene sequencing or processing of high-volumes of other kinds digital data from physics, astronomy, biology or other science domains. For us the problems of data movement within slices in service of science applications represent a critical area for advancement, in order to support the needs of domain sciences. </a:t>
            </a:r>
            <a:endParaRPr lang="ru-RU" sz="1200" kern="1200" dirty="0" smtClean="0">
              <a:solidFill>
                <a:schemeClr val="tx1"/>
              </a:solidFill>
              <a:effectLst/>
              <a:latin typeface="+mn-lt"/>
              <a:ea typeface="+mn-ea"/>
              <a:cs typeface="+mn-cs"/>
            </a:endParaRPr>
          </a:p>
          <a:p>
            <a:pPr lvl="0" fontAlgn="base"/>
            <a:r>
              <a:rPr lang="en-US" sz="1200" u="none" strike="noStrike" kern="1200" cap="small" dirty="0" smtClean="0">
                <a:solidFill>
                  <a:schemeClr val="tx1"/>
                </a:solidFill>
                <a:effectLst/>
                <a:latin typeface="+mn-lt"/>
                <a:ea typeface="+mn-ea"/>
                <a:cs typeface="+mn-cs"/>
              </a:rPr>
              <a:t>Key Problems for Science Applications and SDI</a:t>
            </a:r>
            <a:endParaRPr lang="ru-RU" sz="1200" u="none" strike="noStrike" kern="1200" cap="small"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Use Cases</a:t>
            </a:r>
            <a:endParaRPr lang="ru-RU"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begin with a few examples of using SDI technologies for scientific computational research. Considering the strong connection between SDI and cloud technologies, one of the easiest areas to apply is to problems that are easily parallelizable. These types of problems are frequently encountered today, for example, in gene sequencing. In part it is because most of the software was originally written for analysis on personal computers, but it is also due to relatively small size of individual genetic datasets, so that they can be packaged together with applications into a virtual machine image.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slices created out of institutional private clouds federated using GENI technologies, scientists gain access to a platform that can easily launch large numbers of parallel analyses. However, unlike with public clouds, the users are not limited to using datasets that are baked into the images: their applications may query databases or datasets stored inside or the slice, as necessary and still see predictable data transfer performance. Additionally, the slices may host other auxiliary resources that include, for example, graphical front ends for access by the users. All elements of these infrastructure configurations are completely dynamic, created on-demand as the users see fit.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more complex example includes a problem that requires elements of parallel computation, but also where some part of the computational process is tightly-coupled and requires MPI on a cluster or supercomputer with an MPI-friendly interconnect. In this case several collaborating organizations can create a virtual system or slice that includes not only cloud computational elements, but also portions or slivers of supercomputers belonging to them, which are connected to the slice when needed. The data needed for processing on the supercomputer can be transferred via the slice network links into the supercomputer and afterwards saved into permanent storage or transferred elsewhere for further processing.</a:t>
            </a:r>
            <a:endParaRPr lang="ru-RU" sz="1200" kern="1200" dirty="0" smtClean="0">
              <a:solidFill>
                <a:schemeClr val="tx1"/>
              </a:solidFill>
              <a:effectLst/>
              <a:latin typeface="+mn-lt"/>
              <a:ea typeface="+mn-ea"/>
              <a:cs typeface="+mn-cs"/>
            </a:endParaRPr>
          </a:p>
          <a:p>
            <a:pPr lvl="0" fontAlgn="base"/>
            <a:r>
              <a:rPr lang="en-US" sz="1200" i="1" u="none" strike="noStrike" kern="1200" dirty="0" smtClean="0">
                <a:solidFill>
                  <a:schemeClr val="tx1"/>
                </a:solidFill>
                <a:effectLst/>
                <a:latin typeface="+mn-lt"/>
                <a:ea typeface="+mn-ea"/>
                <a:cs typeface="+mn-cs"/>
              </a:rPr>
              <a:t>Requirements and Open Problems</a:t>
            </a:r>
            <a:endParaRPr lang="ru-RU" sz="1200" i="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mentioned, any virtual system or </a:t>
            </a:r>
            <a:r>
              <a:rPr lang="en-US" sz="1200" i="1" kern="1200" dirty="0" smtClean="0">
                <a:solidFill>
                  <a:schemeClr val="tx1"/>
                </a:solidFill>
                <a:effectLst/>
                <a:latin typeface="+mn-lt"/>
                <a:ea typeface="+mn-ea"/>
                <a:cs typeface="+mn-cs"/>
              </a:rPr>
              <a:t>slice</a:t>
            </a:r>
            <a:r>
              <a:rPr lang="en-US" sz="1200" kern="1200" dirty="0" smtClean="0">
                <a:solidFill>
                  <a:schemeClr val="tx1"/>
                </a:solidFill>
                <a:effectLst/>
                <a:latin typeface="+mn-lt"/>
                <a:ea typeface="+mn-ea"/>
                <a:cs typeface="+mn-cs"/>
              </a:rPr>
              <a:t> created for a science application consists of three basic sliver types: compute, storage and network. A science application may require heterogeneous computational and storage resources to be present in a slice for solving various steps within the computation. The topology of the slice must support the needs of the application by allowing the movement of data or computation to where it is most efficient, for example, transferring a dataset to available processing compute elements or saving the resulting datasets into permanent storage - all tasks that are difficult today, requiring manual user intervention, as with DTNs and making data sharing, especially in collaborative environments, a difficult task. </a:t>
            </a: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order to provide a predictable high-productivity environment for domain scientists this virtual system must be able to</a:t>
            </a:r>
            <a:endParaRPr lang="ru-RU" sz="1200" b="1" kern="1200" dirty="0" smtClean="0">
              <a:solidFill>
                <a:schemeClr val="tx1"/>
              </a:solidFill>
              <a:effectLst/>
              <a:latin typeface="+mn-lt"/>
              <a:ea typeface="+mn-ea"/>
              <a:cs typeface="+mn-cs"/>
            </a:endParaRPr>
          </a:p>
          <a:p>
            <a:pPr lvl="0" fontAlgn="base"/>
            <a:r>
              <a:rPr lang="en-US" sz="1200" b="1" u="none" strike="noStrike" kern="1200" dirty="0" smtClean="0">
                <a:solidFill>
                  <a:schemeClr val="tx1"/>
                </a:solidFill>
                <a:effectLst/>
                <a:latin typeface="+mn-lt"/>
                <a:ea typeface="+mn-ea"/>
                <a:cs typeface="+mn-cs"/>
              </a:rPr>
              <a:t>Guarantee the performance of individual slivers. </a:t>
            </a:r>
            <a:r>
              <a:rPr lang="en-US" sz="1200" u="none" strike="noStrike" kern="1200" dirty="0" smtClean="0">
                <a:solidFill>
                  <a:schemeClr val="tx1"/>
                </a:solidFill>
                <a:effectLst/>
                <a:latin typeface="+mn-lt"/>
                <a:ea typeface="+mn-ea"/>
                <a:cs typeface="+mn-cs"/>
              </a:rPr>
              <a:t>A user may formulate their requirement in the form of an </a:t>
            </a:r>
            <a:r>
              <a:rPr lang="en-US" sz="1200" i="1" u="none" strike="noStrike" kern="1200" dirty="0" smtClean="0">
                <a:solidFill>
                  <a:schemeClr val="tx1"/>
                </a:solidFill>
                <a:effectLst/>
                <a:latin typeface="+mn-lt"/>
                <a:ea typeface="+mn-ea"/>
                <a:cs typeface="+mn-cs"/>
              </a:rPr>
              <a:t>SLE</a:t>
            </a:r>
            <a:r>
              <a:rPr lang="en-US" sz="1200" u="none" strike="noStrike" kern="1200" dirty="0" smtClean="0">
                <a:solidFill>
                  <a:schemeClr val="tx1"/>
                </a:solidFill>
                <a:effectLst/>
                <a:latin typeface="+mn-lt"/>
                <a:ea typeface="+mn-ea"/>
                <a:cs typeface="+mn-cs"/>
              </a:rPr>
              <a:t> (Service Level Expectation), which quantifiably describes their expected behavior. For example for compute slivers it may be specified in the form of expected computational performance, size and I/O speeds for storage, bandwidth and latency for network links.</a:t>
            </a:r>
            <a:endParaRPr lang="ru-RU" sz="1200" u="none" strike="noStrike"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Dynamically control the placement of virtualized slivers into the physical infrastructure of federated providers in order to satisfy the SLE, the indicated topology connecting storage and compute slivers and the anticipated traffic forwarding policies within this topology. Also includes being able to easily recreate a slice configuration whenever a particular experiment or computational activity must be rerun.</a:t>
            </a:r>
            <a:endParaRPr lang="ru-RU" sz="1200" u="none" strike="noStrike"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Be able to efficiently move data or computation, which includes both </a:t>
            </a:r>
            <a:r>
              <a:rPr lang="en-US" sz="1200" i="1" u="none" strike="noStrike" kern="1200" dirty="0" smtClean="0">
                <a:solidFill>
                  <a:schemeClr val="tx1"/>
                </a:solidFill>
                <a:effectLst/>
                <a:latin typeface="+mn-lt"/>
                <a:ea typeface="+mn-ea"/>
                <a:cs typeface="+mn-cs"/>
              </a:rPr>
              <a:t>provisioning links</a:t>
            </a:r>
            <a:r>
              <a:rPr lang="en-US" sz="1200" u="none" strike="noStrike" kern="1200" dirty="0" smtClean="0">
                <a:solidFill>
                  <a:schemeClr val="tx1"/>
                </a:solidFill>
                <a:effectLst/>
                <a:latin typeface="+mn-lt"/>
                <a:ea typeface="+mn-ea"/>
                <a:cs typeface="+mn-cs"/>
              </a:rPr>
              <a:t> with sufficient bandwidth, as well as </a:t>
            </a:r>
            <a:r>
              <a:rPr lang="en-US" sz="1200" i="1" u="none" strike="noStrike" kern="1200" dirty="0" smtClean="0">
                <a:solidFill>
                  <a:schemeClr val="tx1"/>
                </a:solidFill>
                <a:effectLst/>
                <a:latin typeface="+mn-lt"/>
                <a:ea typeface="+mn-ea"/>
                <a:cs typeface="+mn-cs"/>
              </a:rPr>
              <a:t>providing policies for in-slice control over traffic forwarding</a:t>
            </a:r>
            <a:r>
              <a:rPr lang="en-US" sz="1200" u="none" strike="noStrike" kern="1200" dirty="0" smtClean="0">
                <a:solidFill>
                  <a:schemeClr val="tx1"/>
                </a:solidFill>
                <a:effectLst/>
                <a:latin typeface="+mn-lt"/>
                <a:ea typeface="+mn-ea"/>
                <a:cs typeface="+mn-cs"/>
              </a:rPr>
              <a:t> which optimize data movement in response to application objectives.</a:t>
            </a:r>
            <a:endParaRPr lang="ru-RU"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these questions are being answered in GENI and other research projects. Our focus is on broadening the application of SDI and its extension to new types of resources. Here we describe some of the research directions we plan to take in developing the GRANIT </a:t>
            </a:r>
            <a:r>
              <a:rPr lang="en-US" sz="1200" kern="1200" dirty="0" err="1" smtClean="0">
                <a:solidFill>
                  <a:schemeClr val="tx1"/>
                </a:solidFill>
                <a:effectLst/>
                <a:latin typeface="+mn-lt"/>
                <a:ea typeface="+mn-ea"/>
                <a:cs typeface="+mn-cs"/>
              </a:rPr>
              <a:t>testbed</a:t>
            </a:r>
            <a:r>
              <a:rPr lang="en-US" sz="1200" kern="1200" dirty="0" smtClean="0">
                <a:solidFill>
                  <a:schemeClr val="tx1"/>
                </a:solidFill>
                <a:effectLst/>
                <a:latin typeface="+mn-lt"/>
                <a:ea typeface="+mn-ea"/>
                <a:cs typeface="+mn-cs"/>
              </a:rPr>
              <a:t> as related to the three requirements formulated above.</a:t>
            </a:r>
            <a:endParaRPr lang="ru-RU" sz="1200" kern="1200" dirty="0" smtClean="0">
              <a:solidFill>
                <a:schemeClr val="tx1"/>
              </a:solidFill>
              <a:effectLst/>
              <a:latin typeface="+mn-lt"/>
              <a:ea typeface="+mn-ea"/>
              <a:cs typeface="+mn-cs"/>
            </a:endParaRPr>
          </a:p>
          <a:p>
            <a:pPr lvl="0" fontAlgn="base"/>
            <a:r>
              <a:rPr lang="en-US" sz="1200" b="1" i="1" u="none" strike="noStrike" kern="1200" dirty="0" smtClean="0">
                <a:solidFill>
                  <a:schemeClr val="tx1"/>
                </a:solidFill>
                <a:effectLst/>
                <a:latin typeface="+mn-lt"/>
                <a:ea typeface="+mn-ea"/>
                <a:cs typeface="+mn-cs"/>
              </a:rPr>
              <a:t>Heterogeneous Network Virtualization and Bridging</a:t>
            </a:r>
            <a:endParaRPr lang="ru-RU" sz="1200" b="1" i="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mentioned, computational resources in GENI today are represented by cloud-like computational containers capable of launching easily parallelizable tasks. However many computational science domains </a:t>
            </a:r>
            <a:r>
              <a:rPr lang="en-US" sz="1200" kern="1200" dirty="0" err="1" smtClean="0">
                <a:solidFill>
                  <a:schemeClr val="tx1"/>
                </a:solidFill>
                <a:effectLst/>
                <a:latin typeface="+mn-lt"/>
                <a:ea typeface="+mn-ea"/>
                <a:cs typeface="+mn-cs"/>
              </a:rPr>
              <a:t>reliy</a:t>
            </a:r>
            <a:r>
              <a:rPr lang="en-US" sz="1200" kern="1200" dirty="0" smtClean="0">
                <a:solidFill>
                  <a:schemeClr val="tx1"/>
                </a:solidFill>
                <a:effectLst/>
                <a:latin typeface="+mn-lt"/>
                <a:ea typeface="+mn-ea"/>
                <a:cs typeface="+mn-cs"/>
              </a:rPr>
              <a:t> on tightly coupled models of computation, which require large amounts of inter-node communications via e.g. MPI. The speed and effectiveness of the computations depends directly on the efficiency of the backplane network fabric connecting the nodes. Most supercomputer architectures today rely on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interconnects to support these requirements. </a:t>
            </a:r>
            <a:endParaRPr lang="ru-RU"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is architected for high-performance systems requiring delay-sensitive communications, while Ethernet is firmly entrenched in the data center and even metro-area and some wide-area networks. The popularity of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is justified by its relatively low cost and the availability of software solutions that take advantage of it. At the same time, using Ethernet for time-critical communications is still challenging, although the vendor community is working on some converged solutions (like, for example, Data Center Bridging [802.1Qbb, 802.1Qaz etc.]).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traditional static computing architectures this dichotomy between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and Ethernet does not present a problem, since there is no need to bridge and control the two together - the data is transferred e.g. via DTNs using Ethernet from outside the cluster into the supercomputer file system, as we described in Section II, while the nodes inside the supercomputer communicate via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with the ability to federate various resources via GENI technologies, comes the opportunity to tightly interconnect nodes of multiple clusters for the purposes of marshaling their power for addressing a single problem. In this case the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 fabrics of the supercomputers must be </a:t>
            </a:r>
            <a:r>
              <a:rPr lang="en-US" sz="1200" i="1" kern="1200" dirty="0" smtClean="0">
                <a:solidFill>
                  <a:schemeClr val="tx1"/>
                </a:solidFill>
                <a:effectLst/>
                <a:latin typeface="+mn-lt"/>
                <a:ea typeface="+mn-ea"/>
                <a:cs typeface="+mn-cs"/>
              </a:rPr>
              <a:t>virtualized</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joined</a:t>
            </a:r>
            <a:r>
              <a:rPr lang="en-US" sz="1200" kern="1200" dirty="0" smtClean="0">
                <a:solidFill>
                  <a:schemeClr val="tx1"/>
                </a:solidFill>
                <a:effectLst/>
                <a:latin typeface="+mn-lt"/>
                <a:ea typeface="+mn-ea"/>
                <a:cs typeface="+mn-cs"/>
              </a:rPr>
              <a:t> together with traditional MAN/WAN mechanisms using Ethernet. This would allow partitions of multiple supercomputers to be joined together in slices with other types of computational or data-generating resources.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a:t>
            </a:r>
            <a:r>
              <a:rPr lang="en-US" sz="1200" b="1" i="1" kern="1200" dirty="0" smtClean="0">
                <a:solidFill>
                  <a:schemeClr val="tx1"/>
                </a:solidFill>
                <a:effectLst/>
                <a:latin typeface="+mn-lt"/>
                <a:ea typeface="+mn-ea"/>
                <a:cs typeface="+mn-cs"/>
              </a:rPr>
              <a:t>efficient virtualization and bridging of </a:t>
            </a:r>
            <a:r>
              <a:rPr lang="en-US" sz="1200" b="1" i="1" kern="1200" dirty="0" err="1" smtClean="0">
                <a:solidFill>
                  <a:schemeClr val="tx1"/>
                </a:solidFill>
                <a:effectLst/>
                <a:latin typeface="+mn-lt"/>
                <a:ea typeface="+mn-ea"/>
                <a:cs typeface="+mn-cs"/>
              </a:rPr>
              <a:t>InfiniBand</a:t>
            </a:r>
            <a:r>
              <a:rPr lang="en-US" sz="1200" b="1" i="1" kern="1200" dirty="0" smtClean="0">
                <a:solidFill>
                  <a:schemeClr val="tx1"/>
                </a:solidFill>
                <a:effectLst/>
                <a:latin typeface="+mn-lt"/>
                <a:ea typeface="+mn-ea"/>
                <a:cs typeface="+mn-cs"/>
              </a:rPr>
              <a:t> to Ethernet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one of the problems we plan to address. This fits with the first requirement for satisfying user SLEs. The partitioning of the problem data and codes across the slivers belonging to different supercomputers also represents an interesting area of research we plan to investigate. This could take the form of several tightly coupled models launched on their respective supercomputer partitions and exchanging coupled data in real-time over the bridged </a:t>
            </a:r>
            <a:r>
              <a:rPr lang="en-US" sz="1200" kern="1200" dirty="0" err="1" smtClean="0">
                <a:solidFill>
                  <a:schemeClr val="tx1"/>
                </a:solidFill>
                <a:effectLst/>
                <a:latin typeface="+mn-lt"/>
                <a:ea typeface="+mn-ea"/>
                <a:cs typeface="+mn-cs"/>
              </a:rPr>
              <a:t>InfiniBand</a:t>
            </a:r>
            <a:r>
              <a:rPr lang="en-US" sz="1200" kern="1200" dirty="0" smtClean="0">
                <a:solidFill>
                  <a:schemeClr val="tx1"/>
                </a:solidFill>
                <a:effectLst/>
                <a:latin typeface="+mn-lt"/>
                <a:ea typeface="+mn-ea"/>
                <a:cs typeface="+mn-cs"/>
              </a:rPr>
              <a:t>/Ethernet fabric. Alternatively, it could be a single problem code and dataset launched on multiple partitions simultaneously as if they were a single supercomputer, with some links experiencing higher latencies due to bridging over Ethernet between different locations. Determining the efficient ways of achieving these partitions, benchmarking the results and devising strategies for determining resource allocation tradeoffs to achieve the best performance are part of our scope. </a:t>
            </a:r>
            <a:endParaRPr lang="ru-RU" sz="1200" kern="1200" dirty="0" smtClean="0">
              <a:solidFill>
                <a:schemeClr val="tx1"/>
              </a:solidFill>
              <a:effectLst/>
              <a:latin typeface="+mn-lt"/>
              <a:ea typeface="+mn-ea"/>
              <a:cs typeface="+mn-cs"/>
            </a:endParaRPr>
          </a:p>
          <a:p>
            <a:pPr lvl="0" fontAlgn="base"/>
            <a:r>
              <a:rPr lang="en-US" sz="1200" b="1" i="1" u="none" strike="noStrike" kern="1200" dirty="0" smtClean="0">
                <a:solidFill>
                  <a:schemeClr val="tx1"/>
                </a:solidFill>
                <a:effectLst/>
                <a:latin typeface="+mn-lt"/>
                <a:ea typeface="+mn-ea"/>
                <a:cs typeface="+mn-cs"/>
              </a:rPr>
              <a:t>Software-Defined Storage</a:t>
            </a:r>
            <a:endParaRPr lang="ru-RU" sz="1200" b="1" i="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Software-Defined Storage or SDS represents an important component of the overall SDI system. The key problem to be solved here relates to extremely high expectations placed on data consistency and reliability in the traditional systems. These are a good match for a SAN local to a particular supercomputer, however in a distributed environment </a:t>
            </a:r>
            <a:r>
              <a:rPr lang="en-US" sz="1200" b="1" kern="1200" dirty="0" smtClean="0">
                <a:solidFill>
                  <a:schemeClr val="tx1"/>
                </a:solidFill>
                <a:effectLst/>
                <a:latin typeface="+mn-lt"/>
                <a:ea typeface="+mn-ea"/>
                <a:cs typeface="+mn-cs"/>
              </a:rPr>
              <a:t>due to the CAP (Consistency, </a:t>
            </a:r>
            <a:r>
              <a:rPr lang="en-US" sz="1200" b="1" kern="1200" dirty="0" err="1" smtClean="0">
                <a:solidFill>
                  <a:schemeClr val="tx1"/>
                </a:solidFill>
                <a:effectLst/>
                <a:latin typeface="+mn-lt"/>
                <a:ea typeface="+mn-ea"/>
                <a:cs typeface="+mn-cs"/>
              </a:rPr>
              <a:t>Availablity</a:t>
            </a:r>
            <a:r>
              <a:rPr lang="en-US" sz="1200" b="1" kern="1200" dirty="0" smtClean="0">
                <a:solidFill>
                  <a:schemeClr val="tx1"/>
                </a:solidFill>
                <a:effectLst/>
                <a:latin typeface="+mn-lt"/>
                <a:ea typeface="+mn-ea"/>
                <a:cs typeface="+mn-cs"/>
              </a:rPr>
              <a:t> and Partition tolerance) theorem </a:t>
            </a:r>
            <a:r>
              <a:rPr lang="en-US" sz="1200" kern="1200" dirty="0" smtClean="0">
                <a:solidFill>
                  <a:schemeClr val="tx1"/>
                </a:solidFill>
                <a:effectLst/>
                <a:latin typeface="+mn-lt"/>
                <a:ea typeface="+mn-ea"/>
                <a:cs typeface="+mn-cs"/>
              </a:rPr>
              <a:t>[21] we must find more flexible ways of operating storage in a slice, by making intelligent tradeoffs between those three attributes. Examples of the initial tradeoffs in this area can be seen in the design and deployment of distributed </a:t>
            </a:r>
            <a:r>
              <a:rPr lang="en-US" sz="1200" kern="1200" dirty="0" err="1" smtClean="0">
                <a:solidFill>
                  <a:schemeClr val="tx1"/>
                </a:solidFill>
                <a:effectLst/>
                <a:latin typeface="+mn-lt"/>
                <a:ea typeface="+mn-ea"/>
                <a:cs typeface="+mn-cs"/>
              </a:rPr>
              <a:t>NoSQL</a:t>
            </a:r>
            <a:r>
              <a:rPr lang="en-US" sz="1200" kern="1200" dirty="0" smtClean="0">
                <a:solidFill>
                  <a:schemeClr val="tx1"/>
                </a:solidFill>
                <a:effectLst/>
                <a:latin typeface="+mn-lt"/>
                <a:ea typeface="+mn-ea"/>
                <a:cs typeface="+mn-cs"/>
              </a:rPr>
              <a:t> databases [22] or distributed storage systems like </a:t>
            </a:r>
            <a:r>
              <a:rPr lang="en-US" sz="1200" kern="1200" dirty="0" err="1" smtClean="0">
                <a:solidFill>
                  <a:schemeClr val="tx1"/>
                </a:solidFill>
                <a:effectLst/>
                <a:latin typeface="+mn-lt"/>
                <a:ea typeface="+mn-ea"/>
                <a:cs typeface="+mn-cs"/>
              </a:rPr>
              <a:t>GlusterFS</a:t>
            </a:r>
            <a:r>
              <a:rPr lang="en-US" sz="1200" kern="1200" dirty="0" smtClean="0">
                <a:solidFill>
                  <a:schemeClr val="tx1"/>
                </a:solidFill>
                <a:effectLst/>
                <a:latin typeface="+mn-lt"/>
                <a:ea typeface="+mn-ea"/>
                <a:cs typeface="+mn-cs"/>
              </a:rPr>
              <a:t> [23] and </a:t>
            </a:r>
            <a:r>
              <a:rPr lang="en-US" sz="1200" kern="1200" dirty="0" err="1" smtClean="0">
                <a:solidFill>
                  <a:schemeClr val="tx1"/>
                </a:solidFill>
                <a:effectLst/>
                <a:latin typeface="+mn-lt"/>
                <a:ea typeface="+mn-ea"/>
                <a:cs typeface="+mn-cs"/>
              </a:rPr>
              <a:t>CouchDB</a:t>
            </a:r>
            <a:r>
              <a:rPr lang="en-US" sz="1200" kern="1200" dirty="0" smtClean="0">
                <a:solidFill>
                  <a:schemeClr val="tx1"/>
                </a:solidFill>
                <a:effectLst/>
                <a:latin typeface="+mn-lt"/>
                <a:ea typeface="+mn-ea"/>
                <a:cs typeface="+mn-cs"/>
              </a:rPr>
              <a:t> [24].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tradeoffs, as applied to block and object storage as well as file systems in a virtualized SDI environment will involve novel user-programmable behaviors that we plan to concentrate some of our research efforts.</a:t>
            </a:r>
            <a:endParaRPr lang="ru-RU" sz="1200" kern="1200" dirty="0" smtClean="0">
              <a:solidFill>
                <a:schemeClr val="tx1"/>
              </a:solidFill>
              <a:effectLst/>
              <a:latin typeface="+mn-lt"/>
              <a:ea typeface="+mn-ea"/>
              <a:cs typeface="+mn-cs"/>
            </a:endParaRPr>
          </a:p>
          <a:p>
            <a:pPr lvl="0" fontAlgn="base"/>
            <a:r>
              <a:rPr lang="en-US" sz="1200" b="1" i="1" u="none" strike="noStrike" kern="1200" dirty="0" smtClean="0">
                <a:solidFill>
                  <a:schemeClr val="tx1"/>
                </a:solidFill>
                <a:effectLst/>
                <a:latin typeface="+mn-lt"/>
                <a:ea typeface="+mn-ea"/>
                <a:cs typeface="+mn-cs"/>
              </a:rPr>
              <a:t>Description Languages</a:t>
            </a:r>
            <a:endParaRPr lang="ru-RU" sz="1200" b="1" i="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system for supporting scientific experiments and computation must offer its users a way of describing their requirements to the slice. Languages, suitable for describing the experiments are referred to as </a:t>
            </a:r>
            <a:r>
              <a:rPr lang="en-US" sz="1200" i="1" kern="1200" dirty="0" smtClean="0">
                <a:solidFill>
                  <a:schemeClr val="tx1"/>
                </a:solidFill>
                <a:effectLst/>
                <a:latin typeface="+mn-lt"/>
                <a:ea typeface="+mn-ea"/>
                <a:cs typeface="+mn-cs"/>
              </a:rPr>
              <a:t>domain-specific languages (DSLs)</a:t>
            </a:r>
            <a:r>
              <a:rPr lang="en-US" sz="1200" kern="1200" dirty="0" smtClean="0">
                <a:solidFill>
                  <a:schemeClr val="tx1"/>
                </a:solidFill>
                <a:effectLst/>
                <a:latin typeface="+mn-lt"/>
                <a:ea typeface="+mn-ea"/>
                <a:cs typeface="+mn-cs"/>
              </a:rPr>
              <a:t>, and in this case are intended for describing the requests of creating the virtual infrastructure suitable for the experiment. Significant amount of work has been invested in this direction in GENI, where the declarative GENI </a:t>
            </a:r>
            <a:r>
              <a:rPr lang="en-US" sz="1200" kern="1200" dirty="0" err="1" smtClean="0">
                <a:solidFill>
                  <a:schemeClr val="tx1"/>
                </a:solidFill>
                <a:effectLst/>
                <a:latin typeface="+mn-lt"/>
                <a:ea typeface="+mn-ea"/>
                <a:cs typeface="+mn-cs"/>
              </a:rPr>
              <a:t>RSpecs</a:t>
            </a:r>
            <a:r>
              <a:rPr lang="en-US" sz="1200" kern="1200" dirty="0" smtClean="0">
                <a:solidFill>
                  <a:schemeClr val="tx1"/>
                </a:solidFill>
                <a:effectLst/>
                <a:latin typeface="+mn-lt"/>
                <a:ea typeface="+mn-ea"/>
                <a:cs typeface="+mn-cs"/>
              </a:rPr>
              <a:t> [25] are used for</a:t>
            </a:r>
            <a:endParaRPr lang="ru-RU" sz="1200" kern="1200" dirty="0" smtClean="0">
              <a:solidFill>
                <a:schemeClr val="tx1"/>
              </a:solidFill>
              <a:effectLst/>
              <a:latin typeface="+mn-lt"/>
              <a:ea typeface="+mn-ea"/>
              <a:cs typeface="+mn-cs"/>
            </a:endParaRPr>
          </a:p>
          <a:p>
            <a:pPr lvl="0" fontAlgn="base"/>
            <a:r>
              <a:rPr lang="en-US" sz="1200" b="1" u="none" strike="noStrike" kern="1200" dirty="0" smtClean="0">
                <a:solidFill>
                  <a:schemeClr val="tx1"/>
                </a:solidFill>
                <a:effectLst/>
                <a:latin typeface="+mn-lt"/>
                <a:ea typeface="+mn-ea"/>
                <a:cs typeface="+mn-cs"/>
              </a:rPr>
              <a:t>Describing the requirements to the desired virtual system</a:t>
            </a:r>
            <a:endParaRPr lang="ru-RU" sz="1200" b="1" u="none" strike="noStrike" kern="1200" dirty="0" smtClean="0">
              <a:solidFill>
                <a:schemeClr val="tx1"/>
              </a:solidFill>
              <a:effectLst/>
              <a:latin typeface="+mn-lt"/>
              <a:ea typeface="+mn-ea"/>
              <a:cs typeface="+mn-cs"/>
            </a:endParaRPr>
          </a:p>
          <a:p>
            <a:pPr lvl="0" fontAlgn="base"/>
            <a:r>
              <a:rPr lang="en-US" sz="1200" b="1" u="none" strike="noStrike" kern="1200" dirty="0" smtClean="0">
                <a:solidFill>
                  <a:schemeClr val="tx1"/>
                </a:solidFill>
                <a:effectLst/>
                <a:latin typeface="+mn-lt"/>
                <a:ea typeface="+mn-ea"/>
                <a:cs typeface="+mn-cs"/>
              </a:rPr>
              <a:t>Describing the resources available within the federation for allocation to virtual system</a:t>
            </a:r>
            <a:endParaRPr lang="ru-RU" sz="1200" b="1" u="none" strike="noStrike" kern="1200" dirty="0" smtClean="0">
              <a:solidFill>
                <a:schemeClr val="tx1"/>
              </a:solidFill>
              <a:effectLst/>
              <a:latin typeface="+mn-lt"/>
              <a:ea typeface="+mn-ea"/>
              <a:cs typeface="+mn-cs"/>
            </a:endParaRPr>
          </a:p>
          <a:p>
            <a:pPr lvl="0" fontAlgn="base"/>
            <a:r>
              <a:rPr lang="en-US" sz="1200" b="1" u="none" strike="noStrike" kern="1200" dirty="0" smtClean="0">
                <a:solidFill>
                  <a:schemeClr val="tx1"/>
                </a:solidFill>
                <a:effectLst/>
                <a:latin typeface="+mn-lt"/>
                <a:ea typeface="+mn-ea"/>
                <a:cs typeface="+mn-cs"/>
              </a:rPr>
              <a:t>Describing the allocated resources back to the user including details of allocation needed for accessing and using the resources.</a:t>
            </a:r>
            <a:endParaRPr lang="ru-RU" sz="1200" b="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key issue lies in the fact that GENI represents a kind of </a:t>
            </a:r>
            <a:r>
              <a:rPr lang="en-US" sz="1200" i="1" kern="1200" dirty="0" smtClean="0">
                <a:solidFill>
                  <a:schemeClr val="tx1"/>
                </a:solidFill>
                <a:effectLst/>
                <a:latin typeface="+mn-lt"/>
                <a:ea typeface="+mn-ea"/>
                <a:cs typeface="+mn-cs"/>
              </a:rPr>
              <a:t>Infrastructure-as-a-Service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IaaS</a:t>
            </a:r>
            <a:r>
              <a:rPr lang="en-US" sz="1200" kern="1200" dirty="0" smtClean="0">
                <a:solidFill>
                  <a:schemeClr val="tx1"/>
                </a:solidFill>
                <a:effectLst/>
                <a:latin typeface="+mn-lt"/>
                <a:ea typeface="+mn-ea"/>
                <a:cs typeface="+mn-cs"/>
              </a:rPr>
              <a:t>), thus focusing on the task of allocating and interconnecting together the resources in the desired topology. However, for serving science the </a:t>
            </a:r>
            <a:r>
              <a:rPr lang="en-US" sz="1200" kern="1200" dirty="0" err="1" smtClean="0">
                <a:solidFill>
                  <a:schemeClr val="tx1"/>
                </a:solidFill>
                <a:effectLst/>
                <a:latin typeface="+mn-lt"/>
                <a:ea typeface="+mn-ea"/>
                <a:cs typeface="+mn-cs"/>
              </a:rPr>
              <a:t>IaaS</a:t>
            </a:r>
            <a:r>
              <a:rPr lang="en-US" sz="1200" kern="1200" dirty="0" smtClean="0">
                <a:solidFill>
                  <a:schemeClr val="tx1"/>
                </a:solidFill>
                <a:effectLst/>
                <a:latin typeface="+mn-lt"/>
                <a:ea typeface="+mn-ea"/>
                <a:cs typeface="+mn-cs"/>
              </a:rPr>
              <a:t> paradigm may present abstractions that are too low level to be useful. The user must be able to specify not only the necessary resources, but also to some extent pre-define the behavior of the individual slivers by e.g. assigning and configuring applications in them, defining storage access policies for e.g. shared datasets and finally, determining the policies for forwarding traffic within the allocated virtual network, that answer the needs of the application (e.g. prioritize specific types of traffic, route different kinds of traffic in different ways across the topology and so on). All these configurable behaviors fall well within the SDI paradigm, however are not answered by existing GENI technologies.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plan to </a:t>
            </a:r>
            <a:r>
              <a:rPr lang="en-US" sz="1200" i="1" kern="1200" dirty="0" smtClean="0">
                <a:solidFill>
                  <a:schemeClr val="tx1"/>
                </a:solidFill>
                <a:effectLst/>
                <a:latin typeface="+mn-lt"/>
                <a:ea typeface="+mn-ea"/>
                <a:cs typeface="+mn-cs"/>
              </a:rPr>
              <a:t>invest significant efforts in designing and implementing a family of domain-specific languages</a:t>
            </a:r>
            <a:r>
              <a:rPr lang="en-US" sz="1200" kern="1200" dirty="0" smtClean="0">
                <a:solidFill>
                  <a:schemeClr val="tx1"/>
                </a:solidFill>
                <a:effectLst/>
                <a:latin typeface="+mn-lt"/>
                <a:ea typeface="+mn-ea"/>
                <a:cs typeface="+mn-cs"/>
              </a:rPr>
              <a:t> that answer the needs described above. The related effort would be to design algorithms that operate on these</a:t>
            </a:r>
            <a:r>
              <a:rPr lang="ru-RU"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Figure 1: Map of the future </a:t>
            </a:r>
            <a:r>
              <a:rPr lang="en-US" sz="1200" kern="1200" dirty="0" err="1" smtClean="0">
                <a:solidFill>
                  <a:schemeClr val="tx1"/>
                </a:solidFill>
                <a:effectLst/>
                <a:latin typeface="+mn-lt"/>
                <a:ea typeface="+mn-ea"/>
                <a:cs typeface="+mn-cs"/>
              </a:rPr>
              <a:t>testbed</a:t>
            </a:r>
            <a:endParaRPr lang="ru-RU" sz="1200" kern="1200" dirty="0" smtClean="0">
              <a:solidFill>
                <a:schemeClr val="tx1"/>
              </a:solidFill>
              <a:effectLst/>
              <a:latin typeface="+mn-lt"/>
              <a:ea typeface="+mn-ea"/>
              <a:cs typeface="+mn-cs"/>
            </a:endParaRPr>
          </a:p>
          <a:p>
            <a:pPr lvl="0" fontAlgn="base"/>
            <a:r>
              <a:rPr lang="ru-RU" dirty="0" smtClean="0">
                <a:effectLst/>
              </a:rPr>
              <a:t/>
            </a:r>
            <a:br>
              <a:rPr lang="ru-RU" dirty="0" smtClean="0">
                <a:effectLst/>
              </a:rPr>
            </a:br>
            <a:r>
              <a:rPr lang="en-US" dirty="0" smtClean="0">
                <a:effectLst/>
              </a:rPr>
              <a:t> language representations in order to perform the allocation and placement of resources that go into the different virtual systems - a problem that combines aspects of resource scheduling, placement and authorization. </a:t>
            </a:r>
          </a:p>
          <a:p>
            <a:pPr lvl="0" fontAlgn="base"/>
            <a:r>
              <a:rPr lang="en-US" sz="1200" b="1" i="1" u="none" strike="noStrike" kern="1200" dirty="0" smtClean="0">
                <a:solidFill>
                  <a:schemeClr val="tx1"/>
                </a:solidFill>
                <a:effectLst/>
                <a:latin typeface="+mn-lt"/>
                <a:ea typeface="+mn-ea"/>
                <a:cs typeface="+mn-cs"/>
              </a:rPr>
              <a:t>Software-Defined </a:t>
            </a:r>
            <a:r>
              <a:rPr lang="en-US" sz="1200" b="1" i="1" u="none" strike="noStrike" kern="1200" dirty="0" err="1" smtClean="0">
                <a:solidFill>
                  <a:schemeClr val="tx1"/>
                </a:solidFill>
                <a:effectLst/>
                <a:latin typeface="+mn-lt"/>
                <a:ea typeface="+mn-ea"/>
                <a:cs typeface="+mn-cs"/>
              </a:rPr>
              <a:t>eXchanges</a:t>
            </a:r>
            <a:endParaRPr lang="ru-RU" sz="1200" b="1" i="1"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final aspect of this problem area that represents interest to us is the ability to bridge together virtual systems created, for example, by multiple collaborations in order to join their efforts for further collaborative activities and allow the movement of data between their collaborative infrastructures. This requires that multiple virtual systems peer with each other in a controlled fashion.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of the emergent ideas in this area is the idea of a Software-Defined </a:t>
            </a:r>
            <a:r>
              <a:rPr lang="en-US" sz="1200" kern="1200" dirty="0" err="1" smtClean="0">
                <a:solidFill>
                  <a:schemeClr val="tx1"/>
                </a:solidFill>
                <a:effectLst/>
                <a:latin typeface="+mn-lt"/>
                <a:ea typeface="+mn-ea"/>
                <a:cs typeface="+mn-cs"/>
              </a:rPr>
              <a:t>eXchange</a:t>
            </a:r>
            <a:r>
              <a:rPr lang="en-US" sz="1200" kern="1200" dirty="0" smtClean="0">
                <a:solidFill>
                  <a:schemeClr val="tx1"/>
                </a:solidFill>
                <a:effectLst/>
                <a:latin typeface="+mn-lt"/>
                <a:ea typeface="+mn-ea"/>
                <a:cs typeface="+mn-cs"/>
              </a:rPr>
              <a:t> [26] - </a:t>
            </a:r>
            <a:r>
              <a:rPr lang="en-US" sz="1200" b="1" kern="1200" dirty="0" smtClean="0">
                <a:solidFill>
                  <a:schemeClr val="tx1"/>
                </a:solidFill>
                <a:effectLst/>
                <a:latin typeface="+mn-lt"/>
                <a:ea typeface="+mn-ea"/>
                <a:cs typeface="+mn-cs"/>
              </a:rPr>
              <a:t>a virtual point location where peering networks can exchange traffic in a way that satisfies their internal policies</a:t>
            </a:r>
            <a:r>
              <a:rPr lang="en-US" sz="1200" kern="1200" dirty="0" smtClean="0">
                <a:solidFill>
                  <a:schemeClr val="tx1"/>
                </a:solidFill>
                <a:effectLst/>
                <a:latin typeface="+mn-lt"/>
                <a:ea typeface="+mn-ea"/>
                <a:cs typeface="+mn-cs"/>
              </a:rPr>
              <a:t>. The simplest form of an SDX replaces the bulky and expensive to configure BGP protocol with a logical SDN-controlled fabric that can enforce the rules for traffic exchange between the peering partners.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Considering the significant efforts being made by the vendors to extend </a:t>
            </a:r>
            <a:r>
              <a:rPr lang="en-US" sz="1200"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 into new areas of network control and management, we can expect this concept to mature and extend not only to Layer 3 IP networks, but also to Layer 2 and, perhaps, transport networks. The flexibility provided by </a:t>
            </a:r>
            <a:r>
              <a:rPr lang="en-US" sz="1200" kern="1200" dirty="0" err="1" smtClean="0">
                <a:solidFill>
                  <a:schemeClr val="tx1"/>
                </a:solidFill>
                <a:effectLst/>
                <a:latin typeface="+mn-lt"/>
                <a:ea typeface="+mn-ea"/>
                <a:cs typeface="+mn-cs"/>
              </a:rPr>
              <a:t>OpenFlow</a:t>
            </a:r>
            <a:r>
              <a:rPr lang="en-US" sz="1200" kern="1200" dirty="0" smtClean="0">
                <a:solidFill>
                  <a:schemeClr val="tx1"/>
                </a:solidFill>
                <a:effectLst/>
                <a:latin typeface="+mn-lt"/>
                <a:ea typeface="+mn-ea"/>
                <a:cs typeface="+mn-cs"/>
              </a:rPr>
              <a:t> in terms of traffic matching allows to create sophisticated filtering and forwarding policies at SDXs that are easier to implement and, importantly, validate, than the existing BGP-based solutions. </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plan to investigate the suitability of the SDX paradigm to peering virtual systems serving multiple science applications.  This idea also dovetails with our planned research activities into domain-specific languages, as SDXs present a new kind of application running in  a slice, which has specific configuration parameters and abstractions that will need to be incorporated into our DSL.</a:t>
            </a:r>
            <a:endParaRPr lang="ru-RU" sz="1200" kern="1200" dirty="0" smtClean="0">
              <a:solidFill>
                <a:schemeClr val="tx1"/>
              </a:solidFill>
              <a:effectLst/>
              <a:latin typeface="+mn-lt"/>
              <a:ea typeface="+mn-ea"/>
              <a:cs typeface="+mn-cs"/>
            </a:endParaRPr>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E7D18B51-1CEF-9B4C-ADE6-7FE9F98C4233}" type="slidenum">
              <a:rPr lang="ru-RU" smtClean="0"/>
              <a:t>5</a:t>
            </a:fld>
            <a:endParaRPr lang="ru-RU"/>
          </a:p>
        </p:txBody>
      </p:sp>
    </p:spTree>
    <p:extLst>
      <p:ext uri="{BB962C8B-B14F-4D97-AF65-F5344CB8AC3E}">
        <p14:creationId xmlns:p14="http://schemas.microsoft.com/office/powerpoint/2010/main" val="1777126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DBDF0F7-4478-4484-9573-06EE9B99E04B}" type="slidenum">
              <a:rPr lang="en-GB" smtClean="0"/>
              <a:pPr>
                <a:defRPr/>
              </a:pPr>
              <a:t>7</a:t>
            </a:fld>
            <a:endParaRPr lang="en-GB"/>
          </a:p>
        </p:txBody>
      </p:sp>
    </p:spTree>
    <p:extLst>
      <p:ext uri="{BB962C8B-B14F-4D97-AF65-F5344CB8AC3E}">
        <p14:creationId xmlns:p14="http://schemas.microsoft.com/office/powerpoint/2010/main" val="796056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smtClean="0"/>
              <a:t>Having started in 2012,</a:t>
            </a:r>
            <a:r>
              <a:rPr lang="en-GB" baseline="0" dirty="0" smtClean="0"/>
              <a:t> we went into production in 2013 on Grizzly and have since then done online upgrades of 6 releases.</a:t>
            </a:r>
          </a:p>
          <a:p>
            <a:pPr marL="171450" indent="-171450">
              <a:buFontTx/>
              <a:buChar char="-"/>
            </a:pPr>
            <a:endParaRPr lang="en-GB" baseline="0" dirty="0" smtClean="0"/>
          </a:p>
          <a:p>
            <a:pPr marL="171450" indent="-171450">
              <a:buFontTx/>
              <a:buChar char="-"/>
            </a:pPr>
            <a:r>
              <a:rPr lang="en-GB" baseline="0" dirty="0" smtClean="0"/>
              <a:t>currently running around 50 cells distributed across 2 data centres with around 7,500 hypervisors.</a:t>
            </a:r>
          </a:p>
          <a:p>
            <a:pPr marL="171450" indent="-171450">
              <a:buFontTx/>
              <a:buChar char="-"/>
            </a:pPr>
            <a:endParaRPr lang="en-GB" baseline="0" dirty="0" smtClean="0"/>
          </a:p>
          <a:p>
            <a:pPr marL="171450" indent="-171450">
              <a:buFontTx/>
              <a:buChar char="-"/>
            </a:pPr>
            <a:r>
              <a:rPr lang="en-GB" baseline="0" dirty="0" smtClean="0"/>
              <a:t>Automation is key</a:t>
            </a:r>
            <a:r>
              <a:rPr lang="mr-IN" baseline="0" dirty="0" smtClean="0"/>
              <a:t>…</a:t>
            </a:r>
            <a:r>
              <a:rPr lang="en-US" baseline="0" dirty="0" smtClean="0"/>
              <a:t> a single framework for managing compute resources within limited staffing, many of whom are only at CERN for a few years and return to their home countries.</a:t>
            </a:r>
          </a:p>
          <a:p>
            <a:pPr marL="171450" indent="-171450">
              <a:buFontTx/>
              <a:buChar char="-"/>
            </a:pPr>
            <a:endParaRPr lang="en-US" baseline="0" dirty="0" smtClean="0"/>
          </a:p>
        </p:txBody>
      </p:sp>
      <p:sp>
        <p:nvSpPr>
          <p:cNvPr id="4" name="Slide Number Placeholder 3"/>
          <p:cNvSpPr>
            <a:spLocks noGrp="1"/>
          </p:cNvSpPr>
          <p:nvPr>
            <p:ph type="sldNum" sz="quarter" idx="5"/>
          </p:nvPr>
        </p:nvSpPr>
        <p:spPr/>
        <p:txBody>
          <a:bodyPr/>
          <a:lstStyle/>
          <a:p>
            <a:pPr>
              <a:defRPr/>
            </a:pPr>
            <a:fld id="{87C5AC01-2EE3-46EA-96BF-0A1DE2EAD5B9}" type="slidenum">
              <a:rPr lang="en-GB" smtClean="0"/>
              <a:pPr>
                <a:defRPr/>
              </a:pPr>
              <a:t>8</a:t>
            </a:fld>
            <a:endParaRPr lang="en-GB"/>
          </a:p>
        </p:txBody>
      </p:sp>
    </p:spTree>
    <p:extLst>
      <p:ext uri="{BB962C8B-B14F-4D97-AF65-F5344CB8AC3E}">
        <p14:creationId xmlns:p14="http://schemas.microsoft.com/office/powerpoint/2010/main" val="1319018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0A90F64-208F-4B28-9D0C-071AA4C35E04}" type="slidenum">
              <a:rPr lang="en-US" smtClean="0"/>
              <a:t>11</a:t>
            </a:fld>
            <a:endParaRPr lang="en-US"/>
          </a:p>
        </p:txBody>
      </p:sp>
    </p:spTree>
    <p:extLst>
      <p:ext uri="{BB962C8B-B14F-4D97-AF65-F5344CB8AC3E}">
        <p14:creationId xmlns:p14="http://schemas.microsoft.com/office/powerpoint/2010/main" val="18198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D18B51-1CEF-9B4C-ADE6-7FE9F98C4233}" type="slidenum">
              <a:rPr lang="ru-RU" smtClean="0"/>
              <a:t>12</a:t>
            </a:fld>
            <a:endParaRPr lang="ru-RU"/>
          </a:p>
        </p:txBody>
      </p:sp>
    </p:spTree>
    <p:extLst>
      <p:ext uri="{BB962C8B-B14F-4D97-AF65-F5344CB8AC3E}">
        <p14:creationId xmlns:p14="http://schemas.microsoft.com/office/powerpoint/2010/main" val="143333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C68C70C-7C40-334E-B1E2-938B72B9A29E}" type="slidenum">
              <a:rPr lang="ru-RU" smtClean="0"/>
              <a:t>13</a:t>
            </a:fld>
            <a:endParaRPr lang="ru-RU"/>
          </a:p>
        </p:txBody>
      </p:sp>
    </p:spTree>
    <p:extLst>
      <p:ext uri="{BB962C8B-B14F-4D97-AF65-F5344CB8AC3E}">
        <p14:creationId xmlns:p14="http://schemas.microsoft.com/office/powerpoint/2010/main" val="28869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5355"/>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137802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177396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120802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68273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672417"/>
            <a:ext cx="7772400" cy="1135063"/>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30767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245485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
        <p:nvSpPr>
          <p:cNvPr id="9" name="Номер слайда 8"/>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230852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r>
              <a:rPr lang="ru-RU" smtClean="0"/>
              <a:t>28.09.17</a:t>
            </a:r>
            <a:endParaRPr lang="ru-RU"/>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
        <p:nvSpPr>
          <p:cNvPr id="5" name="Номер слайда 4"/>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46423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28.09.17</a:t>
            </a:r>
            <a:endParaRPr lang="ru-RU"/>
          </a:p>
        </p:txBody>
      </p:sp>
      <p:sp>
        <p:nvSpPr>
          <p:cNvPr id="3" name="Нижний колонтитул 2"/>
          <p:cNvSpPr>
            <a:spLocks noGrp="1"/>
          </p:cNvSpPr>
          <p:nvPr>
            <p:ph type="ftr" sz="quarter" idx="11"/>
          </p:nvPr>
        </p:nvSpPr>
        <p:spPr/>
        <p:txBody>
          <a:bodyPr/>
          <a:lstStyle/>
          <a:p>
            <a:r>
              <a:rPr lang="en-US" smtClean="0"/>
              <a:t>Antonenko, Smeliansky, NEC 2017, Budva</a:t>
            </a:r>
            <a:endParaRPr lang="ru-RU"/>
          </a:p>
        </p:txBody>
      </p:sp>
      <p:sp>
        <p:nvSpPr>
          <p:cNvPr id="4" name="Номер слайда 3"/>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427265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1" y="227542"/>
            <a:ext cx="3008313" cy="968375"/>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10956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000500"/>
            <a:ext cx="5486400" cy="472282"/>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a:t>
            </a:fld>
            <a:endParaRPr lang="ru-RU"/>
          </a:p>
        </p:txBody>
      </p:sp>
    </p:spTree>
    <p:extLst>
      <p:ext uri="{BB962C8B-B14F-4D97-AF65-F5344CB8AC3E}">
        <p14:creationId xmlns:p14="http://schemas.microsoft.com/office/powerpoint/2010/main" val="17902937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58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28.09.17</a:t>
            </a:r>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Antonenko, Smeliansky, NEC 2017, Budva</a:t>
            </a:r>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0B6AA23-0381-C745-8553-D6C42DAE0F78}" type="slidenum">
              <a:rPr lang="ru-RU" smtClean="0"/>
              <a:t>‹#›</a:t>
            </a:fld>
            <a:endParaRPr lang="ru-RU"/>
          </a:p>
        </p:txBody>
      </p:sp>
    </p:spTree>
    <p:extLst>
      <p:ext uri="{BB962C8B-B14F-4D97-AF65-F5344CB8AC3E}">
        <p14:creationId xmlns:p14="http://schemas.microsoft.com/office/powerpoint/2010/main" val="99451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tiff"/><Relationship Id="rId4" Type="http://schemas.openxmlformats.org/officeDocument/2006/relationships/image" Target="../media/image58.tiff"/><Relationship Id="rId5" Type="http://schemas.openxmlformats.org/officeDocument/2006/relationships/image" Target="../media/image59.tiff"/><Relationship Id="rId6" Type="http://schemas.openxmlformats.org/officeDocument/2006/relationships/image" Target="../media/image60.tiff"/><Relationship Id="rId7" Type="http://schemas.openxmlformats.org/officeDocument/2006/relationships/image" Target="../media/image61.tiff"/><Relationship Id="rId8" Type="http://schemas.openxmlformats.org/officeDocument/2006/relationships/image" Target="../media/image62.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tiff"/><Relationship Id="rId3" Type="http://schemas.openxmlformats.org/officeDocument/2006/relationships/image" Target="../media/image64.tiff"/></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tiff"/><Relationship Id="rId3" Type="http://schemas.openxmlformats.org/officeDocument/2006/relationships/image" Target="../media/image68.tiff"/></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jpeg"/><Relationship Id="rId6"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9" Type="http://schemas.openxmlformats.org/officeDocument/2006/relationships/image" Target="../media/image8.jpe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png"/><Relationship Id="rId24" Type="http://schemas.openxmlformats.org/officeDocument/2006/relationships/image" Target="../media/image23.gif"/><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10" Type="http://schemas.openxmlformats.org/officeDocument/2006/relationships/image" Target="../media/image9.jpeg"/><Relationship Id="rId11" Type="http://schemas.openxmlformats.org/officeDocument/2006/relationships/image" Target="../media/image10.jpeg"/><Relationship Id="rId12" Type="http://schemas.openxmlformats.org/officeDocument/2006/relationships/image" Target="../media/image11.jpe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jpe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5.tiff"/><Relationship Id="rId4" Type="http://schemas.openxmlformats.org/officeDocument/2006/relationships/image" Target="../media/image74.png"/><Relationship Id="rId5" Type="http://schemas.microsoft.com/office/2007/relationships/hdphoto" Target="../media/hdphoto1.wdp"/><Relationship Id="rId6" Type="http://schemas.openxmlformats.org/officeDocument/2006/relationships/image" Target="../media/image76.jpe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5.tiff"/><Relationship Id="rId4" Type="http://schemas.openxmlformats.org/officeDocument/2006/relationships/image" Target="../media/image74.png"/><Relationship Id="rId5" Type="http://schemas.microsoft.com/office/2007/relationships/hdphoto" Target="../media/hdphoto1.wdp"/><Relationship Id="rId6" Type="http://schemas.openxmlformats.org/officeDocument/2006/relationships/image" Target="../media/image76.jpeg"/><Relationship Id="rId7"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tiff"/><Relationship Id="rId3" Type="http://schemas.openxmlformats.org/officeDocument/2006/relationships/image" Target="../media/image7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6.png"/></Relationships>
</file>

<file path=ppt/slides/_rels/slide4.xml.rels><?xml version="1.0" encoding="UTF-8" standalone="yes"?>
<Relationships xmlns="http://schemas.openxmlformats.org/package/2006/relationships"><Relationship Id="rId11" Type="http://schemas.openxmlformats.org/officeDocument/2006/relationships/image" Target="../media/image40.tiff"/><Relationship Id="rId12" Type="http://schemas.openxmlformats.org/officeDocument/2006/relationships/image" Target="../media/image41.tiff"/><Relationship Id="rId13" Type="http://schemas.openxmlformats.org/officeDocument/2006/relationships/image" Target="../media/image42.tiff"/><Relationship Id="rId14" Type="http://schemas.openxmlformats.org/officeDocument/2006/relationships/image" Target="../media/image43.tiff"/><Relationship Id="rId15" Type="http://schemas.openxmlformats.org/officeDocument/2006/relationships/image" Target="../media/image44.tiff"/><Relationship Id="rId16" Type="http://schemas.openxmlformats.org/officeDocument/2006/relationships/image" Target="../media/image45.tiff"/><Relationship Id="rId17" Type="http://schemas.openxmlformats.org/officeDocument/2006/relationships/image" Target="../media/image46.tiff"/><Relationship Id="rId18" Type="http://schemas.openxmlformats.org/officeDocument/2006/relationships/image" Target="../media/image47.tiff"/><Relationship Id="rId19" Type="http://schemas.openxmlformats.org/officeDocument/2006/relationships/image" Target="../media/image48.tiff"/><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7" Type="http://schemas.openxmlformats.org/officeDocument/2006/relationships/image" Target="../media/image36.tiff"/><Relationship Id="rId8" Type="http://schemas.openxmlformats.org/officeDocument/2006/relationships/image" Target="../media/image37.tiff"/><Relationship Id="rId9" Type="http://schemas.openxmlformats.org/officeDocument/2006/relationships/image" Target="../media/image38.tiff"/><Relationship Id="rId10" Type="http://schemas.openxmlformats.org/officeDocument/2006/relationships/image" Target="../media/image39.tiff"/></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2.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 y="1032045"/>
            <a:ext cx="9144008" cy="2677656"/>
          </a:xfrm>
          <a:prstGeom prst="rect">
            <a:avLst/>
          </a:prstGeom>
        </p:spPr>
        <p:txBody>
          <a:bodyPr wrap="square">
            <a:spAutoFit/>
          </a:bodyPr>
          <a:lstStyle/>
          <a:p>
            <a:pPr algn="ctr"/>
            <a:r>
              <a:rPr lang="en-US" sz="4200" dirty="0" smtClean="0"/>
              <a:t>NFV Cloud Infrastructure </a:t>
            </a:r>
            <a:r>
              <a:rPr lang="en-US" sz="4200" smtClean="0"/>
              <a:t>for Researchers</a:t>
            </a:r>
          </a:p>
          <a:p>
            <a:pPr algn="ctr"/>
            <a:endParaRPr lang="en-US" sz="4200" dirty="0" smtClean="0"/>
          </a:p>
          <a:p>
            <a:pPr algn="ctr"/>
            <a:r>
              <a:rPr lang="en-US" sz="4200" dirty="0" smtClean="0"/>
              <a:t>NEC 2017</a:t>
            </a:r>
          </a:p>
        </p:txBody>
      </p:sp>
      <p:sp>
        <p:nvSpPr>
          <p:cNvPr id="6" name="Подзаголовок 2"/>
          <p:cNvSpPr txBox="1">
            <a:spLocks/>
          </p:cNvSpPr>
          <p:nvPr/>
        </p:nvSpPr>
        <p:spPr>
          <a:xfrm>
            <a:off x="941608" y="3709701"/>
            <a:ext cx="7260775" cy="200529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err="1" smtClean="0">
                <a:solidFill>
                  <a:schemeClr val="tx1">
                    <a:tint val="75000"/>
                  </a:schemeClr>
                </a:solidFill>
              </a:rPr>
              <a:t>V.Antonenko</a:t>
            </a:r>
            <a:r>
              <a:rPr lang="en-US" dirty="0">
                <a:solidFill>
                  <a:schemeClr val="tx1">
                    <a:tint val="75000"/>
                  </a:schemeClr>
                </a:solidFill>
              </a:rPr>
              <a:t>, </a:t>
            </a:r>
            <a:r>
              <a:rPr lang="en-US" dirty="0" err="1" smtClean="0">
                <a:solidFill>
                  <a:schemeClr val="tx1">
                    <a:tint val="75000"/>
                  </a:schemeClr>
                </a:solidFill>
              </a:rPr>
              <a:t>R.Smeliansky</a:t>
            </a:r>
            <a:endParaRPr lang="en-US" dirty="0" smtClean="0">
              <a:solidFill>
                <a:schemeClr val="tx1">
                  <a:tint val="75000"/>
                </a:schemeClr>
              </a:solidFill>
            </a:endParaRPr>
          </a:p>
          <a:p>
            <a:pPr marL="0" indent="0" algn="ctr">
              <a:buNone/>
            </a:pPr>
            <a:endParaRPr lang="en-US" dirty="0" smtClean="0">
              <a:solidFill>
                <a:schemeClr val="tx1">
                  <a:tint val="75000"/>
                </a:schemeClr>
              </a:solidFill>
            </a:endParaRPr>
          </a:p>
          <a:p>
            <a:pPr marL="0" indent="0" algn="ctr">
              <a:buNone/>
            </a:pPr>
            <a:r>
              <a:rPr lang="en-US" sz="2600" dirty="0" smtClean="0">
                <a:solidFill>
                  <a:schemeClr val="tx1">
                    <a:tint val="75000"/>
                  </a:schemeClr>
                </a:solidFill>
              </a:rPr>
              <a:t>Applied Research Center for Computer Networks, </a:t>
            </a:r>
          </a:p>
          <a:p>
            <a:pPr marL="0" indent="0" algn="ctr">
              <a:buNone/>
            </a:pPr>
            <a:r>
              <a:rPr lang="en-US" sz="2600" dirty="0" smtClean="0">
                <a:solidFill>
                  <a:schemeClr val="tx1">
                    <a:tint val="75000"/>
                  </a:schemeClr>
                </a:solidFill>
              </a:rPr>
              <a:t>Moscow State </a:t>
            </a:r>
            <a:r>
              <a:rPr lang="en-US" sz="2600" dirty="0" smtClean="0">
                <a:solidFill>
                  <a:schemeClr val="tx1">
                    <a:tint val="75000"/>
                  </a:schemeClr>
                </a:solidFill>
              </a:rPr>
              <a:t>University</a:t>
            </a:r>
          </a:p>
          <a:p>
            <a:pPr marL="0" indent="0" algn="ctr">
              <a:buNone/>
            </a:pPr>
            <a:r>
              <a:rPr lang="en-US" sz="2400" dirty="0">
                <a:solidFill>
                  <a:schemeClr val="tx1">
                    <a:tint val="75000"/>
                  </a:schemeClr>
                </a:solidFill>
              </a:rPr>
              <a:t>28 September 2017, </a:t>
            </a:r>
            <a:r>
              <a:rPr lang="en-US" sz="2400" dirty="0" err="1">
                <a:solidFill>
                  <a:schemeClr val="tx1">
                    <a:tint val="75000"/>
                  </a:schemeClr>
                </a:solidFill>
              </a:rPr>
              <a:t>Budva</a:t>
            </a:r>
            <a:endParaRPr lang="ru-RU" sz="2400" dirty="0">
              <a:solidFill>
                <a:schemeClr val="tx1">
                  <a:tint val="75000"/>
                </a:schemeClr>
              </a:solidFill>
            </a:endParaRPr>
          </a:p>
          <a:p>
            <a:pPr marL="0" indent="0" algn="ctr">
              <a:buNone/>
            </a:pPr>
            <a:endParaRPr lang="ru-RU" sz="2600" dirty="0">
              <a:solidFill>
                <a:schemeClr val="tx1">
                  <a:tint val="75000"/>
                </a:schemeClr>
              </a:solidFill>
            </a:endParaRPr>
          </a:p>
        </p:txBody>
      </p:sp>
      <p:sp>
        <p:nvSpPr>
          <p:cNvPr id="5" name="Номер слайда 4"/>
          <p:cNvSpPr>
            <a:spLocks noGrp="1"/>
          </p:cNvSpPr>
          <p:nvPr>
            <p:ph type="sldNum" sz="quarter" idx="12"/>
          </p:nvPr>
        </p:nvSpPr>
        <p:spPr/>
        <p:txBody>
          <a:bodyPr/>
          <a:lstStyle/>
          <a:p>
            <a:fld id="{10B6AA23-0381-C745-8553-D6C42DAE0F78}" type="slidenum">
              <a:rPr lang="ru-RU" smtClean="0"/>
              <a:t>1</a:t>
            </a:fld>
            <a:endParaRPr lang="ru-RU"/>
          </a:p>
        </p:txBody>
      </p:sp>
    </p:spTree>
    <p:extLst>
      <p:ext uri="{BB962C8B-B14F-4D97-AF65-F5344CB8AC3E}">
        <p14:creationId xmlns:p14="http://schemas.microsoft.com/office/powerpoint/2010/main" val="3477790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Function Examples</a:t>
            </a:r>
            <a:endParaRPr lang="ru-RU" dirty="0"/>
          </a:p>
        </p:txBody>
      </p:sp>
      <p:sp>
        <p:nvSpPr>
          <p:cNvPr id="3" name="Объект 2"/>
          <p:cNvSpPr>
            <a:spLocks noGrp="1"/>
          </p:cNvSpPr>
          <p:nvPr>
            <p:ph idx="1"/>
          </p:nvPr>
        </p:nvSpPr>
        <p:spPr/>
        <p:txBody>
          <a:bodyPr>
            <a:normAutofit fontScale="77500" lnSpcReduction="20000"/>
          </a:bodyPr>
          <a:lstStyle/>
          <a:p>
            <a:r>
              <a:rPr lang="en-US" dirty="0" smtClean="0"/>
              <a:t>DB Software</a:t>
            </a:r>
          </a:p>
          <a:p>
            <a:pPr lvl="1"/>
            <a:r>
              <a:rPr lang="en-US" dirty="0" smtClean="0"/>
              <a:t>SQL: </a:t>
            </a:r>
            <a:r>
              <a:rPr lang="en-US" dirty="0" err="1" smtClean="0"/>
              <a:t>Redis</a:t>
            </a:r>
            <a:r>
              <a:rPr lang="en-US" dirty="0" smtClean="0"/>
              <a:t>, Oracle, Impala, </a:t>
            </a:r>
            <a:r>
              <a:rPr lang="mr-IN" dirty="0" smtClean="0"/>
              <a:t>…</a:t>
            </a:r>
            <a:endParaRPr lang="en-US" dirty="0" smtClean="0"/>
          </a:p>
          <a:p>
            <a:pPr lvl="1"/>
            <a:r>
              <a:rPr lang="en-US" dirty="0" smtClean="0"/>
              <a:t>No-SQL: </a:t>
            </a:r>
            <a:r>
              <a:rPr lang="en-US" dirty="0" err="1" smtClean="0"/>
              <a:t>Hbase</a:t>
            </a:r>
            <a:r>
              <a:rPr lang="en-US" dirty="0" smtClean="0"/>
              <a:t>, </a:t>
            </a:r>
            <a:r>
              <a:rPr lang="en-US" dirty="0" err="1" smtClean="0"/>
              <a:t>Monga</a:t>
            </a:r>
            <a:r>
              <a:rPr lang="en-US" dirty="0" smtClean="0"/>
              <a:t>, </a:t>
            </a:r>
            <a:r>
              <a:rPr lang="mr-IN" dirty="0" smtClean="0"/>
              <a:t>…</a:t>
            </a:r>
            <a:endParaRPr lang="en-US" dirty="0" smtClean="0"/>
          </a:p>
          <a:p>
            <a:r>
              <a:rPr lang="en-US" dirty="0" smtClean="0"/>
              <a:t>Data Processing Software</a:t>
            </a:r>
          </a:p>
          <a:p>
            <a:pPr lvl="1"/>
            <a:r>
              <a:rPr lang="en-US" dirty="0" smtClean="0"/>
              <a:t>Spark, Hadoop</a:t>
            </a:r>
          </a:p>
          <a:p>
            <a:r>
              <a:rPr lang="en-US" dirty="0" smtClean="0"/>
              <a:t>Visualization Software</a:t>
            </a:r>
          </a:p>
          <a:p>
            <a:pPr lvl="1"/>
            <a:r>
              <a:rPr lang="en-US" dirty="0" err="1" smtClean="0"/>
              <a:t>Grafana</a:t>
            </a:r>
            <a:r>
              <a:rPr lang="en-US" dirty="0" smtClean="0"/>
              <a:t>, </a:t>
            </a:r>
            <a:r>
              <a:rPr lang="en-US" dirty="0" err="1" smtClean="0"/>
              <a:t>Kibana</a:t>
            </a:r>
            <a:endParaRPr lang="en-US" dirty="0" smtClean="0"/>
          </a:p>
          <a:p>
            <a:r>
              <a:rPr lang="en-US" dirty="0" smtClean="0"/>
              <a:t>MQ Software </a:t>
            </a:r>
          </a:p>
          <a:p>
            <a:pPr lvl="1"/>
            <a:r>
              <a:rPr lang="en-US" dirty="0" smtClean="0"/>
              <a:t>Kafka, </a:t>
            </a:r>
            <a:r>
              <a:rPr lang="en-US" dirty="0" err="1" smtClean="0"/>
              <a:t>ZeroMQ</a:t>
            </a:r>
            <a:r>
              <a:rPr lang="en-US" dirty="0" smtClean="0"/>
              <a:t>, </a:t>
            </a:r>
            <a:r>
              <a:rPr lang="en-US" dirty="0" err="1" smtClean="0"/>
              <a:t>RabbitMQ</a:t>
            </a:r>
            <a:endParaRPr lang="en-US" dirty="0"/>
          </a:p>
          <a:p>
            <a:r>
              <a:rPr lang="mr-IN" dirty="0" smtClean="0"/>
              <a:t>…</a:t>
            </a:r>
            <a:endParaRPr lang="en-US" dirty="0"/>
          </a:p>
        </p:txBody>
      </p:sp>
      <p:sp>
        <p:nvSpPr>
          <p:cNvPr id="4" name="Дата 3"/>
          <p:cNvSpPr>
            <a:spLocks noGrp="1"/>
          </p:cNvSpPr>
          <p:nvPr>
            <p:ph type="dt" sz="half" idx="10"/>
          </p:nvPr>
        </p:nvSpPr>
        <p:spPr/>
        <p:txBody>
          <a:bodyPr/>
          <a:lstStyle/>
          <a:p>
            <a:r>
              <a:rPr lang="ru-RU" smtClean="0"/>
              <a:t>28.09.17</a:t>
            </a:r>
            <a:endParaRPr lang="ru-RU"/>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10</a:t>
            </a:fld>
            <a:endParaRPr lang="ru-RU"/>
          </a:p>
        </p:txBody>
      </p:sp>
    </p:spTree>
    <p:extLst>
      <p:ext uri="{BB962C8B-B14F-4D97-AF65-F5344CB8AC3E}">
        <p14:creationId xmlns:p14="http://schemas.microsoft.com/office/powerpoint/2010/main" val="107404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C2 Software Stack</a:t>
            </a:r>
            <a:endParaRPr lang="ru-RU" dirty="0"/>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
        <p:nvSpPr>
          <p:cNvPr id="5" name="Номер слайда 4"/>
          <p:cNvSpPr>
            <a:spLocks noGrp="1"/>
          </p:cNvSpPr>
          <p:nvPr>
            <p:ph type="sldNum" sz="quarter" idx="12"/>
          </p:nvPr>
        </p:nvSpPr>
        <p:spPr/>
        <p:txBody>
          <a:bodyPr/>
          <a:lstStyle/>
          <a:p>
            <a:fld id="{13C01B50-425E-476E-9D9B-55EABD153C29}" type="slidenum">
              <a:rPr lang="ru-RU" smtClean="0"/>
              <a:pPr/>
              <a:t>11</a:t>
            </a:fld>
            <a:endParaRPr lang="ru-RU" dirty="0"/>
          </a:p>
        </p:txBody>
      </p:sp>
      <p:sp>
        <p:nvSpPr>
          <p:cNvPr id="6" name="Прямоугольник с двумя вырезанными противолежащими углами 5"/>
          <p:cNvSpPr/>
          <p:nvPr/>
        </p:nvSpPr>
        <p:spPr>
          <a:xfrm>
            <a:off x="107505" y="1849389"/>
            <a:ext cx="4392488" cy="862415"/>
          </a:xfrm>
          <a:prstGeom prst="snip2DiagRect">
            <a:avLst>
              <a:gd name="adj1" fmla="val 0"/>
              <a:gd name="adj2" fmla="val 5000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Candara" charset="0"/>
                <a:ea typeface="Candara" charset="0"/>
                <a:cs typeface="Candara" charset="0"/>
              </a:rPr>
              <a:t>Network Function Virtualization Orchestrator (NFVO)</a:t>
            </a:r>
            <a:endParaRPr lang="ru-RU" sz="1350" dirty="0">
              <a:solidFill>
                <a:schemeClr val="tx1"/>
              </a:solidFill>
              <a:latin typeface="Candara" charset="0"/>
              <a:ea typeface="Candara" charset="0"/>
              <a:cs typeface="Candara" charset="0"/>
            </a:endParaRPr>
          </a:p>
        </p:txBody>
      </p:sp>
      <p:sp>
        <p:nvSpPr>
          <p:cNvPr id="7" name="Прямоугольник с двумя вырезанными противолежащими углами 6"/>
          <p:cNvSpPr/>
          <p:nvPr/>
        </p:nvSpPr>
        <p:spPr>
          <a:xfrm>
            <a:off x="541792" y="2859182"/>
            <a:ext cx="4392488" cy="862415"/>
          </a:xfrm>
          <a:prstGeom prst="snip2DiagRect">
            <a:avLst>
              <a:gd name="adj1" fmla="val 0"/>
              <a:gd name="adj2" fmla="val 5000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Candara" charset="0"/>
                <a:ea typeface="Candara" charset="0"/>
                <a:cs typeface="Candara" charset="0"/>
              </a:rPr>
              <a:t>Virtual Network Function Manager (VNFM)</a:t>
            </a:r>
            <a:endParaRPr lang="ru-RU" sz="1350"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973840" y="3867294"/>
            <a:ext cx="4392488" cy="862415"/>
          </a:xfrm>
          <a:prstGeom prst="snip2DiagRect">
            <a:avLst>
              <a:gd name="adj1" fmla="val 0"/>
              <a:gd name="adj2" fmla="val 5000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Candara" charset="0"/>
                <a:ea typeface="Candara" charset="0"/>
                <a:cs typeface="Candara" charset="0"/>
              </a:rPr>
              <a:t>Virtual Infrastructure Manager (VIM)</a:t>
            </a:r>
            <a:endParaRPr lang="ru-RU" sz="1350" dirty="0">
              <a:solidFill>
                <a:schemeClr val="tx1"/>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4214200" y="1369899"/>
            <a:ext cx="2836676" cy="862415"/>
          </a:xfrm>
          <a:prstGeom prst="snip2DiagRect">
            <a:avLst>
              <a:gd name="adj1" fmla="val 0"/>
              <a:gd name="adj2" fmla="val 5000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Orchestrator</a:t>
            </a:r>
            <a:endParaRPr lang="ru-RU" sz="1350" dirty="0">
              <a:solidFill>
                <a:schemeClr val="tx1"/>
              </a:solidFill>
              <a:latin typeface="Candara" charset="0"/>
              <a:ea typeface="Candara" charset="0"/>
              <a:cs typeface="Candara" charset="0"/>
            </a:endParaRPr>
          </a:p>
        </p:txBody>
      </p:sp>
      <p:sp>
        <p:nvSpPr>
          <p:cNvPr id="10" name="Прямоугольник с двумя вырезанными противолежащими углами 9"/>
          <p:cNvSpPr/>
          <p:nvPr/>
        </p:nvSpPr>
        <p:spPr>
          <a:xfrm>
            <a:off x="4646248" y="2365728"/>
            <a:ext cx="2836676" cy="862415"/>
          </a:xfrm>
          <a:prstGeom prst="snip2DiagRect">
            <a:avLst>
              <a:gd name="adj1" fmla="val 0"/>
              <a:gd name="adj2" fmla="val 5000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Manager</a:t>
            </a:r>
            <a:endParaRPr lang="ru-RU" sz="1350" dirty="0">
              <a:solidFill>
                <a:schemeClr val="tx1"/>
              </a:solidFill>
              <a:latin typeface="Candara" charset="0"/>
              <a:ea typeface="Candara" charset="0"/>
              <a:cs typeface="Candara" charset="0"/>
            </a:endParaRPr>
          </a:p>
        </p:txBody>
      </p:sp>
      <p:sp>
        <p:nvSpPr>
          <p:cNvPr id="11" name="Прямоугольник с двумя вырезанными противолежащими углами 10"/>
          <p:cNvSpPr/>
          <p:nvPr/>
        </p:nvSpPr>
        <p:spPr>
          <a:xfrm>
            <a:off x="5065093" y="3361557"/>
            <a:ext cx="2836676" cy="862415"/>
          </a:xfrm>
          <a:prstGeom prst="snip2DiagRect">
            <a:avLst>
              <a:gd name="adj1" fmla="val 0"/>
              <a:gd name="adj2" fmla="val 5000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Core</a:t>
            </a:r>
          </a:p>
          <a:p>
            <a:pPr algn="ctr"/>
            <a:r>
              <a:rPr lang="en-US" sz="1350" dirty="0">
                <a:solidFill>
                  <a:schemeClr val="tx1"/>
                </a:solidFill>
                <a:latin typeface="Candara" charset="0"/>
                <a:ea typeface="Candara" charset="0"/>
                <a:cs typeface="Candara" charset="0"/>
              </a:rPr>
              <a:t>(+ OpenStack Plugin)</a:t>
            </a:r>
            <a:endParaRPr lang="ru-RU" sz="1350" dirty="0">
              <a:solidFill>
                <a:schemeClr val="tx1"/>
              </a:solidFill>
              <a:latin typeface="Candara" charset="0"/>
              <a:ea typeface="Candara" charset="0"/>
              <a:cs typeface="Candara" charset="0"/>
            </a:endParaRPr>
          </a:p>
        </p:txBody>
      </p:sp>
      <p:sp>
        <p:nvSpPr>
          <p:cNvPr id="13" name="Прямоугольник с двумя вырезанными противолежащими углами 12"/>
          <p:cNvSpPr/>
          <p:nvPr/>
        </p:nvSpPr>
        <p:spPr>
          <a:xfrm>
            <a:off x="7197130" y="1849389"/>
            <a:ext cx="1407318" cy="873017"/>
          </a:xfrm>
          <a:prstGeom prst="snip2DiagRect">
            <a:avLst>
              <a:gd name="adj1" fmla="val 0"/>
              <a:gd name="adj2" fmla="val 43742"/>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Monitoring</a:t>
            </a:r>
            <a:endParaRPr lang="ru-RU" sz="1350" dirty="0">
              <a:solidFill>
                <a:schemeClr val="tx1"/>
              </a:solidFill>
              <a:latin typeface="Candara" charset="0"/>
              <a:ea typeface="Candara" charset="0"/>
              <a:cs typeface="Candara" charset="0"/>
            </a:endParaRPr>
          </a:p>
        </p:txBody>
      </p:sp>
      <p:sp>
        <p:nvSpPr>
          <p:cNvPr id="14" name="Прямоугольник с двумя вырезанными противолежащими углами 13"/>
          <p:cNvSpPr/>
          <p:nvPr/>
        </p:nvSpPr>
        <p:spPr>
          <a:xfrm>
            <a:off x="6991451" y="1354384"/>
            <a:ext cx="1183189" cy="361591"/>
          </a:xfrm>
          <a:prstGeom prst="snip2DiagRect">
            <a:avLst>
              <a:gd name="adj1" fmla="val 0"/>
              <a:gd name="adj2" fmla="val 5000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GUI</a:t>
            </a:r>
            <a:endParaRPr lang="ru-RU" sz="1350" dirty="0">
              <a:solidFill>
                <a:schemeClr val="tx1"/>
              </a:solidFill>
              <a:latin typeface="Candara" charset="0"/>
              <a:ea typeface="Candara" charset="0"/>
              <a:cs typeface="Candara" charset="0"/>
            </a:endParaRPr>
          </a:p>
        </p:txBody>
      </p:sp>
      <p:sp>
        <p:nvSpPr>
          <p:cNvPr id="15" name="Прямоугольник с двумя вырезанными противолежащими углами 14"/>
          <p:cNvSpPr/>
          <p:nvPr/>
        </p:nvSpPr>
        <p:spPr>
          <a:xfrm>
            <a:off x="7629180" y="2835035"/>
            <a:ext cx="1396354" cy="873017"/>
          </a:xfrm>
          <a:prstGeom prst="snip2DiagRect">
            <a:avLst>
              <a:gd name="adj1" fmla="val 0"/>
              <a:gd name="adj2" fmla="val 47574"/>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dirty="0">
                <a:solidFill>
                  <a:schemeClr val="tx1"/>
                </a:solidFill>
                <a:latin typeface="Candara" charset="0"/>
                <a:ea typeface="Candara" charset="0"/>
                <a:cs typeface="Candara" charset="0"/>
              </a:rPr>
              <a:t>С2 </a:t>
            </a:r>
            <a:r>
              <a:rPr lang="en-US" sz="1350" dirty="0">
                <a:solidFill>
                  <a:schemeClr val="tx1"/>
                </a:solidFill>
                <a:latin typeface="Candara" charset="0"/>
                <a:ea typeface="Candara" charset="0"/>
                <a:cs typeface="Candara" charset="0"/>
              </a:rPr>
              <a:t>Network</a:t>
            </a:r>
            <a:endParaRPr lang="ru-RU" sz="1350" dirty="0">
              <a:solidFill>
                <a:schemeClr val="tx1"/>
              </a:solidFill>
              <a:latin typeface="Candara" charset="0"/>
              <a:ea typeface="Candara" charset="0"/>
              <a:cs typeface="Candara" charset="0"/>
            </a:endParaRPr>
          </a:p>
        </p:txBody>
      </p:sp>
      <p:sp>
        <p:nvSpPr>
          <p:cNvPr id="16" name="Дата 15"/>
          <p:cNvSpPr>
            <a:spLocks noGrp="1"/>
          </p:cNvSpPr>
          <p:nvPr>
            <p:ph type="dt" sz="half" idx="10"/>
          </p:nvPr>
        </p:nvSpPr>
        <p:spPr/>
        <p:txBody>
          <a:bodyPr/>
          <a:lstStyle/>
          <a:p>
            <a:r>
              <a:rPr lang="ru-RU" smtClean="0"/>
              <a:t>28.09.17</a:t>
            </a:r>
            <a:endParaRPr lang="ru-RU"/>
          </a:p>
        </p:txBody>
      </p:sp>
    </p:spTree>
    <p:extLst>
      <p:ext uri="{BB962C8B-B14F-4D97-AF65-F5344CB8AC3E}">
        <p14:creationId xmlns:p14="http://schemas.microsoft.com/office/powerpoint/2010/main" val="312927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C2 </a:t>
            </a:r>
            <a:r>
              <a:rPr lang="en-US" dirty="0" smtClean="0"/>
              <a:t>Reference Architecture</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6776" y="1181365"/>
            <a:ext cx="5870448" cy="4102608"/>
          </a:xfrm>
          <a:prstGeom prst="rect">
            <a:avLst/>
          </a:prstGeom>
        </p:spPr>
      </p:pic>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12</a:t>
            </a:fld>
            <a:endParaRPr lang="ru-RU"/>
          </a:p>
        </p:txBody>
      </p:sp>
    </p:spTree>
    <p:extLst>
      <p:ext uri="{BB962C8B-B14F-4D97-AF65-F5344CB8AC3E}">
        <p14:creationId xmlns:p14="http://schemas.microsoft.com/office/powerpoint/2010/main" val="875283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3"/>
          <p:cNvPicPr/>
          <p:nvPr/>
        </p:nvPicPr>
        <p:blipFill>
          <a:blip r:embed="rId3"/>
          <a:stretch>
            <a:fillRect/>
          </a:stretch>
        </p:blipFill>
        <p:spPr bwMode="auto">
          <a:xfrm>
            <a:off x="5348597" y="1181365"/>
            <a:ext cx="3258291" cy="3591569"/>
          </a:xfrm>
          <a:prstGeom prst="rect">
            <a:avLst/>
          </a:prstGeom>
        </p:spPr>
      </p:pic>
      <p:sp>
        <p:nvSpPr>
          <p:cNvPr id="3" name="Объект 2"/>
          <p:cNvSpPr>
            <a:spLocks noGrp="1"/>
          </p:cNvSpPr>
          <p:nvPr>
            <p:ph idx="1"/>
          </p:nvPr>
        </p:nvSpPr>
        <p:spPr/>
        <p:txBody>
          <a:bodyPr>
            <a:normAutofit/>
          </a:bodyPr>
          <a:lstStyle/>
          <a:p>
            <a:r>
              <a:rPr lang="en-US" sz="2400" dirty="0" smtClean="0"/>
              <a:t>Input parameters descriptions</a:t>
            </a:r>
            <a:endParaRPr lang="ru-RU" sz="2400" dirty="0" smtClean="0"/>
          </a:p>
          <a:p>
            <a:endParaRPr lang="ru-RU" sz="2400" dirty="0"/>
          </a:p>
          <a:p>
            <a:r>
              <a:rPr lang="en-US" sz="2400" dirty="0" smtClean="0"/>
              <a:t>Logic entities descriptions</a:t>
            </a:r>
            <a:endParaRPr lang="ru-RU" sz="2400" dirty="0" smtClean="0"/>
          </a:p>
          <a:p>
            <a:endParaRPr lang="ru-RU" sz="2400" dirty="0"/>
          </a:p>
          <a:p>
            <a:r>
              <a:rPr lang="en-US" sz="2400" dirty="0" smtClean="0"/>
              <a:t>Orchestration policies description</a:t>
            </a:r>
            <a:endParaRPr lang="ru-RU" sz="2400" dirty="0" smtClean="0"/>
          </a:p>
          <a:p>
            <a:endParaRPr lang="ru-RU" sz="2400" dirty="0"/>
          </a:p>
          <a:p>
            <a:r>
              <a:rPr lang="en-US" sz="2400" dirty="0" smtClean="0"/>
              <a:t>Output parameters description</a:t>
            </a:r>
            <a:endParaRPr lang="ru-RU" sz="2400" dirty="0"/>
          </a:p>
        </p:txBody>
      </p:sp>
      <p:sp>
        <p:nvSpPr>
          <p:cNvPr id="2" name="Заголовок 1"/>
          <p:cNvSpPr>
            <a:spLocks noGrp="1"/>
          </p:cNvSpPr>
          <p:nvPr>
            <p:ph type="title"/>
          </p:nvPr>
        </p:nvSpPr>
        <p:spPr/>
        <p:txBody>
          <a:bodyPr>
            <a:normAutofit/>
          </a:bodyPr>
          <a:lstStyle/>
          <a:p>
            <a:r>
              <a:rPr lang="en-US" dirty="0" smtClean="0"/>
              <a:t>TOSCA</a:t>
            </a:r>
            <a:r>
              <a:rPr lang="ru-RU" dirty="0" smtClean="0"/>
              <a:t> </a:t>
            </a:r>
            <a:r>
              <a:rPr lang="en-US" dirty="0" smtClean="0"/>
              <a:t>Function </a:t>
            </a:r>
            <a:r>
              <a:rPr lang="en-US" dirty="0" smtClean="0"/>
              <a:t>Template</a:t>
            </a:r>
            <a:endParaRPr lang="ru-RU" dirty="0"/>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
        <p:nvSpPr>
          <p:cNvPr id="4" name="Номер слайда 3"/>
          <p:cNvSpPr>
            <a:spLocks noGrp="1"/>
          </p:cNvSpPr>
          <p:nvPr>
            <p:ph type="sldNum" sz="quarter" idx="12"/>
          </p:nvPr>
        </p:nvSpPr>
        <p:spPr/>
        <p:txBody>
          <a:bodyPr/>
          <a:lstStyle/>
          <a:p>
            <a:fld id="{D9D99F8A-35E0-D94F-9BEE-E2A51371DD69}" type="slidenum">
              <a:rPr lang="ru-RU" smtClean="0"/>
              <a:t>13</a:t>
            </a:fld>
            <a:endParaRPr lang="ru-RU"/>
          </a:p>
        </p:txBody>
      </p:sp>
    </p:spTree>
    <p:extLst>
      <p:ext uri="{BB962C8B-B14F-4D97-AF65-F5344CB8AC3E}">
        <p14:creationId xmlns:p14="http://schemas.microsoft.com/office/powerpoint/2010/main" val="124197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Function Life-cycle</a:t>
            </a:r>
            <a:endParaRPr lang="ru-RU" dirty="0"/>
          </a:p>
        </p:txBody>
      </p:sp>
      <p:sp>
        <p:nvSpPr>
          <p:cNvPr id="3" name="Объект 2"/>
          <p:cNvSpPr>
            <a:spLocks noGrp="1"/>
          </p:cNvSpPr>
          <p:nvPr>
            <p:ph idx="1"/>
          </p:nvPr>
        </p:nvSpPr>
        <p:spPr/>
        <p:txBody>
          <a:bodyPr>
            <a:noAutofit/>
          </a:bodyPr>
          <a:lstStyle/>
          <a:p>
            <a:pPr marL="385763" indent="-385763">
              <a:buFont typeface="+mj-lt"/>
              <a:buAutoNum type="arabicPeriod"/>
            </a:pPr>
            <a:r>
              <a:rPr lang="en-US" sz="1800" dirty="0" smtClean="0"/>
              <a:t>Function specification </a:t>
            </a:r>
            <a:endParaRPr lang="ru-RU" sz="1800" dirty="0" smtClean="0"/>
          </a:p>
          <a:p>
            <a:pPr lvl="1"/>
            <a:r>
              <a:rPr lang="en-US" sz="1400" dirty="0" smtClean="0"/>
              <a:t>TOSCA</a:t>
            </a:r>
          </a:p>
          <a:p>
            <a:pPr lvl="1"/>
            <a:r>
              <a:rPr lang="en-US" sz="1400" dirty="0" smtClean="0"/>
              <a:t>No matter IaaS</a:t>
            </a:r>
            <a:r>
              <a:rPr lang="ru-RU" sz="1400" dirty="0" smtClean="0"/>
              <a:t>/</a:t>
            </a:r>
            <a:r>
              <a:rPr lang="en-US" sz="1400" dirty="0" smtClean="0"/>
              <a:t>PaaS</a:t>
            </a:r>
            <a:r>
              <a:rPr lang="ru-RU" sz="1400" dirty="0" smtClean="0"/>
              <a:t>/</a:t>
            </a:r>
            <a:r>
              <a:rPr lang="en-US" sz="1400" dirty="0" smtClean="0"/>
              <a:t>SaaS/Telco/</a:t>
            </a:r>
            <a:r>
              <a:rPr lang="en-US" sz="1400" dirty="0" err="1" smtClean="0"/>
              <a:t>BigData</a:t>
            </a:r>
            <a:r>
              <a:rPr lang="ru-RU" sz="1400" dirty="0" smtClean="0"/>
              <a:t> </a:t>
            </a:r>
            <a:r>
              <a:rPr lang="en-US" sz="1400" dirty="0" smtClean="0"/>
              <a:t>or any other</a:t>
            </a:r>
            <a:endParaRPr lang="ru-RU" sz="1400" dirty="0" smtClean="0"/>
          </a:p>
          <a:p>
            <a:pPr marL="385763" indent="-385763">
              <a:buFont typeface="+mj-lt"/>
              <a:buAutoNum type="arabicPeriod"/>
            </a:pPr>
            <a:r>
              <a:rPr lang="en-US" sz="1800" dirty="0" smtClean="0"/>
              <a:t>Resource scheduling for each </a:t>
            </a:r>
            <a:r>
              <a:rPr lang="en-US" sz="1800" dirty="0" smtClean="0"/>
              <a:t>function instance</a:t>
            </a:r>
            <a:endParaRPr lang="ru-RU" sz="1800" dirty="0" smtClean="0"/>
          </a:p>
          <a:p>
            <a:pPr lvl="1"/>
            <a:r>
              <a:rPr lang="en-US" sz="1400" dirty="0" smtClean="0"/>
              <a:t>Consider the scheduling policies (VM-VM, VM-PM, Healing, Scaling)</a:t>
            </a:r>
            <a:endParaRPr lang="ru-RU" sz="1400" dirty="0" smtClean="0"/>
          </a:p>
          <a:p>
            <a:pPr marL="385763" indent="-385763">
              <a:buFont typeface="+mj-lt"/>
              <a:buAutoNum type="arabicPeriod"/>
            </a:pPr>
            <a:r>
              <a:rPr lang="en-US" sz="1800" dirty="0" smtClean="0"/>
              <a:t>Deploying the certain </a:t>
            </a:r>
            <a:r>
              <a:rPr lang="en-US" sz="1800" dirty="0" smtClean="0"/>
              <a:t>function instance</a:t>
            </a:r>
            <a:r>
              <a:rPr lang="en-US" sz="1800" dirty="0" smtClean="0"/>
              <a:t>.  For example: </a:t>
            </a:r>
          </a:p>
          <a:p>
            <a:pPr lvl="1"/>
            <a:r>
              <a:rPr lang="en-US" sz="1400" dirty="0" smtClean="0"/>
              <a:t>DC</a:t>
            </a:r>
            <a:r>
              <a:rPr lang="ru-RU" sz="1400" dirty="0" smtClean="0"/>
              <a:t> </a:t>
            </a:r>
            <a:r>
              <a:rPr lang="en-US" sz="1400" dirty="0" smtClean="0"/>
              <a:t>cluster</a:t>
            </a:r>
            <a:endParaRPr lang="ru-RU" sz="1400" dirty="0" smtClean="0"/>
          </a:p>
          <a:p>
            <a:pPr lvl="1"/>
            <a:r>
              <a:rPr lang="en-US" sz="1400" dirty="0" smtClean="0"/>
              <a:t>HPC</a:t>
            </a:r>
            <a:r>
              <a:rPr lang="ru-RU" sz="1400" dirty="0" smtClean="0"/>
              <a:t> </a:t>
            </a:r>
            <a:r>
              <a:rPr lang="en-US" sz="1400" dirty="0" smtClean="0"/>
              <a:t>cluster</a:t>
            </a:r>
            <a:endParaRPr lang="ru-RU" sz="1400" dirty="0" smtClean="0"/>
          </a:p>
          <a:p>
            <a:pPr marL="385763" indent="-385763">
              <a:buFont typeface="+mj-lt"/>
              <a:buAutoNum type="arabicPeriod"/>
            </a:pPr>
            <a:r>
              <a:rPr lang="en-US" sz="1800" dirty="0" smtClean="0"/>
              <a:t>Configuring the </a:t>
            </a:r>
            <a:r>
              <a:rPr lang="en-US" sz="1800" dirty="0"/>
              <a:t>certain </a:t>
            </a:r>
            <a:r>
              <a:rPr lang="en-US" sz="1800" dirty="0" smtClean="0"/>
              <a:t>function instance </a:t>
            </a:r>
            <a:endParaRPr lang="ru-RU" sz="1800" dirty="0" smtClean="0"/>
          </a:p>
          <a:p>
            <a:pPr lvl="1"/>
            <a:r>
              <a:rPr lang="en-US" sz="1400" dirty="0" smtClean="0"/>
              <a:t>Construction complex service with ”chains”</a:t>
            </a:r>
            <a:endParaRPr lang="ru-RU" sz="1400" dirty="0" smtClean="0"/>
          </a:p>
          <a:p>
            <a:pPr marL="385763" indent="-385763">
              <a:buFont typeface="+mj-lt"/>
              <a:buAutoNum type="arabicPeriod"/>
            </a:pPr>
            <a:r>
              <a:rPr lang="en-US" sz="1800" dirty="0" smtClean="0"/>
              <a:t>Service execution</a:t>
            </a:r>
            <a:endParaRPr lang="ru-RU" sz="1800" dirty="0" smtClean="0"/>
          </a:p>
          <a:p>
            <a:pPr lvl="1"/>
            <a:r>
              <a:rPr lang="en-US" sz="1400" dirty="0" smtClean="0"/>
              <a:t>Automatic scaling and healing</a:t>
            </a:r>
            <a:endParaRPr lang="ru-RU" sz="1400" dirty="0" smtClean="0"/>
          </a:p>
          <a:p>
            <a:pPr marL="385763" indent="-385763">
              <a:buFont typeface="+mj-lt"/>
              <a:buAutoNum type="arabicPeriod"/>
            </a:pPr>
            <a:r>
              <a:rPr lang="en-US" sz="1800" dirty="0" smtClean="0"/>
              <a:t>Function Instance </a:t>
            </a:r>
            <a:r>
              <a:rPr lang="en-US" sz="1800" dirty="0" err="1" smtClean="0"/>
              <a:t>undeploying</a:t>
            </a:r>
            <a:r>
              <a:rPr lang="en-US" sz="1800" dirty="0" smtClean="0"/>
              <a:t>: Release resources</a:t>
            </a:r>
            <a:endParaRPr lang="ru-RU" sz="1800" dirty="0" smtClean="0"/>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8585" y="1271312"/>
            <a:ext cx="526073" cy="526073"/>
          </a:xfrm>
          <a:prstGeom prst="rect">
            <a:avLst/>
          </a:prstGeom>
        </p:spPr>
      </p:pic>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7812" y="1899047"/>
            <a:ext cx="587619" cy="587619"/>
          </a:xfrm>
          <a:prstGeom prst="rect">
            <a:avLst/>
          </a:prstGeom>
        </p:spPr>
      </p:pic>
      <p:pic>
        <p:nvPicPr>
          <p:cNvPr id="6" name="Рисунок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5274" y="2533419"/>
            <a:ext cx="556846" cy="556846"/>
          </a:xfrm>
          <a:prstGeom prst="rect">
            <a:avLst/>
          </a:prstGeom>
        </p:spPr>
      </p:pic>
      <p:pic>
        <p:nvPicPr>
          <p:cNvPr id="7" name="Рисунок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3579" y="3162115"/>
            <a:ext cx="551771" cy="545123"/>
          </a:xfrm>
          <a:prstGeom prst="rect">
            <a:avLst/>
          </a:prstGeom>
        </p:spPr>
      </p:pic>
      <p:pic>
        <p:nvPicPr>
          <p:cNvPr id="9" name="Рисунок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9259" y="3924735"/>
            <a:ext cx="736172" cy="488038"/>
          </a:xfrm>
          <a:prstGeom prst="rect">
            <a:avLst/>
          </a:prstGeom>
        </p:spPr>
      </p:pic>
      <p:pic>
        <p:nvPicPr>
          <p:cNvPr id="10" name="Рисунок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44308" y="4577037"/>
            <a:ext cx="526073" cy="526073"/>
          </a:xfrm>
          <a:prstGeom prst="rect">
            <a:avLst/>
          </a:prstGeom>
        </p:spPr>
      </p:pic>
      <p:sp>
        <p:nvSpPr>
          <p:cNvPr id="11" name="Стрелка вправо 10"/>
          <p:cNvSpPr/>
          <p:nvPr/>
        </p:nvSpPr>
        <p:spPr>
          <a:xfrm rot="5400000">
            <a:off x="6751807" y="3115364"/>
            <a:ext cx="3811373" cy="164122"/>
          </a:xfrm>
          <a:prstGeom prst="rightArrow">
            <a:avLst>
              <a:gd name="adj1" fmla="val 22307"/>
              <a:gd name="adj2" fmla="val 5830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sz="1350"/>
          </a:p>
        </p:txBody>
      </p:sp>
      <p:sp>
        <p:nvSpPr>
          <p:cNvPr id="8" name="Дата 7"/>
          <p:cNvSpPr>
            <a:spLocks noGrp="1"/>
          </p:cNvSpPr>
          <p:nvPr>
            <p:ph type="dt" sz="half" idx="10"/>
          </p:nvPr>
        </p:nvSpPr>
        <p:spPr/>
        <p:txBody>
          <a:bodyPr/>
          <a:lstStyle/>
          <a:p>
            <a:r>
              <a:rPr lang="ru-RU" smtClean="0"/>
              <a:t>28.09.17</a:t>
            </a:r>
            <a:endParaRPr lang="ru-RU"/>
          </a:p>
        </p:txBody>
      </p:sp>
      <p:sp>
        <p:nvSpPr>
          <p:cNvPr id="12" name="Нижний колонтитул 11"/>
          <p:cNvSpPr>
            <a:spLocks noGrp="1"/>
          </p:cNvSpPr>
          <p:nvPr>
            <p:ph type="ftr" sz="quarter" idx="11"/>
          </p:nvPr>
        </p:nvSpPr>
        <p:spPr/>
        <p:txBody>
          <a:bodyPr/>
          <a:lstStyle/>
          <a:p>
            <a:r>
              <a:rPr lang="en-US" smtClean="0"/>
              <a:t>Antonenko, Smeliansky, NEC 2017, Budva</a:t>
            </a:r>
            <a:endParaRPr lang="ru-RU"/>
          </a:p>
        </p:txBody>
      </p:sp>
      <p:sp>
        <p:nvSpPr>
          <p:cNvPr id="13" name="Номер слайда 12"/>
          <p:cNvSpPr>
            <a:spLocks noGrp="1"/>
          </p:cNvSpPr>
          <p:nvPr>
            <p:ph type="sldNum" sz="quarter" idx="12"/>
          </p:nvPr>
        </p:nvSpPr>
        <p:spPr/>
        <p:txBody>
          <a:bodyPr/>
          <a:lstStyle/>
          <a:p>
            <a:fld id="{10B6AA23-0381-C745-8553-D6C42DAE0F78}" type="slidenum">
              <a:rPr lang="ru-RU" smtClean="0"/>
              <a:t>14</a:t>
            </a:fld>
            <a:endParaRPr lang="ru-RU"/>
          </a:p>
        </p:txBody>
      </p:sp>
    </p:spTree>
    <p:extLst>
      <p:ext uri="{BB962C8B-B14F-4D97-AF65-F5344CB8AC3E}">
        <p14:creationId xmlns:p14="http://schemas.microsoft.com/office/powerpoint/2010/main" val="115149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Where our initiative will make the valuable impact?</a:t>
            </a:r>
            <a:endParaRPr lang="ru-RU" dirty="0"/>
          </a:p>
        </p:txBody>
      </p:sp>
      <p:sp>
        <p:nvSpPr>
          <p:cNvPr id="3" name="Объект 2"/>
          <p:cNvSpPr>
            <a:spLocks noGrp="1"/>
          </p:cNvSpPr>
          <p:nvPr>
            <p:ph idx="1"/>
          </p:nvPr>
        </p:nvSpPr>
        <p:spPr/>
        <p:txBody>
          <a:bodyPr/>
          <a:lstStyle/>
          <a:p>
            <a:r>
              <a:rPr lang="it-IT" altLang="en-US" dirty="0" err="1"/>
              <a:t>Helix</a:t>
            </a:r>
            <a:r>
              <a:rPr lang="it-IT" altLang="en-US" dirty="0"/>
              <a:t> Nebula </a:t>
            </a:r>
            <a:r>
              <a:rPr lang="it-IT" altLang="en-US" dirty="0" err="1" smtClean="0"/>
              <a:t>Initiative</a:t>
            </a:r>
            <a:endParaRPr lang="it-IT" altLang="en-US" dirty="0" smtClean="0"/>
          </a:p>
          <a:p>
            <a:endParaRPr lang="it-IT" altLang="en-US" dirty="0" smtClean="0"/>
          </a:p>
          <a:p>
            <a:endParaRPr lang="it-IT" altLang="en-US" dirty="0" smtClean="0"/>
          </a:p>
          <a:p>
            <a:r>
              <a:rPr lang="it-IT" dirty="0" smtClean="0"/>
              <a:t>CERN </a:t>
            </a:r>
            <a:r>
              <a:rPr lang="it-IT" dirty="0" err="1" smtClean="0"/>
              <a:t>OpenLab</a:t>
            </a:r>
            <a:r>
              <a:rPr lang="it-IT" dirty="0" smtClean="0"/>
              <a:t> Project</a:t>
            </a:r>
            <a:endParaRPr lang="ru-RU" dirty="0"/>
          </a:p>
        </p:txBody>
      </p:sp>
      <p:pic>
        <p:nvPicPr>
          <p:cNvPr id="4" name="Рисунок 3"/>
          <p:cNvPicPr>
            <a:picLocks noChangeAspect="1"/>
          </p:cNvPicPr>
          <p:nvPr/>
        </p:nvPicPr>
        <p:blipFill>
          <a:blip r:embed="rId2"/>
          <a:stretch>
            <a:fillRect/>
          </a:stretch>
        </p:blipFill>
        <p:spPr>
          <a:xfrm>
            <a:off x="4005944" y="3870363"/>
            <a:ext cx="4408714" cy="1386908"/>
          </a:xfrm>
          <a:prstGeom prst="rect">
            <a:avLst/>
          </a:prstGeom>
        </p:spPr>
      </p:pic>
      <p:pic>
        <p:nvPicPr>
          <p:cNvPr id="5" name="Рисунок 4"/>
          <p:cNvPicPr>
            <a:picLocks noChangeAspect="1"/>
          </p:cNvPicPr>
          <p:nvPr/>
        </p:nvPicPr>
        <p:blipFill>
          <a:blip r:embed="rId3"/>
          <a:stretch>
            <a:fillRect/>
          </a:stretch>
        </p:blipFill>
        <p:spPr>
          <a:xfrm>
            <a:off x="4330701" y="1496285"/>
            <a:ext cx="3759200" cy="2211294"/>
          </a:xfrm>
          <a:prstGeom prst="rect">
            <a:avLst/>
          </a:prstGeom>
        </p:spPr>
      </p:pic>
      <p:sp>
        <p:nvSpPr>
          <p:cNvPr id="6" name="Дата 5"/>
          <p:cNvSpPr>
            <a:spLocks noGrp="1"/>
          </p:cNvSpPr>
          <p:nvPr>
            <p:ph type="dt" sz="half" idx="10"/>
          </p:nvPr>
        </p:nvSpPr>
        <p:spPr/>
        <p:txBody>
          <a:bodyPr/>
          <a:lstStyle/>
          <a:p>
            <a:r>
              <a:rPr lang="ru-RU" smtClean="0"/>
              <a:t>28.09.17</a:t>
            </a:r>
            <a:endParaRPr lang="ru-RU"/>
          </a:p>
        </p:txBody>
      </p:sp>
      <p:sp>
        <p:nvSpPr>
          <p:cNvPr id="7" name="Нижний колонтитул 6"/>
          <p:cNvSpPr>
            <a:spLocks noGrp="1"/>
          </p:cNvSpPr>
          <p:nvPr>
            <p:ph type="ftr" sz="quarter" idx="11"/>
          </p:nvPr>
        </p:nvSpPr>
        <p:spPr/>
        <p:txBody>
          <a:bodyPr/>
          <a:lstStyle/>
          <a:p>
            <a:r>
              <a:rPr lang="en-US" smtClean="0"/>
              <a:t>Antonenko, Smeliansky, NEC 2017, Budva</a:t>
            </a:r>
            <a:endParaRPr lang="ru-RU"/>
          </a:p>
        </p:txBody>
      </p:sp>
      <p:sp>
        <p:nvSpPr>
          <p:cNvPr id="8" name="Номер слайда 7"/>
          <p:cNvSpPr>
            <a:spLocks noGrp="1"/>
          </p:cNvSpPr>
          <p:nvPr>
            <p:ph type="sldNum" sz="quarter" idx="12"/>
          </p:nvPr>
        </p:nvSpPr>
        <p:spPr/>
        <p:txBody>
          <a:bodyPr/>
          <a:lstStyle/>
          <a:p>
            <a:fld id="{10B6AA23-0381-C745-8553-D6C42DAE0F78}" type="slidenum">
              <a:rPr lang="ru-RU" smtClean="0"/>
              <a:t>15</a:t>
            </a:fld>
            <a:endParaRPr lang="ru-RU"/>
          </a:p>
        </p:txBody>
      </p:sp>
    </p:spTree>
    <p:extLst>
      <p:ext uri="{BB962C8B-B14F-4D97-AF65-F5344CB8AC3E}">
        <p14:creationId xmlns:p14="http://schemas.microsoft.com/office/powerpoint/2010/main" val="1645864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2667">
                <a:solidFill>
                  <a:schemeClr val="tx1"/>
                </a:solidFill>
                <a:latin typeface="Calibri" panose="020F0502020204030204" pitchFamily="34" charset="0"/>
              </a:defRPr>
            </a:lvl1pPr>
            <a:lvl2pPr marL="619100" indent="-238115">
              <a:spcBef>
                <a:spcPct val="20000"/>
              </a:spcBef>
              <a:buBlip>
                <a:blip r:embed="rId3"/>
              </a:buBlip>
              <a:defRPr sz="2333">
                <a:solidFill>
                  <a:schemeClr val="tx1"/>
                </a:solidFill>
                <a:latin typeface="Calibri" panose="020F0502020204030204" pitchFamily="34" charset="0"/>
              </a:defRPr>
            </a:lvl2pPr>
            <a:lvl3pPr marL="952462" indent="-190492">
              <a:spcBef>
                <a:spcPct val="20000"/>
              </a:spcBef>
              <a:buBlip>
                <a:blip r:embed="rId3"/>
              </a:buBlip>
              <a:defRPr sz="2000">
                <a:solidFill>
                  <a:schemeClr val="tx1"/>
                </a:solidFill>
                <a:latin typeface="Calibri" panose="020F0502020204030204" pitchFamily="34" charset="0"/>
              </a:defRPr>
            </a:lvl3pPr>
            <a:lvl4pPr marL="1333447" indent="-190492">
              <a:spcBef>
                <a:spcPct val="20000"/>
              </a:spcBef>
              <a:buBlip>
                <a:blip r:embed="rId3"/>
              </a:buBlip>
              <a:defRPr sz="1667">
                <a:solidFill>
                  <a:schemeClr val="tx1"/>
                </a:solidFill>
                <a:latin typeface="Calibri" panose="020F0502020204030204" pitchFamily="34" charset="0"/>
              </a:defRPr>
            </a:lvl4pPr>
            <a:lvl5pPr marL="1714431" indent="-190492">
              <a:spcBef>
                <a:spcPct val="20000"/>
              </a:spcBef>
              <a:buBlip>
                <a:blip r:embed="rId3"/>
              </a:buBlip>
              <a:defRPr sz="1667">
                <a:solidFill>
                  <a:schemeClr val="tx1"/>
                </a:solidFill>
                <a:latin typeface="Calibri" panose="020F0502020204030204" pitchFamily="34" charset="0"/>
              </a:defRPr>
            </a:lvl5pPr>
            <a:lvl6pPr marL="2095416" indent="-190492" eaLnBrk="0" fontAlgn="base" hangingPunct="0">
              <a:spcBef>
                <a:spcPct val="20000"/>
              </a:spcBef>
              <a:spcAft>
                <a:spcPct val="0"/>
              </a:spcAft>
              <a:buBlip>
                <a:blip r:embed="rId3"/>
              </a:buBlip>
              <a:defRPr sz="1667">
                <a:solidFill>
                  <a:schemeClr val="tx1"/>
                </a:solidFill>
                <a:latin typeface="Calibri" panose="020F0502020204030204" pitchFamily="34" charset="0"/>
              </a:defRPr>
            </a:lvl6pPr>
            <a:lvl7pPr marL="2476401" indent="-190492" eaLnBrk="0" fontAlgn="base" hangingPunct="0">
              <a:spcBef>
                <a:spcPct val="20000"/>
              </a:spcBef>
              <a:spcAft>
                <a:spcPct val="0"/>
              </a:spcAft>
              <a:buBlip>
                <a:blip r:embed="rId3"/>
              </a:buBlip>
              <a:defRPr sz="1667">
                <a:solidFill>
                  <a:schemeClr val="tx1"/>
                </a:solidFill>
                <a:latin typeface="Calibri" panose="020F0502020204030204" pitchFamily="34" charset="0"/>
              </a:defRPr>
            </a:lvl7pPr>
            <a:lvl8pPr marL="2857386" indent="-190492" eaLnBrk="0" fontAlgn="base" hangingPunct="0">
              <a:spcBef>
                <a:spcPct val="20000"/>
              </a:spcBef>
              <a:spcAft>
                <a:spcPct val="0"/>
              </a:spcAft>
              <a:buBlip>
                <a:blip r:embed="rId3"/>
              </a:buBlip>
              <a:defRPr sz="1667">
                <a:solidFill>
                  <a:schemeClr val="tx1"/>
                </a:solidFill>
                <a:latin typeface="Calibri" panose="020F0502020204030204" pitchFamily="34" charset="0"/>
              </a:defRPr>
            </a:lvl8pPr>
            <a:lvl9pPr marL="3238370" indent="-190492" eaLnBrk="0" fontAlgn="base" hangingPunct="0">
              <a:spcBef>
                <a:spcPct val="20000"/>
              </a:spcBef>
              <a:spcAft>
                <a:spcPct val="0"/>
              </a:spcAft>
              <a:buBlip>
                <a:blip r:embed="rId3"/>
              </a:buBlip>
              <a:defRPr sz="1667">
                <a:solidFill>
                  <a:schemeClr val="tx1"/>
                </a:solidFill>
                <a:latin typeface="Calibri" panose="020F0502020204030204" pitchFamily="34" charset="0"/>
              </a:defRPr>
            </a:lvl9pPr>
          </a:lstStyle>
          <a:p>
            <a:pPr>
              <a:spcBef>
                <a:spcPct val="0"/>
              </a:spcBef>
              <a:buFontTx/>
              <a:buNone/>
            </a:pPr>
            <a:fld id="{D8493B47-0F29-4D24-A333-25DE9CAA4CED}" type="slidenum">
              <a:rPr lang="it-IT" altLang="en-US" sz="1000">
                <a:solidFill>
                  <a:srgbClr val="898989"/>
                </a:solidFill>
              </a:rPr>
              <a:pPr>
                <a:spcBef>
                  <a:spcPct val="0"/>
                </a:spcBef>
                <a:buFontTx/>
                <a:buNone/>
              </a:pPr>
              <a:t>16</a:t>
            </a:fld>
            <a:endParaRPr lang="it-IT" altLang="en-US" sz="1000">
              <a:solidFill>
                <a:srgbClr val="898989"/>
              </a:solidFill>
            </a:endParaRPr>
          </a:p>
        </p:txBody>
      </p:sp>
      <p:sp>
        <p:nvSpPr>
          <p:cNvPr id="6146" name="Title 1"/>
          <p:cNvSpPr>
            <a:spLocks noGrp="1"/>
          </p:cNvSpPr>
          <p:nvPr>
            <p:ph type="title" idx="4294967295"/>
          </p:nvPr>
        </p:nvSpPr>
        <p:spPr>
          <a:xfrm>
            <a:off x="1524000" y="63500"/>
            <a:ext cx="6858000" cy="952500"/>
          </a:xfrm>
        </p:spPr>
        <p:txBody>
          <a:bodyPr>
            <a:normAutofit/>
          </a:bodyPr>
          <a:lstStyle/>
          <a:p>
            <a:r>
              <a:rPr lang="it-IT" altLang="en-US" sz="4000" dirty="0"/>
              <a:t>The Helix Nebula Initiative</a:t>
            </a:r>
            <a:endParaRPr lang="en-GB" altLang="en-US" sz="4000" dirty="0"/>
          </a:p>
        </p:txBody>
      </p:sp>
      <p:sp>
        <p:nvSpPr>
          <p:cNvPr id="2" name="TextBox 1"/>
          <p:cNvSpPr txBox="1"/>
          <p:nvPr/>
        </p:nvSpPr>
        <p:spPr>
          <a:xfrm>
            <a:off x="620486" y="957176"/>
            <a:ext cx="4909457" cy="3682418"/>
          </a:xfrm>
          <a:prstGeom prst="rect">
            <a:avLst/>
          </a:prstGeom>
          <a:noFill/>
        </p:spPr>
        <p:txBody>
          <a:bodyPr wrap="square" rtlCol="0">
            <a:spAutoFit/>
          </a:bodyPr>
          <a:lstStyle/>
          <a:p>
            <a:r>
              <a:rPr lang="en-GB" sz="2333" dirty="0">
                <a:solidFill>
                  <a:prstClr val="black"/>
                </a:solidFill>
                <a:ea typeface="ＭＳ Ｐゴシック" panose="020B0600070205080204" pitchFamily="34" charset="-128"/>
              </a:rPr>
              <a:t>Brings together</a:t>
            </a:r>
          </a:p>
          <a:p>
            <a:pPr marL="380985" indent="-380985">
              <a:buFont typeface="Arial" panose="020B0604020202020204" pitchFamily="34" charset="0"/>
              <a:buChar char="•"/>
            </a:pPr>
            <a:r>
              <a:rPr lang="en-GB" sz="2333" dirty="0">
                <a:solidFill>
                  <a:prstClr val="black"/>
                </a:solidFill>
                <a:ea typeface="ＭＳ Ｐゴシック" panose="020B0600070205080204" pitchFamily="34" charset="-128"/>
              </a:rPr>
              <a:t>research organisations,</a:t>
            </a:r>
          </a:p>
          <a:p>
            <a:pPr marL="380985" indent="-380985">
              <a:buFont typeface="Arial" panose="020B0604020202020204" pitchFamily="34" charset="0"/>
              <a:buChar char="•"/>
            </a:pPr>
            <a:r>
              <a:rPr lang="en-GB" sz="2333" dirty="0">
                <a:solidFill>
                  <a:prstClr val="black"/>
                </a:solidFill>
                <a:ea typeface="ＭＳ Ｐゴシック" panose="020B0600070205080204" pitchFamily="34" charset="-128"/>
              </a:rPr>
              <a:t>data providers,</a:t>
            </a:r>
          </a:p>
          <a:p>
            <a:pPr marL="380985" indent="-380985">
              <a:buFont typeface="Arial" panose="020B0604020202020204" pitchFamily="34" charset="0"/>
              <a:buChar char="•"/>
            </a:pPr>
            <a:r>
              <a:rPr lang="en-GB" sz="2333" dirty="0">
                <a:solidFill>
                  <a:prstClr val="black"/>
                </a:solidFill>
                <a:ea typeface="ＭＳ Ｐゴシック" panose="020B0600070205080204" pitchFamily="34" charset="-128"/>
              </a:rPr>
              <a:t>publicly funded </a:t>
            </a:r>
            <a:r>
              <a:rPr lang="en-GB" sz="2333" dirty="0" smtClean="0">
                <a:solidFill>
                  <a:prstClr val="black"/>
                </a:solidFill>
                <a:ea typeface="ＭＳ Ｐゴシック" panose="020B0600070205080204" pitchFamily="34" charset="-128"/>
              </a:rPr>
              <a:t>e-infrastructures</a:t>
            </a:r>
            <a:r>
              <a:rPr lang="en-GB" sz="2333" dirty="0">
                <a:solidFill>
                  <a:prstClr val="black"/>
                </a:solidFill>
                <a:ea typeface="ＭＳ Ｐゴシック" panose="020B0600070205080204" pitchFamily="34" charset="-128"/>
              </a:rPr>
              <a:t>,</a:t>
            </a:r>
          </a:p>
          <a:p>
            <a:pPr marL="380985" indent="-380985">
              <a:buFont typeface="Arial" panose="020B0604020202020204" pitchFamily="34" charset="0"/>
              <a:buChar char="•"/>
            </a:pPr>
            <a:r>
              <a:rPr lang="en-GB" sz="2333" dirty="0">
                <a:solidFill>
                  <a:prstClr val="black"/>
                </a:solidFill>
                <a:ea typeface="ＭＳ Ｐゴシック" panose="020B0600070205080204" pitchFamily="34" charset="-128"/>
              </a:rPr>
              <a:t>commercial cloud service providers</a:t>
            </a:r>
          </a:p>
          <a:p>
            <a:endParaRPr lang="en-GB" sz="2333" dirty="0">
              <a:solidFill>
                <a:prstClr val="black"/>
              </a:solidFill>
              <a:ea typeface="ＭＳ Ｐゴシック" panose="020B0600070205080204" pitchFamily="34" charset="-128"/>
            </a:endParaRPr>
          </a:p>
          <a:p>
            <a:r>
              <a:rPr lang="en-GB" sz="2333" dirty="0">
                <a:solidFill>
                  <a:prstClr val="black"/>
                </a:solidFill>
                <a:ea typeface="ＭＳ Ｐゴシック" panose="020B0600070205080204" pitchFamily="34" charset="-128"/>
              </a:rPr>
              <a:t>In a hybrid cloud with procurement and governance approaches suitable for the dynamic </a:t>
            </a:r>
            <a:r>
              <a:rPr lang="en-GB" sz="2333" dirty="0" smtClean="0">
                <a:solidFill>
                  <a:prstClr val="black"/>
                </a:solidFill>
                <a:ea typeface="ＭＳ Ｐゴシック" panose="020B0600070205080204" pitchFamily="34" charset="-128"/>
              </a:rPr>
              <a:t>cloud </a:t>
            </a:r>
            <a:r>
              <a:rPr lang="en-GB" sz="2333" dirty="0">
                <a:solidFill>
                  <a:prstClr val="black"/>
                </a:solidFill>
                <a:ea typeface="ＭＳ Ｐゴシック" panose="020B0600070205080204" pitchFamily="34" charset="-128"/>
              </a:rPr>
              <a:t>market</a:t>
            </a:r>
          </a:p>
        </p:txBody>
      </p:sp>
      <p:grpSp>
        <p:nvGrpSpPr>
          <p:cNvPr id="4" name="Group 3"/>
          <p:cNvGrpSpPr/>
          <p:nvPr/>
        </p:nvGrpSpPr>
        <p:grpSpPr>
          <a:xfrm>
            <a:off x="5383391" y="1041153"/>
            <a:ext cx="3492500" cy="4113324"/>
            <a:chOff x="5257800" y="1190175"/>
            <a:chExt cx="3505200" cy="3981450"/>
          </a:xfrm>
        </p:grpSpPr>
        <p:pic>
          <p:nvPicPr>
            <p:cNvPr id="6148"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57800" y="1190175"/>
              <a:ext cx="35052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68344" y="4973031"/>
              <a:ext cx="788600" cy="148954"/>
            </a:xfrm>
            <a:prstGeom prst="rect">
              <a:avLst/>
            </a:prstGeom>
            <a:solidFill>
              <a:schemeClr val="bg1">
                <a:lumMod val="95000"/>
              </a:schemeClr>
            </a:solidFill>
          </p:spPr>
          <p:txBody>
            <a:bodyPr wrap="square" lIns="0" tIns="0" rIns="0" bIns="0" rtlCol="0" anchor="ctr" anchorCtr="0">
              <a:spAutoFit/>
            </a:bodyPr>
            <a:lstStyle/>
            <a:p>
              <a:r>
                <a:rPr lang="en-GB" sz="1000" b="1" dirty="0">
                  <a:solidFill>
                    <a:prstClr val="black">
                      <a:lumMod val="65000"/>
                      <a:lumOff val="35000"/>
                    </a:prstClr>
                  </a:solidFill>
                </a:rPr>
                <a:t>In-house</a:t>
              </a:r>
            </a:p>
          </p:txBody>
        </p:sp>
      </p:grpSp>
      <p:sp>
        <p:nvSpPr>
          <p:cNvPr id="5" name="Прямоугольник 4"/>
          <p:cNvSpPr/>
          <p:nvPr/>
        </p:nvSpPr>
        <p:spPr>
          <a:xfrm>
            <a:off x="457200" y="4969811"/>
            <a:ext cx="5662690" cy="369332"/>
          </a:xfrm>
          <a:prstGeom prst="rect">
            <a:avLst/>
          </a:prstGeom>
        </p:spPr>
        <p:txBody>
          <a:bodyPr wrap="square">
            <a:spAutoFit/>
          </a:bodyPr>
          <a:lstStyle/>
          <a:p>
            <a:r>
              <a:rPr lang="en-GB" dirty="0" smtClean="0"/>
              <a:t>(c) 19 </a:t>
            </a:r>
            <a:r>
              <a:rPr lang="en-GB" dirty="0"/>
              <a:t>October </a:t>
            </a:r>
            <a:r>
              <a:rPr lang="en-GB" dirty="0" smtClean="0"/>
              <a:t>2016, Bob Jones, CERN, IT department</a:t>
            </a:r>
            <a:endParaRPr lang="en-GB" dirty="0"/>
          </a:p>
        </p:txBody>
      </p:sp>
      <p:sp>
        <p:nvSpPr>
          <p:cNvPr id="6" name="Дата 5"/>
          <p:cNvSpPr>
            <a:spLocks noGrp="1"/>
          </p:cNvSpPr>
          <p:nvPr>
            <p:ph type="dt" sz="half" idx="10"/>
          </p:nvPr>
        </p:nvSpPr>
        <p:spPr/>
        <p:txBody>
          <a:bodyPr/>
          <a:lstStyle/>
          <a:p>
            <a:r>
              <a:rPr lang="ru-RU" smtClean="0"/>
              <a:t>28.09.17</a:t>
            </a:r>
            <a:endParaRPr lang="ru-RU"/>
          </a:p>
        </p:txBody>
      </p:sp>
      <p:sp>
        <p:nvSpPr>
          <p:cNvPr id="7" name="Нижний колонтитул 6"/>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1259029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CERN </a:t>
            </a:r>
            <a:r>
              <a:rPr lang="en-US" dirty="0" err="1"/>
              <a:t>OpenLab</a:t>
            </a:r>
            <a:r>
              <a:rPr lang="en-US" dirty="0"/>
              <a:t> </a:t>
            </a:r>
            <a:r>
              <a:rPr lang="en-US" dirty="0" smtClean="0"/>
              <a:t>Project Applications</a:t>
            </a:r>
            <a:endParaRPr lang="ru-RU" dirty="0"/>
          </a:p>
        </p:txBody>
      </p:sp>
      <p:sp>
        <p:nvSpPr>
          <p:cNvPr id="3" name="Объект 2"/>
          <p:cNvSpPr>
            <a:spLocks noGrp="1"/>
          </p:cNvSpPr>
          <p:nvPr>
            <p:ph idx="1"/>
          </p:nvPr>
        </p:nvSpPr>
        <p:spPr/>
        <p:txBody>
          <a:bodyPr/>
          <a:lstStyle/>
          <a:p>
            <a:r>
              <a:rPr lang="en-US" dirty="0" smtClean="0"/>
              <a:t>Data Acquisition</a:t>
            </a:r>
          </a:p>
          <a:p>
            <a:r>
              <a:rPr lang="en-US" dirty="0" smtClean="0"/>
              <a:t>Data Processing </a:t>
            </a:r>
          </a:p>
          <a:p>
            <a:pPr lvl="1"/>
            <a:r>
              <a:rPr lang="en-US" dirty="0" smtClean="0"/>
              <a:t>Simulation</a:t>
            </a:r>
          </a:p>
          <a:p>
            <a:pPr lvl="1"/>
            <a:r>
              <a:rPr lang="en-US" dirty="0" smtClean="0"/>
              <a:t>Image-based event identification</a:t>
            </a:r>
          </a:p>
          <a:p>
            <a:r>
              <a:rPr lang="en-US" dirty="0" smtClean="0"/>
              <a:t>Big Data Analysis</a:t>
            </a:r>
          </a:p>
          <a:p>
            <a:r>
              <a:rPr lang="en-US" dirty="0" smtClean="0"/>
              <a:t>Data Engineering</a:t>
            </a:r>
          </a:p>
          <a:p>
            <a:endParaRPr lang="ru-RU" dirty="0"/>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14" y="1654040"/>
            <a:ext cx="4637314" cy="1201064"/>
          </a:xfrm>
          <a:prstGeom prst="rect">
            <a:avLst/>
          </a:prstGeom>
        </p:spPr>
      </p:pic>
      <p:pic>
        <p:nvPicPr>
          <p:cNvPr id="5" name="Рисунок 4"/>
          <p:cNvPicPr>
            <a:picLocks noChangeAspect="1"/>
          </p:cNvPicPr>
          <p:nvPr/>
        </p:nvPicPr>
        <p:blipFill>
          <a:blip r:embed="rId3"/>
          <a:stretch>
            <a:fillRect/>
          </a:stretch>
        </p:blipFill>
        <p:spPr>
          <a:xfrm>
            <a:off x="4572000" y="3199794"/>
            <a:ext cx="3868057" cy="2057477"/>
          </a:xfrm>
          <a:prstGeom prst="rect">
            <a:avLst/>
          </a:prstGeom>
        </p:spPr>
      </p:pic>
      <p:sp>
        <p:nvSpPr>
          <p:cNvPr id="6" name="Дата 5"/>
          <p:cNvSpPr>
            <a:spLocks noGrp="1"/>
          </p:cNvSpPr>
          <p:nvPr>
            <p:ph type="dt" sz="half" idx="10"/>
          </p:nvPr>
        </p:nvSpPr>
        <p:spPr/>
        <p:txBody>
          <a:bodyPr/>
          <a:lstStyle/>
          <a:p>
            <a:r>
              <a:rPr lang="ru-RU" smtClean="0"/>
              <a:t>28.09.17</a:t>
            </a:r>
            <a:endParaRPr lang="ru-RU"/>
          </a:p>
        </p:txBody>
      </p:sp>
      <p:sp>
        <p:nvSpPr>
          <p:cNvPr id="7" name="Нижний колонтитул 6"/>
          <p:cNvSpPr>
            <a:spLocks noGrp="1"/>
          </p:cNvSpPr>
          <p:nvPr>
            <p:ph type="ftr" sz="quarter" idx="11"/>
          </p:nvPr>
        </p:nvSpPr>
        <p:spPr/>
        <p:txBody>
          <a:bodyPr/>
          <a:lstStyle/>
          <a:p>
            <a:r>
              <a:rPr lang="en-US" smtClean="0"/>
              <a:t>Antonenko, Smeliansky, NEC 2017, Budva</a:t>
            </a:r>
            <a:endParaRPr lang="ru-RU"/>
          </a:p>
        </p:txBody>
      </p:sp>
      <p:sp>
        <p:nvSpPr>
          <p:cNvPr id="8" name="Номер слайда 7"/>
          <p:cNvSpPr>
            <a:spLocks noGrp="1"/>
          </p:cNvSpPr>
          <p:nvPr>
            <p:ph type="sldNum" sz="quarter" idx="12"/>
          </p:nvPr>
        </p:nvSpPr>
        <p:spPr/>
        <p:txBody>
          <a:bodyPr/>
          <a:lstStyle/>
          <a:p>
            <a:fld id="{10B6AA23-0381-C745-8553-D6C42DAE0F78}" type="slidenum">
              <a:rPr lang="ru-RU" smtClean="0"/>
              <a:t>17</a:t>
            </a:fld>
            <a:endParaRPr lang="ru-RU"/>
          </a:p>
        </p:txBody>
      </p:sp>
    </p:spTree>
    <p:extLst>
      <p:ext uri="{BB962C8B-B14F-4D97-AF65-F5344CB8AC3E}">
        <p14:creationId xmlns:p14="http://schemas.microsoft.com/office/powerpoint/2010/main" val="932840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7194"/>
            <a:ext cx="9067799" cy="584278"/>
          </a:xfrm>
        </p:spPr>
        <p:txBody>
          <a:bodyPr>
            <a:noAutofit/>
          </a:bodyPr>
          <a:lstStyle/>
          <a:p>
            <a:r>
              <a:rPr lang="en-GB" sz="3000" dirty="0" smtClean="0"/>
              <a:t>Where the Focus of Cloud Infrastructure Should Be?</a:t>
            </a:r>
            <a:endParaRPr lang="en-GB" sz="3000" dirty="0"/>
          </a:p>
        </p:txBody>
      </p:sp>
      <p:sp>
        <p:nvSpPr>
          <p:cNvPr id="3" name="Content Placeholder 2"/>
          <p:cNvSpPr>
            <a:spLocks noGrp="1"/>
          </p:cNvSpPr>
          <p:nvPr>
            <p:ph idx="1"/>
          </p:nvPr>
        </p:nvSpPr>
        <p:spPr>
          <a:xfrm>
            <a:off x="1015666" y="712544"/>
            <a:ext cx="6676681" cy="428738"/>
          </a:xfrm>
        </p:spPr>
        <p:txBody>
          <a:bodyPr>
            <a:noAutofit/>
          </a:bodyPr>
          <a:lstStyle/>
          <a:p>
            <a:pPr marL="0" indent="0" algn="ctr">
              <a:buNone/>
            </a:pPr>
            <a:r>
              <a:rPr lang="en-GB" sz="2000" dirty="0"/>
              <a:t>A hybrid cloud platform for the </a:t>
            </a:r>
            <a:r>
              <a:rPr lang="en-GB" sz="2000" dirty="0" smtClean="0"/>
              <a:t>research </a:t>
            </a:r>
            <a:r>
              <a:rPr lang="en-GB" sz="2000" dirty="0"/>
              <a:t>community</a:t>
            </a:r>
          </a:p>
          <a:p>
            <a:pPr marL="0" indent="0" algn="ctr">
              <a:buNone/>
            </a:pPr>
            <a:r>
              <a:rPr lang="en-GB" sz="2000" dirty="0"/>
              <a:t/>
            </a:r>
            <a:br>
              <a:rPr lang="en-GB" sz="2000" dirty="0"/>
            </a:br>
            <a:endParaRPr lang="en-GB" sz="2000" dirty="0"/>
          </a:p>
        </p:txBody>
      </p:sp>
      <p:sp>
        <p:nvSpPr>
          <p:cNvPr id="5" name="Slide Number Placeholder 4"/>
          <p:cNvSpPr>
            <a:spLocks noGrp="1"/>
          </p:cNvSpPr>
          <p:nvPr>
            <p:ph type="sldNum" sz="quarter" idx="12"/>
          </p:nvPr>
        </p:nvSpPr>
        <p:spPr/>
        <p:txBody>
          <a:bodyPr/>
          <a:lstStyle/>
          <a:p>
            <a:fld id="{1B4CF184-3B2B-4964-9C67-307F6FF6270D}" type="slidenum">
              <a:rPr lang="it-IT" smtClean="0">
                <a:solidFill>
                  <a:prstClr val="black">
                    <a:tint val="75000"/>
                  </a:prstClr>
                </a:solidFill>
              </a:rPr>
              <a:pPr/>
              <a:t>18</a:t>
            </a:fld>
            <a:endParaRPr lang="it-IT">
              <a:solidFill>
                <a:prstClr val="black">
                  <a:tint val="75000"/>
                </a:prstClr>
              </a:solidFill>
            </a:endParaRPr>
          </a:p>
        </p:txBody>
      </p:sp>
      <p:grpSp>
        <p:nvGrpSpPr>
          <p:cNvPr id="11" name="Group 10"/>
          <p:cNvGrpSpPr/>
          <p:nvPr/>
        </p:nvGrpSpPr>
        <p:grpSpPr>
          <a:xfrm>
            <a:off x="2312434" y="2436840"/>
            <a:ext cx="5856135" cy="1868676"/>
            <a:chOff x="1115616" y="4431989"/>
            <a:chExt cx="7027361" cy="2242411"/>
          </a:xfrm>
        </p:grpSpPr>
        <p:pic>
          <p:nvPicPr>
            <p:cNvPr id="6" name="Content Placeholder 5"/>
            <p:cNvPicPr>
              <a:picLocks noChangeAspect="1"/>
            </p:cNvPicPr>
            <p:nvPr/>
          </p:nvPicPr>
          <p:blipFill>
            <a:blip r:embed="rId3"/>
            <a:stretch>
              <a:fillRect/>
            </a:stretch>
          </p:blipFill>
          <p:spPr>
            <a:xfrm>
              <a:off x="1971941" y="4431989"/>
              <a:ext cx="5784891" cy="2237371"/>
            </a:xfrm>
            <a:prstGeom prst="rect">
              <a:avLst/>
            </a:prstGeom>
          </p:spPr>
        </p:pic>
        <p:sp>
          <p:nvSpPr>
            <p:cNvPr id="7" name="Right Arrow 6"/>
            <p:cNvSpPr/>
            <p:nvPr/>
          </p:nvSpPr>
          <p:spPr>
            <a:xfrm>
              <a:off x="1115616" y="5877272"/>
              <a:ext cx="1113514" cy="69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75" dirty="0" err="1">
                  <a:solidFill>
                    <a:prstClr val="white"/>
                  </a:solidFill>
                </a:rPr>
                <a:t>HNSciCloud</a:t>
              </a:r>
              <a:r>
                <a:rPr lang="en-GB" sz="875" dirty="0">
                  <a:solidFill>
                    <a:prstClr val="white"/>
                  </a:solidFill>
                </a:rPr>
                <a:t/>
              </a:r>
              <a:br>
                <a:rPr lang="en-GB" sz="875" dirty="0">
                  <a:solidFill>
                    <a:prstClr val="white"/>
                  </a:solidFill>
                </a:rPr>
              </a:br>
              <a:r>
                <a:rPr lang="en-GB" sz="875" dirty="0">
                  <a:solidFill>
                    <a:prstClr val="white"/>
                  </a:solidFill>
                </a:rPr>
                <a:t>PCP</a:t>
              </a:r>
            </a:p>
          </p:txBody>
        </p:sp>
        <p:sp>
          <p:nvSpPr>
            <p:cNvPr id="8" name="TextBox 7"/>
            <p:cNvSpPr txBox="1"/>
            <p:nvPr/>
          </p:nvSpPr>
          <p:spPr>
            <a:xfrm rot="16200000">
              <a:off x="6879474" y="5410897"/>
              <a:ext cx="2093271" cy="433735"/>
            </a:xfrm>
            <a:prstGeom prst="rect">
              <a:avLst/>
            </a:prstGeom>
            <a:noFill/>
          </p:spPr>
          <p:txBody>
            <a:bodyPr wrap="square" rtlCol="0">
              <a:spAutoFit/>
            </a:bodyPr>
            <a:lstStyle/>
            <a:p>
              <a:r>
                <a:rPr lang="en-GB" sz="583" dirty="0">
                  <a:solidFill>
                    <a:prstClr val="black"/>
                  </a:solidFill>
                </a:rPr>
                <a:t>Source: </a:t>
              </a:r>
              <a:r>
                <a:rPr lang="en-GB" sz="583" dirty="0" err="1">
                  <a:solidFill>
                    <a:prstClr val="black"/>
                  </a:solidFill>
                </a:rPr>
                <a:t>CloudComputing</a:t>
              </a:r>
              <a:r>
                <a:rPr lang="en-GB" sz="583" dirty="0">
                  <a:solidFill>
                    <a:prstClr val="black"/>
                  </a:solidFill>
                </a:rPr>
                <a:t> for </a:t>
              </a:r>
              <a:r>
                <a:rPr lang="en-GB" sz="583" dirty="0" err="1">
                  <a:solidFill>
                    <a:prstClr val="black"/>
                  </a:solidFill>
                </a:rPr>
                <a:t>Govies</a:t>
              </a:r>
              <a:r>
                <a:rPr lang="en-GB" sz="583" dirty="0">
                  <a:solidFill>
                    <a:prstClr val="black"/>
                  </a:solidFill>
                </a:rPr>
                <a:t>, DLT Solutions,</a:t>
              </a:r>
              <a:br>
                <a:rPr lang="en-GB" sz="583" dirty="0">
                  <a:solidFill>
                    <a:prstClr val="black"/>
                  </a:solidFill>
                </a:rPr>
              </a:br>
              <a:r>
                <a:rPr lang="en-GB" sz="583" dirty="0">
                  <a:solidFill>
                    <a:prstClr val="black"/>
                  </a:solidFill>
                </a:rPr>
                <a:t>David </a:t>
              </a:r>
              <a:r>
                <a:rPr lang="en-GB" sz="583" dirty="0" err="1">
                  <a:solidFill>
                    <a:prstClr val="black"/>
                  </a:solidFill>
                </a:rPr>
                <a:t>Blankenhorn</a:t>
              </a:r>
              <a:r>
                <a:rPr lang="en-GB" sz="583" dirty="0">
                  <a:solidFill>
                    <a:prstClr val="black"/>
                  </a:solidFill>
                </a:rPr>
                <a:t>, Van </a:t>
              </a:r>
              <a:r>
                <a:rPr lang="en-GB" sz="583" dirty="0" err="1">
                  <a:solidFill>
                    <a:prstClr val="black"/>
                  </a:solidFill>
                </a:rPr>
                <a:t>Ristau</a:t>
              </a:r>
              <a:r>
                <a:rPr lang="en-GB" sz="583" dirty="0">
                  <a:solidFill>
                    <a:prstClr val="black"/>
                  </a:solidFill>
                </a:rPr>
                <a:t> and Caron </a:t>
              </a:r>
              <a:r>
                <a:rPr lang="en-GB" sz="583" dirty="0" err="1">
                  <a:solidFill>
                    <a:prstClr val="black"/>
                  </a:solidFill>
                </a:rPr>
                <a:t>Beesley</a:t>
              </a:r>
              <a:endParaRPr lang="en-GB" sz="583" dirty="0">
                <a:solidFill>
                  <a:prstClr val="black"/>
                </a:solidFill>
              </a:endParaRPr>
            </a:p>
          </p:txBody>
        </p:sp>
      </p:grpSp>
      <p:pic>
        <p:nvPicPr>
          <p:cNvPr id="9" name="Picture 8"/>
          <p:cNvPicPr>
            <a:picLocks noChangeAspect="1"/>
          </p:cNvPicPr>
          <p:nvPr/>
        </p:nvPicPr>
        <p:blipFill>
          <a:blip r:embed="rId4"/>
          <a:stretch>
            <a:fillRect/>
          </a:stretch>
        </p:blipFill>
        <p:spPr>
          <a:xfrm>
            <a:off x="2032000" y="1082424"/>
            <a:ext cx="5173910" cy="775163"/>
          </a:xfrm>
          <a:prstGeom prst="rect">
            <a:avLst/>
          </a:prstGeom>
        </p:spPr>
      </p:pic>
      <p:sp>
        <p:nvSpPr>
          <p:cNvPr id="10" name="Content Placeholder 2"/>
          <p:cNvSpPr txBox="1">
            <a:spLocks/>
          </p:cNvSpPr>
          <p:nvPr/>
        </p:nvSpPr>
        <p:spPr>
          <a:xfrm>
            <a:off x="1108238" y="2007310"/>
            <a:ext cx="6944150" cy="490150"/>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Tx/>
              <a:buBlip>
                <a:blip r:embed="rId5"/>
              </a:buBlip>
              <a:defRPr lang="en-US" sz="3200" kern="1200" dirty="0" smtClean="0">
                <a:solidFill>
                  <a:srgbClr val="5D5D5D"/>
                </a:solidFill>
                <a:latin typeface="+mn-lt"/>
                <a:ea typeface="ＭＳ Ｐゴシック" charset="0"/>
                <a:cs typeface="+mn-cs"/>
              </a:defRPr>
            </a:lvl1pPr>
            <a:lvl2pPr marL="742950" indent="-285750" algn="l" defTabSz="914400" rtl="0" eaLnBrk="1" latinLnBrk="0" hangingPunct="1">
              <a:spcBef>
                <a:spcPct val="20000"/>
              </a:spcBef>
              <a:buFontTx/>
              <a:buBlip>
                <a:blip r:embed="rId5"/>
              </a:buBlip>
              <a:defRPr lang="en-US" sz="2800" kern="1200" dirty="0" smtClean="0">
                <a:solidFill>
                  <a:srgbClr val="5D5D5D"/>
                </a:solidFill>
                <a:latin typeface="+mn-lt"/>
                <a:ea typeface="ＭＳ Ｐゴシック" charset="0"/>
                <a:cs typeface="+mn-cs"/>
              </a:defRPr>
            </a:lvl2pPr>
            <a:lvl3pPr marL="1143000" indent="-228600" algn="l" defTabSz="914400" rtl="0" eaLnBrk="1" latinLnBrk="0" hangingPunct="1">
              <a:spcBef>
                <a:spcPct val="20000"/>
              </a:spcBef>
              <a:buFontTx/>
              <a:buBlip>
                <a:blip r:embed="rId5"/>
              </a:buBlip>
              <a:defRPr lang="en-US" sz="2400" kern="1200" dirty="0" smtClean="0">
                <a:solidFill>
                  <a:srgbClr val="5D5D5D"/>
                </a:solidFill>
                <a:latin typeface="+mn-lt"/>
                <a:ea typeface="ＭＳ Ｐゴシック" charset="0"/>
                <a:cs typeface="+mn-cs"/>
              </a:defRPr>
            </a:lvl3pPr>
            <a:lvl4pPr marL="1600200" indent="-228600" algn="l" defTabSz="914400" rtl="0" eaLnBrk="1" latinLnBrk="0" hangingPunct="1">
              <a:spcBef>
                <a:spcPct val="20000"/>
              </a:spcBef>
              <a:buFontTx/>
              <a:buBlip>
                <a:blip r:embed="rId5"/>
              </a:buBlip>
              <a:defRPr lang="en-US" sz="2000" kern="1200" dirty="0" smtClean="0">
                <a:solidFill>
                  <a:srgbClr val="5D5D5D"/>
                </a:solidFill>
                <a:latin typeface="+mn-lt"/>
                <a:ea typeface="ＭＳ Ｐゴシック" charset="0"/>
                <a:cs typeface="+mn-cs"/>
              </a:defRPr>
            </a:lvl4pPr>
            <a:lvl5pPr marL="2057400" indent="-228600" algn="l" defTabSz="914400" rtl="0" eaLnBrk="1" latinLnBrk="0" hangingPunct="1">
              <a:spcBef>
                <a:spcPct val="20000"/>
              </a:spcBef>
              <a:buFontTx/>
              <a:buBlip>
                <a:blip r:embed="rId5"/>
              </a:buBlip>
              <a:defRPr lang="it-IT" sz="2000" kern="1200" dirty="0" smtClean="0">
                <a:solidFill>
                  <a:srgbClr val="5D5D5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dirty="0" smtClean="0">
                <a:solidFill>
                  <a:schemeClr val="tx1"/>
                </a:solidFill>
              </a:rPr>
              <a:t>Combining </a:t>
            </a:r>
            <a:r>
              <a:rPr lang="en-GB" sz="2000" dirty="0">
                <a:solidFill>
                  <a:schemeClr val="tx1"/>
                </a:solidFill>
              </a:rPr>
              <a:t>services at the IaaS level to support science workflows</a:t>
            </a:r>
          </a:p>
        </p:txBody>
      </p:sp>
      <p:sp>
        <p:nvSpPr>
          <p:cNvPr id="12" name="Content Placeholder 2"/>
          <p:cNvSpPr txBox="1">
            <a:spLocks/>
          </p:cNvSpPr>
          <p:nvPr/>
        </p:nvSpPr>
        <p:spPr>
          <a:xfrm>
            <a:off x="1805292" y="4313296"/>
            <a:ext cx="6709335" cy="1064484"/>
          </a:xfrm>
          <a:prstGeom prst="rect">
            <a:avLst/>
          </a:prstGeom>
        </p:spPr>
        <p:txBody>
          <a:bodyPr vert="horz" lIns="76200" tIns="38100" rIns="76200" bIns="38100" rtlCol="0">
            <a:noAutofit/>
          </a:bodyPr>
          <a:lstStyle>
            <a:lvl1pPr marL="342900" indent="-342900" algn="l" defTabSz="914400" rtl="0" eaLnBrk="1" latinLnBrk="0" hangingPunct="1">
              <a:spcBef>
                <a:spcPct val="20000"/>
              </a:spcBef>
              <a:buFontTx/>
              <a:buBlip>
                <a:blip r:embed="rId5"/>
              </a:buBlip>
              <a:defRPr lang="en-US" sz="3200" kern="1200" dirty="0" smtClean="0">
                <a:solidFill>
                  <a:srgbClr val="5D5D5D"/>
                </a:solidFill>
                <a:latin typeface="+mn-lt"/>
                <a:ea typeface="ＭＳ Ｐゴシック" charset="0"/>
                <a:cs typeface="+mn-cs"/>
              </a:defRPr>
            </a:lvl1pPr>
            <a:lvl2pPr marL="742950" indent="-285750" algn="l" defTabSz="914400" rtl="0" eaLnBrk="1" latinLnBrk="0" hangingPunct="1">
              <a:spcBef>
                <a:spcPct val="20000"/>
              </a:spcBef>
              <a:buFontTx/>
              <a:buBlip>
                <a:blip r:embed="rId5"/>
              </a:buBlip>
              <a:defRPr lang="en-US" sz="2800" kern="1200" dirty="0" smtClean="0">
                <a:solidFill>
                  <a:srgbClr val="5D5D5D"/>
                </a:solidFill>
                <a:latin typeface="+mn-lt"/>
                <a:ea typeface="ＭＳ Ｐゴシック" charset="0"/>
                <a:cs typeface="+mn-cs"/>
              </a:defRPr>
            </a:lvl2pPr>
            <a:lvl3pPr marL="1143000" indent="-228600" algn="l" defTabSz="914400" rtl="0" eaLnBrk="1" latinLnBrk="0" hangingPunct="1">
              <a:spcBef>
                <a:spcPct val="20000"/>
              </a:spcBef>
              <a:buFontTx/>
              <a:buBlip>
                <a:blip r:embed="rId5"/>
              </a:buBlip>
              <a:defRPr lang="en-US" sz="2400" kern="1200" dirty="0" smtClean="0">
                <a:solidFill>
                  <a:srgbClr val="5D5D5D"/>
                </a:solidFill>
                <a:latin typeface="+mn-lt"/>
                <a:ea typeface="ＭＳ Ｐゴシック" charset="0"/>
                <a:cs typeface="+mn-cs"/>
              </a:defRPr>
            </a:lvl3pPr>
            <a:lvl4pPr marL="1600200" indent="-228600" algn="l" defTabSz="914400" rtl="0" eaLnBrk="1" latinLnBrk="0" hangingPunct="1">
              <a:spcBef>
                <a:spcPct val="20000"/>
              </a:spcBef>
              <a:buFontTx/>
              <a:buBlip>
                <a:blip r:embed="rId5"/>
              </a:buBlip>
              <a:defRPr lang="en-US" sz="2000" kern="1200" dirty="0" smtClean="0">
                <a:solidFill>
                  <a:srgbClr val="5D5D5D"/>
                </a:solidFill>
                <a:latin typeface="+mn-lt"/>
                <a:ea typeface="ＭＳ Ｐゴシック" charset="0"/>
                <a:cs typeface="+mn-cs"/>
              </a:defRPr>
            </a:lvl4pPr>
            <a:lvl5pPr marL="2057400" indent="-228600" algn="l" defTabSz="914400" rtl="0" eaLnBrk="1" latinLnBrk="0" hangingPunct="1">
              <a:spcBef>
                <a:spcPct val="20000"/>
              </a:spcBef>
              <a:buFontTx/>
              <a:buBlip>
                <a:blip r:embed="rId5"/>
              </a:buBlip>
              <a:defRPr lang="it-IT" sz="2000" kern="1200" dirty="0" smtClean="0">
                <a:solidFill>
                  <a:srgbClr val="5D5D5D"/>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chemeClr val="tx1"/>
                </a:solidFill>
              </a:rPr>
              <a:t>The R&amp;D services to be developed are to be integrated with</a:t>
            </a:r>
            <a:br>
              <a:rPr lang="en-GB" sz="2000" dirty="0">
                <a:solidFill>
                  <a:schemeClr val="tx1"/>
                </a:solidFill>
              </a:rPr>
            </a:br>
            <a:r>
              <a:rPr lang="en-GB" sz="2000" dirty="0">
                <a:solidFill>
                  <a:schemeClr val="tx1"/>
                </a:solidFill>
              </a:rPr>
              <a:t>	</a:t>
            </a:r>
            <a:r>
              <a:rPr lang="en-GB" sz="1667" dirty="0">
                <a:solidFill>
                  <a:schemeClr val="tx1"/>
                </a:solidFill>
              </a:rPr>
              <a:t>Resources in data centres operated by the buyers group</a:t>
            </a:r>
            <a:br>
              <a:rPr lang="en-GB" sz="1667" dirty="0">
                <a:solidFill>
                  <a:schemeClr val="tx1"/>
                </a:solidFill>
              </a:rPr>
            </a:br>
            <a:r>
              <a:rPr lang="en-GB" sz="1667" dirty="0">
                <a:solidFill>
                  <a:schemeClr val="tx1"/>
                </a:solidFill>
              </a:rPr>
              <a:t>	European-scale publicly funded e-Infrastructures</a:t>
            </a:r>
          </a:p>
          <a:p>
            <a:pPr marL="47623" indent="0">
              <a:buNone/>
            </a:pPr>
            <a:endParaRPr lang="en-GB" sz="2000" dirty="0"/>
          </a:p>
        </p:txBody>
      </p:sp>
      <p:pic>
        <p:nvPicPr>
          <p:cNvPr id="1026" name="Picture 2" descr="See original imag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84484" y="4812709"/>
            <a:ext cx="930143" cy="40441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с двумя вырезанными противолежащими углами 13"/>
          <p:cNvSpPr/>
          <p:nvPr/>
        </p:nvSpPr>
        <p:spPr>
          <a:xfrm>
            <a:off x="703682" y="2966678"/>
            <a:ext cx="1248904" cy="274964"/>
          </a:xfrm>
          <a:prstGeom prst="snip2DiagRect">
            <a:avLst>
              <a:gd name="adj1" fmla="val 0"/>
              <a:gd name="adj2" fmla="val 50000"/>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latin typeface="Candara" charset="0"/>
                <a:ea typeface="Candara" charset="0"/>
                <a:cs typeface="Candara" charset="0"/>
              </a:rPr>
              <a:t>NFVO</a:t>
            </a:r>
            <a:endParaRPr lang="ru-RU" sz="1350" dirty="0">
              <a:solidFill>
                <a:schemeClr val="tx1"/>
              </a:solidFill>
              <a:latin typeface="Candara" charset="0"/>
              <a:ea typeface="Candara" charset="0"/>
              <a:cs typeface="Candara" charset="0"/>
            </a:endParaRPr>
          </a:p>
        </p:txBody>
      </p:sp>
      <p:sp>
        <p:nvSpPr>
          <p:cNvPr id="17" name="Прямоугольник с двумя вырезанными противолежащими углами 16"/>
          <p:cNvSpPr/>
          <p:nvPr/>
        </p:nvSpPr>
        <p:spPr>
          <a:xfrm>
            <a:off x="703682" y="3372117"/>
            <a:ext cx="1248904" cy="274964"/>
          </a:xfrm>
          <a:prstGeom prst="snip2DiagRect">
            <a:avLst>
              <a:gd name="adj1" fmla="val 0"/>
              <a:gd name="adj2" fmla="val 50000"/>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latin typeface="Candara" charset="0"/>
                <a:ea typeface="Candara" charset="0"/>
                <a:cs typeface="Candara" charset="0"/>
              </a:rPr>
              <a:t>VNFM</a:t>
            </a:r>
            <a:endParaRPr lang="ru-RU" sz="1350" dirty="0">
              <a:solidFill>
                <a:schemeClr val="tx1"/>
              </a:solidFill>
              <a:latin typeface="Candara" charset="0"/>
              <a:ea typeface="Candara" charset="0"/>
              <a:cs typeface="Candara" charset="0"/>
            </a:endParaRPr>
          </a:p>
        </p:txBody>
      </p:sp>
      <p:sp>
        <p:nvSpPr>
          <p:cNvPr id="18" name="Прямоугольник с двумя вырезанными противолежащими углами 17"/>
          <p:cNvSpPr/>
          <p:nvPr/>
        </p:nvSpPr>
        <p:spPr>
          <a:xfrm>
            <a:off x="727838" y="3792734"/>
            <a:ext cx="1248904" cy="274964"/>
          </a:xfrm>
          <a:prstGeom prst="snip2DiagRect">
            <a:avLst>
              <a:gd name="adj1" fmla="val 0"/>
              <a:gd name="adj2" fmla="val 50000"/>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latin typeface="Candara" charset="0"/>
                <a:ea typeface="Candara" charset="0"/>
                <a:cs typeface="Candara" charset="0"/>
              </a:rPr>
              <a:t>VIM</a:t>
            </a:r>
            <a:endParaRPr lang="ru-RU" sz="1350" dirty="0">
              <a:solidFill>
                <a:schemeClr val="tx1"/>
              </a:solidFill>
              <a:latin typeface="Candara" charset="0"/>
              <a:ea typeface="Candara" charset="0"/>
              <a:cs typeface="Candara" charset="0"/>
            </a:endParaRPr>
          </a:p>
        </p:txBody>
      </p:sp>
      <p:sp>
        <p:nvSpPr>
          <p:cNvPr id="13" name="Прямоугольник 12"/>
          <p:cNvSpPr/>
          <p:nvPr/>
        </p:nvSpPr>
        <p:spPr>
          <a:xfrm>
            <a:off x="907986" y="2505402"/>
            <a:ext cx="840295" cy="369332"/>
          </a:xfrm>
          <a:prstGeom prst="rect">
            <a:avLst/>
          </a:prstGeom>
        </p:spPr>
        <p:txBody>
          <a:bodyPr wrap="none">
            <a:spAutoFit/>
          </a:bodyPr>
          <a:lstStyle/>
          <a:p>
            <a:r>
              <a:rPr lang="en-US" dirty="0" smtClean="0">
                <a:latin typeface="Candara" charset="0"/>
                <a:ea typeface="Candara" charset="0"/>
                <a:cs typeface="Candara" charset="0"/>
              </a:rPr>
              <a:t>MANO</a:t>
            </a:r>
            <a:endParaRPr lang="ru-RU" dirty="0"/>
          </a:p>
        </p:txBody>
      </p:sp>
      <p:grpSp>
        <p:nvGrpSpPr>
          <p:cNvPr id="22" name="Группа 21"/>
          <p:cNvGrpSpPr/>
          <p:nvPr/>
        </p:nvGrpSpPr>
        <p:grpSpPr>
          <a:xfrm>
            <a:off x="2029814" y="2826603"/>
            <a:ext cx="1111748" cy="577946"/>
            <a:chOff x="1497001" y="2981170"/>
            <a:chExt cx="1111748" cy="577946"/>
          </a:xfrm>
        </p:grpSpPr>
        <p:sp>
          <p:nvSpPr>
            <p:cNvPr id="20" name="Right Arrow 6"/>
            <p:cNvSpPr/>
            <p:nvPr/>
          </p:nvSpPr>
          <p:spPr>
            <a:xfrm rot="10800000">
              <a:off x="1497001" y="2981170"/>
              <a:ext cx="927928" cy="577946"/>
            </a:xfrm>
            <a:prstGeom prst="rightArrow">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sz="875" dirty="0">
                <a:solidFill>
                  <a:prstClr val="white"/>
                </a:solidFill>
              </a:endParaRPr>
            </a:p>
          </p:txBody>
        </p:sp>
        <p:sp>
          <p:nvSpPr>
            <p:cNvPr id="21" name="Прямоугольник 20"/>
            <p:cNvSpPr/>
            <p:nvPr/>
          </p:nvSpPr>
          <p:spPr>
            <a:xfrm>
              <a:off x="1497001" y="3156265"/>
              <a:ext cx="1111748" cy="227755"/>
            </a:xfrm>
            <a:prstGeom prst="rect">
              <a:avLst/>
            </a:prstGeom>
          </p:spPr>
          <p:txBody>
            <a:bodyPr wrap="square">
              <a:spAutoFit/>
            </a:bodyPr>
            <a:lstStyle/>
            <a:p>
              <a:pPr algn="ctr"/>
              <a:r>
                <a:rPr lang="en-GB" sz="880" dirty="0" smtClean="0">
                  <a:solidFill>
                    <a:sysClr val="windowText" lastClr="000000"/>
                  </a:solidFill>
                </a:rPr>
                <a:t>New focus</a:t>
              </a:r>
              <a:endParaRPr lang="en-GB" sz="880" dirty="0">
                <a:solidFill>
                  <a:sysClr val="windowText" lastClr="000000"/>
                </a:solidFill>
              </a:endParaRPr>
            </a:p>
          </p:txBody>
        </p:sp>
      </p:grpSp>
      <p:sp>
        <p:nvSpPr>
          <p:cNvPr id="4" name="Полилиния 3"/>
          <p:cNvSpPr/>
          <p:nvPr/>
        </p:nvSpPr>
        <p:spPr>
          <a:xfrm>
            <a:off x="642260" y="2483692"/>
            <a:ext cx="2384385" cy="1759351"/>
          </a:xfrm>
          <a:custGeom>
            <a:avLst/>
            <a:gdLst>
              <a:gd name="connsiteX0" fmla="*/ 2384385 w 2384385"/>
              <a:gd name="connsiteY0" fmla="*/ 11574 h 1759351"/>
              <a:gd name="connsiteX1" fmla="*/ 2372810 w 2384385"/>
              <a:gd name="connsiteY1" fmla="*/ 972273 h 1759351"/>
              <a:gd name="connsiteX2" fmla="*/ 1388962 w 2384385"/>
              <a:gd name="connsiteY2" fmla="*/ 972273 h 1759351"/>
              <a:gd name="connsiteX3" fmla="*/ 1388962 w 2384385"/>
              <a:gd name="connsiteY3" fmla="*/ 1759351 h 1759351"/>
              <a:gd name="connsiteX4" fmla="*/ 0 w 2384385"/>
              <a:gd name="connsiteY4" fmla="*/ 1759351 h 1759351"/>
              <a:gd name="connsiteX5" fmla="*/ 34724 w 2384385"/>
              <a:gd name="connsiteY5" fmla="*/ 0 h 1759351"/>
              <a:gd name="connsiteX6" fmla="*/ 2384385 w 2384385"/>
              <a:gd name="connsiteY6" fmla="*/ 11574 h 175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385" h="1759351">
                <a:moveTo>
                  <a:pt x="2384385" y="11574"/>
                </a:moveTo>
                <a:lnTo>
                  <a:pt x="2372810" y="972273"/>
                </a:lnTo>
                <a:lnTo>
                  <a:pt x="1388962" y="972273"/>
                </a:lnTo>
                <a:lnTo>
                  <a:pt x="1388962" y="1759351"/>
                </a:lnTo>
                <a:lnTo>
                  <a:pt x="0" y="1759351"/>
                </a:lnTo>
                <a:lnTo>
                  <a:pt x="34724" y="0"/>
                </a:lnTo>
                <a:lnTo>
                  <a:pt x="2384385" y="11574"/>
                </a:lnTo>
                <a:close/>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5" name="Дата 14"/>
          <p:cNvSpPr>
            <a:spLocks noGrp="1"/>
          </p:cNvSpPr>
          <p:nvPr>
            <p:ph type="dt" sz="half" idx="10"/>
          </p:nvPr>
        </p:nvSpPr>
        <p:spPr/>
        <p:txBody>
          <a:bodyPr/>
          <a:lstStyle/>
          <a:p>
            <a:r>
              <a:rPr lang="ru-RU" smtClean="0"/>
              <a:t>28.09.17</a:t>
            </a:r>
            <a:endParaRPr lang="ru-RU"/>
          </a:p>
        </p:txBody>
      </p:sp>
      <p:sp>
        <p:nvSpPr>
          <p:cNvPr id="16" name="Нижний колонтитул 15"/>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1623778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How to </a:t>
            </a:r>
            <a:r>
              <a:rPr lang="en-US" dirty="0"/>
              <a:t>Describe Experiment?</a:t>
            </a:r>
            <a:endParaRPr lang="ru-RU" dirty="0"/>
          </a:p>
        </p:txBody>
      </p:sp>
      <p:sp>
        <p:nvSpPr>
          <p:cNvPr id="5" name="Номер слайда 4"/>
          <p:cNvSpPr>
            <a:spLocks noGrp="1"/>
          </p:cNvSpPr>
          <p:nvPr>
            <p:ph type="sldNum" sz="quarter" idx="12"/>
          </p:nvPr>
        </p:nvSpPr>
        <p:spPr/>
        <p:txBody>
          <a:bodyPr/>
          <a:lstStyle/>
          <a:p>
            <a:fld id="{13C01B50-425E-476E-9D9B-55EABD153C29}" type="slidenum">
              <a:rPr lang="ru-RU" smtClean="0"/>
              <a:pPr/>
              <a:t>19</a:t>
            </a:fld>
            <a:endParaRPr lang="ru-RU"/>
          </a:p>
        </p:txBody>
      </p:sp>
      <p:sp>
        <p:nvSpPr>
          <p:cNvPr id="6" name="Прямоугольник с двумя вырезанными противолежащими углами 5"/>
          <p:cNvSpPr/>
          <p:nvPr/>
        </p:nvSpPr>
        <p:spPr>
          <a:xfrm>
            <a:off x="827584" y="1748692"/>
            <a:ext cx="5977136"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Virtual Machine</a:t>
            </a:r>
            <a:endParaRPr lang="ru-RU" sz="2800"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6677823" y="2099291"/>
            <a:ext cx="2232248" cy="2019028"/>
          </a:xfrm>
          <a:prstGeom prst="snip2DiagRect">
            <a:avLst>
              <a:gd name="adj1" fmla="val 12242"/>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sz="1000" dirty="0" err="1">
                <a:solidFill>
                  <a:schemeClr val="tx1"/>
                </a:solidFill>
                <a:latin typeface="Candara" charset="0"/>
                <a:ea typeface="Candara" charset="0"/>
                <a:cs typeface="Candara" charset="0"/>
              </a:rPr>
              <a:t>bottrek</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type</a:t>
            </a:r>
            <a:r>
              <a:rPr lang="mr-IN" sz="1000" dirty="0">
                <a:solidFill>
                  <a:schemeClr val="tx1"/>
                </a:solidFill>
                <a:latin typeface="Candara" charset="0"/>
                <a:ea typeface="Candara" charset="0"/>
                <a:cs typeface="Candara" charset="0"/>
              </a:rPr>
              <a:t>: tosca.nodes.C2Compute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attributes</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ports</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in</a:t>
            </a:r>
            <a:r>
              <a:rPr lang="mr-IN" sz="1000" dirty="0">
                <a:solidFill>
                  <a:schemeClr val="tx1"/>
                </a:solidFill>
                <a:latin typeface="Candara" charset="0"/>
                <a:ea typeface="Candara" charset="0"/>
                <a:cs typeface="Candara" charset="0"/>
              </a:rPr>
              <a:t>: port1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out</a:t>
            </a:r>
            <a:r>
              <a:rPr lang="mr-IN" sz="1000" dirty="0">
                <a:solidFill>
                  <a:schemeClr val="tx1"/>
                </a:solidFill>
                <a:latin typeface="Candara" charset="0"/>
                <a:ea typeface="Candara" charset="0"/>
                <a:cs typeface="Candara" charset="0"/>
              </a:rPr>
              <a:t>: port1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capabilities</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host</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dirty="0" err="1">
                <a:solidFill>
                  <a:schemeClr val="tx1"/>
                </a:solidFill>
                <a:latin typeface="Candara" charset="0"/>
                <a:ea typeface="Candara" charset="0"/>
                <a:cs typeface="Candara" charset="0"/>
              </a:rPr>
              <a:t>properties</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mr-IN" sz="1000" b="1" dirty="0" err="1">
                <a:solidFill>
                  <a:srgbClr val="C00000"/>
                </a:solidFill>
                <a:latin typeface="Candara" charset="0"/>
                <a:ea typeface="Candara" charset="0"/>
                <a:cs typeface="Candara" charset="0"/>
              </a:rPr>
              <a:t>disk_size</a:t>
            </a:r>
            <a:r>
              <a:rPr lang="mr-IN" sz="1000" b="1" dirty="0">
                <a:solidFill>
                  <a:srgbClr val="C00000"/>
                </a:solidFill>
                <a:latin typeface="Candara" charset="0"/>
                <a:ea typeface="Candara" charset="0"/>
                <a:cs typeface="Candara" charset="0"/>
              </a:rPr>
              <a:t>: 160 </a:t>
            </a:r>
            <a:r>
              <a:rPr lang="mr-IN" sz="1000" b="1" dirty="0" err="1">
                <a:solidFill>
                  <a:srgbClr val="C00000"/>
                </a:solidFill>
                <a:latin typeface="Candara" charset="0"/>
                <a:ea typeface="Candara" charset="0"/>
                <a:cs typeface="Candara" charset="0"/>
              </a:rPr>
              <a:t>GiB</a:t>
            </a:r>
            <a:r>
              <a:rPr lang="mr-IN" sz="1000" b="1" dirty="0">
                <a:solidFill>
                  <a:srgbClr val="C00000"/>
                </a:solidFill>
                <a:latin typeface="Candara" charset="0"/>
                <a:ea typeface="Candara" charset="0"/>
                <a:cs typeface="Candara" charset="0"/>
              </a:rPr>
              <a:t>           </a:t>
            </a:r>
            <a:endParaRPr lang="en-US" sz="1000" b="1" dirty="0">
              <a:solidFill>
                <a:srgbClr val="C00000"/>
              </a:solidFill>
              <a:latin typeface="Candara" charset="0"/>
              <a:ea typeface="Candara" charset="0"/>
              <a:cs typeface="Candara" charset="0"/>
            </a:endParaRPr>
          </a:p>
          <a:p>
            <a:r>
              <a:rPr lang="en-US" sz="1000" b="1" dirty="0">
                <a:solidFill>
                  <a:srgbClr val="C00000"/>
                </a:solidFill>
                <a:latin typeface="Candara" charset="0"/>
                <a:ea typeface="Candara" charset="0"/>
                <a:cs typeface="Candara" charset="0"/>
              </a:rPr>
              <a:t> </a:t>
            </a:r>
            <a:r>
              <a:rPr lang="en-US" sz="1000" b="1" dirty="0">
                <a:solidFill>
                  <a:srgbClr val="C00000"/>
                </a:solidFill>
                <a:latin typeface="Candara" charset="0"/>
                <a:ea typeface="Candara" charset="0"/>
                <a:cs typeface="Candara" charset="0"/>
              </a:rPr>
              <a:t>       </a:t>
            </a:r>
            <a:r>
              <a:rPr lang="mr-IN" sz="1000" b="1" dirty="0" err="1">
                <a:solidFill>
                  <a:srgbClr val="C00000"/>
                </a:solidFill>
                <a:latin typeface="Candara" charset="0"/>
                <a:ea typeface="Candara" charset="0"/>
                <a:cs typeface="Candara" charset="0"/>
              </a:rPr>
              <a:t>mem_size</a:t>
            </a:r>
            <a:r>
              <a:rPr lang="mr-IN" sz="1000" b="1" dirty="0">
                <a:solidFill>
                  <a:srgbClr val="C00000"/>
                </a:solidFill>
                <a:latin typeface="Candara" charset="0"/>
                <a:ea typeface="Candara" charset="0"/>
                <a:cs typeface="Candara" charset="0"/>
              </a:rPr>
              <a:t>: 16 </a:t>
            </a:r>
            <a:r>
              <a:rPr lang="mr-IN" sz="1000" b="1" dirty="0" err="1">
                <a:solidFill>
                  <a:srgbClr val="C00000"/>
                </a:solidFill>
                <a:latin typeface="Candara" charset="0"/>
                <a:ea typeface="Candara" charset="0"/>
                <a:cs typeface="Candara" charset="0"/>
              </a:rPr>
              <a:t>GiB</a:t>
            </a:r>
            <a:r>
              <a:rPr lang="mr-IN" sz="1000" b="1" dirty="0">
                <a:solidFill>
                  <a:srgbClr val="C00000"/>
                </a:solidFill>
                <a:latin typeface="Candara" charset="0"/>
                <a:ea typeface="Candara" charset="0"/>
                <a:cs typeface="Candara" charset="0"/>
              </a:rPr>
              <a:t>            </a:t>
            </a:r>
            <a:endParaRPr lang="en-US" sz="1000" b="1" dirty="0">
              <a:solidFill>
                <a:srgbClr val="C00000"/>
              </a:solidFill>
              <a:latin typeface="Candara" charset="0"/>
              <a:ea typeface="Candara" charset="0"/>
              <a:cs typeface="Candara" charset="0"/>
            </a:endParaRPr>
          </a:p>
          <a:p>
            <a:r>
              <a:rPr lang="en-US" sz="1000" b="1" dirty="0">
                <a:solidFill>
                  <a:srgbClr val="C00000"/>
                </a:solidFill>
                <a:latin typeface="Candara" charset="0"/>
                <a:ea typeface="Candara" charset="0"/>
                <a:cs typeface="Candara" charset="0"/>
              </a:rPr>
              <a:t> </a:t>
            </a:r>
            <a:r>
              <a:rPr lang="en-US" sz="1000" b="1" dirty="0">
                <a:solidFill>
                  <a:srgbClr val="C00000"/>
                </a:solidFill>
                <a:latin typeface="Candara" charset="0"/>
                <a:ea typeface="Candara" charset="0"/>
                <a:cs typeface="Candara" charset="0"/>
              </a:rPr>
              <a:t>       </a:t>
            </a:r>
            <a:r>
              <a:rPr lang="mr-IN" sz="1000" b="1" dirty="0" err="1">
                <a:solidFill>
                  <a:srgbClr val="C00000"/>
                </a:solidFill>
                <a:latin typeface="Candara" charset="0"/>
                <a:ea typeface="Candara" charset="0"/>
                <a:cs typeface="Candara" charset="0"/>
              </a:rPr>
              <a:t>num_cpus</a:t>
            </a:r>
            <a:r>
              <a:rPr lang="mr-IN" sz="1000" b="1" dirty="0">
                <a:solidFill>
                  <a:srgbClr val="C00000"/>
                </a:solidFill>
                <a:latin typeface="Candara" charset="0"/>
                <a:ea typeface="Candara" charset="0"/>
                <a:cs typeface="Candara" charset="0"/>
              </a:rPr>
              <a:t>: 8</a:t>
            </a:r>
            <a:endParaRPr lang="ru-RU" sz="1000" b="1" dirty="0">
              <a:solidFill>
                <a:srgbClr val="C00000"/>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4463480" y="2768627"/>
            <a:ext cx="2098030" cy="1187453"/>
          </a:xfrm>
          <a:prstGeom prst="snip2DiagRect">
            <a:avLst>
              <a:gd name="adj1" fmla="val 19754"/>
              <a:gd name="adj2" fmla="val 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sz="1000" dirty="0" err="1">
                <a:solidFill>
                  <a:schemeClr val="tx1"/>
                </a:solidFill>
                <a:latin typeface="Candara" charset="0"/>
                <a:ea typeface="Candara" charset="0"/>
                <a:cs typeface="Candara" charset="0"/>
              </a:rPr>
              <a:t>bottrek</a:t>
            </a:r>
            <a:r>
              <a:rPr lang="mr-IN"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mr-IN" sz="1000" dirty="0">
                <a:solidFill>
                  <a:schemeClr val="tx1"/>
                </a:solidFill>
                <a:latin typeface="Candara" charset="0"/>
                <a:ea typeface="Candara" charset="0"/>
                <a:cs typeface="Candara" charset="0"/>
              </a:rPr>
              <a:t>…</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properties</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b="1" dirty="0" err="1">
                <a:solidFill>
                  <a:srgbClr val="C00000"/>
                </a:solidFill>
                <a:latin typeface="Candara" charset="0"/>
                <a:ea typeface="Candara" charset="0"/>
                <a:cs typeface="Candara" charset="0"/>
              </a:rPr>
              <a:t>os_image</a:t>
            </a:r>
            <a:r>
              <a:rPr lang="en-US" sz="1000" b="1" dirty="0">
                <a:solidFill>
                  <a:srgbClr val="C00000"/>
                </a:solidFill>
                <a:latin typeface="Candara" charset="0"/>
                <a:ea typeface="Candara" charset="0"/>
                <a:cs typeface="Candara" charset="0"/>
              </a:rPr>
              <a:t>: GIB        </a:t>
            </a:r>
            <a:r>
              <a:rPr lang="en-US" sz="1000" b="1" dirty="0">
                <a:solidFill>
                  <a:srgbClr val="C00000"/>
                </a:solidFill>
                <a:latin typeface="Candara" charset="0"/>
                <a:ea typeface="Candara" charset="0"/>
                <a:cs typeface="Candara" charset="0"/>
              </a:rPr>
              <a:t>      </a:t>
            </a:r>
          </a:p>
          <a:p>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zabbix_configuration</a:t>
            </a:r>
            <a:r>
              <a:rPr lang="en-US" sz="1000" dirty="0">
                <a:solidFill>
                  <a:schemeClr val="tx1"/>
                </a:solidFill>
                <a:latin typeface="Candara" charset="0"/>
                <a:ea typeface="Candara" charset="0"/>
                <a:cs typeface="Candara" charset="0"/>
              </a:rPr>
              <a:t>: automatically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initialization_system</a:t>
            </a:r>
            <a:r>
              <a:rPr lang="en-US" sz="1000" dirty="0">
                <a:solidFill>
                  <a:schemeClr val="tx1"/>
                </a:solidFill>
                <a:latin typeface="Candara" charset="0"/>
                <a:ea typeface="Candara" charset="0"/>
                <a:cs typeface="Candara" charset="0"/>
              </a:rPr>
              <a:t>: false</a:t>
            </a:r>
            <a:endParaRPr lang="ru-RU" sz="1000" dirty="0">
              <a:solidFill>
                <a:schemeClr val="tx1"/>
              </a:solidFill>
              <a:latin typeface="Candara" charset="0"/>
              <a:ea typeface="Candara" charset="0"/>
              <a:cs typeface="Candara" charset="0"/>
            </a:endParaRPr>
          </a:p>
        </p:txBody>
      </p:sp>
      <p:sp>
        <p:nvSpPr>
          <p:cNvPr id="10" name="Прямоугольник с двумя вырезанными противолежащими углами 9"/>
          <p:cNvSpPr/>
          <p:nvPr/>
        </p:nvSpPr>
        <p:spPr>
          <a:xfrm>
            <a:off x="539552" y="2390127"/>
            <a:ext cx="4067944"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Operational System</a:t>
            </a:r>
            <a:endParaRPr lang="ru-RU" sz="2800" dirty="0">
              <a:solidFill>
                <a:schemeClr val="tx1"/>
              </a:solidFill>
              <a:latin typeface="Candara" charset="0"/>
              <a:ea typeface="Candara" charset="0"/>
              <a:cs typeface="Candara" charset="0"/>
            </a:endParaRPr>
          </a:p>
        </p:txBody>
      </p:sp>
      <p:sp>
        <p:nvSpPr>
          <p:cNvPr id="11" name="Прямоугольник с двумя вырезанными противолежащими углами 10"/>
          <p:cNvSpPr/>
          <p:nvPr/>
        </p:nvSpPr>
        <p:spPr>
          <a:xfrm>
            <a:off x="251520" y="3031562"/>
            <a:ext cx="2195736"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charset="0"/>
                <a:ea typeface="Candara" charset="0"/>
                <a:cs typeface="Candara" charset="0"/>
              </a:rPr>
              <a:t>Network Port</a:t>
            </a:r>
            <a:endParaRPr lang="ru-RU" sz="2400" dirty="0">
              <a:solidFill>
                <a:schemeClr val="tx1"/>
              </a:solidFill>
              <a:latin typeface="Candara" charset="0"/>
              <a:ea typeface="Candara" charset="0"/>
              <a:cs typeface="Candara" charset="0"/>
            </a:endParaRPr>
          </a:p>
        </p:txBody>
      </p:sp>
      <p:sp>
        <p:nvSpPr>
          <p:cNvPr id="12" name="Прямоугольник с двумя вырезанными противолежащими углами 11"/>
          <p:cNvSpPr/>
          <p:nvPr/>
        </p:nvSpPr>
        <p:spPr>
          <a:xfrm>
            <a:off x="2330943" y="3398240"/>
            <a:ext cx="2016224" cy="1187453"/>
          </a:xfrm>
          <a:prstGeom prst="snip2DiagRect">
            <a:avLst>
              <a:gd name="adj1" fmla="val 19754"/>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latin typeface="Candara" charset="0"/>
                <a:ea typeface="Candara" charset="0"/>
                <a:cs typeface="Candara" charset="0"/>
              </a:rPr>
              <a:t>port1: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type</a:t>
            </a:r>
            <a:r>
              <a:rPr lang="en-US" sz="1000" dirty="0">
                <a:solidFill>
                  <a:schemeClr val="tx1"/>
                </a:solidFill>
                <a:latin typeface="Candara" charset="0"/>
                <a:ea typeface="Candara" charset="0"/>
                <a:cs typeface="Candara" charset="0"/>
              </a:rPr>
              <a:t>: tosca.nodes.network.C2Port      </a:t>
            </a:r>
            <a:r>
              <a:rPr lang="ru-RU" sz="1000" dirty="0">
                <a:solidFill>
                  <a:schemeClr val="tx1"/>
                </a:solidFill>
                <a:latin typeface="Candara" charset="0"/>
                <a:ea typeface="Candara" charset="0"/>
                <a:cs typeface="Candara" charset="0"/>
              </a:rPr>
              <a:t>  </a:t>
            </a: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properties</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mirroring</a:t>
            </a:r>
            <a:r>
              <a:rPr lang="en-US" sz="1000" dirty="0">
                <a:solidFill>
                  <a:srgbClr val="C00000"/>
                </a:solidFill>
                <a:latin typeface="Candara" charset="0"/>
                <a:ea typeface="Candara" charset="0"/>
                <a:cs typeface="Candara" charset="0"/>
              </a:rPr>
              <a:t>: true        </a:t>
            </a:r>
            <a:endParaRPr lang="ru-RU" sz="1000" dirty="0">
              <a:solidFill>
                <a:srgbClr val="C00000"/>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order</a:t>
            </a:r>
            <a:r>
              <a:rPr lang="en-US" sz="1000" dirty="0">
                <a:solidFill>
                  <a:schemeClr val="tx1"/>
                </a:solidFill>
                <a:latin typeface="Candara" charset="0"/>
                <a:ea typeface="Candara" charset="0"/>
                <a:cs typeface="Candara" charset="0"/>
              </a:rPr>
              <a:t>: 1</a:t>
            </a:r>
            <a:endParaRPr lang="ru-RU" sz="1000" dirty="0">
              <a:solidFill>
                <a:schemeClr val="tx1"/>
              </a:solidFill>
              <a:latin typeface="Candara" charset="0"/>
              <a:ea typeface="Candara" charset="0"/>
              <a:cs typeface="Candara" charset="0"/>
            </a:endParaRPr>
          </a:p>
        </p:txBody>
      </p:sp>
      <p:sp>
        <p:nvSpPr>
          <p:cNvPr id="3" name="Дата 2"/>
          <p:cNvSpPr>
            <a:spLocks noGrp="1"/>
          </p:cNvSpPr>
          <p:nvPr>
            <p:ph type="dt" sz="half" idx="10"/>
          </p:nvPr>
        </p:nvSpPr>
        <p:spPr/>
        <p:txBody>
          <a:bodyPr/>
          <a:lstStyle/>
          <a:p>
            <a:r>
              <a:rPr lang="ru-RU" smtClean="0"/>
              <a:t>28.09.17</a:t>
            </a:r>
            <a:endParaRPr lang="ru-RU"/>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1023434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166204" y="1085410"/>
            <a:ext cx="2079566" cy="897458"/>
          </a:xfrm>
          <a:prstGeom prst="rect">
            <a:avLst/>
          </a:prstGeom>
          <a:solidFill>
            <a:schemeClr val="bg1">
              <a:lumMod val="85000"/>
              <a:alpha val="20000"/>
            </a:schemeClr>
          </a:solidFill>
          <a:ln>
            <a:noFill/>
          </a:ln>
        </p:spPr>
        <p:txBody>
          <a:bodyPr vert="horz" wrap="square" lIns="68580" tIns="34290" rIns="68580" bIns="34290" numCol="1" anchor="t" anchorCtr="0" compatLnSpc="1">
            <a:prstTxWarp prst="textNoShape">
              <a:avLst/>
            </a:prstTxWarp>
          </a:bodyPr>
          <a:lstStyle/>
          <a:p>
            <a:pPr marL="214313" indent="-214313" defTabSz="514418">
              <a:spcAft>
                <a:spcPts val="450"/>
              </a:spcAft>
              <a:buClr>
                <a:srgbClr val="9900CC"/>
              </a:buClr>
              <a:buFont typeface="Arial" pitchFamily="34" charset="0"/>
              <a:buChar char="•"/>
            </a:pPr>
            <a:endParaRPr lang="ru-RU" sz="1050" dirty="0">
              <a:solidFill>
                <a:schemeClr val="tx1">
                  <a:lumMod val="65000"/>
                  <a:lumOff val="35000"/>
                </a:schemeClr>
              </a:solidFill>
              <a:latin typeface="+mj-lt"/>
              <a:cs typeface="Arial" pitchFamily="34" charset="0"/>
            </a:endParaRPr>
          </a:p>
        </p:txBody>
      </p:sp>
      <p:sp>
        <p:nvSpPr>
          <p:cNvPr id="16" name="Заголовок 3"/>
          <p:cNvSpPr>
            <a:spLocks noGrp="1"/>
          </p:cNvSpPr>
          <p:nvPr>
            <p:ph type="title"/>
          </p:nvPr>
        </p:nvSpPr>
        <p:spPr>
          <a:xfrm>
            <a:off x="46784" y="217222"/>
            <a:ext cx="6640174" cy="480781"/>
          </a:xfrm>
        </p:spPr>
        <p:txBody>
          <a:bodyPr>
            <a:normAutofit/>
          </a:bodyPr>
          <a:lstStyle/>
          <a:p>
            <a:r>
              <a:rPr lang="en-US" sz="2400" b="1" dirty="0">
                <a:solidFill>
                  <a:srgbClr val="7030A0"/>
                </a:solidFill>
                <a:cs typeface="Arial" panose="020B0604020202020204" pitchFamily="34" charset="0"/>
              </a:rPr>
              <a:t>Applied Research Center for Computer Networks</a:t>
            </a:r>
            <a:endParaRPr lang="ru-RU" sz="2400" b="1" dirty="0">
              <a:solidFill>
                <a:srgbClr val="7030A0"/>
              </a:solidFill>
              <a:cs typeface="Arial" panose="020B0604020202020204" pitchFamily="34" charset="0"/>
            </a:endParaRPr>
          </a:p>
        </p:txBody>
      </p:sp>
      <p:sp>
        <p:nvSpPr>
          <p:cNvPr id="7" name="Прямоугольник 6"/>
          <p:cNvSpPr/>
          <p:nvPr/>
        </p:nvSpPr>
        <p:spPr>
          <a:xfrm>
            <a:off x="511023" y="1142591"/>
            <a:ext cx="2057054" cy="923330"/>
          </a:xfrm>
          <a:prstGeom prst="rect">
            <a:avLst/>
          </a:prstGeom>
        </p:spPr>
        <p:txBody>
          <a:bodyPr wrap="square">
            <a:spAutoFit/>
          </a:bodyPr>
          <a:lstStyle/>
          <a:p>
            <a:pPr defTabSz="514418">
              <a:spcAft>
                <a:spcPts val="450"/>
              </a:spcAft>
            </a:pPr>
            <a:r>
              <a:rPr lang="en-US" sz="1200" b="1" dirty="0">
                <a:solidFill>
                  <a:schemeClr val="tx1">
                    <a:lumMod val="65000"/>
                    <a:lumOff val="35000"/>
                  </a:schemeClr>
                </a:solidFill>
                <a:latin typeface="+mj-lt"/>
                <a:cs typeface="Arial" pitchFamily="34" charset="0"/>
              </a:rPr>
              <a:t>ARCCN</a:t>
            </a:r>
            <a:r>
              <a:rPr lang="en-US" sz="1050" dirty="0">
                <a:solidFill>
                  <a:schemeClr val="tx1">
                    <a:lumMod val="65000"/>
                    <a:lumOff val="35000"/>
                  </a:schemeClr>
                </a:solidFill>
                <a:latin typeface="+mj-lt"/>
                <a:cs typeface="Arial" pitchFamily="34" charset="0"/>
              </a:rPr>
              <a:t> is the first Russian research center created to develop technologies and products for computer networks of the new generation. </a:t>
            </a:r>
            <a:endParaRPr lang="ru-RU" sz="1050" dirty="0">
              <a:solidFill>
                <a:schemeClr val="tx1">
                  <a:lumMod val="65000"/>
                  <a:lumOff val="35000"/>
                </a:schemeClr>
              </a:solidFill>
              <a:latin typeface="+mj-lt"/>
              <a:cs typeface="Arial" pitchFamily="34" charset="0"/>
            </a:endParaRPr>
          </a:p>
        </p:txBody>
      </p:sp>
      <p:pic>
        <p:nvPicPr>
          <p:cNvPr id="55" name="Изображение 3" descr="ЯК.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7498" y="4300131"/>
            <a:ext cx="1388346" cy="943942"/>
          </a:xfrm>
          <a:prstGeom prst="rect">
            <a:avLst/>
          </a:prstGeom>
        </p:spPr>
      </p:pic>
      <p:sp>
        <p:nvSpPr>
          <p:cNvPr id="2" name="Прямоугольник 1"/>
          <p:cNvSpPr/>
          <p:nvPr/>
        </p:nvSpPr>
        <p:spPr>
          <a:xfrm>
            <a:off x="511023" y="2034685"/>
            <a:ext cx="2102901" cy="2963632"/>
          </a:xfrm>
          <a:prstGeom prst="rect">
            <a:avLst/>
          </a:prstGeom>
        </p:spPr>
        <p:txBody>
          <a:bodyPr wrap="square">
            <a:spAutoFit/>
          </a:bodyPr>
          <a:lstStyle/>
          <a:p>
            <a:pPr defTabSz="514418">
              <a:spcAft>
                <a:spcPts val="450"/>
              </a:spcAft>
            </a:pPr>
            <a:r>
              <a:rPr lang="en-US" sz="975" b="1" dirty="0">
                <a:solidFill>
                  <a:schemeClr val="tx1">
                    <a:lumMod val="65000"/>
                    <a:lumOff val="35000"/>
                  </a:schemeClr>
                </a:solidFill>
                <a:latin typeface="+mj-lt"/>
                <a:cs typeface="Arial" pitchFamily="34" charset="0"/>
              </a:rPr>
              <a:t>The project aims at:</a:t>
            </a:r>
            <a:endParaRPr lang="ru-RU" sz="975" b="1" dirty="0">
              <a:solidFill>
                <a:schemeClr val="tx1">
                  <a:lumMod val="65000"/>
                  <a:lumOff val="35000"/>
                </a:schemeClr>
              </a:solidFill>
              <a:latin typeface="+mj-lt"/>
              <a:cs typeface="Arial" pitchFamily="34" charset="0"/>
            </a:endParaRPr>
          </a:p>
          <a:p>
            <a:pPr marL="214313" indent="-214313" defTabSz="514418">
              <a:spcAft>
                <a:spcPts val="450"/>
              </a:spcAft>
              <a:buClr>
                <a:srgbClr val="9900CC"/>
              </a:buClr>
              <a:buFont typeface="Arial" pitchFamily="34" charset="0"/>
              <a:buChar char="•"/>
            </a:pPr>
            <a:r>
              <a:rPr lang="en-US" sz="975" dirty="0">
                <a:solidFill>
                  <a:schemeClr val="tx1">
                    <a:lumMod val="65000"/>
                    <a:lumOff val="35000"/>
                  </a:schemeClr>
                </a:solidFill>
                <a:latin typeface="+mj-lt"/>
                <a:cs typeface="Arial" pitchFamily="34" charset="0"/>
              </a:rPr>
              <a:t>R&amp;D in the area of computer networks and Internet technologies in Russia;</a:t>
            </a:r>
            <a:endParaRPr lang="ru-RU" sz="975" dirty="0">
              <a:solidFill>
                <a:schemeClr val="tx1">
                  <a:lumMod val="65000"/>
                  <a:lumOff val="35000"/>
                </a:schemeClr>
              </a:solidFill>
              <a:latin typeface="+mj-lt"/>
              <a:cs typeface="Arial" pitchFamily="34" charset="0"/>
            </a:endParaRPr>
          </a:p>
          <a:p>
            <a:pPr marL="214313" indent="-214313" defTabSz="514418">
              <a:spcAft>
                <a:spcPts val="450"/>
              </a:spcAft>
              <a:buClr>
                <a:srgbClr val="9900CC"/>
              </a:buClr>
              <a:buFont typeface="Arial" pitchFamily="34" charset="0"/>
              <a:buChar char="•"/>
            </a:pPr>
            <a:r>
              <a:rPr lang="en-US" sz="975" dirty="0">
                <a:solidFill>
                  <a:schemeClr val="tx1">
                    <a:lumMod val="65000"/>
                    <a:lumOff val="35000"/>
                  </a:schemeClr>
                </a:solidFill>
                <a:latin typeface="+mj-lt"/>
                <a:cs typeface="Arial" pitchFamily="34" charset="0"/>
              </a:rPr>
              <a:t>Development of the most breakthrough computer networks technologies of the new generation;</a:t>
            </a:r>
          </a:p>
          <a:p>
            <a:pPr marL="214313" indent="-214313" defTabSz="514418">
              <a:spcAft>
                <a:spcPts val="450"/>
              </a:spcAft>
              <a:buClr>
                <a:srgbClr val="9900CC"/>
              </a:buClr>
              <a:buFont typeface="Arial" pitchFamily="34" charset="0"/>
              <a:buChar char="•"/>
            </a:pPr>
            <a:r>
              <a:rPr lang="en-US" sz="975" dirty="0">
                <a:solidFill>
                  <a:schemeClr val="tx1">
                    <a:lumMod val="65000"/>
                    <a:lumOff val="35000"/>
                  </a:schemeClr>
                </a:solidFill>
                <a:latin typeface="+mj-lt"/>
                <a:cs typeface="Arial" pitchFamily="34" charset="0"/>
              </a:rPr>
              <a:t>Creation of the only SDN Competency Center in Russia;</a:t>
            </a:r>
          </a:p>
          <a:p>
            <a:pPr marL="214313" indent="-214313" defTabSz="514418">
              <a:spcAft>
                <a:spcPts val="450"/>
              </a:spcAft>
              <a:buClr>
                <a:srgbClr val="9900CC"/>
              </a:buClr>
              <a:buFont typeface="Arial" pitchFamily="34" charset="0"/>
              <a:buChar char="•"/>
            </a:pPr>
            <a:r>
              <a:rPr lang="en-US" sz="975" dirty="0">
                <a:solidFill>
                  <a:schemeClr val="tx1">
                    <a:lumMod val="65000"/>
                    <a:lumOff val="35000"/>
                  </a:schemeClr>
                </a:solidFill>
                <a:latin typeface="+mj-lt"/>
                <a:cs typeface="Arial" pitchFamily="34" charset="0"/>
              </a:rPr>
              <a:t>Training of qualified stuff for SDN R&amp;D </a:t>
            </a:r>
            <a:r>
              <a:rPr lang="ru-RU" sz="975" dirty="0">
                <a:solidFill>
                  <a:schemeClr val="tx1">
                    <a:lumMod val="65000"/>
                    <a:lumOff val="35000"/>
                  </a:schemeClr>
                </a:solidFill>
                <a:latin typeface="+mj-lt"/>
                <a:cs typeface="Arial" pitchFamily="34" charset="0"/>
              </a:rPr>
              <a:t>(</a:t>
            </a:r>
            <a:r>
              <a:rPr lang="en-US" sz="975" dirty="0">
                <a:solidFill>
                  <a:schemeClr val="tx1">
                    <a:lumMod val="65000"/>
                    <a:lumOff val="35000"/>
                  </a:schemeClr>
                </a:solidFill>
                <a:latin typeface="+mj-lt"/>
                <a:cs typeface="Arial" pitchFamily="34" charset="0"/>
              </a:rPr>
              <a:t>in cooperation with our industrial partners</a:t>
            </a:r>
            <a:r>
              <a:rPr lang="ru-RU" sz="975" dirty="0">
                <a:solidFill>
                  <a:schemeClr val="tx1">
                    <a:lumMod val="65000"/>
                    <a:lumOff val="35000"/>
                  </a:schemeClr>
                </a:solidFill>
                <a:latin typeface="+mj-lt"/>
                <a:cs typeface="Arial" pitchFamily="34" charset="0"/>
              </a:rPr>
              <a:t>);</a:t>
            </a:r>
          </a:p>
          <a:p>
            <a:pPr marL="214313" indent="-214313" defTabSz="514418">
              <a:spcAft>
                <a:spcPts val="450"/>
              </a:spcAft>
              <a:buClr>
                <a:srgbClr val="9900CC"/>
              </a:buClr>
              <a:buFont typeface="Arial" pitchFamily="34" charset="0"/>
              <a:buChar char="•"/>
            </a:pPr>
            <a:r>
              <a:rPr lang="en-US" sz="975" dirty="0">
                <a:solidFill>
                  <a:schemeClr val="tx1">
                    <a:lumMod val="65000"/>
                    <a:lumOff val="35000"/>
                  </a:schemeClr>
                </a:solidFill>
                <a:latin typeface="+mj-lt"/>
                <a:cs typeface="Arial" pitchFamily="34" charset="0"/>
              </a:rPr>
              <a:t>Demos and tests to prove the effectiveness of new technologies for the challenges of industry and business.</a:t>
            </a:r>
            <a:endParaRPr lang="ru-RU" sz="975" dirty="0">
              <a:solidFill>
                <a:schemeClr val="tx1">
                  <a:lumMod val="65000"/>
                  <a:lumOff val="35000"/>
                </a:schemeClr>
              </a:solidFill>
              <a:latin typeface="+mj-lt"/>
              <a:cs typeface="Arial" pitchFamily="34" charset="0"/>
            </a:endParaRPr>
          </a:p>
        </p:txBody>
      </p:sp>
      <p:pic>
        <p:nvPicPr>
          <p:cNvPr id="10" name="Рисунок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1939" y="2433273"/>
            <a:ext cx="1202222" cy="1602962"/>
          </a:xfrm>
          <a:prstGeom prst="rect">
            <a:avLst/>
          </a:prstGeom>
        </p:spPr>
      </p:pic>
      <p:pic>
        <p:nvPicPr>
          <p:cNvPr id="56" name="Изображение 4" descr="РЛ.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2131" y="1821286"/>
            <a:ext cx="1536770" cy="1049462"/>
          </a:xfrm>
          <a:prstGeom prst="rect">
            <a:avLst/>
          </a:prstGeom>
        </p:spPr>
      </p:pic>
      <p:pic>
        <p:nvPicPr>
          <p:cNvPr id="57" name="Изображение 2" descr="ВИталик.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87499" y="1085411"/>
            <a:ext cx="1579795" cy="862941"/>
          </a:xfrm>
          <a:prstGeom prst="rect">
            <a:avLst/>
          </a:prstGeom>
        </p:spPr>
      </p:pic>
      <p:pic>
        <p:nvPicPr>
          <p:cNvPr id="11" name="Рисунок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6883" y="3663589"/>
            <a:ext cx="1542019" cy="1028012"/>
          </a:xfrm>
          <a:prstGeom prst="rect">
            <a:avLst/>
          </a:prstGeom>
        </p:spPr>
      </p:pic>
      <p:pic>
        <p:nvPicPr>
          <p:cNvPr id="4" name="Рисунок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2797" y="520622"/>
            <a:ext cx="603032" cy="430345"/>
          </a:xfrm>
          <a:prstGeom prst="rect">
            <a:avLst/>
          </a:prstGeom>
        </p:spPr>
      </p:pic>
      <p:sp>
        <p:nvSpPr>
          <p:cNvPr id="24" name="Прямоугольник 23"/>
          <p:cNvSpPr/>
          <p:nvPr/>
        </p:nvSpPr>
        <p:spPr>
          <a:xfrm>
            <a:off x="2357178" y="1049946"/>
            <a:ext cx="4768684" cy="201027"/>
          </a:xfrm>
          <a:prstGeom prst="rect">
            <a:avLst/>
          </a:prstGeom>
          <a:solidFill>
            <a:srgbClr val="7030A0"/>
          </a:solidFill>
        </p:spPr>
        <p:txBody>
          <a:bodyPr vert="horz" lIns="68580" tIns="34290" rIns="68580" bIns="34290" rtlCol="0">
            <a:normAutofit lnSpcReduction="10000"/>
          </a:bodyPr>
          <a:lstStyle/>
          <a:p>
            <a:pPr algn="ctr">
              <a:lnSpc>
                <a:spcPct val="90000"/>
              </a:lnSpc>
              <a:spcBef>
                <a:spcPts val="750"/>
              </a:spcBef>
            </a:pPr>
            <a:r>
              <a:rPr lang="en-US" sz="975" b="1" dirty="0">
                <a:solidFill>
                  <a:schemeClr val="bg1"/>
                </a:solidFill>
                <a:latin typeface="+mj-lt"/>
                <a:cs typeface="Arial" panose="020B0604020202020204" pitchFamily="34" charset="0"/>
              </a:rPr>
              <a:t>Main R&amp;D directions:</a:t>
            </a:r>
            <a:endParaRPr lang="ru-RU" sz="975" b="1" dirty="0">
              <a:solidFill>
                <a:schemeClr val="bg1"/>
              </a:solidFill>
              <a:latin typeface="+mj-lt"/>
              <a:cs typeface="Arial" panose="020B0604020202020204" pitchFamily="34" charset="0"/>
            </a:endParaRPr>
          </a:p>
        </p:txBody>
      </p:sp>
      <p:sp>
        <p:nvSpPr>
          <p:cNvPr id="25" name="Прямоугольник 24"/>
          <p:cNvSpPr/>
          <p:nvPr/>
        </p:nvSpPr>
        <p:spPr>
          <a:xfrm>
            <a:off x="2357178" y="1302790"/>
            <a:ext cx="4768684" cy="3822017"/>
          </a:xfrm>
          <a:prstGeom prst="rect">
            <a:avLst/>
          </a:prstGeom>
          <a:solidFill>
            <a:schemeClr val="bg1">
              <a:lumMod val="85000"/>
              <a:alpha val="20000"/>
            </a:schemeClr>
          </a:solidFill>
          <a:ln>
            <a:noFill/>
          </a:ln>
        </p:spPr>
        <p:txBody>
          <a:bodyPr vert="horz" wrap="square" lIns="68580" tIns="34290" rIns="68580" bIns="34290" numCol="1" anchor="t" anchorCtr="0" compatLnSpc="1">
            <a:prstTxWarp prst="textNoShape">
              <a:avLst/>
            </a:prstTxWarp>
          </a:bodyPr>
          <a:lstStyle/>
          <a:p>
            <a:pPr marL="214313" indent="-214313" algn="just" defTabSz="514418">
              <a:buClr>
                <a:srgbClr val="9900CC"/>
              </a:buClr>
              <a:buFont typeface="Arial" panose="020B0604020202020204" pitchFamily="34" charset="0"/>
              <a:buChar char="•"/>
            </a:pPr>
            <a:endParaRPr lang="ru-RU"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ru-RU"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ru-RU"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ru-RU"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en-US"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en-US" sz="938">
              <a:solidFill>
                <a:schemeClr val="tx1">
                  <a:lumMod val="65000"/>
                  <a:lumOff val="35000"/>
                </a:schemeClr>
              </a:solidFill>
              <a:latin typeface="+mj-lt"/>
              <a:cs typeface="Arial" pitchFamily="34" charset="0"/>
            </a:endParaRPr>
          </a:p>
          <a:p>
            <a:pPr marL="214313" indent="-214313" algn="just" defTabSz="514418">
              <a:buClr>
                <a:srgbClr val="9900CC"/>
              </a:buClr>
              <a:buFont typeface="Arial" panose="020B0604020202020204" pitchFamily="34" charset="0"/>
              <a:buChar char="•"/>
            </a:pPr>
            <a:endParaRPr lang="ru-RU" sz="938" dirty="0">
              <a:solidFill>
                <a:schemeClr val="tx1">
                  <a:lumMod val="65000"/>
                  <a:lumOff val="35000"/>
                </a:schemeClr>
              </a:solidFill>
              <a:latin typeface="+mj-lt"/>
              <a:cs typeface="Arial" pitchFamily="34" charset="0"/>
            </a:endParaRPr>
          </a:p>
        </p:txBody>
      </p:sp>
      <p:sp>
        <p:nvSpPr>
          <p:cNvPr id="26" name="Прямоугольник 25"/>
          <p:cNvSpPr/>
          <p:nvPr/>
        </p:nvSpPr>
        <p:spPr>
          <a:xfrm>
            <a:off x="3268764" y="1319921"/>
            <a:ext cx="3780184" cy="3797193"/>
          </a:xfrm>
          <a:prstGeom prst="rect">
            <a:avLst/>
          </a:prstGeom>
        </p:spPr>
        <p:txBody>
          <a:bodyPr wrap="square">
            <a:spAutoFit/>
          </a:bodyPr>
          <a:lstStyle/>
          <a:p>
            <a:pPr algn="just" defTabSz="514418">
              <a:buClr>
                <a:srgbClr val="9900CC"/>
              </a:buClr>
            </a:pPr>
            <a:r>
              <a:rPr lang="en-US" sz="975" b="1" dirty="0">
                <a:solidFill>
                  <a:schemeClr val="tx1">
                    <a:lumMod val="65000"/>
                    <a:lumOff val="35000"/>
                  </a:schemeClr>
                </a:solidFill>
                <a:latin typeface="+mj-lt"/>
                <a:cs typeface="Arial" pitchFamily="34" charset="0"/>
              </a:rPr>
              <a:t>SDN&amp;NFV for Telecom operators and Enterprise networks</a:t>
            </a:r>
            <a:endParaRPr lang="ru-RU" sz="975" b="1" dirty="0">
              <a:solidFill>
                <a:schemeClr val="tx1">
                  <a:lumMod val="65000"/>
                  <a:lumOff val="35000"/>
                </a:schemeClr>
              </a:solidFill>
              <a:latin typeface="+mj-lt"/>
              <a:cs typeface="Arial" pitchFamily="34" charset="0"/>
            </a:endParaRPr>
          </a:p>
          <a:p>
            <a:pPr algn="just" defTabSz="514418">
              <a:buClr>
                <a:srgbClr val="9900CC"/>
              </a:buClr>
            </a:pPr>
            <a:r>
              <a:rPr lang="en-US" sz="975" dirty="0">
                <a:solidFill>
                  <a:schemeClr val="tx1">
                    <a:lumMod val="65000"/>
                    <a:lumOff val="35000"/>
                  </a:schemeClr>
                </a:solidFill>
                <a:latin typeface="+mj-lt"/>
                <a:cs typeface="Arial" pitchFamily="34" charset="0"/>
              </a:rPr>
              <a:t>Research and development of software and platforms for the next generation networks of Enterprise and Telecom operators </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450" dirty="0">
              <a:solidFill>
                <a:schemeClr val="tx1">
                  <a:lumMod val="65000"/>
                  <a:lumOff val="35000"/>
                </a:schemeClr>
              </a:solidFill>
              <a:latin typeface="+mj-lt"/>
              <a:cs typeface="Arial" pitchFamily="34" charset="0"/>
            </a:endParaRPr>
          </a:p>
          <a:p>
            <a:pPr algn="just" defTabSz="514418">
              <a:buClr>
                <a:srgbClr val="9900CC"/>
              </a:buClr>
            </a:pPr>
            <a:r>
              <a:rPr lang="en-US" sz="975" b="1" dirty="0">
                <a:solidFill>
                  <a:schemeClr val="tx1">
                    <a:lumMod val="65000"/>
                    <a:lumOff val="35000"/>
                  </a:schemeClr>
                </a:solidFill>
                <a:latin typeface="+mj-lt"/>
                <a:cs typeface="Arial" pitchFamily="34" charset="0"/>
              </a:rPr>
              <a:t>Information Centric Network - Changing the Internet Paradigm </a:t>
            </a:r>
          </a:p>
          <a:p>
            <a:pPr algn="just" defTabSz="514418">
              <a:buClr>
                <a:srgbClr val="9900CC"/>
              </a:buClr>
            </a:pPr>
            <a:r>
              <a:rPr lang="en-US" sz="975" dirty="0">
                <a:solidFill>
                  <a:schemeClr val="tx1">
                    <a:lumMod val="65000"/>
                    <a:lumOff val="35000"/>
                  </a:schemeClr>
                </a:solidFill>
                <a:latin typeface="+mj-lt"/>
                <a:cs typeface="Arial" pitchFamily="34" charset="0"/>
              </a:rPr>
              <a:t>Defining the methodology of ICN interaction with the traditional paradigm of the Internet and practical use of its methods </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450" dirty="0">
              <a:solidFill>
                <a:schemeClr val="tx1">
                  <a:lumMod val="65000"/>
                  <a:lumOff val="35000"/>
                </a:schemeClr>
              </a:solidFill>
              <a:latin typeface="+mj-lt"/>
              <a:cs typeface="Arial" pitchFamily="34" charset="0"/>
            </a:endParaRPr>
          </a:p>
          <a:p>
            <a:pPr algn="just" defTabSz="514418">
              <a:buClr>
                <a:srgbClr val="9900CC"/>
              </a:buClr>
            </a:pPr>
            <a:r>
              <a:rPr lang="en-US" sz="975" b="1" dirty="0">
                <a:solidFill>
                  <a:schemeClr val="tx1">
                    <a:lumMod val="65000"/>
                    <a:lumOff val="35000"/>
                  </a:schemeClr>
                </a:solidFill>
                <a:latin typeface="+mj-lt"/>
                <a:cs typeface="Arial" pitchFamily="34" charset="0"/>
              </a:rPr>
              <a:t>QoS management in the Next Generation Networks</a:t>
            </a:r>
            <a:endParaRPr lang="ru-RU" sz="975" b="1" dirty="0">
              <a:solidFill>
                <a:schemeClr val="tx1">
                  <a:lumMod val="65000"/>
                  <a:lumOff val="35000"/>
                </a:schemeClr>
              </a:solidFill>
              <a:latin typeface="+mj-lt"/>
              <a:cs typeface="Arial" pitchFamily="34" charset="0"/>
            </a:endParaRPr>
          </a:p>
          <a:p>
            <a:pPr algn="just" defTabSz="514418">
              <a:buClr>
                <a:srgbClr val="9900CC"/>
              </a:buClr>
            </a:pPr>
            <a:r>
              <a:rPr lang="en-US" sz="975" dirty="0">
                <a:solidFill>
                  <a:schemeClr val="tx1">
                    <a:lumMod val="65000"/>
                    <a:lumOff val="35000"/>
                  </a:schemeClr>
                </a:solidFill>
                <a:latin typeface="+mj-lt"/>
                <a:cs typeface="Arial" pitchFamily="34" charset="0"/>
              </a:rPr>
              <a:t>Research, development and implementation of QoS mechanisms in Enterprise and Telecom networks </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375" dirty="0">
              <a:solidFill>
                <a:schemeClr val="tx1">
                  <a:lumMod val="65000"/>
                  <a:lumOff val="35000"/>
                </a:schemeClr>
              </a:solidFill>
              <a:latin typeface="+mj-lt"/>
              <a:cs typeface="Arial" pitchFamily="34" charset="0"/>
            </a:endParaRPr>
          </a:p>
          <a:p>
            <a:pPr algn="just" defTabSz="514418">
              <a:buClr>
                <a:srgbClr val="9900CC"/>
              </a:buClr>
            </a:pPr>
            <a:r>
              <a:rPr lang="de-DE" sz="975" b="1" dirty="0">
                <a:solidFill>
                  <a:schemeClr val="tx1">
                    <a:lumMod val="65000"/>
                    <a:lumOff val="35000"/>
                  </a:schemeClr>
                </a:solidFill>
                <a:latin typeface="+mj-lt"/>
                <a:cs typeface="Arial" pitchFamily="34" charset="0"/>
              </a:rPr>
              <a:t>Security in Software-Defined Networks </a:t>
            </a:r>
            <a:endParaRPr lang="en-US" sz="975" dirty="0">
              <a:solidFill>
                <a:schemeClr val="tx1">
                  <a:lumMod val="65000"/>
                  <a:lumOff val="35000"/>
                </a:schemeClr>
              </a:solidFill>
              <a:latin typeface="+mj-lt"/>
              <a:cs typeface="Arial" pitchFamily="34" charset="0"/>
            </a:endParaRPr>
          </a:p>
          <a:p>
            <a:pPr algn="just" defTabSz="514418">
              <a:buClr>
                <a:srgbClr val="9900CC"/>
              </a:buClr>
            </a:pPr>
            <a:r>
              <a:rPr lang="en-US" sz="975" dirty="0">
                <a:solidFill>
                  <a:schemeClr val="tx1">
                    <a:lumMod val="65000"/>
                    <a:lumOff val="35000"/>
                  </a:schemeClr>
                </a:solidFill>
                <a:latin typeface="+mj-lt"/>
                <a:cs typeface="Arial" pitchFamily="34" charset="0"/>
              </a:rPr>
              <a:t>Principles and practices for securing Software-Defined Networks. Threats and countermeasures </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450" dirty="0">
              <a:solidFill>
                <a:schemeClr val="tx1">
                  <a:lumMod val="65000"/>
                  <a:lumOff val="35000"/>
                </a:schemeClr>
              </a:solidFill>
              <a:latin typeface="+mj-lt"/>
              <a:cs typeface="Arial" pitchFamily="34" charset="0"/>
            </a:endParaRPr>
          </a:p>
          <a:p>
            <a:pPr algn="just" defTabSz="514418">
              <a:buClr>
                <a:srgbClr val="9900CC"/>
              </a:buClr>
            </a:pPr>
            <a:r>
              <a:rPr lang="en-US" sz="975" b="1" dirty="0">
                <a:solidFill>
                  <a:schemeClr val="tx1">
                    <a:lumMod val="65000"/>
                    <a:lumOff val="35000"/>
                  </a:schemeClr>
                </a:solidFill>
                <a:latin typeface="+mj-lt"/>
                <a:cs typeface="Arial" pitchFamily="34" charset="0"/>
              </a:rPr>
              <a:t>SDN-based</a:t>
            </a:r>
            <a:r>
              <a:rPr lang="de-DE" sz="975" b="1" dirty="0">
                <a:solidFill>
                  <a:schemeClr val="tx1">
                    <a:lumMod val="65000"/>
                    <a:lumOff val="35000"/>
                  </a:schemeClr>
                </a:solidFill>
                <a:latin typeface="+mj-lt"/>
                <a:cs typeface="Arial" pitchFamily="34" charset="0"/>
              </a:rPr>
              <a:t> </a:t>
            </a:r>
            <a:r>
              <a:rPr lang="en-US" sz="975" b="1" dirty="0">
                <a:solidFill>
                  <a:schemeClr val="tx1">
                    <a:lumMod val="65000"/>
                    <a:lumOff val="35000"/>
                  </a:schemeClr>
                </a:solidFill>
                <a:latin typeface="+mj-lt"/>
                <a:cs typeface="Arial" pitchFamily="34" charset="0"/>
              </a:rPr>
              <a:t>Internet-of</a:t>
            </a:r>
            <a:r>
              <a:rPr lang="de-DE" sz="975" b="1" dirty="0">
                <a:solidFill>
                  <a:schemeClr val="tx1">
                    <a:lumMod val="65000"/>
                    <a:lumOff val="35000"/>
                  </a:schemeClr>
                </a:solidFill>
                <a:latin typeface="+mj-lt"/>
                <a:cs typeface="Arial" pitchFamily="34" charset="0"/>
              </a:rPr>
              <a:t>-Things (IoT)</a:t>
            </a:r>
            <a:endParaRPr lang="ru-RU" sz="975" b="1" dirty="0">
              <a:solidFill>
                <a:schemeClr val="tx1">
                  <a:lumMod val="65000"/>
                  <a:lumOff val="35000"/>
                </a:schemeClr>
              </a:solidFill>
              <a:latin typeface="+mj-lt"/>
              <a:cs typeface="Arial" pitchFamily="34" charset="0"/>
            </a:endParaRPr>
          </a:p>
          <a:p>
            <a:pPr algn="just" defTabSz="514418">
              <a:buClr>
                <a:srgbClr val="9900CC"/>
              </a:buClr>
            </a:pPr>
            <a:r>
              <a:rPr lang="en-US" sz="975" dirty="0">
                <a:solidFill>
                  <a:schemeClr val="tx1">
                    <a:lumMod val="65000"/>
                    <a:lumOff val="35000"/>
                  </a:schemeClr>
                </a:solidFill>
                <a:latin typeface="+mj-lt"/>
                <a:cs typeface="Arial" pitchFamily="34" charset="0"/>
              </a:rPr>
              <a:t>Development of the high-level support system for devices and IoT applications in a distributed heterogeneous cloud environment </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450" dirty="0">
              <a:solidFill>
                <a:schemeClr val="tx1">
                  <a:lumMod val="65000"/>
                  <a:lumOff val="35000"/>
                </a:schemeClr>
              </a:solidFill>
              <a:latin typeface="+mj-lt"/>
              <a:cs typeface="Arial" pitchFamily="34" charset="0"/>
            </a:endParaRPr>
          </a:p>
          <a:p>
            <a:pPr algn="just" defTabSz="514418">
              <a:buClr>
                <a:srgbClr val="9900CC"/>
              </a:buClr>
            </a:pPr>
            <a:r>
              <a:rPr lang="en-US" sz="975" b="1" dirty="0">
                <a:solidFill>
                  <a:schemeClr val="tx1">
                    <a:lumMod val="65000"/>
                    <a:lumOff val="35000"/>
                  </a:schemeClr>
                </a:solidFill>
                <a:latin typeface="+mj-lt"/>
                <a:cs typeface="Arial" pitchFamily="34" charset="0"/>
              </a:rPr>
              <a:t>Cloud computing in a heterogeneous data center environment</a:t>
            </a:r>
            <a:endParaRPr lang="ru-RU" sz="975" b="1" dirty="0">
              <a:solidFill>
                <a:schemeClr val="tx1">
                  <a:lumMod val="65000"/>
                  <a:lumOff val="35000"/>
                </a:schemeClr>
              </a:solidFill>
              <a:latin typeface="+mj-lt"/>
              <a:cs typeface="Arial" pitchFamily="34" charset="0"/>
            </a:endParaRPr>
          </a:p>
          <a:p>
            <a:pPr algn="just" defTabSz="514418">
              <a:buClr>
                <a:srgbClr val="9900CC"/>
              </a:buClr>
            </a:pPr>
            <a:r>
              <a:rPr lang="en-US" sz="975" dirty="0">
                <a:solidFill>
                  <a:schemeClr val="tx1">
                    <a:lumMod val="65000"/>
                    <a:lumOff val="35000"/>
                  </a:schemeClr>
                </a:solidFill>
                <a:latin typeface="+mj-lt"/>
                <a:cs typeface="Arial" pitchFamily="34" charset="0"/>
              </a:rPr>
              <a:t>Framework for virtual infrastructure development in a heterogeneous data center environment</a:t>
            </a:r>
            <a:endParaRPr lang="ru-RU" sz="975" dirty="0">
              <a:solidFill>
                <a:schemeClr val="tx1">
                  <a:lumMod val="65000"/>
                  <a:lumOff val="35000"/>
                </a:schemeClr>
              </a:solidFill>
              <a:latin typeface="+mj-lt"/>
              <a:cs typeface="Arial" pitchFamily="34" charset="0"/>
            </a:endParaRPr>
          </a:p>
          <a:p>
            <a:pPr algn="just" defTabSz="514418">
              <a:buClr>
                <a:srgbClr val="9900CC"/>
              </a:buClr>
            </a:pPr>
            <a:endParaRPr lang="ru-RU" sz="450" dirty="0">
              <a:solidFill>
                <a:schemeClr val="tx1">
                  <a:lumMod val="65000"/>
                  <a:lumOff val="35000"/>
                </a:schemeClr>
              </a:solidFill>
              <a:latin typeface="+mj-lt"/>
              <a:cs typeface="Arial" pitchFamily="34" charset="0"/>
            </a:endParaRPr>
          </a:p>
          <a:p>
            <a:pPr algn="just" defTabSz="514418">
              <a:buClr>
                <a:srgbClr val="9900CC"/>
              </a:buClr>
            </a:pPr>
            <a:r>
              <a:rPr lang="en-US" sz="975" b="1" dirty="0">
                <a:solidFill>
                  <a:schemeClr val="tx1">
                    <a:lumMod val="65000"/>
                    <a:lumOff val="35000"/>
                  </a:schemeClr>
                </a:solidFill>
                <a:latin typeface="+mj-lt"/>
                <a:cs typeface="Arial" pitchFamily="34" charset="0"/>
              </a:rPr>
              <a:t>R&amp;D in the framework of the Federal Target Programs</a:t>
            </a:r>
          </a:p>
          <a:p>
            <a:pPr algn="just" defTabSz="514418">
              <a:buClr>
                <a:srgbClr val="9900CC"/>
              </a:buClr>
            </a:pPr>
            <a:r>
              <a:rPr lang="en-US" sz="975" dirty="0">
                <a:solidFill>
                  <a:schemeClr val="tx1">
                    <a:lumMod val="65000"/>
                    <a:lumOff val="35000"/>
                  </a:schemeClr>
                </a:solidFill>
                <a:latin typeface="+mj-lt"/>
                <a:cs typeface="Arial" pitchFamily="34" charset="0"/>
              </a:rPr>
              <a:t>R&amp;D for the Federal Target Programs of the Ministry of Industry and Trade of the Russian Federation and the Ministry of Education and Science of the Russian Federation</a:t>
            </a:r>
          </a:p>
        </p:txBody>
      </p:sp>
      <p:pic>
        <p:nvPicPr>
          <p:cNvPr id="27" name="Рисунок 2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45124" y="1403378"/>
            <a:ext cx="639990" cy="371009"/>
          </a:xfrm>
          <a:prstGeom prst="rect">
            <a:avLst/>
          </a:prstGeom>
        </p:spPr>
      </p:pic>
      <p:pic>
        <p:nvPicPr>
          <p:cNvPr id="28" name="Рисунок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45124" y="1915529"/>
            <a:ext cx="638140" cy="369936"/>
          </a:xfrm>
          <a:prstGeom prst="rect">
            <a:avLst/>
          </a:prstGeom>
        </p:spPr>
      </p:pic>
      <p:pic>
        <p:nvPicPr>
          <p:cNvPr id="29" name="Рисунок 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45124" y="2426606"/>
            <a:ext cx="638140" cy="369936"/>
          </a:xfrm>
          <a:prstGeom prst="rect">
            <a:avLst/>
          </a:prstGeom>
        </p:spPr>
      </p:pic>
      <p:pic>
        <p:nvPicPr>
          <p:cNvPr id="30" name="Рисунок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45124" y="2937684"/>
            <a:ext cx="643901" cy="373276"/>
          </a:xfrm>
          <a:prstGeom prst="rect">
            <a:avLst/>
          </a:prstGeom>
        </p:spPr>
      </p:pic>
      <p:pic>
        <p:nvPicPr>
          <p:cNvPr id="31" name="Рисунок 3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541682" y="3448762"/>
            <a:ext cx="646782" cy="374946"/>
          </a:xfrm>
          <a:prstGeom prst="rect">
            <a:avLst/>
          </a:prstGeom>
        </p:spPr>
      </p:pic>
      <p:pic>
        <p:nvPicPr>
          <p:cNvPr id="37" name="Рисунок 3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541682" y="3959840"/>
            <a:ext cx="645740" cy="363797"/>
          </a:xfrm>
          <a:prstGeom prst="rect">
            <a:avLst/>
          </a:prstGeom>
        </p:spPr>
      </p:pic>
      <p:pic>
        <p:nvPicPr>
          <p:cNvPr id="38" name="Рисунок 3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541682" y="4486065"/>
            <a:ext cx="646709" cy="369548"/>
          </a:xfrm>
          <a:prstGeom prst="rect">
            <a:avLst/>
          </a:prstGeom>
        </p:spPr>
      </p:pic>
      <p:pic>
        <p:nvPicPr>
          <p:cNvPr id="5" name="Рисунок 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32971" y="337025"/>
            <a:ext cx="1178153" cy="830646"/>
          </a:xfrm>
          <a:prstGeom prst="rect">
            <a:avLst/>
          </a:prstGeom>
        </p:spPr>
      </p:pic>
      <p:grpSp>
        <p:nvGrpSpPr>
          <p:cNvPr id="23" name="Группа 22"/>
          <p:cNvGrpSpPr/>
          <p:nvPr/>
        </p:nvGrpSpPr>
        <p:grpSpPr>
          <a:xfrm>
            <a:off x="721958" y="444782"/>
            <a:ext cx="8301141" cy="5314253"/>
            <a:chOff x="123591" y="317007"/>
            <a:chExt cx="8301141" cy="5401770"/>
          </a:xfrm>
        </p:grpSpPr>
        <p:pic>
          <p:nvPicPr>
            <p:cNvPr id="32" name="Picture 2" descr="Image result for msu мгу logo transparent"/>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117173" y="317007"/>
              <a:ext cx="567405" cy="5599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stanford university logo transparent"/>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41660" y="5169429"/>
              <a:ext cx="483072" cy="48307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Image result for berkeley logo transparent"/>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3591" y="5103333"/>
              <a:ext cx="1303946" cy="4482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Image result for rosatom logo transparent"/>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1556970" y="5054779"/>
              <a:ext cx="525648" cy="49766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Image result for huawei logo transparent"/>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587196" y="5217072"/>
              <a:ext cx="706627" cy="50170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Image result for emc2 logo transparent"/>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755900" y="5256584"/>
              <a:ext cx="879035" cy="3087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2" descr="Image result for intel logo transparent"/>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077127" y="5213537"/>
              <a:ext cx="597894" cy="39485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2" descr="Image result for ministry education russia logo transparent"/>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3304902" y="5141388"/>
              <a:ext cx="1707857" cy="378451"/>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4" descr="Картинки по запросу tsinghua university"/>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7955265" y="5256917"/>
            <a:ext cx="436521" cy="43063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Картинки по запросу School of Electronics Engineering &amp; Computer Science of Peking University"/>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42077" y="5127222"/>
            <a:ext cx="434043" cy="43404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Картинки по запросу Huazhong University of Science&amp;Technology(HUST) in Wuhan City"/>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73572" y="4603562"/>
            <a:ext cx="444058" cy="337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Картинки по запросу beeline"/>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2621692" y="5091270"/>
            <a:ext cx="684086" cy="68408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Image result for rostelecom logo transparent"/>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3207127" y="5081839"/>
            <a:ext cx="657770" cy="657770"/>
          </a:xfrm>
          <a:prstGeom prst="rect">
            <a:avLst/>
          </a:prstGeom>
          <a:noFill/>
          <a:extLst>
            <a:ext uri="{909E8E84-426E-40DD-AFC4-6F175D3DCCD1}">
              <a14:hiddenFill xmlns:a14="http://schemas.microsoft.com/office/drawing/2010/main">
                <a:solidFill>
                  <a:srgbClr val="FFFFFF"/>
                </a:solidFill>
              </a14:hiddenFill>
            </a:ext>
          </a:extLst>
        </p:spPr>
      </p:pic>
      <p:sp>
        <p:nvSpPr>
          <p:cNvPr id="3" name="Дата 2"/>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8" name="Номер слайда 7"/>
          <p:cNvSpPr>
            <a:spLocks noGrp="1"/>
          </p:cNvSpPr>
          <p:nvPr>
            <p:ph type="sldNum" sz="quarter" idx="12"/>
          </p:nvPr>
        </p:nvSpPr>
        <p:spPr/>
        <p:txBody>
          <a:bodyPr/>
          <a:lstStyle/>
          <a:p>
            <a:fld id="{10B6AA23-0381-C745-8553-D6C42DAE0F78}" type="slidenum">
              <a:rPr lang="ru-RU" smtClean="0"/>
              <a:t>2</a:t>
            </a:fld>
            <a:endParaRPr lang="ru-RU"/>
          </a:p>
        </p:txBody>
      </p:sp>
    </p:spTree>
    <p:extLst>
      <p:ext uri="{BB962C8B-B14F-4D97-AF65-F5344CB8AC3E}">
        <p14:creationId xmlns:p14="http://schemas.microsoft.com/office/powerpoint/2010/main" val="12503960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How to Describe Experiment</a:t>
            </a:r>
            <a:r>
              <a:rPr lang="en-US" dirty="0" smtClean="0"/>
              <a:t>?</a:t>
            </a:r>
            <a:endParaRPr lang="ru-RU" dirty="0"/>
          </a:p>
        </p:txBody>
      </p:sp>
      <p:sp>
        <p:nvSpPr>
          <p:cNvPr id="5" name="Номер слайда 4"/>
          <p:cNvSpPr>
            <a:spLocks noGrp="1"/>
          </p:cNvSpPr>
          <p:nvPr>
            <p:ph type="sldNum" sz="quarter" idx="12"/>
          </p:nvPr>
        </p:nvSpPr>
        <p:spPr/>
        <p:txBody>
          <a:bodyPr/>
          <a:lstStyle/>
          <a:p>
            <a:fld id="{13C01B50-425E-476E-9D9B-55EABD153C29}" type="slidenum">
              <a:rPr lang="ru-RU" smtClean="0"/>
              <a:pPr/>
              <a:t>20</a:t>
            </a:fld>
            <a:endParaRPr lang="ru-RU"/>
          </a:p>
        </p:txBody>
      </p:sp>
      <p:sp>
        <p:nvSpPr>
          <p:cNvPr id="6" name="Прямоугольник с двумя вырезанными противолежащими углами 5"/>
          <p:cNvSpPr/>
          <p:nvPr/>
        </p:nvSpPr>
        <p:spPr>
          <a:xfrm>
            <a:off x="963960" y="1661885"/>
            <a:ext cx="5400600"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Management Network</a:t>
            </a:r>
            <a:endParaRPr lang="ru-RU" sz="2800"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6228184" y="2020184"/>
            <a:ext cx="2736304" cy="534389"/>
          </a:xfrm>
          <a:prstGeom prst="snip2DiagRect">
            <a:avLst>
              <a:gd name="adj1" fmla="val 45630"/>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mgmt_net</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tosca.nodes.network.Network</a:t>
            </a:r>
            <a:endParaRPr lang="ru-RU" sz="1000" b="1" dirty="0">
              <a:solidFill>
                <a:srgbClr val="C00000"/>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5932512" y="2715040"/>
            <a:ext cx="2448272" cy="1438604"/>
          </a:xfrm>
          <a:prstGeom prst="snip2DiagRect">
            <a:avLst>
              <a:gd name="adj1" fmla="val 16893"/>
              <a:gd name="adj2" fmla="val 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mgmt_port</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type</a:t>
            </a:r>
            <a:r>
              <a:rPr lang="en-US" sz="1000" dirty="0">
                <a:solidFill>
                  <a:schemeClr val="tx1"/>
                </a:solidFill>
                <a:latin typeface="Candara" charset="0"/>
                <a:ea typeface="Candara" charset="0"/>
                <a:cs typeface="Candara" charset="0"/>
              </a:rPr>
              <a:t>: tosca.nodes.network.C2Port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properties</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need_ip</a:t>
            </a:r>
            <a:r>
              <a:rPr lang="en-US" sz="1000" dirty="0">
                <a:solidFill>
                  <a:schemeClr val="tx1"/>
                </a:solidFill>
                <a:latin typeface="Candara" charset="0"/>
                <a:ea typeface="Candara" charset="0"/>
                <a:cs typeface="Candara" charset="0"/>
              </a:rPr>
              <a:t>: true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order</a:t>
            </a:r>
            <a:r>
              <a:rPr lang="en-US" sz="1000" dirty="0">
                <a:solidFill>
                  <a:schemeClr val="tx1"/>
                </a:solidFill>
                <a:latin typeface="Candara" charset="0"/>
                <a:ea typeface="Candara" charset="0"/>
                <a:cs typeface="Candara" charset="0"/>
              </a:rPr>
              <a:t>: 0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requirements:        </a:t>
            </a:r>
            <a:endParaRPr lang="ru-RU" sz="1000" dirty="0">
              <a:solidFill>
                <a:schemeClr val="tx1"/>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binding: </a:t>
            </a:r>
            <a:r>
              <a:rPr lang="en-US" sz="1000" dirty="0" err="1">
                <a:solidFill>
                  <a:srgbClr val="C00000"/>
                </a:solidFill>
                <a:latin typeface="Candara" charset="0"/>
                <a:ea typeface="Candara" charset="0"/>
                <a:cs typeface="Candara" charset="0"/>
              </a:rPr>
              <a:t>bottrek</a:t>
            </a:r>
            <a:r>
              <a:rPr lang="en-US" sz="1000" dirty="0">
                <a:solidFill>
                  <a:srgbClr val="C00000"/>
                </a:solidFill>
                <a:latin typeface="Candara" charset="0"/>
                <a:ea typeface="Candara" charset="0"/>
                <a:cs typeface="Candara" charset="0"/>
              </a:rPr>
              <a:t>        </a:t>
            </a:r>
            <a:endParaRPr lang="ru-RU" sz="1000" dirty="0">
              <a:solidFill>
                <a:srgbClr val="C00000"/>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link: </a:t>
            </a:r>
            <a:r>
              <a:rPr lang="en-US" sz="1000" dirty="0" err="1">
                <a:solidFill>
                  <a:srgbClr val="C00000"/>
                </a:solidFill>
                <a:latin typeface="Candara" charset="0"/>
                <a:ea typeface="Candara" charset="0"/>
                <a:cs typeface="Candara" charset="0"/>
              </a:rPr>
              <a:t>mgmt_net</a:t>
            </a:r>
            <a:endParaRPr lang="ru-RU" sz="1000" dirty="0">
              <a:solidFill>
                <a:srgbClr val="C00000"/>
              </a:solidFill>
              <a:latin typeface="Candara" charset="0"/>
              <a:ea typeface="Candara" charset="0"/>
              <a:cs typeface="Candara" charset="0"/>
            </a:endParaRPr>
          </a:p>
        </p:txBody>
      </p:sp>
      <p:sp>
        <p:nvSpPr>
          <p:cNvPr id="10" name="Прямоугольник с двумя вырезанными противолежащими углами 9"/>
          <p:cNvSpPr/>
          <p:nvPr/>
        </p:nvSpPr>
        <p:spPr>
          <a:xfrm>
            <a:off x="665584" y="2342279"/>
            <a:ext cx="5418584"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Management Port</a:t>
            </a:r>
            <a:endParaRPr lang="ru-RU" sz="2800" dirty="0">
              <a:solidFill>
                <a:schemeClr val="tx1"/>
              </a:solidFill>
              <a:latin typeface="Candara" charset="0"/>
              <a:ea typeface="Candara" charset="0"/>
              <a:cs typeface="Candara" charset="0"/>
            </a:endParaRPr>
          </a:p>
        </p:txBody>
      </p:sp>
      <p:sp>
        <p:nvSpPr>
          <p:cNvPr id="11" name="Прямоугольник с двумя вырезанными противолежащими углами 10"/>
          <p:cNvSpPr/>
          <p:nvPr/>
        </p:nvSpPr>
        <p:spPr>
          <a:xfrm>
            <a:off x="387896" y="3009046"/>
            <a:ext cx="3672408"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charset="0"/>
                <a:ea typeface="Candara" charset="0"/>
                <a:cs typeface="Candara" charset="0"/>
              </a:rPr>
              <a:t>External Router (optional)</a:t>
            </a:r>
            <a:endParaRPr lang="ru-RU" sz="2000" dirty="0">
              <a:solidFill>
                <a:schemeClr val="tx1"/>
              </a:solidFill>
              <a:latin typeface="Candara" charset="0"/>
              <a:ea typeface="Candara" charset="0"/>
              <a:cs typeface="Candara" charset="0"/>
            </a:endParaRPr>
          </a:p>
        </p:txBody>
      </p:sp>
      <p:sp>
        <p:nvSpPr>
          <p:cNvPr id="12" name="Прямоугольник с двумя вырезанными противолежащими углами 11"/>
          <p:cNvSpPr/>
          <p:nvPr/>
        </p:nvSpPr>
        <p:spPr>
          <a:xfrm>
            <a:off x="3916288" y="3361556"/>
            <a:ext cx="1872208" cy="928574"/>
          </a:xfrm>
          <a:prstGeom prst="snip2DiagRect">
            <a:avLst>
              <a:gd name="adj1" fmla="val 25299"/>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ext_router</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tosca.nodes.Router</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properties</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external</a:t>
            </a:r>
            <a:r>
              <a:rPr lang="en-US" sz="1000" dirty="0">
                <a:solidFill>
                  <a:srgbClr val="C00000"/>
                </a:solidFill>
                <a:latin typeface="Candara" charset="0"/>
                <a:ea typeface="Candara" charset="0"/>
                <a:cs typeface="Candara" charset="0"/>
              </a:rPr>
              <a:t>: true</a:t>
            </a:r>
            <a:endParaRPr lang="ru-RU" sz="1000" dirty="0">
              <a:solidFill>
                <a:srgbClr val="C00000"/>
              </a:solidFill>
              <a:latin typeface="Candara" charset="0"/>
              <a:ea typeface="Candara" charset="0"/>
              <a:cs typeface="Candara" charset="0"/>
            </a:endParaRPr>
          </a:p>
        </p:txBody>
      </p:sp>
      <p:sp>
        <p:nvSpPr>
          <p:cNvPr id="13" name="Прямоугольник с двумя вырезанными противолежащими углами 12"/>
          <p:cNvSpPr/>
          <p:nvPr/>
        </p:nvSpPr>
        <p:spPr>
          <a:xfrm>
            <a:off x="107504" y="3649589"/>
            <a:ext cx="1738536" cy="427283"/>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ndara" charset="0"/>
                <a:ea typeface="Candara" charset="0"/>
                <a:cs typeface="Candara" charset="0"/>
              </a:rPr>
              <a:t>External port</a:t>
            </a:r>
            <a:endParaRPr lang="ru-RU" dirty="0">
              <a:solidFill>
                <a:schemeClr val="tx1"/>
              </a:solidFill>
              <a:latin typeface="Candara" charset="0"/>
              <a:ea typeface="Candara" charset="0"/>
              <a:cs typeface="Candara" charset="0"/>
            </a:endParaRPr>
          </a:p>
        </p:txBody>
      </p:sp>
      <p:sp>
        <p:nvSpPr>
          <p:cNvPr id="14" name="Прямоугольник с двумя вырезанными противолежащими углами 13"/>
          <p:cNvSpPr/>
          <p:nvPr/>
        </p:nvSpPr>
        <p:spPr>
          <a:xfrm>
            <a:off x="1771328" y="3937621"/>
            <a:ext cx="2008584" cy="1250897"/>
          </a:xfrm>
          <a:prstGeom prst="snip2DiagRect">
            <a:avLst>
              <a:gd name="adj1" fmla="val 18167"/>
              <a:gd name="adj2" fmla="val 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router_port</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tosca.nodes.network.Port</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chemeClr val="tx1"/>
                </a:solidFill>
                <a:latin typeface="Candara" charset="0"/>
                <a:ea typeface="Candara" charset="0"/>
                <a:cs typeface="Candara" charset="0"/>
              </a:rPr>
              <a:t> </a:t>
            </a:r>
            <a:r>
              <a:rPr lang="ru-RU"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requirements</a:t>
            </a:r>
            <a:r>
              <a:rPr lang="en-US" sz="1000" dirty="0">
                <a:solidFill>
                  <a:schemeClr val="tx1"/>
                </a:solidFill>
                <a:latin typeface="Candara" charset="0"/>
                <a:ea typeface="Candara" charset="0"/>
                <a:cs typeface="Candara" charset="0"/>
              </a:rPr>
              <a:t>:        </a:t>
            </a:r>
            <a:endParaRPr lang="ru-RU" sz="1000" dirty="0">
              <a:solidFill>
                <a:schemeClr val="tx1"/>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binding: </a:t>
            </a:r>
            <a:r>
              <a:rPr lang="en-US" sz="1000" dirty="0" err="1">
                <a:solidFill>
                  <a:srgbClr val="C00000"/>
                </a:solidFill>
                <a:latin typeface="Candara" charset="0"/>
                <a:ea typeface="Candara" charset="0"/>
                <a:cs typeface="Candara" charset="0"/>
              </a:rPr>
              <a:t>ext_router</a:t>
            </a:r>
            <a:r>
              <a:rPr lang="en-US" sz="1000" dirty="0">
                <a:solidFill>
                  <a:srgbClr val="C00000"/>
                </a:solidFill>
                <a:latin typeface="Candara" charset="0"/>
                <a:ea typeface="Candara" charset="0"/>
                <a:cs typeface="Candara" charset="0"/>
              </a:rPr>
              <a:t>        </a:t>
            </a:r>
            <a:endParaRPr lang="ru-RU" sz="1000" dirty="0">
              <a:solidFill>
                <a:srgbClr val="C00000"/>
              </a:solidFill>
              <a:latin typeface="Candara" charset="0"/>
              <a:ea typeface="Candara" charset="0"/>
              <a:cs typeface="Candara" charset="0"/>
            </a:endParaRPr>
          </a:p>
          <a:p>
            <a:r>
              <a:rPr lang="ru-RU" sz="1000" dirty="0">
                <a:solidFill>
                  <a:srgbClr val="C00000"/>
                </a:solidFill>
                <a:latin typeface="Candara" charset="0"/>
                <a:ea typeface="Candara" charset="0"/>
                <a:cs typeface="Candara" charset="0"/>
              </a:rPr>
              <a:t> </a:t>
            </a:r>
            <a:r>
              <a:rPr lang="ru-RU"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link: </a:t>
            </a:r>
            <a:r>
              <a:rPr lang="en-US" sz="1000" dirty="0" err="1">
                <a:solidFill>
                  <a:srgbClr val="C00000"/>
                </a:solidFill>
                <a:latin typeface="Candara" charset="0"/>
                <a:ea typeface="Candara" charset="0"/>
                <a:cs typeface="Candara" charset="0"/>
              </a:rPr>
              <a:t>mgmt_net</a:t>
            </a:r>
            <a:endParaRPr lang="ru-RU" sz="1000" dirty="0">
              <a:solidFill>
                <a:srgbClr val="C00000"/>
              </a:solidFill>
              <a:latin typeface="Candara" charset="0"/>
              <a:ea typeface="Candara" charset="0"/>
              <a:cs typeface="Candara" charset="0"/>
            </a:endParaRPr>
          </a:p>
        </p:txBody>
      </p:sp>
      <p:sp>
        <p:nvSpPr>
          <p:cNvPr id="3" name="Дата 2"/>
          <p:cNvSpPr>
            <a:spLocks noGrp="1"/>
          </p:cNvSpPr>
          <p:nvPr>
            <p:ph type="dt" sz="half" idx="10"/>
          </p:nvPr>
        </p:nvSpPr>
        <p:spPr/>
        <p:txBody>
          <a:bodyPr/>
          <a:lstStyle/>
          <a:p>
            <a:r>
              <a:rPr lang="ru-RU" smtClean="0"/>
              <a:t>28.09.17</a:t>
            </a:r>
            <a:endParaRPr lang="ru-RU"/>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166746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How to Describe </a:t>
            </a:r>
            <a:r>
              <a:rPr lang="en-US" dirty="0" smtClean="0"/>
              <a:t>Experiment?</a:t>
            </a:r>
            <a:endParaRPr lang="ru-RU" dirty="0"/>
          </a:p>
        </p:txBody>
      </p:sp>
      <p:sp>
        <p:nvSpPr>
          <p:cNvPr id="5" name="Номер слайда 4"/>
          <p:cNvSpPr>
            <a:spLocks noGrp="1"/>
          </p:cNvSpPr>
          <p:nvPr>
            <p:ph type="sldNum" sz="quarter" idx="12"/>
          </p:nvPr>
        </p:nvSpPr>
        <p:spPr/>
        <p:txBody>
          <a:bodyPr/>
          <a:lstStyle/>
          <a:p>
            <a:fld id="{13C01B50-425E-476E-9D9B-55EABD153C29}" type="slidenum">
              <a:rPr lang="ru-RU" smtClean="0"/>
              <a:pPr/>
              <a:t>21</a:t>
            </a:fld>
            <a:endParaRPr lang="ru-RU"/>
          </a:p>
        </p:txBody>
      </p:sp>
      <p:sp>
        <p:nvSpPr>
          <p:cNvPr id="6" name="Прямоугольник с двумя вырезанными противолежащими углами 5"/>
          <p:cNvSpPr/>
          <p:nvPr/>
        </p:nvSpPr>
        <p:spPr>
          <a:xfrm>
            <a:off x="899592" y="1651513"/>
            <a:ext cx="6048672"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Healing Policy</a:t>
            </a:r>
            <a:endParaRPr lang="ru-RU" sz="2800"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6804248" y="1993404"/>
            <a:ext cx="2088232" cy="1584176"/>
          </a:xfrm>
          <a:prstGeom prst="snip2DiagRect">
            <a:avLst>
              <a:gd name="adj1" fmla="val 17873"/>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icmp_policy</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tosca.policies.Healing.Zabbix</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properties</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triggers</a:t>
            </a:r>
            <a:r>
              <a:rPr lang="en-US" sz="1000" dirty="0">
                <a:solidFill>
                  <a:srgbClr val="C00000"/>
                </a:solidFill>
                <a:latin typeface="Candara" charset="0"/>
                <a:ea typeface="Candara" charset="0"/>
                <a:cs typeface="Candara" charset="0"/>
              </a:rPr>
              <a:t>: [ICMP_60]          </a:t>
            </a:r>
            <a:endParaRPr lang="en-US" sz="1000" dirty="0">
              <a:solidFill>
                <a:srgbClr val="C00000"/>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targets</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bottrek</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a:t>
            </a:r>
            <a:r>
              <a:rPr lang="en-US" sz="1000" dirty="0" err="1">
                <a:solidFill>
                  <a:srgbClr val="C00000"/>
                </a:solidFill>
                <a:latin typeface="Candara" charset="0"/>
                <a:ea typeface="Candara" charset="0"/>
                <a:cs typeface="Candara" charset="0"/>
              </a:rPr>
              <a:t>default_action</a:t>
            </a:r>
            <a:r>
              <a:rPr lang="en-US" sz="1000" dirty="0">
                <a:solidFill>
                  <a:srgbClr val="C00000"/>
                </a:solidFill>
                <a:latin typeface="Candara" charset="0"/>
                <a:ea typeface="Candara" charset="0"/>
                <a:cs typeface="Candara" charset="0"/>
              </a:rPr>
              <a:t>: reboot</a:t>
            </a:r>
            <a:endParaRPr lang="ru-RU" sz="1000" b="1" dirty="0">
              <a:solidFill>
                <a:srgbClr val="C00000"/>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4427984" y="2641476"/>
            <a:ext cx="2232248" cy="1187453"/>
          </a:xfrm>
          <a:prstGeom prst="snip2DiagRect">
            <a:avLst>
              <a:gd name="adj1" fmla="val 21633"/>
              <a:gd name="adj2" fmla="val 0"/>
            </a:avLst>
          </a:prstGeom>
          <a:no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scaling_out_policy</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tosca.policies.Scaling.Out.Zabbix</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properties</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targets</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bottrek</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ext_router</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mgmt_net</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triggers</a:t>
            </a:r>
            <a:r>
              <a:rPr lang="en-US" sz="1000" dirty="0">
                <a:solidFill>
                  <a:srgbClr val="C00000"/>
                </a:solidFill>
                <a:latin typeface="Candara" charset="0"/>
                <a:ea typeface="Candara" charset="0"/>
                <a:cs typeface="Candara" charset="0"/>
              </a:rPr>
              <a:t>: [CPU_60sec_80perc]</a:t>
            </a:r>
            <a:endParaRPr lang="ru-RU" sz="1000" dirty="0">
              <a:solidFill>
                <a:srgbClr val="C00000"/>
              </a:solidFill>
              <a:latin typeface="Candara" charset="0"/>
              <a:ea typeface="Candara" charset="0"/>
              <a:cs typeface="Candara" charset="0"/>
            </a:endParaRPr>
          </a:p>
        </p:txBody>
      </p:sp>
      <p:sp>
        <p:nvSpPr>
          <p:cNvPr id="10" name="Прямоугольник с двумя вырезанными противолежащими углами 9"/>
          <p:cNvSpPr/>
          <p:nvPr/>
        </p:nvSpPr>
        <p:spPr>
          <a:xfrm>
            <a:off x="611560" y="2281436"/>
            <a:ext cx="3960440" cy="50405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charset="0"/>
                <a:ea typeface="Candara" charset="0"/>
                <a:cs typeface="Candara" charset="0"/>
              </a:rPr>
              <a:t>Scaling Out Policy</a:t>
            </a:r>
            <a:endParaRPr lang="ru-RU" sz="2800" dirty="0">
              <a:solidFill>
                <a:schemeClr val="tx1"/>
              </a:solidFill>
              <a:latin typeface="Candara" charset="0"/>
              <a:ea typeface="Candara" charset="0"/>
              <a:cs typeface="Candara" charset="0"/>
            </a:endParaRPr>
          </a:p>
        </p:txBody>
      </p:sp>
      <p:sp>
        <p:nvSpPr>
          <p:cNvPr id="12" name="Прямоугольник с двумя вырезанными противолежащими углами 11"/>
          <p:cNvSpPr/>
          <p:nvPr/>
        </p:nvSpPr>
        <p:spPr>
          <a:xfrm>
            <a:off x="179512" y="2914812"/>
            <a:ext cx="2232248" cy="734776"/>
          </a:xfrm>
          <a:prstGeom prst="snip2DiagRect">
            <a:avLst>
              <a:gd name="adj1" fmla="val 50000"/>
              <a:gd name="adj2" fmla="val 0"/>
            </a:avLst>
          </a:prstGeom>
          <a:noFill/>
          <a:ln w="889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charset="0"/>
                <a:ea typeface="Candara" charset="0"/>
                <a:cs typeface="Candara" charset="0"/>
              </a:rPr>
              <a:t>Scaling </a:t>
            </a:r>
            <a:r>
              <a:rPr lang="en-US" sz="2400" dirty="0">
                <a:solidFill>
                  <a:schemeClr val="tx1"/>
                </a:solidFill>
                <a:latin typeface="Candara" charset="0"/>
                <a:ea typeface="Candara" charset="0"/>
                <a:cs typeface="Candara" charset="0"/>
              </a:rPr>
              <a:t>I</a:t>
            </a:r>
            <a:r>
              <a:rPr lang="en-US" sz="2400" dirty="0" smtClean="0">
                <a:solidFill>
                  <a:schemeClr val="tx1"/>
                </a:solidFill>
                <a:latin typeface="Candara" charset="0"/>
                <a:ea typeface="Candara" charset="0"/>
                <a:cs typeface="Candara" charset="0"/>
              </a:rPr>
              <a:t>n Policy</a:t>
            </a:r>
            <a:endParaRPr lang="ru-RU" sz="2400" dirty="0">
              <a:solidFill>
                <a:schemeClr val="tx1"/>
              </a:solidFill>
              <a:latin typeface="Candara" charset="0"/>
              <a:ea typeface="Candara" charset="0"/>
              <a:cs typeface="Candara" charset="0"/>
            </a:endParaRPr>
          </a:p>
        </p:txBody>
      </p:sp>
      <p:sp>
        <p:nvSpPr>
          <p:cNvPr id="13" name="Прямоугольник с двумя вырезанными противолежащими углами 12"/>
          <p:cNvSpPr/>
          <p:nvPr/>
        </p:nvSpPr>
        <p:spPr>
          <a:xfrm>
            <a:off x="2113202" y="3433565"/>
            <a:ext cx="2170767" cy="1495277"/>
          </a:xfrm>
          <a:prstGeom prst="snip2DiagRect">
            <a:avLst>
              <a:gd name="adj1" fmla="val 21633"/>
              <a:gd name="adj2" fmla="val 0"/>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tx1"/>
                </a:solidFill>
                <a:latin typeface="Candara" charset="0"/>
                <a:ea typeface="Candara" charset="0"/>
                <a:cs typeface="Candara" charset="0"/>
              </a:rPr>
              <a:t>scaling_in_policy</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type</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tosca.policies.Scaling.In.Zabbix</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properties</a:t>
            </a:r>
            <a:r>
              <a:rPr lang="en-US" sz="1000" dirty="0">
                <a:solidFill>
                  <a:schemeClr val="tx1"/>
                </a:solidFill>
                <a:latin typeface="Candara" charset="0"/>
                <a:ea typeface="Candara" charset="0"/>
                <a:cs typeface="Candara" charset="0"/>
              </a:rPr>
              <a:t>:          </a:t>
            </a:r>
            <a:endParaRPr lang="en-US" sz="1000" dirty="0">
              <a:solidFill>
                <a:schemeClr val="tx1"/>
              </a:solidFill>
              <a:latin typeface="Candara" charset="0"/>
              <a:ea typeface="Candara" charset="0"/>
              <a:cs typeface="Candara" charset="0"/>
            </a:endParaRPr>
          </a:p>
          <a:p>
            <a:r>
              <a:rPr lang="en-US" sz="1000" dirty="0">
                <a:solidFill>
                  <a:srgbClr val="C00000"/>
                </a:solidFill>
                <a:latin typeface="Candara" charset="0"/>
                <a:ea typeface="Candara" charset="0"/>
                <a:cs typeface="Candara" charset="0"/>
              </a:rPr>
              <a:t> </a:t>
            </a:r>
            <a:r>
              <a:rPr lang="en-US" sz="1000" dirty="0">
                <a:solidFill>
                  <a:srgbClr val="C00000"/>
                </a:solidFill>
                <a:latin typeface="Candara" charset="0"/>
                <a:ea typeface="Candara" charset="0"/>
                <a:cs typeface="Candara" charset="0"/>
              </a:rPr>
              <a:t>   triggers</a:t>
            </a:r>
            <a:r>
              <a:rPr lang="en-US" sz="1000" dirty="0">
                <a:solidFill>
                  <a:srgbClr val="C00000"/>
                </a:solidFill>
                <a:latin typeface="Candara" charset="0"/>
                <a:ea typeface="Candara" charset="0"/>
                <a:cs typeface="Candara" charset="0"/>
              </a:rPr>
              <a:t>: [CPU_60sec_20perc]          </a:t>
            </a:r>
            <a:endParaRPr lang="en-US" sz="1000" dirty="0">
              <a:solidFill>
                <a:srgbClr val="C00000"/>
              </a:solidFill>
              <a:latin typeface="Candara" charset="0"/>
              <a:ea typeface="Candara" charset="0"/>
              <a:cs typeface="Candara" charset="0"/>
            </a:endParaRPr>
          </a:p>
          <a:p>
            <a:r>
              <a:rPr lang="en-US" sz="1000" dirty="0">
                <a:solidFill>
                  <a:schemeClr val="tx1"/>
                </a:solidFill>
                <a:latin typeface="Candara" charset="0"/>
                <a:ea typeface="Candara" charset="0"/>
                <a:cs typeface="Candara" charset="0"/>
              </a:rPr>
              <a:t> </a:t>
            </a:r>
            <a:r>
              <a:rPr lang="en-US" sz="1000" dirty="0">
                <a:solidFill>
                  <a:schemeClr val="tx1"/>
                </a:solidFill>
                <a:latin typeface="Candara" charset="0"/>
                <a:ea typeface="Candara" charset="0"/>
                <a:cs typeface="Candara" charset="0"/>
              </a:rPr>
              <a:t>   targets</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bottrek</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ext_router</a:t>
            </a:r>
            <a:r>
              <a:rPr lang="en-US" sz="1000" dirty="0">
                <a:solidFill>
                  <a:schemeClr val="tx1"/>
                </a:solidFill>
                <a:latin typeface="Candara" charset="0"/>
                <a:ea typeface="Candara" charset="0"/>
                <a:cs typeface="Candara" charset="0"/>
              </a:rPr>
              <a:t>, </a:t>
            </a:r>
            <a:r>
              <a:rPr lang="en-US" sz="1000" dirty="0" err="1">
                <a:solidFill>
                  <a:schemeClr val="tx1"/>
                </a:solidFill>
                <a:latin typeface="Candara" charset="0"/>
                <a:ea typeface="Candara" charset="0"/>
                <a:cs typeface="Candara" charset="0"/>
              </a:rPr>
              <a:t>mgmt_net</a:t>
            </a:r>
            <a:r>
              <a:rPr lang="en-US" sz="1000" dirty="0">
                <a:solidFill>
                  <a:schemeClr val="tx1"/>
                </a:solidFill>
                <a:latin typeface="Candara" charset="0"/>
                <a:ea typeface="Candara" charset="0"/>
                <a:cs typeface="Candara" charset="0"/>
              </a:rPr>
              <a:t>]</a:t>
            </a:r>
            <a:endParaRPr lang="ru-RU" sz="1000" dirty="0">
              <a:solidFill>
                <a:schemeClr val="tx1"/>
              </a:solidFill>
              <a:latin typeface="Candara" charset="0"/>
              <a:ea typeface="Candara" charset="0"/>
              <a:cs typeface="Candara" charset="0"/>
            </a:endParaRPr>
          </a:p>
        </p:txBody>
      </p:sp>
      <p:sp>
        <p:nvSpPr>
          <p:cNvPr id="3" name="Дата 2"/>
          <p:cNvSpPr>
            <a:spLocks noGrp="1"/>
          </p:cNvSpPr>
          <p:nvPr>
            <p:ph type="dt" sz="half" idx="10"/>
          </p:nvPr>
        </p:nvSpPr>
        <p:spPr/>
        <p:txBody>
          <a:bodyPr/>
          <a:lstStyle/>
          <a:p>
            <a:r>
              <a:rPr lang="ru-RU" smtClean="0"/>
              <a:t>28.09.17</a:t>
            </a:r>
            <a:endParaRPr lang="ru-RU"/>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433149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1"/>
          <p:cNvSpPr>
            <a:spLocks noGrp="1"/>
          </p:cNvSpPr>
          <p:nvPr>
            <p:ph type="sldNum" sz="quarter" idx="4294967295"/>
          </p:nvPr>
        </p:nvSpPr>
        <p:spPr>
          <a:xfrm>
            <a:off x="6704909" y="5366401"/>
            <a:ext cx="2057400" cy="305152"/>
          </a:xfrm>
          <a:prstGeom prst="rect">
            <a:avLst/>
          </a:prstGeom>
        </p:spPr>
        <p:txBody>
          <a:bodyPr/>
          <a:lstStyle/>
          <a:p>
            <a:fld id="{398AAF94-6946-F04B-AACC-93DD1FB604A5}" type="slidenum">
              <a:rPr lang="ru-RU" smtClean="0"/>
              <a:pPr/>
              <a:t>22</a:t>
            </a:fld>
            <a:endParaRPr lang="ru-RU"/>
          </a:p>
        </p:txBody>
      </p:sp>
      <p:sp>
        <p:nvSpPr>
          <p:cNvPr id="5" name="Прямоугольник с двумя вырезанными противолежащими углами 4"/>
          <p:cNvSpPr/>
          <p:nvPr/>
        </p:nvSpPr>
        <p:spPr>
          <a:xfrm>
            <a:off x="1223629" y="1456259"/>
            <a:ext cx="1703268" cy="552124"/>
          </a:xfrm>
          <a:prstGeom prst="snip2Diag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err="1">
                <a:solidFill>
                  <a:schemeClr val="tx1"/>
                </a:solidFill>
                <a:latin typeface="Candara" charset="0"/>
                <a:ea typeface="Candara" charset="0"/>
                <a:cs typeface="Candara" charset="0"/>
              </a:rPr>
              <a:t>IPSec</a:t>
            </a:r>
            <a:r>
              <a:rPr lang="en-US" sz="1100" dirty="0">
                <a:solidFill>
                  <a:schemeClr val="tx1"/>
                </a:solidFill>
                <a:latin typeface="Candara" charset="0"/>
                <a:ea typeface="Candara" charset="0"/>
                <a:cs typeface="Candara" charset="0"/>
              </a:rPr>
              <a:t> tunnel</a:t>
            </a:r>
            <a:endParaRPr lang="ru-RU" sz="1100" dirty="0">
              <a:solidFill>
                <a:schemeClr val="tx1"/>
              </a:solidFill>
              <a:latin typeface="Candara" charset="0"/>
              <a:ea typeface="Candara" charset="0"/>
              <a:cs typeface="Candara" charset="0"/>
            </a:endParaRPr>
          </a:p>
        </p:txBody>
      </p:sp>
      <p:sp>
        <p:nvSpPr>
          <p:cNvPr id="6" name="Прямоугольник с двумя вырезанными противолежащими углами 5"/>
          <p:cNvSpPr/>
          <p:nvPr/>
        </p:nvSpPr>
        <p:spPr>
          <a:xfrm>
            <a:off x="107504" y="1339794"/>
            <a:ext cx="1296144" cy="1445698"/>
          </a:xfrm>
          <a:prstGeom prst="snip2DiagRect">
            <a:avLst>
              <a:gd name="adj1" fmla="val 0"/>
              <a:gd name="adj2" fmla="val 1120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CPE</a:t>
            </a:r>
            <a:endParaRPr lang="ru-RU" sz="1350" i="1" dirty="0">
              <a:solidFill>
                <a:schemeClr val="tx1"/>
              </a:solidFill>
              <a:latin typeface="Candara" charset="0"/>
              <a:ea typeface="Candara" charset="0"/>
              <a:cs typeface="Candara" charset="0"/>
            </a:endParaRPr>
          </a:p>
        </p:txBody>
      </p:sp>
      <p:sp>
        <p:nvSpPr>
          <p:cNvPr id="7" name="Прямоугольник с двумя вырезанными противолежащими углами 6"/>
          <p:cNvSpPr/>
          <p:nvPr/>
        </p:nvSpPr>
        <p:spPr>
          <a:xfrm>
            <a:off x="2677582" y="1348977"/>
            <a:ext cx="6358915" cy="3704036"/>
          </a:xfrm>
          <a:prstGeom prst="snip2DiagRect">
            <a:avLst>
              <a:gd name="adj1" fmla="val 0"/>
              <a:gd name="adj2" fmla="val 9265"/>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DC</a:t>
            </a:r>
            <a:endParaRPr lang="ru-RU" sz="1350" i="1"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3564362" y="1488733"/>
            <a:ext cx="4896071" cy="519651"/>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Rack Switch</a:t>
            </a:r>
            <a:endParaRPr lang="ru-RU" sz="1350" i="1" dirty="0">
              <a:solidFill>
                <a:schemeClr val="tx1"/>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2520810" y="1456259"/>
            <a:ext cx="899062" cy="55212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err="1">
                <a:solidFill>
                  <a:schemeClr val="tx1"/>
                </a:solidFill>
                <a:latin typeface="Candara" charset="0"/>
                <a:ea typeface="Candara" charset="0"/>
                <a:cs typeface="Candara" charset="0"/>
              </a:rPr>
              <a:t>IPSec</a:t>
            </a:r>
            <a:endParaRPr lang="ru-RU" sz="1350" i="1" dirty="0">
              <a:solidFill>
                <a:schemeClr val="tx1"/>
              </a:solidFill>
              <a:latin typeface="Candara" charset="0"/>
              <a:ea typeface="Candara" charset="0"/>
              <a:cs typeface="Candara" charset="0"/>
            </a:endParaRPr>
          </a:p>
        </p:txBody>
      </p:sp>
      <p:sp>
        <p:nvSpPr>
          <p:cNvPr id="10" name="Прямоугольник с двумя вырезанными противолежащими углами 9"/>
          <p:cNvSpPr/>
          <p:nvPr/>
        </p:nvSpPr>
        <p:spPr>
          <a:xfrm>
            <a:off x="2926898" y="3507679"/>
            <a:ext cx="2411395" cy="1438053"/>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Compute 1</a:t>
            </a:r>
          </a:p>
        </p:txBody>
      </p:sp>
      <p:sp>
        <p:nvSpPr>
          <p:cNvPr id="11" name="Прямоугольник с двумя вырезанными противолежащими углами 10"/>
          <p:cNvSpPr/>
          <p:nvPr/>
        </p:nvSpPr>
        <p:spPr>
          <a:xfrm>
            <a:off x="6442292" y="3507678"/>
            <a:ext cx="2439108" cy="1438054"/>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C2 Compute 2</a:t>
            </a:r>
          </a:p>
        </p:txBody>
      </p:sp>
      <p:sp>
        <p:nvSpPr>
          <p:cNvPr id="12" name="Прямоугольник с двумя вырезанными противолежащими углами 11"/>
          <p:cNvSpPr/>
          <p:nvPr/>
        </p:nvSpPr>
        <p:spPr>
          <a:xfrm>
            <a:off x="3995937" y="2273378"/>
            <a:ext cx="4248472" cy="117361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Controller</a:t>
            </a:r>
          </a:p>
        </p:txBody>
      </p:sp>
      <p:sp>
        <p:nvSpPr>
          <p:cNvPr id="13" name="Прямоугольник с двумя вырезанными противолежащими углами 12"/>
          <p:cNvSpPr/>
          <p:nvPr/>
        </p:nvSpPr>
        <p:spPr>
          <a:xfrm>
            <a:off x="2518792" y="2462564"/>
            <a:ext cx="901080" cy="393810"/>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Ext Gate</a:t>
            </a:r>
            <a:endParaRPr lang="ru-RU" sz="1350" i="1" dirty="0">
              <a:solidFill>
                <a:schemeClr val="tx1"/>
              </a:solidFill>
              <a:latin typeface="Candara" charset="0"/>
              <a:ea typeface="Candara" charset="0"/>
              <a:cs typeface="Candara" charset="0"/>
            </a:endParaRPr>
          </a:p>
        </p:txBody>
      </p:sp>
      <p:grpSp>
        <p:nvGrpSpPr>
          <p:cNvPr id="14" name="Группа 13"/>
          <p:cNvGrpSpPr/>
          <p:nvPr/>
        </p:nvGrpSpPr>
        <p:grpSpPr>
          <a:xfrm>
            <a:off x="1066683" y="1500448"/>
            <a:ext cx="2497678" cy="290469"/>
            <a:chOff x="1066683" y="1214697"/>
            <a:chExt cx="2497678" cy="290469"/>
          </a:xfrm>
        </p:grpSpPr>
        <p:grpSp>
          <p:nvGrpSpPr>
            <p:cNvPr id="15" name="Группа 14"/>
            <p:cNvGrpSpPr/>
            <p:nvPr/>
          </p:nvGrpSpPr>
          <p:grpSpPr>
            <a:xfrm>
              <a:off x="1066683" y="1214697"/>
              <a:ext cx="412293" cy="290469"/>
              <a:chOff x="1065854" y="1288084"/>
              <a:chExt cx="412293" cy="290469"/>
            </a:xfrm>
          </p:grpSpPr>
          <p:sp>
            <p:nvSpPr>
              <p:cNvPr id="17" name="Прямоугольник с двумя вырезанными противолежащими углами 16"/>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18" name="Прямоугольник 17"/>
              <p:cNvSpPr/>
              <p:nvPr/>
            </p:nvSpPr>
            <p:spPr>
              <a:xfrm>
                <a:off x="1065854" y="1288084"/>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cxnSp>
          <p:nvCxnSpPr>
            <p:cNvPr id="16" name="Прямая со стрелкой 15"/>
            <p:cNvCxnSpPr>
              <a:stCxn id="17" idx="0"/>
              <a:endCxn id="15" idx="2"/>
            </p:cNvCxnSpPr>
            <p:nvPr/>
          </p:nvCxnSpPr>
          <p:spPr>
            <a:xfrm>
              <a:off x="1471313" y="1453939"/>
              <a:ext cx="2093048" cy="88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19" name="Группа 18"/>
          <p:cNvGrpSpPr/>
          <p:nvPr/>
        </p:nvGrpSpPr>
        <p:grpSpPr>
          <a:xfrm>
            <a:off x="3324866" y="2017262"/>
            <a:ext cx="455046" cy="1704334"/>
            <a:chOff x="3324866" y="1731512"/>
            <a:chExt cx="455046" cy="1704334"/>
          </a:xfrm>
        </p:grpSpPr>
        <p:grpSp>
          <p:nvGrpSpPr>
            <p:cNvPr id="20" name="Группа 19"/>
            <p:cNvGrpSpPr/>
            <p:nvPr/>
          </p:nvGrpSpPr>
          <p:grpSpPr>
            <a:xfrm>
              <a:off x="3324866" y="3172502"/>
              <a:ext cx="455046" cy="263344"/>
              <a:chOff x="1015438" y="1476099"/>
              <a:chExt cx="455046" cy="263344"/>
            </a:xfrm>
          </p:grpSpPr>
          <p:sp>
            <p:nvSpPr>
              <p:cNvPr id="22" name="Прямоугольник с двумя вырезанными противолежащими углами 21"/>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3" name="Прямоугольник 22"/>
              <p:cNvSpPr/>
              <p:nvPr/>
            </p:nvSpPr>
            <p:spPr>
              <a:xfrm>
                <a:off x="1015438" y="1508611"/>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cxnSp>
          <p:nvCxnSpPr>
            <p:cNvPr id="21" name="Прямая со стрелкой 20"/>
            <p:cNvCxnSpPr>
              <a:stCxn id="47" idx="3"/>
            </p:cNvCxnSpPr>
            <p:nvPr/>
          </p:nvCxnSpPr>
          <p:spPr>
            <a:xfrm flipV="1">
              <a:off x="3707904" y="1731512"/>
              <a:ext cx="0" cy="14409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24" name="Группа 23"/>
          <p:cNvGrpSpPr/>
          <p:nvPr/>
        </p:nvGrpSpPr>
        <p:grpSpPr>
          <a:xfrm>
            <a:off x="8320985" y="2017262"/>
            <a:ext cx="477122" cy="1713512"/>
            <a:chOff x="8320985" y="1731512"/>
            <a:chExt cx="477122" cy="1713512"/>
          </a:xfrm>
        </p:grpSpPr>
        <p:grpSp>
          <p:nvGrpSpPr>
            <p:cNvPr id="25" name="Группа 24"/>
            <p:cNvGrpSpPr/>
            <p:nvPr/>
          </p:nvGrpSpPr>
          <p:grpSpPr>
            <a:xfrm>
              <a:off x="8320985" y="3173218"/>
              <a:ext cx="477122" cy="271806"/>
              <a:chOff x="1326468" y="1476099"/>
              <a:chExt cx="477122" cy="271806"/>
            </a:xfrm>
          </p:grpSpPr>
          <p:sp>
            <p:nvSpPr>
              <p:cNvPr id="27" name="Прямоугольник с двумя вырезанными противолежащими углами 26"/>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8" name="Прямоугольник 27"/>
              <p:cNvSpPr/>
              <p:nvPr/>
            </p:nvSpPr>
            <p:spPr>
              <a:xfrm>
                <a:off x="1391297" y="1517073"/>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cxnSp>
          <p:nvCxnSpPr>
            <p:cNvPr id="26" name="Прямая со стрелкой 25"/>
            <p:cNvCxnSpPr>
              <a:stCxn id="50" idx="3"/>
            </p:cNvCxnSpPr>
            <p:nvPr/>
          </p:nvCxnSpPr>
          <p:spPr>
            <a:xfrm flipV="1">
              <a:off x="8392993" y="1731512"/>
              <a:ext cx="0" cy="14417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29" name="Группа 28"/>
          <p:cNvGrpSpPr/>
          <p:nvPr/>
        </p:nvGrpSpPr>
        <p:grpSpPr>
          <a:xfrm>
            <a:off x="4115331" y="1985344"/>
            <a:ext cx="466753" cy="453621"/>
            <a:chOff x="4115330" y="1699593"/>
            <a:chExt cx="466753" cy="453621"/>
          </a:xfrm>
        </p:grpSpPr>
        <p:grpSp>
          <p:nvGrpSpPr>
            <p:cNvPr id="30" name="Группа 29"/>
            <p:cNvGrpSpPr/>
            <p:nvPr/>
          </p:nvGrpSpPr>
          <p:grpSpPr>
            <a:xfrm>
              <a:off x="4115330" y="1922382"/>
              <a:ext cx="466753" cy="230832"/>
              <a:chOff x="1326468" y="1465403"/>
              <a:chExt cx="466753" cy="230832"/>
            </a:xfrm>
          </p:grpSpPr>
          <p:sp>
            <p:nvSpPr>
              <p:cNvPr id="32" name="Прямоугольник с двумя вырезанными противолежащими углами 31"/>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3" name="Прямоугольник 32"/>
              <p:cNvSpPr/>
              <p:nvPr/>
            </p:nvSpPr>
            <p:spPr>
              <a:xfrm>
                <a:off x="1404973" y="1465403"/>
                <a:ext cx="388248" cy="230832"/>
              </a:xfrm>
              <a:prstGeom prst="rect">
                <a:avLst/>
              </a:prstGeom>
            </p:spPr>
            <p:txBody>
              <a:bodyPr wrap="none">
                <a:spAutoFit/>
              </a:bodyPr>
              <a:lstStyle/>
              <a:p>
                <a:pPr algn="ctr"/>
                <a:r>
                  <a:rPr lang="en-US" sz="900" dirty="0">
                    <a:latin typeface="Candara" charset="0"/>
                    <a:ea typeface="Candara" charset="0"/>
                    <a:cs typeface="Candara" charset="0"/>
                  </a:rPr>
                  <a:t>eth1</a:t>
                </a:r>
                <a:endParaRPr lang="ru-RU" sz="900" dirty="0">
                  <a:latin typeface="Candara" charset="0"/>
                  <a:ea typeface="Candara" charset="0"/>
                  <a:cs typeface="Candara" charset="0"/>
                </a:endParaRPr>
              </a:p>
            </p:txBody>
          </p:sp>
        </p:grpSp>
        <p:cxnSp>
          <p:nvCxnSpPr>
            <p:cNvPr id="31" name="Прямая со стрелкой 30"/>
            <p:cNvCxnSpPr>
              <a:stCxn id="36" idx="3"/>
            </p:cNvCxnSpPr>
            <p:nvPr/>
          </p:nvCxnSpPr>
          <p:spPr>
            <a:xfrm flipH="1" flipV="1">
              <a:off x="4187178" y="1699593"/>
              <a:ext cx="160" cy="2334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34" name="Группа 33"/>
          <p:cNvGrpSpPr/>
          <p:nvPr/>
        </p:nvGrpSpPr>
        <p:grpSpPr>
          <a:xfrm>
            <a:off x="5935441" y="2008384"/>
            <a:ext cx="477805" cy="437665"/>
            <a:chOff x="5935440" y="1722633"/>
            <a:chExt cx="477805" cy="437665"/>
          </a:xfrm>
        </p:grpSpPr>
        <p:grpSp>
          <p:nvGrpSpPr>
            <p:cNvPr id="35" name="Группа 34"/>
            <p:cNvGrpSpPr/>
            <p:nvPr/>
          </p:nvGrpSpPr>
          <p:grpSpPr>
            <a:xfrm>
              <a:off x="5935440" y="1929466"/>
              <a:ext cx="477805" cy="230832"/>
              <a:chOff x="1326468" y="1468606"/>
              <a:chExt cx="477805" cy="230832"/>
            </a:xfrm>
          </p:grpSpPr>
          <p:sp>
            <p:nvSpPr>
              <p:cNvPr id="37" name="Прямоугольник с двумя вырезанными противолежащими углами 36"/>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8" name="Прямоугольник 37"/>
              <p:cNvSpPr/>
              <p:nvPr/>
            </p:nvSpPr>
            <p:spPr>
              <a:xfrm>
                <a:off x="1391980" y="1468606"/>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cxnSp>
          <p:nvCxnSpPr>
            <p:cNvPr id="36" name="Прямая со стрелкой 35"/>
            <p:cNvCxnSpPr>
              <a:stCxn id="39" idx="3"/>
              <a:endCxn id="15" idx="1"/>
            </p:cNvCxnSpPr>
            <p:nvPr/>
          </p:nvCxnSpPr>
          <p:spPr>
            <a:xfrm flipV="1">
              <a:off x="6007448" y="1722633"/>
              <a:ext cx="4949" cy="2143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cxnSp>
        <p:nvCxnSpPr>
          <p:cNvPr id="39" name="Соединительная линия уступом 38"/>
          <p:cNvCxnSpPr>
            <a:stCxn id="52" idx="0"/>
          </p:cNvCxnSpPr>
          <p:nvPr/>
        </p:nvCxnSpPr>
        <p:spPr>
          <a:xfrm flipV="1">
            <a:off x="3419872" y="2004857"/>
            <a:ext cx="353438" cy="65461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0" name="Облако 39"/>
          <p:cNvSpPr/>
          <p:nvPr/>
        </p:nvSpPr>
        <p:spPr>
          <a:xfrm>
            <a:off x="968832" y="3894053"/>
            <a:ext cx="1614019" cy="820055"/>
          </a:xfrm>
          <a:prstGeom prst="cloud">
            <a:avLst/>
          </a:prstGeom>
          <a:solidFill>
            <a:srgbClr val="7280B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Candara" charset="0"/>
                <a:ea typeface="Candara" charset="0"/>
                <a:cs typeface="Candara" charset="0"/>
              </a:rPr>
              <a:t>External Network</a:t>
            </a:r>
            <a:endParaRPr lang="ru-RU" sz="1350" dirty="0">
              <a:solidFill>
                <a:schemeClr val="tx1"/>
              </a:solidFill>
              <a:latin typeface="Candara" charset="0"/>
              <a:ea typeface="Candara" charset="0"/>
              <a:cs typeface="Candara" charset="0"/>
            </a:endParaRPr>
          </a:p>
        </p:txBody>
      </p:sp>
      <p:cxnSp>
        <p:nvCxnSpPr>
          <p:cNvPr id="41" name="Соединительная линия уступом 40"/>
          <p:cNvCxnSpPr>
            <a:stCxn id="52" idx="2"/>
          </p:cNvCxnSpPr>
          <p:nvPr/>
        </p:nvCxnSpPr>
        <p:spPr>
          <a:xfrm rot="10800000" flipV="1">
            <a:off x="1775843" y="2659469"/>
            <a:ext cx="742951" cy="1281470"/>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42" name="Группа 41"/>
          <p:cNvGrpSpPr/>
          <p:nvPr/>
        </p:nvGrpSpPr>
        <p:grpSpPr>
          <a:xfrm>
            <a:off x="147123" y="2554660"/>
            <a:ext cx="1084156" cy="1178222"/>
            <a:chOff x="147123" y="2268910"/>
            <a:chExt cx="1084156" cy="1178222"/>
          </a:xfrm>
        </p:grpSpPr>
        <p:pic>
          <p:nvPicPr>
            <p:cNvPr id="43" name="Изображение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372" y="2937942"/>
              <a:ext cx="500907" cy="500907"/>
            </a:xfrm>
            <a:prstGeom prst="rect">
              <a:avLst/>
            </a:prstGeom>
          </p:spPr>
        </p:pic>
        <p:grpSp>
          <p:nvGrpSpPr>
            <p:cNvPr id="44" name="Группа 43"/>
            <p:cNvGrpSpPr/>
            <p:nvPr/>
          </p:nvGrpSpPr>
          <p:grpSpPr>
            <a:xfrm>
              <a:off x="211249" y="2268910"/>
              <a:ext cx="474337" cy="301770"/>
              <a:chOff x="122450" y="2268910"/>
              <a:chExt cx="474337" cy="301770"/>
            </a:xfrm>
          </p:grpSpPr>
          <p:sp>
            <p:nvSpPr>
              <p:cNvPr id="51" name="Прямоугольник с двумя вырезанными противолежащими углами 50"/>
              <p:cNvSpPr/>
              <p:nvPr/>
            </p:nvSpPr>
            <p:spPr>
              <a:xfrm>
                <a:off x="452771" y="246822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52" name="Прямоугольник 51"/>
              <p:cNvSpPr/>
              <p:nvPr/>
            </p:nvSpPr>
            <p:spPr>
              <a:xfrm>
                <a:off x="122450" y="2268910"/>
                <a:ext cx="417102" cy="230832"/>
              </a:xfrm>
              <a:prstGeom prst="rect">
                <a:avLst/>
              </a:prstGeom>
            </p:spPr>
            <p:txBody>
              <a:bodyPr wrap="none">
                <a:spAutoFit/>
              </a:bodyPr>
              <a:lstStyle/>
              <a:p>
                <a:r>
                  <a:rPr lang="en-US" sz="900" dirty="0" err="1">
                    <a:latin typeface="Candara" charset="0"/>
                    <a:ea typeface="Candara" charset="0"/>
                    <a:cs typeface="Candara" charset="0"/>
                  </a:rPr>
                  <a:t>wlan</a:t>
                </a:r>
                <a:endParaRPr lang="ru-RU" sz="900" dirty="0"/>
              </a:p>
            </p:txBody>
          </p:sp>
        </p:grpSp>
        <p:grpSp>
          <p:nvGrpSpPr>
            <p:cNvPr id="45" name="Группа 44"/>
            <p:cNvGrpSpPr/>
            <p:nvPr/>
          </p:nvGrpSpPr>
          <p:grpSpPr>
            <a:xfrm>
              <a:off x="772367" y="2268910"/>
              <a:ext cx="415257" cy="302840"/>
              <a:chOff x="683568" y="2268910"/>
              <a:chExt cx="415257" cy="302840"/>
            </a:xfrm>
          </p:grpSpPr>
          <p:sp>
            <p:nvSpPr>
              <p:cNvPr id="49" name="Прямоугольник с двумя вырезанными противолежащими углами 48"/>
              <p:cNvSpPr/>
              <p:nvPr/>
            </p:nvSpPr>
            <p:spPr>
              <a:xfrm>
                <a:off x="683568" y="246929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50" name="Прямоугольник 49"/>
              <p:cNvSpPr/>
              <p:nvPr/>
            </p:nvSpPr>
            <p:spPr>
              <a:xfrm>
                <a:off x="710577" y="2268910"/>
                <a:ext cx="388248" cy="230832"/>
              </a:xfrm>
              <a:prstGeom prst="rect">
                <a:avLst/>
              </a:prstGeom>
            </p:spPr>
            <p:txBody>
              <a:bodyPr wrap="none">
                <a:spAutoFit/>
              </a:bodyPr>
              <a:lstStyle/>
              <a:p>
                <a:r>
                  <a:rPr lang="en-US" sz="900" dirty="0">
                    <a:latin typeface="Candara" charset="0"/>
                    <a:ea typeface="Candara" charset="0"/>
                    <a:cs typeface="Candara" charset="0"/>
                  </a:rPr>
                  <a:t>eth1</a:t>
                </a:r>
                <a:endParaRPr lang="ru-RU" sz="900" dirty="0"/>
              </a:p>
            </p:txBody>
          </p:sp>
        </p:grpSp>
        <p:cxnSp>
          <p:nvCxnSpPr>
            <p:cNvPr id="46" name="Прямая со стрелкой 45"/>
            <p:cNvCxnSpPr>
              <a:stCxn id="23" idx="1"/>
            </p:cNvCxnSpPr>
            <p:nvPr/>
          </p:nvCxnSpPr>
          <p:spPr>
            <a:xfrm>
              <a:off x="613578" y="2570680"/>
              <a:ext cx="0" cy="3579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7" name="Прямая со стрелкой 46"/>
            <p:cNvCxnSpPr>
              <a:stCxn id="24" idx="1"/>
            </p:cNvCxnSpPr>
            <p:nvPr/>
          </p:nvCxnSpPr>
          <p:spPr>
            <a:xfrm flipH="1">
              <a:off x="842357" y="2571750"/>
              <a:ext cx="2018" cy="35691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48" name="Рисунок 47"/>
            <p:cNvPicPr>
              <a:picLocks noChangeAspect="1"/>
            </p:cNvPicPr>
            <p:nvPr/>
          </p:nvPicPr>
          <p:blipFill>
            <a:blip r:embed="rId3" cstate="screen">
              <a:extLst>
                <a:ext uri="{BEBA8EAE-BF5A-486C-A8C5-ECC9F3942E4B}">
                  <a14:imgProps xmlns:a14="http://schemas.microsoft.com/office/drawing/2010/main">
                    <a14:imgLayer r:embed="rId4">
                      <a14:imgEffect>
                        <a14:backgroundRemoval t="0" b="96965" l="0" r="100000">
                          <a14:foregroundMark x1="48722" y1="50958" x2="48722" y2="50958"/>
                          <a14:foregroundMark x1="53834" y1="40256" x2="53834" y2="40256"/>
                          <a14:foregroundMark x1="54313" y1="32428" x2="54313" y2="32428"/>
                        </a14:backgroundRemoval>
                      </a14:imgEffect>
                    </a14:imgLayer>
                  </a14:imgProps>
                </a:ext>
                <a:ext uri="{28A0092B-C50C-407E-A947-70E740481C1C}">
                  <a14:useLocalDpi xmlns:a14="http://schemas.microsoft.com/office/drawing/2010/main"/>
                </a:ext>
              </a:extLst>
            </a:blip>
            <a:stretch>
              <a:fillRect/>
            </a:stretch>
          </p:blipFill>
          <p:spPr>
            <a:xfrm>
              <a:off x="147123" y="2896230"/>
              <a:ext cx="550902" cy="550902"/>
            </a:xfrm>
            <a:prstGeom prst="rect">
              <a:avLst/>
            </a:prstGeom>
          </p:spPr>
        </p:pic>
      </p:grpSp>
      <p:sp>
        <p:nvSpPr>
          <p:cNvPr id="53" name="Shape 413"/>
          <p:cNvSpPr txBox="1">
            <a:spLocks/>
          </p:cNvSpPr>
          <p:nvPr/>
        </p:nvSpPr>
        <p:spPr>
          <a:xfrm>
            <a:off x="1876441" y="392915"/>
            <a:ext cx="7279325" cy="6453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ct val="100000"/>
              <a:buFont typeface="Nixie One"/>
              <a:buNone/>
              <a:defRPr sz="4000" b="0" i="0" u="none" strike="noStrike" cap="none">
                <a:solidFill>
                  <a:srgbClr val="19BBD5"/>
                </a:solidFill>
                <a:latin typeface="Nixie One"/>
                <a:ea typeface="Nixie One"/>
                <a:cs typeface="Nixie One"/>
                <a:sym typeface="Nixie One"/>
              </a:defRPr>
            </a:lvl1pPr>
            <a:lvl2pPr lvl="1">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lvl="2">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lvl="3">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lvl="4">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lvl="5">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lvl="6">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lvl="7">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lvl="8">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a:r>
              <a:rPr lang="en-US" dirty="0" smtClean="0">
                <a:solidFill>
                  <a:schemeClr val="tx1"/>
                </a:solidFill>
                <a:latin typeface="Candara" charset="0"/>
                <a:ea typeface="Candara" charset="0"/>
                <a:cs typeface="Candara" charset="0"/>
              </a:rPr>
              <a:t>Physical Infrastructure</a:t>
            </a:r>
            <a:endParaRPr lang="en" dirty="0">
              <a:solidFill>
                <a:schemeClr val="tx1"/>
              </a:solidFill>
              <a:latin typeface="Candara" charset="0"/>
              <a:ea typeface="Candara" charset="0"/>
              <a:cs typeface="Candara" charset="0"/>
            </a:endParaRPr>
          </a:p>
        </p:txBody>
      </p:sp>
      <p:sp>
        <p:nvSpPr>
          <p:cNvPr id="2" name="Дата 1"/>
          <p:cNvSpPr>
            <a:spLocks noGrp="1"/>
          </p:cNvSpPr>
          <p:nvPr>
            <p:ph type="dt" sz="half" idx="10"/>
          </p:nvPr>
        </p:nvSpPr>
        <p:spPr/>
        <p:txBody>
          <a:bodyPr/>
          <a:lstStyle/>
          <a:p>
            <a:r>
              <a:rPr lang="ru-RU" smtClean="0"/>
              <a:t>28.09.17</a:t>
            </a:r>
            <a:endParaRPr lang="ru-RU"/>
          </a:p>
        </p:txBody>
      </p:sp>
      <p:sp>
        <p:nvSpPr>
          <p:cNvPr id="3" name="Нижний колонтитул 2"/>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510363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1"/>
          <p:cNvSpPr>
            <a:spLocks noGrp="1"/>
          </p:cNvSpPr>
          <p:nvPr>
            <p:ph type="sldNum" sz="quarter" idx="4294967295"/>
          </p:nvPr>
        </p:nvSpPr>
        <p:spPr>
          <a:xfrm>
            <a:off x="6704909" y="5366401"/>
            <a:ext cx="2057400" cy="305152"/>
          </a:xfrm>
          <a:prstGeom prst="rect">
            <a:avLst/>
          </a:prstGeom>
        </p:spPr>
        <p:txBody>
          <a:bodyPr/>
          <a:lstStyle/>
          <a:p>
            <a:fld id="{398AAF94-6946-F04B-AACC-93DD1FB604A5}" type="slidenum">
              <a:rPr lang="ru-RU" smtClean="0"/>
              <a:pPr/>
              <a:t>23</a:t>
            </a:fld>
            <a:endParaRPr lang="ru-RU"/>
          </a:p>
        </p:txBody>
      </p:sp>
      <p:sp>
        <p:nvSpPr>
          <p:cNvPr id="6" name="Прямоугольник с двумя вырезанными противолежащими углами 5"/>
          <p:cNvSpPr/>
          <p:nvPr/>
        </p:nvSpPr>
        <p:spPr>
          <a:xfrm>
            <a:off x="1223629" y="1456259"/>
            <a:ext cx="1703268" cy="552124"/>
          </a:xfrm>
          <a:prstGeom prst="snip2Diag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err="1">
                <a:solidFill>
                  <a:schemeClr val="tx1"/>
                </a:solidFill>
                <a:latin typeface="Candara" charset="0"/>
                <a:ea typeface="Candara" charset="0"/>
                <a:cs typeface="Candara" charset="0"/>
              </a:rPr>
              <a:t>IPSec</a:t>
            </a:r>
            <a:r>
              <a:rPr lang="en-US" sz="1100" dirty="0">
                <a:solidFill>
                  <a:schemeClr val="tx1"/>
                </a:solidFill>
                <a:latin typeface="Candara" charset="0"/>
                <a:ea typeface="Candara" charset="0"/>
                <a:cs typeface="Candara" charset="0"/>
              </a:rPr>
              <a:t> tunnel</a:t>
            </a:r>
            <a:endParaRPr lang="ru-RU" sz="1100" dirty="0">
              <a:solidFill>
                <a:schemeClr val="tx1"/>
              </a:solidFill>
              <a:latin typeface="Candara" charset="0"/>
              <a:ea typeface="Candara" charset="0"/>
              <a:cs typeface="Candara" charset="0"/>
            </a:endParaRPr>
          </a:p>
        </p:txBody>
      </p:sp>
      <p:sp>
        <p:nvSpPr>
          <p:cNvPr id="7" name="Прямоугольник с двумя вырезанными противолежащими углами 6"/>
          <p:cNvSpPr/>
          <p:nvPr/>
        </p:nvSpPr>
        <p:spPr>
          <a:xfrm>
            <a:off x="107504" y="1339794"/>
            <a:ext cx="1296144" cy="1445698"/>
          </a:xfrm>
          <a:prstGeom prst="snip2DiagRect">
            <a:avLst>
              <a:gd name="adj1" fmla="val 0"/>
              <a:gd name="adj2" fmla="val 1120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CPE</a:t>
            </a:r>
            <a:endParaRPr lang="ru-RU" sz="1350" i="1"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2677582" y="1348977"/>
            <a:ext cx="6358915" cy="3704036"/>
          </a:xfrm>
          <a:prstGeom prst="snip2DiagRect">
            <a:avLst>
              <a:gd name="adj1" fmla="val 0"/>
              <a:gd name="adj2" fmla="val 9265"/>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DC</a:t>
            </a:r>
            <a:endParaRPr lang="ru-RU" sz="1350" i="1" dirty="0">
              <a:solidFill>
                <a:schemeClr val="tx1"/>
              </a:solidFill>
              <a:latin typeface="Candara" charset="0"/>
              <a:ea typeface="Candara" charset="0"/>
              <a:cs typeface="Candara" charset="0"/>
            </a:endParaRPr>
          </a:p>
        </p:txBody>
      </p:sp>
      <p:pic>
        <p:nvPicPr>
          <p:cNvPr id="9" name="Изображение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373" y="3223693"/>
            <a:ext cx="500907" cy="500907"/>
          </a:xfrm>
          <a:prstGeom prst="rect">
            <a:avLst/>
          </a:prstGeom>
        </p:spPr>
      </p:pic>
      <p:sp>
        <p:nvSpPr>
          <p:cNvPr id="10" name="Прямоугольник с двумя вырезанными противолежащими углами 9"/>
          <p:cNvSpPr/>
          <p:nvPr/>
        </p:nvSpPr>
        <p:spPr>
          <a:xfrm>
            <a:off x="3564362" y="1488733"/>
            <a:ext cx="4896071" cy="519651"/>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Rack Switch</a:t>
            </a:r>
            <a:endParaRPr lang="ru-RU" sz="1350" i="1" dirty="0">
              <a:solidFill>
                <a:schemeClr val="tx1"/>
              </a:solidFill>
              <a:latin typeface="Candara" charset="0"/>
              <a:ea typeface="Candara" charset="0"/>
              <a:cs typeface="Candara" charset="0"/>
            </a:endParaRPr>
          </a:p>
        </p:txBody>
      </p:sp>
      <p:sp>
        <p:nvSpPr>
          <p:cNvPr id="11" name="Прямоугольник с двумя вырезанными противолежащими углами 10"/>
          <p:cNvSpPr/>
          <p:nvPr/>
        </p:nvSpPr>
        <p:spPr>
          <a:xfrm>
            <a:off x="2520810" y="1456259"/>
            <a:ext cx="899062" cy="55212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err="1">
                <a:solidFill>
                  <a:schemeClr val="tx1"/>
                </a:solidFill>
                <a:latin typeface="Candara" charset="0"/>
                <a:ea typeface="Candara" charset="0"/>
                <a:cs typeface="Candara" charset="0"/>
              </a:rPr>
              <a:t>IPSec</a:t>
            </a:r>
            <a:endParaRPr lang="ru-RU" sz="1350" i="1" dirty="0">
              <a:solidFill>
                <a:schemeClr val="tx1"/>
              </a:solidFill>
              <a:latin typeface="Candara" charset="0"/>
              <a:ea typeface="Candara" charset="0"/>
              <a:cs typeface="Candara" charset="0"/>
            </a:endParaRPr>
          </a:p>
        </p:txBody>
      </p:sp>
      <p:sp>
        <p:nvSpPr>
          <p:cNvPr id="12" name="Прямоугольник с двумя вырезанными противолежащими углами 11"/>
          <p:cNvSpPr/>
          <p:nvPr/>
        </p:nvSpPr>
        <p:spPr>
          <a:xfrm>
            <a:off x="2926898" y="3507679"/>
            <a:ext cx="2411395" cy="1438053"/>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Compute 1</a:t>
            </a:r>
          </a:p>
        </p:txBody>
      </p:sp>
      <p:sp>
        <p:nvSpPr>
          <p:cNvPr id="13" name="Прямоугольник с двумя вырезанными противолежащими углами 12"/>
          <p:cNvSpPr/>
          <p:nvPr/>
        </p:nvSpPr>
        <p:spPr>
          <a:xfrm>
            <a:off x="6442292" y="3507678"/>
            <a:ext cx="2439108" cy="1438054"/>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C2 Compute 2</a:t>
            </a:r>
          </a:p>
        </p:txBody>
      </p:sp>
      <p:grpSp>
        <p:nvGrpSpPr>
          <p:cNvPr id="14" name="Группа 13"/>
          <p:cNvGrpSpPr/>
          <p:nvPr/>
        </p:nvGrpSpPr>
        <p:grpSpPr>
          <a:xfrm>
            <a:off x="1066684" y="1500448"/>
            <a:ext cx="412293" cy="290469"/>
            <a:chOff x="1065854" y="1288084"/>
            <a:chExt cx="412293" cy="290469"/>
          </a:xfrm>
        </p:grpSpPr>
        <p:sp>
          <p:nvSpPr>
            <p:cNvPr id="15" name="Прямоугольник с двумя вырезанными противолежащими углами 14"/>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16" name="Прямоугольник 15"/>
            <p:cNvSpPr/>
            <p:nvPr/>
          </p:nvSpPr>
          <p:spPr>
            <a:xfrm>
              <a:off x="1065854" y="1288084"/>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grpSp>
        <p:nvGrpSpPr>
          <p:cNvPr id="17" name="Группа 16"/>
          <p:cNvGrpSpPr/>
          <p:nvPr/>
        </p:nvGrpSpPr>
        <p:grpSpPr>
          <a:xfrm>
            <a:off x="211250" y="2554660"/>
            <a:ext cx="474337" cy="301770"/>
            <a:chOff x="122450" y="2268910"/>
            <a:chExt cx="474337" cy="301770"/>
          </a:xfrm>
        </p:grpSpPr>
        <p:sp>
          <p:nvSpPr>
            <p:cNvPr id="18" name="Прямоугольник с двумя вырезанными противолежащими углами 17"/>
            <p:cNvSpPr/>
            <p:nvPr/>
          </p:nvSpPr>
          <p:spPr>
            <a:xfrm>
              <a:off x="452771" y="246822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19" name="Прямоугольник 18"/>
            <p:cNvSpPr/>
            <p:nvPr/>
          </p:nvSpPr>
          <p:spPr>
            <a:xfrm>
              <a:off x="122450" y="2268910"/>
              <a:ext cx="417102" cy="230832"/>
            </a:xfrm>
            <a:prstGeom prst="rect">
              <a:avLst/>
            </a:prstGeom>
          </p:spPr>
          <p:txBody>
            <a:bodyPr wrap="none">
              <a:spAutoFit/>
            </a:bodyPr>
            <a:lstStyle/>
            <a:p>
              <a:r>
                <a:rPr lang="en-US" sz="900" dirty="0" err="1">
                  <a:latin typeface="Candara" charset="0"/>
                  <a:ea typeface="Candara" charset="0"/>
                  <a:cs typeface="Candara" charset="0"/>
                </a:rPr>
                <a:t>wlan</a:t>
              </a:r>
              <a:endParaRPr lang="ru-RU" sz="900" dirty="0"/>
            </a:p>
          </p:txBody>
        </p:sp>
      </p:grpSp>
      <p:grpSp>
        <p:nvGrpSpPr>
          <p:cNvPr id="20" name="Группа 19"/>
          <p:cNvGrpSpPr/>
          <p:nvPr/>
        </p:nvGrpSpPr>
        <p:grpSpPr>
          <a:xfrm>
            <a:off x="772368" y="2554660"/>
            <a:ext cx="415257" cy="302840"/>
            <a:chOff x="683568" y="2268910"/>
            <a:chExt cx="415257" cy="302840"/>
          </a:xfrm>
        </p:grpSpPr>
        <p:sp>
          <p:nvSpPr>
            <p:cNvPr id="21" name="Прямоугольник с двумя вырезанными противолежащими углами 20"/>
            <p:cNvSpPr/>
            <p:nvPr/>
          </p:nvSpPr>
          <p:spPr>
            <a:xfrm>
              <a:off x="683568" y="246929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2" name="Прямоугольник 21"/>
            <p:cNvSpPr/>
            <p:nvPr/>
          </p:nvSpPr>
          <p:spPr>
            <a:xfrm>
              <a:off x="710577" y="2268910"/>
              <a:ext cx="388248" cy="230832"/>
            </a:xfrm>
            <a:prstGeom prst="rect">
              <a:avLst/>
            </a:prstGeom>
          </p:spPr>
          <p:txBody>
            <a:bodyPr wrap="none">
              <a:spAutoFit/>
            </a:bodyPr>
            <a:lstStyle/>
            <a:p>
              <a:r>
                <a:rPr lang="en-US" sz="900" dirty="0">
                  <a:latin typeface="Candara" charset="0"/>
                  <a:ea typeface="Candara" charset="0"/>
                  <a:cs typeface="Candara" charset="0"/>
                </a:rPr>
                <a:t>eth1</a:t>
              </a:r>
              <a:endParaRPr lang="ru-RU" sz="900" dirty="0"/>
            </a:p>
          </p:txBody>
        </p:sp>
      </p:grpSp>
      <p:sp>
        <p:nvSpPr>
          <p:cNvPr id="23" name="Прямоугольник с двумя вырезанными противолежащими углами 22"/>
          <p:cNvSpPr/>
          <p:nvPr/>
        </p:nvSpPr>
        <p:spPr>
          <a:xfrm>
            <a:off x="3995937" y="2273378"/>
            <a:ext cx="4248472" cy="117361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Controller</a:t>
            </a:r>
          </a:p>
        </p:txBody>
      </p:sp>
      <p:grpSp>
        <p:nvGrpSpPr>
          <p:cNvPr id="24" name="Группа 23"/>
          <p:cNvGrpSpPr/>
          <p:nvPr/>
        </p:nvGrpSpPr>
        <p:grpSpPr>
          <a:xfrm>
            <a:off x="4115331" y="2208132"/>
            <a:ext cx="466753" cy="230832"/>
            <a:chOff x="1326468" y="1465403"/>
            <a:chExt cx="466753" cy="230832"/>
          </a:xfrm>
        </p:grpSpPr>
        <p:sp>
          <p:nvSpPr>
            <p:cNvPr id="25" name="Прямоугольник с двумя вырезанными противолежащими углами 24"/>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6" name="Прямоугольник 25"/>
            <p:cNvSpPr/>
            <p:nvPr/>
          </p:nvSpPr>
          <p:spPr>
            <a:xfrm>
              <a:off x="1404973" y="1465403"/>
              <a:ext cx="388248" cy="230832"/>
            </a:xfrm>
            <a:prstGeom prst="rect">
              <a:avLst/>
            </a:prstGeom>
          </p:spPr>
          <p:txBody>
            <a:bodyPr wrap="none">
              <a:spAutoFit/>
            </a:bodyPr>
            <a:lstStyle/>
            <a:p>
              <a:pPr algn="ctr"/>
              <a:r>
                <a:rPr lang="en-US" sz="900" dirty="0">
                  <a:latin typeface="Candara" charset="0"/>
                  <a:ea typeface="Candara" charset="0"/>
                  <a:cs typeface="Candara" charset="0"/>
                </a:rPr>
                <a:t>eth1</a:t>
              </a:r>
              <a:endParaRPr lang="ru-RU" sz="900" dirty="0">
                <a:latin typeface="Candara" charset="0"/>
                <a:ea typeface="Candara" charset="0"/>
                <a:cs typeface="Candara" charset="0"/>
              </a:endParaRPr>
            </a:p>
          </p:txBody>
        </p:sp>
      </p:grpSp>
      <p:grpSp>
        <p:nvGrpSpPr>
          <p:cNvPr id="27" name="Группа 26"/>
          <p:cNvGrpSpPr/>
          <p:nvPr/>
        </p:nvGrpSpPr>
        <p:grpSpPr>
          <a:xfrm>
            <a:off x="5935441" y="2215216"/>
            <a:ext cx="477805" cy="230832"/>
            <a:chOff x="1326468" y="1468606"/>
            <a:chExt cx="477805" cy="230832"/>
          </a:xfrm>
        </p:grpSpPr>
        <p:sp>
          <p:nvSpPr>
            <p:cNvPr id="28" name="Прямоугольник с двумя вырезанными противолежащими углами 27"/>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9" name="Прямоугольник 28"/>
            <p:cNvSpPr/>
            <p:nvPr/>
          </p:nvSpPr>
          <p:spPr>
            <a:xfrm>
              <a:off x="1391980" y="1468606"/>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grpSp>
        <p:nvGrpSpPr>
          <p:cNvPr id="30" name="Группа 29"/>
          <p:cNvGrpSpPr/>
          <p:nvPr/>
        </p:nvGrpSpPr>
        <p:grpSpPr>
          <a:xfrm>
            <a:off x="3324866" y="3458252"/>
            <a:ext cx="455046" cy="263344"/>
            <a:chOff x="1015438" y="1476099"/>
            <a:chExt cx="455046" cy="263344"/>
          </a:xfrm>
        </p:grpSpPr>
        <p:sp>
          <p:nvSpPr>
            <p:cNvPr id="31" name="Прямоугольник с двумя вырезанными противолежащими углами 30"/>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2" name="Прямоугольник 31"/>
            <p:cNvSpPr/>
            <p:nvPr/>
          </p:nvSpPr>
          <p:spPr>
            <a:xfrm>
              <a:off x="1015438" y="1508611"/>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grpSp>
        <p:nvGrpSpPr>
          <p:cNvPr id="33" name="Группа 32"/>
          <p:cNvGrpSpPr/>
          <p:nvPr/>
        </p:nvGrpSpPr>
        <p:grpSpPr>
          <a:xfrm>
            <a:off x="8320985" y="3458968"/>
            <a:ext cx="477122" cy="271806"/>
            <a:chOff x="1326468" y="1476099"/>
            <a:chExt cx="477122" cy="271806"/>
          </a:xfrm>
        </p:grpSpPr>
        <p:sp>
          <p:nvSpPr>
            <p:cNvPr id="34" name="Прямоугольник с двумя вырезанными противолежащими углами 33"/>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5" name="Прямоугольник 34"/>
            <p:cNvSpPr/>
            <p:nvPr/>
          </p:nvSpPr>
          <p:spPr>
            <a:xfrm>
              <a:off x="1391297" y="1517073"/>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sp>
        <p:nvSpPr>
          <p:cNvPr id="36" name="Прямоугольник с двумя вырезанными противолежащими углами 35"/>
          <p:cNvSpPr/>
          <p:nvPr/>
        </p:nvSpPr>
        <p:spPr>
          <a:xfrm>
            <a:off x="2518792" y="2462564"/>
            <a:ext cx="901080" cy="393810"/>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Ext Gate</a:t>
            </a:r>
            <a:endParaRPr lang="ru-RU" sz="1350" i="1" dirty="0">
              <a:solidFill>
                <a:schemeClr val="tx1"/>
              </a:solidFill>
              <a:latin typeface="Candara" charset="0"/>
              <a:ea typeface="Candara" charset="0"/>
              <a:cs typeface="Candara" charset="0"/>
            </a:endParaRPr>
          </a:p>
        </p:txBody>
      </p:sp>
      <p:cxnSp>
        <p:nvCxnSpPr>
          <p:cNvPr id="37" name="Прямая со стрелкой 36"/>
          <p:cNvCxnSpPr>
            <a:stCxn id="17" idx="0"/>
            <a:endCxn id="15" idx="2"/>
          </p:cNvCxnSpPr>
          <p:nvPr/>
        </p:nvCxnSpPr>
        <p:spPr>
          <a:xfrm>
            <a:off x="1471313" y="1739690"/>
            <a:ext cx="2093048" cy="88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Прямая со стрелкой 37"/>
          <p:cNvCxnSpPr>
            <a:stCxn id="23" idx="1"/>
          </p:cNvCxnSpPr>
          <p:nvPr/>
        </p:nvCxnSpPr>
        <p:spPr>
          <a:xfrm>
            <a:off x="613578" y="2856430"/>
            <a:ext cx="0" cy="3579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Прямая со стрелкой 38"/>
          <p:cNvCxnSpPr>
            <a:stCxn id="24" idx="1"/>
          </p:cNvCxnSpPr>
          <p:nvPr/>
        </p:nvCxnSpPr>
        <p:spPr>
          <a:xfrm flipH="1">
            <a:off x="842357" y="2857500"/>
            <a:ext cx="2018" cy="35691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40" name="Группа 39"/>
          <p:cNvGrpSpPr/>
          <p:nvPr/>
        </p:nvGrpSpPr>
        <p:grpSpPr>
          <a:xfrm>
            <a:off x="287524" y="1737184"/>
            <a:ext cx="936104" cy="1017862"/>
            <a:chOff x="287524" y="1451434"/>
            <a:chExt cx="936104" cy="1017862"/>
          </a:xfrm>
        </p:grpSpPr>
        <p:sp>
          <p:nvSpPr>
            <p:cNvPr id="41" name="Прямоугольник с двумя вырезанными противолежащими углами 40"/>
            <p:cNvSpPr/>
            <p:nvPr/>
          </p:nvSpPr>
          <p:spPr>
            <a:xfrm>
              <a:off x="287524" y="1451434"/>
              <a:ext cx="936104" cy="459860"/>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br-lan</a:t>
              </a:r>
              <a:endParaRPr lang="ru-RU" sz="1000" dirty="0">
                <a:solidFill>
                  <a:schemeClr val="tx1"/>
                </a:solidFill>
                <a:latin typeface="Candara" charset="0"/>
                <a:ea typeface="Candara" charset="0"/>
                <a:cs typeface="Candara" charset="0"/>
              </a:endParaRPr>
            </a:p>
          </p:txBody>
        </p:sp>
        <p:sp>
          <p:nvSpPr>
            <p:cNvPr id="42" name="Прямоугольник с двумя вырезанными противолежащими углами 41"/>
            <p:cNvSpPr/>
            <p:nvPr/>
          </p:nvSpPr>
          <p:spPr>
            <a:xfrm>
              <a:off x="538341" y="1860067"/>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rgbClr val="0070C0"/>
                </a:solidFill>
                <a:latin typeface="Candara" charset="0"/>
                <a:ea typeface="Candara" charset="0"/>
                <a:cs typeface="Candara" charset="0"/>
              </a:endParaRPr>
            </a:p>
          </p:txBody>
        </p:sp>
        <p:sp>
          <p:nvSpPr>
            <p:cNvPr id="43" name="Прямоугольник с двумя вырезанными противолежащими углами 42"/>
            <p:cNvSpPr/>
            <p:nvPr/>
          </p:nvSpPr>
          <p:spPr>
            <a:xfrm>
              <a:off x="772367" y="1860067"/>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rgbClr val="0070C0"/>
                </a:solidFill>
                <a:latin typeface="Candara" charset="0"/>
                <a:ea typeface="Candara" charset="0"/>
                <a:cs typeface="Candara" charset="0"/>
              </a:endParaRPr>
            </a:p>
          </p:txBody>
        </p:sp>
        <p:cxnSp>
          <p:nvCxnSpPr>
            <p:cNvPr id="44" name="Прямая со стрелкой 43"/>
            <p:cNvCxnSpPr>
              <a:stCxn id="21" idx="1"/>
              <a:endCxn id="23" idx="3"/>
            </p:cNvCxnSpPr>
            <p:nvPr/>
          </p:nvCxnSpPr>
          <p:spPr>
            <a:xfrm>
              <a:off x="610349" y="1962521"/>
              <a:ext cx="3229" cy="505705"/>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5" name="Прямая со стрелкой 44"/>
            <p:cNvCxnSpPr>
              <a:stCxn id="22" idx="1"/>
              <a:endCxn id="24" idx="3"/>
            </p:cNvCxnSpPr>
            <p:nvPr/>
          </p:nvCxnSpPr>
          <p:spPr>
            <a:xfrm>
              <a:off x="844375" y="1962521"/>
              <a:ext cx="0" cy="506775"/>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grpSp>
      <p:cxnSp>
        <p:nvCxnSpPr>
          <p:cNvPr id="46" name="Прямая со стрелкой 45"/>
          <p:cNvCxnSpPr>
            <a:stCxn id="47" idx="3"/>
          </p:cNvCxnSpPr>
          <p:nvPr/>
        </p:nvCxnSpPr>
        <p:spPr>
          <a:xfrm flipV="1">
            <a:off x="3707904" y="2017262"/>
            <a:ext cx="0" cy="14409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7" name="Прямая со стрелкой 46"/>
          <p:cNvCxnSpPr>
            <a:stCxn id="50" idx="3"/>
          </p:cNvCxnSpPr>
          <p:nvPr/>
        </p:nvCxnSpPr>
        <p:spPr>
          <a:xfrm flipV="1">
            <a:off x="8392993" y="2017262"/>
            <a:ext cx="0" cy="14417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8" name="Прямая со стрелкой 47"/>
          <p:cNvCxnSpPr>
            <a:stCxn id="36" idx="3"/>
          </p:cNvCxnSpPr>
          <p:nvPr/>
        </p:nvCxnSpPr>
        <p:spPr>
          <a:xfrm flipH="1" flipV="1">
            <a:off x="4187178" y="1985344"/>
            <a:ext cx="160" cy="2334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9" name="Прямая со стрелкой 48"/>
          <p:cNvCxnSpPr>
            <a:stCxn id="39" idx="3"/>
            <a:endCxn id="15" idx="1"/>
          </p:cNvCxnSpPr>
          <p:nvPr/>
        </p:nvCxnSpPr>
        <p:spPr>
          <a:xfrm flipV="1">
            <a:off x="6007449" y="2008383"/>
            <a:ext cx="4949" cy="2143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0" name="Соединительная линия уступом 49"/>
          <p:cNvCxnSpPr>
            <a:stCxn id="52" idx="0"/>
          </p:cNvCxnSpPr>
          <p:nvPr/>
        </p:nvCxnSpPr>
        <p:spPr>
          <a:xfrm flipV="1">
            <a:off x="3419872" y="2004857"/>
            <a:ext cx="353438" cy="65461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1" name="Облако 50"/>
          <p:cNvSpPr/>
          <p:nvPr/>
        </p:nvSpPr>
        <p:spPr>
          <a:xfrm>
            <a:off x="968832" y="3894053"/>
            <a:ext cx="1614019" cy="820055"/>
          </a:xfrm>
          <a:prstGeom prst="cloud">
            <a:avLst/>
          </a:prstGeom>
          <a:solidFill>
            <a:srgbClr val="7280B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smtClean="0">
                <a:solidFill>
                  <a:schemeClr val="tx1"/>
                </a:solidFill>
                <a:latin typeface="Candara" charset="0"/>
                <a:ea typeface="Candara" charset="0"/>
                <a:cs typeface="Candara" charset="0"/>
              </a:rPr>
              <a:t>External Network</a:t>
            </a:r>
            <a:endParaRPr lang="ru-RU" sz="1350" dirty="0">
              <a:solidFill>
                <a:schemeClr val="tx1"/>
              </a:solidFill>
              <a:latin typeface="Candara" charset="0"/>
              <a:ea typeface="Candara" charset="0"/>
              <a:cs typeface="Candara" charset="0"/>
            </a:endParaRPr>
          </a:p>
        </p:txBody>
      </p:sp>
      <p:cxnSp>
        <p:nvCxnSpPr>
          <p:cNvPr id="52" name="Соединительная линия уступом 51"/>
          <p:cNvCxnSpPr>
            <a:stCxn id="52" idx="2"/>
            <a:endCxn id="92" idx="3"/>
          </p:cNvCxnSpPr>
          <p:nvPr/>
        </p:nvCxnSpPr>
        <p:spPr>
          <a:xfrm rot="10800000" flipV="1">
            <a:off x="1775843" y="2659469"/>
            <a:ext cx="742951" cy="1281470"/>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53" name="Рисунок 5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3" y="4036630"/>
            <a:ext cx="620359" cy="669988"/>
          </a:xfrm>
          <a:prstGeom prst="rect">
            <a:avLst/>
          </a:prstGeom>
        </p:spPr>
      </p:pic>
      <p:grpSp>
        <p:nvGrpSpPr>
          <p:cNvPr id="54" name="Группа 53"/>
          <p:cNvGrpSpPr/>
          <p:nvPr/>
        </p:nvGrpSpPr>
        <p:grpSpPr>
          <a:xfrm>
            <a:off x="3239074" y="3560706"/>
            <a:ext cx="948105" cy="808962"/>
            <a:chOff x="3239073" y="3274956"/>
            <a:chExt cx="948105" cy="808962"/>
          </a:xfrm>
        </p:grpSpPr>
        <p:sp>
          <p:nvSpPr>
            <p:cNvPr id="55" name="Прямоугольник с двумя вырезанными противолежащими углами 54"/>
            <p:cNvSpPr/>
            <p:nvPr/>
          </p:nvSpPr>
          <p:spPr>
            <a:xfrm>
              <a:off x="3239073" y="3448251"/>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sp>
          <p:nvSpPr>
            <p:cNvPr id="56" name="Прямоугольник с двумя вырезанными противолежащими углами 55"/>
            <p:cNvSpPr/>
            <p:nvPr/>
          </p:nvSpPr>
          <p:spPr>
            <a:xfrm>
              <a:off x="3239073" y="3847544"/>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cxnSp>
          <p:nvCxnSpPr>
            <p:cNvPr id="57" name="Прямая со стрелкой 56"/>
            <p:cNvCxnSpPr>
              <a:stCxn id="53" idx="3"/>
              <a:endCxn id="47" idx="1"/>
            </p:cNvCxnSpPr>
            <p:nvPr/>
          </p:nvCxnSpPr>
          <p:spPr>
            <a:xfrm flipH="1" flipV="1">
              <a:off x="3707904" y="3274956"/>
              <a:ext cx="5222" cy="173295"/>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a:stCxn id="54" idx="3"/>
              <a:endCxn id="53" idx="1"/>
            </p:cNvCxnSpPr>
            <p:nvPr/>
          </p:nvCxnSpPr>
          <p:spPr>
            <a:xfrm flipV="1">
              <a:off x="3713126" y="3684625"/>
              <a:ext cx="0" cy="162919"/>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59" name="Группа 58"/>
          <p:cNvGrpSpPr/>
          <p:nvPr/>
        </p:nvGrpSpPr>
        <p:grpSpPr>
          <a:xfrm>
            <a:off x="238322" y="1487818"/>
            <a:ext cx="5769126" cy="734890"/>
            <a:chOff x="238322" y="1202068"/>
            <a:chExt cx="5769126" cy="734890"/>
          </a:xfrm>
        </p:grpSpPr>
        <p:grpSp>
          <p:nvGrpSpPr>
            <p:cNvPr id="60" name="Группа 59"/>
            <p:cNvGrpSpPr/>
            <p:nvPr/>
          </p:nvGrpSpPr>
          <p:grpSpPr>
            <a:xfrm>
              <a:off x="238322" y="1410601"/>
              <a:ext cx="5769126" cy="526357"/>
              <a:chOff x="238322" y="1410601"/>
              <a:chExt cx="5769126" cy="526357"/>
            </a:xfrm>
          </p:grpSpPr>
          <p:grpSp>
            <p:nvGrpSpPr>
              <p:cNvPr id="62" name="Группа 61"/>
              <p:cNvGrpSpPr/>
              <p:nvPr/>
            </p:nvGrpSpPr>
            <p:grpSpPr>
              <a:xfrm>
                <a:off x="238322" y="1410602"/>
                <a:ext cx="482824" cy="270762"/>
                <a:chOff x="241224" y="1548435"/>
                <a:chExt cx="482824" cy="270762"/>
              </a:xfrm>
            </p:grpSpPr>
            <p:sp>
              <p:nvSpPr>
                <p:cNvPr id="64" name="Прямоугольник с двумя вырезанными противолежащими углами 63"/>
                <p:cNvSpPr/>
                <p:nvPr/>
              </p:nvSpPr>
              <p:spPr>
                <a:xfrm>
                  <a:off x="498376" y="1548435"/>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65" name="Прямоугольник 64"/>
                <p:cNvSpPr/>
                <p:nvPr/>
              </p:nvSpPr>
              <p:spPr>
                <a:xfrm>
                  <a:off x="241224" y="1588365"/>
                  <a:ext cx="482824" cy="230832"/>
                </a:xfrm>
                <a:prstGeom prst="rect">
                  <a:avLst/>
                </a:prstGeom>
              </p:spPr>
              <p:txBody>
                <a:bodyPr wrap="none">
                  <a:spAutoFit/>
                </a:bodyPr>
                <a:lstStyle/>
                <a:p>
                  <a:r>
                    <a:rPr lang="en-US" sz="900" dirty="0">
                      <a:latin typeface="Candara" charset="0"/>
                      <a:ea typeface="Candara" charset="0"/>
                      <a:cs typeface="Candara" charset="0"/>
                    </a:rPr>
                    <a:t>vxlan1</a:t>
                  </a:r>
                  <a:endParaRPr lang="ru-RU" sz="900" dirty="0"/>
                </a:p>
              </p:txBody>
            </p:sp>
          </p:grpSp>
          <p:cxnSp>
            <p:nvCxnSpPr>
              <p:cNvPr id="63" name="Соединительная линия уступом 62"/>
              <p:cNvCxnSpPr>
                <a:stCxn id="18" idx="3"/>
                <a:endCxn id="39" idx="3"/>
              </p:cNvCxnSpPr>
              <p:nvPr/>
            </p:nvCxnSpPr>
            <p:spPr>
              <a:xfrm rot="16200000" flipH="1">
                <a:off x="3024286" y="-1046203"/>
                <a:ext cx="526357" cy="5439966"/>
              </a:xfrm>
              <a:prstGeom prst="bentConnector3">
                <a:avLst>
                  <a:gd name="adj1" fmla="val -31586"/>
                </a:avLst>
              </a:prstGeom>
              <a:ln>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1" name="Прямоугольник 60"/>
            <p:cNvSpPr/>
            <p:nvPr/>
          </p:nvSpPr>
          <p:spPr>
            <a:xfrm>
              <a:off x="5395339" y="1202068"/>
              <a:ext cx="47000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vxlan</a:t>
              </a:r>
              <a:endParaRPr lang="ru-RU" sz="1000" dirty="0">
                <a:solidFill>
                  <a:srgbClr val="0070C0"/>
                </a:solidFill>
              </a:endParaRPr>
            </a:p>
          </p:txBody>
        </p:sp>
      </p:grpSp>
      <p:grpSp>
        <p:nvGrpSpPr>
          <p:cNvPr id="66" name="Группа 65"/>
          <p:cNvGrpSpPr/>
          <p:nvPr/>
        </p:nvGrpSpPr>
        <p:grpSpPr>
          <a:xfrm>
            <a:off x="4211961" y="2321282"/>
            <a:ext cx="2052893" cy="915493"/>
            <a:chOff x="4211960" y="2035531"/>
            <a:chExt cx="2052893" cy="915493"/>
          </a:xfrm>
        </p:grpSpPr>
        <p:cxnSp>
          <p:nvCxnSpPr>
            <p:cNvPr id="67" name="Соединительная линия уступом 66"/>
            <p:cNvCxnSpPr>
              <a:endCxn id="45" idx="2"/>
            </p:cNvCxnSpPr>
            <p:nvPr/>
          </p:nvCxnSpPr>
          <p:spPr>
            <a:xfrm>
              <a:off x="4211960" y="2035531"/>
              <a:ext cx="1104788" cy="713921"/>
            </a:xfrm>
            <a:prstGeom prst="bentConnector3">
              <a:avLst>
                <a:gd name="adj1" fmla="val 162"/>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8" name="Группа 67"/>
            <p:cNvGrpSpPr/>
            <p:nvPr/>
          </p:nvGrpSpPr>
          <p:grpSpPr>
            <a:xfrm>
              <a:off x="5316748" y="2211710"/>
              <a:ext cx="948105" cy="655929"/>
              <a:chOff x="5316748" y="2211710"/>
              <a:chExt cx="948105" cy="655929"/>
            </a:xfrm>
          </p:grpSpPr>
          <p:sp>
            <p:nvSpPr>
              <p:cNvPr id="70" name="Прямоугольник с двумя вырезанными противолежащими углами 69"/>
              <p:cNvSpPr/>
              <p:nvPr/>
            </p:nvSpPr>
            <p:spPr>
              <a:xfrm>
                <a:off x="5316748" y="2211710"/>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sp>
            <p:nvSpPr>
              <p:cNvPr id="71" name="Прямоугольник с двумя вырезанными противолежащими углами 70"/>
              <p:cNvSpPr/>
              <p:nvPr/>
            </p:nvSpPr>
            <p:spPr>
              <a:xfrm>
                <a:off x="5316748" y="2631265"/>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cxnSp>
            <p:nvCxnSpPr>
              <p:cNvPr id="72" name="Прямая со стрелкой 71"/>
              <p:cNvCxnSpPr>
                <a:stCxn id="45" idx="3"/>
                <a:endCxn id="42" idx="1"/>
              </p:cNvCxnSpPr>
              <p:nvPr/>
            </p:nvCxnSpPr>
            <p:spPr>
              <a:xfrm flipV="1">
                <a:off x="5790801" y="2448084"/>
                <a:ext cx="0" cy="183181"/>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grpSp>
        <p:sp>
          <p:nvSpPr>
            <p:cNvPr id="69" name="Прямоугольник 68"/>
            <p:cNvSpPr/>
            <p:nvPr/>
          </p:nvSpPr>
          <p:spPr>
            <a:xfrm>
              <a:off x="4521946" y="2704803"/>
              <a:ext cx="470000" cy="246221"/>
            </a:xfrm>
            <a:prstGeom prst="rect">
              <a:avLst/>
            </a:prstGeom>
            <a:ln>
              <a:noFill/>
            </a:ln>
          </p:spPr>
          <p:txBody>
            <a:bodyPr wrap="none">
              <a:spAutoFit/>
            </a:bodyPr>
            <a:lstStyle/>
            <a:p>
              <a:r>
                <a:rPr lang="en-US" sz="1000" dirty="0" err="1">
                  <a:solidFill>
                    <a:srgbClr val="7030A0"/>
                  </a:solidFill>
                  <a:latin typeface="Candara" charset="0"/>
                  <a:ea typeface="Candara" charset="0"/>
                  <a:cs typeface="Candara" charset="0"/>
                </a:rPr>
                <a:t>vxlan</a:t>
              </a:r>
              <a:endParaRPr lang="ru-RU" sz="1000" dirty="0">
                <a:solidFill>
                  <a:srgbClr val="7030A0"/>
                </a:solidFill>
              </a:endParaRPr>
            </a:p>
          </p:txBody>
        </p:sp>
      </p:grpSp>
      <p:grpSp>
        <p:nvGrpSpPr>
          <p:cNvPr id="73" name="Группа 72"/>
          <p:cNvGrpSpPr/>
          <p:nvPr/>
        </p:nvGrpSpPr>
        <p:grpSpPr>
          <a:xfrm>
            <a:off x="4242713" y="2325162"/>
            <a:ext cx="1764737" cy="605374"/>
            <a:chOff x="4242712" y="2039412"/>
            <a:chExt cx="1764737" cy="605374"/>
          </a:xfrm>
        </p:grpSpPr>
        <p:sp>
          <p:nvSpPr>
            <p:cNvPr id="74" name="Прямоугольник с двумя вырезанными противолежащими углами 73"/>
            <p:cNvSpPr/>
            <p:nvPr/>
          </p:nvSpPr>
          <p:spPr>
            <a:xfrm>
              <a:off x="4242712" y="2359670"/>
              <a:ext cx="948105" cy="285116"/>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a:t>
              </a:r>
              <a:r>
                <a:rPr lang="en-US" sz="1000" dirty="0">
                  <a:solidFill>
                    <a:schemeClr val="tx1"/>
                  </a:solidFill>
                  <a:latin typeface="Candara" charset="0"/>
                  <a:ea typeface="Candara" charset="0"/>
                  <a:cs typeface="Candara" charset="0"/>
                </a:rPr>
                <a:t>-gate-</a:t>
              </a:r>
              <a:r>
                <a:rPr lang="en-US" sz="1000" dirty="0" err="1">
                  <a:solidFill>
                    <a:schemeClr val="tx1"/>
                  </a:solidFill>
                  <a:latin typeface="Candara" charset="0"/>
                  <a:ea typeface="Candara" charset="0"/>
                  <a:cs typeface="Candara" charset="0"/>
                </a:rPr>
                <a:t>vlan</a:t>
              </a:r>
              <a:endParaRPr lang="ru-RU" sz="1000" dirty="0">
                <a:solidFill>
                  <a:schemeClr val="tx1"/>
                </a:solidFill>
                <a:latin typeface="Candara" charset="0"/>
                <a:ea typeface="Candara" charset="0"/>
                <a:cs typeface="Candara" charset="0"/>
              </a:endParaRPr>
            </a:p>
          </p:txBody>
        </p:sp>
        <p:cxnSp>
          <p:nvCxnSpPr>
            <p:cNvPr id="75" name="Соединительная линия уступом 74"/>
            <p:cNvCxnSpPr>
              <a:stCxn id="41" idx="0"/>
            </p:cNvCxnSpPr>
            <p:nvPr/>
          </p:nvCxnSpPr>
          <p:spPr>
            <a:xfrm flipV="1">
              <a:off x="5190817" y="2461635"/>
              <a:ext cx="419806" cy="40593"/>
            </a:xfrm>
            <a:prstGeom prst="bentConnector3">
              <a:avLst>
                <a:gd name="adj1" fmla="val 96980"/>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Соединительная линия уступом 75"/>
            <p:cNvCxnSpPr>
              <a:stCxn id="39" idx="1"/>
              <a:endCxn id="41" idx="3"/>
            </p:cNvCxnSpPr>
            <p:nvPr/>
          </p:nvCxnSpPr>
          <p:spPr>
            <a:xfrm rot="5400000">
              <a:off x="5201979" y="1554200"/>
              <a:ext cx="320257" cy="1290683"/>
            </a:xfrm>
            <a:prstGeom prst="bentConnector3">
              <a:avLst>
                <a:gd name="adj1" fmla="val 19299"/>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Прямоугольник 76"/>
            <p:cNvSpPr/>
            <p:nvPr/>
          </p:nvSpPr>
          <p:spPr>
            <a:xfrm>
              <a:off x="4747336" y="2039412"/>
              <a:ext cx="40588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vlan</a:t>
              </a:r>
              <a:endParaRPr lang="ru-RU" sz="1000" dirty="0">
                <a:solidFill>
                  <a:srgbClr val="0070C0"/>
                </a:solidFill>
              </a:endParaRPr>
            </a:p>
          </p:txBody>
        </p:sp>
      </p:grpSp>
      <p:grpSp>
        <p:nvGrpSpPr>
          <p:cNvPr id="78" name="Группа 77"/>
          <p:cNvGrpSpPr/>
          <p:nvPr/>
        </p:nvGrpSpPr>
        <p:grpSpPr>
          <a:xfrm>
            <a:off x="5986697" y="2325163"/>
            <a:ext cx="1332967" cy="607148"/>
            <a:chOff x="5986696" y="2039413"/>
            <a:chExt cx="1332967" cy="607148"/>
          </a:xfrm>
        </p:grpSpPr>
        <p:grpSp>
          <p:nvGrpSpPr>
            <p:cNvPr id="79" name="Группа 78"/>
            <p:cNvGrpSpPr/>
            <p:nvPr/>
          </p:nvGrpSpPr>
          <p:grpSpPr>
            <a:xfrm>
              <a:off x="5986696" y="2039413"/>
              <a:ext cx="1332967" cy="607148"/>
              <a:chOff x="5986696" y="2039413"/>
              <a:chExt cx="1332967" cy="607148"/>
            </a:xfrm>
          </p:grpSpPr>
          <p:sp>
            <p:nvSpPr>
              <p:cNvPr id="81" name="Прямоугольник с двумя вырезанными противолежащими углами 80"/>
              <p:cNvSpPr/>
              <p:nvPr/>
            </p:nvSpPr>
            <p:spPr>
              <a:xfrm>
                <a:off x="6371558" y="2356887"/>
                <a:ext cx="948105" cy="28967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a:t>
                </a:r>
                <a:r>
                  <a:rPr lang="en-US" sz="1000" dirty="0">
                    <a:solidFill>
                      <a:schemeClr val="tx1"/>
                    </a:solidFill>
                    <a:latin typeface="Candara" charset="0"/>
                    <a:ea typeface="Candara" charset="0"/>
                    <a:cs typeface="Candara" charset="0"/>
                  </a:rPr>
                  <a:t>-gate-</a:t>
                </a:r>
                <a:r>
                  <a:rPr lang="en-US" sz="1000" dirty="0" err="1">
                    <a:solidFill>
                      <a:schemeClr val="tx1"/>
                    </a:solidFill>
                    <a:latin typeface="Candara" charset="0"/>
                    <a:ea typeface="Candara" charset="0"/>
                    <a:cs typeface="Candara" charset="0"/>
                  </a:rPr>
                  <a:t>vxlan</a:t>
                </a:r>
                <a:endParaRPr lang="ru-RU" sz="1000" dirty="0">
                  <a:solidFill>
                    <a:schemeClr val="tx1"/>
                  </a:solidFill>
                  <a:latin typeface="Candara" charset="0"/>
                  <a:ea typeface="Candara" charset="0"/>
                  <a:cs typeface="Candara" charset="0"/>
                </a:endParaRPr>
              </a:p>
            </p:txBody>
          </p:sp>
          <p:cxnSp>
            <p:nvCxnSpPr>
              <p:cNvPr id="82" name="Соединительная линия уступом 81"/>
              <p:cNvCxnSpPr>
                <a:stCxn id="43" idx="2"/>
              </p:cNvCxnSpPr>
              <p:nvPr/>
            </p:nvCxnSpPr>
            <p:spPr>
              <a:xfrm rot="10800000">
                <a:off x="5986696" y="2471382"/>
                <a:ext cx="384862" cy="30342"/>
              </a:xfrm>
              <a:prstGeom prst="bentConnector3">
                <a:avLst>
                  <a:gd name="adj1" fmla="val 101245"/>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Соединительная линия уступом 82"/>
              <p:cNvCxnSpPr>
                <a:stCxn id="39" idx="1"/>
                <a:endCxn id="43" idx="3"/>
              </p:cNvCxnSpPr>
              <p:nvPr/>
            </p:nvCxnSpPr>
            <p:spPr>
              <a:xfrm rot="16200000" flipH="1">
                <a:off x="6267792" y="1779068"/>
                <a:ext cx="317474" cy="838163"/>
              </a:xfrm>
              <a:prstGeom prst="bentConnector3">
                <a:avLst>
                  <a:gd name="adj1" fmla="val 19029"/>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80" name="Прямоугольник 79"/>
            <p:cNvSpPr/>
            <p:nvPr/>
          </p:nvSpPr>
          <p:spPr>
            <a:xfrm>
              <a:off x="6396523" y="2051802"/>
              <a:ext cx="47000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vxlan</a:t>
              </a:r>
              <a:endParaRPr lang="ru-RU" sz="1000" dirty="0">
                <a:solidFill>
                  <a:srgbClr val="0070C0"/>
                </a:solidFill>
              </a:endParaRPr>
            </a:p>
          </p:txBody>
        </p:sp>
      </p:grpSp>
      <p:pic>
        <p:nvPicPr>
          <p:cNvPr id="84" name="Рисунок 83"/>
          <p:cNvPicPr>
            <a:picLocks noChangeAspect="1"/>
          </p:cNvPicPr>
          <p:nvPr/>
        </p:nvPicPr>
        <p:blipFill>
          <a:blip r:embed="rId4" cstate="screen">
            <a:extLst>
              <a:ext uri="{BEBA8EAE-BF5A-486C-A8C5-ECC9F3942E4B}">
                <a14:imgProps xmlns:a14="http://schemas.microsoft.com/office/drawing/2010/main">
                  <a14:imgLayer r:embed="rId5">
                    <a14:imgEffect>
                      <a14:backgroundRemoval t="0" b="96965" l="0" r="100000">
                        <a14:foregroundMark x1="48722" y1="50958" x2="48722" y2="50958"/>
                        <a14:foregroundMark x1="53834" y1="40256" x2="53834" y2="40256"/>
                        <a14:foregroundMark x1="54313" y1="32428" x2="54313" y2="32428"/>
                      </a14:backgroundRemoval>
                    </a14:imgEffect>
                  </a14:imgLayer>
                </a14:imgProps>
              </a:ext>
              <a:ext uri="{28A0092B-C50C-407E-A947-70E740481C1C}">
                <a14:useLocalDpi xmlns:a14="http://schemas.microsoft.com/office/drawing/2010/main"/>
              </a:ext>
            </a:extLst>
          </a:blip>
          <a:stretch>
            <a:fillRect/>
          </a:stretch>
        </p:blipFill>
        <p:spPr>
          <a:xfrm>
            <a:off x="147123" y="3181980"/>
            <a:ext cx="550902" cy="550902"/>
          </a:xfrm>
          <a:prstGeom prst="rect">
            <a:avLst/>
          </a:prstGeom>
        </p:spPr>
      </p:pic>
      <p:grpSp>
        <p:nvGrpSpPr>
          <p:cNvPr id="85" name="Группа 84"/>
          <p:cNvGrpSpPr/>
          <p:nvPr/>
        </p:nvGrpSpPr>
        <p:grpSpPr>
          <a:xfrm>
            <a:off x="4139953" y="2304438"/>
            <a:ext cx="3981478" cy="1165852"/>
            <a:chOff x="4139953" y="2018688"/>
            <a:chExt cx="3981478" cy="1165852"/>
          </a:xfrm>
        </p:grpSpPr>
        <p:sp>
          <p:nvSpPr>
            <p:cNvPr id="86" name="Прямоугольник с двумя вырезанными противолежащими углами 85"/>
            <p:cNvSpPr/>
            <p:nvPr/>
          </p:nvSpPr>
          <p:spPr>
            <a:xfrm>
              <a:off x="6807977" y="2859782"/>
              <a:ext cx="1313454" cy="243959"/>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1000" dirty="0">
                  <a:solidFill>
                    <a:schemeClr val="tx1"/>
                  </a:solidFill>
                  <a:latin typeface="Candara" charset="0"/>
                  <a:ea typeface="Candara" charset="0"/>
                  <a:cs typeface="Candara" charset="0"/>
                </a:rPr>
                <a:t>С2 </a:t>
              </a:r>
              <a:r>
                <a:rPr lang="en-US" sz="1000" dirty="0">
                  <a:solidFill>
                    <a:schemeClr val="tx1"/>
                  </a:solidFill>
                  <a:latin typeface="Candara" charset="0"/>
                  <a:ea typeface="Candara" charset="0"/>
                  <a:cs typeface="Candara" charset="0"/>
                </a:rPr>
                <a:t>CUBE </a:t>
              </a:r>
              <a:r>
                <a:rPr lang="en-US" sz="1000" dirty="0" err="1">
                  <a:solidFill>
                    <a:schemeClr val="tx1"/>
                  </a:solidFill>
                  <a:latin typeface="Candara" charset="0"/>
                  <a:ea typeface="Candara" charset="0"/>
                  <a:cs typeface="Candara" charset="0"/>
                </a:rPr>
                <a:t>OpenFlow</a:t>
              </a:r>
              <a:endParaRPr lang="ru-RU" sz="1000" dirty="0">
                <a:solidFill>
                  <a:schemeClr val="tx1"/>
                </a:solidFill>
                <a:latin typeface="Candara" charset="0"/>
                <a:ea typeface="Candara" charset="0"/>
                <a:cs typeface="Candara" charset="0"/>
              </a:endParaRPr>
            </a:p>
          </p:txBody>
        </p:sp>
        <p:cxnSp>
          <p:nvCxnSpPr>
            <p:cNvPr id="87" name="Соединительная линия уступом 86"/>
            <p:cNvCxnSpPr>
              <a:stCxn id="94" idx="2"/>
            </p:cNvCxnSpPr>
            <p:nvPr/>
          </p:nvCxnSpPr>
          <p:spPr>
            <a:xfrm rot="10800000">
              <a:off x="4139953" y="2018688"/>
              <a:ext cx="2668024" cy="963075"/>
            </a:xfrm>
            <a:prstGeom prst="bentConnector3">
              <a:avLst>
                <a:gd name="adj1" fmla="val 10003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Прямоугольник 87"/>
            <p:cNvSpPr/>
            <p:nvPr/>
          </p:nvSpPr>
          <p:spPr>
            <a:xfrm>
              <a:off x="5052521" y="2938319"/>
              <a:ext cx="1495922" cy="246221"/>
            </a:xfrm>
            <a:prstGeom prst="rect">
              <a:avLst/>
            </a:prstGeom>
          </p:spPr>
          <p:txBody>
            <a:bodyPr wrap="none">
              <a:spAutoFit/>
            </a:bodyPr>
            <a:lstStyle/>
            <a:p>
              <a:r>
                <a:rPr lang="en-US" sz="1000" dirty="0">
                  <a:solidFill>
                    <a:srgbClr val="0070C0"/>
                  </a:solidFill>
                  <a:latin typeface="Candara" charset="0"/>
                  <a:ea typeface="Candara" charset="0"/>
                  <a:cs typeface="Candara" charset="0"/>
                </a:rPr>
                <a:t>Control Plane </a:t>
              </a:r>
              <a:r>
                <a:rPr lang="en-US" sz="1000" dirty="0" err="1">
                  <a:solidFill>
                    <a:srgbClr val="0070C0"/>
                  </a:solidFill>
                  <a:latin typeface="Candara" charset="0"/>
                  <a:ea typeface="Candara" charset="0"/>
                  <a:cs typeface="Candara" charset="0"/>
                </a:rPr>
                <a:t>OpenFlow</a:t>
              </a:r>
              <a:endParaRPr lang="ru-RU" sz="1000" dirty="0">
                <a:solidFill>
                  <a:srgbClr val="0070C0"/>
                </a:solidFill>
              </a:endParaRPr>
            </a:p>
          </p:txBody>
        </p:sp>
      </p:grpSp>
      <p:grpSp>
        <p:nvGrpSpPr>
          <p:cNvPr id="89" name="Группа 88"/>
          <p:cNvGrpSpPr/>
          <p:nvPr/>
        </p:nvGrpSpPr>
        <p:grpSpPr>
          <a:xfrm>
            <a:off x="7686603" y="3561423"/>
            <a:ext cx="948105" cy="805899"/>
            <a:chOff x="7686602" y="3275672"/>
            <a:chExt cx="948105" cy="805899"/>
          </a:xfrm>
        </p:grpSpPr>
        <p:cxnSp>
          <p:nvCxnSpPr>
            <p:cNvPr id="90" name="Прямая со стрелкой 89"/>
            <p:cNvCxnSpPr>
              <a:endCxn id="50" idx="1"/>
            </p:cNvCxnSpPr>
            <p:nvPr/>
          </p:nvCxnSpPr>
          <p:spPr>
            <a:xfrm flipV="1">
              <a:off x="8392993" y="3275672"/>
              <a:ext cx="0" cy="180638"/>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sp>
          <p:nvSpPr>
            <p:cNvPr id="91" name="Прямоугольник с двумя вырезанными противолежащими углами 90"/>
            <p:cNvSpPr/>
            <p:nvPr/>
          </p:nvSpPr>
          <p:spPr>
            <a:xfrm>
              <a:off x="7686602" y="3452760"/>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sp>
          <p:nvSpPr>
            <p:cNvPr id="92" name="Прямоугольник с двумя вырезанными противолежащими углами 91"/>
            <p:cNvSpPr/>
            <p:nvPr/>
          </p:nvSpPr>
          <p:spPr>
            <a:xfrm>
              <a:off x="7686602" y="3845197"/>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cxnSp>
          <p:nvCxnSpPr>
            <p:cNvPr id="93" name="Прямая со стрелкой 92"/>
            <p:cNvCxnSpPr>
              <a:stCxn id="56" idx="3"/>
              <a:endCxn id="55" idx="1"/>
            </p:cNvCxnSpPr>
            <p:nvPr/>
          </p:nvCxnSpPr>
          <p:spPr>
            <a:xfrm flipV="1">
              <a:off x="8160655" y="3689134"/>
              <a:ext cx="0" cy="156063"/>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94" name="Группа 93"/>
          <p:cNvGrpSpPr/>
          <p:nvPr/>
        </p:nvGrpSpPr>
        <p:grpSpPr>
          <a:xfrm>
            <a:off x="3707905" y="3560706"/>
            <a:ext cx="1611786" cy="803478"/>
            <a:chOff x="3707905" y="3274956"/>
            <a:chExt cx="1611786" cy="803478"/>
          </a:xfrm>
        </p:grpSpPr>
        <p:sp>
          <p:nvSpPr>
            <p:cNvPr id="95" name="Прямоугольник с двумя вырезанными противолежащими углами 94"/>
            <p:cNvSpPr/>
            <p:nvPr/>
          </p:nvSpPr>
          <p:spPr>
            <a:xfrm>
              <a:off x="4545599" y="3851541"/>
              <a:ext cx="660021" cy="226893"/>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solidFill>
                    <a:schemeClr val="tx1"/>
                  </a:solidFill>
                  <a:latin typeface="Candara" charset="0"/>
                  <a:ea typeface="Candara" charset="0"/>
                  <a:cs typeface="Candara" charset="0"/>
                </a:rPr>
                <a:t>br-lb</a:t>
              </a:r>
              <a:endParaRPr lang="ru-RU" sz="1000" dirty="0">
                <a:solidFill>
                  <a:schemeClr val="tx1"/>
                </a:solidFill>
                <a:latin typeface="Candara" charset="0"/>
                <a:ea typeface="Candara" charset="0"/>
                <a:cs typeface="Candara" charset="0"/>
              </a:endParaRPr>
            </a:p>
          </p:txBody>
        </p:sp>
        <p:cxnSp>
          <p:nvCxnSpPr>
            <p:cNvPr id="96" name="Соединительная линия уступом 95"/>
            <p:cNvCxnSpPr>
              <a:endCxn id="47" idx="1"/>
            </p:cNvCxnSpPr>
            <p:nvPr/>
          </p:nvCxnSpPr>
          <p:spPr>
            <a:xfrm rot="16200000" flipV="1">
              <a:off x="4003465" y="2979396"/>
              <a:ext cx="576585" cy="1167706"/>
            </a:xfrm>
            <a:prstGeom prst="bentConnector3">
              <a:avLst>
                <a:gd name="adj1" fmla="val 9475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stCxn id="54" idx="0"/>
            </p:cNvCxnSpPr>
            <p:nvPr/>
          </p:nvCxnSpPr>
          <p:spPr>
            <a:xfrm flipV="1">
              <a:off x="4187178" y="3964988"/>
              <a:ext cx="358421" cy="743"/>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98" name="Прямоугольник 97"/>
            <p:cNvSpPr/>
            <p:nvPr/>
          </p:nvSpPr>
          <p:spPr>
            <a:xfrm>
              <a:off x="4400850" y="3447092"/>
              <a:ext cx="918841" cy="369332"/>
            </a:xfrm>
            <a:prstGeom prst="rect">
              <a:avLst/>
            </a:prstGeom>
          </p:spPr>
          <p:txBody>
            <a:bodyPr wrap="none">
              <a:spAutoFit/>
            </a:bodyPr>
            <a:lstStyle/>
            <a:p>
              <a:pPr algn="ctr"/>
              <a:r>
                <a:rPr lang="en-US" sz="900" dirty="0">
                  <a:solidFill>
                    <a:srgbClr val="0070C0"/>
                  </a:solidFill>
                  <a:latin typeface="Candara" charset="0"/>
                  <a:ea typeface="Candara" charset="0"/>
                  <a:cs typeface="Candara" charset="0"/>
                </a:rPr>
                <a:t>Control   Plane </a:t>
              </a:r>
            </a:p>
            <a:p>
              <a:pPr algn="ctr"/>
              <a:r>
                <a:rPr lang="en-US" sz="900" dirty="0" err="1">
                  <a:solidFill>
                    <a:srgbClr val="0070C0"/>
                  </a:solidFill>
                  <a:latin typeface="Candara" charset="0"/>
                  <a:ea typeface="Candara" charset="0"/>
                  <a:cs typeface="Candara" charset="0"/>
                </a:rPr>
                <a:t>OpenFlow</a:t>
              </a:r>
              <a:endParaRPr lang="ru-RU" sz="900" dirty="0">
                <a:solidFill>
                  <a:srgbClr val="0070C0"/>
                </a:solidFill>
              </a:endParaRPr>
            </a:p>
          </p:txBody>
        </p:sp>
      </p:grpSp>
      <p:grpSp>
        <p:nvGrpSpPr>
          <p:cNvPr id="99" name="Группа 98"/>
          <p:cNvGrpSpPr/>
          <p:nvPr/>
        </p:nvGrpSpPr>
        <p:grpSpPr>
          <a:xfrm>
            <a:off x="6444649" y="3561423"/>
            <a:ext cx="1948344" cy="798765"/>
            <a:chOff x="6444649" y="3275672"/>
            <a:chExt cx="1948344" cy="798765"/>
          </a:xfrm>
        </p:grpSpPr>
        <p:cxnSp>
          <p:nvCxnSpPr>
            <p:cNvPr id="100" name="Прямая со стрелкой 99"/>
            <p:cNvCxnSpPr>
              <a:stCxn id="56" idx="2"/>
            </p:cNvCxnSpPr>
            <p:nvPr/>
          </p:nvCxnSpPr>
          <p:spPr>
            <a:xfrm flipH="1" flipV="1">
              <a:off x="7235681" y="3960991"/>
              <a:ext cx="450921" cy="2393"/>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101" name="Группа 100"/>
            <p:cNvGrpSpPr/>
            <p:nvPr/>
          </p:nvGrpSpPr>
          <p:grpSpPr>
            <a:xfrm>
              <a:off x="6444649" y="3275672"/>
              <a:ext cx="1948344" cy="798765"/>
              <a:chOff x="6444649" y="3275672"/>
              <a:chExt cx="1948344" cy="798765"/>
            </a:xfrm>
          </p:grpSpPr>
          <p:sp>
            <p:nvSpPr>
              <p:cNvPr id="102" name="Прямоугольник с двумя вырезанными противолежащими углами 101"/>
              <p:cNvSpPr/>
              <p:nvPr/>
            </p:nvSpPr>
            <p:spPr>
              <a:xfrm>
                <a:off x="6575660" y="3847544"/>
                <a:ext cx="660021" cy="226893"/>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solidFill>
                      <a:schemeClr val="tx1"/>
                    </a:solidFill>
                    <a:latin typeface="Candara" charset="0"/>
                    <a:ea typeface="Candara" charset="0"/>
                    <a:cs typeface="Candara" charset="0"/>
                  </a:rPr>
                  <a:t>br-lb</a:t>
                </a:r>
                <a:endParaRPr lang="ru-RU" sz="1000" dirty="0">
                  <a:solidFill>
                    <a:schemeClr val="tx1"/>
                  </a:solidFill>
                  <a:latin typeface="Candara" charset="0"/>
                  <a:ea typeface="Candara" charset="0"/>
                  <a:cs typeface="Candara" charset="0"/>
                </a:endParaRPr>
              </a:p>
            </p:txBody>
          </p:sp>
          <p:cxnSp>
            <p:nvCxnSpPr>
              <p:cNvPr id="103" name="Соединительная линия уступом 102"/>
              <p:cNvCxnSpPr>
                <a:endCxn id="50" idx="1"/>
              </p:cNvCxnSpPr>
              <p:nvPr/>
            </p:nvCxnSpPr>
            <p:spPr>
              <a:xfrm rot="5400000" flipH="1" flipV="1">
                <a:off x="7363396" y="2817947"/>
                <a:ext cx="571872" cy="1487322"/>
              </a:xfrm>
              <a:prstGeom prst="bentConnector3">
                <a:avLst>
                  <a:gd name="adj1" fmla="val 929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6444649" y="3447092"/>
                <a:ext cx="918841" cy="369332"/>
              </a:xfrm>
              <a:prstGeom prst="rect">
                <a:avLst/>
              </a:prstGeom>
            </p:spPr>
            <p:txBody>
              <a:bodyPr wrap="none">
                <a:spAutoFit/>
              </a:bodyPr>
              <a:lstStyle/>
              <a:p>
                <a:pPr algn="ctr"/>
                <a:r>
                  <a:rPr lang="en-US" sz="900" dirty="0">
                    <a:solidFill>
                      <a:srgbClr val="0070C0"/>
                    </a:solidFill>
                    <a:latin typeface="Candara" charset="0"/>
                    <a:ea typeface="Candara" charset="0"/>
                    <a:cs typeface="Candara" charset="0"/>
                  </a:rPr>
                  <a:t>Control   Plane </a:t>
                </a:r>
              </a:p>
              <a:p>
                <a:pPr algn="ctr"/>
                <a:r>
                  <a:rPr lang="en-US" sz="900" dirty="0" err="1">
                    <a:solidFill>
                      <a:srgbClr val="0070C0"/>
                    </a:solidFill>
                    <a:latin typeface="Candara" charset="0"/>
                    <a:ea typeface="Candara" charset="0"/>
                    <a:cs typeface="Candara" charset="0"/>
                  </a:rPr>
                  <a:t>OpenFlow</a:t>
                </a:r>
                <a:endParaRPr lang="ru-RU" sz="900" dirty="0">
                  <a:solidFill>
                    <a:srgbClr val="0070C0"/>
                  </a:solidFill>
                </a:endParaRPr>
              </a:p>
            </p:txBody>
          </p:sp>
        </p:grpSp>
      </p:grpSp>
      <p:grpSp>
        <p:nvGrpSpPr>
          <p:cNvPr id="105" name="Группа 104"/>
          <p:cNvGrpSpPr/>
          <p:nvPr/>
        </p:nvGrpSpPr>
        <p:grpSpPr>
          <a:xfrm>
            <a:off x="3779913" y="1767823"/>
            <a:ext cx="2232485" cy="246221"/>
            <a:chOff x="3779912" y="1482072"/>
            <a:chExt cx="2232485" cy="246221"/>
          </a:xfrm>
        </p:grpSpPr>
        <p:cxnSp>
          <p:nvCxnSpPr>
            <p:cNvPr id="106" name="Соединительная линия уступом 105"/>
            <p:cNvCxnSpPr>
              <a:endCxn id="15" idx="1"/>
            </p:cNvCxnSpPr>
            <p:nvPr/>
          </p:nvCxnSpPr>
          <p:spPr>
            <a:xfrm>
              <a:off x="3779912" y="1719107"/>
              <a:ext cx="2232485" cy="3526"/>
            </a:xfrm>
            <a:prstGeom prst="bentConnector4">
              <a:avLst>
                <a:gd name="adj1" fmla="val -40"/>
                <a:gd name="adj2" fmla="val -5204509"/>
              </a:avLst>
            </a:prstGeom>
            <a:ln>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Прямоугольник 106"/>
            <p:cNvSpPr/>
            <p:nvPr/>
          </p:nvSpPr>
          <p:spPr>
            <a:xfrm>
              <a:off x="4480359" y="1482072"/>
              <a:ext cx="673582" cy="246221"/>
            </a:xfrm>
            <a:prstGeom prst="rect">
              <a:avLst/>
            </a:prstGeom>
          </p:spPr>
          <p:txBody>
            <a:bodyPr wrap="none">
              <a:spAutoFit/>
            </a:bodyPr>
            <a:lstStyle/>
            <a:p>
              <a:r>
                <a:rPr lang="en-US" sz="1000">
                  <a:solidFill>
                    <a:srgbClr val="0070C0"/>
                  </a:solidFill>
                  <a:latin typeface="Candara" charset="0"/>
                  <a:ea typeface="Candara" charset="0"/>
                  <a:cs typeface="Candara" charset="0"/>
                </a:rPr>
                <a:t>exit_vlan</a:t>
              </a:r>
              <a:endParaRPr lang="ru-RU" sz="1000" dirty="0">
                <a:solidFill>
                  <a:srgbClr val="0070C0"/>
                </a:solidFill>
              </a:endParaRPr>
            </a:p>
          </p:txBody>
        </p:sp>
      </p:grpSp>
      <p:pic>
        <p:nvPicPr>
          <p:cNvPr id="108" name="Рисунок 107"/>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0" r="100000">
                        <a14:foregroundMark x1="96054" y1="31899" x2="96054" y2="31899"/>
                        <a14:foregroundMark x1="80359" y1="40599" x2="80359" y2="40599"/>
                        <a14:foregroundMark x1="63722" y1="18241" x2="63722" y2="18241"/>
                        <a14:foregroundMark x1="70269" y1="40037" x2="70269" y2="40037"/>
                        <a14:foregroundMark x1="57623" y1="40037" x2="57623" y2="40037"/>
                        <a14:foregroundMark x1="51076" y1="38260" x2="51076" y2="38260"/>
                        <a14:foregroundMark x1="43229" y1="30028" x2="43229" y2="30028"/>
                        <a14:foregroundMark x1="24484" y1="26473" x2="24484" y2="26473"/>
                        <a14:foregroundMark x1="23632" y1="8232" x2="23632" y2="8232"/>
                        <a14:foregroundMark x1="90762" y1="23667" x2="90762" y2="23667"/>
                        <a14:foregroundMark x1="21883" y1="36483" x2="21883" y2="36483"/>
                      </a14:backgroundRemoval>
                    </a14:imgEffect>
                  </a14:imgLayer>
                </a14:imgProps>
              </a:ext>
              <a:ext uri="{28A0092B-C50C-407E-A947-70E740481C1C}">
                <a14:useLocalDpi xmlns:a14="http://schemas.microsoft.com/office/drawing/2010/main"/>
              </a:ext>
            </a:extLst>
          </a:blip>
          <a:stretch>
            <a:fillRect/>
          </a:stretch>
        </p:blipFill>
        <p:spPr>
          <a:xfrm>
            <a:off x="7431244" y="2940665"/>
            <a:ext cx="598016" cy="286673"/>
          </a:xfrm>
          <a:prstGeom prst="rect">
            <a:avLst/>
          </a:prstGeom>
        </p:spPr>
      </p:pic>
      <p:grpSp>
        <p:nvGrpSpPr>
          <p:cNvPr id="109" name="Группа 108"/>
          <p:cNvGrpSpPr/>
          <p:nvPr/>
        </p:nvGrpSpPr>
        <p:grpSpPr>
          <a:xfrm>
            <a:off x="3059833" y="4369668"/>
            <a:ext cx="580461" cy="504056"/>
            <a:chOff x="3059832" y="4083918"/>
            <a:chExt cx="580461" cy="504056"/>
          </a:xfrm>
        </p:grpSpPr>
        <p:sp>
          <p:nvSpPr>
            <p:cNvPr id="110" name="Прямоугольник с двумя вырезанными противолежащими углами 109"/>
            <p:cNvSpPr/>
            <p:nvPr/>
          </p:nvSpPr>
          <p:spPr>
            <a:xfrm>
              <a:off x="3059832" y="4261483"/>
              <a:ext cx="580461"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Candara" charset="0"/>
                  <a:ea typeface="Candara" charset="0"/>
                  <a:cs typeface="Candara" charset="0"/>
                </a:rPr>
                <a:t>DHCP</a:t>
              </a:r>
              <a:endParaRPr lang="ru-RU" sz="1000" dirty="0">
                <a:solidFill>
                  <a:schemeClr val="tx1"/>
                </a:solidFill>
                <a:latin typeface="Candara" charset="0"/>
                <a:ea typeface="Candara" charset="0"/>
                <a:cs typeface="Candara" charset="0"/>
              </a:endParaRPr>
            </a:p>
          </p:txBody>
        </p:sp>
        <p:cxnSp>
          <p:nvCxnSpPr>
            <p:cNvPr id="111" name="Прямая со стрелкой 110"/>
            <p:cNvCxnSpPr/>
            <p:nvPr/>
          </p:nvCxnSpPr>
          <p:spPr>
            <a:xfrm>
              <a:off x="3350062" y="4083918"/>
              <a:ext cx="1" cy="177565"/>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112" name="Группа 111"/>
          <p:cNvGrpSpPr/>
          <p:nvPr/>
        </p:nvGrpSpPr>
        <p:grpSpPr>
          <a:xfrm>
            <a:off x="3824987" y="4369668"/>
            <a:ext cx="580461" cy="515376"/>
            <a:chOff x="3824986" y="4083918"/>
            <a:chExt cx="580461" cy="515376"/>
          </a:xfrm>
        </p:grpSpPr>
        <p:sp>
          <p:nvSpPr>
            <p:cNvPr id="113" name="Прямоугольник с двумя вырезанными противолежащими углами 112"/>
            <p:cNvSpPr/>
            <p:nvPr/>
          </p:nvSpPr>
          <p:spPr>
            <a:xfrm>
              <a:off x="3824986" y="4272803"/>
              <a:ext cx="580461"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Candara" charset="0"/>
                  <a:ea typeface="Candara" charset="0"/>
                  <a:cs typeface="Candara" charset="0"/>
                </a:rPr>
                <a:t>NAT</a:t>
              </a:r>
              <a:endParaRPr lang="ru-RU" sz="1000" dirty="0">
                <a:solidFill>
                  <a:schemeClr val="tx1"/>
                </a:solidFill>
                <a:latin typeface="Candara" charset="0"/>
                <a:ea typeface="Candara" charset="0"/>
                <a:cs typeface="Candara" charset="0"/>
              </a:endParaRPr>
            </a:p>
          </p:txBody>
        </p:sp>
        <p:cxnSp>
          <p:nvCxnSpPr>
            <p:cNvPr id="114" name="Прямая со стрелкой 113"/>
            <p:cNvCxnSpPr/>
            <p:nvPr/>
          </p:nvCxnSpPr>
          <p:spPr>
            <a:xfrm>
              <a:off x="4115216" y="4083918"/>
              <a:ext cx="1" cy="188885"/>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115" name="Группа 114"/>
          <p:cNvGrpSpPr/>
          <p:nvPr/>
        </p:nvGrpSpPr>
        <p:grpSpPr>
          <a:xfrm>
            <a:off x="7553019" y="4367322"/>
            <a:ext cx="691390" cy="510031"/>
            <a:chOff x="7553018" y="4081571"/>
            <a:chExt cx="691390" cy="510031"/>
          </a:xfrm>
        </p:grpSpPr>
        <p:sp>
          <p:nvSpPr>
            <p:cNvPr id="116" name="Прямоугольник с двумя вырезанными противолежащими углами 115"/>
            <p:cNvSpPr/>
            <p:nvPr/>
          </p:nvSpPr>
          <p:spPr>
            <a:xfrm>
              <a:off x="7553018" y="4265111"/>
              <a:ext cx="691390"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smtClean="0">
                  <a:solidFill>
                    <a:schemeClr val="tx1"/>
                  </a:solidFill>
                  <a:latin typeface="Candara" charset="0"/>
                  <a:ea typeface="Candara" charset="0"/>
                  <a:cs typeface="Candara" charset="0"/>
                </a:rPr>
                <a:t>Hadoop</a:t>
              </a:r>
              <a:endParaRPr lang="ru-RU" sz="1000" dirty="0">
                <a:solidFill>
                  <a:schemeClr val="tx1"/>
                </a:solidFill>
                <a:latin typeface="Candara" charset="0"/>
                <a:ea typeface="Candara" charset="0"/>
                <a:cs typeface="Candara" charset="0"/>
              </a:endParaRPr>
            </a:p>
          </p:txBody>
        </p:sp>
        <p:cxnSp>
          <p:nvCxnSpPr>
            <p:cNvPr id="117" name="Прямая со стрелкой 116"/>
            <p:cNvCxnSpPr/>
            <p:nvPr/>
          </p:nvCxnSpPr>
          <p:spPr>
            <a:xfrm flipH="1" flipV="1">
              <a:off x="7843248" y="4081571"/>
              <a:ext cx="1" cy="183540"/>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sp>
        <p:nvSpPr>
          <p:cNvPr id="2" name="Дата 1"/>
          <p:cNvSpPr>
            <a:spLocks noGrp="1"/>
          </p:cNvSpPr>
          <p:nvPr>
            <p:ph type="dt" sz="half" idx="10"/>
          </p:nvPr>
        </p:nvSpPr>
        <p:spPr/>
        <p:txBody>
          <a:bodyPr/>
          <a:lstStyle/>
          <a:p>
            <a:r>
              <a:rPr lang="ru-RU" smtClean="0"/>
              <a:t>28.09.17</a:t>
            </a:r>
            <a:endParaRPr lang="ru-RU"/>
          </a:p>
        </p:txBody>
      </p:sp>
      <p:sp>
        <p:nvSpPr>
          <p:cNvPr id="3" name="Нижний колонтитул 2"/>
          <p:cNvSpPr>
            <a:spLocks noGrp="1"/>
          </p:cNvSpPr>
          <p:nvPr>
            <p:ph type="ftr" sz="quarter" idx="11"/>
          </p:nvPr>
        </p:nvSpPr>
        <p:spPr/>
        <p:txBody>
          <a:bodyPr/>
          <a:lstStyle/>
          <a:p>
            <a:r>
              <a:rPr lang="en-US" smtClean="0"/>
              <a:t>Antonenko, Smeliansky, NEC 2017, Budva</a:t>
            </a:r>
            <a:endParaRPr lang="ru-RU"/>
          </a:p>
        </p:txBody>
      </p:sp>
      <p:sp>
        <p:nvSpPr>
          <p:cNvPr id="118" name="Shape 413"/>
          <p:cNvSpPr txBox="1">
            <a:spLocks/>
          </p:cNvSpPr>
          <p:nvPr/>
        </p:nvSpPr>
        <p:spPr>
          <a:xfrm>
            <a:off x="1876441" y="392915"/>
            <a:ext cx="7279325" cy="6453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ct val="100000"/>
              <a:buFont typeface="Nixie One"/>
              <a:buNone/>
              <a:defRPr sz="4000" b="0" i="0" u="none" strike="noStrike" cap="none">
                <a:solidFill>
                  <a:srgbClr val="19BBD5"/>
                </a:solidFill>
                <a:latin typeface="Nixie One"/>
                <a:ea typeface="Nixie One"/>
                <a:cs typeface="Nixie One"/>
                <a:sym typeface="Nixie One"/>
              </a:defRPr>
            </a:lvl1pPr>
            <a:lvl2pPr lvl="1">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lvl="2">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lvl="3">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lvl="4">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lvl="5">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lvl="6">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lvl="7">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lvl="8">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a:r>
              <a:rPr lang="en-US" dirty="0" smtClean="0">
                <a:solidFill>
                  <a:schemeClr val="tx1"/>
                </a:solidFill>
                <a:latin typeface="Candara" charset="0"/>
                <a:ea typeface="Candara" charset="0"/>
                <a:cs typeface="Candara" charset="0"/>
              </a:rPr>
              <a:t>Virtual Infrastructure</a:t>
            </a:r>
            <a:endParaRPr lang="en" dirty="0">
              <a:solidFill>
                <a:schemeClr val="tx1"/>
              </a:solidFill>
              <a:latin typeface="Candara" charset="0"/>
              <a:ea typeface="Candara" charset="0"/>
              <a:cs typeface="Candara" charset="0"/>
            </a:endParaRPr>
          </a:p>
        </p:txBody>
      </p:sp>
    </p:spTree>
    <p:extLst>
      <p:ext uri="{BB962C8B-B14F-4D97-AF65-F5344CB8AC3E}">
        <p14:creationId xmlns:p14="http://schemas.microsoft.com/office/powerpoint/2010/main" val="636616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1"/>
          <p:cNvSpPr>
            <a:spLocks noGrp="1"/>
          </p:cNvSpPr>
          <p:nvPr>
            <p:ph type="sldNum" sz="quarter" idx="4294967295"/>
          </p:nvPr>
        </p:nvSpPr>
        <p:spPr>
          <a:xfrm>
            <a:off x="6704909" y="5366401"/>
            <a:ext cx="2057400" cy="305152"/>
          </a:xfrm>
          <a:prstGeom prst="rect">
            <a:avLst/>
          </a:prstGeom>
        </p:spPr>
        <p:txBody>
          <a:bodyPr/>
          <a:lstStyle/>
          <a:p>
            <a:fld id="{398AAF94-6946-F04B-AACC-93DD1FB604A5}" type="slidenum">
              <a:rPr lang="ru-RU" smtClean="0"/>
              <a:pPr/>
              <a:t>24</a:t>
            </a:fld>
            <a:endParaRPr lang="ru-RU"/>
          </a:p>
        </p:txBody>
      </p:sp>
      <p:sp>
        <p:nvSpPr>
          <p:cNvPr id="6" name="Прямоугольник с двумя вырезанными противолежащими углами 5"/>
          <p:cNvSpPr/>
          <p:nvPr/>
        </p:nvSpPr>
        <p:spPr>
          <a:xfrm>
            <a:off x="1223629" y="1456259"/>
            <a:ext cx="1703268" cy="552124"/>
          </a:xfrm>
          <a:prstGeom prst="snip2Diag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err="1">
                <a:solidFill>
                  <a:schemeClr val="tx1"/>
                </a:solidFill>
                <a:latin typeface="Candara" charset="0"/>
                <a:ea typeface="Candara" charset="0"/>
                <a:cs typeface="Candara" charset="0"/>
              </a:rPr>
              <a:t>IPSec</a:t>
            </a:r>
            <a:r>
              <a:rPr lang="en-US" sz="1100" dirty="0">
                <a:solidFill>
                  <a:schemeClr val="tx1"/>
                </a:solidFill>
                <a:latin typeface="Candara" charset="0"/>
                <a:ea typeface="Candara" charset="0"/>
                <a:cs typeface="Candara" charset="0"/>
              </a:rPr>
              <a:t> tunnel</a:t>
            </a:r>
            <a:endParaRPr lang="ru-RU" sz="1100" dirty="0">
              <a:solidFill>
                <a:schemeClr val="tx1"/>
              </a:solidFill>
              <a:latin typeface="Candara" charset="0"/>
              <a:ea typeface="Candara" charset="0"/>
              <a:cs typeface="Candara" charset="0"/>
            </a:endParaRPr>
          </a:p>
        </p:txBody>
      </p:sp>
      <p:sp>
        <p:nvSpPr>
          <p:cNvPr id="7" name="Прямоугольник с двумя вырезанными противолежащими углами 6"/>
          <p:cNvSpPr/>
          <p:nvPr/>
        </p:nvSpPr>
        <p:spPr>
          <a:xfrm>
            <a:off x="107504" y="1339794"/>
            <a:ext cx="1296144" cy="1445698"/>
          </a:xfrm>
          <a:prstGeom prst="snip2DiagRect">
            <a:avLst>
              <a:gd name="adj1" fmla="val 0"/>
              <a:gd name="adj2" fmla="val 1120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CPE</a:t>
            </a:r>
            <a:endParaRPr lang="ru-RU" sz="1350" i="1" dirty="0">
              <a:solidFill>
                <a:schemeClr val="tx1"/>
              </a:solidFill>
              <a:latin typeface="Candara" charset="0"/>
              <a:ea typeface="Candara" charset="0"/>
              <a:cs typeface="Candara" charset="0"/>
            </a:endParaRPr>
          </a:p>
        </p:txBody>
      </p:sp>
      <p:sp>
        <p:nvSpPr>
          <p:cNvPr id="8" name="Прямоугольник с двумя вырезанными противолежащими углами 7"/>
          <p:cNvSpPr/>
          <p:nvPr/>
        </p:nvSpPr>
        <p:spPr>
          <a:xfrm>
            <a:off x="2677582" y="1348977"/>
            <a:ext cx="6358915" cy="3704036"/>
          </a:xfrm>
          <a:prstGeom prst="snip2DiagRect">
            <a:avLst>
              <a:gd name="adj1" fmla="val 0"/>
              <a:gd name="adj2" fmla="val 9265"/>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DC</a:t>
            </a:r>
            <a:endParaRPr lang="ru-RU" sz="1350" i="1" dirty="0">
              <a:solidFill>
                <a:schemeClr val="tx1"/>
              </a:solidFill>
              <a:latin typeface="Candara" charset="0"/>
              <a:ea typeface="Candara" charset="0"/>
              <a:cs typeface="Candara" charset="0"/>
            </a:endParaRPr>
          </a:p>
        </p:txBody>
      </p:sp>
      <p:sp>
        <p:nvSpPr>
          <p:cNvPr id="9" name="Прямоугольник с двумя вырезанными противолежащими углами 8"/>
          <p:cNvSpPr/>
          <p:nvPr/>
        </p:nvSpPr>
        <p:spPr>
          <a:xfrm>
            <a:off x="287524" y="1737184"/>
            <a:ext cx="936104" cy="459860"/>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br-lan</a:t>
            </a:r>
            <a:endParaRPr lang="ru-RU" sz="1000" dirty="0">
              <a:solidFill>
                <a:schemeClr val="tx1"/>
              </a:solidFill>
              <a:latin typeface="Candara" charset="0"/>
              <a:ea typeface="Candara" charset="0"/>
              <a:cs typeface="Candara" charset="0"/>
            </a:endParaRPr>
          </a:p>
        </p:txBody>
      </p:sp>
      <p:pic>
        <p:nvPicPr>
          <p:cNvPr id="10" name="Изображение 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373" y="3223693"/>
            <a:ext cx="500907" cy="500907"/>
          </a:xfrm>
          <a:prstGeom prst="rect">
            <a:avLst/>
          </a:prstGeom>
        </p:spPr>
      </p:pic>
      <p:sp>
        <p:nvSpPr>
          <p:cNvPr id="11" name="Прямоугольник с двумя вырезанными противолежащими углами 10"/>
          <p:cNvSpPr/>
          <p:nvPr/>
        </p:nvSpPr>
        <p:spPr>
          <a:xfrm>
            <a:off x="3564362" y="1488733"/>
            <a:ext cx="4896071" cy="519651"/>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Rack Switch</a:t>
            </a:r>
            <a:endParaRPr lang="ru-RU" sz="1350" i="1" dirty="0">
              <a:solidFill>
                <a:schemeClr val="tx1"/>
              </a:solidFill>
              <a:latin typeface="Candara" charset="0"/>
              <a:ea typeface="Candara" charset="0"/>
              <a:cs typeface="Candara" charset="0"/>
            </a:endParaRPr>
          </a:p>
        </p:txBody>
      </p:sp>
      <p:sp>
        <p:nvSpPr>
          <p:cNvPr id="12" name="Прямоугольник с двумя вырезанными противолежащими углами 11"/>
          <p:cNvSpPr/>
          <p:nvPr/>
        </p:nvSpPr>
        <p:spPr>
          <a:xfrm>
            <a:off x="2520810" y="1456259"/>
            <a:ext cx="899062" cy="55212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err="1">
                <a:solidFill>
                  <a:schemeClr val="tx1"/>
                </a:solidFill>
                <a:latin typeface="Candara" charset="0"/>
                <a:ea typeface="Candara" charset="0"/>
                <a:cs typeface="Candara" charset="0"/>
              </a:rPr>
              <a:t>IPSec</a:t>
            </a:r>
            <a:endParaRPr lang="ru-RU" sz="1350" i="1" dirty="0">
              <a:solidFill>
                <a:schemeClr val="tx1"/>
              </a:solidFill>
              <a:latin typeface="Candara" charset="0"/>
              <a:ea typeface="Candara" charset="0"/>
              <a:cs typeface="Candara" charset="0"/>
            </a:endParaRPr>
          </a:p>
        </p:txBody>
      </p:sp>
      <p:sp>
        <p:nvSpPr>
          <p:cNvPr id="13" name="Прямоугольник с двумя вырезанными противолежащими углами 12"/>
          <p:cNvSpPr/>
          <p:nvPr/>
        </p:nvSpPr>
        <p:spPr>
          <a:xfrm>
            <a:off x="2926898" y="3507679"/>
            <a:ext cx="2411395" cy="1438053"/>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Compute 1</a:t>
            </a:r>
          </a:p>
        </p:txBody>
      </p:sp>
      <p:sp>
        <p:nvSpPr>
          <p:cNvPr id="14" name="Прямоугольник с двумя вырезанными противолежащими углами 13"/>
          <p:cNvSpPr/>
          <p:nvPr/>
        </p:nvSpPr>
        <p:spPr>
          <a:xfrm>
            <a:off x="6442292" y="3507678"/>
            <a:ext cx="2439108" cy="1438054"/>
          </a:xfrm>
          <a:prstGeom prst="snip2DiagRect">
            <a:avLst>
              <a:gd name="adj1" fmla="val 0"/>
              <a:gd name="adj2" fmla="val 627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350" i="1" dirty="0">
                <a:solidFill>
                  <a:schemeClr val="tx1"/>
                </a:solidFill>
                <a:latin typeface="Candara" charset="0"/>
                <a:ea typeface="Candara" charset="0"/>
                <a:cs typeface="Candara" charset="0"/>
              </a:rPr>
              <a:t>C2 Compute 2</a:t>
            </a:r>
          </a:p>
        </p:txBody>
      </p:sp>
      <p:sp>
        <p:nvSpPr>
          <p:cNvPr id="15" name="Прямоугольник с двумя вырезанными противолежащими углами 14"/>
          <p:cNvSpPr/>
          <p:nvPr/>
        </p:nvSpPr>
        <p:spPr>
          <a:xfrm>
            <a:off x="538341" y="2145817"/>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rgbClr val="0070C0"/>
              </a:solidFill>
              <a:latin typeface="Candara" charset="0"/>
              <a:ea typeface="Candara" charset="0"/>
              <a:cs typeface="Candara" charset="0"/>
            </a:endParaRPr>
          </a:p>
        </p:txBody>
      </p:sp>
      <p:sp>
        <p:nvSpPr>
          <p:cNvPr id="16" name="Прямоугольник с двумя вырезанными противолежащими углами 15"/>
          <p:cNvSpPr/>
          <p:nvPr/>
        </p:nvSpPr>
        <p:spPr>
          <a:xfrm>
            <a:off x="772367" y="2145817"/>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rgbClr val="0070C0"/>
              </a:solidFill>
              <a:latin typeface="Candara" charset="0"/>
              <a:ea typeface="Candara" charset="0"/>
              <a:cs typeface="Candara" charset="0"/>
            </a:endParaRPr>
          </a:p>
        </p:txBody>
      </p:sp>
      <p:grpSp>
        <p:nvGrpSpPr>
          <p:cNvPr id="17" name="Группа 16"/>
          <p:cNvGrpSpPr/>
          <p:nvPr/>
        </p:nvGrpSpPr>
        <p:grpSpPr>
          <a:xfrm>
            <a:off x="1066684" y="1500448"/>
            <a:ext cx="412293" cy="290469"/>
            <a:chOff x="1065854" y="1288084"/>
            <a:chExt cx="412293" cy="290469"/>
          </a:xfrm>
        </p:grpSpPr>
        <p:sp>
          <p:nvSpPr>
            <p:cNvPr id="18" name="Прямоугольник с двумя вырезанными противолежащими углами 17"/>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19" name="Прямоугольник 18"/>
            <p:cNvSpPr/>
            <p:nvPr/>
          </p:nvSpPr>
          <p:spPr>
            <a:xfrm>
              <a:off x="1065854" y="1288084"/>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grpSp>
        <p:nvGrpSpPr>
          <p:cNvPr id="20" name="Группа 19"/>
          <p:cNvGrpSpPr/>
          <p:nvPr/>
        </p:nvGrpSpPr>
        <p:grpSpPr>
          <a:xfrm>
            <a:off x="238322" y="1696352"/>
            <a:ext cx="482824" cy="270762"/>
            <a:chOff x="241224" y="1548435"/>
            <a:chExt cx="482824" cy="270762"/>
          </a:xfrm>
        </p:grpSpPr>
        <p:sp>
          <p:nvSpPr>
            <p:cNvPr id="21" name="Прямоугольник с двумя вырезанными противолежащими углами 20"/>
            <p:cNvSpPr/>
            <p:nvPr/>
          </p:nvSpPr>
          <p:spPr>
            <a:xfrm>
              <a:off x="498376" y="1548435"/>
              <a:ext cx="144016" cy="10245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2" name="Прямоугольник 21"/>
            <p:cNvSpPr/>
            <p:nvPr/>
          </p:nvSpPr>
          <p:spPr>
            <a:xfrm>
              <a:off x="241224" y="1588365"/>
              <a:ext cx="482824" cy="230832"/>
            </a:xfrm>
            <a:prstGeom prst="rect">
              <a:avLst/>
            </a:prstGeom>
          </p:spPr>
          <p:txBody>
            <a:bodyPr wrap="none">
              <a:spAutoFit/>
            </a:bodyPr>
            <a:lstStyle/>
            <a:p>
              <a:r>
                <a:rPr lang="en-US" sz="900" dirty="0">
                  <a:latin typeface="Candara" charset="0"/>
                  <a:ea typeface="Candara" charset="0"/>
                  <a:cs typeface="Candara" charset="0"/>
                </a:rPr>
                <a:t>vxlan1</a:t>
              </a:r>
              <a:endParaRPr lang="ru-RU" sz="900" dirty="0"/>
            </a:p>
          </p:txBody>
        </p:sp>
      </p:grpSp>
      <p:grpSp>
        <p:nvGrpSpPr>
          <p:cNvPr id="23" name="Группа 22"/>
          <p:cNvGrpSpPr/>
          <p:nvPr/>
        </p:nvGrpSpPr>
        <p:grpSpPr>
          <a:xfrm>
            <a:off x="211250" y="2554660"/>
            <a:ext cx="474337" cy="301770"/>
            <a:chOff x="122450" y="2268910"/>
            <a:chExt cx="474337" cy="301770"/>
          </a:xfrm>
        </p:grpSpPr>
        <p:sp>
          <p:nvSpPr>
            <p:cNvPr id="24" name="Прямоугольник с двумя вырезанными противолежащими углами 23"/>
            <p:cNvSpPr/>
            <p:nvPr/>
          </p:nvSpPr>
          <p:spPr>
            <a:xfrm>
              <a:off x="452771" y="246822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5" name="Прямоугольник 24"/>
            <p:cNvSpPr/>
            <p:nvPr/>
          </p:nvSpPr>
          <p:spPr>
            <a:xfrm>
              <a:off x="122450" y="2268910"/>
              <a:ext cx="417102" cy="230832"/>
            </a:xfrm>
            <a:prstGeom prst="rect">
              <a:avLst/>
            </a:prstGeom>
          </p:spPr>
          <p:txBody>
            <a:bodyPr wrap="none">
              <a:spAutoFit/>
            </a:bodyPr>
            <a:lstStyle/>
            <a:p>
              <a:r>
                <a:rPr lang="en-US" sz="900" dirty="0" err="1">
                  <a:latin typeface="Candara" charset="0"/>
                  <a:ea typeface="Candara" charset="0"/>
                  <a:cs typeface="Candara" charset="0"/>
                </a:rPr>
                <a:t>wlan</a:t>
              </a:r>
              <a:endParaRPr lang="ru-RU" sz="900" dirty="0"/>
            </a:p>
          </p:txBody>
        </p:sp>
      </p:grpSp>
      <p:grpSp>
        <p:nvGrpSpPr>
          <p:cNvPr id="26" name="Группа 25"/>
          <p:cNvGrpSpPr/>
          <p:nvPr/>
        </p:nvGrpSpPr>
        <p:grpSpPr>
          <a:xfrm>
            <a:off x="772368" y="2554660"/>
            <a:ext cx="415257" cy="302840"/>
            <a:chOff x="683568" y="2268910"/>
            <a:chExt cx="415257" cy="302840"/>
          </a:xfrm>
        </p:grpSpPr>
        <p:sp>
          <p:nvSpPr>
            <p:cNvPr id="27" name="Прямоугольник с двумя вырезанными противолежащими углами 26"/>
            <p:cNvSpPr/>
            <p:nvPr/>
          </p:nvSpPr>
          <p:spPr>
            <a:xfrm>
              <a:off x="683568" y="2469296"/>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28" name="Прямоугольник 27"/>
            <p:cNvSpPr/>
            <p:nvPr/>
          </p:nvSpPr>
          <p:spPr>
            <a:xfrm>
              <a:off x="710577" y="2268910"/>
              <a:ext cx="388248" cy="230832"/>
            </a:xfrm>
            <a:prstGeom prst="rect">
              <a:avLst/>
            </a:prstGeom>
          </p:spPr>
          <p:txBody>
            <a:bodyPr wrap="none">
              <a:spAutoFit/>
            </a:bodyPr>
            <a:lstStyle/>
            <a:p>
              <a:r>
                <a:rPr lang="en-US" sz="900" dirty="0">
                  <a:latin typeface="Candara" charset="0"/>
                  <a:ea typeface="Candara" charset="0"/>
                  <a:cs typeface="Candara" charset="0"/>
                </a:rPr>
                <a:t>eth1</a:t>
              </a:r>
              <a:endParaRPr lang="ru-RU" sz="900" dirty="0"/>
            </a:p>
          </p:txBody>
        </p:sp>
      </p:grpSp>
      <p:sp>
        <p:nvSpPr>
          <p:cNvPr id="29" name="Прямоугольник с двумя вырезанными противолежащими углами 28"/>
          <p:cNvSpPr/>
          <p:nvPr/>
        </p:nvSpPr>
        <p:spPr>
          <a:xfrm>
            <a:off x="3995937" y="2273378"/>
            <a:ext cx="4248472" cy="117361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C2 Controller</a:t>
            </a:r>
          </a:p>
        </p:txBody>
      </p:sp>
      <p:grpSp>
        <p:nvGrpSpPr>
          <p:cNvPr id="30" name="Группа 29"/>
          <p:cNvGrpSpPr/>
          <p:nvPr/>
        </p:nvGrpSpPr>
        <p:grpSpPr>
          <a:xfrm>
            <a:off x="4115331" y="2208132"/>
            <a:ext cx="466753" cy="230832"/>
            <a:chOff x="1326468" y="1465403"/>
            <a:chExt cx="466753" cy="230832"/>
          </a:xfrm>
        </p:grpSpPr>
        <p:sp>
          <p:nvSpPr>
            <p:cNvPr id="31" name="Прямоугольник с двумя вырезанными противолежащими углами 30"/>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2" name="Прямоугольник 31"/>
            <p:cNvSpPr/>
            <p:nvPr/>
          </p:nvSpPr>
          <p:spPr>
            <a:xfrm>
              <a:off x="1404973" y="1465403"/>
              <a:ext cx="388248" cy="230832"/>
            </a:xfrm>
            <a:prstGeom prst="rect">
              <a:avLst/>
            </a:prstGeom>
          </p:spPr>
          <p:txBody>
            <a:bodyPr wrap="none">
              <a:spAutoFit/>
            </a:bodyPr>
            <a:lstStyle/>
            <a:p>
              <a:pPr algn="ctr"/>
              <a:r>
                <a:rPr lang="en-US" sz="900" dirty="0">
                  <a:latin typeface="Candara" charset="0"/>
                  <a:ea typeface="Candara" charset="0"/>
                  <a:cs typeface="Candara" charset="0"/>
                </a:rPr>
                <a:t>eth1</a:t>
              </a:r>
              <a:endParaRPr lang="ru-RU" sz="900" dirty="0">
                <a:latin typeface="Candara" charset="0"/>
                <a:ea typeface="Candara" charset="0"/>
                <a:cs typeface="Candara" charset="0"/>
              </a:endParaRPr>
            </a:p>
          </p:txBody>
        </p:sp>
      </p:grpSp>
      <p:grpSp>
        <p:nvGrpSpPr>
          <p:cNvPr id="33" name="Группа 32"/>
          <p:cNvGrpSpPr/>
          <p:nvPr/>
        </p:nvGrpSpPr>
        <p:grpSpPr>
          <a:xfrm>
            <a:off x="5935441" y="2215216"/>
            <a:ext cx="477805" cy="230832"/>
            <a:chOff x="1326468" y="1468606"/>
            <a:chExt cx="477805" cy="230832"/>
          </a:xfrm>
        </p:grpSpPr>
        <p:sp>
          <p:nvSpPr>
            <p:cNvPr id="34" name="Прямоугольник с двумя вырезанными противолежащими углами 33"/>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35" name="Прямоугольник 34"/>
            <p:cNvSpPr/>
            <p:nvPr/>
          </p:nvSpPr>
          <p:spPr>
            <a:xfrm>
              <a:off x="1391980" y="1468606"/>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sp>
        <p:nvSpPr>
          <p:cNvPr id="36" name="Прямоугольник с двумя вырезанными противолежащими углами 35"/>
          <p:cNvSpPr/>
          <p:nvPr/>
        </p:nvSpPr>
        <p:spPr>
          <a:xfrm>
            <a:off x="4242713" y="2645420"/>
            <a:ext cx="948105" cy="285116"/>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a:t>
            </a:r>
            <a:r>
              <a:rPr lang="en-US" sz="1000" dirty="0">
                <a:solidFill>
                  <a:schemeClr val="tx1"/>
                </a:solidFill>
                <a:latin typeface="Candara" charset="0"/>
                <a:ea typeface="Candara" charset="0"/>
                <a:cs typeface="Candara" charset="0"/>
              </a:rPr>
              <a:t>-gate-</a:t>
            </a:r>
            <a:r>
              <a:rPr lang="en-US" sz="1000" dirty="0" err="1">
                <a:solidFill>
                  <a:schemeClr val="tx1"/>
                </a:solidFill>
                <a:latin typeface="Candara" charset="0"/>
                <a:ea typeface="Candara" charset="0"/>
                <a:cs typeface="Candara" charset="0"/>
              </a:rPr>
              <a:t>vlan</a:t>
            </a:r>
            <a:endParaRPr lang="ru-RU" sz="1000" dirty="0">
              <a:solidFill>
                <a:schemeClr val="tx1"/>
              </a:solidFill>
              <a:latin typeface="Candara" charset="0"/>
              <a:ea typeface="Candara" charset="0"/>
              <a:cs typeface="Candara" charset="0"/>
            </a:endParaRPr>
          </a:p>
        </p:txBody>
      </p:sp>
      <p:sp>
        <p:nvSpPr>
          <p:cNvPr id="37" name="Прямоугольник с двумя вырезанными противолежащими углами 36"/>
          <p:cNvSpPr/>
          <p:nvPr/>
        </p:nvSpPr>
        <p:spPr>
          <a:xfrm>
            <a:off x="5316749" y="2497460"/>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sp>
        <p:nvSpPr>
          <p:cNvPr id="38" name="Прямоугольник с двумя вырезанными противолежащими углами 37"/>
          <p:cNvSpPr/>
          <p:nvPr/>
        </p:nvSpPr>
        <p:spPr>
          <a:xfrm>
            <a:off x="6371559" y="2642637"/>
            <a:ext cx="948105" cy="289674"/>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a:t>
            </a:r>
            <a:r>
              <a:rPr lang="en-US" sz="1000" dirty="0">
                <a:solidFill>
                  <a:schemeClr val="tx1"/>
                </a:solidFill>
                <a:latin typeface="Candara" charset="0"/>
                <a:ea typeface="Candara" charset="0"/>
                <a:cs typeface="Candara" charset="0"/>
              </a:rPr>
              <a:t>-gate-</a:t>
            </a:r>
            <a:r>
              <a:rPr lang="en-US" sz="1000" dirty="0" err="1">
                <a:solidFill>
                  <a:schemeClr val="tx1"/>
                </a:solidFill>
                <a:latin typeface="Candara" charset="0"/>
                <a:ea typeface="Candara" charset="0"/>
                <a:cs typeface="Candara" charset="0"/>
              </a:rPr>
              <a:t>vxlan</a:t>
            </a:r>
            <a:endParaRPr lang="ru-RU" sz="1000" dirty="0">
              <a:solidFill>
                <a:schemeClr val="tx1"/>
              </a:solidFill>
              <a:latin typeface="Candara" charset="0"/>
              <a:ea typeface="Candara" charset="0"/>
              <a:cs typeface="Candara" charset="0"/>
            </a:endParaRPr>
          </a:p>
        </p:txBody>
      </p:sp>
      <p:sp>
        <p:nvSpPr>
          <p:cNvPr id="39" name="Прямоугольник с двумя вырезанными противолежащими углами 38"/>
          <p:cNvSpPr/>
          <p:nvPr/>
        </p:nvSpPr>
        <p:spPr>
          <a:xfrm>
            <a:off x="5316749" y="2917015"/>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grpSp>
        <p:nvGrpSpPr>
          <p:cNvPr id="40" name="Группа 39"/>
          <p:cNvGrpSpPr/>
          <p:nvPr/>
        </p:nvGrpSpPr>
        <p:grpSpPr>
          <a:xfrm>
            <a:off x="3324866" y="3458252"/>
            <a:ext cx="455046" cy="263344"/>
            <a:chOff x="1015438" y="1476099"/>
            <a:chExt cx="455046" cy="263344"/>
          </a:xfrm>
        </p:grpSpPr>
        <p:sp>
          <p:nvSpPr>
            <p:cNvPr id="41" name="Прямоугольник с двумя вырезанными противолежащими углами 40"/>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42" name="Прямоугольник 41"/>
            <p:cNvSpPr/>
            <p:nvPr/>
          </p:nvSpPr>
          <p:spPr>
            <a:xfrm>
              <a:off x="1015438" y="1508611"/>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grpSp>
        <p:nvGrpSpPr>
          <p:cNvPr id="43" name="Группа 42"/>
          <p:cNvGrpSpPr/>
          <p:nvPr/>
        </p:nvGrpSpPr>
        <p:grpSpPr>
          <a:xfrm>
            <a:off x="8320985" y="3458968"/>
            <a:ext cx="477122" cy="271806"/>
            <a:chOff x="1326468" y="1476099"/>
            <a:chExt cx="477122" cy="271806"/>
          </a:xfrm>
        </p:grpSpPr>
        <p:sp>
          <p:nvSpPr>
            <p:cNvPr id="44" name="Прямоугольник с двумя вырезанными противолежащими углами 43"/>
            <p:cNvSpPr/>
            <p:nvPr/>
          </p:nvSpPr>
          <p:spPr>
            <a:xfrm>
              <a:off x="1326468" y="1476099"/>
              <a:ext cx="144016" cy="102454"/>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ru-RU" sz="1350" dirty="0">
                <a:solidFill>
                  <a:schemeClr val="tx1"/>
                </a:solidFill>
                <a:latin typeface="Candara" charset="0"/>
                <a:ea typeface="Candara" charset="0"/>
                <a:cs typeface="Candara" charset="0"/>
              </a:endParaRPr>
            </a:p>
          </p:txBody>
        </p:sp>
        <p:sp>
          <p:nvSpPr>
            <p:cNvPr id="45" name="Прямоугольник 44"/>
            <p:cNvSpPr/>
            <p:nvPr/>
          </p:nvSpPr>
          <p:spPr>
            <a:xfrm>
              <a:off x="1391297" y="1517073"/>
              <a:ext cx="412293" cy="230832"/>
            </a:xfrm>
            <a:prstGeom prst="rect">
              <a:avLst/>
            </a:prstGeom>
          </p:spPr>
          <p:txBody>
            <a:bodyPr wrap="none">
              <a:spAutoFit/>
            </a:bodyPr>
            <a:lstStyle/>
            <a:p>
              <a:pPr algn="ctr"/>
              <a:r>
                <a:rPr lang="en-US" sz="900" dirty="0">
                  <a:latin typeface="Candara" charset="0"/>
                  <a:ea typeface="Candara" charset="0"/>
                  <a:cs typeface="Candara" charset="0"/>
                </a:rPr>
                <a:t>eth0</a:t>
              </a:r>
              <a:endParaRPr lang="ru-RU" sz="900" dirty="0">
                <a:latin typeface="Candara" charset="0"/>
                <a:ea typeface="Candara" charset="0"/>
                <a:cs typeface="Candara" charset="0"/>
              </a:endParaRPr>
            </a:p>
          </p:txBody>
        </p:sp>
      </p:grpSp>
      <p:sp>
        <p:nvSpPr>
          <p:cNvPr id="46" name="Прямоугольник с двумя вырезанными противолежащими углами 45"/>
          <p:cNvSpPr/>
          <p:nvPr/>
        </p:nvSpPr>
        <p:spPr>
          <a:xfrm>
            <a:off x="2518792" y="2462564"/>
            <a:ext cx="901080" cy="393810"/>
          </a:xfrm>
          <a:prstGeom prst="snip2Diag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350" i="1" dirty="0">
                <a:solidFill>
                  <a:schemeClr val="tx1"/>
                </a:solidFill>
                <a:latin typeface="Candara" charset="0"/>
                <a:ea typeface="Candara" charset="0"/>
                <a:cs typeface="Candara" charset="0"/>
              </a:rPr>
              <a:t>Ext Gate</a:t>
            </a:r>
            <a:endParaRPr lang="ru-RU" sz="1350" i="1" dirty="0">
              <a:solidFill>
                <a:schemeClr val="tx1"/>
              </a:solidFill>
              <a:latin typeface="Candara" charset="0"/>
              <a:ea typeface="Candara" charset="0"/>
              <a:cs typeface="Candara" charset="0"/>
            </a:endParaRPr>
          </a:p>
        </p:txBody>
      </p:sp>
      <p:sp>
        <p:nvSpPr>
          <p:cNvPr id="47" name="Прямоугольник с двумя вырезанными противолежащими углами 46"/>
          <p:cNvSpPr/>
          <p:nvPr/>
        </p:nvSpPr>
        <p:spPr>
          <a:xfrm>
            <a:off x="3239074" y="3734001"/>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sp>
        <p:nvSpPr>
          <p:cNvPr id="48" name="Прямоугольник с двумя вырезанными противолежащими углами 47"/>
          <p:cNvSpPr/>
          <p:nvPr/>
        </p:nvSpPr>
        <p:spPr>
          <a:xfrm>
            <a:off x="3239074" y="4133294"/>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sp>
        <p:nvSpPr>
          <p:cNvPr id="49" name="Прямоугольник с двумя вырезанными противолежащими углами 48"/>
          <p:cNvSpPr/>
          <p:nvPr/>
        </p:nvSpPr>
        <p:spPr>
          <a:xfrm>
            <a:off x="7686603" y="3738510"/>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br-tun</a:t>
            </a:r>
            <a:endParaRPr lang="ru-RU" sz="1000" dirty="0">
              <a:solidFill>
                <a:schemeClr val="tx1"/>
              </a:solidFill>
              <a:latin typeface="Candara" charset="0"/>
              <a:ea typeface="Candara" charset="0"/>
              <a:cs typeface="Candara" charset="0"/>
            </a:endParaRPr>
          </a:p>
        </p:txBody>
      </p:sp>
      <p:sp>
        <p:nvSpPr>
          <p:cNvPr id="50" name="Прямоугольник с двумя вырезанными противолежащими углами 49"/>
          <p:cNvSpPr/>
          <p:nvPr/>
        </p:nvSpPr>
        <p:spPr>
          <a:xfrm>
            <a:off x="7686603" y="4130947"/>
            <a:ext cx="948105" cy="236374"/>
          </a:xfrm>
          <a:prstGeom prst="snip2Diag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dirty="0" err="1">
                <a:solidFill>
                  <a:schemeClr val="tx1"/>
                </a:solidFill>
                <a:latin typeface="Candara" charset="0"/>
                <a:ea typeface="Candara" charset="0"/>
                <a:cs typeface="Candara" charset="0"/>
              </a:rPr>
              <a:t>br-int</a:t>
            </a:r>
            <a:endParaRPr lang="ru-RU" sz="1000" dirty="0">
              <a:solidFill>
                <a:schemeClr val="tx1"/>
              </a:solidFill>
              <a:latin typeface="Candara" charset="0"/>
              <a:ea typeface="Candara" charset="0"/>
              <a:cs typeface="Candara" charset="0"/>
            </a:endParaRPr>
          </a:p>
        </p:txBody>
      </p:sp>
      <p:cxnSp>
        <p:nvCxnSpPr>
          <p:cNvPr id="51" name="Прямая со стрелкой 50"/>
          <p:cNvCxnSpPr>
            <a:stCxn id="17" idx="0"/>
            <a:endCxn id="15" idx="2"/>
          </p:cNvCxnSpPr>
          <p:nvPr/>
        </p:nvCxnSpPr>
        <p:spPr>
          <a:xfrm>
            <a:off x="1471313" y="1739690"/>
            <a:ext cx="2093048" cy="88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2" name="Прямая со стрелкой 51"/>
          <p:cNvCxnSpPr>
            <a:stCxn id="23" idx="1"/>
          </p:cNvCxnSpPr>
          <p:nvPr/>
        </p:nvCxnSpPr>
        <p:spPr>
          <a:xfrm>
            <a:off x="613578" y="2856430"/>
            <a:ext cx="0" cy="35798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3" name="Прямая со стрелкой 52"/>
          <p:cNvCxnSpPr>
            <a:stCxn id="24" idx="1"/>
          </p:cNvCxnSpPr>
          <p:nvPr/>
        </p:nvCxnSpPr>
        <p:spPr>
          <a:xfrm flipH="1">
            <a:off x="842357" y="2857500"/>
            <a:ext cx="2018" cy="35691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4" name="Прямая со стрелкой 53"/>
          <p:cNvCxnSpPr>
            <a:stCxn id="21" idx="1"/>
            <a:endCxn id="23" idx="3"/>
          </p:cNvCxnSpPr>
          <p:nvPr/>
        </p:nvCxnSpPr>
        <p:spPr>
          <a:xfrm>
            <a:off x="610350" y="2248272"/>
            <a:ext cx="3229" cy="505705"/>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5" name="Прямая со стрелкой 54"/>
          <p:cNvCxnSpPr>
            <a:stCxn id="22" idx="1"/>
            <a:endCxn id="24" idx="3"/>
          </p:cNvCxnSpPr>
          <p:nvPr/>
        </p:nvCxnSpPr>
        <p:spPr>
          <a:xfrm>
            <a:off x="844375" y="2248272"/>
            <a:ext cx="0" cy="506775"/>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56" name="Прямая со стрелкой 55"/>
          <p:cNvCxnSpPr>
            <a:stCxn id="47" idx="3"/>
          </p:cNvCxnSpPr>
          <p:nvPr/>
        </p:nvCxnSpPr>
        <p:spPr>
          <a:xfrm flipV="1">
            <a:off x="3707904" y="2017262"/>
            <a:ext cx="0" cy="144099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a:stCxn id="50" idx="3"/>
          </p:cNvCxnSpPr>
          <p:nvPr/>
        </p:nvCxnSpPr>
        <p:spPr>
          <a:xfrm flipV="1">
            <a:off x="8392993" y="2017262"/>
            <a:ext cx="0" cy="14417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a:stCxn id="36" idx="3"/>
          </p:cNvCxnSpPr>
          <p:nvPr/>
        </p:nvCxnSpPr>
        <p:spPr>
          <a:xfrm flipH="1" flipV="1">
            <a:off x="4187178" y="1985344"/>
            <a:ext cx="160" cy="2334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9" name="Прямая со стрелкой 58"/>
          <p:cNvCxnSpPr>
            <a:stCxn id="39" idx="3"/>
            <a:endCxn id="15" idx="1"/>
          </p:cNvCxnSpPr>
          <p:nvPr/>
        </p:nvCxnSpPr>
        <p:spPr>
          <a:xfrm flipV="1">
            <a:off x="6007449" y="2008383"/>
            <a:ext cx="4949" cy="21432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0" name="Соединительная линия уступом 59"/>
          <p:cNvCxnSpPr>
            <a:stCxn id="52" idx="0"/>
          </p:cNvCxnSpPr>
          <p:nvPr/>
        </p:nvCxnSpPr>
        <p:spPr>
          <a:xfrm flipV="1">
            <a:off x="3419872" y="2004857"/>
            <a:ext cx="353438" cy="654612"/>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1" name="Облако 60"/>
          <p:cNvSpPr/>
          <p:nvPr/>
        </p:nvSpPr>
        <p:spPr>
          <a:xfrm>
            <a:off x="968832" y="3894053"/>
            <a:ext cx="1614019" cy="820055"/>
          </a:xfrm>
          <a:prstGeom prst="cloud">
            <a:avLst/>
          </a:prstGeom>
          <a:solidFill>
            <a:srgbClr val="7280B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latin typeface="Candara" charset="0"/>
                <a:ea typeface="Candara" charset="0"/>
                <a:cs typeface="Candara" charset="0"/>
              </a:rPr>
              <a:t>External Network</a:t>
            </a:r>
            <a:endParaRPr lang="ru-RU" sz="1350" dirty="0">
              <a:solidFill>
                <a:schemeClr val="tx1"/>
              </a:solidFill>
              <a:latin typeface="Candara" charset="0"/>
              <a:ea typeface="Candara" charset="0"/>
              <a:cs typeface="Candara" charset="0"/>
            </a:endParaRPr>
          </a:p>
        </p:txBody>
      </p:sp>
      <p:cxnSp>
        <p:nvCxnSpPr>
          <p:cNvPr id="62" name="Соединительная линия уступом 61"/>
          <p:cNvCxnSpPr>
            <a:stCxn id="52" idx="2"/>
            <a:endCxn id="92" idx="3"/>
          </p:cNvCxnSpPr>
          <p:nvPr/>
        </p:nvCxnSpPr>
        <p:spPr>
          <a:xfrm rot="10800000" flipV="1">
            <a:off x="1775843" y="2659469"/>
            <a:ext cx="742951" cy="1281470"/>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63" name="Рисунок 6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0113" y="4036630"/>
            <a:ext cx="620359" cy="669988"/>
          </a:xfrm>
          <a:prstGeom prst="rect">
            <a:avLst/>
          </a:prstGeom>
        </p:spPr>
      </p:pic>
      <p:cxnSp>
        <p:nvCxnSpPr>
          <p:cNvPr id="64" name="Прямая со стрелкой 63"/>
          <p:cNvCxnSpPr>
            <a:stCxn id="53" idx="3"/>
            <a:endCxn id="47" idx="1"/>
          </p:cNvCxnSpPr>
          <p:nvPr/>
        </p:nvCxnSpPr>
        <p:spPr>
          <a:xfrm flipH="1" flipV="1">
            <a:off x="3707904" y="3560707"/>
            <a:ext cx="5222" cy="173295"/>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65" name="Прямая со стрелкой 64"/>
          <p:cNvCxnSpPr>
            <a:stCxn id="54" idx="3"/>
            <a:endCxn id="53" idx="1"/>
          </p:cNvCxnSpPr>
          <p:nvPr/>
        </p:nvCxnSpPr>
        <p:spPr>
          <a:xfrm flipV="1">
            <a:off x="3713126" y="3970376"/>
            <a:ext cx="0" cy="162919"/>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66" name="Группа 65"/>
          <p:cNvGrpSpPr/>
          <p:nvPr/>
        </p:nvGrpSpPr>
        <p:grpSpPr>
          <a:xfrm>
            <a:off x="3059833" y="4369668"/>
            <a:ext cx="580461" cy="504056"/>
            <a:chOff x="3059832" y="4083918"/>
            <a:chExt cx="580461" cy="504056"/>
          </a:xfrm>
        </p:grpSpPr>
        <p:sp>
          <p:nvSpPr>
            <p:cNvPr id="67" name="Прямоугольник с двумя вырезанными противолежащими углами 66"/>
            <p:cNvSpPr/>
            <p:nvPr/>
          </p:nvSpPr>
          <p:spPr>
            <a:xfrm>
              <a:off x="3059832" y="4261483"/>
              <a:ext cx="580461"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Candara" charset="0"/>
                  <a:ea typeface="Candara" charset="0"/>
                  <a:cs typeface="Candara" charset="0"/>
                </a:rPr>
                <a:t>DHCP</a:t>
              </a:r>
              <a:endParaRPr lang="ru-RU" sz="1000" dirty="0">
                <a:solidFill>
                  <a:schemeClr val="tx1"/>
                </a:solidFill>
                <a:latin typeface="Candara" charset="0"/>
                <a:ea typeface="Candara" charset="0"/>
                <a:cs typeface="Candara" charset="0"/>
              </a:endParaRPr>
            </a:p>
          </p:txBody>
        </p:sp>
        <p:cxnSp>
          <p:nvCxnSpPr>
            <p:cNvPr id="68" name="Прямая со стрелкой 67"/>
            <p:cNvCxnSpPr>
              <a:endCxn id="97" idx="3"/>
            </p:cNvCxnSpPr>
            <p:nvPr/>
          </p:nvCxnSpPr>
          <p:spPr>
            <a:xfrm>
              <a:off x="3350062" y="4083918"/>
              <a:ext cx="1" cy="177565"/>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grpSp>
        <p:nvGrpSpPr>
          <p:cNvPr id="69" name="Группа 68"/>
          <p:cNvGrpSpPr/>
          <p:nvPr/>
        </p:nvGrpSpPr>
        <p:grpSpPr>
          <a:xfrm>
            <a:off x="3824987" y="4369668"/>
            <a:ext cx="580461" cy="515376"/>
            <a:chOff x="3824986" y="4083918"/>
            <a:chExt cx="580461" cy="515376"/>
          </a:xfrm>
        </p:grpSpPr>
        <p:sp>
          <p:nvSpPr>
            <p:cNvPr id="70" name="Прямоугольник с двумя вырезанными противолежащими углами 69"/>
            <p:cNvSpPr/>
            <p:nvPr/>
          </p:nvSpPr>
          <p:spPr>
            <a:xfrm>
              <a:off x="3824986" y="4272803"/>
              <a:ext cx="580461"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dirty="0">
                  <a:solidFill>
                    <a:schemeClr val="tx1"/>
                  </a:solidFill>
                  <a:latin typeface="Candara" charset="0"/>
                  <a:ea typeface="Candara" charset="0"/>
                  <a:cs typeface="Candara" charset="0"/>
                </a:rPr>
                <a:t>NAT</a:t>
              </a:r>
              <a:endParaRPr lang="ru-RU" sz="1000" dirty="0">
                <a:solidFill>
                  <a:schemeClr val="tx1"/>
                </a:solidFill>
                <a:latin typeface="Candara" charset="0"/>
                <a:ea typeface="Candara" charset="0"/>
                <a:cs typeface="Candara" charset="0"/>
              </a:endParaRPr>
            </a:p>
          </p:txBody>
        </p:sp>
        <p:cxnSp>
          <p:nvCxnSpPr>
            <p:cNvPr id="71" name="Прямая со стрелкой 70"/>
            <p:cNvCxnSpPr>
              <a:endCxn id="98" idx="3"/>
            </p:cNvCxnSpPr>
            <p:nvPr/>
          </p:nvCxnSpPr>
          <p:spPr>
            <a:xfrm>
              <a:off x="4115216" y="4083918"/>
              <a:ext cx="1" cy="188885"/>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cxnSp>
        <p:nvCxnSpPr>
          <p:cNvPr id="72" name="Прямая со стрелкой 71"/>
          <p:cNvCxnSpPr>
            <a:endCxn id="50" idx="1"/>
          </p:cNvCxnSpPr>
          <p:nvPr/>
        </p:nvCxnSpPr>
        <p:spPr>
          <a:xfrm flipV="1">
            <a:off x="8392993" y="3561422"/>
            <a:ext cx="0" cy="180638"/>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73" name="Прямая со стрелкой 72"/>
          <p:cNvCxnSpPr>
            <a:stCxn id="56" idx="3"/>
            <a:endCxn id="55" idx="1"/>
          </p:cNvCxnSpPr>
          <p:nvPr/>
        </p:nvCxnSpPr>
        <p:spPr>
          <a:xfrm flipV="1">
            <a:off x="8160655" y="3974885"/>
            <a:ext cx="0" cy="156063"/>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grpSp>
        <p:nvGrpSpPr>
          <p:cNvPr id="74" name="Группа 73"/>
          <p:cNvGrpSpPr/>
          <p:nvPr/>
        </p:nvGrpSpPr>
        <p:grpSpPr>
          <a:xfrm>
            <a:off x="7553019" y="4367322"/>
            <a:ext cx="691390" cy="510031"/>
            <a:chOff x="7553018" y="4081571"/>
            <a:chExt cx="691390" cy="510031"/>
          </a:xfrm>
        </p:grpSpPr>
        <p:sp>
          <p:nvSpPr>
            <p:cNvPr id="75" name="Прямоугольник с двумя вырезанными противолежащими углами 74"/>
            <p:cNvSpPr/>
            <p:nvPr/>
          </p:nvSpPr>
          <p:spPr>
            <a:xfrm>
              <a:off x="7553018" y="4265111"/>
              <a:ext cx="691390" cy="326491"/>
            </a:xfrm>
            <a:prstGeom prst="snip2DiagRect">
              <a:avLst/>
            </a:prstGeom>
            <a:noFill/>
            <a:ln w="19050">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00">
                  <a:solidFill>
                    <a:schemeClr val="tx1"/>
                  </a:solidFill>
                  <a:latin typeface="Candara" charset="0"/>
                  <a:ea typeface="Candara" charset="0"/>
                  <a:cs typeface="Candara" charset="0"/>
                </a:rPr>
                <a:t>Hadoop</a:t>
              </a:r>
              <a:endParaRPr lang="ru-RU" sz="1000" dirty="0">
                <a:solidFill>
                  <a:schemeClr val="tx1"/>
                </a:solidFill>
                <a:latin typeface="Candara" charset="0"/>
                <a:ea typeface="Candara" charset="0"/>
                <a:cs typeface="Candara" charset="0"/>
              </a:endParaRPr>
            </a:p>
          </p:txBody>
        </p:sp>
        <p:cxnSp>
          <p:nvCxnSpPr>
            <p:cNvPr id="76" name="Прямая со стрелкой 75"/>
            <p:cNvCxnSpPr>
              <a:stCxn id="99" idx="3"/>
            </p:cNvCxnSpPr>
            <p:nvPr/>
          </p:nvCxnSpPr>
          <p:spPr>
            <a:xfrm flipH="1" flipV="1">
              <a:off x="7843248" y="4081571"/>
              <a:ext cx="1" cy="183540"/>
            </a:xfrm>
            <a:prstGeom prst="straightConnector1">
              <a:avLst/>
            </a:prstGeom>
            <a:ln>
              <a:solidFill>
                <a:srgbClr val="CC3399"/>
              </a:solidFill>
              <a:headEnd type="triangle"/>
              <a:tailEnd type="triangle"/>
            </a:ln>
          </p:spPr>
          <p:style>
            <a:lnRef idx="1">
              <a:schemeClr val="dk1"/>
            </a:lnRef>
            <a:fillRef idx="0">
              <a:schemeClr val="dk1"/>
            </a:fillRef>
            <a:effectRef idx="0">
              <a:schemeClr val="dk1"/>
            </a:effectRef>
            <a:fontRef idx="minor">
              <a:schemeClr val="tx1"/>
            </a:fontRef>
          </p:style>
        </p:cxnSp>
      </p:grpSp>
      <p:cxnSp>
        <p:nvCxnSpPr>
          <p:cNvPr id="77" name="Прямая со стрелкой 76"/>
          <p:cNvCxnSpPr>
            <a:stCxn id="45" idx="3"/>
            <a:endCxn id="42" idx="1"/>
          </p:cNvCxnSpPr>
          <p:nvPr/>
        </p:nvCxnSpPr>
        <p:spPr>
          <a:xfrm flipV="1">
            <a:off x="5790801" y="2733835"/>
            <a:ext cx="0" cy="183181"/>
          </a:xfrm>
          <a:prstGeom prst="straightConnector1">
            <a:avLst/>
          </a:prstGeom>
          <a:ln>
            <a:solidFill>
              <a:srgbClr val="7030A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78" name="Соединительная линия уступом 77"/>
          <p:cNvCxnSpPr>
            <a:stCxn id="41" idx="0"/>
          </p:cNvCxnSpPr>
          <p:nvPr/>
        </p:nvCxnSpPr>
        <p:spPr>
          <a:xfrm flipV="1">
            <a:off x="5190817" y="2747386"/>
            <a:ext cx="419806" cy="40593"/>
          </a:xfrm>
          <a:prstGeom prst="bentConnector3">
            <a:avLst>
              <a:gd name="adj1" fmla="val 96980"/>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Соединительная линия уступом 78"/>
          <p:cNvCxnSpPr>
            <a:stCxn id="43" idx="2"/>
          </p:cNvCxnSpPr>
          <p:nvPr/>
        </p:nvCxnSpPr>
        <p:spPr>
          <a:xfrm rot="10800000">
            <a:off x="5986696" y="2757132"/>
            <a:ext cx="384862" cy="30342"/>
          </a:xfrm>
          <a:prstGeom prst="bentConnector3">
            <a:avLst>
              <a:gd name="adj1" fmla="val 101245"/>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Соединительная линия уступом 79"/>
          <p:cNvCxnSpPr>
            <a:stCxn id="39" idx="1"/>
            <a:endCxn id="43" idx="3"/>
          </p:cNvCxnSpPr>
          <p:nvPr/>
        </p:nvCxnSpPr>
        <p:spPr>
          <a:xfrm rot="16200000" flipH="1">
            <a:off x="6267792" y="2064819"/>
            <a:ext cx="317474" cy="838163"/>
          </a:xfrm>
          <a:prstGeom prst="bentConnector3">
            <a:avLst>
              <a:gd name="adj1" fmla="val 19029"/>
            </a:avLst>
          </a:prstGeom>
          <a:ln>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Соединительная линия уступом 80"/>
          <p:cNvCxnSpPr>
            <a:endCxn id="45" idx="2"/>
          </p:cNvCxnSpPr>
          <p:nvPr/>
        </p:nvCxnSpPr>
        <p:spPr>
          <a:xfrm>
            <a:off x="4211960" y="2321282"/>
            <a:ext cx="1104788" cy="713921"/>
          </a:xfrm>
          <a:prstGeom prst="bentConnector3">
            <a:avLst>
              <a:gd name="adj1" fmla="val 162"/>
            </a:avLst>
          </a:prstGeom>
          <a:ln>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Соединительная линия уступом 81"/>
          <p:cNvCxnSpPr>
            <a:stCxn id="18" idx="3"/>
            <a:endCxn id="39" idx="3"/>
          </p:cNvCxnSpPr>
          <p:nvPr/>
        </p:nvCxnSpPr>
        <p:spPr>
          <a:xfrm rot="16200000" flipH="1">
            <a:off x="3024287" y="-760453"/>
            <a:ext cx="526357" cy="5439966"/>
          </a:xfrm>
          <a:prstGeom prst="bentConnector3">
            <a:avLst>
              <a:gd name="adj1" fmla="val -31586"/>
            </a:avLst>
          </a:prstGeom>
          <a:ln>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Соединительная линия уступом 82"/>
          <p:cNvCxnSpPr>
            <a:stCxn id="39" idx="1"/>
            <a:endCxn id="41" idx="3"/>
          </p:cNvCxnSpPr>
          <p:nvPr/>
        </p:nvCxnSpPr>
        <p:spPr>
          <a:xfrm rot="5400000">
            <a:off x="5201980" y="1839951"/>
            <a:ext cx="320257" cy="1290683"/>
          </a:xfrm>
          <a:prstGeom prst="bentConnector3">
            <a:avLst>
              <a:gd name="adj1" fmla="val 19299"/>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Прямоугольник 83"/>
          <p:cNvSpPr/>
          <p:nvPr/>
        </p:nvSpPr>
        <p:spPr>
          <a:xfrm>
            <a:off x="5395339" y="1487819"/>
            <a:ext cx="47000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vxlan</a:t>
            </a:r>
            <a:endParaRPr lang="ru-RU" sz="1000" dirty="0">
              <a:solidFill>
                <a:srgbClr val="0070C0"/>
              </a:solidFill>
            </a:endParaRPr>
          </a:p>
        </p:txBody>
      </p:sp>
      <p:sp>
        <p:nvSpPr>
          <p:cNvPr id="85" name="Прямоугольник 84"/>
          <p:cNvSpPr/>
          <p:nvPr/>
        </p:nvSpPr>
        <p:spPr>
          <a:xfrm>
            <a:off x="4521946" y="2990554"/>
            <a:ext cx="470000" cy="246221"/>
          </a:xfrm>
          <a:prstGeom prst="rect">
            <a:avLst/>
          </a:prstGeom>
        </p:spPr>
        <p:txBody>
          <a:bodyPr wrap="none">
            <a:spAutoFit/>
          </a:bodyPr>
          <a:lstStyle/>
          <a:p>
            <a:r>
              <a:rPr lang="en-US" sz="1000" dirty="0" err="1">
                <a:solidFill>
                  <a:srgbClr val="7030A0"/>
                </a:solidFill>
                <a:latin typeface="Candara" charset="0"/>
                <a:ea typeface="Candara" charset="0"/>
                <a:cs typeface="Candara" charset="0"/>
              </a:rPr>
              <a:t>vxlan</a:t>
            </a:r>
            <a:endParaRPr lang="ru-RU" sz="1000" dirty="0">
              <a:solidFill>
                <a:srgbClr val="7030A0"/>
              </a:solidFill>
            </a:endParaRPr>
          </a:p>
        </p:txBody>
      </p:sp>
      <p:sp>
        <p:nvSpPr>
          <p:cNvPr id="86" name="Прямоугольник 85"/>
          <p:cNvSpPr/>
          <p:nvPr/>
        </p:nvSpPr>
        <p:spPr>
          <a:xfrm>
            <a:off x="4747336" y="2325163"/>
            <a:ext cx="40588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vlan</a:t>
            </a:r>
            <a:endParaRPr lang="ru-RU" sz="1000" dirty="0">
              <a:solidFill>
                <a:srgbClr val="0070C0"/>
              </a:solidFill>
            </a:endParaRPr>
          </a:p>
        </p:txBody>
      </p:sp>
      <p:sp>
        <p:nvSpPr>
          <p:cNvPr id="87" name="Прямоугольник 86"/>
          <p:cNvSpPr/>
          <p:nvPr/>
        </p:nvSpPr>
        <p:spPr>
          <a:xfrm>
            <a:off x="6396523" y="2337553"/>
            <a:ext cx="470000" cy="246221"/>
          </a:xfrm>
          <a:prstGeom prst="rect">
            <a:avLst/>
          </a:prstGeom>
        </p:spPr>
        <p:txBody>
          <a:bodyPr wrap="none">
            <a:spAutoFit/>
          </a:bodyPr>
          <a:lstStyle/>
          <a:p>
            <a:r>
              <a:rPr lang="en-US" sz="1000" dirty="0" err="1">
                <a:solidFill>
                  <a:srgbClr val="0070C0"/>
                </a:solidFill>
                <a:latin typeface="Candara" charset="0"/>
                <a:ea typeface="Candara" charset="0"/>
                <a:cs typeface="Candara" charset="0"/>
              </a:rPr>
              <a:t>vxlan</a:t>
            </a:r>
            <a:endParaRPr lang="ru-RU" sz="1000" dirty="0">
              <a:solidFill>
                <a:srgbClr val="0070C0"/>
              </a:solidFill>
            </a:endParaRPr>
          </a:p>
        </p:txBody>
      </p:sp>
      <p:pic>
        <p:nvPicPr>
          <p:cNvPr id="88" name="Рисунок 87"/>
          <p:cNvPicPr>
            <a:picLocks noChangeAspect="1"/>
          </p:cNvPicPr>
          <p:nvPr/>
        </p:nvPicPr>
        <p:blipFill>
          <a:blip r:embed="rId4" cstate="screen">
            <a:extLst>
              <a:ext uri="{BEBA8EAE-BF5A-486C-A8C5-ECC9F3942E4B}">
                <a14:imgProps xmlns:a14="http://schemas.microsoft.com/office/drawing/2010/main">
                  <a14:imgLayer r:embed="rId5">
                    <a14:imgEffect>
                      <a14:backgroundRemoval t="0" b="96965" l="0" r="100000">
                        <a14:foregroundMark x1="48722" y1="50958" x2="48722" y2="50958"/>
                        <a14:foregroundMark x1="53834" y1="40256" x2="53834" y2="40256"/>
                        <a14:foregroundMark x1="54313" y1="32428" x2="54313" y2="32428"/>
                      </a14:backgroundRemoval>
                    </a14:imgEffect>
                  </a14:imgLayer>
                </a14:imgProps>
              </a:ext>
              <a:ext uri="{28A0092B-C50C-407E-A947-70E740481C1C}">
                <a14:useLocalDpi xmlns:a14="http://schemas.microsoft.com/office/drawing/2010/main"/>
              </a:ext>
            </a:extLst>
          </a:blip>
          <a:stretch>
            <a:fillRect/>
          </a:stretch>
        </p:blipFill>
        <p:spPr>
          <a:xfrm>
            <a:off x="147123" y="3181980"/>
            <a:ext cx="550902" cy="550902"/>
          </a:xfrm>
          <a:prstGeom prst="rect">
            <a:avLst/>
          </a:prstGeom>
        </p:spPr>
      </p:pic>
      <p:sp>
        <p:nvSpPr>
          <p:cNvPr id="89" name="Прямоугольник с двумя вырезанными противолежащими углами 88"/>
          <p:cNvSpPr/>
          <p:nvPr/>
        </p:nvSpPr>
        <p:spPr>
          <a:xfrm>
            <a:off x="6807977" y="3145533"/>
            <a:ext cx="1313454" cy="243959"/>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sz="1000" dirty="0">
                <a:solidFill>
                  <a:schemeClr val="tx1"/>
                </a:solidFill>
                <a:latin typeface="Candara" charset="0"/>
                <a:ea typeface="Candara" charset="0"/>
                <a:cs typeface="Candara" charset="0"/>
              </a:rPr>
              <a:t>С2 </a:t>
            </a:r>
            <a:r>
              <a:rPr lang="en-US" sz="1000" dirty="0">
                <a:solidFill>
                  <a:schemeClr val="tx1"/>
                </a:solidFill>
                <a:latin typeface="Candara" charset="0"/>
                <a:ea typeface="Candara" charset="0"/>
                <a:cs typeface="Candara" charset="0"/>
              </a:rPr>
              <a:t>CUBE </a:t>
            </a:r>
            <a:r>
              <a:rPr lang="en-US" sz="1000" dirty="0" err="1">
                <a:solidFill>
                  <a:schemeClr val="tx1"/>
                </a:solidFill>
                <a:latin typeface="Candara" charset="0"/>
                <a:ea typeface="Candara" charset="0"/>
                <a:cs typeface="Candara" charset="0"/>
              </a:rPr>
              <a:t>OpenFlow</a:t>
            </a:r>
            <a:endParaRPr lang="ru-RU" sz="1000" dirty="0">
              <a:solidFill>
                <a:schemeClr val="tx1"/>
              </a:solidFill>
              <a:latin typeface="Candara" charset="0"/>
              <a:ea typeface="Candara" charset="0"/>
              <a:cs typeface="Candara" charset="0"/>
            </a:endParaRPr>
          </a:p>
        </p:txBody>
      </p:sp>
      <p:cxnSp>
        <p:nvCxnSpPr>
          <p:cNvPr id="90" name="Соединительная линия уступом 89"/>
          <p:cNvCxnSpPr>
            <a:stCxn id="94" idx="2"/>
          </p:cNvCxnSpPr>
          <p:nvPr/>
        </p:nvCxnSpPr>
        <p:spPr>
          <a:xfrm rot="10800000">
            <a:off x="4139953" y="2304439"/>
            <a:ext cx="2668024" cy="963075"/>
          </a:xfrm>
          <a:prstGeom prst="bentConnector3">
            <a:avLst>
              <a:gd name="adj1" fmla="val 100030"/>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Прямоугольник 90"/>
          <p:cNvSpPr/>
          <p:nvPr/>
        </p:nvSpPr>
        <p:spPr>
          <a:xfrm>
            <a:off x="5052521" y="3224070"/>
            <a:ext cx="1495922" cy="246221"/>
          </a:xfrm>
          <a:prstGeom prst="rect">
            <a:avLst/>
          </a:prstGeom>
        </p:spPr>
        <p:txBody>
          <a:bodyPr wrap="none">
            <a:spAutoFit/>
          </a:bodyPr>
          <a:lstStyle/>
          <a:p>
            <a:r>
              <a:rPr lang="en-US" sz="1000" dirty="0">
                <a:solidFill>
                  <a:srgbClr val="0070C0"/>
                </a:solidFill>
                <a:latin typeface="Candara" charset="0"/>
                <a:ea typeface="Candara" charset="0"/>
                <a:cs typeface="Candara" charset="0"/>
              </a:rPr>
              <a:t>Control Plane </a:t>
            </a:r>
            <a:r>
              <a:rPr lang="en-US" sz="1000" dirty="0" err="1">
                <a:solidFill>
                  <a:srgbClr val="0070C0"/>
                </a:solidFill>
                <a:latin typeface="Candara" charset="0"/>
                <a:ea typeface="Candara" charset="0"/>
                <a:cs typeface="Candara" charset="0"/>
              </a:rPr>
              <a:t>OpenFlow</a:t>
            </a:r>
            <a:endParaRPr lang="ru-RU" sz="1000" dirty="0">
              <a:solidFill>
                <a:srgbClr val="0070C0"/>
              </a:solidFill>
            </a:endParaRPr>
          </a:p>
        </p:txBody>
      </p:sp>
      <p:sp>
        <p:nvSpPr>
          <p:cNvPr id="92" name="Прямоугольник с двумя вырезанными противолежащими углами 91"/>
          <p:cNvSpPr/>
          <p:nvPr/>
        </p:nvSpPr>
        <p:spPr>
          <a:xfrm>
            <a:off x="4545600" y="4137292"/>
            <a:ext cx="660021" cy="226893"/>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solidFill>
                  <a:schemeClr val="tx1"/>
                </a:solidFill>
                <a:latin typeface="Candara" charset="0"/>
                <a:ea typeface="Candara" charset="0"/>
                <a:cs typeface="Candara" charset="0"/>
              </a:rPr>
              <a:t>br-lb</a:t>
            </a:r>
            <a:endParaRPr lang="ru-RU" sz="1000" dirty="0">
              <a:solidFill>
                <a:schemeClr val="tx1"/>
              </a:solidFill>
              <a:latin typeface="Candara" charset="0"/>
              <a:ea typeface="Candara" charset="0"/>
              <a:cs typeface="Candara" charset="0"/>
            </a:endParaRPr>
          </a:p>
        </p:txBody>
      </p:sp>
      <p:sp>
        <p:nvSpPr>
          <p:cNvPr id="93" name="Прямоугольник с двумя вырезанными противолежащими углами 92"/>
          <p:cNvSpPr/>
          <p:nvPr/>
        </p:nvSpPr>
        <p:spPr>
          <a:xfrm>
            <a:off x="6575661" y="4133295"/>
            <a:ext cx="660021" cy="226893"/>
          </a:xfrm>
          <a:prstGeom prst="snip2Diag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a:solidFill>
                  <a:schemeClr val="tx1"/>
                </a:solidFill>
                <a:latin typeface="Candara" charset="0"/>
                <a:ea typeface="Candara" charset="0"/>
                <a:cs typeface="Candara" charset="0"/>
              </a:rPr>
              <a:t>br-lb</a:t>
            </a:r>
            <a:endParaRPr lang="ru-RU" sz="1000" dirty="0">
              <a:solidFill>
                <a:schemeClr val="tx1"/>
              </a:solidFill>
              <a:latin typeface="Candara" charset="0"/>
              <a:ea typeface="Candara" charset="0"/>
              <a:cs typeface="Candara" charset="0"/>
            </a:endParaRPr>
          </a:p>
        </p:txBody>
      </p:sp>
      <p:cxnSp>
        <p:nvCxnSpPr>
          <p:cNvPr id="94" name="Соединительная линия уступом 93"/>
          <p:cNvCxnSpPr>
            <a:endCxn id="47" idx="1"/>
          </p:cNvCxnSpPr>
          <p:nvPr/>
        </p:nvCxnSpPr>
        <p:spPr>
          <a:xfrm rot="16200000" flipV="1">
            <a:off x="4003466" y="3265146"/>
            <a:ext cx="576585" cy="1167706"/>
          </a:xfrm>
          <a:prstGeom prst="bentConnector3">
            <a:avLst>
              <a:gd name="adj1" fmla="val 94755"/>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Соединительная линия уступом 94"/>
          <p:cNvCxnSpPr>
            <a:endCxn id="50" idx="1"/>
          </p:cNvCxnSpPr>
          <p:nvPr/>
        </p:nvCxnSpPr>
        <p:spPr>
          <a:xfrm rot="5400000" flipH="1" flipV="1">
            <a:off x="7363396" y="3103697"/>
            <a:ext cx="571872" cy="1487322"/>
          </a:xfrm>
          <a:prstGeom prst="bentConnector3">
            <a:avLst>
              <a:gd name="adj1" fmla="val 9298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stCxn id="54" idx="0"/>
          </p:cNvCxnSpPr>
          <p:nvPr/>
        </p:nvCxnSpPr>
        <p:spPr>
          <a:xfrm flipV="1">
            <a:off x="4187179" y="4250739"/>
            <a:ext cx="358421" cy="743"/>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97" name="Прямая со стрелкой 96"/>
          <p:cNvCxnSpPr>
            <a:stCxn id="56" idx="2"/>
          </p:cNvCxnSpPr>
          <p:nvPr/>
        </p:nvCxnSpPr>
        <p:spPr>
          <a:xfrm flipH="1" flipV="1">
            <a:off x="7235682" y="4246742"/>
            <a:ext cx="450921" cy="2393"/>
          </a:xfrm>
          <a:prstGeom prst="straightConnector1">
            <a:avLst/>
          </a:prstGeom>
          <a:ln>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98" name="Прямоугольник 97"/>
          <p:cNvSpPr/>
          <p:nvPr/>
        </p:nvSpPr>
        <p:spPr>
          <a:xfrm>
            <a:off x="4400851" y="3732842"/>
            <a:ext cx="918841" cy="369332"/>
          </a:xfrm>
          <a:prstGeom prst="rect">
            <a:avLst/>
          </a:prstGeom>
        </p:spPr>
        <p:txBody>
          <a:bodyPr wrap="none">
            <a:spAutoFit/>
          </a:bodyPr>
          <a:lstStyle/>
          <a:p>
            <a:pPr algn="ctr"/>
            <a:r>
              <a:rPr lang="en-US" sz="900" dirty="0">
                <a:solidFill>
                  <a:srgbClr val="0070C0"/>
                </a:solidFill>
                <a:latin typeface="Candara" charset="0"/>
                <a:ea typeface="Candara" charset="0"/>
                <a:cs typeface="Candara" charset="0"/>
              </a:rPr>
              <a:t>Control   Plane </a:t>
            </a:r>
          </a:p>
          <a:p>
            <a:pPr algn="ctr"/>
            <a:r>
              <a:rPr lang="en-US" sz="900" dirty="0" err="1">
                <a:solidFill>
                  <a:srgbClr val="0070C0"/>
                </a:solidFill>
                <a:latin typeface="Candara" charset="0"/>
                <a:ea typeface="Candara" charset="0"/>
                <a:cs typeface="Candara" charset="0"/>
              </a:rPr>
              <a:t>OpenFlow</a:t>
            </a:r>
            <a:endParaRPr lang="ru-RU" sz="900" dirty="0">
              <a:solidFill>
                <a:srgbClr val="0070C0"/>
              </a:solidFill>
            </a:endParaRPr>
          </a:p>
        </p:txBody>
      </p:sp>
      <p:sp>
        <p:nvSpPr>
          <p:cNvPr id="99" name="Прямоугольник 98"/>
          <p:cNvSpPr/>
          <p:nvPr/>
        </p:nvSpPr>
        <p:spPr>
          <a:xfrm>
            <a:off x="6444650" y="3732842"/>
            <a:ext cx="918841" cy="369332"/>
          </a:xfrm>
          <a:prstGeom prst="rect">
            <a:avLst/>
          </a:prstGeom>
        </p:spPr>
        <p:txBody>
          <a:bodyPr wrap="none">
            <a:spAutoFit/>
          </a:bodyPr>
          <a:lstStyle/>
          <a:p>
            <a:pPr algn="ctr"/>
            <a:r>
              <a:rPr lang="en-US" sz="900" dirty="0">
                <a:solidFill>
                  <a:srgbClr val="0070C0"/>
                </a:solidFill>
                <a:latin typeface="Candara" charset="0"/>
                <a:ea typeface="Candara" charset="0"/>
                <a:cs typeface="Candara" charset="0"/>
              </a:rPr>
              <a:t>Control   Plane </a:t>
            </a:r>
          </a:p>
          <a:p>
            <a:pPr algn="ctr"/>
            <a:r>
              <a:rPr lang="en-US" sz="900" dirty="0" err="1">
                <a:solidFill>
                  <a:srgbClr val="0070C0"/>
                </a:solidFill>
                <a:latin typeface="Candara" charset="0"/>
                <a:ea typeface="Candara" charset="0"/>
                <a:cs typeface="Candara" charset="0"/>
              </a:rPr>
              <a:t>OpenFlow</a:t>
            </a:r>
            <a:endParaRPr lang="ru-RU" sz="900" dirty="0">
              <a:solidFill>
                <a:srgbClr val="0070C0"/>
              </a:solidFill>
            </a:endParaRPr>
          </a:p>
        </p:txBody>
      </p:sp>
      <p:cxnSp>
        <p:nvCxnSpPr>
          <p:cNvPr id="100" name="Соединительная линия уступом 99"/>
          <p:cNvCxnSpPr>
            <a:endCxn id="15" idx="1"/>
          </p:cNvCxnSpPr>
          <p:nvPr/>
        </p:nvCxnSpPr>
        <p:spPr>
          <a:xfrm>
            <a:off x="3779913" y="2004857"/>
            <a:ext cx="2232485" cy="3526"/>
          </a:xfrm>
          <a:prstGeom prst="bentConnector4">
            <a:avLst>
              <a:gd name="adj1" fmla="val -40"/>
              <a:gd name="adj2" fmla="val -5204509"/>
            </a:avLst>
          </a:prstGeom>
          <a:ln>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Прямоугольник 100"/>
          <p:cNvSpPr/>
          <p:nvPr/>
        </p:nvSpPr>
        <p:spPr>
          <a:xfrm>
            <a:off x="4480359" y="1767823"/>
            <a:ext cx="673582" cy="246221"/>
          </a:xfrm>
          <a:prstGeom prst="rect">
            <a:avLst/>
          </a:prstGeom>
        </p:spPr>
        <p:txBody>
          <a:bodyPr wrap="none">
            <a:spAutoFit/>
          </a:bodyPr>
          <a:lstStyle/>
          <a:p>
            <a:r>
              <a:rPr lang="en-US" sz="1000">
                <a:solidFill>
                  <a:srgbClr val="0070C0"/>
                </a:solidFill>
                <a:latin typeface="Candara" charset="0"/>
                <a:ea typeface="Candara" charset="0"/>
                <a:cs typeface="Candara" charset="0"/>
              </a:rPr>
              <a:t>exit_vlan</a:t>
            </a:r>
            <a:endParaRPr lang="ru-RU" sz="1000" dirty="0">
              <a:solidFill>
                <a:srgbClr val="0070C0"/>
              </a:solidFill>
            </a:endParaRPr>
          </a:p>
        </p:txBody>
      </p:sp>
      <p:pic>
        <p:nvPicPr>
          <p:cNvPr id="102" name="Рисунок 101"/>
          <p:cNvPicPr>
            <a:picLocks noChangeAspect="1"/>
          </p:cNvPicPr>
          <p:nvPr/>
        </p:nvPicPr>
        <p:blipFill>
          <a:blip r:embed="rId6" cstate="screen">
            <a:extLst>
              <a:ext uri="{BEBA8EAE-BF5A-486C-A8C5-ECC9F3942E4B}">
                <a14:imgProps xmlns:a14="http://schemas.microsoft.com/office/drawing/2010/main">
                  <a14:imgLayer r:embed="rId7">
                    <a14:imgEffect>
                      <a14:backgroundRemoval t="0" b="100000" l="0" r="100000">
                        <a14:foregroundMark x1="96054" y1="31899" x2="96054" y2="31899"/>
                        <a14:foregroundMark x1="80359" y1="40599" x2="80359" y2="40599"/>
                        <a14:foregroundMark x1="63722" y1="18241" x2="63722" y2="18241"/>
                        <a14:foregroundMark x1="70269" y1="40037" x2="70269" y2="40037"/>
                        <a14:foregroundMark x1="57623" y1="40037" x2="57623" y2="40037"/>
                        <a14:foregroundMark x1="51076" y1="38260" x2="51076" y2="38260"/>
                        <a14:foregroundMark x1="43229" y1="30028" x2="43229" y2="30028"/>
                        <a14:foregroundMark x1="24484" y1="26473" x2="24484" y2="26473"/>
                        <a14:foregroundMark x1="23632" y1="8232" x2="23632" y2="8232"/>
                        <a14:foregroundMark x1="90762" y1="23667" x2="90762" y2="23667"/>
                        <a14:foregroundMark x1="21883" y1="36483" x2="21883" y2="36483"/>
                      </a14:backgroundRemoval>
                    </a14:imgEffect>
                  </a14:imgLayer>
                </a14:imgProps>
              </a:ext>
              <a:ext uri="{28A0092B-C50C-407E-A947-70E740481C1C}">
                <a14:useLocalDpi xmlns:a14="http://schemas.microsoft.com/office/drawing/2010/main"/>
              </a:ext>
            </a:extLst>
          </a:blip>
          <a:stretch>
            <a:fillRect/>
          </a:stretch>
        </p:blipFill>
        <p:spPr>
          <a:xfrm>
            <a:off x="7431244" y="2940665"/>
            <a:ext cx="598016" cy="286673"/>
          </a:xfrm>
          <a:prstGeom prst="rect">
            <a:avLst/>
          </a:prstGeom>
        </p:spPr>
      </p:pic>
      <p:cxnSp>
        <p:nvCxnSpPr>
          <p:cNvPr id="103" name="Прямая соединительная линия 102"/>
          <p:cNvCxnSpPr>
            <a:stCxn id="7" idx="0"/>
            <a:endCxn id="23" idx="1"/>
          </p:cNvCxnSpPr>
          <p:nvPr/>
        </p:nvCxnSpPr>
        <p:spPr>
          <a:xfrm flipV="1">
            <a:off x="422574" y="2856430"/>
            <a:ext cx="191004" cy="325550"/>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04" name="Прямая соединительная линия 103"/>
          <p:cNvCxnSpPr>
            <a:stCxn id="21" idx="1"/>
            <a:endCxn id="23" idx="3"/>
          </p:cNvCxnSpPr>
          <p:nvPr/>
        </p:nvCxnSpPr>
        <p:spPr>
          <a:xfrm>
            <a:off x="610350" y="2248272"/>
            <a:ext cx="3229" cy="505705"/>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p:cNvCxnSpPr/>
          <p:nvPr/>
        </p:nvCxnSpPr>
        <p:spPr>
          <a:xfrm>
            <a:off x="567481" y="1798806"/>
            <a:ext cx="42868" cy="347012"/>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flipV="1">
            <a:off x="5796136" y="2733835"/>
            <a:ext cx="0" cy="1831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7" name="Соединительная линия уступом 106"/>
          <p:cNvCxnSpPr>
            <a:stCxn id="18" idx="3"/>
            <a:endCxn id="39" idx="3"/>
          </p:cNvCxnSpPr>
          <p:nvPr/>
        </p:nvCxnSpPr>
        <p:spPr>
          <a:xfrm rot="16200000" flipH="1">
            <a:off x="3024287" y="-760453"/>
            <a:ext cx="526357" cy="5439966"/>
          </a:xfrm>
          <a:prstGeom prst="bentConnector3">
            <a:avLst>
              <a:gd name="adj1" fmla="val -32101"/>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08" name="Соединительная линия уступом 107"/>
          <p:cNvCxnSpPr>
            <a:stCxn id="43" idx="3"/>
            <a:endCxn id="39" idx="1"/>
          </p:cNvCxnSpPr>
          <p:nvPr/>
        </p:nvCxnSpPr>
        <p:spPr>
          <a:xfrm rot="16200000" flipV="1">
            <a:off x="6267793" y="2064819"/>
            <a:ext cx="317474" cy="838163"/>
          </a:xfrm>
          <a:prstGeom prst="bentConnector3">
            <a:avLst>
              <a:gd name="adj1" fmla="val 75046"/>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a:stCxn id="43" idx="2"/>
          </p:cNvCxnSpPr>
          <p:nvPr/>
        </p:nvCxnSpPr>
        <p:spPr>
          <a:xfrm flipH="1" flipV="1">
            <a:off x="5986696" y="2747386"/>
            <a:ext cx="384862" cy="400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0" name="Прямая соединительная линия 109"/>
          <p:cNvCxnSpPr>
            <a:stCxn id="53" idx="3"/>
            <a:endCxn id="45" idx="2"/>
          </p:cNvCxnSpPr>
          <p:nvPr/>
        </p:nvCxnSpPr>
        <p:spPr>
          <a:xfrm flipV="1">
            <a:off x="3713126" y="3035203"/>
            <a:ext cx="1603622" cy="69879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1" name="Прямая соединительная линия 110"/>
          <p:cNvCxnSpPr/>
          <p:nvPr/>
        </p:nvCxnSpPr>
        <p:spPr>
          <a:xfrm flipV="1">
            <a:off x="3531013" y="3970377"/>
            <a:ext cx="1" cy="16057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V="1">
            <a:off x="3491880" y="4367321"/>
            <a:ext cx="0" cy="1799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Облако 112"/>
          <p:cNvSpPr/>
          <p:nvPr/>
        </p:nvSpPr>
        <p:spPr>
          <a:xfrm>
            <a:off x="6129937" y="2891179"/>
            <a:ext cx="943719" cy="396725"/>
          </a:xfrm>
          <a:prstGeom prst="cloud">
            <a:avLst/>
          </a:prstGeom>
          <a:solidFill>
            <a:srgbClr val="CC3399">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latin typeface="Candara" charset="0"/>
                <a:ea typeface="Candara" charset="0"/>
                <a:cs typeface="Candara" charset="0"/>
              </a:rPr>
              <a:t>SFC</a:t>
            </a:r>
          </a:p>
          <a:p>
            <a:pPr algn="ctr"/>
            <a:r>
              <a:rPr lang="en-US" sz="1000" i="1" dirty="0">
                <a:solidFill>
                  <a:schemeClr val="tx1"/>
                </a:solidFill>
                <a:latin typeface="Candara" charset="0"/>
                <a:ea typeface="Candara" charset="0"/>
                <a:cs typeface="Candara" charset="0"/>
              </a:rPr>
              <a:t>to mac1</a:t>
            </a:r>
            <a:endParaRPr lang="ru-RU" sz="1000" i="1" dirty="0">
              <a:solidFill>
                <a:schemeClr val="tx1"/>
              </a:solidFill>
              <a:latin typeface="Candara" charset="0"/>
              <a:ea typeface="Candara" charset="0"/>
              <a:cs typeface="Candara" charset="0"/>
            </a:endParaRPr>
          </a:p>
        </p:txBody>
      </p:sp>
      <p:cxnSp>
        <p:nvCxnSpPr>
          <p:cNvPr id="114" name="Прямая соединительная линия 113"/>
          <p:cNvCxnSpPr>
            <a:stCxn id="42" idx="0"/>
            <a:endCxn id="43" idx="2"/>
          </p:cNvCxnSpPr>
          <p:nvPr/>
        </p:nvCxnSpPr>
        <p:spPr>
          <a:xfrm>
            <a:off x="6264854" y="2615648"/>
            <a:ext cx="106705" cy="171827"/>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a:off x="5868144" y="2733835"/>
            <a:ext cx="0" cy="183181"/>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a:stCxn id="45" idx="1"/>
          </p:cNvCxnSpPr>
          <p:nvPr/>
        </p:nvCxnSpPr>
        <p:spPr>
          <a:xfrm flipH="1">
            <a:off x="4059543" y="3153390"/>
            <a:ext cx="1731259" cy="585121"/>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17" name="Прямая соединительная линия 116"/>
          <p:cNvCxnSpPr/>
          <p:nvPr/>
        </p:nvCxnSpPr>
        <p:spPr>
          <a:xfrm flipH="1">
            <a:off x="3949726" y="3970376"/>
            <a:ext cx="8576" cy="148712"/>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flipH="1">
            <a:off x="3992065" y="4394392"/>
            <a:ext cx="3873" cy="152103"/>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19" name="Прямая соединительная линия 118"/>
          <p:cNvCxnSpPr>
            <a:stCxn id="45" idx="1"/>
            <a:endCxn id="55" idx="3"/>
          </p:cNvCxnSpPr>
          <p:nvPr/>
        </p:nvCxnSpPr>
        <p:spPr>
          <a:xfrm>
            <a:off x="5790801" y="3153390"/>
            <a:ext cx="2369854" cy="585121"/>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0" name="Прямая соединительная линия 119"/>
          <p:cNvCxnSpPr/>
          <p:nvPr/>
        </p:nvCxnSpPr>
        <p:spPr>
          <a:xfrm>
            <a:off x="7951889" y="3969165"/>
            <a:ext cx="0" cy="151875"/>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1" name="Прямая соединительная линия 120"/>
          <p:cNvCxnSpPr/>
          <p:nvPr/>
        </p:nvCxnSpPr>
        <p:spPr>
          <a:xfrm>
            <a:off x="7956376" y="4361810"/>
            <a:ext cx="0" cy="151875"/>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sp>
        <p:nvSpPr>
          <p:cNvPr id="122" name="Облако 121"/>
          <p:cNvSpPr/>
          <p:nvPr/>
        </p:nvSpPr>
        <p:spPr>
          <a:xfrm>
            <a:off x="8015230" y="4558554"/>
            <a:ext cx="943719" cy="396725"/>
          </a:xfrm>
          <a:prstGeom prst="cloud">
            <a:avLst/>
          </a:prstGeom>
          <a:solidFill>
            <a:srgbClr val="CC3399">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latin typeface="Candara" charset="0"/>
                <a:ea typeface="Candara" charset="0"/>
                <a:cs typeface="Candara" charset="0"/>
              </a:rPr>
              <a:t>SFC</a:t>
            </a:r>
          </a:p>
          <a:p>
            <a:pPr algn="ctr"/>
            <a:r>
              <a:rPr lang="en-US" sz="1000" i="1" dirty="0">
                <a:solidFill>
                  <a:schemeClr val="tx1"/>
                </a:solidFill>
                <a:latin typeface="Candara" charset="0"/>
                <a:ea typeface="Candara" charset="0"/>
                <a:cs typeface="Candara" charset="0"/>
              </a:rPr>
              <a:t>to mac2</a:t>
            </a:r>
            <a:endParaRPr lang="ru-RU" sz="1000" i="1" dirty="0">
              <a:solidFill>
                <a:schemeClr val="tx1"/>
              </a:solidFill>
              <a:latin typeface="Candara" charset="0"/>
              <a:ea typeface="Candara" charset="0"/>
              <a:cs typeface="Candara" charset="0"/>
            </a:endParaRPr>
          </a:p>
        </p:txBody>
      </p:sp>
      <p:sp>
        <p:nvSpPr>
          <p:cNvPr id="123" name="Облако 122"/>
          <p:cNvSpPr/>
          <p:nvPr/>
        </p:nvSpPr>
        <p:spPr>
          <a:xfrm>
            <a:off x="4180710" y="4582018"/>
            <a:ext cx="1183379" cy="396725"/>
          </a:xfrm>
          <a:prstGeom prst="cloud">
            <a:avLst/>
          </a:prstGeom>
          <a:solidFill>
            <a:srgbClr val="CC3399">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latin typeface="Candara" charset="0"/>
                <a:ea typeface="Candara" charset="0"/>
                <a:cs typeface="Candara" charset="0"/>
              </a:rPr>
              <a:t>SFC</a:t>
            </a:r>
          </a:p>
          <a:p>
            <a:pPr algn="ctr"/>
            <a:r>
              <a:rPr lang="en-US" sz="1000" i="1" dirty="0">
                <a:solidFill>
                  <a:schemeClr val="tx1"/>
                </a:solidFill>
                <a:latin typeface="Candara" charset="0"/>
                <a:ea typeface="Candara" charset="0"/>
                <a:cs typeface="Candara" charset="0"/>
              </a:rPr>
              <a:t>to </a:t>
            </a:r>
            <a:r>
              <a:rPr lang="en-US" sz="1000" i="1" dirty="0" err="1">
                <a:solidFill>
                  <a:schemeClr val="tx1"/>
                </a:solidFill>
                <a:latin typeface="Candara" charset="0"/>
                <a:ea typeface="Candara" charset="0"/>
                <a:cs typeface="Candara" charset="0"/>
              </a:rPr>
              <a:t>mac_ext</a:t>
            </a:r>
            <a:endParaRPr lang="ru-RU" sz="1000" i="1" dirty="0">
              <a:solidFill>
                <a:schemeClr val="tx1"/>
              </a:solidFill>
              <a:latin typeface="Candara" charset="0"/>
              <a:ea typeface="Candara" charset="0"/>
              <a:cs typeface="Candara" charset="0"/>
            </a:endParaRPr>
          </a:p>
        </p:txBody>
      </p:sp>
      <p:sp>
        <p:nvSpPr>
          <p:cNvPr id="124" name="Облако 123"/>
          <p:cNvSpPr/>
          <p:nvPr/>
        </p:nvSpPr>
        <p:spPr>
          <a:xfrm>
            <a:off x="3978085" y="2316773"/>
            <a:ext cx="943719" cy="396725"/>
          </a:xfrm>
          <a:prstGeom prst="cloud">
            <a:avLst/>
          </a:prstGeom>
          <a:solidFill>
            <a:srgbClr val="CC3399">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a:solidFill>
                  <a:schemeClr val="tx1"/>
                </a:solidFill>
                <a:latin typeface="Candara" charset="0"/>
                <a:ea typeface="Candara" charset="0"/>
                <a:cs typeface="Candara" charset="0"/>
              </a:rPr>
              <a:t>SFC</a:t>
            </a:r>
          </a:p>
          <a:p>
            <a:pPr algn="ctr"/>
            <a:r>
              <a:rPr lang="en-US" sz="1000" i="1" dirty="0">
                <a:solidFill>
                  <a:schemeClr val="tx1"/>
                </a:solidFill>
                <a:latin typeface="Candara" charset="0"/>
                <a:ea typeface="Candara" charset="0"/>
                <a:cs typeface="Candara" charset="0"/>
              </a:rPr>
              <a:t>to gate</a:t>
            </a:r>
            <a:endParaRPr lang="ru-RU" sz="1000" i="1" dirty="0">
              <a:solidFill>
                <a:schemeClr val="tx1"/>
              </a:solidFill>
              <a:latin typeface="Candara" charset="0"/>
              <a:ea typeface="Candara" charset="0"/>
              <a:cs typeface="Candara" charset="0"/>
            </a:endParaRPr>
          </a:p>
        </p:txBody>
      </p:sp>
      <p:cxnSp>
        <p:nvCxnSpPr>
          <p:cNvPr id="125" name="Прямая соединительная линия 124"/>
          <p:cNvCxnSpPr>
            <a:stCxn id="42" idx="2"/>
            <a:endCxn id="41" idx="0"/>
          </p:cNvCxnSpPr>
          <p:nvPr/>
        </p:nvCxnSpPr>
        <p:spPr>
          <a:xfrm flipH="1">
            <a:off x="5190818" y="2615648"/>
            <a:ext cx="125931" cy="172331"/>
          </a:xfrm>
          <a:prstGeom prst="line">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6" name="Соединительная линия уступом 125"/>
          <p:cNvCxnSpPr>
            <a:stCxn id="39" idx="1"/>
            <a:endCxn id="41" idx="3"/>
          </p:cNvCxnSpPr>
          <p:nvPr/>
        </p:nvCxnSpPr>
        <p:spPr>
          <a:xfrm rot="5400000">
            <a:off x="5201980" y="1839951"/>
            <a:ext cx="320257" cy="1290683"/>
          </a:xfrm>
          <a:prstGeom prst="bentConnector3">
            <a:avLst>
              <a:gd name="adj1" fmla="val 22069"/>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7" name="Соединительная линия уступом 126"/>
          <p:cNvCxnSpPr>
            <a:stCxn id="15" idx="1"/>
          </p:cNvCxnSpPr>
          <p:nvPr/>
        </p:nvCxnSpPr>
        <p:spPr>
          <a:xfrm rot="5400000" flipH="1">
            <a:off x="4893572" y="889558"/>
            <a:ext cx="797" cy="2236854"/>
          </a:xfrm>
          <a:prstGeom prst="bentConnector4">
            <a:avLst>
              <a:gd name="adj1" fmla="val 23694228"/>
              <a:gd name="adj2" fmla="val 99841"/>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8" name="Соединительная линия уступом 127"/>
          <p:cNvCxnSpPr>
            <a:endCxn id="52" idx="0"/>
          </p:cNvCxnSpPr>
          <p:nvPr/>
        </p:nvCxnSpPr>
        <p:spPr>
          <a:xfrm rot="5400000">
            <a:off x="3297107" y="2168538"/>
            <a:ext cx="613698" cy="368167"/>
          </a:xfrm>
          <a:prstGeom prst="bentConnector2">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cxnSp>
        <p:nvCxnSpPr>
          <p:cNvPr id="129" name="Соединительная линия уступом 128"/>
          <p:cNvCxnSpPr>
            <a:stCxn id="52" idx="2"/>
            <a:endCxn id="92" idx="3"/>
          </p:cNvCxnSpPr>
          <p:nvPr/>
        </p:nvCxnSpPr>
        <p:spPr>
          <a:xfrm rot="10800000" flipV="1">
            <a:off x="1775843" y="2659469"/>
            <a:ext cx="742951" cy="1281470"/>
          </a:xfrm>
          <a:prstGeom prst="bentConnector2">
            <a:avLst/>
          </a:prstGeom>
          <a:ln w="38100">
            <a:solidFill>
              <a:srgbClr val="CC3399"/>
            </a:solidFill>
          </a:ln>
        </p:spPr>
        <p:style>
          <a:lnRef idx="1">
            <a:schemeClr val="accent1"/>
          </a:lnRef>
          <a:fillRef idx="0">
            <a:schemeClr val="accent1"/>
          </a:fillRef>
          <a:effectRef idx="0">
            <a:schemeClr val="accent1"/>
          </a:effectRef>
          <a:fontRef idx="minor">
            <a:schemeClr val="tx1"/>
          </a:fontRef>
        </p:style>
      </p:cxnSp>
      <p:sp>
        <p:nvSpPr>
          <p:cNvPr id="2" name="Дата 1"/>
          <p:cNvSpPr>
            <a:spLocks noGrp="1"/>
          </p:cNvSpPr>
          <p:nvPr>
            <p:ph type="dt" sz="half" idx="10"/>
          </p:nvPr>
        </p:nvSpPr>
        <p:spPr/>
        <p:txBody>
          <a:bodyPr/>
          <a:lstStyle/>
          <a:p>
            <a:r>
              <a:rPr lang="ru-RU" smtClean="0"/>
              <a:t>28.09.17</a:t>
            </a:r>
            <a:endParaRPr lang="ru-RU"/>
          </a:p>
        </p:txBody>
      </p:sp>
      <p:sp>
        <p:nvSpPr>
          <p:cNvPr id="3" name="Нижний колонтитул 2"/>
          <p:cNvSpPr>
            <a:spLocks noGrp="1"/>
          </p:cNvSpPr>
          <p:nvPr>
            <p:ph type="ftr" sz="quarter" idx="11"/>
          </p:nvPr>
        </p:nvSpPr>
        <p:spPr/>
        <p:txBody>
          <a:bodyPr/>
          <a:lstStyle/>
          <a:p>
            <a:r>
              <a:rPr lang="en-US" smtClean="0"/>
              <a:t>Antonenko, Smeliansky, NEC 2017, Budva</a:t>
            </a:r>
            <a:endParaRPr lang="ru-RU"/>
          </a:p>
        </p:txBody>
      </p:sp>
      <p:sp>
        <p:nvSpPr>
          <p:cNvPr id="130" name="Shape 413"/>
          <p:cNvSpPr txBox="1">
            <a:spLocks/>
          </p:cNvSpPr>
          <p:nvPr/>
        </p:nvSpPr>
        <p:spPr>
          <a:xfrm>
            <a:off x="1876441" y="392915"/>
            <a:ext cx="7279325" cy="6453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BBD5"/>
              </a:buClr>
              <a:buSzPct val="100000"/>
              <a:buFont typeface="Nixie One"/>
              <a:buNone/>
              <a:defRPr sz="4000" b="0" i="0" u="none" strike="noStrike" cap="none">
                <a:solidFill>
                  <a:srgbClr val="19BBD5"/>
                </a:solidFill>
                <a:latin typeface="Nixie One"/>
                <a:ea typeface="Nixie One"/>
                <a:cs typeface="Nixie One"/>
                <a:sym typeface="Nixie One"/>
              </a:defRPr>
            </a:lvl1pPr>
            <a:lvl2pPr lvl="1">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lvl="2">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lvl="3">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lvl="4">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lvl="5">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lvl="6">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lvl="7">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lvl="8">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a:r>
              <a:rPr lang="en-US" dirty="0" smtClean="0">
                <a:solidFill>
                  <a:schemeClr val="tx1"/>
                </a:solidFill>
                <a:latin typeface="Candara" charset="0"/>
                <a:ea typeface="Candara" charset="0"/>
                <a:cs typeface="Candara" charset="0"/>
              </a:rPr>
              <a:t>Virtual Service</a:t>
            </a:r>
            <a:endParaRPr lang="en" dirty="0">
              <a:solidFill>
                <a:schemeClr val="tx1"/>
              </a:solidFill>
              <a:latin typeface="Candara" charset="0"/>
              <a:ea typeface="Candara" charset="0"/>
              <a:cs typeface="Candara" charset="0"/>
            </a:endParaRPr>
          </a:p>
        </p:txBody>
      </p:sp>
    </p:spTree>
    <p:extLst>
      <p:ext uri="{BB962C8B-B14F-4D97-AF65-F5344CB8AC3E}">
        <p14:creationId xmlns:p14="http://schemas.microsoft.com/office/powerpoint/2010/main" val="84965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down)">
                                      <p:cBhvr>
                                        <p:cTn id="7" dur="500"/>
                                        <p:tgtEl>
                                          <p:spTgt spid="10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down)">
                                      <p:cBhvr>
                                        <p:cTn id="11" dur="500"/>
                                        <p:tgtEl>
                                          <p:spTgt spid="10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down)">
                                      <p:cBhvr>
                                        <p:cTn id="15" dur="500"/>
                                        <p:tgtEl>
                                          <p:spTgt spid="10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left)">
                                      <p:cBhvr>
                                        <p:cTn id="19" dur="500"/>
                                        <p:tgtEl>
                                          <p:spTgt spid="10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wipe(left)">
                                      <p:cBhvr>
                                        <p:cTn id="23" dur="500"/>
                                        <p:tgtEl>
                                          <p:spTgt spid="10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wipe(right)">
                                      <p:cBhvr>
                                        <p:cTn id="28" dur="500"/>
                                        <p:tgtEl>
                                          <p:spTgt spid="109"/>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up)">
                                      <p:cBhvr>
                                        <p:cTn id="32" dur="500"/>
                                        <p:tgtEl>
                                          <p:spTgt spid="106"/>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wipe(up)">
                                      <p:cBhvr>
                                        <p:cTn id="36" dur="500"/>
                                        <p:tgtEl>
                                          <p:spTgt spid="110"/>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wipe(up)">
                                      <p:cBhvr>
                                        <p:cTn id="40" dur="500"/>
                                        <p:tgtEl>
                                          <p:spTgt spid="111"/>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112"/>
                                        </p:tgtEl>
                                        <p:attrNameLst>
                                          <p:attrName>style.visibility</p:attrName>
                                        </p:attrNameLst>
                                      </p:cBhvr>
                                      <p:to>
                                        <p:strVal val="visible"/>
                                      </p:to>
                                    </p:set>
                                    <p:animEffect transition="in" filter="wipe(up)">
                                      <p:cBhvr>
                                        <p:cTn id="44" dur="500"/>
                                        <p:tgtEl>
                                          <p:spTgt spid="1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wipe(right)">
                                      <p:cBhvr>
                                        <p:cTn id="49" dur="5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fade">
                                      <p:cBhvr>
                                        <p:cTn id="52" dur="500"/>
                                        <p:tgtEl>
                                          <p:spTgt spid="1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up)">
                                      <p:cBhvr>
                                        <p:cTn id="57" dur="500"/>
                                        <p:tgtEl>
                                          <p:spTgt spid="115"/>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up)">
                                      <p:cBhvr>
                                        <p:cTn id="61" dur="500"/>
                                        <p:tgtEl>
                                          <p:spTgt spid="119"/>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wipe(up)">
                                      <p:cBhvr>
                                        <p:cTn id="65" dur="500"/>
                                        <p:tgtEl>
                                          <p:spTgt spid="120"/>
                                        </p:tgtEl>
                                      </p:cBhvr>
                                    </p:animEffect>
                                  </p:childTnLst>
                                </p:cTn>
                              </p:par>
                            </p:childTnLst>
                          </p:cTn>
                        </p:par>
                        <p:par>
                          <p:cTn id="66" fill="hold">
                            <p:stCondLst>
                              <p:cond delay="1500"/>
                            </p:stCondLst>
                            <p:childTnLst>
                              <p:par>
                                <p:cTn id="67" presetID="22" presetClass="entr" presetSubtype="1" fill="hold" nodeType="afterEffect">
                                  <p:stCondLst>
                                    <p:cond delay="0"/>
                                  </p:stCondLst>
                                  <p:childTnLst>
                                    <p:set>
                                      <p:cBhvr>
                                        <p:cTn id="68" dur="1" fill="hold">
                                          <p:stCondLst>
                                            <p:cond delay="0"/>
                                          </p:stCondLst>
                                        </p:cTn>
                                        <p:tgtEl>
                                          <p:spTgt spid="121"/>
                                        </p:tgtEl>
                                        <p:attrNameLst>
                                          <p:attrName>style.visibility</p:attrName>
                                        </p:attrNameLst>
                                      </p:cBhvr>
                                      <p:to>
                                        <p:strVal val="visible"/>
                                      </p:to>
                                    </p:set>
                                    <p:animEffect transition="in" filter="wipe(up)">
                                      <p:cBhvr>
                                        <p:cTn id="69" dur="500"/>
                                        <p:tgtEl>
                                          <p:spTgt spid="121"/>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500"/>
                                        <p:tgtEl>
                                          <p:spTgt spid="1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4" fill="hold" nodeType="clickEffect">
                                  <p:stCondLst>
                                    <p:cond delay="0"/>
                                  </p:stCondLst>
                                  <p:childTnLst>
                                    <p:animEffect transition="out" filter="wipe(down)">
                                      <p:cBhvr>
                                        <p:cTn id="77" dur="500"/>
                                        <p:tgtEl>
                                          <p:spTgt spid="121"/>
                                        </p:tgtEl>
                                      </p:cBhvr>
                                    </p:animEffect>
                                    <p:set>
                                      <p:cBhvr>
                                        <p:cTn id="78" dur="1" fill="hold">
                                          <p:stCondLst>
                                            <p:cond delay="499"/>
                                          </p:stCondLst>
                                        </p:cTn>
                                        <p:tgtEl>
                                          <p:spTgt spid="121"/>
                                        </p:tgtEl>
                                        <p:attrNameLst>
                                          <p:attrName>style.visibility</p:attrName>
                                        </p:attrNameLst>
                                      </p:cBhvr>
                                      <p:to>
                                        <p:strVal val="hidden"/>
                                      </p:to>
                                    </p:set>
                                  </p:childTnLst>
                                </p:cTn>
                              </p:par>
                            </p:childTnLst>
                          </p:cTn>
                        </p:par>
                        <p:par>
                          <p:cTn id="79" fill="hold">
                            <p:stCondLst>
                              <p:cond delay="500"/>
                            </p:stCondLst>
                            <p:childTnLst>
                              <p:par>
                                <p:cTn id="80" presetID="22" presetClass="exit" presetSubtype="4" fill="hold" nodeType="afterEffect">
                                  <p:stCondLst>
                                    <p:cond delay="0"/>
                                  </p:stCondLst>
                                  <p:childTnLst>
                                    <p:animEffect transition="out" filter="wipe(down)">
                                      <p:cBhvr>
                                        <p:cTn id="81" dur="500"/>
                                        <p:tgtEl>
                                          <p:spTgt spid="120"/>
                                        </p:tgtEl>
                                      </p:cBhvr>
                                    </p:animEffect>
                                    <p:set>
                                      <p:cBhvr>
                                        <p:cTn id="82" dur="1" fill="hold">
                                          <p:stCondLst>
                                            <p:cond delay="499"/>
                                          </p:stCondLst>
                                        </p:cTn>
                                        <p:tgtEl>
                                          <p:spTgt spid="120"/>
                                        </p:tgtEl>
                                        <p:attrNameLst>
                                          <p:attrName>style.visibility</p:attrName>
                                        </p:attrNameLst>
                                      </p:cBhvr>
                                      <p:to>
                                        <p:strVal val="hidden"/>
                                      </p:to>
                                    </p:set>
                                  </p:childTnLst>
                                </p:cTn>
                              </p:par>
                            </p:childTnLst>
                          </p:cTn>
                        </p:par>
                        <p:par>
                          <p:cTn id="83" fill="hold">
                            <p:stCondLst>
                              <p:cond delay="1000"/>
                            </p:stCondLst>
                            <p:childTnLst>
                              <p:par>
                                <p:cTn id="84" presetID="22" presetClass="exit" presetSubtype="4" fill="hold" nodeType="afterEffect">
                                  <p:stCondLst>
                                    <p:cond delay="0"/>
                                  </p:stCondLst>
                                  <p:childTnLst>
                                    <p:animEffect transition="out" filter="wipe(down)">
                                      <p:cBhvr>
                                        <p:cTn id="85" dur="500"/>
                                        <p:tgtEl>
                                          <p:spTgt spid="119"/>
                                        </p:tgtEl>
                                      </p:cBhvr>
                                    </p:animEffect>
                                    <p:set>
                                      <p:cBhvr>
                                        <p:cTn id="86" dur="1" fill="hold">
                                          <p:stCondLst>
                                            <p:cond delay="499"/>
                                          </p:stCondLst>
                                        </p:cTn>
                                        <p:tgtEl>
                                          <p:spTgt spid="119"/>
                                        </p:tgtEl>
                                        <p:attrNameLst>
                                          <p:attrName>style.visibility</p:attrName>
                                        </p:attrNameLst>
                                      </p:cBhvr>
                                      <p:to>
                                        <p:strVal val="hidden"/>
                                      </p:to>
                                    </p:set>
                                  </p:childTnLst>
                                </p:cTn>
                              </p:par>
                            </p:childTnLst>
                          </p:cTn>
                        </p:par>
                        <p:par>
                          <p:cTn id="87" fill="hold">
                            <p:stCondLst>
                              <p:cond delay="1500"/>
                            </p:stCondLst>
                            <p:childTnLst>
                              <p:par>
                                <p:cTn id="88" presetID="22" presetClass="entr" presetSubtype="1" fill="hold" nodeType="afterEffect">
                                  <p:stCondLst>
                                    <p:cond delay="0"/>
                                  </p:stCondLst>
                                  <p:childTnLst>
                                    <p:set>
                                      <p:cBhvr>
                                        <p:cTn id="89" dur="1" fill="hold">
                                          <p:stCondLst>
                                            <p:cond delay="0"/>
                                          </p:stCondLst>
                                        </p:cTn>
                                        <p:tgtEl>
                                          <p:spTgt spid="116"/>
                                        </p:tgtEl>
                                        <p:attrNameLst>
                                          <p:attrName>style.visibility</p:attrName>
                                        </p:attrNameLst>
                                      </p:cBhvr>
                                      <p:to>
                                        <p:strVal val="visible"/>
                                      </p:to>
                                    </p:set>
                                    <p:animEffect transition="in" filter="wipe(up)">
                                      <p:cBhvr>
                                        <p:cTn id="90" dur="500"/>
                                        <p:tgtEl>
                                          <p:spTgt spid="116"/>
                                        </p:tgtEl>
                                      </p:cBhvr>
                                    </p:animEffect>
                                  </p:childTnLst>
                                </p:cTn>
                              </p:par>
                            </p:childTnLst>
                          </p:cTn>
                        </p:par>
                        <p:par>
                          <p:cTn id="91" fill="hold">
                            <p:stCondLst>
                              <p:cond delay="2000"/>
                            </p:stCondLst>
                            <p:childTnLst>
                              <p:par>
                                <p:cTn id="92" presetID="22" presetClass="entr" presetSubtype="1" fill="hold" nodeType="afterEffect">
                                  <p:stCondLst>
                                    <p:cond delay="0"/>
                                  </p:stCondLst>
                                  <p:childTnLst>
                                    <p:set>
                                      <p:cBhvr>
                                        <p:cTn id="93" dur="1" fill="hold">
                                          <p:stCondLst>
                                            <p:cond delay="0"/>
                                          </p:stCondLst>
                                        </p:cTn>
                                        <p:tgtEl>
                                          <p:spTgt spid="117"/>
                                        </p:tgtEl>
                                        <p:attrNameLst>
                                          <p:attrName>style.visibility</p:attrName>
                                        </p:attrNameLst>
                                      </p:cBhvr>
                                      <p:to>
                                        <p:strVal val="visible"/>
                                      </p:to>
                                    </p:set>
                                    <p:animEffect transition="in" filter="wipe(up)">
                                      <p:cBhvr>
                                        <p:cTn id="94" dur="500"/>
                                        <p:tgtEl>
                                          <p:spTgt spid="117"/>
                                        </p:tgtEl>
                                      </p:cBhvr>
                                    </p:animEffect>
                                  </p:childTnLst>
                                </p:cTn>
                              </p:par>
                            </p:childTnLst>
                          </p:cTn>
                        </p:par>
                        <p:par>
                          <p:cTn id="95" fill="hold">
                            <p:stCondLst>
                              <p:cond delay="2500"/>
                            </p:stCondLst>
                            <p:childTnLst>
                              <p:par>
                                <p:cTn id="96" presetID="22" presetClass="entr" presetSubtype="1" fill="hold" nodeType="afterEffect">
                                  <p:stCondLst>
                                    <p:cond delay="0"/>
                                  </p:stCondLst>
                                  <p:childTnLst>
                                    <p:set>
                                      <p:cBhvr>
                                        <p:cTn id="97" dur="1" fill="hold">
                                          <p:stCondLst>
                                            <p:cond delay="0"/>
                                          </p:stCondLst>
                                        </p:cTn>
                                        <p:tgtEl>
                                          <p:spTgt spid="118"/>
                                        </p:tgtEl>
                                        <p:attrNameLst>
                                          <p:attrName>style.visibility</p:attrName>
                                        </p:attrNameLst>
                                      </p:cBhvr>
                                      <p:to>
                                        <p:strVal val="visible"/>
                                      </p:to>
                                    </p:set>
                                    <p:animEffect transition="in" filter="wipe(up)">
                                      <p:cBhvr>
                                        <p:cTn id="98" dur="500"/>
                                        <p:tgtEl>
                                          <p:spTgt spid="118"/>
                                        </p:tgtEl>
                                      </p:cBhvr>
                                    </p:animEffect>
                                  </p:childTnLst>
                                </p:cTn>
                              </p:par>
                            </p:childTnLst>
                          </p:cTn>
                        </p:par>
                        <p:par>
                          <p:cTn id="99" fill="hold">
                            <p:stCondLst>
                              <p:cond delay="3000"/>
                            </p:stCondLst>
                            <p:childTnLst>
                              <p:par>
                                <p:cTn id="100" presetID="10" presetClass="entr" presetSubtype="0"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xit" presetSubtype="4" fill="hold" nodeType="clickEffect">
                                  <p:stCondLst>
                                    <p:cond delay="0"/>
                                  </p:stCondLst>
                                  <p:childTnLst>
                                    <p:animEffect transition="out" filter="wipe(down)">
                                      <p:cBhvr>
                                        <p:cTn id="106" dur="500"/>
                                        <p:tgtEl>
                                          <p:spTgt spid="118"/>
                                        </p:tgtEl>
                                      </p:cBhvr>
                                    </p:animEffect>
                                    <p:set>
                                      <p:cBhvr>
                                        <p:cTn id="107" dur="1" fill="hold">
                                          <p:stCondLst>
                                            <p:cond delay="499"/>
                                          </p:stCondLst>
                                        </p:cTn>
                                        <p:tgtEl>
                                          <p:spTgt spid="118"/>
                                        </p:tgtEl>
                                        <p:attrNameLst>
                                          <p:attrName>style.visibility</p:attrName>
                                        </p:attrNameLst>
                                      </p:cBhvr>
                                      <p:to>
                                        <p:strVal val="hidden"/>
                                      </p:to>
                                    </p:set>
                                  </p:childTnLst>
                                </p:cTn>
                              </p:par>
                            </p:childTnLst>
                          </p:cTn>
                        </p:par>
                        <p:par>
                          <p:cTn id="108" fill="hold">
                            <p:stCondLst>
                              <p:cond delay="500"/>
                            </p:stCondLst>
                            <p:childTnLst>
                              <p:par>
                                <p:cTn id="109" presetID="22" presetClass="exit" presetSubtype="4" fill="hold" nodeType="afterEffect">
                                  <p:stCondLst>
                                    <p:cond delay="0"/>
                                  </p:stCondLst>
                                  <p:childTnLst>
                                    <p:animEffect transition="out" filter="wipe(down)">
                                      <p:cBhvr>
                                        <p:cTn id="110" dur="500"/>
                                        <p:tgtEl>
                                          <p:spTgt spid="117"/>
                                        </p:tgtEl>
                                      </p:cBhvr>
                                    </p:animEffect>
                                    <p:set>
                                      <p:cBhvr>
                                        <p:cTn id="111" dur="1" fill="hold">
                                          <p:stCondLst>
                                            <p:cond delay="499"/>
                                          </p:stCondLst>
                                        </p:cTn>
                                        <p:tgtEl>
                                          <p:spTgt spid="117"/>
                                        </p:tgtEl>
                                        <p:attrNameLst>
                                          <p:attrName>style.visibility</p:attrName>
                                        </p:attrNameLst>
                                      </p:cBhvr>
                                      <p:to>
                                        <p:strVal val="hidden"/>
                                      </p:to>
                                    </p:set>
                                  </p:childTnLst>
                                </p:cTn>
                              </p:par>
                            </p:childTnLst>
                          </p:cTn>
                        </p:par>
                        <p:par>
                          <p:cTn id="112" fill="hold">
                            <p:stCondLst>
                              <p:cond delay="1000"/>
                            </p:stCondLst>
                            <p:childTnLst>
                              <p:par>
                                <p:cTn id="113" presetID="22" presetClass="exit" presetSubtype="4" fill="hold" nodeType="afterEffect">
                                  <p:stCondLst>
                                    <p:cond delay="0"/>
                                  </p:stCondLst>
                                  <p:childTnLst>
                                    <p:animEffect transition="out" filter="wipe(down)">
                                      <p:cBhvr>
                                        <p:cTn id="114" dur="500"/>
                                        <p:tgtEl>
                                          <p:spTgt spid="116"/>
                                        </p:tgtEl>
                                      </p:cBhvr>
                                    </p:animEffect>
                                    <p:set>
                                      <p:cBhvr>
                                        <p:cTn id="115" dur="1" fill="hold">
                                          <p:stCondLst>
                                            <p:cond delay="499"/>
                                          </p:stCondLst>
                                        </p:cTn>
                                        <p:tgtEl>
                                          <p:spTgt spid="116"/>
                                        </p:tgtEl>
                                        <p:attrNameLst>
                                          <p:attrName>style.visibility</p:attrName>
                                        </p:attrNameLst>
                                      </p:cBhvr>
                                      <p:to>
                                        <p:strVal val="hidden"/>
                                      </p:to>
                                    </p:set>
                                  </p:childTnLst>
                                </p:cTn>
                              </p:par>
                            </p:childTnLst>
                          </p:cTn>
                        </p:par>
                        <p:par>
                          <p:cTn id="116" fill="hold">
                            <p:stCondLst>
                              <p:cond delay="1500"/>
                            </p:stCondLst>
                            <p:childTnLst>
                              <p:par>
                                <p:cTn id="117" presetID="22" presetClass="exit" presetSubtype="4" fill="hold" nodeType="afterEffect">
                                  <p:stCondLst>
                                    <p:cond delay="0"/>
                                  </p:stCondLst>
                                  <p:childTnLst>
                                    <p:animEffect transition="out" filter="wipe(down)">
                                      <p:cBhvr>
                                        <p:cTn id="118" dur="500"/>
                                        <p:tgtEl>
                                          <p:spTgt spid="115"/>
                                        </p:tgtEl>
                                      </p:cBhvr>
                                    </p:animEffect>
                                    <p:set>
                                      <p:cBhvr>
                                        <p:cTn id="119" dur="1" fill="hold">
                                          <p:stCondLst>
                                            <p:cond delay="499"/>
                                          </p:stCondLst>
                                        </p:cTn>
                                        <p:tgtEl>
                                          <p:spTgt spid="115"/>
                                        </p:tgtEl>
                                        <p:attrNameLst>
                                          <p:attrName>style.visibility</p:attrName>
                                        </p:attrNameLst>
                                      </p:cBhvr>
                                      <p:to>
                                        <p:strVal val="hidden"/>
                                      </p:to>
                                    </p:set>
                                  </p:childTnLst>
                                </p:cTn>
                              </p:par>
                            </p:childTnLst>
                          </p:cTn>
                        </p:par>
                        <p:par>
                          <p:cTn id="120" fill="hold">
                            <p:stCondLst>
                              <p:cond delay="2000"/>
                            </p:stCondLst>
                            <p:childTnLst>
                              <p:par>
                                <p:cTn id="121" presetID="10" presetClass="entr" presetSubtype="0" fill="hold" grpId="0" nodeType="after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fade">
                                      <p:cBhvr>
                                        <p:cTn id="123" dur="500"/>
                                        <p:tgtEl>
                                          <p:spTgt spid="12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25"/>
                                        </p:tgtEl>
                                        <p:attrNameLst>
                                          <p:attrName>style.visibility</p:attrName>
                                        </p:attrNameLst>
                                      </p:cBhvr>
                                      <p:to>
                                        <p:strVal val="visible"/>
                                      </p:to>
                                    </p:set>
                                    <p:animEffect transition="in" filter="wipe(up)">
                                      <p:cBhvr>
                                        <p:cTn id="128" dur="500"/>
                                        <p:tgtEl>
                                          <p:spTgt spid="125"/>
                                        </p:tgtEl>
                                      </p:cBhvr>
                                    </p:animEffect>
                                  </p:childTnLst>
                                </p:cTn>
                              </p:par>
                            </p:childTnLst>
                          </p:cTn>
                        </p:par>
                        <p:par>
                          <p:cTn id="129" fill="hold">
                            <p:stCondLst>
                              <p:cond delay="500"/>
                            </p:stCondLst>
                            <p:childTnLst>
                              <p:par>
                                <p:cTn id="130" presetID="22" presetClass="entr" presetSubtype="8" fill="hold"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000"/>
                            </p:stCondLst>
                            <p:childTnLst>
                              <p:par>
                                <p:cTn id="134" presetID="22" presetClass="entr" presetSubtype="2"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right)">
                                      <p:cBhvr>
                                        <p:cTn id="136" dur="500"/>
                                        <p:tgtEl>
                                          <p:spTgt spid="127"/>
                                        </p:tgtEl>
                                      </p:cBhvr>
                                    </p:animEffect>
                                  </p:childTnLst>
                                </p:cTn>
                              </p:par>
                            </p:childTnLst>
                          </p:cTn>
                        </p:par>
                        <p:par>
                          <p:cTn id="137" fill="hold">
                            <p:stCondLst>
                              <p:cond delay="1500"/>
                            </p:stCondLst>
                            <p:childTnLst>
                              <p:par>
                                <p:cTn id="138" presetID="22" presetClass="entr" presetSubtype="1" fill="hold" nodeType="afterEffect">
                                  <p:stCondLst>
                                    <p:cond delay="0"/>
                                  </p:stCondLst>
                                  <p:childTnLst>
                                    <p:set>
                                      <p:cBhvr>
                                        <p:cTn id="139" dur="1" fill="hold">
                                          <p:stCondLst>
                                            <p:cond delay="0"/>
                                          </p:stCondLst>
                                        </p:cTn>
                                        <p:tgtEl>
                                          <p:spTgt spid="128"/>
                                        </p:tgtEl>
                                        <p:attrNameLst>
                                          <p:attrName>style.visibility</p:attrName>
                                        </p:attrNameLst>
                                      </p:cBhvr>
                                      <p:to>
                                        <p:strVal val="visible"/>
                                      </p:to>
                                    </p:set>
                                    <p:animEffect transition="in" filter="wipe(up)">
                                      <p:cBhvr>
                                        <p:cTn id="140" dur="500"/>
                                        <p:tgtEl>
                                          <p:spTgt spid="128"/>
                                        </p:tgtEl>
                                      </p:cBhvr>
                                    </p:animEffect>
                                  </p:childTnLst>
                                </p:cTn>
                              </p:par>
                            </p:childTnLst>
                          </p:cTn>
                        </p:par>
                        <p:par>
                          <p:cTn id="141" fill="hold">
                            <p:stCondLst>
                              <p:cond delay="2000"/>
                            </p:stCondLst>
                            <p:childTnLst>
                              <p:par>
                                <p:cTn id="142" presetID="22" presetClass="entr" presetSubtype="1" fill="hold" nodeType="afterEffect">
                                  <p:stCondLst>
                                    <p:cond delay="0"/>
                                  </p:stCondLst>
                                  <p:childTnLst>
                                    <p:set>
                                      <p:cBhvr>
                                        <p:cTn id="143" dur="1" fill="hold">
                                          <p:stCondLst>
                                            <p:cond delay="0"/>
                                          </p:stCondLst>
                                        </p:cTn>
                                        <p:tgtEl>
                                          <p:spTgt spid="129"/>
                                        </p:tgtEl>
                                        <p:attrNameLst>
                                          <p:attrName>style.visibility</p:attrName>
                                        </p:attrNameLst>
                                      </p:cBhvr>
                                      <p:to>
                                        <p:strVal val="visible"/>
                                      </p:to>
                                    </p:set>
                                    <p:animEffect transition="in" filter="wipe(up)">
                                      <p:cBhvr>
                                        <p:cTn id="144"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22" grpId="0" animBg="1"/>
      <p:bldP spid="123" grpId="0" animBg="1"/>
      <p:bldP spid="1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Conclusion</a:t>
            </a:r>
            <a:endParaRPr lang="ru-RU" dirty="0"/>
          </a:p>
        </p:txBody>
      </p:sp>
      <p:sp>
        <p:nvSpPr>
          <p:cNvPr id="3" name="Объект 2"/>
          <p:cNvSpPr>
            <a:spLocks noGrp="1"/>
          </p:cNvSpPr>
          <p:nvPr>
            <p:ph idx="1"/>
          </p:nvPr>
        </p:nvSpPr>
        <p:spPr/>
        <p:txBody>
          <a:bodyPr>
            <a:normAutofit fontScale="92500"/>
          </a:bodyPr>
          <a:lstStyle/>
          <a:p>
            <a:r>
              <a:rPr lang="en-US" sz="2400" dirty="0" smtClean="0"/>
              <a:t>Today an experiment is Data mining + Knowledge extraction </a:t>
            </a:r>
          </a:p>
          <a:p>
            <a:r>
              <a:rPr lang="en-US" sz="2400" dirty="0"/>
              <a:t>Knowledge extraction </a:t>
            </a:r>
            <a:r>
              <a:rPr lang="en-US" sz="2400" dirty="0" smtClean="0"/>
              <a:t>means manage and support service life-cycle</a:t>
            </a:r>
          </a:p>
          <a:p>
            <a:pPr marL="785813" lvl="1" indent="-385763">
              <a:buFont typeface="+mj-lt"/>
              <a:buAutoNum type="arabicPeriod"/>
            </a:pPr>
            <a:r>
              <a:rPr lang="en-US" sz="1700" dirty="0" smtClean="0"/>
              <a:t>Function specification </a:t>
            </a:r>
            <a:endParaRPr lang="ru-RU" sz="1700" dirty="0"/>
          </a:p>
          <a:p>
            <a:pPr marL="785813" lvl="1" indent="-385763">
              <a:buFont typeface="+mj-lt"/>
              <a:buAutoNum type="arabicPeriod"/>
            </a:pPr>
            <a:r>
              <a:rPr lang="en-US" sz="1700" dirty="0" smtClean="0"/>
              <a:t>Policy Resource </a:t>
            </a:r>
            <a:r>
              <a:rPr lang="en-US" sz="1700" dirty="0"/>
              <a:t>scheduling for each </a:t>
            </a:r>
            <a:r>
              <a:rPr lang="en-US" sz="1700" dirty="0" smtClean="0"/>
              <a:t>function instance</a:t>
            </a:r>
            <a:endParaRPr lang="ru-RU" sz="1700" dirty="0"/>
          </a:p>
          <a:p>
            <a:pPr marL="785813" lvl="1" indent="-385763">
              <a:buFont typeface="+mj-lt"/>
              <a:buAutoNum type="arabicPeriod"/>
            </a:pPr>
            <a:r>
              <a:rPr lang="en-US" sz="1700" dirty="0" smtClean="0"/>
              <a:t>Deploying </a:t>
            </a:r>
            <a:r>
              <a:rPr lang="en-US" sz="1700" dirty="0"/>
              <a:t>the </a:t>
            </a:r>
            <a:r>
              <a:rPr lang="en-US" sz="1700" dirty="0" smtClean="0"/>
              <a:t>certain </a:t>
            </a:r>
            <a:r>
              <a:rPr lang="en-US" sz="1700" dirty="0" smtClean="0"/>
              <a:t>function instance</a:t>
            </a:r>
            <a:r>
              <a:rPr lang="en-US" sz="1700" dirty="0"/>
              <a:t>. </a:t>
            </a:r>
            <a:r>
              <a:rPr lang="en-US" sz="1700" dirty="0" smtClean="0"/>
              <a:t> </a:t>
            </a:r>
            <a:endParaRPr lang="en-US" sz="1700" dirty="0"/>
          </a:p>
          <a:p>
            <a:pPr marL="785813" lvl="1" indent="-385763">
              <a:buFont typeface="+mj-lt"/>
              <a:buAutoNum type="arabicPeriod"/>
            </a:pPr>
            <a:r>
              <a:rPr lang="en-US" sz="1700" dirty="0" smtClean="0"/>
              <a:t>Configuring </a:t>
            </a:r>
            <a:r>
              <a:rPr lang="en-US" sz="1700" dirty="0"/>
              <a:t>the certain </a:t>
            </a:r>
            <a:r>
              <a:rPr lang="en-US" sz="1700" dirty="0" smtClean="0"/>
              <a:t>function instance </a:t>
            </a:r>
            <a:endParaRPr lang="ru-RU" sz="1700" dirty="0"/>
          </a:p>
          <a:p>
            <a:pPr marL="785813" lvl="1" indent="-385763">
              <a:buFont typeface="+mj-lt"/>
              <a:buAutoNum type="arabicPeriod"/>
            </a:pPr>
            <a:r>
              <a:rPr lang="en-US" sz="1700" dirty="0" smtClean="0"/>
              <a:t>Service Automatic </a:t>
            </a:r>
            <a:r>
              <a:rPr lang="en-US" sz="1700" dirty="0"/>
              <a:t>scaling and healing</a:t>
            </a:r>
            <a:endParaRPr lang="ru-RU" sz="1700" dirty="0"/>
          </a:p>
          <a:p>
            <a:pPr marL="785813" lvl="1" indent="-385763">
              <a:buFont typeface="+mj-lt"/>
              <a:buAutoNum type="arabicPeriod"/>
            </a:pPr>
            <a:r>
              <a:rPr lang="en-US" sz="1700" dirty="0" smtClean="0"/>
              <a:t>Function </a:t>
            </a:r>
            <a:r>
              <a:rPr lang="en-US" sz="1700" dirty="0"/>
              <a:t>i</a:t>
            </a:r>
            <a:r>
              <a:rPr lang="en-US" sz="1700" dirty="0" smtClean="0"/>
              <a:t>nstance </a:t>
            </a:r>
            <a:r>
              <a:rPr lang="en-US" sz="1700" dirty="0" err="1" smtClean="0"/>
              <a:t>undeplo</a:t>
            </a:r>
            <a:r>
              <a:rPr lang="en-US" sz="1700" dirty="0" err="1"/>
              <a:t>y</a:t>
            </a:r>
            <a:r>
              <a:rPr lang="en-US" sz="1700" dirty="0" err="1" smtClean="0"/>
              <a:t>ing</a:t>
            </a:r>
            <a:r>
              <a:rPr lang="en-US" sz="1700" dirty="0"/>
              <a:t>: Release resources</a:t>
            </a:r>
            <a:endParaRPr lang="en-US" sz="1700" dirty="0" smtClean="0"/>
          </a:p>
          <a:p>
            <a:r>
              <a:rPr lang="en-US" sz="2400" dirty="0" smtClean="0"/>
              <a:t>The architecture of C2 MANO platform that aims to orchestrate and manage the cloud services was presented</a:t>
            </a:r>
            <a:endParaRPr lang="ru-RU" sz="2400" dirty="0"/>
          </a:p>
        </p:txBody>
      </p:sp>
      <p:sp>
        <p:nvSpPr>
          <p:cNvPr id="4" name="Дата 3"/>
          <p:cNvSpPr>
            <a:spLocks noGrp="1"/>
          </p:cNvSpPr>
          <p:nvPr>
            <p:ph type="dt" sz="half" idx="10"/>
          </p:nvPr>
        </p:nvSpPr>
        <p:spPr/>
        <p:txBody>
          <a:bodyPr/>
          <a:lstStyle/>
          <a:p>
            <a:r>
              <a:rPr lang="ru-RU" dirty="0" smtClean="0"/>
              <a:t>28.09.17</a:t>
            </a:r>
            <a:endParaRPr lang="ru-RU" dirty="0"/>
          </a:p>
        </p:txBody>
      </p:sp>
      <p:sp>
        <p:nvSpPr>
          <p:cNvPr id="5" name="Нижний колонтитул 4"/>
          <p:cNvSpPr>
            <a:spLocks noGrp="1"/>
          </p:cNvSpPr>
          <p:nvPr>
            <p:ph type="ftr" sz="quarter" idx="11"/>
          </p:nvPr>
        </p:nvSpPr>
        <p:spPr/>
        <p:txBody>
          <a:bodyPr/>
          <a:lstStyle/>
          <a:p>
            <a:r>
              <a:rPr lang="en-US" smtClean="0"/>
              <a:t>Antonenko, Smeliansky, NEC 2017, Budva</a:t>
            </a:r>
            <a:endParaRPr lang="ru-RU"/>
          </a:p>
        </p:txBody>
      </p:sp>
      <p:sp>
        <p:nvSpPr>
          <p:cNvPr id="6" name="Номер слайда 5"/>
          <p:cNvSpPr>
            <a:spLocks noGrp="1"/>
          </p:cNvSpPr>
          <p:nvPr>
            <p:ph type="sldNum" sz="quarter" idx="12"/>
          </p:nvPr>
        </p:nvSpPr>
        <p:spPr/>
        <p:txBody>
          <a:bodyPr/>
          <a:lstStyle/>
          <a:p>
            <a:fld id="{10B6AA23-0381-C745-8553-D6C42DAE0F78}" type="slidenum">
              <a:rPr lang="ru-RU" smtClean="0"/>
              <a:t>25</a:t>
            </a:fld>
            <a:endParaRPr lang="ru-RU"/>
          </a:p>
        </p:txBody>
      </p:sp>
    </p:spTree>
    <p:extLst>
      <p:ext uri="{BB962C8B-B14F-4D97-AF65-F5344CB8AC3E}">
        <p14:creationId xmlns:p14="http://schemas.microsoft.com/office/powerpoint/2010/main" val="1897789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9300" y="1320800"/>
            <a:ext cx="7645400" cy="3139321"/>
          </a:xfrm>
          <a:prstGeom prst="rect">
            <a:avLst/>
          </a:prstGeom>
          <a:noFill/>
        </p:spPr>
        <p:txBody>
          <a:bodyPr wrap="square" rtlCol="0">
            <a:spAutoFit/>
          </a:bodyPr>
          <a:lstStyle/>
          <a:p>
            <a:pPr algn="ctr"/>
            <a:r>
              <a:rPr lang="en-US" sz="6600" dirty="0" smtClean="0"/>
              <a:t>THANK YOU!</a:t>
            </a:r>
          </a:p>
          <a:p>
            <a:pPr algn="ctr"/>
            <a:endParaRPr lang="en-US" sz="6600" dirty="0"/>
          </a:p>
          <a:p>
            <a:pPr algn="ctr"/>
            <a:r>
              <a:rPr lang="en-US" sz="6600" dirty="0" smtClean="0"/>
              <a:t>Questions?</a:t>
            </a:r>
            <a:endParaRPr lang="ru-RU" sz="6600" dirty="0"/>
          </a:p>
        </p:txBody>
      </p:sp>
      <p:sp>
        <p:nvSpPr>
          <p:cNvPr id="2" name="Дата 1"/>
          <p:cNvSpPr>
            <a:spLocks noGrp="1"/>
          </p:cNvSpPr>
          <p:nvPr>
            <p:ph type="dt" sz="half" idx="10"/>
          </p:nvPr>
        </p:nvSpPr>
        <p:spPr/>
        <p:txBody>
          <a:bodyPr/>
          <a:lstStyle/>
          <a:p>
            <a:r>
              <a:rPr lang="ru-RU" smtClean="0"/>
              <a:t>28.09.17</a:t>
            </a:r>
            <a:endParaRPr lang="ru-RU"/>
          </a:p>
        </p:txBody>
      </p:sp>
      <p:sp>
        <p:nvSpPr>
          <p:cNvPr id="4" name="Нижний колонтитул 3"/>
          <p:cNvSpPr>
            <a:spLocks noGrp="1"/>
          </p:cNvSpPr>
          <p:nvPr>
            <p:ph type="ftr" sz="quarter" idx="11"/>
          </p:nvPr>
        </p:nvSpPr>
        <p:spPr/>
        <p:txBody>
          <a:bodyPr/>
          <a:lstStyle/>
          <a:p>
            <a:r>
              <a:rPr lang="en-US" smtClean="0"/>
              <a:t>Antonenko, Smeliansky, NEC 2017, Budva</a:t>
            </a:r>
            <a:endParaRPr lang="ru-RU"/>
          </a:p>
        </p:txBody>
      </p:sp>
      <p:sp>
        <p:nvSpPr>
          <p:cNvPr id="5" name="Номер слайда 4"/>
          <p:cNvSpPr>
            <a:spLocks noGrp="1"/>
          </p:cNvSpPr>
          <p:nvPr>
            <p:ph type="sldNum" sz="quarter" idx="12"/>
          </p:nvPr>
        </p:nvSpPr>
        <p:spPr/>
        <p:txBody>
          <a:bodyPr/>
          <a:lstStyle/>
          <a:p>
            <a:fld id="{10B6AA23-0381-C745-8553-D6C42DAE0F78}" type="slidenum">
              <a:rPr lang="ru-RU" smtClean="0"/>
              <a:t>26</a:t>
            </a:fld>
            <a:endParaRPr lang="ru-RU"/>
          </a:p>
        </p:txBody>
      </p:sp>
      <p:pic>
        <p:nvPicPr>
          <p:cNvPr id="8" name="Рисунок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88772" y="2291546"/>
            <a:ext cx="1214014" cy="1197827"/>
          </a:xfrm>
          <a:prstGeom prst="rect">
            <a:avLst/>
          </a:prstGeom>
        </p:spPr>
      </p:pic>
      <p:pic>
        <p:nvPicPr>
          <p:cNvPr id="9" name="Рисунок 8"/>
          <p:cNvPicPr>
            <a:picLocks noChangeAspect="1"/>
          </p:cNvPicPr>
          <p:nvPr/>
        </p:nvPicPr>
        <p:blipFill>
          <a:blip r:embed="rId3"/>
          <a:stretch>
            <a:fillRect/>
          </a:stretch>
        </p:blipFill>
        <p:spPr>
          <a:xfrm>
            <a:off x="4472926" y="2240973"/>
            <a:ext cx="2738664" cy="1298971"/>
          </a:xfrm>
          <a:prstGeom prst="rect">
            <a:avLst/>
          </a:prstGeom>
        </p:spPr>
      </p:pic>
      <p:sp>
        <p:nvSpPr>
          <p:cNvPr id="10" name="TextBox 9"/>
          <p:cNvSpPr txBox="1"/>
          <p:nvPr/>
        </p:nvSpPr>
        <p:spPr>
          <a:xfrm>
            <a:off x="2438242" y="4391497"/>
            <a:ext cx="4267515" cy="369332"/>
          </a:xfrm>
          <a:prstGeom prst="rect">
            <a:avLst/>
          </a:prstGeom>
          <a:noFill/>
        </p:spPr>
        <p:txBody>
          <a:bodyPr wrap="none" rtlCol="0">
            <a:spAutoFit/>
          </a:bodyPr>
          <a:lstStyle/>
          <a:p>
            <a:r>
              <a:rPr lang="en-US" dirty="0" smtClean="0"/>
              <a:t>Vitaly </a:t>
            </a:r>
            <a:r>
              <a:rPr lang="en-US" dirty="0" err="1" smtClean="0"/>
              <a:t>Antonenko</a:t>
            </a:r>
            <a:r>
              <a:rPr lang="en-US" dirty="0" smtClean="0"/>
              <a:t> – </a:t>
            </a:r>
            <a:r>
              <a:rPr lang="en-US" dirty="0" err="1" smtClean="0"/>
              <a:t>vantonenko@arccn.ru</a:t>
            </a:r>
            <a:endParaRPr lang="ru-RU" dirty="0"/>
          </a:p>
        </p:txBody>
      </p:sp>
      <p:sp>
        <p:nvSpPr>
          <p:cNvPr id="11" name="TextBox 10"/>
          <p:cNvSpPr txBox="1"/>
          <p:nvPr/>
        </p:nvSpPr>
        <p:spPr>
          <a:xfrm>
            <a:off x="2396563" y="4760829"/>
            <a:ext cx="4350871" cy="369332"/>
          </a:xfrm>
          <a:prstGeom prst="rect">
            <a:avLst/>
          </a:prstGeom>
          <a:noFill/>
        </p:spPr>
        <p:txBody>
          <a:bodyPr wrap="none" rtlCol="0">
            <a:spAutoFit/>
          </a:bodyPr>
          <a:lstStyle/>
          <a:p>
            <a:r>
              <a:rPr lang="en-US" dirty="0" err="1" smtClean="0"/>
              <a:t>Ruslan</a:t>
            </a:r>
            <a:r>
              <a:rPr lang="en-US" dirty="0" smtClean="0"/>
              <a:t> </a:t>
            </a:r>
            <a:r>
              <a:rPr lang="en-US" dirty="0" err="1" smtClean="0"/>
              <a:t>Smeliansky</a:t>
            </a:r>
            <a:r>
              <a:rPr lang="en-US" dirty="0" smtClean="0"/>
              <a:t> </a:t>
            </a:r>
            <a:r>
              <a:rPr lang="en-US" dirty="0"/>
              <a:t>– </a:t>
            </a:r>
            <a:r>
              <a:rPr lang="en-US" dirty="0" err="1"/>
              <a:t>rsmeliansky@arccn.ru</a:t>
            </a:r>
            <a:endParaRPr lang="ru-RU" dirty="0"/>
          </a:p>
        </p:txBody>
      </p:sp>
    </p:spTree>
    <p:extLst>
      <p:ext uri="{BB962C8B-B14F-4D97-AF65-F5344CB8AC3E}">
        <p14:creationId xmlns:p14="http://schemas.microsoft.com/office/powerpoint/2010/main" val="16445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long could be the chain?</a:t>
            </a:r>
            <a:endParaRPr lang="ru-RU" dirty="0"/>
          </a:p>
        </p:txBody>
      </p:sp>
      <p:pic>
        <p:nvPicPr>
          <p:cNvPr id="4" name="image04.png" descr="one.png"/>
          <p:cNvPicPr>
            <a:picLocks noGrp="1"/>
          </p:cNvPicPr>
          <p:nvPr>
            <p:ph idx="1"/>
          </p:nvPr>
        </p:nvPicPr>
        <p:blipFill>
          <a:blip r:embed="rId2"/>
          <a:srcRect/>
          <a:stretch>
            <a:fillRect/>
          </a:stretch>
        </p:blipFill>
        <p:spPr>
          <a:xfrm>
            <a:off x="762000" y="1284514"/>
            <a:ext cx="7772400" cy="4060372"/>
          </a:xfrm>
          <a:prstGeom prst="rect">
            <a:avLst/>
          </a:prstGeom>
          <a:ln/>
        </p:spPr>
      </p:pic>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27</a:t>
            </a:fld>
            <a:endParaRPr lang="ru-RU"/>
          </a:p>
        </p:txBody>
      </p:sp>
    </p:spTree>
    <p:extLst>
      <p:ext uri="{BB962C8B-B14F-4D97-AF65-F5344CB8AC3E}">
        <p14:creationId xmlns:p14="http://schemas.microsoft.com/office/powerpoint/2010/main" val="452507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Balance the traffic load</a:t>
            </a:r>
            <a:endParaRPr lang="ru-RU"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92629" y="1181365"/>
            <a:ext cx="7434942" cy="4239721"/>
          </a:xfrm>
          <a:prstGeom prst="rect">
            <a:avLst/>
          </a:prstGeom>
        </p:spPr>
      </p:pic>
      <p:sp>
        <p:nvSpPr>
          <p:cNvPr id="5" name="Дата 4"/>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28</a:t>
            </a:fld>
            <a:endParaRPr lang="ru-RU"/>
          </a:p>
        </p:txBody>
      </p:sp>
    </p:spTree>
    <p:extLst>
      <p:ext uri="{BB962C8B-B14F-4D97-AF65-F5344CB8AC3E}">
        <p14:creationId xmlns:p14="http://schemas.microsoft.com/office/powerpoint/2010/main" val="1324687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32"/>
          <p:cNvSpPr/>
          <p:nvPr/>
        </p:nvSpPr>
        <p:spPr>
          <a:xfrm>
            <a:off x="3026005" y="848379"/>
            <a:ext cx="5520812" cy="354745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F92E2">
              <a:alpha val="58000"/>
            </a:srgbClr>
          </a:solidFill>
          <a:ln w="19050" cap="flat" cmpd="sng">
            <a:solidFill>
              <a:srgbClr val="4F92E2"/>
            </a:solidFill>
            <a:prstDash val="solid"/>
            <a:round/>
            <a:headEnd type="none" w="med" len="med"/>
            <a:tailEnd type="none" w="med" len="med"/>
          </a:ln>
        </p:spPr>
        <p:txBody>
          <a:bodyPr lIns="91425" tIns="91425" rIns="91425" bIns="91425" anchor="ctr" anchorCtr="0">
            <a:noAutofit/>
          </a:bodyPr>
          <a:lstStyle/>
          <a:p>
            <a:endParaRPr/>
          </a:p>
        </p:txBody>
      </p:sp>
      <p:sp>
        <p:nvSpPr>
          <p:cNvPr id="3" name="Shape 533"/>
          <p:cNvSpPr/>
          <p:nvPr/>
        </p:nvSpPr>
        <p:spPr>
          <a:xfrm>
            <a:off x="3825690" y="848380"/>
            <a:ext cx="4514999" cy="2883299"/>
          </a:xfrm>
          <a:prstGeom prst="rect">
            <a:avLst/>
          </a:prstGeom>
          <a:noFill/>
          <a:ln>
            <a:noFill/>
          </a:ln>
        </p:spPr>
        <p:txBody>
          <a:bodyPr lIns="91425" tIns="91425" rIns="91425" bIns="91425" anchor="ctr" anchorCtr="0">
            <a:noAutofit/>
          </a:bodyPr>
          <a:lstStyle/>
          <a:p>
            <a:pPr algn="ctr"/>
            <a:r>
              <a:rPr lang="en" sz="1000" dirty="0">
                <a:latin typeface="Muli"/>
                <a:ea typeface="Muli"/>
                <a:cs typeface="Muli"/>
                <a:sym typeface="Muli"/>
              </a:rPr>
              <a:t>Place your screenshot here</a:t>
            </a:r>
          </a:p>
        </p:txBody>
      </p:sp>
      <p:sp>
        <p:nvSpPr>
          <p:cNvPr id="4" name="Shape 534"/>
          <p:cNvSpPr txBox="1">
            <a:spLocks/>
          </p:cNvSpPr>
          <p:nvPr/>
        </p:nvSpPr>
        <p:spPr>
          <a:xfrm>
            <a:off x="281401" y="1027071"/>
            <a:ext cx="2744604" cy="2374268"/>
          </a:xfrm>
          <a:prstGeom prst="rect">
            <a:avLst/>
          </a:prstGeom>
        </p:spPr>
        <p:txBody>
          <a:bodyPr vert="horz" lIns="91425" tIns="91425" rIns="91425" bIns="91425" rtlCol="0" anchor="b"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Candara" charset="0"/>
                <a:ea typeface="Candara" charset="0"/>
                <a:cs typeface="Candar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Candara" charset="0"/>
                <a:ea typeface="Candara" charset="0"/>
                <a:cs typeface="Candar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Candara" charset="0"/>
                <a:ea typeface="Candara" charset="0"/>
                <a:cs typeface="Candar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spcBef>
                <a:spcPts val="0"/>
              </a:spcBef>
              <a:buNone/>
            </a:pPr>
            <a:r>
              <a:rPr lang="en-US" sz="2500" dirty="0">
                <a:solidFill>
                  <a:schemeClr val="tx1"/>
                </a:solidFill>
              </a:rPr>
              <a:t>C2 GUI </a:t>
            </a:r>
            <a:r>
              <a:rPr lang="ru-RU" sz="2500" dirty="0">
                <a:solidFill>
                  <a:schemeClr val="tx1"/>
                </a:solidFill>
              </a:rPr>
              <a:t>Регистрация функций</a:t>
            </a:r>
            <a:endParaRPr lang="en-US" sz="2500" dirty="0">
              <a:solidFill>
                <a:schemeClr val="tx1"/>
              </a:solidFill>
            </a:endParaRPr>
          </a:p>
          <a:p>
            <a:pPr indent="0">
              <a:spcBef>
                <a:spcPts val="0"/>
              </a:spcBef>
              <a:buNone/>
            </a:pPr>
            <a:endParaRPr lang="en" sz="2500" b="1" dirty="0">
              <a:solidFill>
                <a:schemeClr val="tx1"/>
              </a:solidFill>
            </a:endParaRPr>
          </a:p>
          <a:p>
            <a:pPr indent="0" algn="just">
              <a:spcBef>
                <a:spcPts val="0"/>
              </a:spcBef>
              <a:buNone/>
            </a:pPr>
            <a:r>
              <a:rPr lang="ru-RU" sz="1800" dirty="0">
                <a:solidFill>
                  <a:schemeClr val="tx1"/>
                </a:solidFill>
              </a:rPr>
              <a:t>Облегчает процесс регистрации новых функций в платформе</a:t>
            </a:r>
            <a:endParaRPr lang="en" sz="1800" dirty="0">
              <a:solidFill>
                <a:schemeClr val="tx1"/>
              </a:solidFill>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9851" y="984040"/>
            <a:ext cx="5333120" cy="2923769"/>
          </a:xfrm>
          <a:prstGeom prst="rect">
            <a:avLst/>
          </a:prstGeom>
        </p:spPr>
      </p:pic>
      <p:sp>
        <p:nvSpPr>
          <p:cNvPr id="6" name="Номер слайда 5"/>
          <p:cNvSpPr>
            <a:spLocks noGrp="1"/>
          </p:cNvSpPr>
          <p:nvPr>
            <p:ph type="sldNum" sz="quarter" idx="4294967295"/>
          </p:nvPr>
        </p:nvSpPr>
        <p:spPr>
          <a:xfrm>
            <a:off x="6704909" y="5115511"/>
            <a:ext cx="2057400" cy="274637"/>
          </a:xfrm>
          <a:prstGeom prst="rect">
            <a:avLst/>
          </a:prstGeom>
        </p:spPr>
        <p:txBody>
          <a:bodyPr/>
          <a:lstStyle/>
          <a:p>
            <a:fld id="{398AAF94-6946-F04B-AACC-93DD1FB604A5}" type="slidenum">
              <a:rPr lang="ru-RU" smtClean="0"/>
              <a:pPr/>
              <a:t>29</a:t>
            </a:fld>
            <a:endParaRPr lang="ru-RU"/>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584387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7731603" y="863126"/>
            <a:ext cx="595035" cy="584776"/>
          </a:xfrm>
          <a:prstGeom prst="rect">
            <a:avLst/>
          </a:prstGeom>
        </p:spPr>
        <p:txBody>
          <a:bodyPr wrap="none">
            <a:spAutoFit/>
          </a:bodyPr>
          <a:lstStyle/>
          <a:p>
            <a:r>
              <a:rPr lang="en-US" sz="3200" dirty="0" smtClean="0"/>
              <a:t>…</a:t>
            </a:r>
            <a:endParaRPr lang="ru-RU" sz="3200" dirty="0"/>
          </a:p>
        </p:txBody>
      </p:sp>
      <p:grpSp>
        <p:nvGrpSpPr>
          <p:cNvPr id="30" name="Группа 29"/>
          <p:cNvGrpSpPr/>
          <p:nvPr/>
        </p:nvGrpSpPr>
        <p:grpSpPr>
          <a:xfrm>
            <a:off x="98008" y="1439155"/>
            <a:ext cx="2890958" cy="4194566"/>
            <a:chOff x="98008" y="1439155"/>
            <a:chExt cx="2890958" cy="4194566"/>
          </a:xfrm>
        </p:grpSpPr>
        <p:grpSp>
          <p:nvGrpSpPr>
            <p:cNvPr id="12" name="Группа 11"/>
            <p:cNvGrpSpPr/>
            <p:nvPr/>
          </p:nvGrpSpPr>
          <p:grpSpPr>
            <a:xfrm>
              <a:off x="98008" y="1439155"/>
              <a:ext cx="2890958" cy="4192870"/>
              <a:chOff x="97283" y="95249"/>
              <a:chExt cx="2890958" cy="4192870"/>
            </a:xfrm>
          </p:grpSpPr>
          <p:grpSp>
            <p:nvGrpSpPr>
              <p:cNvPr id="13" name="Группа 12"/>
              <p:cNvGrpSpPr/>
              <p:nvPr/>
            </p:nvGrpSpPr>
            <p:grpSpPr>
              <a:xfrm>
                <a:off x="97283" y="95249"/>
                <a:ext cx="2890958" cy="4192870"/>
                <a:chOff x="97283" y="95249"/>
                <a:chExt cx="2890958" cy="4192870"/>
              </a:xfrm>
            </p:grpSpPr>
            <p:sp>
              <p:nvSpPr>
                <p:cNvPr id="15" name="Прямоугольник с двумя вырезанными соседними углами 14"/>
                <p:cNvSpPr/>
                <p:nvPr/>
              </p:nvSpPr>
              <p:spPr>
                <a:xfrm rot="16200000">
                  <a:off x="-553674" y="746207"/>
                  <a:ext cx="4192869" cy="2890956"/>
                </a:xfrm>
                <a:prstGeom prst="snip2SameRect">
                  <a:avLst>
                    <a:gd name="adj1" fmla="val 10322"/>
                    <a:gd name="adj2" fmla="val 10512"/>
                  </a:avLst>
                </a:prstGeom>
                <a:solidFill>
                  <a:srgbClr val="4F92E2">
                    <a:alpha val="4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Прямоугольник с двумя вырезанными соседними углами 15"/>
                <p:cNvSpPr/>
                <p:nvPr/>
              </p:nvSpPr>
              <p:spPr>
                <a:xfrm rot="16200000">
                  <a:off x="1178259" y="-985727"/>
                  <a:ext cx="729005" cy="2890958"/>
                </a:xfrm>
                <a:prstGeom prst="snip2SameRect">
                  <a:avLst>
                    <a:gd name="adj1" fmla="val 40799"/>
                    <a:gd name="adj2" fmla="val 40365"/>
                  </a:avLst>
                </a:prstGeom>
                <a:solidFill>
                  <a:srgbClr val="E0A2BA">
                    <a:alpha val="4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97283" y="270258"/>
                  <a:ext cx="2890958" cy="461665"/>
                </a:xfrm>
                <a:prstGeom prst="rect">
                  <a:avLst/>
                </a:prstGeom>
                <a:noFill/>
              </p:spPr>
              <p:txBody>
                <a:bodyPr wrap="square" rtlCol="0">
                  <a:spAutoFit/>
                </a:bodyPr>
                <a:lstStyle/>
                <a:p>
                  <a:pPr algn="ctr"/>
                  <a:r>
                    <a:rPr lang="en-US" sz="2400" dirty="0" smtClean="0">
                      <a:solidFill>
                        <a:srgbClr val="000000"/>
                      </a:solidFill>
                    </a:rPr>
                    <a:t>Challenges</a:t>
                  </a:r>
                  <a:endParaRPr lang="ru-RU" sz="2400" dirty="0">
                    <a:solidFill>
                      <a:srgbClr val="000000"/>
                    </a:solidFill>
                  </a:endParaRPr>
                </a:p>
              </p:txBody>
            </p:sp>
          </p:grpSp>
          <p:sp>
            <p:nvSpPr>
              <p:cNvPr id="14" name="TextBox 13"/>
              <p:cNvSpPr txBox="1"/>
              <p:nvPr/>
            </p:nvSpPr>
            <p:spPr>
              <a:xfrm>
                <a:off x="97283" y="818499"/>
                <a:ext cx="2890956" cy="1754326"/>
              </a:xfrm>
              <a:prstGeom prst="rect">
                <a:avLst/>
              </a:prstGeom>
              <a:noFill/>
            </p:spPr>
            <p:txBody>
              <a:bodyPr wrap="square" rtlCol="0">
                <a:spAutoFit/>
              </a:bodyPr>
              <a:lstStyle/>
              <a:p>
                <a:pPr marL="285750" indent="-285750">
                  <a:buFont typeface="Arial"/>
                  <a:buChar char="•"/>
                </a:pPr>
                <a:r>
                  <a:rPr lang="en-US" dirty="0" smtClean="0"/>
                  <a:t>Infrastructure heterogeneity</a:t>
                </a:r>
              </a:p>
              <a:p>
                <a:pPr marL="285750" indent="-285750">
                  <a:buFont typeface="Arial"/>
                  <a:buChar char="•"/>
                </a:pPr>
                <a:endParaRPr lang="en-US" dirty="0" smtClean="0"/>
              </a:p>
              <a:p>
                <a:pPr marL="285750" indent="-285750">
                  <a:buFont typeface="Arial"/>
                  <a:buChar char="•"/>
                </a:pPr>
                <a:r>
                  <a:rPr lang="en-US" dirty="0" smtClean="0"/>
                  <a:t>Distributed </a:t>
                </a:r>
                <a:r>
                  <a:rPr lang="en-US" dirty="0" smtClean="0"/>
                  <a:t>science</a:t>
                </a:r>
                <a:endParaRPr lang="ru-RU" dirty="0" smtClean="0"/>
              </a:p>
              <a:p>
                <a:pPr marL="285750" indent="-285750">
                  <a:buFont typeface="Arial"/>
                  <a:buChar char="•"/>
                </a:pPr>
                <a:endParaRPr lang="ru-RU" dirty="0"/>
              </a:p>
              <a:p>
                <a:pPr marL="285750" indent="-285750">
                  <a:buFont typeface="Arial"/>
                  <a:buChar char="•"/>
                </a:pPr>
                <a:r>
                  <a:rPr lang="en-US" dirty="0"/>
                  <a:t>Data </a:t>
                </a:r>
                <a:r>
                  <a:rPr lang="en-US" dirty="0" smtClean="0"/>
                  <a:t>processing</a:t>
                </a:r>
                <a:endParaRPr lang="en-US" dirty="0"/>
              </a:p>
            </p:txBody>
          </p:sp>
        </p:grpSp>
        <p:pic>
          <p:nvPicPr>
            <p:cNvPr id="26" name="Изображение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1050" y="4316485"/>
              <a:ext cx="1063586" cy="1317236"/>
            </a:xfrm>
            <a:prstGeom prst="rect">
              <a:avLst/>
            </a:prstGeom>
          </p:spPr>
        </p:pic>
      </p:grpSp>
      <p:grpSp>
        <p:nvGrpSpPr>
          <p:cNvPr id="32" name="Группа 31"/>
          <p:cNvGrpSpPr/>
          <p:nvPr/>
        </p:nvGrpSpPr>
        <p:grpSpPr>
          <a:xfrm>
            <a:off x="6178330" y="1440850"/>
            <a:ext cx="2904709" cy="4292955"/>
            <a:chOff x="6178330" y="1440850"/>
            <a:chExt cx="2904709" cy="4292955"/>
          </a:xfrm>
        </p:grpSpPr>
        <p:grpSp>
          <p:nvGrpSpPr>
            <p:cNvPr id="18" name="Группа 17"/>
            <p:cNvGrpSpPr/>
            <p:nvPr/>
          </p:nvGrpSpPr>
          <p:grpSpPr>
            <a:xfrm>
              <a:off x="6178330" y="1440850"/>
              <a:ext cx="2890958" cy="4192870"/>
              <a:chOff x="97283" y="95249"/>
              <a:chExt cx="2890958" cy="4192870"/>
            </a:xfrm>
          </p:grpSpPr>
          <p:grpSp>
            <p:nvGrpSpPr>
              <p:cNvPr id="19" name="Группа 18"/>
              <p:cNvGrpSpPr/>
              <p:nvPr/>
            </p:nvGrpSpPr>
            <p:grpSpPr>
              <a:xfrm>
                <a:off x="97283" y="95249"/>
                <a:ext cx="2890958" cy="4192870"/>
                <a:chOff x="97283" y="95249"/>
                <a:chExt cx="2890958" cy="4192870"/>
              </a:xfrm>
            </p:grpSpPr>
            <p:sp>
              <p:nvSpPr>
                <p:cNvPr id="21" name="Прямоугольник с двумя вырезанными соседними углами 20"/>
                <p:cNvSpPr/>
                <p:nvPr/>
              </p:nvSpPr>
              <p:spPr>
                <a:xfrm rot="16200000">
                  <a:off x="-553674" y="746207"/>
                  <a:ext cx="4192869" cy="2890956"/>
                </a:xfrm>
                <a:prstGeom prst="snip2SameRect">
                  <a:avLst>
                    <a:gd name="adj1" fmla="val 10322"/>
                    <a:gd name="adj2" fmla="val 10512"/>
                  </a:avLst>
                </a:prstGeom>
                <a:solidFill>
                  <a:srgbClr val="4F92E2">
                    <a:alpha val="4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2" name="Прямоугольник с двумя вырезанными соседними углами 21"/>
                <p:cNvSpPr/>
                <p:nvPr/>
              </p:nvSpPr>
              <p:spPr>
                <a:xfrm rot="16200000">
                  <a:off x="1178259" y="-985727"/>
                  <a:ext cx="729005" cy="2890958"/>
                </a:xfrm>
                <a:prstGeom prst="snip2SameRect">
                  <a:avLst>
                    <a:gd name="adj1" fmla="val 40799"/>
                    <a:gd name="adj2" fmla="val 40365"/>
                  </a:avLst>
                </a:prstGeom>
                <a:solidFill>
                  <a:srgbClr val="E0A2BA">
                    <a:alpha val="4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3" name="TextBox 22"/>
                <p:cNvSpPr txBox="1"/>
                <p:nvPr/>
              </p:nvSpPr>
              <p:spPr>
                <a:xfrm>
                  <a:off x="97283" y="270258"/>
                  <a:ext cx="2890958" cy="461665"/>
                </a:xfrm>
                <a:prstGeom prst="rect">
                  <a:avLst/>
                </a:prstGeom>
                <a:noFill/>
              </p:spPr>
              <p:txBody>
                <a:bodyPr wrap="square" rtlCol="0">
                  <a:spAutoFit/>
                </a:bodyPr>
                <a:lstStyle/>
                <a:p>
                  <a:pPr algn="ctr"/>
                  <a:r>
                    <a:rPr lang="en-US" sz="2400" dirty="0" smtClean="0">
                      <a:solidFill>
                        <a:srgbClr val="000000"/>
                      </a:solidFill>
                    </a:rPr>
                    <a:t>Requirements</a:t>
                  </a:r>
                  <a:endParaRPr lang="ru-RU" sz="2400" dirty="0">
                    <a:solidFill>
                      <a:srgbClr val="000000"/>
                    </a:solidFill>
                  </a:endParaRPr>
                </a:p>
              </p:txBody>
            </p:sp>
          </p:grpSp>
          <p:sp>
            <p:nvSpPr>
              <p:cNvPr id="20" name="TextBox 19"/>
              <p:cNvSpPr txBox="1"/>
              <p:nvPr/>
            </p:nvSpPr>
            <p:spPr>
              <a:xfrm>
                <a:off x="97283" y="818499"/>
                <a:ext cx="2890956" cy="2585323"/>
              </a:xfrm>
              <a:prstGeom prst="rect">
                <a:avLst/>
              </a:prstGeom>
              <a:noFill/>
            </p:spPr>
            <p:txBody>
              <a:bodyPr wrap="square" rtlCol="0">
                <a:spAutoFit/>
              </a:bodyPr>
              <a:lstStyle/>
              <a:p>
                <a:pPr marL="285750" indent="-285750">
                  <a:buFont typeface="Arial"/>
                  <a:buChar char="•"/>
                </a:pPr>
                <a:r>
                  <a:rPr lang="en-US" dirty="0"/>
                  <a:t>D</a:t>
                </a:r>
                <a:r>
                  <a:rPr lang="en-US" dirty="0" smtClean="0"/>
                  <a:t>eeply reconfigurable</a:t>
                </a:r>
              </a:p>
              <a:p>
                <a:pPr marL="285750" indent="-285750">
                  <a:buFont typeface="Arial"/>
                  <a:buChar char="•"/>
                </a:pPr>
                <a:r>
                  <a:rPr lang="en-US" dirty="0" smtClean="0"/>
                  <a:t>Economical</a:t>
                </a:r>
              </a:p>
              <a:p>
                <a:pPr marL="285750" indent="-285750">
                  <a:buFont typeface="Arial"/>
                  <a:buChar char="•"/>
                </a:pPr>
                <a:r>
                  <a:rPr lang="en-US" dirty="0"/>
                  <a:t>E</a:t>
                </a:r>
                <a:r>
                  <a:rPr lang="en-US" dirty="0" smtClean="0"/>
                  <a:t>asy </a:t>
                </a:r>
                <a:r>
                  <a:rPr lang="en-US" dirty="0"/>
                  <a:t>formation </a:t>
                </a:r>
                <a:r>
                  <a:rPr lang="en-US" dirty="0" smtClean="0"/>
                  <a:t>of	collaborations</a:t>
                </a:r>
              </a:p>
              <a:p>
                <a:pPr marL="285750" indent="-285750">
                  <a:buFont typeface="Arial"/>
                  <a:buChar char="•"/>
                </a:pPr>
                <a:r>
                  <a:rPr lang="en-US" dirty="0"/>
                  <a:t> </a:t>
                </a:r>
                <a:r>
                  <a:rPr lang="en-US" dirty="0" smtClean="0"/>
                  <a:t>“Friction</a:t>
                </a:r>
                <a:r>
                  <a:rPr lang="en-US" dirty="0"/>
                  <a:t>-</a:t>
                </a:r>
                <a:r>
                  <a:rPr lang="en-US" dirty="0" smtClean="0"/>
                  <a:t>free” movement and processing of data</a:t>
                </a:r>
              </a:p>
              <a:p>
                <a:pPr marL="285750" indent="-285750">
                  <a:buFont typeface="Arial"/>
                  <a:buChar char="•"/>
                </a:pPr>
                <a:r>
                  <a:rPr lang="en-US" dirty="0" smtClean="0"/>
                  <a:t>Access to experimental </a:t>
                </a:r>
                <a:endParaRPr lang="en-US" dirty="0"/>
              </a:p>
              <a:p>
                <a:r>
                  <a:rPr lang="en-US" dirty="0" smtClean="0"/>
                  <a:t>	devices</a:t>
                </a:r>
              </a:p>
            </p:txBody>
          </p:sp>
        </p:grpSp>
        <p:pic>
          <p:nvPicPr>
            <p:cNvPr id="27" name="Изображение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11206" y="4345973"/>
              <a:ext cx="1471833" cy="1387832"/>
            </a:xfrm>
            <a:prstGeom prst="rect">
              <a:avLst/>
            </a:prstGeom>
          </p:spPr>
        </p:pic>
      </p:grpSp>
      <p:grpSp>
        <p:nvGrpSpPr>
          <p:cNvPr id="31" name="Группа 30"/>
          <p:cNvGrpSpPr/>
          <p:nvPr/>
        </p:nvGrpSpPr>
        <p:grpSpPr>
          <a:xfrm>
            <a:off x="548843" y="851270"/>
            <a:ext cx="7115449" cy="4194467"/>
            <a:chOff x="548843" y="851270"/>
            <a:chExt cx="7115449" cy="4194467"/>
          </a:xfrm>
        </p:grpSpPr>
        <p:sp>
          <p:nvSpPr>
            <p:cNvPr id="6" name="Прямоугольник 5"/>
            <p:cNvSpPr/>
            <p:nvPr/>
          </p:nvSpPr>
          <p:spPr>
            <a:xfrm>
              <a:off x="548843" y="851270"/>
              <a:ext cx="7115449" cy="584776"/>
            </a:xfrm>
            <a:prstGeom prst="rect">
              <a:avLst/>
            </a:prstGeom>
          </p:spPr>
          <p:txBody>
            <a:bodyPr wrap="none">
              <a:spAutoFit/>
            </a:bodyPr>
            <a:lstStyle/>
            <a:p>
              <a:r>
                <a:rPr lang="en-US" sz="3200" dirty="0"/>
                <a:t> Modern scientific research </a:t>
              </a:r>
              <a:r>
                <a:rPr lang="en-US" sz="3200" dirty="0" smtClean="0"/>
                <a:t>is faced with</a:t>
              </a:r>
              <a:endParaRPr lang="ru-RU" sz="3200" dirty="0"/>
            </a:p>
          </p:txBody>
        </p:sp>
        <p:pic>
          <p:nvPicPr>
            <p:cNvPr id="28" name="Изображение 2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67461" y="1808480"/>
              <a:ext cx="3231187" cy="3237257"/>
            </a:xfrm>
            <a:prstGeom prst="rect">
              <a:avLst/>
            </a:prstGeom>
          </p:spPr>
        </p:pic>
      </p:grpSp>
      <p:sp>
        <p:nvSpPr>
          <p:cNvPr id="33" name="Заголовок 1"/>
          <p:cNvSpPr>
            <a:spLocks noGrp="1"/>
          </p:cNvSpPr>
          <p:nvPr>
            <p:ph type="title"/>
          </p:nvPr>
        </p:nvSpPr>
        <p:spPr>
          <a:xfrm>
            <a:off x="457200" y="131880"/>
            <a:ext cx="8229600" cy="952500"/>
          </a:xfrm>
        </p:spPr>
        <p:txBody>
          <a:bodyPr/>
          <a:lstStyle/>
          <a:p>
            <a:r>
              <a:rPr lang="en-US"/>
              <a:t>Challenges &amp; Requirements</a:t>
            </a:r>
            <a:endParaRPr lang="ru-RU" dirty="0"/>
          </a:p>
        </p:txBody>
      </p:sp>
      <p:sp>
        <p:nvSpPr>
          <p:cNvPr id="2" name="Дата 1"/>
          <p:cNvSpPr>
            <a:spLocks noGrp="1"/>
          </p:cNvSpPr>
          <p:nvPr>
            <p:ph type="dt" sz="half" idx="10"/>
          </p:nvPr>
        </p:nvSpPr>
        <p:spPr/>
        <p:txBody>
          <a:bodyPr/>
          <a:lstStyle/>
          <a:p>
            <a:r>
              <a:rPr lang="ru-RU" smtClean="0"/>
              <a:t>28.09.17</a:t>
            </a:r>
            <a:endParaRPr lang="ru-RU"/>
          </a:p>
        </p:txBody>
      </p:sp>
      <p:sp>
        <p:nvSpPr>
          <p:cNvPr id="3" name="Нижний колонтитул 2"/>
          <p:cNvSpPr>
            <a:spLocks noGrp="1"/>
          </p:cNvSpPr>
          <p:nvPr>
            <p:ph type="ftr" sz="quarter" idx="11"/>
          </p:nvPr>
        </p:nvSpPr>
        <p:spPr/>
        <p:txBody>
          <a:bodyPr/>
          <a:lstStyle/>
          <a:p>
            <a:r>
              <a:rPr lang="en-US" smtClean="0"/>
              <a:t>Antonenko, Smeliansky, NEC 2017, Budva</a:t>
            </a:r>
            <a:endParaRPr lang="ru-RU"/>
          </a:p>
        </p:txBody>
      </p:sp>
      <p:sp>
        <p:nvSpPr>
          <p:cNvPr id="5" name="Номер слайда 4"/>
          <p:cNvSpPr>
            <a:spLocks noGrp="1"/>
          </p:cNvSpPr>
          <p:nvPr>
            <p:ph type="sldNum" sz="quarter" idx="12"/>
          </p:nvPr>
        </p:nvSpPr>
        <p:spPr/>
        <p:txBody>
          <a:bodyPr/>
          <a:lstStyle/>
          <a:p>
            <a:fld id="{10B6AA23-0381-C745-8553-D6C42DAE0F78}" type="slidenum">
              <a:rPr lang="ru-RU" smtClean="0"/>
              <a:t>3</a:t>
            </a:fld>
            <a:endParaRPr lang="ru-RU"/>
          </a:p>
        </p:txBody>
      </p:sp>
    </p:spTree>
    <p:extLst>
      <p:ext uri="{BB962C8B-B14F-4D97-AF65-F5344CB8AC3E}">
        <p14:creationId xmlns:p14="http://schemas.microsoft.com/office/powerpoint/2010/main" val="629116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32"/>
          <p:cNvSpPr/>
          <p:nvPr/>
        </p:nvSpPr>
        <p:spPr>
          <a:xfrm>
            <a:off x="3026005" y="848379"/>
            <a:ext cx="5520812" cy="354745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F92E2">
              <a:alpha val="58000"/>
            </a:srgbClr>
          </a:solidFill>
          <a:ln w="19050" cap="flat" cmpd="sng">
            <a:solidFill>
              <a:srgbClr val="4F92E2"/>
            </a:solidFill>
            <a:prstDash val="solid"/>
            <a:round/>
            <a:headEnd type="none" w="med" len="med"/>
            <a:tailEnd type="none" w="med" len="med"/>
          </a:ln>
        </p:spPr>
        <p:txBody>
          <a:bodyPr lIns="91425" tIns="91425" rIns="91425" bIns="91425" anchor="ctr" anchorCtr="0">
            <a:noAutofit/>
          </a:bodyPr>
          <a:lstStyle/>
          <a:p>
            <a:endParaRPr/>
          </a:p>
        </p:txBody>
      </p:sp>
      <p:sp>
        <p:nvSpPr>
          <p:cNvPr id="3" name="Shape 533"/>
          <p:cNvSpPr/>
          <p:nvPr/>
        </p:nvSpPr>
        <p:spPr>
          <a:xfrm>
            <a:off x="3825690" y="848380"/>
            <a:ext cx="4514999" cy="2883299"/>
          </a:xfrm>
          <a:prstGeom prst="rect">
            <a:avLst/>
          </a:prstGeom>
          <a:noFill/>
          <a:ln>
            <a:noFill/>
          </a:ln>
        </p:spPr>
        <p:txBody>
          <a:bodyPr lIns="91425" tIns="91425" rIns="91425" bIns="91425" anchor="ctr" anchorCtr="0">
            <a:noAutofit/>
          </a:bodyPr>
          <a:lstStyle/>
          <a:p>
            <a:pPr algn="ctr"/>
            <a:r>
              <a:rPr lang="en" sz="1000" dirty="0">
                <a:latin typeface="Muli"/>
                <a:ea typeface="Muli"/>
                <a:cs typeface="Muli"/>
                <a:sym typeface="Muli"/>
              </a:rPr>
              <a:t>Place your screenshot here</a:t>
            </a:r>
          </a:p>
        </p:txBody>
      </p:sp>
      <p:sp>
        <p:nvSpPr>
          <p:cNvPr id="4" name="Shape 534"/>
          <p:cNvSpPr txBox="1">
            <a:spLocks/>
          </p:cNvSpPr>
          <p:nvPr/>
        </p:nvSpPr>
        <p:spPr>
          <a:xfrm>
            <a:off x="228644" y="1085741"/>
            <a:ext cx="2788564" cy="2719388"/>
          </a:xfrm>
          <a:prstGeom prst="rect">
            <a:avLst/>
          </a:prstGeom>
        </p:spPr>
        <p:txBody>
          <a:bodyPr vert="horz" lIns="91425" tIns="91425" rIns="91425" bIns="91425" rtlCol="0" anchor="b"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Candara" charset="0"/>
                <a:ea typeface="Candara" charset="0"/>
                <a:cs typeface="Candar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Candara" charset="0"/>
                <a:ea typeface="Candara" charset="0"/>
                <a:cs typeface="Candar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Candara" charset="0"/>
                <a:ea typeface="Candara" charset="0"/>
                <a:cs typeface="Candar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spcBef>
                <a:spcPts val="0"/>
              </a:spcBef>
              <a:buNone/>
            </a:pPr>
            <a:r>
              <a:rPr lang="en-US" sz="2500" dirty="0">
                <a:solidFill>
                  <a:schemeClr val="tx1"/>
                </a:solidFill>
              </a:rPr>
              <a:t>C2 </a:t>
            </a:r>
            <a:r>
              <a:rPr lang="ru-RU" sz="2500" dirty="0">
                <a:solidFill>
                  <a:schemeClr val="tx1"/>
                </a:solidFill>
              </a:rPr>
              <a:t>Мониторинг функций</a:t>
            </a:r>
            <a:endParaRPr lang="en-US" sz="2500" dirty="0">
              <a:solidFill>
                <a:schemeClr val="tx1"/>
              </a:solidFill>
            </a:endParaRPr>
          </a:p>
          <a:p>
            <a:pPr indent="0">
              <a:spcBef>
                <a:spcPts val="0"/>
              </a:spcBef>
              <a:buNone/>
            </a:pPr>
            <a:endParaRPr lang="en" sz="2500" b="1" dirty="0">
              <a:solidFill>
                <a:schemeClr val="tx1"/>
              </a:solidFill>
            </a:endParaRPr>
          </a:p>
          <a:p>
            <a:pPr indent="0" algn="just">
              <a:spcBef>
                <a:spcPts val="0"/>
              </a:spcBef>
              <a:buNone/>
            </a:pPr>
            <a:r>
              <a:rPr lang="ru-RU" sz="1800" dirty="0">
                <a:solidFill>
                  <a:schemeClr val="tx1"/>
                </a:solidFill>
              </a:rPr>
              <a:t>Облегчает процесс мониторинга состояния каждого экземпляра функции в режиме реального времени</a:t>
            </a:r>
            <a:endParaRPr lang="en" sz="1800" dirty="0">
              <a:solidFill>
                <a:schemeClr val="tx1"/>
              </a:solidFill>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9700" y="969847"/>
            <a:ext cx="5304627" cy="2908147"/>
          </a:xfrm>
          <a:prstGeom prst="rect">
            <a:avLst/>
          </a:prstGeom>
        </p:spPr>
      </p:pic>
      <p:sp>
        <p:nvSpPr>
          <p:cNvPr id="6" name="Номер слайда 5"/>
          <p:cNvSpPr>
            <a:spLocks noGrp="1"/>
          </p:cNvSpPr>
          <p:nvPr>
            <p:ph type="sldNum" sz="quarter" idx="4294967295"/>
          </p:nvPr>
        </p:nvSpPr>
        <p:spPr>
          <a:xfrm>
            <a:off x="6704909" y="5115511"/>
            <a:ext cx="2057400" cy="274637"/>
          </a:xfrm>
          <a:prstGeom prst="rect">
            <a:avLst/>
          </a:prstGeom>
        </p:spPr>
        <p:txBody>
          <a:bodyPr/>
          <a:lstStyle/>
          <a:p>
            <a:fld id="{398AAF94-6946-F04B-AACC-93DD1FB604A5}" type="slidenum">
              <a:rPr lang="ru-RU" smtClean="0"/>
              <a:pPr/>
              <a:t>30</a:t>
            </a:fld>
            <a:endParaRPr lang="ru-RU"/>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2087702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32"/>
          <p:cNvSpPr/>
          <p:nvPr/>
        </p:nvSpPr>
        <p:spPr>
          <a:xfrm>
            <a:off x="3026005" y="848379"/>
            <a:ext cx="5520812" cy="3547458"/>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F92E2">
              <a:alpha val="58000"/>
            </a:srgbClr>
          </a:solidFill>
          <a:ln w="19050" cap="flat" cmpd="sng">
            <a:solidFill>
              <a:srgbClr val="4F92E2"/>
            </a:solidFill>
            <a:prstDash val="solid"/>
            <a:round/>
            <a:headEnd type="none" w="med" len="med"/>
            <a:tailEnd type="none" w="med" len="med"/>
          </a:ln>
        </p:spPr>
        <p:txBody>
          <a:bodyPr lIns="91425" tIns="91425" rIns="91425" bIns="91425" anchor="ctr" anchorCtr="0">
            <a:noAutofit/>
          </a:bodyPr>
          <a:lstStyle/>
          <a:p>
            <a:endParaRPr/>
          </a:p>
        </p:txBody>
      </p:sp>
      <p:sp>
        <p:nvSpPr>
          <p:cNvPr id="3" name="Shape 533"/>
          <p:cNvSpPr/>
          <p:nvPr/>
        </p:nvSpPr>
        <p:spPr>
          <a:xfrm>
            <a:off x="3825690" y="848380"/>
            <a:ext cx="4514999" cy="2883299"/>
          </a:xfrm>
          <a:prstGeom prst="rect">
            <a:avLst/>
          </a:prstGeom>
          <a:noFill/>
          <a:ln>
            <a:noFill/>
          </a:ln>
        </p:spPr>
        <p:txBody>
          <a:bodyPr lIns="91425" tIns="91425" rIns="91425" bIns="91425" anchor="ctr" anchorCtr="0">
            <a:noAutofit/>
          </a:bodyPr>
          <a:lstStyle/>
          <a:p>
            <a:pPr algn="ctr"/>
            <a:r>
              <a:rPr lang="en" sz="1000" dirty="0">
                <a:latin typeface="Muli"/>
                <a:ea typeface="Muli"/>
                <a:cs typeface="Muli"/>
                <a:sym typeface="Muli"/>
              </a:rPr>
              <a:t>Place your screenshot here</a:t>
            </a:r>
          </a:p>
        </p:txBody>
      </p:sp>
      <p:sp>
        <p:nvSpPr>
          <p:cNvPr id="4" name="Shape 534"/>
          <p:cNvSpPr txBox="1">
            <a:spLocks/>
          </p:cNvSpPr>
          <p:nvPr/>
        </p:nvSpPr>
        <p:spPr>
          <a:xfrm>
            <a:off x="1" y="1076838"/>
            <a:ext cx="3026005" cy="2719388"/>
          </a:xfrm>
          <a:prstGeom prst="rect">
            <a:avLst/>
          </a:prstGeom>
        </p:spPr>
        <p:txBody>
          <a:bodyPr vert="horz" lIns="91425" tIns="91425" rIns="91425" bIns="91425" rtlCol="0" anchor="b"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Candara" charset="0"/>
                <a:ea typeface="Candara" charset="0"/>
                <a:cs typeface="Candara"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Candara" charset="0"/>
                <a:ea typeface="Candara" charset="0"/>
                <a:cs typeface="Candara"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Candara" charset="0"/>
                <a:ea typeface="Candara" charset="0"/>
                <a:cs typeface="Candara"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Candara" charset="0"/>
                <a:ea typeface="Candara" charset="0"/>
                <a:cs typeface="Candar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lgn="ctr">
              <a:spcBef>
                <a:spcPts val="0"/>
              </a:spcBef>
              <a:buNone/>
            </a:pPr>
            <a:r>
              <a:rPr lang="en-US" sz="2500" dirty="0">
                <a:solidFill>
                  <a:schemeClr val="tx1"/>
                </a:solidFill>
              </a:rPr>
              <a:t>C2 Portal </a:t>
            </a:r>
            <a:r>
              <a:rPr lang="ru-RU" sz="2500" dirty="0">
                <a:solidFill>
                  <a:schemeClr val="tx1"/>
                </a:solidFill>
              </a:rPr>
              <a:t>Подписка на функции</a:t>
            </a:r>
            <a:endParaRPr lang="en-US" sz="2500" dirty="0">
              <a:solidFill>
                <a:schemeClr val="tx1"/>
              </a:solidFill>
            </a:endParaRPr>
          </a:p>
          <a:p>
            <a:pPr indent="0">
              <a:spcBef>
                <a:spcPts val="0"/>
              </a:spcBef>
              <a:buNone/>
            </a:pPr>
            <a:endParaRPr lang="en" sz="2500" b="1" dirty="0">
              <a:solidFill>
                <a:schemeClr val="tx1"/>
              </a:solidFill>
            </a:endParaRPr>
          </a:p>
          <a:p>
            <a:pPr indent="0" algn="just">
              <a:spcBef>
                <a:spcPts val="0"/>
              </a:spcBef>
              <a:buNone/>
            </a:pPr>
            <a:r>
              <a:rPr lang="ru-RU" sz="1800" dirty="0">
                <a:solidFill>
                  <a:schemeClr val="tx1"/>
                </a:solidFill>
              </a:rPr>
              <a:t>Позволяет пользователю подписываться в один клик на необходимый сервис через личный кабинет </a:t>
            </a:r>
            <a:endParaRPr lang="en" sz="1800" dirty="0">
              <a:solidFill>
                <a:schemeClr val="tx1"/>
              </a:solidFill>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10846" y="966157"/>
            <a:ext cx="5361189" cy="2961766"/>
          </a:xfrm>
          <a:prstGeom prst="rect">
            <a:avLst/>
          </a:prstGeom>
        </p:spPr>
      </p:pic>
      <p:sp>
        <p:nvSpPr>
          <p:cNvPr id="6" name="Номер слайда 5"/>
          <p:cNvSpPr>
            <a:spLocks noGrp="1"/>
          </p:cNvSpPr>
          <p:nvPr>
            <p:ph type="sldNum" sz="quarter" idx="4294967295"/>
          </p:nvPr>
        </p:nvSpPr>
        <p:spPr>
          <a:xfrm>
            <a:off x="6704909" y="5115511"/>
            <a:ext cx="2057400" cy="274637"/>
          </a:xfrm>
          <a:prstGeom prst="rect">
            <a:avLst/>
          </a:prstGeom>
        </p:spPr>
        <p:txBody>
          <a:bodyPr/>
          <a:lstStyle/>
          <a:p>
            <a:fld id="{398AAF94-6946-F04B-AACC-93DD1FB604A5}" type="slidenum">
              <a:rPr lang="ru-RU" smtClean="0"/>
              <a:pPr/>
              <a:t>31</a:t>
            </a:fld>
            <a:endParaRPr lang="ru-RU"/>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274491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0250" y="697260"/>
            <a:ext cx="5143500" cy="714375"/>
          </a:xfrm>
        </p:spPr>
        <p:txBody>
          <a:bodyPr>
            <a:normAutofit fontScale="90000"/>
          </a:bodyPr>
          <a:lstStyle/>
          <a:p>
            <a:r>
              <a:rPr lang="en-GB" b="1" dirty="0" smtClean="0"/>
              <a:t>Challenges</a:t>
            </a:r>
            <a:endParaRPr lang="en-GB" b="1" dirty="0"/>
          </a:p>
        </p:txBody>
      </p:sp>
      <p:sp>
        <p:nvSpPr>
          <p:cNvPr id="6" name="Content Placeholder 5"/>
          <p:cNvSpPr>
            <a:spLocks noGrp="1"/>
          </p:cNvSpPr>
          <p:nvPr>
            <p:ph idx="1"/>
          </p:nvPr>
        </p:nvSpPr>
        <p:spPr>
          <a:xfrm>
            <a:off x="1376645" y="1507350"/>
            <a:ext cx="6480720" cy="3240360"/>
          </a:xfrm>
        </p:spPr>
        <p:txBody>
          <a:bodyPr>
            <a:normAutofit fontScale="47500" lnSpcReduction="20000"/>
          </a:bodyPr>
          <a:lstStyle/>
          <a:p>
            <a:pPr marL="0" indent="0">
              <a:buNone/>
            </a:pPr>
            <a:r>
              <a:rPr lang="en-GB" dirty="0" smtClean="0"/>
              <a:t>Innovative </a:t>
            </a:r>
            <a:r>
              <a:rPr lang="en-GB" dirty="0"/>
              <a:t>IaaS level cloud services integrated </a:t>
            </a:r>
            <a:r>
              <a:rPr lang="en-GB" dirty="0" smtClean="0"/>
              <a:t>with procurers in-house resources and public e-infrastructure to support a range of scientific workloads</a:t>
            </a:r>
          </a:p>
          <a:p>
            <a:pPr marL="0" indent="0">
              <a:buNone/>
            </a:pPr>
            <a:endParaRPr lang="en-GB" dirty="0"/>
          </a:p>
          <a:p>
            <a:pPr lvl="0"/>
            <a:r>
              <a:rPr lang="en-GB" b="1" i="1" dirty="0"/>
              <a:t>Compute and </a:t>
            </a:r>
            <a:r>
              <a:rPr lang="en-GB" b="1" i="1" dirty="0" smtClean="0"/>
              <a:t>Storage</a:t>
            </a:r>
            <a:endParaRPr lang="en-GB" b="1" dirty="0" smtClean="0"/>
          </a:p>
          <a:p>
            <a:pPr lvl="1"/>
            <a:r>
              <a:rPr lang="en-GB" dirty="0" smtClean="0"/>
              <a:t>support </a:t>
            </a:r>
            <a:r>
              <a:rPr lang="en-GB" dirty="0"/>
              <a:t>a range of virtual machine and container configurations </a:t>
            </a:r>
            <a:r>
              <a:rPr lang="en-GB" dirty="0" smtClean="0"/>
              <a:t>including HPC working </a:t>
            </a:r>
            <a:r>
              <a:rPr lang="en-GB" dirty="0"/>
              <a:t>with datasets in the petabyte </a:t>
            </a:r>
            <a:r>
              <a:rPr lang="en-GB" dirty="0" smtClean="0"/>
              <a:t>range</a:t>
            </a:r>
          </a:p>
          <a:p>
            <a:pPr marL="285739" lvl="1" indent="0">
              <a:buNone/>
            </a:pPr>
            <a:endParaRPr lang="en-GB" dirty="0"/>
          </a:p>
          <a:p>
            <a:pPr lvl="0"/>
            <a:r>
              <a:rPr lang="en-GB" b="1" i="1" dirty="0"/>
              <a:t>Network Connectivity and Federated Identity </a:t>
            </a:r>
            <a:r>
              <a:rPr lang="en-GB" b="1" i="1" dirty="0" smtClean="0"/>
              <a:t>Management</a:t>
            </a:r>
          </a:p>
          <a:p>
            <a:pPr lvl="1"/>
            <a:r>
              <a:rPr lang="en-GB" dirty="0" smtClean="0"/>
              <a:t>provide </a:t>
            </a:r>
            <a:r>
              <a:rPr lang="en-GB" dirty="0"/>
              <a:t>high-end network capacity </a:t>
            </a:r>
            <a:r>
              <a:rPr lang="en-GB" dirty="0" smtClean="0"/>
              <a:t>via GEANT for </a:t>
            </a:r>
            <a:r>
              <a:rPr lang="en-GB" dirty="0"/>
              <a:t>the whole platform with common identity and access </a:t>
            </a:r>
            <a:r>
              <a:rPr lang="en-GB" dirty="0" smtClean="0"/>
              <a:t>management</a:t>
            </a:r>
          </a:p>
          <a:p>
            <a:pPr marL="285739" lvl="1" indent="0">
              <a:buNone/>
            </a:pPr>
            <a:endParaRPr lang="en-GB" dirty="0"/>
          </a:p>
          <a:p>
            <a:r>
              <a:rPr lang="en-GB" b="1" i="1" dirty="0"/>
              <a:t>Service Payment </a:t>
            </a:r>
            <a:r>
              <a:rPr lang="en-GB" b="1" i="1" dirty="0" smtClean="0"/>
              <a:t>Models</a:t>
            </a:r>
            <a:endParaRPr lang="en-GB" b="1" dirty="0" smtClean="0"/>
          </a:p>
          <a:p>
            <a:pPr lvl="1"/>
            <a:r>
              <a:rPr lang="en-GB" dirty="0" smtClean="0"/>
              <a:t>explore </a:t>
            </a:r>
            <a:r>
              <a:rPr lang="en-GB" dirty="0"/>
              <a:t>a range of purchasing options </a:t>
            </a:r>
            <a:r>
              <a:rPr lang="en-GB" dirty="0" smtClean="0"/>
              <a:t>to </a:t>
            </a:r>
            <a:r>
              <a:rPr lang="en-GB" dirty="0"/>
              <a:t>determine </a:t>
            </a:r>
            <a:r>
              <a:rPr lang="en-GB" dirty="0" smtClean="0"/>
              <a:t>those </a:t>
            </a:r>
            <a:r>
              <a:rPr lang="en-GB" dirty="0"/>
              <a:t>most appropriate </a:t>
            </a:r>
            <a:r>
              <a:rPr lang="en-GB" dirty="0" smtClean="0"/>
              <a:t>for </a:t>
            </a:r>
            <a:r>
              <a:rPr lang="en-GB" dirty="0"/>
              <a:t>the scientific application workloads </a:t>
            </a:r>
            <a:r>
              <a:rPr lang="en-GB" dirty="0" smtClean="0"/>
              <a:t>to be </a:t>
            </a:r>
            <a:r>
              <a:rPr lang="en-GB" dirty="0"/>
              <a:t>deployed</a:t>
            </a:r>
          </a:p>
        </p:txBody>
      </p:sp>
      <p:sp>
        <p:nvSpPr>
          <p:cNvPr id="4" name="Slide Number Placeholder 3"/>
          <p:cNvSpPr>
            <a:spLocks noGrp="1"/>
          </p:cNvSpPr>
          <p:nvPr>
            <p:ph type="sldNum" sz="quarter" idx="12"/>
          </p:nvPr>
        </p:nvSpPr>
        <p:spPr/>
        <p:txBody>
          <a:bodyPr/>
          <a:lstStyle/>
          <a:p>
            <a:fld id="{1B4CF184-3B2B-4964-9C67-307F6FF6270D}" type="slidenum">
              <a:rPr lang="it-IT" smtClean="0">
                <a:solidFill>
                  <a:prstClr val="black">
                    <a:tint val="75000"/>
                  </a:prstClr>
                </a:solidFill>
              </a:rPr>
              <a:pPr/>
              <a:t>32</a:t>
            </a:fld>
            <a:endParaRPr lang="it-IT">
              <a:solidFill>
                <a:prstClr val="black">
                  <a:tint val="75000"/>
                </a:prstClr>
              </a:solidFill>
            </a:endParaRPr>
          </a:p>
        </p:txBody>
      </p:sp>
      <p:sp>
        <p:nvSpPr>
          <p:cNvPr id="2" name="Прямоугольник 1"/>
          <p:cNvSpPr/>
          <p:nvPr/>
        </p:nvSpPr>
        <p:spPr>
          <a:xfrm>
            <a:off x="5574368" y="4837668"/>
            <a:ext cx="2282997" cy="369332"/>
          </a:xfrm>
          <a:prstGeom prst="rect">
            <a:avLst/>
          </a:prstGeom>
        </p:spPr>
        <p:txBody>
          <a:bodyPr wrap="none">
            <a:spAutoFit/>
          </a:bodyPr>
          <a:lstStyle/>
          <a:p>
            <a:r>
              <a:rPr lang="it-IT" dirty="0" err="1" smtClean="0"/>
              <a:t>Ref</a:t>
            </a:r>
            <a:r>
              <a:rPr lang="it-IT" dirty="0" smtClean="0"/>
              <a:t>: Bob </a:t>
            </a:r>
            <a:r>
              <a:rPr lang="it-IT" dirty="0"/>
              <a:t>Jones, CERN</a:t>
            </a:r>
          </a:p>
        </p:txBody>
      </p:sp>
      <p:sp>
        <p:nvSpPr>
          <p:cNvPr id="3" name="Дата 2"/>
          <p:cNvSpPr>
            <a:spLocks noGrp="1"/>
          </p:cNvSpPr>
          <p:nvPr>
            <p:ph type="dt" sz="half" idx="10"/>
          </p:nvPr>
        </p:nvSpPr>
        <p:spPr/>
        <p:txBody>
          <a:bodyPr/>
          <a:lstStyle/>
          <a:p>
            <a:r>
              <a:rPr lang="ru-RU" smtClean="0"/>
              <a:t>28.09.17</a:t>
            </a:r>
            <a:endParaRPr lang="ru-RU"/>
          </a:p>
        </p:txBody>
      </p:sp>
      <p:sp>
        <p:nvSpPr>
          <p:cNvPr id="7" name="Нижний колонтитул 6"/>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732874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a:off x="4948844" y="1758950"/>
            <a:ext cx="0" cy="5727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b="0" dirty="0" smtClean="0">
                <a:latin typeface="+mj-lt"/>
              </a:rPr>
              <a:t>CERN OpenStack Project</a:t>
            </a:r>
            <a:endParaRPr lang="en-US" b="0" dirty="0">
              <a:latin typeface="+mj-lt"/>
            </a:endParaRPr>
          </a:p>
        </p:txBody>
      </p:sp>
      <p:sp>
        <p:nvSpPr>
          <p:cNvPr id="4" name="Slide Number Placeholder 3"/>
          <p:cNvSpPr>
            <a:spLocks noGrp="1"/>
          </p:cNvSpPr>
          <p:nvPr>
            <p:ph type="sldNum" sz="quarter" idx="4294967295"/>
          </p:nvPr>
        </p:nvSpPr>
        <p:spPr>
          <a:xfrm>
            <a:off x="8185376" y="5027613"/>
            <a:ext cx="501424" cy="273844"/>
          </a:xfrm>
          <a:prstGeom prst="rect">
            <a:avLst/>
          </a:prstGeom>
        </p:spPr>
        <p:txBody>
          <a:bodyPr/>
          <a:lstStyle/>
          <a:p>
            <a:fld id="{17918391-D411-FE40-AAD7-861AE5233E0E}" type="slidenum">
              <a:rPr lang="en-US" smtClean="0"/>
              <a:pPr/>
              <a:t>33</a:t>
            </a:fld>
            <a:endParaRPr lang="en-US" dirty="0"/>
          </a:p>
        </p:txBody>
      </p:sp>
      <p:cxnSp>
        <p:nvCxnSpPr>
          <p:cNvPr id="8" name="Straight Arrow Connector 7"/>
          <p:cNvCxnSpPr/>
          <p:nvPr/>
        </p:nvCxnSpPr>
        <p:spPr>
          <a:xfrm>
            <a:off x="21245" y="2331738"/>
            <a:ext cx="9048111" cy="11412"/>
          </a:xfrm>
          <a:prstGeom prst="straightConnector1">
            <a:avLst/>
          </a:prstGeom>
          <a:ln>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44" y="2724150"/>
            <a:ext cx="914400" cy="2705099"/>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ESSEX</a:t>
            </a:r>
          </a:p>
          <a:p>
            <a:pPr marL="36576"/>
            <a:endParaRPr lang="en-US" sz="1000" dirty="0">
              <a:solidFill>
                <a:schemeClr val="tx1">
                  <a:lumMod val="50000"/>
                </a:schemeClr>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chemeClr val="accent2"/>
                </a:solidFill>
                <a:latin typeface="Arial Narrow"/>
                <a:cs typeface="Arial Narrow"/>
              </a:rPr>
              <a:t>Swift</a:t>
            </a:r>
          </a:p>
          <a:p>
            <a:pPr marL="36576"/>
            <a:r>
              <a:rPr lang="en-US" sz="1000" dirty="0">
                <a:solidFill>
                  <a:srgbClr val="FF6600"/>
                </a:solidFill>
                <a:latin typeface="Arial Narrow"/>
                <a:cs typeface="Arial Narrow"/>
              </a:rPr>
              <a:t>Glance</a:t>
            </a:r>
          </a:p>
          <a:p>
            <a:pPr marL="36576"/>
            <a:r>
              <a:rPr lang="en-US" sz="1000" dirty="0">
                <a:solidFill>
                  <a:srgbClr val="FF6600"/>
                </a:solidFill>
                <a:latin typeface="Arial Narrow"/>
                <a:cs typeface="Arial Narrow"/>
              </a:rPr>
              <a:t>Horizon</a:t>
            </a:r>
          </a:p>
          <a:p>
            <a:pPr marL="36576"/>
            <a:r>
              <a:rPr lang="en-US" sz="1000" dirty="0">
                <a:solidFill>
                  <a:srgbClr val="FF6600"/>
                </a:solidFill>
                <a:latin typeface="Arial Narrow"/>
                <a:cs typeface="Arial Narrow"/>
              </a:rPr>
              <a:t>Keystone</a:t>
            </a:r>
          </a:p>
        </p:txBody>
      </p:sp>
      <p:sp>
        <p:nvSpPr>
          <p:cNvPr id="16" name="TextBox 15"/>
          <p:cNvSpPr txBox="1"/>
          <p:nvPr/>
        </p:nvSpPr>
        <p:spPr>
          <a:xfrm>
            <a:off x="935644" y="2711450"/>
            <a:ext cx="914400" cy="2717800"/>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FOLSOM</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Horizon</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2B2B2"/>
                </a:solidFill>
                <a:latin typeface="Arial Narrow"/>
                <a:cs typeface="Arial Narrow"/>
              </a:rPr>
              <a:t>Quantum</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chemeClr val="accent6">
                    <a:lumMod val="40000"/>
                    <a:lumOff val="60000"/>
                  </a:schemeClr>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002A50"/>
              </a:solidFill>
              <a:latin typeface="Arial Narrow"/>
              <a:cs typeface="Arial Narrow"/>
            </a:endParaRPr>
          </a:p>
        </p:txBody>
      </p:sp>
      <p:sp>
        <p:nvSpPr>
          <p:cNvPr id="17" name="TextBox 16"/>
          <p:cNvSpPr txBox="1"/>
          <p:nvPr/>
        </p:nvSpPr>
        <p:spPr>
          <a:xfrm>
            <a:off x="1850044" y="2711450"/>
            <a:ext cx="914400" cy="2717800"/>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GRIZZLY</a:t>
            </a:r>
          </a:p>
          <a:p>
            <a:pPr marL="36576"/>
            <a:endParaRPr lang="en-US" sz="1000" dirty="0">
              <a:solidFill>
                <a:schemeClr val="accent6">
                  <a:lumMod val="50000"/>
                </a:schemeClr>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chemeClr val="accent6">
                    <a:lumMod val="50000"/>
                  </a:schemeClr>
                </a:solidFill>
                <a:latin typeface="Arial Narrow"/>
                <a:cs typeface="Arial Narrow"/>
              </a:rPr>
              <a:t/>
            </a:r>
            <a:br>
              <a:rPr lang="en-US" sz="1000" dirty="0">
                <a:solidFill>
                  <a:schemeClr val="accent6">
                    <a:lumMod val="50000"/>
                  </a:schemeClr>
                </a:solidFill>
                <a:latin typeface="Arial Narrow"/>
                <a:cs typeface="Arial Narrow"/>
              </a:rPr>
            </a:br>
            <a:r>
              <a:rPr lang="en-US" sz="1000" dirty="0">
                <a:solidFill>
                  <a:srgbClr val="FF6600"/>
                </a:solidFill>
                <a:latin typeface="Arial Narrow"/>
                <a:cs typeface="Arial Narrow"/>
              </a:rPr>
              <a:t>Glance</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Horizon</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Keystone</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B2B2B2"/>
                </a:solidFill>
                <a:latin typeface="Arial Narrow"/>
                <a:cs typeface="Arial Narrow"/>
              </a:rPr>
              <a:t>Quantum</a:t>
            </a:r>
            <a:r>
              <a:rPr lang="en-US" sz="1000" dirty="0">
                <a:solidFill>
                  <a:schemeClr val="accent6">
                    <a:lumMod val="50000"/>
                  </a:schemeClr>
                </a:solidFill>
                <a:latin typeface="Arial Narrow"/>
                <a:cs typeface="Arial Narrow"/>
              </a:rPr>
              <a:t/>
            </a:r>
            <a:br>
              <a:rPr lang="en-US" sz="1000" dirty="0">
                <a:solidFill>
                  <a:schemeClr val="accent6">
                    <a:lumMod val="50000"/>
                  </a:schemeClr>
                </a:solidFill>
                <a:latin typeface="Arial Narrow"/>
                <a:cs typeface="Arial Narrow"/>
              </a:rPr>
            </a:br>
            <a:r>
              <a:rPr lang="en-US" sz="1000" dirty="0">
                <a:solidFill>
                  <a:srgbClr val="B8B8B8"/>
                </a:solidFill>
                <a:latin typeface="Arial Narrow"/>
                <a:cs typeface="Arial Narrow"/>
              </a:rPr>
              <a:t>Cinder</a:t>
            </a:r>
            <a:r>
              <a:rPr lang="en-US" sz="1000" dirty="0">
                <a:solidFill>
                  <a:srgbClr val="262626"/>
                </a:solidFill>
                <a:latin typeface="Arial Narrow"/>
                <a:cs typeface="Arial Narrow"/>
              </a:rPr>
              <a:t/>
            </a:r>
            <a:br>
              <a:rPr lang="en-US" sz="1000" dirty="0">
                <a:solidFill>
                  <a:srgbClr val="262626"/>
                </a:solidFill>
                <a:latin typeface="Arial Narrow"/>
                <a:cs typeface="Arial Narrow"/>
              </a:rPr>
            </a:br>
            <a:r>
              <a:rPr lang="en-US" sz="1000" dirty="0">
                <a:solidFill>
                  <a:srgbClr val="FF6600"/>
                </a:solidFill>
                <a:latin typeface="Arial Narrow"/>
                <a:cs typeface="Arial Narrow"/>
              </a:rPr>
              <a:t>Ceilometer</a:t>
            </a:r>
            <a:r>
              <a:rPr lang="en-US" sz="1000" dirty="0">
                <a:solidFill>
                  <a:srgbClr val="008000"/>
                </a:solidFill>
                <a:latin typeface="Arial Narrow"/>
                <a:cs typeface="Arial Narrow"/>
              </a:rPr>
              <a:t/>
            </a:r>
            <a:br>
              <a:rPr lang="en-US" sz="1000" dirty="0">
                <a:solidFill>
                  <a:srgbClr val="008000"/>
                </a:solidFill>
                <a:latin typeface="Arial Narrow"/>
                <a:cs typeface="Arial Narrow"/>
              </a:rPr>
            </a:br>
            <a:endParaRPr lang="en-US" sz="1000" dirty="0">
              <a:solidFill>
                <a:srgbClr val="262626"/>
              </a:solidFill>
              <a:latin typeface="Arial Narrow"/>
              <a:cs typeface="Arial Narrow"/>
            </a:endParaRPr>
          </a:p>
        </p:txBody>
      </p:sp>
      <p:sp>
        <p:nvSpPr>
          <p:cNvPr id="18" name="TextBox 17"/>
          <p:cNvSpPr txBox="1"/>
          <p:nvPr/>
        </p:nvSpPr>
        <p:spPr>
          <a:xfrm>
            <a:off x="2764444" y="2711450"/>
            <a:ext cx="914400" cy="2717800"/>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Autofit/>
          </a:bodyPr>
          <a:lstStyle/>
          <a:p>
            <a:pPr marL="36576" algn="ctr"/>
            <a:r>
              <a:rPr lang="en-US" sz="1000" b="1" dirty="0">
                <a:solidFill>
                  <a:srgbClr val="0055A0"/>
                </a:solidFill>
                <a:latin typeface="Arial Narrow"/>
                <a:cs typeface="Arial Narrow"/>
              </a:rPr>
              <a:t>HAVANA</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Horizon</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2B2B2"/>
                </a:solidFill>
                <a:latin typeface="Arial Narrow"/>
                <a:cs typeface="Arial Narrow"/>
              </a:rPr>
              <a:t>Neutron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8B8B8"/>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Ceilometer</a:t>
            </a:r>
            <a:r>
              <a:rPr lang="en-US" sz="1000" dirty="0">
                <a:solidFill>
                  <a:srgbClr val="008000"/>
                </a:solidFill>
                <a:latin typeface="Arial Narrow"/>
                <a:cs typeface="Arial Narrow"/>
              </a:rPr>
              <a:t/>
            </a:r>
            <a:br>
              <a:rPr lang="en-US" sz="1000" dirty="0">
                <a:solidFill>
                  <a:srgbClr val="008000"/>
                </a:solidFill>
                <a:latin typeface="Arial Narrow"/>
                <a:cs typeface="Arial Narrow"/>
              </a:rPr>
            </a:br>
            <a:r>
              <a:rPr lang="en-US" sz="1000" dirty="0">
                <a:solidFill>
                  <a:srgbClr val="B2B2B2"/>
                </a:solidFill>
                <a:latin typeface="Arial Narrow"/>
                <a:cs typeface="Arial Narrow"/>
              </a:rPr>
              <a:t>Heat</a:t>
            </a:r>
            <a:endParaRPr lang="en-US" sz="1000" dirty="0">
              <a:solidFill>
                <a:srgbClr val="008000"/>
              </a:solidFill>
              <a:latin typeface="Arial Narrow"/>
              <a:cs typeface="Arial Narrow"/>
            </a:endParaRPr>
          </a:p>
        </p:txBody>
      </p:sp>
      <p:sp>
        <p:nvSpPr>
          <p:cNvPr id="20" name="TextBox 19"/>
          <p:cNvSpPr txBox="1"/>
          <p:nvPr/>
        </p:nvSpPr>
        <p:spPr>
          <a:xfrm>
            <a:off x="3678844" y="2711449"/>
            <a:ext cx="914400" cy="2717800"/>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ICEHOUSE</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Horizon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2B2B2"/>
                </a:solidFill>
                <a:latin typeface="Arial Narrow"/>
                <a:cs typeface="Arial Narrow"/>
              </a:rPr>
              <a:t>Neutron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Ceilometer</a:t>
            </a:r>
          </a:p>
          <a:p>
            <a:pPr marL="36576"/>
            <a:r>
              <a:rPr lang="en-US" sz="1000" dirty="0">
                <a:solidFill>
                  <a:schemeClr val="accent6">
                    <a:lumMod val="40000"/>
                    <a:lumOff val="60000"/>
                  </a:schemeClr>
                </a:solidFill>
                <a:latin typeface="Arial Narrow"/>
                <a:cs typeface="Arial Narrow"/>
              </a:rPr>
              <a:t>Heat</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B2B2B2"/>
              </a:solidFill>
              <a:latin typeface="Arial Narrow"/>
              <a:cs typeface="Arial Narrow"/>
            </a:endParaRPr>
          </a:p>
        </p:txBody>
      </p:sp>
      <p:sp>
        <p:nvSpPr>
          <p:cNvPr id="21" name="TextBox 20"/>
          <p:cNvSpPr txBox="1"/>
          <p:nvPr/>
        </p:nvSpPr>
        <p:spPr>
          <a:xfrm>
            <a:off x="4593244" y="2711450"/>
            <a:ext cx="914400" cy="271780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JUNO</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Horizon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8B8B8"/>
                </a:solidFill>
                <a:latin typeface="Arial Narrow"/>
                <a:cs typeface="Arial Narrow"/>
              </a:rPr>
              <a:t>Neutron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Ceilometer</a:t>
            </a:r>
          </a:p>
          <a:p>
            <a:pPr marL="36576"/>
            <a:r>
              <a:rPr lang="en-US" sz="1000" dirty="0">
                <a:solidFill>
                  <a:srgbClr val="FF6600"/>
                </a:solidFill>
                <a:latin typeface="Arial Narrow"/>
                <a:cs typeface="Arial Narrow"/>
              </a:rPr>
              <a:t>Heat</a:t>
            </a:r>
          </a:p>
          <a:p>
            <a:pPr marL="36576"/>
            <a:r>
              <a:rPr lang="en-US" sz="1000" dirty="0">
                <a:solidFill>
                  <a:srgbClr val="FF6600"/>
                </a:solidFill>
                <a:latin typeface="Arial Narrow"/>
                <a:cs typeface="Arial Narrow"/>
              </a:rPr>
              <a:t>Rally</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B2B2B2"/>
              </a:solidFill>
              <a:latin typeface="Arial Narrow"/>
              <a:cs typeface="Arial Narrow"/>
            </a:endParaRPr>
          </a:p>
        </p:txBody>
      </p:sp>
      <p:sp>
        <p:nvSpPr>
          <p:cNvPr id="28" name="TextBox 27"/>
          <p:cNvSpPr txBox="1"/>
          <p:nvPr/>
        </p:nvSpPr>
        <p:spPr>
          <a:xfrm>
            <a:off x="212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April 2012</a:t>
            </a:r>
          </a:p>
        </p:txBody>
      </p:sp>
      <p:sp>
        <p:nvSpPr>
          <p:cNvPr id="29" name="TextBox 28"/>
          <p:cNvSpPr txBox="1"/>
          <p:nvPr/>
        </p:nvSpPr>
        <p:spPr>
          <a:xfrm>
            <a:off x="9356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September 2012</a:t>
            </a:r>
          </a:p>
        </p:txBody>
      </p:sp>
      <p:sp>
        <p:nvSpPr>
          <p:cNvPr id="30" name="TextBox 29"/>
          <p:cNvSpPr txBox="1"/>
          <p:nvPr/>
        </p:nvSpPr>
        <p:spPr>
          <a:xfrm>
            <a:off x="18500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April 2013</a:t>
            </a:r>
          </a:p>
        </p:txBody>
      </p:sp>
      <p:sp>
        <p:nvSpPr>
          <p:cNvPr id="31" name="TextBox 30"/>
          <p:cNvSpPr txBox="1"/>
          <p:nvPr/>
        </p:nvSpPr>
        <p:spPr>
          <a:xfrm>
            <a:off x="27644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October 2013</a:t>
            </a:r>
          </a:p>
        </p:txBody>
      </p:sp>
      <p:sp>
        <p:nvSpPr>
          <p:cNvPr id="32" name="TextBox 31"/>
          <p:cNvSpPr txBox="1"/>
          <p:nvPr/>
        </p:nvSpPr>
        <p:spPr>
          <a:xfrm>
            <a:off x="36788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April 2014</a:t>
            </a:r>
          </a:p>
        </p:txBody>
      </p:sp>
      <p:sp>
        <p:nvSpPr>
          <p:cNvPr id="33" name="TextBox 32"/>
          <p:cNvSpPr txBox="1"/>
          <p:nvPr/>
        </p:nvSpPr>
        <p:spPr>
          <a:xfrm>
            <a:off x="4593244"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en-US" sz="1000" dirty="0">
                <a:solidFill>
                  <a:schemeClr val="accent6">
                    <a:lumMod val="50000"/>
                  </a:schemeClr>
                </a:solidFill>
                <a:latin typeface="Arial Narrow"/>
                <a:cs typeface="Arial Narrow"/>
              </a:rPr>
              <a:t>October 2014</a:t>
            </a:r>
          </a:p>
        </p:txBody>
      </p:sp>
      <p:cxnSp>
        <p:nvCxnSpPr>
          <p:cNvPr id="39" name="Straight Connector 38"/>
          <p:cNvCxnSpPr/>
          <p:nvPr/>
        </p:nvCxnSpPr>
        <p:spPr>
          <a:xfrm>
            <a:off x="478444"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392844"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307244"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221644"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136044"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047698"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6" idx="2"/>
          </p:cNvCxnSpPr>
          <p:nvPr/>
        </p:nvCxnSpPr>
        <p:spPr>
          <a:xfrm>
            <a:off x="2764444" y="1758950"/>
            <a:ext cx="0" cy="58420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307244" y="1187450"/>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chemeClr val="accent6">
                    <a:lumMod val="50000"/>
                  </a:schemeClr>
                </a:solidFill>
                <a:latin typeface="Arial Narrow"/>
                <a:cs typeface="Arial Narrow"/>
              </a:rPr>
              <a:t>July 2013</a:t>
            </a:r>
            <a:br>
              <a:rPr lang="en-US" sz="1000" b="1" dirty="0">
                <a:solidFill>
                  <a:schemeClr val="accent6">
                    <a:lumMod val="50000"/>
                  </a:schemeClr>
                </a:solidFill>
                <a:latin typeface="Arial Narrow"/>
                <a:cs typeface="Arial Narrow"/>
              </a:rPr>
            </a:br>
            <a:r>
              <a:rPr lang="en-US" sz="1000" b="1" dirty="0">
                <a:solidFill>
                  <a:schemeClr val="accent6">
                    <a:lumMod val="50000"/>
                  </a:schemeClr>
                </a:solidFill>
                <a:latin typeface="Arial Narrow"/>
                <a:cs typeface="Arial Narrow"/>
              </a:rPr>
              <a:t>CERN OpenStack</a:t>
            </a:r>
            <a:br>
              <a:rPr lang="en-US" sz="1000" b="1" dirty="0">
                <a:solidFill>
                  <a:schemeClr val="accent6">
                    <a:lumMod val="50000"/>
                  </a:schemeClr>
                </a:solidFill>
                <a:latin typeface="Arial Narrow"/>
                <a:cs typeface="Arial Narrow"/>
              </a:rPr>
            </a:br>
            <a:r>
              <a:rPr lang="en-US" sz="1000" b="1" dirty="0">
                <a:solidFill>
                  <a:schemeClr val="accent6">
                    <a:lumMod val="50000"/>
                  </a:schemeClr>
                </a:solidFill>
                <a:latin typeface="Arial Narrow"/>
                <a:cs typeface="Arial Narrow"/>
              </a:rPr>
              <a:t>Production Service</a:t>
            </a:r>
          </a:p>
        </p:txBody>
      </p:sp>
      <p:cxnSp>
        <p:nvCxnSpPr>
          <p:cNvPr id="47" name="Straight Connector 46"/>
          <p:cNvCxnSpPr>
            <a:stCxn id="48" idx="2"/>
          </p:cNvCxnSpPr>
          <p:nvPr/>
        </p:nvCxnSpPr>
        <p:spPr>
          <a:xfrm>
            <a:off x="3793144" y="1758950"/>
            <a:ext cx="0" cy="5727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335944" y="1187450"/>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dirty="0">
                <a:solidFill>
                  <a:schemeClr val="accent6">
                    <a:lumMod val="50000"/>
                  </a:schemeClr>
                </a:solidFill>
                <a:latin typeface="Arial Narrow"/>
                <a:cs typeface="Arial Narrow"/>
              </a:rPr>
              <a:t>February 2014</a:t>
            </a:r>
          </a:p>
          <a:p>
            <a:pPr marL="36576" algn="ctr"/>
            <a:r>
              <a:rPr lang="en-US" sz="1000" dirty="0">
                <a:solidFill>
                  <a:schemeClr val="accent6">
                    <a:lumMod val="50000"/>
                  </a:schemeClr>
                </a:solidFill>
                <a:latin typeface="Arial Narrow"/>
                <a:cs typeface="Arial Narrow"/>
              </a:rPr>
              <a:t>CERN OpenStack</a:t>
            </a:r>
            <a:br>
              <a:rPr lang="en-US" sz="1000" dirty="0">
                <a:solidFill>
                  <a:schemeClr val="accent6">
                    <a:lumMod val="50000"/>
                  </a:schemeClr>
                </a:solidFill>
                <a:latin typeface="Arial Narrow"/>
                <a:cs typeface="Arial Narrow"/>
              </a:rPr>
            </a:br>
            <a:r>
              <a:rPr lang="en-US" sz="1000" dirty="0">
                <a:solidFill>
                  <a:schemeClr val="accent6">
                    <a:lumMod val="50000"/>
                  </a:schemeClr>
                </a:solidFill>
                <a:latin typeface="Arial Narrow"/>
                <a:cs typeface="Arial Narrow"/>
              </a:rPr>
              <a:t>Havana Release</a:t>
            </a:r>
          </a:p>
        </p:txBody>
      </p:sp>
      <p:sp>
        <p:nvSpPr>
          <p:cNvPr id="50" name="TextBox 49"/>
          <p:cNvSpPr txBox="1"/>
          <p:nvPr/>
        </p:nvSpPr>
        <p:spPr>
          <a:xfrm>
            <a:off x="4491644" y="1187450"/>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dirty="0">
                <a:solidFill>
                  <a:schemeClr val="accent6">
                    <a:lumMod val="50000"/>
                  </a:schemeClr>
                </a:solidFill>
                <a:latin typeface="Arial Narrow"/>
                <a:cs typeface="Arial Narrow"/>
              </a:rPr>
              <a:t>October 2014</a:t>
            </a:r>
          </a:p>
          <a:p>
            <a:pPr marL="36576" algn="ctr"/>
            <a:r>
              <a:rPr lang="en-US" sz="1000" dirty="0">
                <a:solidFill>
                  <a:schemeClr val="accent6">
                    <a:lumMod val="50000"/>
                  </a:schemeClr>
                </a:solidFill>
                <a:latin typeface="Arial Narrow"/>
                <a:cs typeface="Arial Narrow"/>
              </a:rPr>
              <a:t>CERN OpenStack</a:t>
            </a:r>
            <a:br>
              <a:rPr lang="en-US" sz="1000" dirty="0">
                <a:solidFill>
                  <a:schemeClr val="accent6">
                    <a:lumMod val="50000"/>
                  </a:schemeClr>
                </a:solidFill>
                <a:latin typeface="Arial Narrow"/>
                <a:cs typeface="Arial Narrow"/>
              </a:rPr>
            </a:br>
            <a:r>
              <a:rPr lang="en-US" sz="1000" dirty="0">
                <a:solidFill>
                  <a:schemeClr val="accent6">
                    <a:lumMod val="50000"/>
                  </a:schemeClr>
                </a:solidFill>
                <a:latin typeface="Arial Narrow"/>
                <a:cs typeface="Arial Narrow"/>
              </a:rPr>
              <a:t>Icehouse Release</a:t>
            </a:r>
          </a:p>
        </p:txBody>
      </p:sp>
      <p:cxnSp>
        <p:nvCxnSpPr>
          <p:cNvPr id="52" name="Straight Connector 51"/>
          <p:cNvCxnSpPr/>
          <p:nvPr/>
        </p:nvCxnSpPr>
        <p:spPr>
          <a:xfrm>
            <a:off x="6114498" y="2165350"/>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657298" y="1847850"/>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ro-RO" sz="1000" dirty="0">
                <a:solidFill>
                  <a:schemeClr val="accent6">
                    <a:lumMod val="50000"/>
                  </a:schemeClr>
                </a:solidFill>
                <a:latin typeface="Arial Narrow"/>
                <a:cs typeface="Arial Narrow"/>
              </a:rPr>
              <a:t>April 2015</a:t>
            </a:r>
            <a:endParaRPr lang="en-US" sz="1000" dirty="0">
              <a:solidFill>
                <a:schemeClr val="accent6">
                  <a:lumMod val="50000"/>
                </a:schemeClr>
              </a:solidFill>
              <a:latin typeface="Arial Narrow"/>
              <a:cs typeface="Arial Narrow"/>
            </a:endParaRPr>
          </a:p>
        </p:txBody>
      </p:sp>
      <p:sp>
        <p:nvSpPr>
          <p:cNvPr id="55" name="TextBox 54"/>
          <p:cNvSpPr txBox="1"/>
          <p:nvPr/>
        </p:nvSpPr>
        <p:spPr>
          <a:xfrm>
            <a:off x="5415998" y="1187450"/>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dirty="0">
                <a:solidFill>
                  <a:schemeClr val="accent6">
                    <a:lumMod val="50000"/>
                  </a:schemeClr>
                </a:solidFill>
                <a:latin typeface="Arial Narrow"/>
                <a:cs typeface="Arial Narrow"/>
              </a:rPr>
              <a:t>March2015</a:t>
            </a:r>
          </a:p>
          <a:p>
            <a:pPr marL="36576" algn="ctr"/>
            <a:r>
              <a:rPr lang="en-US" sz="1000" dirty="0">
                <a:solidFill>
                  <a:schemeClr val="accent6">
                    <a:lumMod val="50000"/>
                  </a:schemeClr>
                </a:solidFill>
                <a:latin typeface="Arial Narrow"/>
                <a:cs typeface="Arial Narrow"/>
              </a:rPr>
              <a:t>CERN OpenStack</a:t>
            </a:r>
            <a:br>
              <a:rPr lang="en-US" sz="1000" dirty="0">
                <a:solidFill>
                  <a:schemeClr val="accent6">
                    <a:lumMod val="50000"/>
                  </a:schemeClr>
                </a:solidFill>
                <a:latin typeface="Arial Narrow"/>
                <a:cs typeface="Arial Narrow"/>
              </a:rPr>
            </a:br>
            <a:r>
              <a:rPr lang="en-US" sz="1000" dirty="0">
                <a:solidFill>
                  <a:schemeClr val="accent6">
                    <a:lumMod val="50000"/>
                  </a:schemeClr>
                </a:solidFill>
                <a:latin typeface="Arial Narrow"/>
                <a:cs typeface="Arial Narrow"/>
              </a:rPr>
              <a:t>Juno Release</a:t>
            </a:r>
          </a:p>
        </p:txBody>
      </p:sp>
      <p:cxnSp>
        <p:nvCxnSpPr>
          <p:cNvPr id="54" name="Straight Connector 53"/>
          <p:cNvCxnSpPr/>
          <p:nvPr/>
        </p:nvCxnSpPr>
        <p:spPr>
          <a:xfrm>
            <a:off x="5720798" y="1758950"/>
            <a:ext cx="0" cy="572788"/>
          </a:xfrm>
          <a:prstGeom prst="line">
            <a:avLst/>
          </a:prstGeom>
          <a:ln>
            <a:solidFill>
              <a:srgbClr val="FF66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673298" y="1758950"/>
            <a:ext cx="0" cy="572788"/>
          </a:xfrm>
          <a:prstGeom prst="line">
            <a:avLst/>
          </a:prstGeom>
          <a:ln>
            <a:solidFill>
              <a:srgbClr val="FF66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764445" y="1798340"/>
            <a:ext cx="6304911" cy="11411"/>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739544" y="2698746"/>
            <a:ext cx="914400" cy="2730504"/>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LIBERTY</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Horizon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7C80"/>
                </a:solidFill>
                <a:latin typeface="Arial Narrow"/>
                <a:cs typeface="Arial Narrow"/>
              </a:rPr>
              <a:t>Neutron (*)</a:t>
            </a:r>
            <a:br>
              <a:rPr lang="en-US" sz="1000" dirty="0">
                <a:solidFill>
                  <a:srgbClr val="FF7C80"/>
                </a:solidFill>
                <a:latin typeface="Arial Narrow"/>
                <a:cs typeface="Arial Narrow"/>
              </a:rPr>
            </a:br>
            <a:r>
              <a:rPr lang="en-US" sz="1000" dirty="0">
                <a:solidFill>
                  <a:srgbClr val="FF6600"/>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8B8B8"/>
                </a:solidFill>
                <a:latin typeface="Arial Narrow"/>
                <a:cs typeface="Arial Narrow"/>
              </a:rPr>
              <a:t>Ceilometer</a:t>
            </a:r>
            <a:endParaRPr lang="en-US" sz="1000" dirty="0">
              <a:solidFill>
                <a:srgbClr val="FF6600"/>
              </a:solidFill>
              <a:latin typeface="Arial Narrow"/>
              <a:cs typeface="Arial Narrow"/>
            </a:endParaRPr>
          </a:p>
          <a:p>
            <a:pPr marL="36576"/>
            <a:r>
              <a:rPr lang="en-US" sz="1000" dirty="0">
                <a:solidFill>
                  <a:srgbClr val="FF6600"/>
                </a:solidFill>
                <a:latin typeface="Arial Narrow"/>
                <a:cs typeface="Arial Narrow"/>
              </a:rPr>
              <a:t>Heat</a:t>
            </a:r>
          </a:p>
          <a:p>
            <a:pPr marL="36576"/>
            <a:r>
              <a:rPr lang="en-US" sz="1000" dirty="0">
                <a:solidFill>
                  <a:srgbClr val="FF6600"/>
                </a:solidFill>
                <a:latin typeface="Arial Narrow"/>
                <a:cs typeface="Arial Narrow"/>
              </a:rPr>
              <a:t>Rally</a:t>
            </a:r>
          </a:p>
          <a:p>
            <a:pPr marL="36576"/>
            <a:r>
              <a:rPr lang="en-US" sz="1000" dirty="0">
                <a:solidFill>
                  <a:srgbClr val="FF7C80"/>
                </a:solidFill>
                <a:latin typeface="Arial Narrow"/>
                <a:cs typeface="Arial Narrow"/>
              </a:rPr>
              <a:t>Magnum (*)</a:t>
            </a:r>
          </a:p>
          <a:p>
            <a:pPr marL="36576"/>
            <a:r>
              <a:rPr lang="en-US" sz="1000" dirty="0">
                <a:solidFill>
                  <a:srgbClr val="FF7C80"/>
                </a:solidFill>
                <a:latin typeface="Arial Narrow"/>
                <a:cs typeface="Arial Narrow"/>
              </a:rPr>
              <a:t>Barbican (*)</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B2B2B2"/>
              </a:solidFill>
              <a:latin typeface="Arial Narrow"/>
              <a:cs typeface="Arial Narrow"/>
            </a:endParaRPr>
          </a:p>
        </p:txBody>
      </p:sp>
      <p:cxnSp>
        <p:nvCxnSpPr>
          <p:cNvPr id="57" name="Straight Connector 56"/>
          <p:cNvCxnSpPr/>
          <p:nvPr/>
        </p:nvCxnSpPr>
        <p:spPr>
          <a:xfrm>
            <a:off x="7193998" y="2152648"/>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736798" y="1835148"/>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ro-RO" sz="1000" dirty="0" err="1">
                <a:solidFill>
                  <a:schemeClr val="accent6">
                    <a:lumMod val="50000"/>
                  </a:schemeClr>
                </a:solidFill>
                <a:latin typeface="Arial Narrow"/>
                <a:cs typeface="Arial Narrow"/>
              </a:rPr>
              <a:t>October</a:t>
            </a:r>
            <a:r>
              <a:rPr lang="ro-RO" sz="1000" dirty="0">
                <a:solidFill>
                  <a:schemeClr val="accent6">
                    <a:lumMod val="50000"/>
                  </a:schemeClr>
                </a:solidFill>
                <a:latin typeface="Arial Narrow"/>
                <a:cs typeface="Arial Narrow"/>
              </a:rPr>
              <a:t> 2015</a:t>
            </a:r>
            <a:endParaRPr lang="en-US" sz="1000" dirty="0">
              <a:solidFill>
                <a:schemeClr val="accent6">
                  <a:lumMod val="50000"/>
                </a:schemeClr>
              </a:solidFill>
              <a:latin typeface="Arial Narrow"/>
              <a:cs typeface="Arial Narrow"/>
            </a:endParaRPr>
          </a:p>
        </p:txBody>
      </p:sp>
      <p:sp>
        <p:nvSpPr>
          <p:cNvPr id="61" name="TextBox 60"/>
          <p:cNvSpPr txBox="1"/>
          <p:nvPr/>
        </p:nvSpPr>
        <p:spPr>
          <a:xfrm>
            <a:off x="6355798" y="1195754"/>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dirty="0">
                <a:solidFill>
                  <a:schemeClr val="accent6">
                    <a:lumMod val="50000"/>
                  </a:schemeClr>
                </a:solidFill>
                <a:latin typeface="Arial Narrow"/>
                <a:cs typeface="Arial Narrow"/>
              </a:rPr>
              <a:t>September 2015</a:t>
            </a:r>
          </a:p>
          <a:p>
            <a:pPr marL="36576" algn="ctr"/>
            <a:r>
              <a:rPr lang="en-US" sz="1000" dirty="0">
                <a:solidFill>
                  <a:schemeClr val="accent6">
                    <a:lumMod val="50000"/>
                  </a:schemeClr>
                </a:solidFill>
                <a:latin typeface="Arial Narrow"/>
                <a:cs typeface="Arial Narrow"/>
              </a:rPr>
              <a:t>CERN OpenStack</a:t>
            </a:r>
            <a:r>
              <a:rPr lang="en-US" sz="1000">
                <a:solidFill>
                  <a:schemeClr val="accent6">
                    <a:lumMod val="50000"/>
                  </a:schemeClr>
                </a:solidFill>
                <a:latin typeface="Arial Narrow"/>
                <a:cs typeface="Arial Narrow"/>
              </a:rPr>
              <a:t/>
            </a:r>
            <a:br>
              <a:rPr lang="en-US" sz="1000">
                <a:solidFill>
                  <a:schemeClr val="accent6">
                    <a:lumMod val="50000"/>
                  </a:schemeClr>
                </a:solidFill>
                <a:latin typeface="Arial Narrow"/>
                <a:cs typeface="Arial Narrow"/>
              </a:rPr>
            </a:br>
            <a:r>
              <a:rPr lang="en-US" sz="1000">
                <a:solidFill>
                  <a:schemeClr val="accent6">
                    <a:lumMod val="50000"/>
                  </a:schemeClr>
                </a:solidFill>
                <a:latin typeface="Arial Narrow"/>
                <a:cs typeface="Arial Narrow"/>
              </a:rPr>
              <a:t>Kilo Release</a:t>
            </a:r>
            <a:endParaRPr lang="en-US" sz="1000" dirty="0">
              <a:solidFill>
                <a:schemeClr val="accent6">
                  <a:lumMod val="50000"/>
                </a:schemeClr>
              </a:solidFill>
              <a:latin typeface="Arial Narrow"/>
              <a:cs typeface="Arial Narrow"/>
            </a:endParaRPr>
          </a:p>
        </p:txBody>
      </p:sp>
      <p:sp>
        <p:nvSpPr>
          <p:cNvPr id="63" name="TextBox 62"/>
          <p:cNvSpPr txBox="1"/>
          <p:nvPr/>
        </p:nvSpPr>
        <p:spPr>
          <a:xfrm>
            <a:off x="5657298" y="2711449"/>
            <a:ext cx="914400" cy="2717801"/>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KILO</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Horizon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8B8B8"/>
                </a:solidFill>
                <a:latin typeface="Arial Narrow"/>
                <a:cs typeface="Arial Narrow"/>
              </a:rPr>
              <a:t>Neutron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Ceilometer</a:t>
            </a:r>
          </a:p>
          <a:p>
            <a:pPr marL="36576"/>
            <a:r>
              <a:rPr lang="en-US" sz="1000" dirty="0">
                <a:solidFill>
                  <a:srgbClr val="FF6600"/>
                </a:solidFill>
                <a:latin typeface="Arial Narrow"/>
                <a:cs typeface="Arial Narrow"/>
              </a:rPr>
              <a:t>Heat</a:t>
            </a:r>
          </a:p>
          <a:p>
            <a:pPr marL="36576"/>
            <a:r>
              <a:rPr lang="en-US" sz="1000" dirty="0">
                <a:solidFill>
                  <a:srgbClr val="FF6600"/>
                </a:solidFill>
                <a:latin typeface="Arial Narrow"/>
                <a:cs typeface="Arial Narrow"/>
              </a:rPr>
              <a:t>Rally</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B2B2B2"/>
              </a:solidFill>
              <a:latin typeface="Arial Narrow"/>
              <a:cs typeface="Arial Narrow"/>
            </a:endParaRPr>
          </a:p>
        </p:txBody>
      </p:sp>
      <p:sp>
        <p:nvSpPr>
          <p:cNvPr id="3" name="TextBox 2"/>
          <p:cNvSpPr txBox="1"/>
          <p:nvPr/>
        </p:nvSpPr>
        <p:spPr>
          <a:xfrm>
            <a:off x="8531032" y="4643146"/>
            <a:ext cx="1362269" cy="246221"/>
          </a:xfrm>
          <a:prstGeom prst="rect">
            <a:avLst/>
          </a:prstGeom>
          <a:noFill/>
        </p:spPr>
        <p:txBody>
          <a:bodyPr wrap="square" rtlCol="0">
            <a:spAutoFit/>
          </a:bodyPr>
          <a:lstStyle/>
          <a:p>
            <a:r>
              <a:rPr lang="en-US" sz="1000" dirty="0"/>
              <a:t>(*) Pilot</a:t>
            </a:r>
          </a:p>
        </p:txBody>
      </p:sp>
      <p:sp>
        <p:nvSpPr>
          <p:cNvPr id="51" name="TextBox 50"/>
          <p:cNvSpPr txBox="1"/>
          <p:nvPr/>
        </p:nvSpPr>
        <p:spPr>
          <a:xfrm>
            <a:off x="8026499" y="1180184"/>
            <a:ext cx="914400" cy="5715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dirty="0">
                <a:solidFill>
                  <a:schemeClr val="accent6">
                    <a:lumMod val="50000"/>
                  </a:schemeClr>
                </a:solidFill>
                <a:latin typeface="Arial Narrow"/>
                <a:cs typeface="Arial Narrow"/>
              </a:rPr>
              <a:t>August 2016</a:t>
            </a:r>
          </a:p>
          <a:p>
            <a:pPr marL="36576" algn="ctr"/>
            <a:r>
              <a:rPr lang="en-US" sz="1000" dirty="0">
                <a:solidFill>
                  <a:schemeClr val="accent6">
                    <a:lumMod val="50000"/>
                  </a:schemeClr>
                </a:solidFill>
                <a:latin typeface="Arial Narrow"/>
                <a:cs typeface="Arial Narrow"/>
              </a:rPr>
              <a:t>CERN OpenStack</a:t>
            </a:r>
            <a:br>
              <a:rPr lang="en-US" sz="1000" dirty="0">
                <a:solidFill>
                  <a:schemeClr val="accent6">
                    <a:lumMod val="50000"/>
                  </a:schemeClr>
                </a:solidFill>
                <a:latin typeface="Arial Narrow"/>
                <a:cs typeface="Arial Narrow"/>
              </a:rPr>
            </a:br>
            <a:r>
              <a:rPr lang="en-US" sz="1000" dirty="0">
                <a:solidFill>
                  <a:schemeClr val="accent6">
                    <a:lumMod val="50000"/>
                  </a:schemeClr>
                </a:solidFill>
                <a:latin typeface="Arial Narrow"/>
                <a:cs typeface="Arial Narrow"/>
              </a:rPr>
              <a:t>Liberty Release</a:t>
            </a:r>
          </a:p>
        </p:txBody>
      </p:sp>
      <p:sp>
        <p:nvSpPr>
          <p:cNvPr id="5" name="Date Placeholder 4"/>
          <p:cNvSpPr>
            <a:spLocks noGrp="1"/>
          </p:cNvSpPr>
          <p:nvPr>
            <p:ph type="dt" sz="half" idx="10"/>
          </p:nvPr>
        </p:nvSpPr>
        <p:spPr/>
        <p:txBody>
          <a:bodyPr/>
          <a:lstStyle/>
          <a:p>
            <a:pPr>
              <a:defRPr/>
            </a:pPr>
            <a:r>
              <a:rPr lang="ru-RU" smtClean="0"/>
              <a:t>28.09.17</a:t>
            </a:r>
            <a:endParaRPr lang="en-US" dirty="0"/>
          </a:p>
        </p:txBody>
      </p:sp>
      <p:sp>
        <p:nvSpPr>
          <p:cNvPr id="6" name="Footer Placeholder 5"/>
          <p:cNvSpPr>
            <a:spLocks noGrp="1"/>
          </p:cNvSpPr>
          <p:nvPr>
            <p:ph type="ftr" sz="quarter" idx="11"/>
          </p:nvPr>
        </p:nvSpPr>
        <p:spPr/>
        <p:txBody>
          <a:bodyPr/>
          <a:lstStyle/>
          <a:p>
            <a:pPr>
              <a:defRPr/>
            </a:pPr>
            <a:r>
              <a:rPr lang="en-GB" smtClean="0"/>
              <a:t>Antonenko, Smeliansky, NEC 2017, Budva</a:t>
            </a:r>
            <a:endParaRPr lang="en-US" dirty="0"/>
          </a:p>
        </p:txBody>
      </p:sp>
      <p:sp>
        <p:nvSpPr>
          <p:cNvPr id="60" name="TextBox 59"/>
          <p:cNvSpPr txBox="1"/>
          <p:nvPr/>
        </p:nvSpPr>
        <p:spPr>
          <a:xfrm>
            <a:off x="7731698" y="2711183"/>
            <a:ext cx="914400" cy="2730504"/>
          </a:xfrm>
          <a:prstGeom prst="rect">
            <a:avLst/>
          </a:prstGeom>
          <a:noFill/>
          <a:ln w="9525" cmpd="sng">
            <a:noFill/>
          </a:ln>
          <a:effectLst/>
        </p:spPr>
        <p:style>
          <a:lnRef idx="2">
            <a:schemeClr val="dk1"/>
          </a:lnRef>
          <a:fillRef idx="1">
            <a:schemeClr val="lt1"/>
          </a:fillRef>
          <a:effectRef idx="0">
            <a:schemeClr val="dk1"/>
          </a:effectRef>
          <a:fontRef idx="minor">
            <a:schemeClr val="dk1"/>
          </a:fontRef>
        </p:style>
        <p:txBody>
          <a:bodyPr vert="horz" wrap="none" rtlCol="0" anchor="t" anchorCtr="0">
            <a:normAutofit/>
          </a:bodyPr>
          <a:lstStyle/>
          <a:p>
            <a:pPr marL="36576" algn="ctr"/>
            <a:r>
              <a:rPr lang="en-US" sz="1000" b="1" dirty="0">
                <a:solidFill>
                  <a:srgbClr val="0055A0"/>
                </a:solidFill>
                <a:latin typeface="Arial Narrow"/>
                <a:cs typeface="Arial Narrow"/>
              </a:rPr>
              <a:t>MITAKA</a:t>
            </a:r>
          </a:p>
          <a:p>
            <a:pPr marL="36576"/>
            <a:endParaRPr lang="en-US" sz="1000" dirty="0">
              <a:solidFill>
                <a:srgbClr val="002A50"/>
              </a:solidFill>
              <a:latin typeface="Arial Narrow"/>
              <a:cs typeface="Arial Narrow"/>
            </a:endParaRPr>
          </a:p>
          <a:p>
            <a:pPr marL="36576"/>
            <a:r>
              <a:rPr lang="en-US" sz="1000" dirty="0">
                <a:solidFill>
                  <a:srgbClr val="FF6600"/>
                </a:solidFill>
                <a:latin typeface="Arial Narrow"/>
                <a:cs typeface="Arial Narrow"/>
              </a:rPr>
              <a:t>Nova</a:t>
            </a:r>
          </a:p>
          <a:p>
            <a:pPr marL="36576"/>
            <a:r>
              <a:rPr lang="en-US" sz="1000" dirty="0">
                <a:solidFill>
                  <a:srgbClr val="B2B2B2"/>
                </a:solidFill>
                <a:latin typeface="Arial Narrow"/>
                <a:cs typeface="Arial Narrow"/>
              </a:rPr>
              <a:t>Swift</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Glance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Horizon</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6600"/>
                </a:solidFill>
                <a:latin typeface="Arial Narrow"/>
                <a:cs typeface="Arial Narrow"/>
              </a:rPr>
              <a:t>Keystone</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FF7C80"/>
                </a:solidFill>
                <a:latin typeface="Arial Narrow"/>
                <a:cs typeface="Arial Narrow"/>
              </a:rPr>
              <a:t>Neutron</a:t>
            </a:r>
            <a:br>
              <a:rPr lang="en-US" sz="1000" dirty="0">
                <a:solidFill>
                  <a:srgbClr val="FF7C80"/>
                </a:solidFill>
                <a:latin typeface="Arial Narrow"/>
                <a:cs typeface="Arial Narrow"/>
              </a:rPr>
            </a:br>
            <a:r>
              <a:rPr lang="en-US" sz="1000" dirty="0">
                <a:solidFill>
                  <a:srgbClr val="FF6600"/>
                </a:solidFill>
                <a:latin typeface="Arial Narrow"/>
                <a:cs typeface="Arial Narrow"/>
              </a:rPr>
              <a:t>Cinder</a:t>
            </a:r>
            <a:r>
              <a:rPr lang="en-US" sz="1000" dirty="0">
                <a:solidFill>
                  <a:srgbClr val="002A50"/>
                </a:solidFill>
                <a:latin typeface="Arial Narrow"/>
                <a:cs typeface="Arial Narrow"/>
              </a:rPr>
              <a:t/>
            </a:r>
            <a:br>
              <a:rPr lang="en-US" sz="1000" dirty="0">
                <a:solidFill>
                  <a:srgbClr val="002A50"/>
                </a:solidFill>
                <a:latin typeface="Arial Narrow"/>
                <a:cs typeface="Arial Narrow"/>
              </a:rPr>
            </a:br>
            <a:r>
              <a:rPr lang="en-US" sz="1000" dirty="0">
                <a:solidFill>
                  <a:srgbClr val="B8B8B8"/>
                </a:solidFill>
                <a:latin typeface="Arial Narrow"/>
                <a:cs typeface="Arial Narrow"/>
              </a:rPr>
              <a:t>Ceilometer</a:t>
            </a:r>
            <a:endParaRPr lang="en-US" sz="1000" dirty="0">
              <a:solidFill>
                <a:srgbClr val="FF6600"/>
              </a:solidFill>
              <a:latin typeface="Arial Narrow"/>
              <a:cs typeface="Arial Narrow"/>
            </a:endParaRPr>
          </a:p>
          <a:p>
            <a:pPr marL="36576"/>
            <a:r>
              <a:rPr lang="en-US" sz="1000" dirty="0">
                <a:solidFill>
                  <a:srgbClr val="FF6600"/>
                </a:solidFill>
                <a:latin typeface="Arial Narrow"/>
                <a:cs typeface="Arial Narrow"/>
              </a:rPr>
              <a:t>Heat</a:t>
            </a:r>
          </a:p>
          <a:p>
            <a:pPr marL="36576"/>
            <a:r>
              <a:rPr lang="en-US" sz="1000" dirty="0">
                <a:solidFill>
                  <a:srgbClr val="FF6600"/>
                </a:solidFill>
                <a:latin typeface="Arial Narrow"/>
                <a:cs typeface="Arial Narrow"/>
              </a:rPr>
              <a:t>Rally</a:t>
            </a:r>
          </a:p>
          <a:p>
            <a:pPr marL="36576"/>
            <a:r>
              <a:rPr lang="en-US" sz="1000" dirty="0">
                <a:solidFill>
                  <a:srgbClr val="FF7C80"/>
                </a:solidFill>
                <a:latin typeface="Arial Narrow"/>
                <a:cs typeface="Arial Narrow"/>
              </a:rPr>
              <a:t>Magnum</a:t>
            </a:r>
          </a:p>
          <a:p>
            <a:pPr marL="36576"/>
            <a:r>
              <a:rPr lang="en-US" sz="1000" dirty="0">
                <a:solidFill>
                  <a:srgbClr val="FF7C80"/>
                </a:solidFill>
                <a:latin typeface="Arial Narrow"/>
                <a:cs typeface="Arial Narrow"/>
              </a:rPr>
              <a:t>Barbican</a:t>
            </a:r>
            <a:r>
              <a:rPr lang="en-US" sz="1000" dirty="0">
                <a:solidFill>
                  <a:srgbClr val="002A50"/>
                </a:solidFill>
                <a:latin typeface="Arial Narrow"/>
                <a:cs typeface="Arial Narrow"/>
              </a:rPr>
              <a:t/>
            </a:r>
            <a:br>
              <a:rPr lang="en-US" sz="1000" dirty="0">
                <a:solidFill>
                  <a:srgbClr val="002A50"/>
                </a:solidFill>
                <a:latin typeface="Arial Narrow"/>
                <a:cs typeface="Arial Narrow"/>
              </a:rPr>
            </a:br>
            <a:endParaRPr lang="en-US" sz="1000" dirty="0">
              <a:solidFill>
                <a:srgbClr val="B2B2B2"/>
              </a:solidFill>
              <a:latin typeface="Arial Narrow"/>
              <a:cs typeface="Arial Narrow"/>
            </a:endParaRPr>
          </a:p>
        </p:txBody>
      </p:sp>
      <p:cxnSp>
        <p:nvCxnSpPr>
          <p:cNvPr id="62" name="Straight Connector 61"/>
          <p:cNvCxnSpPr/>
          <p:nvPr/>
        </p:nvCxnSpPr>
        <p:spPr>
          <a:xfrm>
            <a:off x="6673298" y="1758950"/>
            <a:ext cx="0" cy="572788"/>
          </a:xfrm>
          <a:prstGeom prst="line">
            <a:avLst/>
          </a:prstGeom>
          <a:ln>
            <a:solidFill>
              <a:srgbClr val="FF66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8535380" y="1770362"/>
            <a:ext cx="0" cy="572788"/>
          </a:xfrm>
          <a:prstGeom prst="line">
            <a:avLst/>
          </a:prstGeom>
          <a:ln>
            <a:solidFill>
              <a:srgbClr val="FF66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8188582" y="2152648"/>
            <a:ext cx="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7714697" y="1835148"/>
            <a:ext cx="914400" cy="266700"/>
          </a:xfrm>
          <a:prstGeom prst="rect">
            <a:avLst/>
          </a:prstGeom>
          <a:ln w="9525" cmpd="sng">
            <a:noFill/>
          </a:ln>
          <a:effectLst/>
        </p:spPr>
        <p:style>
          <a:lnRef idx="2">
            <a:schemeClr val="dk1"/>
          </a:lnRef>
          <a:fillRef idx="1">
            <a:schemeClr val="lt1"/>
          </a:fillRef>
          <a:effectRef idx="0">
            <a:schemeClr val="dk1"/>
          </a:effectRef>
          <a:fontRef idx="minor">
            <a:schemeClr val="dk1"/>
          </a:fontRef>
        </p:style>
        <p:txBody>
          <a:bodyPr vert="horz" wrap="none" rtlCol="0" anchor="b" anchorCtr="0">
            <a:normAutofit/>
          </a:bodyPr>
          <a:lstStyle/>
          <a:p>
            <a:pPr marL="36576" algn="ctr"/>
            <a:r>
              <a:rPr lang="ro-RO" sz="1000" dirty="0">
                <a:solidFill>
                  <a:schemeClr val="accent6">
                    <a:lumMod val="50000"/>
                  </a:schemeClr>
                </a:solidFill>
                <a:latin typeface="Arial Narrow"/>
                <a:cs typeface="Arial Narrow"/>
              </a:rPr>
              <a:t>April 2016</a:t>
            </a:r>
            <a:endParaRPr lang="en-US" sz="1000" dirty="0">
              <a:solidFill>
                <a:schemeClr val="accent6">
                  <a:lumMod val="50000"/>
                </a:schemeClr>
              </a:solidFill>
              <a:latin typeface="Arial Narrow"/>
              <a:cs typeface="Arial Narrow"/>
            </a:endParaRPr>
          </a:p>
        </p:txBody>
      </p:sp>
    </p:spTree>
    <p:extLst>
      <p:ext uri="{BB962C8B-B14F-4D97-AF65-F5344CB8AC3E}">
        <p14:creationId xmlns:p14="http://schemas.microsoft.com/office/powerpoint/2010/main" val="1343476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407" y="177338"/>
            <a:ext cx="6704997" cy="5354520"/>
          </a:xfrm>
          <a:prstGeom prst="rect">
            <a:avLst/>
          </a:prstGeom>
        </p:spPr>
      </p:pic>
      <p:sp>
        <p:nvSpPr>
          <p:cNvPr id="4" name="TextBox 3"/>
          <p:cNvSpPr txBox="1"/>
          <p:nvPr/>
        </p:nvSpPr>
        <p:spPr>
          <a:xfrm>
            <a:off x="4992047" y="5017740"/>
            <a:ext cx="2563522" cy="271934"/>
          </a:xfrm>
          <a:prstGeom prst="rect">
            <a:avLst/>
          </a:prstGeom>
          <a:noFill/>
        </p:spPr>
        <p:txBody>
          <a:bodyPr wrap="none" rtlCol="0">
            <a:spAutoFit/>
          </a:bodyPr>
          <a:lstStyle/>
          <a:p>
            <a:r>
              <a:rPr lang="en-GB" sz="1167" dirty="0">
                <a:solidFill>
                  <a:schemeClr val="bg1"/>
                </a:solidFill>
              </a:rPr>
              <a:t>Helge Meinhard, CERN, 17 March 2016</a:t>
            </a:r>
          </a:p>
        </p:txBody>
      </p:sp>
      <p:sp>
        <p:nvSpPr>
          <p:cNvPr id="5" name="TextBox 4"/>
          <p:cNvSpPr txBox="1"/>
          <p:nvPr/>
        </p:nvSpPr>
        <p:spPr>
          <a:xfrm>
            <a:off x="4992047" y="1777380"/>
            <a:ext cx="3060340" cy="2631490"/>
          </a:xfrm>
          <a:prstGeom prst="rect">
            <a:avLst/>
          </a:prstGeom>
          <a:solidFill>
            <a:schemeClr val="accent1">
              <a:lumMod val="40000"/>
              <a:lumOff val="60000"/>
            </a:schemeClr>
          </a:solidFill>
        </p:spPr>
        <p:txBody>
          <a:bodyPr wrap="square" rtlCol="0">
            <a:spAutoFit/>
          </a:bodyPr>
          <a:lstStyle/>
          <a:p>
            <a:pPr marL="238115" indent="-238115">
              <a:buFont typeface="Arial" panose="020B0604020202020204" pitchFamily="34" charset="0"/>
              <a:buChar char="•"/>
            </a:pPr>
            <a:r>
              <a:rPr lang="en-GB" sz="1500" dirty="0"/>
              <a:t>Foreseen users:</a:t>
            </a:r>
            <a:br>
              <a:rPr lang="en-GB" sz="1500" dirty="0"/>
            </a:br>
            <a:r>
              <a:rPr lang="en-GB" sz="1500" dirty="0"/>
              <a:t>- </a:t>
            </a:r>
            <a:r>
              <a:rPr lang="en-GB" sz="1500" dirty="0" err="1"/>
              <a:t>bioinformaticians</a:t>
            </a:r>
            <a:r>
              <a:rPr lang="en-GB" sz="1500" dirty="0"/>
              <a:t> who will do most of the large scale processing</a:t>
            </a:r>
            <a:br>
              <a:rPr lang="en-GB" sz="1500" dirty="0"/>
            </a:br>
            <a:r>
              <a:rPr lang="en-GB" sz="1500" dirty="0"/>
              <a:t>- less</a:t>
            </a:r>
            <a:r>
              <a:rPr lang="en-GB" sz="1500" i="1" dirty="0"/>
              <a:t> tech-savvy </a:t>
            </a:r>
            <a:r>
              <a:rPr lang="en-GB" sz="1500" dirty="0"/>
              <a:t>end-users will perform analysis</a:t>
            </a:r>
          </a:p>
          <a:p>
            <a:pPr marL="238115" indent="-238115">
              <a:buFont typeface="Arial" panose="020B0604020202020204" pitchFamily="34" charset="0"/>
              <a:buChar char="•"/>
            </a:pPr>
            <a:r>
              <a:rPr lang="en-GB" sz="1500" dirty="0"/>
              <a:t>Data types: genotype &amp; phenotype information.</a:t>
            </a:r>
            <a:br>
              <a:rPr lang="en-GB" sz="1500" dirty="0"/>
            </a:br>
            <a:r>
              <a:rPr lang="en-GB" sz="1500" dirty="0"/>
              <a:t>Data can be assumed to be anonymised but it is still sensitive</a:t>
            </a:r>
          </a:p>
        </p:txBody>
      </p:sp>
      <p:sp>
        <p:nvSpPr>
          <p:cNvPr id="2" name="Дата 1"/>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34</a:t>
            </a:fld>
            <a:endParaRPr lang="ru-RU"/>
          </a:p>
        </p:txBody>
      </p:sp>
    </p:spTree>
    <p:extLst>
      <p:ext uri="{BB962C8B-B14F-4D97-AF65-F5344CB8AC3E}">
        <p14:creationId xmlns:p14="http://schemas.microsoft.com/office/powerpoint/2010/main" val="16024009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93" y="4440"/>
            <a:ext cx="6013600" cy="5408001"/>
          </a:xfrm>
          <a:prstGeom prst="rect">
            <a:avLst/>
          </a:prstGeom>
        </p:spPr>
      </p:pic>
      <p:sp>
        <p:nvSpPr>
          <p:cNvPr id="4" name="TextBox 3"/>
          <p:cNvSpPr txBox="1"/>
          <p:nvPr/>
        </p:nvSpPr>
        <p:spPr>
          <a:xfrm>
            <a:off x="1631674" y="5014517"/>
            <a:ext cx="2563522" cy="271934"/>
          </a:xfrm>
          <a:prstGeom prst="rect">
            <a:avLst/>
          </a:prstGeom>
          <a:noFill/>
        </p:spPr>
        <p:txBody>
          <a:bodyPr wrap="none" rtlCol="0">
            <a:spAutoFit/>
          </a:bodyPr>
          <a:lstStyle/>
          <a:p>
            <a:r>
              <a:rPr lang="en-GB" sz="1167" dirty="0">
                <a:solidFill>
                  <a:schemeClr val="bg1"/>
                </a:solidFill>
              </a:rPr>
              <a:t>Helge Meinhard, CERN, 17 March 2016</a:t>
            </a:r>
          </a:p>
        </p:txBody>
      </p:sp>
      <p:sp>
        <p:nvSpPr>
          <p:cNvPr id="5" name="TextBox 4"/>
          <p:cNvSpPr txBox="1"/>
          <p:nvPr/>
        </p:nvSpPr>
        <p:spPr>
          <a:xfrm>
            <a:off x="4692013" y="1777380"/>
            <a:ext cx="3509967" cy="3323987"/>
          </a:xfrm>
          <a:prstGeom prst="rect">
            <a:avLst/>
          </a:prstGeom>
          <a:solidFill>
            <a:schemeClr val="accent1">
              <a:lumMod val="40000"/>
              <a:lumOff val="60000"/>
            </a:schemeClr>
          </a:solidFill>
        </p:spPr>
        <p:txBody>
          <a:bodyPr wrap="square" rtlCol="0">
            <a:spAutoFit/>
          </a:bodyPr>
          <a:lstStyle/>
          <a:p>
            <a:r>
              <a:rPr lang="en-GB" sz="1500" dirty="0"/>
              <a:t>Long tail of science</a:t>
            </a:r>
          </a:p>
          <a:p>
            <a:pPr marL="238115" indent="-238115">
              <a:buFont typeface="Arial" panose="020B0604020202020204" pitchFamily="34" charset="0"/>
              <a:buChar char="•"/>
            </a:pPr>
            <a:r>
              <a:rPr lang="en-GB" sz="1500" dirty="0"/>
              <a:t>Foreseen users: individual researchers/small labs in the need of accessing highly performant IT resources to analyse their data on</a:t>
            </a:r>
          </a:p>
          <a:p>
            <a:pPr marL="238115" indent="-238115">
              <a:buFont typeface="Arial" panose="020B0604020202020204" pitchFamily="34" charset="0"/>
              <a:buChar char="•"/>
            </a:pPr>
            <a:r>
              <a:rPr lang="en-GB" sz="1500" dirty="0"/>
              <a:t>Data types: Due to the nature of the use-cases, the exact type of datasets can’t be predicted upfront. However, the infrastructure will need to ensure datasets will be kept private to the single user, with the possibly to share them among other users / publicly provided sufficient authorisation is granted.</a:t>
            </a:r>
          </a:p>
        </p:txBody>
      </p:sp>
      <p:sp>
        <p:nvSpPr>
          <p:cNvPr id="2" name="Дата 1"/>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35</a:t>
            </a:fld>
            <a:endParaRPr lang="ru-RU"/>
          </a:p>
        </p:txBody>
      </p:sp>
    </p:spTree>
    <p:extLst>
      <p:ext uri="{BB962C8B-B14F-4D97-AF65-F5344CB8AC3E}">
        <p14:creationId xmlns:p14="http://schemas.microsoft.com/office/powerpoint/2010/main" val="2107043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1545" y="216653"/>
            <a:ext cx="6183660" cy="5498641"/>
          </a:xfrm>
          <a:prstGeom prst="rect">
            <a:avLst/>
          </a:prstGeom>
        </p:spPr>
      </p:pic>
      <p:sp>
        <p:nvSpPr>
          <p:cNvPr id="4" name="TextBox 3"/>
          <p:cNvSpPr txBox="1"/>
          <p:nvPr/>
        </p:nvSpPr>
        <p:spPr>
          <a:xfrm>
            <a:off x="4331974" y="5317773"/>
            <a:ext cx="2563522" cy="271934"/>
          </a:xfrm>
          <a:prstGeom prst="rect">
            <a:avLst/>
          </a:prstGeom>
          <a:noFill/>
        </p:spPr>
        <p:txBody>
          <a:bodyPr wrap="none" rtlCol="0">
            <a:spAutoFit/>
          </a:bodyPr>
          <a:lstStyle/>
          <a:p>
            <a:r>
              <a:rPr lang="en-GB" sz="1167" dirty="0">
                <a:solidFill>
                  <a:schemeClr val="bg1"/>
                </a:solidFill>
              </a:rPr>
              <a:t>Helge Meinhard, CERN, 17 March 2016</a:t>
            </a:r>
          </a:p>
        </p:txBody>
      </p:sp>
      <p:sp>
        <p:nvSpPr>
          <p:cNvPr id="5" name="TextBox 4"/>
          <p:cNvSpPr txBox="1"/>
          <p:nvPr/>
        </p:nvSpPr>
        <p:spPr>
          <a:xfrm>
            <a:off x="4812027" y="2257433"/>
            <a:ext cx="3509967" cy="2400657"/>
          </a:xfrm>
          <a:prstGeom prst="rect">
            <a:avLst/>
          </a:prstGeom>
          <a:solidFill>
            <a:schemeClr val="accent1">
              <a:lumMod val="40000"/>
              <a:lumOff val="60000"/>
            </a:schemeClr>
          </a:solidFill>
        </p:spPr>
        <p:txBody>
          <a:bodyPr wrap="square" rtlCol="0">
            <a:spAutoFit/>
          </a:bodyPr>
          <a:lstStyle/>
          <a:p>
            <a:pPr marL="238115" indent="-238115">
              <a:buFont typeface="Arial" panose="020B0604020202020204" pitchFamily="34" charset="0"/>
              <a:buChar char="•"/>
            </a:pPr>
            <a:r>
              <a:rPr lang="en-GB" sz="1500" dirty="0"/>
              <a:t>Foreseen users: the </a:t>
            </a:r>
            <a:r>
              <a:rPr lang="en-GB" sz="1500" dirty="0" err="1"/>
              <a:t>EuroBioImaging</a:t>
            </a:r>
            <a:r>
              <a:rPr lang="en-GB" sz="1500" dirty="0"/>
              <a:t> consortia through the representatives in EMBL</a:t>
            </a:r>
          </a:p>
          <a:p>
            <a:pPr marL="238115" indent="-238115">
              <a:buFont typeface="Arial" panose="020B0604020202020204" pitchFamily="34" charset="0"/>
              <a:buChar char="•"/>
            </a:pPr>
            <a:r>
              <a:rPr lang="en-GB" sz="1500" dirty="0"/>
              <a:t>Data types: private and public datasets consisting of images coming from human cells, Drosophila and fungi, with a plan to further extend the coverage adding more datasets and cell types. No sensitive data are currently foreseen.</a:t>
            </a:r>
          </a:p>
        </p:txBody>
      </p:sp>
      <p:sp>
        <p:nvSpPr>
          <p:cNvPr id="3" name="Дата 2"/>
          <p:cNvSpPr>
            <a:spLocks noGrp="1"/>
          </p:cNvSpPr>
          <p:nvPr>
            <p:ph type="dt" sz="half" idx="10"/>
          </p:nvPr>
        </p:nvSpPr>
        <p:spPr/>
        <p:txBody>
          <a:bodyPr/>
          <a:lstStyle/>
          <a:p>
            <a:r>
              <a:rPr lang="ru-RU" smtClean="0"/>
              <a:t>28.09.17</a:t>
            </a:r>
            <a:endParaRPr lang="ru-RU"/>
          </a:p>
        </p:txBody>
      </p:sp>
      <p:sp>
        <p:nvSpPr>
          <p:cNvPr id="6" name="Нижний колонтитул 5"/>
          <p:cNvSpPr>
            <a:spLocks noGrp="1"/>
          </p:cNvSpPr>
          <p:nvPr>
            <p:ph type="ftr" sz="quarter" idx="11"/>
          </p:nvPr>
        </p:nvSpPr>
        <p:spPr/>
        <p:txBody>
          <a:bodyPr/>
          <a:lstStyle/>
          <a:p>
            <a:r>
              <a:rPr lang="en-US" smtClean="0"/>
              <a:t>Antonenko, Smeliansky, NEC 2017, Budva</a:t>
            </a:r>
            <a:endParaRPr lang="ru-RU"/>
          </a:p>
        </p:txBody>
      </p:sp>
      <p:sp>
        <p:nvSpPr>
          <p:cNvPr id="7" name="Номер слайда 6"/>
          <p:cNvSpPr>
            <a:spLocks noGrp="1"/>
          </p:cNvSpPr>
          <p:nvPr>
            <p:ph type="sldNum" sz="quarter" idx="12"/>
          </p:nvPr>
        </p:nvSpPr>
        <p:spPr/>
        <p:txBody>
          <a:bodyPr/>
          <a:lstStyle/>
          <a:p>
            <a:fld id="{10B6AA23-0381-C745-8553-D6C42DAE0F78}" type="slidenum">
              <a:rPr lang="ru-RU" smtClean="0"/>
              <a:t>36</a:t>
            </a:fld>
            <a:endParaRPr lang="ru-RU"/>
          </a:p>
        </p:txBody>
      </p:sp>
    </p:spTree>
    <p:extLst>
      <p:ext uri="{BB962C8B-B14F-4D97-AF65-F5344CB8AC3E}">
        <p14:creationId xmlns:p14="http://schemas.microsoft.com/office/powerpoint/2010/main" val="107209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Network </a:t>
            </a:r>
            <a:r>
              <a:rPr lang="en-US" dirty="0" smtClean="0"/>
              <a:t>World </a:t>
            </a:r>
            <a:r>
              <a:rPr lang="en-US" dirty="0" smtClean="0"/>
              <a:t>is </a:t>
            </a:r>
            <a:r>
              <a:rPr lang="en-US" dirty="0" smtClean="0"/>
              <a:t>Changing</a:t>
            </a:r>
            <a:r>
              <a:rPr lang="mr-IN" dirty="0" smtClean="0"/>
              <a:t>…</a:t>
            </a:r>
            <a:endParaRPr lang="ru-RU" dirty="0"/>
          </a:p>
        </p:txBody>
      </p:sp>
      <p:grpSp>
        <p:nvGrpSpPr>
          <p:cNvPr id="3" name="Группа 2"/>
          <p:cNvGrpSpPr/>
          <p:nvPr/>
        </p:nvGrpSpPr>
        <p:grpSpPr>
          <a:xfrm>
            <a:off x="-65010" y="1696827"/>
            <a:ext cx="8929855" cy="3556755"/>
            <a:chOff x="171262" y="2656841"/>
            <a:chExt cx="8701929" cy="2955926"/>
          </a:xfrm>
        </p:grpSpPr>
        <p:grpSp>
          <p:nvGrpSpPr>
            <p:cNvPr id="36" name="Группа 35"/>
            <p:cNvGrpSpPr/>
            <p:nvPr/>
          </p:nvGrpSpPr>
          <p:grpSpPr>
            <a:xfrm>
              <a:off x="171262" y="2656841"/>
              <a:ext cx="8629160" cy="2955926"/>
              <a:chOff x="-1148559" y="834415"/>
              <a:chExt cx="14239519" cy="6532659"/>
            </a:xfrm>
          </p:grpSpPr>
          <p:grpSp>
            <p:nvGrpSpPr>
              <p:cNvPr id="37" name="Группа 36"/>
              <p:cNvGrpSpPr/>
              <p:nvPr/>
            </p:nvGrpSpPr>
            <p:grpSpPr>
              <a:xfrm>
                <a:off x="-563216" y="3581276"/>
                <a:ext cx="1150169" cy="1746405"/>
                <a:chOff x="9075213" y="1691318"/>
                <a:chExt cx="1150169" cy="1746405"/>
              </a:xfrm>
            </p:grpSpPr>
            <p:pic>
              <p:nvPicPr>
                <p:cNvPr id="80" name="Рисунок 7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109715" y="1691318"/>
                  <a:ext cx="1086835" cy="1319101"/>
                </a:xfrm>
                <a:prstGeom prst="rect">
                  <a:avLst/>
                </a:prstGeom>
              </p:spPr>
            </p:pic>
            <p:sp>
              <p:nvSpPr>
                <p:cNvPr id="81" name="TextBox 80"/>
                <p:cNvSpPr txBox="1"/>
                <p:nvPr/>
              </p:nvSpPr>
              <p:spPr>
                <a:xfrm>
                  <a:off x="9075213" y="2928962"/>
                  <a:ext cx="1150169" cy="508761"/>
                </a:xfrm>
                <a:prstGeom prst="rect">
                  <a:avLst/>
                </a:prstGeom>
                <a:noFill/>
              </p:spPr>
              <p:txBody>
                <a:bodyPr wrap="none" rtlCol="0">
                  <a:spAutoFit/>
                </a:bodyPr>
                <a:lstStyle/>
                <a:p>
                  <a:r>
                    <a:rPr lang="en-US" sz="1200" dirty="0" smtClean="0"/>
                    <a:t>Internet</a:t>
                  </a:r>
                  <a:endParaRPr lang="ru-RU" sz="1200" dirty="0"/>
                </a:p>
              </p:txBody>
            </p:sp>
          </p:grpSp>
          <p:grpSp>
            <p:nvGrpSpPr>
              <p:cNvPr id="38" name="Группа 37"/>
              <p:cNvGrpSpPr/>
              <p:nvPr/>
            </p:nvGrpSpPr>
            <p:grpSpPr>
              <a:xfrm>
                <a:off x="1801745" y="2132956"/>
                <a:ext cx="7916686" cy="4413960"/>
                <a:chOff x="1801745" y="2132956"/>
                <a:chExt cx="7916686" cy="4413960"/>
              </a:xfrm>
            </p:grpSpPr>
            <p:sp>
              <p:nvSpPr>
                <p:cNvPr id="78" name="Облако 77"/>
                <p:cNvSpPr/>
                <p:nvPr/>
              </p:nvSpPr>
              <p:spPr>
                <a:xfrm>
                  <a:off x="1801745" y="2132956"/>
                  <a:ext cx="7916686" cy="344488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79" name="TextBox 78"/>
                <p:cNvSpPr txBox="1"/>
                <p:nvPr/>
              </p:nvSpPr>
              <p:spPr>
                <a:xfrm>
                  <a:off x="3014117" y="5896832"/>
                  <a:ext cx="6416410" cy="650084"/>
                </a:xfrm>
                <a:prstGeom prst="rect">
                  <a:avLst/>
                </a:prstGeom>
                <a:noFill/>
              </p:spPr>
              <p:txBody>
                <a:bodyPr wrap="none" rtlCol="0">
                  <a:spAutoFit/>
                </a:bodyPr>
                <a:lstStyle/>
                <a:p>
                  <a:r>
                    <a:rPr lang="en-US" sz="1700" dirty="0" smtClean="0"/>
                    <a:t>Management </a:t>
                  </a:r>
                  <a:r>
                    <a:rPr lang="en-US" sz="1700" dirty="0" smtClean="0"/>
                    <a:t>and Orchestration Platform</a:t>
                  </a:r>
                  <a:endParaRPr lang="ru-RU" sz="1700" dirty="0"/>
                </a:p>
              </p:txBody>
            </p:sp>
          </p:grpSp>
          <p:grpSp>
            <p:nvGrpSpPr>
              <p:cNvPr id="39" name="Группа 38"/>
              <p:cNvGrpSpPr/>
              <p:nvPr/>
            </p:nvGrpSpPr>
            <p:grpSpPr>
              <a:xfrm>
                <a:off x="-1148559" y="834415"/>
                <a:ext cx="3591252" cy="2206306"/>
                <a:chOff x="-1148559" y="834415"/>
                <a:chExt cx="3591252" cy="2206306"/>
              </a:xfrm>
            </p:grpSpPr>
            <p:sp>
              <p:nvSpPr>
                <p:cNvPr id="76" name="Облако 75"/>
                <p:cNvSpPr/>
                <p:nvPr/>
              </p:nvSpPr>
              <p:spPr>
                <a:xfrm>
                  <a:off x="-695372" y="834415"/>
                  <a:ext cx="2909584" cy="159182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77" name="TextBox 76"/>
                <p:cNvSpPr txBox="1"/>
                <p:nvPr/>
              </p:nvSpPr>
              <p:spPr>
                <a:xfrm>
                  <a:off x="-1148559" y="2475430"/>
                  <a:ext cx="3591252" cy="565291"/>
                </a:xfrm>
                <a:prstGeom prst="rect">
                  <a:avLst/>
                </a:prstGeom>
                <a:noFill/>
              </p:spPr>
              <p:txBody>
                <a:bodyPr wrap="none" rtlCol="0">
                  <a:spAutoFit/>
                </a:bodyPr>
                <a:lstStyle/>
                <a:p>
                  <a:pPr algn="ctr"/>
                  <a:r>
                    <a:rPr lang="en-US" sz="1400" dirty="0" smtClean="0"/>
                    <a:t>Geo-distributed consumers</a:t>
                  </a:r>
                  <a:endParaRPr lang="ru-RU" sz="1400" dirty="0"/>
                </a:p>
              </p:txBody>
            </p:sp>
          </p:grpSp>
          <p:cxnSp>
            <p:nvCxnSpPr>
              <p:cNvPr id="40" name="Прямая со стрелкой 39"/>
              <p:cNvCxnSpPr/>
              <p:nvPr/>
            </p:nvCxnSpPr>
            <p:spPr>
              <a:xfrm>
                <a:off x="2093976" y="2148840"/>
                <a:ext cx="1550695" cy="13218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76033" y="2113953"/>
                <a:ext cx="987195" cy="510144"/>
              </a:xfrm>
              <a:prstGeom prst="rect">
                <a:avLst/>
              </a:prstGeom>
              <a:noFill/>
            </p:spPr>
            <p:txBody>
              <a:bodyPr wrap="none" rtlCol="0">
                <a:spAutoFit/>
              </a:bodyPr>
              <a:lstStyle/>
              <a:p>
                <a:r>
                  <a:rPr lang="en-US" sz="900" dirty="0"/>
                  <a:t>SD-WAN</a:t>
                </a:r>
                <a:endParaRPr lang="ru-RU" sz="900" dirty="0"/>
              </a:p>
            </p:txBody>
          </p:sp>
          <p:grpSp>
            <p:nvGrpSpPr>
              <p:cNvPr id="42" name="Группа 41"/>
              <p:cNvGrpSpPr/>
              <p:nvPr/>
            </p:nvGrpSpPr>
            <p:grpSpPr>
              <a:xfrm>
                <a:off x="3506370" y="3494691"/>
                <a:ext cx="1545336" cy="1545336"/>
                <a:chOff x="3154680" y="3506414"/>
                <a:chExt cx="1545336" cy="1545336"/>
              </a:xfrm>
            </p:grpSpPr>
            <p:pic>
              <p:nvPicPr>
                <p:cNvPr id="74" name="Рисунок 7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4680" y="3506414"/>
                  <a:ext cx="1545336" cy="1545336"/>
                </a:xfrm>
                <a:prstGeom prst="rect">
                  <a:avLst/>
                </a:prstGeom>
              </p:spPr>
            </p:pic>
            <p:sp>
              <p:nvSpPr>
                <p:cNvPr id="75" name="TextBox 74"/>
                <p:cNvSpPr txBox="1"/>
                <p:nvPr/>
              </p:nvSpPr>
              <p:spPr>
                <a:xfrm>
                  <a:off x="3355011" y="3767329"/>
                  <a:ext cx="1079777" cy="510144"/>
                </a:xfrm>
                <a:prstGeom prst="rect">
                  <a:avLst/>
                </a:prstGeom>
                <a:noFill/>
              </p:spPr>
              <p:txBody>
                <a:bodyPr wrap="none" rtlCol="0">
                  <a:spAutoFit/>
                </a:bodyPr>
                <a:lstStyle/>
                <a:p>
                  <a:r>
                    <a:rPr lang="en-US" sz="900" dirty="0"/>
                    <a:t>IaaS/PaaS</a:t>
                  </a:r>
                  <a:endParaRPr lang="ru-RU" sz="900" dirty="0"/>
                </a:p>
              </p:txBody>
            </p:sp>
          </p:grpSp>
          <p:grpSp>
            <p:nvGrpSpPr>
              <p:cNvPr id="43" name="Группа 42"/>
              <p:cNvGrpSpPr/>
              <p:nvPr/>
            </p:nvGrpSpPr>
            <p:grpSpPr>
              <a:xfrm>
                <a:off x="7806775" y="2672767"/>
                <a:ext cx="754414" cy="1185620"/>
                <a:chOff x="6344205" y="2907185"/>
                <a:chExt cx="754414" cy="1185620"/>
              </a:xfrm>
            </p:grpSpPr>
            <p:pic>
              <p:nvPicPr>
                <p:cNvPr id="72" name="Рисунок 7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68819" y="2907185"/>
                  <a:ext cx="654812" cy="654812"/>
                </a:xfrm>
                <a:prstGeom prst="rect">
                  <a:avLst/>
                </a:prstGeom>
              </p:spPr>
            </p:pic>
            <p:sp>
              <p:nvSpPr>
                <p:cNvPr id="73" name="TextBox 72"/>
                <p:cNvSpPr txBox="1"/>
                <p:nvPr/>
              </p:nvSpPr>
              <p:spPr>
                <a:xfrm>
                  <a:off x="6344205" y="3582661"/>
                  <a:ext cx="754414" cy="510144"/>
                </a:xfrm>
                <a:prstGeom prst="rect">
                  <a:avLst/>
                </a:prstGeom>
                <a:noFill/>
              </p:spPr>
              <p:txBody>
                <a:bodyPr wrap="none" rtlCol="0">
                  <a:spAutoFit/>
                </a:bodyPr>
                <a:lstStyle/>
                <a:p>
                  <a:r>
                    <a:rPr lang="en-US" sz="900"/>
                    <a:t>vCDN</a:t>
                  </a:r>
                  <a:endParaRPr lang="ru-RU" sz="900" dirty="0"/>
                </a:p>
              </p:txBody>
            </p:sp>
          </p:grpSp>
          <p:cxnSp>
            <p:nvCxnSpPr>
              <p:cNvPr id="44" name="Прямая со стрелкой 43"/>
              <p:cNvCxnSpPr/>
              <p:nvPr/>
            </p:nvCxnSpPr>
            <p:spPr>
              <a:xfrm flipH="1">
                <a:off x="8572575" y="3000173"/>
                <a:ext cx="2052080" cy="5699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40523" y="3122145"/>
                <a:ext cx="987195" cy="510144"/>
              </a:xfrm>
              <a:prstGeom prst="rect">
                <a:avLst/>
              </a:prstGeom>
              <a:noFill/>
            </p:spPr>
            <p:txBody>
              <a:bodyPr wrap="none" rtlCol="0">
                <a:spAutoFit/>
              </a:bodyPr>
              <a:lstStyle/>
              <a:p>
                <a:r>
                  <a:rPr lang="en-US" sz="900" dirty="0"/>
                  <a:t>SD-WAN</a:t>
                </a:r>
                <a:endParaRPr lang="ru-RU" sz="900" dirty="0"/>
              </a:p>
            </p:txBody>
          </p:sp>
          <p:grpSp>
            <p:nvGrpSpPr>
              <p:cNvPr id="46" name="Группа 45"/>
              <p:cNvGrpSpPr/>
              <p:nvPr/>
            </p:nvGrpSpPr>
            <p:grpSpPr>
              <a:xfrm>
                <a:off x="6262783" y="3268186"/>
                <a:ext cx="1545336" cy="1545336"/>
                <a:chOff x="3154680" y="3506414"/>
                <a:chExt cx="1545336" cy="1545336"/>
              </a:xfrm>
            </p:grpSpPr>
            <p:pic>
              <p:nvPicPr>
                <p:cNvPr id="70" name="Рисунок 6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4680" y="3506414"/>
                  <a:ext cx="1545336" cy="1545336"/>
                </a:xfrm>
                <a:prstGeom prst="rect">
                  <a:avLst/>
                </a:prstGeom>
              </p:spPr>
            </p:pic>
            <p:sp>
              <p:nvSpPr>
                <p:cNvPr id="71" name="TextBox 70"/>
                <p:cNvSpPr txBox="1"/>
                <p:nvPr/>
              </p:nvSpPr>
              <p:spPr>
                <a:xfrm>
                  <a:off x="3614518" y="3788333"/>
                  <a:ext cx="624320" cy="423967"/>
                </a:xfrm>
                <a:prstGeom prst="rect">
                  <a:avLst/>
                </a:prstGeom>
                <a:noFill/>
              </p:spPr>
              <p:txBody>
                <a:bodyPr wrap="none" rtlCol="0">
                  <a:spAutoFit/>
                </a:bodyPr>
                <a:lstStyle/>
                <a:p>
                  <a:r>
                    <a:rPr lang="en-US" sz="900" smtClean="0"/>
                    <a:t>HPC</a:t>
                  </a:r>
                  <a:endParaRPr lang="ru-RU" sz="900" dirty="0"/>
                </a:p>
              </p:txBody>
            </p:sp>
          </p:grpSp>
          <p:grpSp>
            <p:nvGrpSpPr>
              <p:cNvPr id="47" name="Группа 46"/>
              <p:cNvGrpSpPr/>
              <p:nvPr/>
            </p:nvGrpSpPr>
            <p:grpSpPr>
              <a:xfrm>
                <a:off x="4718791" y="2412648"/>
                <a:ext cx="1545336" cy="1545336"/>
                <a:chOff x="3154680" y="3506414"/>
                <a:chExt cx="1545336" cy="1545336"/>
              </a:xfrm>
            </p:grpSpPr>
            <p:pic>
              <p:nvPicPr>
                <p:cNvPr id="68" name="Рисунок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54680" y="3506414"/>
                  <a:ext cx="1545336" cy="1545336"/>
                </a:xfrm>
                <a:prstGeom prst="rect">
                  <a:avLst/>
                </a:prstGeom>
              </p:spPr>
            </p:pic>
            <p:sp>
              <p:nvSpPr>
                <p:cNvPr id="69" name="TextBox 68"/>
                <p:cNvSpPr txBox="1"/>
                <p:nvPr/>
              </p:nvSpPr>
              <p:spPr>
                <a:xfrm>
                  <a:off x="3586239" y="3774830"/>
                  <a:ext cx="759705" cy="510144"/>
                </a:xfrm>
                <a:prstGeom prst="rect">
                  <a:avLst/>
                </a:prstGeom>
                <a:noFill/>
              </p:spPr>
              <p:txBody>
                <a:bodyPr wrap="none" rtlCol="0">
                  <a:spAutoFit/>
                </a:bodyPr>
                <a:lstStyle/>
                <a:p>
                  <a:r>
                    <a:rPr lang="en-US" sz="900"/>
                    <a:t>vRAN</a:t>
                  </a:r>
                  <a:endParaRPr lang="ru-RU" sz="900" dirty="0"/>
                </a:p>
              </p:txBody>
            </p:sp>
          </p:grpSp>
          <p:pic>
            <p:nvPicPr>
              <p:cNvPr id="48" name="Рисунок 4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9981" y="1202243"/>
                <a:ext cx="606930" cy="746176"/>
              </a:xfrm>
              <a:prstGeom prst="rect">
                <a:avLst/>
              </a:prstGeom>
            </p:spPr>
          </p:pic>
          <p:grpSp>
            <p:nvGrpSpPr>
              <p:cNvPr id="49" name="Группа 48"/>
              <p:cNvGrpSpPr/>
              <p:nvPr/>
            </p:nvGrpSpPr>
            <p:grpSpPr>
              <a:xfrm>
                <a:off x="9790989" y="5693009"/>
                <a:ext cx="3299971" cy="1674065"/>
                <a:chOff x="8834713" y="5669980"/>
                <a:chExt cx="3299971" cy="1674065"/>
              </a:xfrm>
            </p:grpSpPr>
            <p:pic>
              <p:nvPicPr>
                <p:cNvPr id="64" name="Рисунок 6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884827" y="6074625"/>
                  <a:ext cx="729591" cy="729590"/>
                </a:xfrm>
                <a:prstGeom prst="rect">
                  <a:avLst/>
                </a:prstGeom>
              </p:spPr>
            </p:pic>
            <p:pic>
              <p:nvPicPr>
                <p:cNvPr id="65" name="Рисунок 6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076085" y="5669980"/>
                  <a:ext cx="769064" cy="728811"/>
                </a:xfrm>
                <a:prstGeom prst="rect">
                  <a:avLst/>
                </a:prstGeom>
              </p:spPr>
            </p:pic>
            <p:pic>
              <p:nvPicPr>
                <p:cNvPr id="66" name="Рисунок 6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489381" y="6222473"/>
                  <a:ext cx="632886" cy="632888"/>
                </a:xfrm>
                <a:prstGeom prst="rect">
                  <a:avLst/>
                </a:prstGeom>
              </p:spPr>
            </p:pic>
            <p:sp>
              <p:nvSpPr>
                <p:cNvPr id="67" name="TextBox 66"/>
                <p:cNvSpPr txBox="1"/>
                <p:nvPr/>
              </p:nvSpPr>
              <p:spPr>
                <a:xfrm>
                  <a:off x="8834713" y="6778754"/>
                  <a:ext cx="3299971" cy="565291"/>
                </a:xfrm>
                <a:prstGeom prst="rect">
                  <a:avLst/>
                </a:prstGeom>
                <a:noFill/>
              </p:spPr>
              <p:txBody>
                <a:bodyPr wrap="none" rtlCol="0">
                  <a:spAutoFit/>
                </a:bodyPr>
                <a:lstStyle/>
                <a:p>
                  <a:pPr algn="ctr"/>
                  <a:r>
                    <a:rPr lang="en-US" sz="1400" dirty="0" smtClean="0"/>
                    <a:t>Academia and Education</a:t>
                  </a:r>
                  <a:endParaRPr lang="ru-RU" sz="1400" dirty="0"/>
                </a:p>
              </p:txBody>
            </p:sp>
          </p:grpSp>
          <p:cxnSp>
            <p:nvCxnSpPr>
              <p:cNvPr id="50" name="Прямая со стрелкой 49"/>
              <p:cNvCxnSpPr/>
              <p:nvPr/>
            </p:nvCxnSpPr>
            <p:spPr>
              <a:xfrm flipH="1" flipV="1">
                <a:off x="7151078" y="4893581"/>
                <a:ext cx="3067920" cy="14796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413540" y="4925268"/>
                <a:ext cx="987195" cy="510144"/>
              </a:xfrm>
              <a:prstGeom prst="rect">
                <a:avLst/>
              </a:prstGeom>
              <a:noFill/>
            </p:spPr>
            <p:txBody>
              <a:bodyPr wrap="none" rtlCol="0">
                <a:spAutoFit/>
              </a:bodyPr>
              <a:lstStyle/>
              <a:p>
                <a:r>
                  <a:rPr lang="en-US" sz="900" dirty="0"/>
                  <a:t>SD-WAN</a:t>
                </a:r>
                <a:endParaRPr lang="ru-RU" sz="900" dirty="0"/>
              </a:p>
            </p:txBody>
          </p:sp>
          <p:grpSp>
            <p:nvGrpSpPr>
              <p:cNvPr id="52" name="Группа 51"/>
              <p:cNvGrpSpPr/>
              <p:nvPr/>
            </p:nvGrpSpPr>
            <p:grpSpPr>
              <a:xfrm>
                <a:off x="3914946" y="1143033"/>
                <a:ext cx="900133" cy="1129644"/>
                <a:chOff x="3914946" y="1283709"/>
                <a:chExt cx="900133" cy="1129644"/>
              </a:xfrm>
            </p:grpSpPr>
            <p:pic>
              <p:nvPicPr>
                <p:cNvPr id="62" name="Рисунок 6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24364" y="1283709"/>
                  <a:ext cx="557836" cy="557836"/>
                </a:xfrm>
                <a:prstGeom prst="rect">
                  <a:avLst/>
                </a:prstGeom>
              </p:spPr>
            </p:pic>
            <p:sp>
              <p:nvSpPr>
                <p:cNvPr id="63" name="TextBox 62"/>
                <p:cNvSpPr txBox="1"/>
                <p:nvPr/>
              </p:nvSpPr>
              <p:spPr>
                <a:xfrm>
                  <a:off x="3914946" y="1735004"/>
                  <a:ext cx="900133" cy="678349"/>
                </a:xfrm>
                <a:prstGeom prst="rect">
                  <a:avLst/>
                </a:prstGeom>
                <a:noFill/>
              </p:spPr>
              <p:txBody>
                <a:bodyPr wrap="none" rtlCol="0">
                  <a:spAutoFit/>
                </a:bodyPr>
                <a:lstStyle/>
                <a:p>
                  <a:pPr algn="ctr"/>
                  <a:r>
                    <a:rPr lang="en-US" sz="900" dirty="0" smtClean="0"/>
                    <a:t>Mobile</a:t>
                  </a:r>
                </a:p>
                <a:p>
                  <a:pPr algn="ctr"/>
                  <a:r>
                    <a:rPr lang="en-US" sz="900" dirty="0" smtClean="0"/>
                    <a:t>Devices</a:t>
                  </a:r>
                  <a:endParaRPr lang="ru-RU" sz="900" dirty="0"/>
                </a:p>
              </p:txBody>
            </p:sp>
          </p:grpSp>
          <p:grpSp>
            <p:nvGrpSpPr>
              <p:cNvPr id="53" name="Группа 52"/>
              <p:cNvGrpSpPr/>
              <p:nvPr/>
            </p:nvGrpSpPr>
            <p:grpSpPr>
              <a:xfrm>
                <a:off x="6702814" y="987019"/>
                <a:ext cx="870306" cy="1264547"/>
                <a:chOff x="5835129" y="1116177"/>
                <a:chExt cx="870306" cy="1264547"/>
              </a:xfrm>
            </p:grpSpPr>
            <p:pic>
              <p:nvPicPr>
                <p:cNvPr id="60" name="Рисунок 5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35129" y="1116177"/>
                  <a:ext cx="870306" cy="870307"/>
                </a:xfrm>
                <a:prstGeom prst="rect">
                  <a:avLst/>
                </a:prstGeom>
              </p:spPr>
            </p:pic>
            <p:sp>
              <p:nvSpPr>
                <p:cNvPr id="61" name="TextBox 60"/>
                <p:cNvSpPr txBox="1"/>
                <p:nvPr/>
              </p:nvSpPr>
              <p:spPr>
                <a:xfrm>
                  <a:off x="5943093" y="1870581"/>
                  <a:ext cx="561316" cy="510143"/>
                </a:xfrm>
                <a:prstGeom prst="rect">
                  <a:avLst/>
                </a:prstGeom>
                <a:noFill/>
              </p:spPr>
              <p:txBody>
                <a:bodyPr wrap="none" rtlCol="0">
                  <a:spAutoFit/>
                </a:bodyPr>
                <a:lstStyle/>
                <a:p>
                  <a:pPr algn="ctr"/>
                  <a:r>
                    <a:rPr lang="en-US" sz="900"/>
                    <a:t>IoT</a:t>
                  </a:r>
                  <a:endParaRPr lang="ru-RU" sz="900" dirty="0"/>
                </a:p>
              </p:txBody>
            </p:sp>
          </p:grpSp>
          <p:cxnSp>
            <p:nvCxnSpPr>
              <p:cNvPr id="54" name="Прямая со стрелкой 53"/>
              <p:cNvCxnSpPr/>
              <p:nvPr/>
            </p:nvCxnSpPr>
            <p:spPr>
              <a:xfrm>
                <a:off x="4380029" y="2217173"/>
                <a:ext cx="356220" cy="3584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stCxn id="61" idx="1"/>
              </p:cNvCxnSpPr>
              <p:nvPr/>
            </p:nvCxnSpPr>
            <p:spPr>
              <a:xfrm flipH="1">
                <a:off x="6063348" y="1996495"/>
                <a:ext cx="747430" cy="476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80" idx="3"/>
              </p:cNvCxnSpPr>
              <p:nvPr/>
            </p:nvCxnSpPr>
            <p:spPr>
              <a:xfrm>
                <a:off x="558121" y="4240826"/>
                <a:ext cx="2015451" cy="2306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7" name="Группа 56"/>
              <p:cNvGrpSpPr/>
              <p:nvPr/>
            </p:nvGrpSpPr>
            <p:grpSpPr>
              <a:xfrm>
                <a:off x="2585011" y="3994540"/>
                <a:ext cx="782507" cy="1076920"/>
                <a:chOff x="2585011" y="3994540"/>
                <a:chExt cx="782507" cy="1076920"/>
              </a:xfrm>
            </p:grpSpPr>
            <p:pic>
              <p:nvPicPr>
                <p:cNvPr id="58" name="Рисунок 5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585011" y="3994540"/>
                  <a:ext cx="712278" cy="557951"/>
                </a:xfrm>
                <a:prstGeom prst="rect">
                  <a:avLst/>
                </a:prstGeom>
              </p:spPr>
            </p:pic>
            <p:sp>
              <p:nvSpPr>
                <p:cNvPr id="59" name="TextBox 58"/>
                <p:cNvSpPr txBox="1"/>
                <p:nvPr/>
              </p:nvSpPr>
              <p:spPr>
                <a:xfrm>
                  <a:off x="2660717" y="4561316"/>
                  <a:ext cx="706801" cy="510144"/>
                </a:xfrm>
                <a:prstGeom prst="rect">
                  <a:avLst/>
                </a:prstGeom>
                <a:noFill/>
              </p:spPr>
              <p:txBody>
                <a:bodyPr wrap="none" rtlCol="0">
                  <a:spAutoFit/>
                </a:bodyPr>
                <a:lstStyle/>
                <a:p>
                  <a:r>
                    <a:rPr lang="en-US" sz="900"/>
                    <a:t>vCPE</a:t>
                  </a:r>
                  <a:endParaRPr lang="ru-RU" sz="900" dirty="0"/>
                </a:p>
              </p:txBody>
            </p:sp>
          </p:grpSp>
        </p:grpSp>
        <p:sp>
          <p:nvSpPr>
            <p:cNvPr id="86" name="TextBox 85"/>
            <p:cNvSpPr txBox="1"/>
            <p:nvPr/>
          </p:nvSpPr>
          <p:spPr>
            <a:xfrm>
              <a:off x="4014603" y="2903384"/>
              <a:ext cx="612651" cy="422045"/>
            </a:xfrm>
            <a:prstGeom prst="rect">
              <a:avLst/>
            </a:prstGeom>
            <a:noFill/>
          </p:spPr>
          <p:txBody>
            <a:bodyPr wrap="none" rtlCol="0">
              <a:spAutoFit/>
            </a:bodyPr>
            <a:lstStyle/>
            <a:p>
              <a:pPr algn="ctr"/>
              <a:r>
                <a:rPr lang="en-US" sz="900" dirty="0" smtClean="0"/>
                <a:t>Scientific</a:t>
              </a:r>
              <a:endParaRPr lang="ru-RU" sz="900" dirty="0"/>
            </a:p>
            <a:p>
              <a:pPr algn="ctr"/>
              <a:r>
                <a:rPr lang="en-US" sz="900" dirty="0" smtClean="0"/>
                <a:t>devices</a:t>
              </a:r>
              <a:endParaRPr lang="ru-RU" sz="900" dirty="0"/>
            </a:p>
            <a:p>
              <a:pPr algn="ctr"/>
              <a:r>
                <a:rPr lang="ru-RU" sz="900" dirty="0"/>
                <a:t> </a:t>
              </a:r>
            </a:p>
          </p:txBody>
        </p:sp>
        <p:cxnSp>
          <p:nvCxnSpPr>
            <p:cNvPr id="87" name="Прямая со стрелкой 86"/>
            <p:cNvCxnSpPr/>
            <p:nvPr/>
          </p:nvCxnSpPr>
          <p:spPr>
            <a:xfrm flipH="1">
              <a:off x="4290785" y="3206007"/>
              <a:ext cx="14918" cy="1551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1" name="Рисунок 9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351780" y="2745557"/>
              <a:ext cx="672247" cy="569376"/>
            </a:xfrm>
            <a:prstGeom prst="rect">
              <a:avLst/>
            </a:prstGeom>
          </p:spPr>
        </p:pic>
        <p:pic>
          <p:nvPicPr>
            <p:cNvPr id="92" name="Рисунок 91"/>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104260" y="2816911"/>
              <a:ext cx="531931" cy="532986"/>
            </a:xfrm>
            <a:prstGeom prst="rect">
              <a:avLst/>
            </a:prstGeom>
          </p:spPr>
        </p:pic>
        <p:sp>
          <p:nvSpPr>
            <p:cNvPr id="93" name="TextBox 92"/>
            <p:cNvSpPr txBox="1"/>
            <p:nvPr/>
          </p:nvSpPr>
          <p:spPr>
            <a:xfrm>
              <a:off x="7248307" y="3368273"/>
              <a:ext cx="1624884" cy="255785"/>
            </a:xfrm>
            <a:prstGeom prst="rect">
              <a:avLst/>
            </a:prstGeom>
            <a:noFill/>
          </p:spPr>
          <p:txBody>
            <a:bodyPr wrap="none" rtlCol="0">
              <a:spAutoFit/>
            </a:bodyPr>
            <a:lstStyle/>
            <a:p>
              <a:pPr algn="ctr"/>
              <a:r>
                <a:rPr lang="en-US" sz="1400" dirty="0" smtClean="0"/>
                <a:t>Re-processing data </a:t>
              </a:r>
              <a:endParaRPr lang="ru-RU" sz="1400" dirty="0"/>
            </a:p>
          </p:txBody>
        </p:sp>
        <p:cxnSp>
          <p:nvCxnSpPr>
            <p:cNvPr id="97" name="Прямая со стрелкой 96"/>
            <p:cNvCxnSpPr>
              <a:endCxn id="51" idx="3"/>
            </p:cNvCxnSpPr>
            <p:nvPr/>
          </p:nvCxnSpPr>
          <p:spPr>
            <a:xfrm flipH="1">
              <a:off x="6564143" y="4323025"/>
              <a:ext cx="824990" cy="300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a:endCxn id="45" idx="2"/>
            </p:cNvCxnSpPr>
            <p:nvPr/>
          </p:nvCxnSpPr>
          <p:spPr>
            <a:xfrm flipH="1" flipV="1">
              <a:off x="7008576" y="3922835"/>
              <a:ext cx="399010" cy="124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443271" y="4060726"/>
              <a:ext cx="889140" cy="191838"/>
            </a:xfrm>
            <a:prstGeom prst="rect">
              <a:avLst/>
            </a:prstGeom>
            <a:noFill/>
            <a:ln>
              <a:solidFill>
                <a:schemeClr val="tx1"/>
              </a:solidFill>
            </a:ln>
          </p:spPr>
          <p:txBody>
            <a:bodyPr wrap="none" rtlCol="0">
              <a:spAutoFit/>
            </a:bodyPr>
            <a:lstStyle/>
            <a:p>
              <a:r>
                <a:rPr lang="en-US" sz="900" dirty="0" smtClean="0"/>
                <a:t>SDN Controller</a:t>
              </a:r>
              <a:endParaRPr lang="ru-RU" sz="900" dirty="0"/>
            </a:p>
          </p:txBody>
        </p:sp>
        <p:pic>
          <p:nvPicPr>
            <p:cNvPr id="102" name="Рисунок 101"/>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924310" y="4109128"/>
              <a:ext cx="711263" cy="514006"/>
            </a:xfrm>
            <a:prstGeom prst="rect">
              <a:avLst/>
            </a:prstGeom>
          </p:spPr>
        </p:pic>
        <p:sp>
          <p:nvSpPr>
            <p:cNvPr id="103" name="TextBox 102"/>
            <p:cNvSpPr txBox="1"/>
            <p:nvPr/>
          </p:nvSpPr>
          <p:spPr>
            <a:xfrm>
              <a:off x="4076435" y="4557662"/>
              <a:ext cx="388248" cy="230832"/>
            </a:xfrm>
            <a:prstGeom prst="rect">
              <a:avLst/>
            </a:prstGeom>
            <a:noFill/>
          </p:spPr>
          <p:txBody>
            <a:bodyPr wrap="none" rtlCol="0">
              <a:spAutoFit/>
            </a:bodyPr>
            <a:lstStyle/>
            <a:p>
              <a:pPr algn="ctr"/>
              <a:r>
                <a:rPr lang="en-US" sz="900" dirty="0"/>
                <a:t>HPC</a:t>
              </a:r>
              <a:endParaRPr lang="ru-RU" sz="900" dirty="0"/>
            </a:p>
          </p:txBody>
        </p:sp>
        <p:pic>
          <p:nvPicPr>
            <p:cNvPr id="105" name="Рисунок 10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466250" y="4760409"/>
              <a:ext cx="401455" cy="401455"/>
            </a:xfrm>
            <a:prstGeom prst="rect">
              <a:avLst/>
            </a:prstGeom>
          </p:spPr>
        </p:pic>
        <p:pic>
          <p:nvPicPr>
            <p:cNvPr id="112" name="Рисунок 111"/>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934824" y="4741596"/>
              <a:ext cx="492734" cy="400322"/>
            </a:xfrm>
            <a:prstGeom prst="rect">
              <a:avLst/>
            </a:prstGeom>
          </p:spPr>
        </p:pic>
        <p:sp>
          <p:nvSpPr>
            <p:cNvPr id="113" name="TextBox 112"/>
            <p:cNvSpPr txBox="1"/>
            <p:nvPr/>
          </p:nvSpPr>
          <p:spPr>
            <a:xfrm>
              <a:off x="1666978" y="5203438"/>
              <a:ext cx="798539" cy="255785"/>
            </a:xfrm>
            <a:prstGeom prst="rect">
              <a:avLst/>
            </a:prstGeom>
            <a:noFill/>
          </p:spPr>
          <p:txBody>
            <a:bodyPr wrap="none" rtlCol="0">
              <a:spAutoFit/>
            </a:bodyPr>
            <a:lstStyle/>
            <a:p>
              <a:r>
                <a:rPr lang="en-US" sz="1400" dirty="0" smtClean="0"/>
                <a:t>Big Data</a:t>
              </a:r>
              <a:endParaRPr lang="ru-RU" sz="1400" dirty="0"/>
            </a:p>
          </p:txBody>
        </p:sp>
        <p:cxnSp>
          <p:nvCxnSpPr>
            <p:cNvPr id="114" name="Прямая со стрелкой 113"/>
            <p:cNvCxnSpPr/>
            <p:nvPr/>
          </p:nvCxnSpPr>
          <p:spPr>
            <a:xfrm flipV="1">
              <a:off x="2412247" y="4499755"/>
              <a:ext cx="706418" cy="31059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Прямая со стрелкой 116"/>
            <p:cNvCxnSpPr/>
            <p:nvPr/>
          </p:nvCxnSpPr>
          <p:spPr>
            <a:xfrm flipV="1">
              <a:off x="2452719" y="4592130"/>
              <a:ext cx="1545382" cy="4838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443052" y="4252563"/>
              <a:ext cx="340158" cy="207749"/>
            </a:xfrm>
            <a:prstGeom prst="rect">
              <a:avLst/>
            </a:prstGeom>
            <a:noFill/>
            <a:ln>
              <a:solidFill>
                <a:schemeClr val="tx1"/>
              </a:solidFill>
            </a:ln>
          </p:spPr>
          <p:txBody>
            <a:bodyPr wrap="none" rtlCol="0">
              <a:spAutoFit/>
            </a:bodyPr>
            <a:lstStyle/>
            <a:p>
              <a:r>
                <a:rPr lang="en-US" sz="750"/>
                <a:t>SLA</a:t>
              </a:r>
              <a:endParaRPr lang="ru-RU" sz="750" dirty="0"/>
            </a:p>
          </p:txBody>
        </p:sp>
        <p:sp>
          <p:nvSpPr>
            <p:cNvPr id="123" name="TextBox 122"/>
            <p:cNvSpPr txBox="1"/>
            <p:nvPr/>
          </p:nvSpPr>
          <p:spPr>
            <a:xfrm>
              <a:off x="8030680" y="4258706"/>
              <a:ext cx="306494" cy="207749"/>
            </a:xfrm>
            <a:prstGeom prst="rect">
              <a:avLst/>
            </a:prstGeom>
            <a:noFill/>
            <a:ln>
              <a:solidFill>
                <a:schemeClr val="tx1"/>
              </a:solidFill>
            </a:ln>
          </p:spPr>
          <p:txBody>
            <a:bodyPr wrap="none" rtlCol="0">
              <a:spAutoFit/>
            </a:bodyPr>
            <a:lstStyle/>
            <a:p>
              <a:r>
                <a:rPr lang="en-US" sz="750" dirty="0"/>
                <a:t>HA</a:t>
              </a:r>
              <a:endParaRPr lang="ru-RU" sz="750" dirty="0"/>
            </a:p>
          </p:txBody>
        </p:sp>
      </p:grpSp>
      <p:pic>
        <p:nvPicPr>
          <p:cNvPr id="4" name="Рисунок 3"/>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09739" y="1919245"/>
            <a:ext cx="455605" cy="482543"/>
          </a:xfrm>
          <a:prstGeom prst="rect">
            <a:avLst/>
          </a:prstGeom>
        </p:spPr>
      </p:pic>
      <p:pic>
        <p:nvPicPr>
          <p:cNvPr id="32" name="Рисунок 31"/>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3954165" y="1519406"/>
            <a:ext cx="447115" cy="447115"/>
          </a:xfrm>
          <a:prstGeom prst="rect">
            <a:avLst/>
          </a:prstGeom>
        </p:spPr>
      </p:pic>
      <p:sp>
        <p:nvSpPr>
          <p:cNvPr id="82" name="Дата 3"/>
          <p:cNvSpPr>
            <a:spLocks noGrp="1"/>
          </p:cNvSpPr>
          <p:nvPr>
            <p:ph type="dt" sz="half" idx="10"/>
          </p:nvPr>
        </p:nvSpPr>
        <p:spPr>
          <a:xfrm>
            <a:off x="457200" y="5296959"/>
            <a:ext cx="2133600" cy="304271"/>
          </a:xfrm>
        </p:spPr>
        <p:txBody>
          <a:bodyPr/>
          <a:lstStyle/>
          <a:p>
            <a:r>
              <a:rPr lang="ru-RU" dirty="0" smtClean="0"/>
              <a:t>28.09.17</a:t>
            </a:r>
            <a:endParaRPr lang="ru-RU" dirty="0"/>
          </a:p>
        </p:txBody>
      </p:sp>
      <p:sp>
        <p:nvSpPr>
          <p:cNvPr id="83" name="Нижний колонтитул 4"/>
          <p:cNvSpPr>
            <a:spLocks noGrp="1"/>
          </p:cNvSpPr>
          <p:nvPr>
            <p:ph type="ftr" sz="quarter" idx="11"/>
          </p:nvPr>
        </p:nvSpPr>
        <p:spPr>
          <a:xfrm>
            <a:off x="3124200" y="5296959"/>
            <a:ext cx="2895600" cy="304271"/>
          </a:xfrm>
        </p:spPr>
        <p:txBody>
          <a:bodyPr/>
          <a:lstStyle/>
          <a:p>
            <a:r>
              <a:rPr lang="en-US" smtClean="0"/>
              <a:t>Antonenko, Smeliansky, NEC 2017, Budva</a:t>
            </a:r>
            <a:endParaRPr lang="ru-RU"/>
          </a:p>
        </p:txBody>
      </p:sp>
      <p:sp>
        <p:nvSpPr>
          <p:cNvPr id="84" name="Номер слайда 16"/>
          <p:cNvSpPr>
            <a:spLocks noGrp="1"/>
          </p:cNvSpPr>
          <p:nvPr>
            <p:ph type="sldNum" sz="quarter" idx="12"/>
          </p:nvPr>
        </p:nvSpPr>
        <p:spPr>
          <a:xfrm>
            <a:off x="6553200" y="5296959"/>
            <a:ext cx="2133600" cy="304271"/>
          </a:xfrm>
        </p:spPr>
        <p:txBody>
          <a:bodyPr/>
          <a:lstStyle/>
          <a:p>
            <a:r>
              <a:rPr lang="en-US" dirty="0"/>
              <a:t>4</a:t>
            </a:r>
            <a:endParaRPr lang="ru-RU" dirty="0"/>
          </a:p>
        </p:txBody>
      </p:sp>
    </p:spTree>
    <p:extLst>
      <p:ext uri="{BB962C8B-B14F-4D97-AF65-F5344CB8AC3E}">
        <p14:creationId xmlns:p14="http://schemas.microsoft.com/office/powerpoint/2010/main" val="200185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Круговая 28"/>
          <p:cNvSpPr/>
          <p:nvPr/>
        </p:nvSpPr>
        <p:spPr>
          <a:xfrm>
            <a:off x="660399" y="1008807"/>
            <a:ext cx="7823203" cy="4706194"/>
          </a:xfrm>
          <a:prstGeom prst="pie">
            <a:avLst>
              <a:gd name="adj1" fmla="val 16207922"/>
              <a:gd name="adj2" fmla="val 1262053"/>
            </a:avLst>
          </a:prstGeom>
          <a:solidFill>
            <a:srgbClr val="4F92E2">
              <a:alpha val="19000"/>
            </a:srgbClr>
          </a:solidFill>
          <a:ln>
            <a:no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30" name="Круговая 29"/>
          <p:cNvSpPr/>
          <p:nvPr/>
        </p:nvSpPr>
        <p:spPr>
          <a:xfrm>
            <a:off x="660399" y="1008807"/>
            <a:ext cx="7823203" cy="4706194"/>
          </a:xfrm>
          <a:prstGeom prst="pie">
            <a:avLst>
              <a:gd name="adj1" fmla="val 1254591"/>
              <a:gd name="adj2" fmla="val 9484383"/>
            </a:avLst>
          </a:prstGeom>
          <a:solidFill>
            <a:srgbClr val="4F92E2">
              <a:alpha val="19000"/>
            </a:srgbClr>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31" name="Круговая 30"/>
          <p:cNvSpPr/>
          <p:nvPr/>
        </p:nvSpPr>
        <p:spPr>
          <a:xfrm>
            <a:off x="669174" y="1008807"/>
            <a:ext cx="7823203" cy="4706194"/>
          </a:xfrm>
          <a:prstGeom prst="pie">
            <a:avLst>
              <a:gd name="adj1" fmla="val 9493261"/>
              <a:gd name="adj2" fmla="val 16192951"/>
            </a:avLst>
          </a:prstGeom>
          <a:solidFill>
            <a:srgbClr val="4F92E2">
              <a:alpha val="21000"/>
            </a:srgbClr>
          </a:solidFill>
          <a:ln w="3175" cmpd="sng">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grpSp>
        <p:nvGrpSpPr>
          <p:cNvPr id="7" name="Группа 6"/>
          <p:cNvGrpSpPr/>
          <p:nvPr/>
        </p:nvGrpSpPr>
        <p:grpSpPr>
          <a:xfrm>
            <a:off x="3332480" y="2656423"/>
            <a:ext cx="2539999" cy="928690"/>
            <a:chOff x="3108963" y="2997200"/>
            <a:chExt cx="2539999" cy="928690"/>
          </a:xfrm>
        </p:grpSpPr>
        <p:sp>
          <p:nvSpPr>
            <p:cNvPr id="5" name="Прямоугольник с двумя вырезанными соседними углами 4"/>
            <p:cNvSpPr/>
            <p:nvPr/>
          </p:nvSpPr>
          <p:spPr>
            <a:xfrm rot="16200000">
              <a:off x="3914618" y="2191545"/>
              <a:ext cx="928690" cy="2539999"/>
            </a:xfrm>
            <a:prstGeom prst="snip2SameRect">
              <a:avLst>
                <a:gd name="adj1" fmla="val 23069"/>
                <a:gd name="adj2" fmla="val 24753"/>
              </a:avLst>
            </a:prstGeom>
            <a:solidFill>
              <a:srgbClr val="E0A2BA">
                <a:alpha val="4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332480" y="3099554"/>
              <a:ext cx="2082800" cy="707886"/>
            </a:xfrm>
            <a:prstGeom prst="rect">
              <a:avLst/>
            </a:prstGeom>
          </p:spPr>
          <p:txBody>
            <a:bodyPr wrap="square">
              <a:spAutoFit/>
            </a:bodyPr>
            <a:lstStyle/>
            <a:p>
              <a:pPr algn="ctr"/>
              <a:r>
                <a:rPr lang="en-US" sz="2000" dirty="0" smtClean="0">
                  <a:solidFill>
                    <a:srgbClr val="000000"/>
                  </a:solidFill>
                </a:rPr>
                <a:t>Software Defined </a:t>
              </a:r>
            </a:p>
            <a:p>
              <a:pPr algn="ctr"/>
              <a:r>
                <a:rPr lang="en-US" sz="2000" dirty="0" smtClean="0">
                  <a:solidFill>
                    <a:srgbClr val="000000"/>
                  </a:solidFill>
                </a:rPr>
                <a:t>Infrastructure</a:t>
              </a:r>
              <a:endParaRPr lang="ru-RU" sz="2000" dirty="0">
                <a:solidFill>
                  <a:srgbClr val="000000"/>
                </a:solidFill>
              </a:endParaRPr>
            </a:p>
          </p:txBody>
        </p:sp>
      </p:grpSp>
      <p:grpSp>
        <p:nvGrpSpPr>
          <p:cNvPr id="39" name="Группа 38"/>
          <p:cNvGrpSpPr/>
          <p:nvPr/>
        </p:nvGrpSpPr>
        <p:grpSpPr>
          <a:xfrm>
            <a:off x="3332481" y="770318"/>
            <a:ext cx="2539999" cy="1403921"/>
            <a:chOff x="3332481" y="770318"/>
            <a:chExt cx="2539999" cy="1403921"/>
          </a:xfrm>
        </p:grpSpPr>
        <p:grpSp>
          <p:nvGrpSpPr>
            <p:cNvPr id="32" name="Группа 31"/>
            <p:cNvGrpSpPr/>
            <p:nvPr/>
          </p:nvGrpSpPr>
          <p:grpSpPr>
            <a:xfrm>
              <a:off x="3332481" y="770318"/>
              <a:ext cx="2539999" cy="928690"/>
              <a:chOff x="3332481" y="770318"/>
              <a:chExt cx="2539999" cy="928690"/>
            </a:xfrm>
          </p:grpSpPr>
          <p:sp>
            <p:nvSpPr>
              <p:cNvPr id="8" name="Прямоугольник с двумя вырезанными соседними углами 7"/>
              <p:cNvSpPr/>
              <p:nvPr/>
            </p:nvSpPr>
            <p:spPr>
              <a:xfrm rot="16200000">
                <a:off x="4138136" y="-35337"/>
                <a:ext cx="928690" cy="2539999"/>
              </a:xfrm>
              <a:prstGeom prst="snip2SameRect">
                <a:avLst>
                  <a:gd name="adj1" fmla="val 23069"/>
                  <a:gd name="adj2" fmla="val 24753"/>
                </a:avLst>
              </a:prstGeom>
              <a:solidFill>
                <a:srgbClr val="4F92E2">
                  <a:alpha val="60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555998" y="892385"/>
                <a:ext cx="2082800" cy="584776"/>
              </a:xfrm>
              <a:prstGeom prst="rect">
                <a:avLst/>
              </a:prstGeom>
            </p:spPr>
            <p:txBody>
              <a:bodyPr wrap="square">
                <a:spAutoFit/>
              </a:bodyPr>
              <a:lstStyle/>
              <a:p>
                <a:pPr algn="ctr"/>
                <a:r>
                  <a:rPr lang="en-US" sz="1600" dirty="0" smtClean="0"/>
                  <a:t>Software Defined </a:t>
                </a:r>
              </a:p>
              <a:p>
                <a:pPr algn="ctr"/>
                <a:r>
                  <a:rPr lang="en-US" sz="1600" dirty="0" smtClean="0"/>
                  <a:t>Networks Federation</a:t>
                </a:r>
                <a:endParaRPr lang="ru-RU" sz="1600" dirty="0"/>
              </a:p>
            </p:txBody>
          </p:sp>
        </p:grpSp>
        <p:pic>
          <p:nvPicPr>
            <p:cNvPr id="37" name="Изображение 3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7405" y="1477160"/>
              <a:ext cx="1099905" cy="697079"/>
            </a:xfrm>
            <a:prstGeom prst="rect">
              <a:avLst/>
            </a:prstGeom>
          </p:spPr>
        </p:pic>
      </p:grpSp>
      <p:grpSp>
        <p:nvGrpSpPr>
          <p:cNvPr id="40" name="Группа 39"/>
          <p:cNvGrpSpPr/>
          <p:nvPr/>
        </p:nvGrpSpPr>
        <p:grpSpPr>
          <a:xfrm>
            <a:off x="71122" y="3784779"/>
            <a:ext cx="2817911" cy="1329833"/>
            <a:chOff x="71122" y="3784779"/>
            <a:chExt cx="2817911" cy="1329833"/>
          </a:xfrm>
        </p:grpSpPr>
        <p:grpSp>
          <p:nvGrpSpPr>
            <p:cNvPr id="34" name="Группа 33"/>
            <p:cNvGrpSpPr/>
            <p:nvPr/>
          </p:nvGrpSpPr>
          <p:grpSpPr>
            <a:xfrm>
              <a:off x="71122" y="4185922"/>
              <a:ext cx="2539999" cy="928690"/>
              <a:chOff x="71122" y="4185922"/>
              <a:chExt cx="2539999" cy="928690"/>
            </a:xfrm>
          </p:grpSpPr>
          <p:sp>
            <p:nvSpPr>
              <p:cNvPr id="13" name="Прямоугольник с двумя вырезанными соседними углами 12"/>
              <p:cNvSpPr/>
              <p:nvPr/>
            </p:nvSpPr>
            <p:spPr>
              <a:xfrm rot="16200000">
                <a:off x="876777" y="3380267"/>
                <a:ext cx="928690" cy="2539999"/>
              </a:xfrm>
              <a:prstGeom prst="snip2SameRect">
                <a:avLst>
                  <a:gd name="adj1" fmla="val 23069"/>
                  <a:gd name="adj2" fmla="val 24753"/>
                </a:avLst>
              </a:prstGeom>
              <a:solidFill>
                <a:srgbClr val="4F92E2">
                  <a:alpha val="59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294639" y="4349236"/>
                <a:ext cx="2082800" cy="584776"/>
              </a:xfrm>
              <a:prstGeom prst="rect">
                <a:avLst/>
              </a:prstGeom>
            </p:spPr>
            <p:txBody>
              <a:bodyPr wrap="square">
                <a:spAutoFit/>
              </a:bodyPr>
              <a:lstStyle/>
              <a:p>
                <a:pPr algn="ctr"/>
                <a:r>
                  <a:rPr lang="en-US" sz="1600" dirty="0"/>
                  <a:t>C</a:t>
                </a:r>
                <a:r>
                  <a:rPr lang="en-US" sz="1600" dirty="0" smtClean="0"/>
                  <a:t>onsistent policies</a:t>
                </a:r>
              </a:p>
              <a:p>
                <a:pPr algn="ctr"/>
                <a:r>
                  <a:rPr lang="en-US" sz="1600" dirty="0" smtClean="0"/>
                  <a:t>among federates</a:t>
                </a:r>
                <a:endParaRPr lang="ru-RU" sz="1600" dirty="0" smtClean="0"/>
              </a:p>
            </p:txBody>
          </p:sp>
        </p:grpSp>
        <p:pic>
          <p:nvPicPr>
            <p:cNvPr id="38" name="Изображение 3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89371" y="3784779"/>
              <a:ext cx="799662" cy="802284"/>
            </a:xfrm>
            <a:prstGeom prst="rect">
              <a:avLst/>
            </a:prstGeom>
          </p:spPr>
        </p:pic>
      </p:grpSp>
      <p:grpSp>
        <p:nvGrpSpPr>
          <p:cNvPr id="6" name="Группа 5"/>
          <p:cNvGrpSpPr/>
          <p:nvPr/>
        </p:nvGrpSpPr>
        <p:grpSpPr>
          <a:xfrm>
            <a:off x="6268600" y="3908633"/>
            <a:ext cx="2820790" cy="1205979"/>
            <a:chOff x="6268600" y="3908633"/>
            <a:chExt cx="2820790" cy="1205979"/>
          </a:xfrm>
        </p:grpSpPr>
        <p:grpSp>
          <p:nvGrpSpPr>
            <p:cNvPr id="33" name="Группа 32"/>
            <p:cNvGrpSpPr/>
            <p:nvPr/>
          </p:nvGrpSpPr>
          <p:grpSpPr>
            <a:xfrm>
              <a:off x="6549391" y="4185922"/>
              <a:ext cx="2539999" cy="928690"/>
              <a:chOff x="6549391" y="4185922"/>
              <a:chExt cx="2539999" cy="928690"/>
            </a:xfrm>
            <a:solidFill>
              <a:srgbClr val="4F92E2"/>
            </a:solidFill>
          </p:grpSpPr>
          <p:sp>
            <p:nvSpPr>
              <p:cNvPr id="11" name="Прямоугольник с двумя вырезанными соседними углами 10"/>
              <p:cNvSpPr/>
              <p:nvPr/>
            </p:nvSpPr>
            <p:spPr>
              <a:xfrm rot="16200000">
                <a:off x="7355046" y="3380267"/>
                <a:ext cx="928690" cy="2539999"/>
              </a:xfrm>
              <a:prstGeom prst="snip2SameRect">
                <a:avLst>
                  <a:gd name="adj1" fmla="val 23069"/>
                  <a:gd name="adj2" fmla="val 24753"/>
                </a:avLst>
              </a:prstGeom>
              <a:solidFill>
                <a:srgbClr val="4F92E2">
                  <a:alpha val="38000"/>
                </a:srgb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772908" y="4217156"/>
                <a:ext cx="2082800" cy="830997"/>
              </a:xfrm>
              <a:prstGeom prst="rect">
                <a:avLst/>
              </a:prstGeom>
              <a:noFill/>
            </p:spPr>
            <p:txBody>
              <a:bodyPr wrap="square">
                <a:spAutoFit/>
              </a:bodyPr>
              <a:lstStyle/>
              <a:p>
                <a:pPr algn="ctr"/>
                <a:r>
                  <a:rPr lang="en-US" sz="1600" dirty="0" smtClean="0"/>
                  <a:t>Virtualization</a:t>
                </a:r>
              </a:p>
              <a:p>
                <a:pPr algn="ctr"/>
                <a:r>
                  <a:rPr lang="en-US" sz="1600" dirty="0" smtClean="0"/>
                  <a:t>&amp;</a:t>
                </a:r>
              </a:p>
              <a:p>
                <a:pPr algn="ctr"/>
                <a:r>
                  <a:rPr lang="en-US" sz="1600" dirty="0" smtClean="0"/>
                  <a:t>Scalability</a:t>
                </a:r>
                <a:endParaRPr lang="ru-RU" sz="1600" dirty="0"/>
              </a:p>
            </p:txBody>
          </p:sp>
        </p:grpSp>
        <p:pic>
          <p:nvPicPr>
            <p:cNvPr id="2" name="Изображение 1" descr="virtualizati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68600" y="3908633"/>
              <a:ext cx="853685" cy="596726"/>
            </a:xfrm>
            <a:prstGeom prst="rect">
              <a:avLst/>
            </a:prstGeom>
          </p:spPr>
        </p:pic>
      </p:grpSp>
      <p:sp>
        <p:nvSpPr>
          <p:cNvPr id="26" name="Заголовок 1"/>
          <p:cNvSpPr>
            <a:spLocks noGrp="1"/>
          </p:cNvSpPr>
          <p:nvPr>
            <p:ph type="title"/>
          </p:nvPr>
        </p:nvSpPr>
        <p:spPr>
          <a:xfrm>
            <a:off x="457200" y="-20523"/>
            <a:ext cx="8229600" cy="952500"/>
          </a:xfrm>
        </p:spPr>
        <p:txBody>
          <a:bodyPr>
            <a:normAutofit/>
          </a:bodyPr>
          <a:lstStyle/>
          <a:p>
            <a:r>
              <a:rPr lang="en-US" dirty="0">
                <a:solidFill>
                  <a:srgbClr val="000000"/>
                </a:solidFill>
              </a:rPr>
              <a:t>Software Defined </a:t>
            </a:r>
            <a:r>
              <a:rPr lang="en-US" dirty="0" smtClean="0">
                <a:solidFill>
                  <a:srgbClr val="000000"/>
                </a:solidFill>
              </a:rPr>
              <a:t>Infrastructure</a:t>
            </a:r>
            <a:endParaRPr lang="ru-RU" dirty="0">
              <a:solidFill>
                <a:srgbClr val="000000"/>
              </a:solidFill>
            </a:endParaRPr>
          </a:p>
        </p:txBody>
      </p:sp>
      <p:sp>
        <p:nvSpPr>
          <p:cNvPr id="15" name="Дата 14"/>
          <p:cNvSpPr>
            <a:spLocks noGrp="1"/>
          </p:cNvSpPr>
          <p:nvPr>
            <p:ph type="dt" sz="half" idx="10"/>
          </p:nvPr>
        </p:nvSpPr>
        <p:spPr/>
        <p:txBody>
          <a:bodyPr/>
          <a:lstStyle/>
          <a:p>
            <a:r>
              <a:rPr lang="ru-RU" smtClean="0"/>
              <a:t>28.09.17</a:t>
            </a:r>
            <a:endParaRPr lang="ru-RU"/>
          </a:p>
        </p:txBody>
      </p:sp>
      <p:sp>
        <p:nvSpPr>
          <p:cNvPr id="16" name="Нижний колонтитул 15"/>
          <p:cNvSpPr>
            <a:spLocks noGrp="1"/>
          </p:cNvSpPr>
          <p:nvPr>
            <p:ph type="ftr" sz="quarter" idx="11"/>
          </p:nvPr>
        </p:nvSpPr>
        <p:spPr/>
        <p:txBody>
          <a:bodyPr/>
          <a:lstStyle/>
          <a:p>
            <a:r>
              <a:rPr lang="en-US" smtClean="0"/>
              <a:t>Antonenko, Smeliansky, NEC 2017, Budva</a:t>
            </a:r>
            <a:endParaRPr lang="ru-RU"/>
          </a:p>
        </p:txBody>
      </p:sp>
      <p:sp>
        <p:nvSpPr>
          <p:cNvPr id="17" name="Номер слайда 16"/>
          <p:cNvSpPr>
            <a:spLocks noGrp="1"/>
          </p:cNvSpPr>
          <p:nvPr>
            <p:ph type="sldNum" sz="quarter" idx="12"/>
          </p:nvPr>
        </p:nvSpPr>
        <p:spPr/>
        <p:txBody>
          <a:bodyPr/>
          <a:lstStyle/>
          <a:p>
            <a:fld id="{10B6AA23-0381-C745-8553-D6C42DAE0F78}" type="slidenum">
              <a:rPr lang="ru-RU" smtClean="0"/>
              <a:t>5</a:t>
            </a:fld>
            <a:endParaRPr lang="ru-RU"/>
          </a:p>
        </p:txBody>
      </p:sp>
    </p:spTree>
    <p:extLst>
      <p:ext uri="{BB962C8B-B14F-4D97-AF65-F5344CB8AC3E}">
        <p14:creationId xmlns:p14="http://schemas.microsoft.com/office/powerpoint/2010/main" val="434534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Experiment Anatomy and Challenges </a:t>
            </a:r>
            <a:endParaRPr lang="ru-RU" dirty="0"/>
          </a:p>
        </p:txBody>
      </p:sp>
      <p:sp>
        <p:nvSpPr>
          <p:cNvPr id="3" name="Текст 2"/>
          <p:cNvSpPr>
            <a:spLocks noGrp="1"/>
          </p:cNvSpPr>
          <p:nvPr>
            <p:ph type="body" idx="1"/>
          </p:nvPr>
        </p:nvSpPr>
        <p:spPr/>
        <p:txBody>
          <a:bodyPr/>
          <a:lstStyle/>
          <a:p>
            <a:r>
              <a:rPr lang="en-US" dirty="0" smtClean="0"/>
              <a:t>Data Mining </a:t>
            </a:r>
            <a:endParaRPr lang="ru-RU" dirty="0"/>
          </a:p>
        </p:txBody>
      </p:sp>
      <p:sp>
        <p:nvSpPr>
          <p:cNvPr id="4" name="Объект 3"/>
          <p:cNvSpPr>
            <a:spLocks noGrp="1"/>
          </p:cNvSpPr>
          <p:nvPr>
            <p:ph sz="half" idx="2"/>
          </p:nvPr>
        </p:nvSpPr>
        <p:spPr/>
        <p:txBody>
          <a:bodyPr>
            <a:normAutofit/>
          </a:bodyPr>
          <a:lstStyle/>
          <a:p>
            <a:r>
              <a:rPr lang="en-US" dirty="0"/>
              <a:t>Data </a:t>
            </a:r>
            <a:r>
              <a:rPr lang="en-US" dirty="0" smtClean="0"/>
              <a:t>Storage Capacity</a:t>
            </a:r>
          </a:p>
          <a:p>
            <a:endParaRPr lang="en-US" dirty="0"/>
          </a:p>
          <a:p>
            <a:r>
              <a:rPr lang="en-US" dirty="0" smtClean="0"/>
              <a:t>DB: Data Size &amp; Rates</a:t>
            </a:r>
            <a:endParaRPr lang="ru-RU" dirty="0"/>
          </a:p>
        </p:txBody>
      </p:sp>
      <p:sp>
        <p:nvSpPr>
          <p:cNvPr id="5" name="Текст 4"/>
          <p:cNvSpPr>
            <a:spLocks noGrp="1"/>
          </p:cNvSpPr>
          <p:nvPr>
            <p:ph type="body" sz="quarter" idx="3"/>
          </p:nvPr>
        </p:nvSpPr>
        <p:spPr/>
        <p:txBody>
          <a:bodyPr/>
          <a:lstStyle/>
          <a:p>
            <a:r>
              <a:rPr lang="en-US" dirty="0" smtClean="0"/>
              <a:t>Knowledge Extraction</a:t>
            </a:r>
            <a:endParaRPr lang="ru-RU" dirty="0"/>
          </a:p>
        </p:txBody>
      </p:sp>
      <p:sp>
        <p:nvSpPr>
          <p:cNvPr id="6" name="Объект 5"/>
          <p:cNvSpPr>
            <a:spLocks noGrp="1"/>
          </p:cNvSpPr>
          <p:nvPr>
            <p:ph sz="quarter" idx="4"/>
          </p:nvPr>
        </p:nvSpPr>
        <p:spPr/>
        <p:txBody>
          <a:bodyPr>
            <a:normAutofit fontScale="85000" lnSpcReduction="20000"/>
          </a:bodyPr>
          <a:lstStyle/>
          <a:p>
            <a:r>
              <a:rPr lang="en-US" dirty="0"/>
              <a:t>Networking</a:t>
            </a:r>
          </a:p>
          <a:p>
            <a:pPr lvl="1"/>
            <a:r>
              <a:rPr lang="en-US" dirty="0"/>
              <a:t>High-bandwidth links from Detectors to DC </a:t>
            </a:r>
            <a:endParaRPr lang="ru-RU" dirty="0"/>
          </a:p>
          <a:p>
            <a:pPr lvl="1"/>
            <a:r>
              <a:rPr lang="en-US" dirty="0"/>
              <a:t>Automation of configuration ”white-boxing”</a:t>
            </a:r>
          </a:p>
          <a:p>
            <a:r>
              <a:rPr lang="en-US" dirty="0"/>
              <a:t>DC Architectures</a:t>
            </a:r>
          </a:p>
          <a:p>
            <a:pPr lvl="1"/>
            <a:r>
              <a:rPr lang="en-US" dirty="0"/>
              <a:t>Rack Disaggregation: Rack-scale </a:t>
            </a:r>
            <a:r>
              <a:rPr lang="en-US" dirty="0" smtClean="0"/>
              <a:t>Design</a:t>
            </a:r>
          </a:p>
          <a:p>
            <a:r>
              <a:rPr lang="en-US" dirty="0"/>
              <a:t>Cloud Infrastructure</a:t>
            </a:r>
          </a:p>
          <a:p>
            <a:pPr lvl="1"/>
            <a:r>
              <a:rPr lang="en-US" dirty="0"/>
              <a:t>Orchestration and automation of compute provisioning</a:t>
            </a:r>
          </a:p>
          <a:p>
            <a:pPr lvl="1"/>
            <a:r>
              <a:rPr lang="en-US" dirty="0"/>
              <a:t>Scalable clouds and global scientific </a:t>
            </a:r>
            <a:r>
              <a:rPr lang="en-US" dirty="0" smtClean="0"/>
              <a:t>clouds</a:t>
            </a:r>
            <a:endParaRPr lang="en-US" dirty="0"/>
          </a:p>
          <a:p>
            <a:endParaRPr lang="ru-RU" dirty="0"/>
          </a:p>
        </p:txBody>
      </p:sp>
      <p:sp>
        <p:nvSpPr>
          <p:cNvPr id="7" name="Дата 6"/>
          <p:cNvSpPr>
            <a:spLocks noGrp="1"/>
          </p:cNvSpPr>
          <p:nvPr>
            <p:ph type="dt" sz="half" idx="10"/>
          </p:nvPr>
        </p:nvSpPr>
        <p:spPr/>
        <p:txBody>
          <a:bodyPr/>
          <a:lstStyle/>
          <a:p>
            <a:r>
              <a:rPr lang="ru-RU" smtClean="0"/>
              <a:t>28.09.17</a:t>
            </a:r>
            <a:endParaRPr lang="ru-RU"/>
          </a:p>
        </p:txBody>
      </p:sp>
      <p:sp>
        <p:nvSpPr>
          <p:cNvPr id="8" name="Нижний колонтитул 7"/>
          <p:cNvSpPr>
            <a:spLocks noGrp="1"/>
          </p:cNvSpPr>
          <p:nvPr>
            <p:ph type="ftr" sz="quarter" idx="11"/>
          </p:nvPr>
        </p:nvSpPr>
        <p:spPr/>
        <p:txBody>
          <a:bodyPr/>
          <a:lstStyle/>
          <a:p>
            <a:r>
              <a:rPr lang="en-US" smtClean="0"/>
              <a:t>Antonenko, Smeliansky, NEC 2017, Budva</a:t>
            </a:r>
            <a:endParaRPr lang="ru-RU"/>
          </a:p>
        </p:txBody>
      </p:sp>
      <p:sp>
        <p:nvSpPr>
          <p:cNvPr id="9" name="Номер слайда 8"/>
          <p:cNvSpPr>
            <a:spLocks noGrp="1"/>
          </p:cNvSpPr>
          <p:nvPr>
            <p:ph type="sldNum" sz="quarter" idx="12"/>
          </p:nvPr>
        </p:nvSpPr>
        <p:spPr/>
        <p:txBody>
          <a:bodyPr/>
          <a:lstStyle/>
          <a:p>
            <a:fld id="{10B6AA23-0381-C745-8553-D6C42DAE0F78}" type="slidenum">
              <a:rPr lang="ru-RU" smtClean="0"/>
              <a:t>6</a:t>
            </a:fld>
            <a:endParaRPr lang="ru-RU"/>
          </a:p>
        </p:txBody>
      </p:sp>
    </p:spTree>
    <p:extLst>
      <p:ext uri="{BB962C8B-B14F-4D97-AF65-F5344CB8AC3E}">
        <p14:creationId xmlns:p14="http://schemas.microsoft.com/office/powerpoint/2010/main" val="100559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231" y="2511035"/>
            <a:ext cx="1709261" cy="792525"/>
          </a:xfrm>
          <a:prstGeom prst="rect">
            <a:avLst/>
          </a:prstGeom>
          <a:noFill/>
        </p:spPr>
        <p:txBody>
          <a:bodyPr wrap="square" rtlCol="0">
            <a:spAutoFit/>
          </a:bodyPr>
          <a:lstStyle/>
          <a:p>
            <a:pPr algn="ctr" defTabSz="685800"/>
            <a:r>
              <a:rPr lang="en-US" sz="1400" b="1" dirty="0">
                <a:latin typeface="Helvetica"/>
                <a:ea typeface="ＭＳ Ｐゴシック" charset="-128"/>
                <a:cs typeface="ＭＳ Ｐゴシック" charset="-128"/>
              </a:rPr>
              <a:t>TIER-1: </a:t>
            </a:r>
            <a:r>
              <a:rPr lang="en-US" sz="1200" b="1" dirty="0">
                <a:latin typeface="Helvetica"/>
                <a:ea typeface="ＭＳ Ｐゴシック" charset="-128"/>
                <a:cs typeface="ＭＳ Ｐゴシック" charset="-128"/>
              </a:rPr>
              <a:t/>
            </a:r>
            <a:br>
              <a:rPr lang="en-US" sz="1200" b="1" dirty="0">
                <a:latin typeface="Helvetica"/>
                <a:ea typeface="ＭＳ Ｐゴシック" charset="-128"/>
                <a:cs typeface="ＭＳ Ｐゴシック" charset="-128"/>
              </a:rPr>
            </a:br>
            <a:r>
              <a:rPr lang="en-US" sz="1050" b="1" dirty="0">
                <a:latin typeface="Helvetica"/>
                <a:ea typeface="ＭＳ Ｐゴシック" charset="-128"/>
                <a:cs typeface="ＭＳ Ｐゴシック" charset="-128"/>
              </a:rPr>
              <a:t>permanent storage, </a:t>
            </a:r>
            <a:br>
              <a:rPr lang="en-US" sz="1050" b="1" dirty="0">
                <a:latin typeface="Helvetica"/>
                <a:ea typeface="ＭＳ Ｐゴシック" charset="-128"/>
                <a:cs typeface="ＭＳ Ｐゴシック" charset="-128"/>
              </a:rPr>
            </a:br>
            <a:r>
              <a:rPr lang="en-US" sz="1050" b="1" dirty="0">
                <a:latin typeface="Helvetica"/>
                <a:ea typeface="ＭＳ Ｐゴシック" charset="-128"/>
                <a:cs typeface="ＭＳ Ｐゴシック" charset="-128"/>
              </a:rPr>
              <a:t>re-processing, </a:t>
            </a:r>
          </a:p>
          <a:p>
            <a:pPr algn="ctr" defTabSz="685800"/>
            <a:r>
              <a:rPr lang="en-US" sz="1050" b="1" dirty="0">
                <a:latin typeface="Helvetica"/>
                <a:ea typeface="ＭＳ Ｐゴシック" charset="-128"/>
                <a:cs typeface="ＭＳ Ｐゴシック" charset="-128"/>
              </a:rPr>
              <a:t>analysis</a:t>
            </a:r>
          </a:p>
        </p:txBody>
      </p:sp>
      <p:sp>
        <p:nvSpPr>
          <p:cNvPr id="6" name="TextBox 5"/>
          <p:cNvSpPr txBox="1"/>
          <p:nvPr/>
        </p:nvSpPr>
        <p:spPr>
          <a:xfrm>
            <a:off x="662231" y="1451396"/>
            <a:ext cx="1709261" cy="792525"/>
          </a:xfrm>
          <a:prstGeom prst="rect">
            <a:avLst/>
          </a:prstGeom>
          <a:noFill/>
        </p:spPr>
        <p:txBody>
          <a:bodyPr wrap="square" rtlCol="0">
            <a:spAutoFit/>
          </a:bodyPr>
          <a:lstStyle/>
          <a:p>
            <a:pPr algn="ctr" defTabSz="685800"/>
            <a:r>
              <a:rPr lang="en-US" sz="1400" b="1" dirty="0">
                <a:latin typeface="Helvetica"/>
                <a:ea typeface="ＭＳ Ｐゴシック" charset="-128"/>
                <a:cs typeface="ＭＳ Ｐゴシック" charset="-128"/>
              </a:rPr>
              <a:t>TIER-0 (CERN): </a:t>
            </a:r>
            <a:r>
              <a:rPr lang="en-US" sz="1200" b="1" dirty="0">
                <a:latin typeface="Helvetica"/>
                <a:ea typeface="ＭＳ Ｐゴシック" charset="-128"/>
                <a:cs typeface="ＭＳ Ｐゴシック" charset="-128"/>
              </a:rPr>
              <a:t/>
            </a:r>
            <a:br>
              <a:rPr lang="en-US" sz="1200" b="1" dirty="0">
                <a:latin typeface="Helvetica"/>
                <a:ea typeface="ＭＳ Ｐゴシック" charset="-128"/>
                <a:cs typeface="ＭＳ Ｐゴシック" charset="-128"/>
              </a:rPr>
            </a:br>
            <a:r>
              <a:rPr lang="en-US" sz="1050" b="1" dirty="0">
                <a:latin typeface="Helvetica"/>
                <a:ea typeface="ＭＳ Ｐゴシック" charset="-128"/>
                <a:cs typeface="ＭＳ Ｐゴシック" charset="-128"/>
              </a:rPr>
              <a:t>data recording, reconstruction and distribution</a:t>
            </a:r>
          </a:p>
        </p:txBody>
      </p:sp>
      <p:sp>
        <p:nvSpPr>
          <p:cNvPr id="7" name="TextBox 6"/>
          <p:cNvSpPr txBox="1"/>
          <p:nvPr/>
        </p:nvSpPr>
        <p:spPr>
          <a:xfrm>
            <a:off x="662231" y="3625448"/>
            <a:ext cx="1709261" cy="630942"/>
          </a:xfrm>
          <a:prstGeom prst="rect">
            <a:avLst/>
          </a:prstGeom>
          <a:noFill/>
        </p:spPr>
        <p:txBody>
          <a:bodyPr wrap="square" rtlCol="0">
            <a:spAutoFit/>
          </a:bodyPr>
          <a:lstStyle/>
          <a:p>
            <a:pPr algn="ctr" defTabSz="685800"/>
            <a:r>
              <a:rPr lang="en-US" sz="1400" b="1" dirty="0">
                <a:latin typeface="Helvetica"/>
                <a:ea typeface="ＭＳ Ｐゴシック" charset="-128"/>
                <a:cs typeface="ＭＳ Ｐゴシック" charset="-128"/>
              </a:rPr>
              <a:t>TIER-2: </a:t>
            </a:r>
            <a:r>
              <a:rPr lang="en-US" sz="1200" b="1" dirty="0">
                <a:latin typeface="Helvetica"/>
                <a:ea typeface="ＭＳ Ｐゴシック" charset="-128"/>
                <a:cs typeface="ＭＳ Ｐゴシック" charset="-128"/>
              </a:rPr>
              <a:t/>
            </a:r>
            <a:br>
              <a:rPr lang="en-US" sz="1200" b="1" dirty="0">
                <a:latin typeface="Helvetica"/>
                <a:ea typeface="ＭＳ Ｐゴシック" charset="-128"/>
                <a:cs typeface="ＭＳ Ｐゴシック" charset="-128"/>
              </a:rPr>
            </a:br>
            <a:r>
              <a:rPr lang="en-US" sz="1050" b="1" dirty="0">
                <a:latin typeface="Helvetica"/>
                <a:ea typeface="ＭＳ Ｐゴシック" charset="-128"/>
                <a:cs typeface="ＭＳ Ｐゴシック" charset="-128"/>
              </a:rPr>
              <a:t>Simulation,</a:t>
            </a:r>
          </a:p>
          <a:p>
            <a:pPr algn="ctr" defTabSz="685800"/>
            <a:r>
              <a:rPr lang="en-US" sz="1050" b="1" dirty="0">
                <a:latin typeface="Helvetica"/>
                <a:ea typeface="ＭＳ Ｐゴシック" charset="-128"/>
                <a:cs typeface="ＭＳ Ｐゴシック" charset="-128"/>
              </a:rPr>
              <a:t>end-user analysis</a:t>
            </a:r>
          </a:p>
        </p:txBody>
      </p:sp>
      <p:sp>
        <p:nvSpPr>
          <p:cNvPr id="8" name="TextBox 7"/>
          <p:cNvSpPr txBox="1"/>
          <p:nvPr/>
        </p:nvSpPr>
        <p:spPr>
          <a:xfrm>
            <a:off x="6715835" y="3297369"/>
            <a:ext cx="1784212" cy="276999"/>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&gt; 2 million jobs/day</a:t>
            </a:r>
          </a:p>
        </p:txBody>
      </p:sp>
      <p:sp>
        <p:nvSpPr>
          <p:cNvPr id="9" name="TextBox 8"/>
          <p:cNvSpPr txBox="1"/>
          <p:nvPr/>
        </p:nvSpPr>
        <p:spPr>
          <a:xfrm>
            <a:off x="6753312" y="2061085"/>
            <a:ext cx="1709261" cy="276999"/>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~350’000 cores</a:t>
            </a:r>
          </a:p>
        </p:txBody>
      </p:sp>
      <p:sp>
        <p:nvSpPr>
          <p:cNvPr id="10" name="TextBox 9"/>
          <p:cNvSpPr txBox="1"/>
          <p:nvPr/>
        </p:nvSpPr>
        <p:spPr>
          <a:xfrm>
            <a:off x="6755008" y="2622623"/>
            <a:ext cx="1705866" cy="276999"/>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500 PB of storage</a:t>
            </a:r>
          </a:p>
        </p:txBody>
      </p:sp>
      <p:sp>
        <p:nvSpPr>
          <p:cNvPr id="11" name="TextBox 10"/>
          <p:cNvSpPr txBox="1"/>
          <p:nvPr/>
        </p:nvSpPr>
        <p:spPr>
          <a:xfrm>
            <a:off x="6753312" y="1373383"/>
            <a:ext cx="1709261" cy="461665"/>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nearly 170 sites, </a:t>
            </a:r>
            <a:br>
              <a:rPr lang="en-US" sz="1200" b="1" dirty="0">
                <a:solidFill>
                  <a:srgbClr val="008000"/>
                </a:solidFill>
                <a:latin typeface="Helvetica"/>
                <a:ea typeface="ＭＳ Ｐゴシック" charset="-128"/>
                <a:cs typeface="ＭＳ Ｐゴシック" charset="-128"/>
              </a:rPr>
            </a:br>
            <a:r>
              <a:rPr lang="en-US" sz="1200" b="1" dirty="0">
                <a:solidFill>
                  <a:srgbClr val="008000"/>
                </a:solidFill>
                <a:latin typeface="Helvetica"/>
                <a:ea typeface="ＭＳ Ｐゴシック" charset="-128"/>
                <a:cs typeface="ＭＳ Ｐゴシック" charset="-128"/>
              </a:rPr>
              <a:t>40 countries</a:t>
            </a:r>
          </a:p>
        </p:txBody>
      </p:sp>
      <p:sp>
        <p:nvSpPr>
          <p:cNvPr id="12" name="TextBox 11"/>
          <p:cNvSpPr txBox="1"/>
          <p:nvPr/>
        </p:nvSpPr>
        <p:spPr>
          <a:xfrm>
            <a:off x="6855756" y="3940246"/>
            <a:ext cx="1504370" cy="276999"/>
          </a:xfrm>
          <a:prstGeom prst="rect">
            <a:avLst/>
          </a:prstGeom>
          <a:noFill/>
        </p:spPr>
        <p:txBody>
          <a:bodyPr wrap="square" rtlCol="0">
            <a:spAutoFit/>
          </a:bodyPr>
          <a:lstStyle/>
          <a:p>
            <a:pPr algn="ctr" defTabSz="685800"/>
            <a:r>
              <a:rPr lang="en-US" sz="1200" b="1" dirty="0">
                <a:solidFill>
                  <a:srgbClr val="008000"/>
                </a:solidFill>
                <a:latin typeface="Helvetica"/>
                <a:ea typeface="ＭＳ Ｐゴシック" charset="-128"/>
                <a:cs typeface="ＭＳ Ｐゴシック" charset="-128"/>
              </a:rPr>
              <a:t>10-100 Gb links</a:t>
            </a:r>
          </a:p>
        </p:txBody>
      </p:sp>
      <p:sp>
        <p:nvSpPr>
          <p:cNvPr id="15" name="Title 14"/>
          <p:cNvSpPr>
            <a:spLocks noGrp="1"/>
          </p:cNvSpPr>
          <p:nvPr>
            <p:ph type="title"/>
          </p:nvPr>
        </p:nvSpPr>
        <p:spPr/>
        <p:txBody>
          <a:bodyPr/>
          <a:lstStyle/>
          <a:p>
            <a:r>
              <a:rPr lang="en-US" sz="3600" dirty="0"/>
              <a:t>The Worldwide LHC Computing Grid</a:t>
            </a:r>
          </a:p>
        </p:txBody>
      </p:sp>
      <p:cxnSp>
        <p:nvCxnSpPr>
          <p:cNvPr id="20" name="Straight Connector 19"/>
          <p:cNvCxnSpPr/>
          <p:nvPr/>
        </p:nvCxnSpPr>
        <p:spPr>
          <a:xfrm>
            <a:off x="751685" y="236855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51685" y="348615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42766" y="191135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842766" y="250825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842766" y="310515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42766" y="3746500"/>
            <a:ext cx="15303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ru-RU" smtClean="0"/>
              <a:t>28.09.17</a:t>
            </a:r>
            <a:endParaRPr lang="en-US" dirty="0"/>
          </a:p>
        </p:txBody>
      </p:sp>
      <p:sp>
        <p:nvSpPr>
          <p:cNvPr id="4" name="Slide Number Placeholder 3"/>
          <p:cNvSpPr>
            <a:spLocks noGrp="1"/>
          </p:cNvSpPr>
          <p:nvPr>
            <p:ph type="sldNum" sz="quarter" idx="12"/>
          </p:nvPr>
        </p:nvSpPr>
        <p:spPr/>
        <p:txBody>
          <a:bodyPr/>
          <a:lstStyle/>
          <a:p>
            <a:pPr>
              <a:defRPr/>
            </a:pPr>
            <a:fld id="{6BA91F98-CA46-49DB-8D9E-426170E7487C}" type="slidenum">
              <a:rPr lang="en-US" smtClean="0"/>
              <a:pPr>
                <a:defRPr/>
              </a:pPr>
              <a:t>7</a:t>
            </a:fld>
            <a:endParaRPr lang="en-US" dirty="0"/>
          </a:p>
        </p:txBody>
      </p:sp>
      <p:sp>
        <p:nvSpPr>
          <p:cNvPr id="13" name="Прямоугольник 12"/>
          <p:cNvSpPr/>
          <p:nvPr/>
        </p:nvSpPr>
        <p:spPr>
          <a:xfrm>
            <a:off x="2978147" y="4881256"/>
            <a:ext cx="4374916" cy="369332"/>
          </a:xfrm>
          <a:prstGeom prst="rect">
            <a:avLst/>
          </a:prstGeom>
        </p:spPr>
        <p:txBody>
          <a:bodyPr wrap="none">
            <a:spAutoFit/>
          </a:bodyPr>
          <a:lstStyle/>
          <a:p>
            <a:pPr>
              <a:defRPr/>
            </a:pPr>
            <a:r>
              <a:rPr lang="en-GB" dirty="0"/>
              <a:t>©</a:t>
            </a:r>
            <a:r>
              <a:rPr lang="en-GB" dirty="0" smtClean="0"/>
              <a:t> Tim </a:t>
            </a:r>
            <a:r>
              <a:rPr lang="en-GB" dirty="0"/>
              <a:t>Bell - CERN Computing Infrastructure</a:t>
            </a:r>
            <a:endParaRPr lang="en-US" dirty="0"/>
          </a:p>
        </p:txBody>
      </p:sp>
      <p:pic>
        <p:nvPicPr>
          <p:cNvPr id="14" name="Рисунок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7313" y="1012371"/>
            <a:ext cx="4120520" cy="3868885"/>
          </a:xfrm>
          <a:prstGeom prst="rect">
            <a:avLst/>
          </a:prstGeom>
        </p:spPr>
      </p:pic>
      <p:sp>
        <p:nvSpPr>
          <p:cNvPr id="16" name="Нижний колонтитул 15"/>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344140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67097" y="3534346"/>
            <a:ext cx="3027508" cy="2097057"/>
          </a:xfrm>
          <a:prstGeom prst="rect">
            <a:avLst/>
          </a:prstGeom>
        </p:spPr>
      </p:pic>
      <p:sp>
        <p:nvSpPr>
          <p:cNvPr id="6" name="Slide Number Placeholder 5"/>
          <p:cNvSpPr>
            <a:spLocks noGrp="1"/>
          </p:cNvSpPr>
          <p:nvPr>
            <p:ph type="sldNum" sz="quarter" idx="12"/>
          </p:nvPr>
        </p:nvSpPr>
        <p:spPr/>
        <p:txBody>
          <a:bodyPr/>
          <a:lstStyle/>
          <a:p>
            <a:pPr>
              <a:defRPr/>
            </a:pPr>
            <a:fld id="{BD2A2EAF-26A9-43E1-9099-8D8AE81004FB}" type="slidenum">
              <a:rPr lang="en-US"/>
              <a:pPr>
                <a:defRPr/>
              </a:pPr>
              <a:t>8</a:t>
            </a:fld>
            <a:endParaRPr lang="en-US" dirty="0"/>
          </a:p>
        </p:txBody>
      </p:sp>
      <p:sp>
        <p:nvSpPr>
          <p:cNvPr id="15" name="TextBox 14"/>
          <p:cNvSpPr txBox="1"/>
          <p:nvPr/>
        </p:nvSpPr>
        <p:spPr>
          <a:xfrm>
            <a:off x="67842" y="1457524"/>
            <a:ext cx="2541045" cy="2031325"/>
          </a:xfrm>
          <a:prstGeom prst="rect">
            <a:avLst/>
          </a:prstGeom>
          <a:noFill/>
        </p:spPr>
        <p:txBody>
          <a:bodyPr wrap="square" rtlCol="0">
            <a:spAutoFit/>
          </a:bodyPr>
          <a:lstStyle/>
          <a:p>
            <a:pPr marL="285750" indent="-285750">
              <a:buFont typeface="Arial" charset="0"/>
              <a:buChar char="•"/>
            </a:pPr>
            <a:r>
              <a:rPr lang="en-US" sz="1400" dirty="0"/>
              <a:t>&gt;190K cores in production under OpenStack</a:t>
            </a:r>
          </a:p>
          <a:p>
            <a:pPr marL="285750" indent="-285750">
              <a:buFont typeface="Arial" charset="0"/>
              <a:buChar char="•"/>
            </a:pPr>
            <a:r>
              <a:rPr lang="en-US" sz="1400" dirty="0"/>
              <a:t>&gt;90% of CERN compute resources are </a:t>
            </a:r>
            <a:r>
              <a:rPr lang="en-US" sz="1400" dirty="0" err="1"/>
              <a:t>virtualised</a:t>
            </a:r>
            <a:endParaRPr lang="en-US" sz="1400" dirty="0"/>
          </a:p>
          <a:p>
            <a:pPr marL="285750" indent="-285750">
              <a:buFont typeface="Arial" charset="0"/>
              <a:buChar char="•"/>
            </a:pPr>
            <a:r>
              <a:rPr lang="en-US" sz="1400" dirty="0"/>
              <a:t>&gt;5,000 VMs migrated from old hardware in 2016</a:t>
            </a:r>
          </a:p>
          <a:p>
            <a:pPr marL="285750" indent="-285750">
              <a:buFont typeface="Arial" charset="0"/>
              <a:buChar char="•"/>
            </a:pPr>
            <a:r>
              <a:rPr lang="en-US" sz="1400" dirty="0"/>
              <a:t>&gt;100K cores to be added in the next 6 months</a:t>
            </a:r>
          </a:p>
          <a:p>
            <a:endParaRPr lang="en-US" sz="1400" dirty="0"/>
          </a:p>
        </p:txBody>
      </p:sp>
      <p:sp>
        <p:nvSpPr>
          <p:cNvPr id="2" name="Прямоугольник 1"/>
          <p:cNvSpPr/>
          <p:nvPr/>
        </p:nvSpPr>
        <p:spPr>
          <a:xfrm>
            <a:off x="3292300" y="5322687"/>
            <a:ext cx="3485249" cy="369332"/>
          </a:xfrm>
          <a:prstGeom prst="rect">
            <a:avLst/>
          </a:prstGeom>
        </p:spPr>
        <p:txBody>
          <a:bodyPr wrap="none">
            <a:spAutoFit/>
          </a:bodyPr>
          <a:lstStyle/>
          <a:p>
            <a:pPr>
              <a:defRPr/>
            </a:pPr>
            <a:r>
              <a:rPr lang="en-US" dirty="0"/>
              <a:t>© </a:t>
            </a:r>
            <a:r>
              <a:rPr lang="en-GB" sz="1100" dirty="0" smtClean="0"/>
              <a:t>CERN </a:t>
            </a:r>
            <a:r>
              <a:rPr lang="en-GB" sz="1100" dirty="0" err="1" smtClean="0"/>
              <a:t>Openlab</a:t>
            </a:r>
            <a:r>
              <a:rPr lang="en-GB" sz="1100" dirty="0" smtClean="0"/>
              <a:t> Project White Paper, September 2017</a:t>
            </a:r>
            <a:endParaRPr lang="en-US" sz="1100" dirty="0"/>
          </a:p>
        </p:txBody>
      </p:sp>
      <p:grpSp>
        <p:nvGrpSpPr>
          <p:cNvPr id="8" name="Group 2"/>
          <p:cNvGrpSpPr/>
          <p:nvPr/>
        </p:nvGrpSpPr>
        <p:grpSpPr>
          <a:xfrm>
            <a:off x="2770117" y="901319"/>
            <a:ext cx="6373883" cy="3449251"/>
            <a:chOff x="1259840" y="907368"/>
            <a:chExt cx="6856696" cy="3589480"/>
          </a:xfrm>
        </p:grpSpPr>
        <p:sp>
          <p:nvSpPr>
            <p:cNvPr id="9" name="Rounded Rectangle 8"/>
            <p:cNvSpPr/>
            <p:nvPr/>
          </p:nvSpPr>
          <p:spPr>
            <a:xfrm>
              <a:off x="5445227" y="3794852"/>
              <a:ext cx="1824363" cy="583399"/>
            </a:xfrm>
            <a:prstGeom prst="roundRect">
              <a:avLst>
                <a:gd name="adj" fmla="val 0"/>
              </a:avLst>
            </a:prstGeom>
            <a:no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0" name="Rounded Rectangle 9"/>
            <p:cNvSpPr/>
            <p:nvPr/>
          </p:nvSpPr>
          <p:spPr>
            <a:xfrm>
              <a:off x="5377833" y="3855104"/>
              <a:ext cx="1824363" cy="583399"/>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ounded Rectangle 10"/>
            <p:cNvSpPr/>
            <p:nvPr/>
          </p:nvSpPr>
          <p:spPr>
            <a:xfrm>
              <a:off x="1893590" y="3792620"/>
              <a:ext cx="1824363" cy="583399"/>
            </a:xfrm>
            <a:prstGeom prst="roundRect">
              <a:avLst>
                <a:gd name="adj" fmla="val 0"/>
              </a:avLst>
            </a:prstGeom>
            <a:no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2" name="Rounded Rectangle 11"/>
            <p:cNvSpPr/>
            <p:nvPr/>
          </p:nvSpPr>
          <p:spPr>
            <a:xfrm>
              <a:off x="1826196" y="3852872"/>
              <a:ext cx="1824363" cy="583399"/>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3" name="Rounded Rectangle 12"/>
            <p:cNvSpPr/>
            <p:nvPr/>
          </p:nvSpPr>
          <p:spPr>
            <a:xfrm>
              <a:off x="3788208" y="907368"/>
              <a:ext cx="2077748" cy="694086"/>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4" name="Rounded Rectangle 13"/>
            <p:cNvSpPr/>
            <p:nvPr/>
          </p:nvSpPr>
          <p:spPr>
            <a:xfrm>
              <a:off x="3726770" y="964584"/>
              <a:ext cx="2077748" cy="694086"/>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6" name="Rounded Rectangle 14"/>
            <p:cNvSpPr/>
            <p:nvPr/>
          </p:nvSpPr>
          <p:spPr>
            <a:xfrm>
              <a:off x="3660719" y="1020943"/>
              <a:ext cx="2077748" cy="694086"/>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7" name="TextBox 16"/>
            <p:cNvSpPr txBox="1"/>
            <p:nvPr/>
          </p:nvSpPr>
          <p:spPr>
            <a:xfrm>
              <a:off x="3797265" y="1348967"/>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nova-cells</a:t>
              </a:r>
            </a:p>
          </p:txBody>
        </p:sp>
        <p:sp>
          <p:nvSpPr>
            <p:cNvPr id="18" name="TextBox 17"/>
            <p:cNvSpPr txBox="1"/>
            <p:nvPr/>
          </p:nvSpPr>
          <p:spPr>
            <a:xfrm>
              <a:off x="5093380" y="1543953"/>
              <a:ext cx="467288" cy="229475"/>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19" name="TextBox 18"/>
            <p:cNvSpPr txBox="1"/>
            <p:nvPr/>
          </p:nvSpPr>
          <p:spPr>
            <a:xfrm>
              <a:off x="5095880" y="1308884"/>
              <a:ext cx="467288" cy="229475"/>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20" name="TextBox 19"/>
            <p:cNvSpPr txBox="1"/>
            <p:nvPr/>
          </p:nvSpPr>
          <p:spPr>
            <a:xfrm>
              <a:off x="5097642" y="1389101"/>
              <a:ext cx="467288" cy="229475"/>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21" name="TextBox 20"/>
            <p:cNvSpPr txBox="1"/>
            <p:nvPr/>
          </p:nvSpPr>
          <p:spPr>
            <a:xfrm>
              <a:off x="5095880" y="1470054"/>
              <a:ext cx="467288" cy="229475"/>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22" name="TextBox 21"/>
            <p:cNvSpPr txBox="1"/>
            <p:nvPr/>
          </p:nvSpPr>
          <p:spPr>
            <a:xfrm>
              <a:off x="4924709" y="1075742"/>
              <a:ext cx="813758" cy="216195"/>
            </a:xfrm>
            <a:prstGeom prst="rect">
              <a:avLst/>
            </a:prstGeom>
            <a:noFill/>
            <a:ln>
              <a:noFill/>
            </a:ln>
          </p:spPr>
          <p:txBody>
            <a:bodyPr wrap="square" rtlCol="0">
              <a:spAutoFit/>
            </a:bodyPr>
            <a:lstStyle/>
            <a:p>
              <a:pPr algn="ctr"/>
              <a:r>
                <a:rPr lang="en-US" sz="750" dirty="0">
                  <a:solidFill>
                    <a:srgbClr val="262626"/>
                  </a:solidFill>
                  <a:latin typeface="Arial Narrow"/>
                  <a:cs typeface="Arial Narrow"/>
                </a:rPr>
                <a:t>rabbitmq</a:t>
              </a:r>
            </a:p>
          </p:txBody>
        </p:sp>
        <p:cxnSp>
          <p:nvCxnSpPr>
            <p:cNvPr id="23" name="Straight Arrow Connector 21"/>
            <p:cNvCxnSpPr/>
            <p:nvPr/>
          </p:nvCxnSpPr>
          <p:spPr>
            <a:xfrm>
              <a:off x="4765644" y="1470054"/>
              <a:ext cx="273245" cy="3322"/>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60719" y="1023579"/>
              <a:ext cx="1010861" cy="216195"/>
            </a:xfrm>
            <a:prstGeom prst="rect">
              <a:avLst/>
            </a:prstGeom>
            <a:noFill/>
            <a:ln>
              <a:noFill/>
            </a:ln>
          </p:spPr>
          <p:txBody>
            <a:bodyPr wrap="none" rtlCol="0">
              <a:spAutoFit/>
            </a:bodyPr>
            <a:lstStyle/>
            <a:p>
              <a:r>
                <a:rPr lang="en-US" sz="750" b="1" dirty="0">
                  <a:solidFill>
                    <a:srgbClr val="262626"/>
                  </a:solidFill>
                </a:rPr>
                <a:t>Top cell controller</a:t>
              </a:r>
            </a:p>
          </p:txBody>
        </p:sp>
        <p:grpSp>
          <p:nvGrpSpPr>
            <p:cNvPr id="25" name="Group 23"/>
            <p:cNvGrpSpPr/>
            <p:nvPr/>
          </p:nvGrpSpPr>
          <p:grpSpPr>
            <a:xfrm>
              <a:off x="6312544" y="913784"/>
              <a:ext cx="1683106" cy="683980"/>
              <a:chOff x="5942924" y="993600"/>
              <a:chExt cx="1683106" cy="683980"/>
            </a:xfrm>
          </p:grpSpPr>
          <p:sp>
            <p:nvSpPr>
              <p:cNvPr id="80" name="Rounded Rectangle 24"/>
              <p:cNvSpPr/>
              <p:nvPr/>
            </p:nvSpPr>
            <p:spPr>
              <a:xfrm>
                <a:off x="6050554" y="993600"/>
                <a:ext cx="1575476" cy="578146"/>
              </a:xfrm>
              <a:prstGeom prst="roundRect">
                <a:avLst>
                  <a:gd name="adj" fmla="val 0"/>
                </a:avLst>
              </a:prstGeom>
              <a:solidFill>
                <a:schemeClr val="bg1"/>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1" name="Rounded Rectangle 25"/>
              <p:cNvSpPr/>
              <p:nvPr/>
            </p:nvSpPr>
            <p:spPr>
              <a:xfrm>
                <a:off x="5993725" y="1048634"/>
                <a:ext cx="1575476" cy="578146"/>
              </a:xfrm>
              <a:prstGeom prst="roundRect">
                <a:avLst>
                  <a:gd name="adj" fmla="val 0"/>
                </a:avLst>
              </a:prstGeom>
              <a:solidFill>
                <a:schemeClr val="bg1"/>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2" name="Rounded Rectangle 26"/>
              <p:cNvSpPr/>
              <p:nvPr/>
            </p:nvSpPr>
            <p:spPr>
              <a:xfrm>
                <a:off x="5942925" y="1099434"/>
                <a:ext cx="1575476" cy="578146"/>
              </a:xfrm>
              <a:prstGeom prst="roundRect">
                <a:avLst>
                  <a:gd name="adj" fmla="val 0"/>
                </a:avLst>
              </a:prstGeom>
              <a:solidFill>
                <a:schemeClr val="bg1"/>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3" name="TextBox 82"/>
              <p:cNvSpPr txBox="1"/>
              <p:nvPr/>
            </p:nvSpPr>
            <p:spPr>
              <a:xfrm>
                <a:off x="5942924" y="1086899"/>
                <a:ext cx="652179" cy="216195"/>
              </a:xfrm>
              <a:prstGeom prst="rect">
                <a:avLst/>
              </a:prstGeom>
              <a:noFill/>
              <a:ln>
                <a:noFill/>
              </a:ln>
            </p:spPr>
            <p:txBody>
              <a:bodyPr wrap="none" rtlCol="0">
                <a:spAutoFit/>
              </a:bodyPr>
              <a:lstStyle/>
              <a:p>
                <a:r>
                  <a:rPr lang="en-US" sz="750" b="1" dirty="0">
                    <a:solidFill>
                      <a:srgbClr val="262626"/>
                    </a:solidFill>
                  </a:rPr>
                  <a:t>API server</a:t>
                </a:r>
              </a:p>
            </p:txBody>
          </p:sp>
          <p:sp>
            <p:nvSpPr>
              <p:cNvPr id="84" name="TextBox 83"/>
              <p:cNvSpPr txBox="1"/>
              <p:nvPr/>
            </p:nvSpPr>
            <p:spPr>
              <a:xfrm>
                <a:off x="6426723" y="1325924"/>
                <a:ext cx="930785"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nova-api</a:t>
                </a:r>
              </a:p>
            </p:txBody>
          </p:sp>
        </p:grpSp>
        <p:grpSp>
          <p:nvGrpSpPr>
            <p:cNvPr id="26" name="Group 29"/>
            <p:cNvGrpSpPr/>
            <p:nvPr/>
          </p:nvGrpSpPr>
          <p:grpSpPr>
            <a:xfrm>
              <a:off x="1259840" y="2135837"/>
              <a:ext cx="3302000" cy="2361011"/>
              <a:chOff x="1849120" y="2024077"/>
              <a:chExt cx="3302000" cy="2361011"/>
            </a:xfrm>
          </p:grpSpPr>
          <p:grpSp>
            <p:nvGrpSpPr>
              <p:cNvPr id="57" name="Group 30"/>
              <p:cNvGrpSpPr/>
              <p:nvPr/>
            </p:nvGrpSpPr>
            <p:grpSpPr>
              <a:xfrm>
                <a:off x="3122948" y="2431380"/>
                <a:ext cx="813758" cy="720363"/>
                <a:chOff x="3153428" y="2400900"/>
                <a:chExt cx="813758" cy="720363"/>
              </a:xfrm>
            </p:grpSpPr>
            <p:sp>
              <p:nvSpPr>
                <p:cNvPr id="75" name="TextBox 74"/>
                <p:cNvSpPr txBox="1"/>
                <p:nvPr/>
              </p:nvSpPr>
              <p:spPr>
                <a:xfrm>
                  <a:off x="3322099" y="2891789"/>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76" name="TextBox 75"/>
                <p:cNvSpPr txBox="1"/>
                <p:nvPr/>
              </p:nvSpPr>
              <p:spPr>
                <a:xfrm>
                  <a:off x="3324599" y="2656720"/>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77" name="TextBox 76"/>
                <p:cNvSpPr txBox="1"/>
                <p:nvPr/>
              </p:nvSpPr>
              <p:spPr>
                <a:xfrm>
                  <a:off x="3322099" y="2736937"/>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78" name="TextBox 77"/>
                <p:cNvSpPr txBox="1"/>
                <p:nvPr/>
              </p:nvSpPr>
              <p:spPr>
                <a:xfrm>
                  <a:off x="3324599" y="2817890"/>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79" name="TextBox 78"/>
                <p:cNvSpPr txBox="1"/>
                <p:nvPr/>
              </p:nvSpPr>
              <p:spPr>
                <a:xfrm>
                  <a:off x="3153428" y="2400900"/>
                  <a:ext cx="813758" cy="216195"/>
                </a:xfrm>
                <a:prstGeom prst="rect">
                  <a:avLst/>
                </a:prstGeom>
                <a:noFill/>
                <a:ln>
                  <a:solidFill>
                    <a:srgbClr val="FFFFFF"/>
                  </a:solidFill>
                </a:ln>
              </p:spPr>
              <p:txBody>
                <a:bodyPr wrap="square" rtlCol="0">
                  <a:spAutoFit/>
                </a:bodyPr>
                <a:lstStyle/>
                <a:p>
                  <a:pPr algn="ctr"/>
                  <a:r>
                    <a:rPr lang="en-US" sz="750" dirty="0">
                      <a:solidFill>
                        <a:srgbClr val="262626"/>
                      </a:solidFill>
                      <a:latin typeface="Arial Narrow"/>
                      <a:cs typeface="Arial Narrow"/>
                    </a:rPr>
                    <a:t>rabbitmq</a:t>
                  </a:r>
                </a:p>
              </p:txBody>
            </p:sp>
          </p:grpSp>
          <p:cxnSp>
            <p:nvCxnSpPr>
              <p:cNvPr id="58" name="Straight Arrow Connector 31"/>
              <p:cNvCxnSpPr/>
              <p:nvPr/>
            </p:nvCxnSpPr>
            <p:spPr>
              <a:xfrm>
                <a:off x="3807718" y="2814568"/>
                <a:ext cx="273245" cy="3322"/>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120176" y="2694780"/>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nova-cells</a:t>
                </a:r>
              </a:p>
            </p:txBody>
          </p:sp>
          <p:sp>
            <p:nvSpPr>
              <p:cNvPr id="60" name="TextBox 59"/>
              <p:cNvSpPr txBox="1"/>
              <p:nvPr/>
            </p:nvSpPr>
            <p:spPr>
              <a:xfrm>
                <a:off x="1977884" y="2310188"/>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nova-api</a:t>
                </a:r>
              </a:p>
            </p:txBody>
          </p:sp>
          <p:sp>
            <p:nvSpPr>
              <p:cNvPr id="61" name="TextBox 60"/>
              <p:cNvSpPr txBox="1"/>
              <p:nvPr/>
            </p:nvSpPr>
            <p:spPr>
              <a:xfrm>
                <a:off x="1977884" y="2603808"/>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nova-scheduler</a:t>
                </a:r>
              </a:p>
            </p:txBody>
          </p:sp>
          <p:sp>
            <p:nvSpPr>
              <p:cNvPr id="62" name="TextBox 61"/>
              <p:cNvSpPr txBox="1"/>
              <p:nvPr/>
            </p:nvSpPr>
            <p:spPr>
              <a:xfrm>
                <a:off x="1977884" y="2896029"/>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nova-conductor</a:t>
                </a:r>
              </a:p>
            </p:txBody>
          </p:sp>
          <p:sp>
            <p:nvSpPr>
              <p:cNvPr id="63" name="TextBox 62"/>
              <p:cNvSpPr txBox="1"/>
              <p:nvPr/>
            </p:nvSpPr>
            <p:spPr>
              <a:xfrm>
                <a:off x="1977884" y="3191381"/>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nova-network</a:t>
                </a:r>
              </a:p>
            </p:txBody>
          </p:sp>
          <p:cxnSp>
            <p:nvCxnSpPr>
              <p:cNvPr id="64" name="Straight Arrow Connector 37"/>
              <p:cNvCxnSpPr/>
              <p:nvPr/>
            </p:nvCxnSpPr>
            <p:spPr>
              <a:xfrm>
                <a:off x="2966749" y="2424531"/>
                <a:ext cx="273245" cy="358554"/>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38"/>
              <p:cNvCxnSpPr/>
              <p:nvPr/>
            </p:nvCxnSpPr>
            <p:spPr>
              <a:xfrm flipV="1">
                <a:off x="2973364" y="2968786"/>
                <a:ext cx="273245" cy="333700"/>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39"/>
              <p:cNvCxnSpPr/>
              <p:nvPr/>
            </p:nvCxnSpPr>
            <p:spPr>
              <a:xfrm>
                <a:off x="2949834" y="2709928"/>
                <a:ext cx="290160" cy="140101"/>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40"/>
              <p:cNvCxnSpPr/>
              <p:nvPr/>
            </p:nvCxnSpPr>
            <p:spPr>
              <a:xfrm flipV="1">
                <a:off x="2966749" y="2896029"/>
                <a:ext cx="273245" cy="158545"/>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8" name="Rounded Rectangle 41"/>
              <p:cNvSpPr/>
              <p:nvPr/>
            </p:nvSpPr>
            <p:spPr>
              <a:xfrm>
                <a:off x="1849120" y="2024077"/>
                <a:ext cx="3302000" cy="1511603"/>
              </a:xfrm>
              <a:prstGeom prst="roundRect">
                <a:avLst>
                  <a:gd name="adj" fmla="val 0"/>
                </a:avLst>
              </a:prstGeom>
              <a:no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9" name="TextBox 68"/>
              <p:cNvSpPr txBox="1"/>
              <p:nvPr/>
            </p:nvSpPr>
            <p:spPr>
              <a:xfrm>
                <a:off x="1863375" y="2042530"/>
                <a:ext cx="1060868" cy="216195"/>
              </a:xfrm>
              <a:prstGeom prst="rect">
                <a:avLst/>
              </a:prstGeom>
              <a:noFill/>
              <a:ln>
                <a:solidFill>
                  <a:srgbClr val="FFFFFF"/>
                </a:solidFill>
              </a:ln>
            </p:spPr>
            <p:txBody>
              <a:bodyPr wrap="none" rtlCol="0">
                <a:spAutoFit/>
              </a:bodyPr>
              <a:lstStyle/>
              <a:p>
                <a:r>
                  <a:rPr lang="en-US" sz="750" b="1" dirty="0">
                    <a:solidFill>
                      <a:srgbClr val="262626"/>
                    </a:solidFill>
                  </a:rPr>
                  <a:t>Child cell controller</a:t>
                </a:r>
              </a:p>
            </p:txBody>
          </p:sp>
          <p:grpSp>
            <p:nvGrpSpPr>
              <p:cNvPr id="70" name="Group 43"/>
              <p:cNvGrpSpPr/>
              <p:nvPr/>
            </p:nvGrpSpPr>
            <p:grpSpPr>
              <a:xfrm>
                <a:off x="2350790" y="3801689"/>
                <a:ext cx="1824363" cy="583399"/>
                <a:chOff x="3080101" y="3917481"/>
                <a:chExt cx="1824363" cy="583399"/>
              </a:xfrm>
            </p:grpSpPr>
            <p:sp>
              <p:nvSpPr>
                <p:cNvPr id="72" name="Rounded Rectangle 45"/>
                <p:cNvSpPr/>
                <p:nvPr/>
              </p:nvSpPr>
              <p:spPr>
                <a:xfrm>
                  <a:off x="3080101" y="3917481"/>
                  <a:ext cx="1824363" cy="583399"/>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3" name="TextBox 72"/>
                <p:cNvSpPr txBox="1"/>
                <p:nvPr/>
              </p:nvSpPr>
              <p:spPr>
                <a:xfrm>
                  <a:off x="3105797" y="3933768"/>
                  <a:ext cx="853937" cy="216195"/>
                </a:xfrm>
                <a:prstGeom prst="rect">
                  <a:avLst/>
                </a:prstGeom>
                <a:noFill/>
                <a:ln>
                  <a:noFill/>
                </a:ln>
              </p:spPr>
              <p:txBody>
                <a:bodyPr wrap="none" rtlCol="0">
                  <a:spAutoFit/>
                </a:bodyPr>
                <a:lstStyle/>
                <a:p>
                  <a:r>
                    <a:rPr lang="en-US" sz="750" b="1" dirty="0">
                      <a:solidFill>
                        <a:srgbClr val="262626"/>
                      </a:solidFill>
                    </a:rPr>
                    <a:t>Compute node</a:t>
                  </a:r>
                </a:p>
              </p:txBody>
            </p:sp>
            <p:sp>
              <p:nvSpPr>
                <p:cNvPr id="74" name="TextBox 73"/>
                <p:cNvSpPr txBox="1"/>
                <p:nvPr/>
              </p:nvSpPr>
              <p:spPr>
                <a:xfrm>
                  <a:off x="3807214" y="4173762"/>
                  <a:ext cx="930786"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nova-compute</a:t>
                  </a:r>
                </a:p>
              </p:txBody>
            </p:sp>
          </p:grpSp>
          <p:cxnSp>
            <p:nvCxnSpPr>
              <p:cNvPr id="71" name="Straight Arrow Connector 44"/>
              <p:cNvCxnSpPr/>
              <p:nvPr/>
            </p:nvCxnSpPr>
            <p:spPr>
              <a:xfrm flipV="1">
                <a:off x="3548049" y="3054575"/>
                <a:ext cx="0" cy="907825"/>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7" name="Group 53"/>
            <p:cNvGrpSpPr/>
            <p:nvPr/>
          </p:nvGrpSpPr>
          <p:grpSpPr>
            <a:xfrm>
              <a:off x="4814536" y="2135837"/>
              <a:ext cx="3302000" cy="2361011"/>
              <a:chOff x="4814536" y="2135837"/>
              <a:chExt cx="3302000" cy="2361011"/>
            </a:xfrm>
          </p:grpSpPr>
          <p:grpSp>
            <p:nvGrpSpPr>
              <p:cNvPr id="34" name="Group 54"/>
              <p:cNvGrpSpPr/>
              <p:nvPr/>
            </p:nvGrpSpPr>
            <p:grpSpPr>
              <a:xfrm>
                <a:off x="6088364" y="2543140"/>
                <a:ext cx="813758" cy="720363"/>
                <a:chOff x="3153428" y="2400900"/>
                <a:chExt cx="813758" cy="720363"/>
              </a:xfrm>
            </p:grpSpPr>
            <p:sp>
              <p:nvSpPr>
                <p:cNvPr id="52" name="TextBox 51"/>
                <p:cNvSpPr txBox="1"/>
                <p:nvPr/>
              </p:nvSpPr>
              <p:spPr>
                <a:xfrm>
                  <a:off x="3322099" y="2891789"/>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53" name="TextBox 52"/>
                <p:cNvSpPr txBox="1"/>
                <p:nvPr/>
              </p:nvSpPr>
              <p:spPr>
                <a:xfrm>
                  <a:off x="3324599" y="2656720"/>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54" name="TextBox 53"/>
                <p:cNvSpPr txBox="1"/>
                <p:nvPr/>
              </p:nvSpPr>
              <p:spPr>
                <a:xfrm>
                  <a:off x="3322099" y="2736937"/>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55" name="TextBox 54"/>
                <p:cNvSpPr txBox="1"/>
                <p:nvPr/>
              </p:nvSpPr>
              <p:spPr>
                <a:xfrm>
                  <a:off x="3324599" y="2817890"/>
                  <a:ext cx="467288" cy="229474"/>
                </a:xfrm>
                <a:prstGeom prst="rect">
                  <a:avLst/>
                </a:prstGeom>
                <a:noFill/>
                <a:ln>
                  <a:solidFill>
                    <a:schemeClr val="accent6">
                      <a:lumMod val="50000"/>
                    </a:schemeClr>
                  </a:solidFill>
                </a:ln>
              </p:spPr>
              <p:txBody>
                <a:bodyPr wrap="square" rtlCol="0">
                  <a:spAutoFit/>
                </a:bodyPr>
                <a:lstStyle/>
                <a:p>
                  <a:pPr algn="ctr"/>
                  <a:endParaRPr lang="en-US" sz="833" dirty="0">
                    <a:latin typeface="Arial Narrow"/>
                    <a:cs typeface="Arial Narrow"/>
                  </a:endParaRPr>
                </a:p>
              </p:txBody>
            </p:sp>
            <p:sp>
              <p:nvSpPr>
                <p:cNvPr id="56" name="TextBox 55"/>
                <p:cNvSpPr txBox="1"/>
                <p:nvPr/>
              </p:nvSpPr>
              <p:spPr>
                <a:xfrm>
                  <a:off x="3153428" y="2400900"/>
                  <a:ext cx="813758" cy="216195"/>
                </a:xfrm>
                <a:prstGeom prst="rect">
                  <a:avLst/>
                </a:prstGeom>
                <a:noFill/>
                <a:ln>
                  <a:solidFill>
                    <a:srgbClr val="FFFFFF"/>
                  </a:solidFill>
                </a:ln>
              </p:spPr>
              <p:txBody>
                <a:bodyPr wrap="square" rtlCol="0">
                  <a:spAutoFit/>
                </a:bodyPr>
                <a:lstStyle/>
                <a:p>
                  <a:pPr algn="ctr"/>
                  <a:r>
                    <a:rPr lang="en-US" sz="750" dirty="0">
                      <a:solidFill>
                        <a:srgbClr val="262626"/>
                      </a:solidFill>
                      <a:latin typeface="Arial Narrow"/>
                      <a:cs typeface="Arial Narrow"/>
                    </a:rPr>
                    <a:t>rabbitmq</a:t>
                  </a:r>
                </a:p>
              </p:txBody>
            </p:sp>
          </p:grpSp>
          <p:cxnSp>
            <p:nvCxnSpPr>
              <p:cNvPr id="35" name="Straight Arrow Connector 55"/>
              <p:cNvCxnSpPr/>
              <p:nvPr/>
            </p:nvCxnSpPr>
            <p:spPr>
              <a:xfrm>
                <a:off x="6773134" y="2926328"/>
                <a:ext cx="273245" cy="3322"/>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085592" y="2806540"/>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nova-cells</a:t>
                </a:r>
              </a:p>
            </p:txBody>
          </p:sp>
          <p:sp>
            <p:nvSpPr>
              <p:cNvPr id="37" name="TextBox 36"/>
              <p:cNvSpPr txBox="1"/>
              <p:nvPr/>
            </p:nvSpPr>
            <p:spPr>
              <a:xfrm>
                <a:off x="4943300" y="2421948"/>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nova-api</a:t>
                </a:r>
              </a:p>
            </p:txBody>
          </p:sp>
          <p:sp>
            <p:nvSpPr>
              <p:cNvPr id="38" name="TextBox 37"/>
              <p:cNvSpPr txBox="1"/>
              <p:nvPr/>
            </p:nvSpPr>
            <p:spPr>
              <a:xfrm>
                <a:off x="4943300" y="2715568"/>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nova-scheduler</a:t>
                </a:r>
              </a:p>
            </p:txBody>
          </p:sp>
          <p:sp>
            <p:nvSpPr>
              <p:cNvPr id="39" name="TextBox 38"/>
              <p:cNvSpPr txBox="1"/>
              <p:nvPr/>
            </p:nvSpPr>
            <p:spPr>
              <a:xfrm>
                <a:off x="4943300" y="3007789"/>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nova-conductor</a:t>
                </a:r>
              </a:p>
            </p:txBody>
          </p:sp>
          <p:sp>
            <p:nvSpPr>
              <p:cNvPr id="40" name="TextBox 39"/>
              <p:cNvSpPr txBox="1"/>
              <p:nvPr/>
            </p:nvSpPr>
            <p:spPr>
              <a:xfrm>
                <a:off x="4943300" y="3303141"/>
                <a:ext cx="930787"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nova-network</a:t>
                </a:r>
              </a:p>
            </p:txBody>
          </p:sp>
          <p:cxnSp>
            <p:nvCxnSpPr>
              <p:cNvPr id="41" name="Straight Arrow Connector 61"/>
              <p:cNvCxnSpPr/>
              <p:nvPr/>
            </p:nvCxnSpPr>
            <p:spPr>
              <a:xfrm>
                <a:off x="5932165" y="2536291"/>
                <a:ext cx="273245" cy="358554"/>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62"/>
              <p:cNvCxnSpPr/>
              <p:nvPr/>
            </p:nvCxnSpPr>
            <p:spPr>
              <a:xfrm flipV="1">
                <a:off x="5938780" y="3080546"/>
                <a:ext cx="273245" cy="333700"/>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63"/>
              <p:cNvCxnSpPr/>
              <p:nvPr/>
            </p:nvCxnSpPr>
            <p:spPr>
              <a:xfrm>
                <a:off x="5915250" y="2821688"/>
                <a:ext cx="290160" cy="140101"/>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64"/>
              <p:cNvCxnSpPr/>
              <p:nvPr/>
            </p:nvCxnSpPr>
            <p:spPr>
              <a:xfrm flipV="1">
                <a:off x="5932165" y="3007789"/>
                <a:ext cx="273245" cy="158545"/>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5" name="Rounded Rectangle 65"/>
              <p:cNvSpPr/>
              <p:nvPr/>
            </p:nvSpPr>
            <p:spPr>
              <a:xfrm>
                <a:off x="4814536" y="2135837"/>
                <a:ext cx="3302000" cy="1511603"/>
              </a:xfrm>
              <a:prstGeom prst="roundRect">
                <a:avLst>
                  <a:gd name="adj" fmla="val 0"/>
                </a:avLst>
              </a:prstGeom>
              <a:no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4828791" y="2154290"/>
                <a:ext cx="1060868" cy="216195"/>
              </a:xfrm>
              <a:prstGeom prst="rect">
                <a:avLst/>
              </a:prstGeom>
              <a:noFill/>
              <a:ln>
                <a:solidFill>
                  <a:srgbClr val="FFFFFF"/>
                </a:solidFill>
              </a:ln>
            </p:spPr>
            <p:txBody>
              <a:bodyPr wrap="none" rtlCol="0">
                <a:spAutoFit/>
              </a:bodyPr>
              <a:lstStyle/>
              <a:p>
                <a:r>
                  <a:rPr lang="en-US" sz="750" b="1" dirty="0">
                    <a:solidFill>
                      <a:srgbClr val="262626"/>
                    </a:solidFill>
                  </a:rPr>
                  <a:t>Child cell controller</a:t>
                </a:r>
              </a:p>
            </p:txBody>
          </p:sp>
          <p:grpSp>
            <p:nvGrpSpPr>
              <p:cNvPr id="47" name="Group 67"/>
              <p:cNvGrpSpPr/>
              <p:nvPr/>
            </p:nvGrpSpPr>
            <p:grpSpPr>
              <a:xfrm>
                <a:off x="5316206" y="3913449"/>
                <a:ext cx="1824363" cy="583399"/>
                <a:chOff x="3080101" y="3917481"/>
                <a:chExt cx="1824363" cy="583399"/>
              </a:xfrm>
            </p:grpSpPr>
            <p:sp>
              <p:nvSpPr>
                <p:cNvPr id="49" name="Rounded Rectangle 69"/>
                <p:cNvSpPr/>
                <p:nvPr/>
              </p:nvSpPr>
              <p:spPr>
                <a:xfrm>
                  <a:off x="3080101" y="3917481"/>
                  <a:ext cx="1824363" cy="583399"/>
                </a:xfrm>
                <a:prstGeom prst="roundRect">
                  <a:avLst>
                    <a:gd name="adj" fmla="val 0"/>
                  </a:avLst>
                </a:prstGeom>
                <a:solidFill>
                  <a:srgbClr val="FFFFFF"/>
                </a:solidFill>
                <a:ln w="9525"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3105797" y="3933768"/>
                  <a:ext cx="853937" cy="216195"/>
                </a:xfrm>
                <a:prstGeom prst="rect">
                  <a:avLst/>
                </a:prstGeom>
                <a:noFill/>
                <a:ln>
                  <a:noFill/>
                </a:ln>
              </p:spPr>
              <p:txBody>
                <a:bodyPr wrap="none" rtlCol="0">
                  <a:spAutoFit/>
                </a:bodyPr>
                <a:lstStyle/>
                <a:p>
                  <a:r>
                    <a:rPr lang="en-US" sz="750" b="1" dirty="0">
                      <a:solidFill>
                        <a:srgbClr val="262626"/>
                      </a:solidFill>
                    </a:rPr>
                    <a:t>Compute node</a:t>
                  </a:r>
                </a:p>
              </p:txBody>
            </p:sp>
            <p:sp>
              <p:nvSpPr>
                <p:cNvPr id="51" name="TextBox 50"/>
                <p:cNvSpPr txBox="1"/>
                <p:nvPr/>
              </p:nvSpPr>
              <p:spPr>
                <a:xfrm>
                  <a:off x="3807214" y="4173762"/>
                  <a:ext cx="930786" cy="229475"/>
                </a:xfrm>
                <a:prstGeom prst="rect">
                  <a:avLst/>
                </a:prstGeom>
                <a:noFill/>
                <a:ln>
                  <a:solidFill>
                    <a:schemeClr val="accent6">
                      <a:lumMod val="50000"/>
                    </a:schemeClr>
                  </a:solidFill>
                </a:ln>
              </p:spPr>
              <p:txBody>
                <a:bodyPr wrap="square" rtlCol="0">
                  <a:spAutoFit/>
                </a:bodyPr>
                <a:lstStyle/>
                <a:p>
                  <a:pPr algn="ctr"/>
                  <a:r>
                    <a:rPr lang="en-US" sz="833" dirty="0">
                      <a:solidFill>
                        <a:srgbClr val="262626"/>
                      </a:solidFill>
                      <a:latin typeface="Arial Narrow"/>
                      <a:cs typeface="Arial Narrow"/>
                    </a:rPr>
                    <a:t>nova-compute</a:t>
                  </a:r>
                </a:p>
              </p:txBody>
            </p:sp>
          </p:grpSp>
          <p:cxnSp>
            <p:nvCxnSpPr>
              <p:cNvPr id="48" name="Straight Arrow Connector 68"/>
              <p:cNvCxnSpPr/>
              <p:nvPr/>
            </p:nvCxnSpPr>
            <p:spPr>
              <a:xfrm flipV="1">
                <a:off x="6513465" y="3166335"/>
                <a:ext cx="0" cy="907825"/>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8" name="Group 77"/>
            <p:cNvGrpSpPr/>
            <p:nvPr/>
          </p:nvGrpSpPr>
          <p:grpSpPr>
            <a:xfrm>
              <a:off x="2311509" y="1170452"/>
              <a:ext cx="896933" cy="646970"/>
              <a:chOff x="538529" y="1368126"/>
              <a:chExt cx="1059994" cy="784454"/>
            </a:xfrm>
          </p:grpSpPr>
          <p:sp>
            <p:nvSpPr>
              <p:cNvPr id="32" name="Can 78"/>
              <p:cNvSpPr/>
              <p:nvPr/>
            </p:nvSpPr>
            <p:spPr>
              <a:xfrm>
                <a:off x="829766" y="1368126"/>
                <a:ext cx="436314" cy="504206"/>
              </a:xfrm>
              <a:prstGeom prst="can">
                <a:avLst/>
              </a:prstGeom>
              <a:no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50"/>
              </a:p>
            </p:txBody>
          </p:sp>
          <p:sp>
            <p:nvSpPr>
              <p:cNvPr id="33" name="TextBox 32"/>
              <p:cNvSpPr txBox="1"/>
              <p:nvPr/>
            </p:nvSpPr>
            <p:spPr>
              <a:xfrm>
                <a:off x="538529" y="1885740"/>
                <a:ext cx="1059994" cy="266840"/>
              </a:xfrm>
              <a:prstGeom prst="rect">
                <a:avLst/>
              </a:prstGeom>
              <a:noFill/>
              <a:ln w="9525" cmpd="sng">
                <a:solidFill>
                  <a:srgbClr val="FFFFFF"/>
                </a:solidFill>
              </a:ln>
              <a:effectLst/>
            </p:spPr>
            <p:style>
              <a:lnRef idx="2">
                <a:schemeClr val="dk1"/>
              </a:lnRef>
              <a:fillRef idx="1">
                <a:schemeClr val="lt1"/>
              </a:fillRef>
              <a:effectRef idx="0">
                <a:schemeClr val="dk1"/>
              </a:effectRef>
              <a:fontRef idx="minor">
                <a:schemeClr val="dk1"/>
              </a:fontRef>
            </p:style>
            <p:txBody>
              <a:bodyPr vert="horz" wrap="none" rtlCol="0" anchor="ctr" anchorCtr="0">
                <a:normAutofit/>
              </a:bodyPr>
              <a:lstStyle/>
              <a:p>
                <a:pPr marL="30479"/>
                <a:r>
                  <a:rPr lang="en-US" sz="750" dirty="0">
                    <a:solidFill>
                      <a:schemeClr val="accent6">
                        <a:lumMod val="50000"/>
                      </a:schemeClr>
                    </a:solidFill>
                    <a:latin typeface="Arial Narrow"/>
                    <a:cs typeface="Arial Narrow"/>
                  </a:rPr>
                  <a:t>DB infrastructure</a:t>
                </a:r>
              </a:p>
            </p:txBody>
          </p:sp>
        </p:grpSp>
        <p:cxnSp>
          <p:nvCxnSpPr>
            <p:cNvPr id="29" name="Straight Arrow Connector 80"/>
            <p:cNvCxnSpPr/>
            <p:nvPr/>
          </p:nvCxnSpPr>
          <p:spPr>
            <a:xfrm flipV="1">
              <a:off x="4080669" y="1828800"/>
              <a:ext cx="552291" cy="213360"/>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81"/>
            <p:cNvCxnSpPr/>
            <p:nvPr/>
          </p:nvCxnSpPr>
          <p:spPr>
            <a:xfrm>
              <a:off x="4719683" y="1833479"/>
              <a:ext cx="552291" cy="198521"/>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82"/>
            <p:cNvCxnSpPr/>
            <p:nvPr/>
          </p:nvCxnSpPr>
          <p:spPr>
            <a:xfrm>
              <a:off x="5954239" y="1295247"/>
              <a:ext cx="273245" cy="3322"/>
            </a:xfrm>
            <a:prstGeom prst="straightConnector1">
              <a:avLst/>
            </a:prstGeom>
            <a:ln w="9525" cmpd="sng">
              <a:solidFill>
                <a:schemeClr val="accent6">
                  <a:lumMod val="50000"/>
                </a:schemeClr>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86" name="Прямоугольник 85"/>
          <p:cNvSpPr/>
          <p:nvPr/>
        </p:nvSpPr>
        <p:spPr>
          <a:xfrm>
            <a:off x="3815197" y="4368974"/>
            <a:ext cx="5116380" cy="369332"/>
          </a:xfrm>
          <a:prstGeom prst="rect">
            <a:avLst/>
          </a:prstGeom>
        </p:spPr>
        <p:txBody>
          <a:bodyPr wrap="square">
            <a:spAutoFit/>
          </a:bodyPr>
          <a:lstStyle/>
          <a:p>
            <a:r>
              <a:rPr lang="en-US" dirty="0"/>
              <a:t>©</a:t>
            </a:r>
            <a:r>
              <a:rPr lang="en-US" dirty="0" smtClean="0"/>
              <a:t> </a:t>
            </a:r>
            <a:r>
              <a:rPr lang="en-US" sz="1100" dirty="0" smtClean="0"/>
              <a:t>Arne </a:t>
            </a:r>
            <a:r>
              <a:rPr lang="en-US" sz="1100" dirty="0" err="1"/>
              <a:t>Wiebalck</a:t>
            </a:r>
            <a:r>
              <a:rPr lang="en-US" sz="1100" dirty="0"/>
              <a:t>: CERN Cloud Report, </a:t>
            </a:r>
            <a:r>
              <a:rPr lang="en-US" sz="1100" dirty="0" smtClean="0"/>
              <a:t>2016 </a:t>
            </a:r>
            <a:r>
              <a:rPr lang="en-US" sz="1100" dirty="0" err="1"/>
              <a:t>HEPiX</a:t>
            </a:r>
            <a:r>
              <a:rPr lang="en-US" sz="1100" dirty="0"/>
              <a:t> Spring Meeting at DESY </a:t>
            </a:r>
            <a:r>
              <a:rPr lang="en-US" sz="1100" dirty="0" err="1"/>
              <a:t>Zeuthen</a:t>
            </a:r>
            <a:r>
              <a:rPr lang="en-US" sz="1100" dirty="0"/>
              <a:t> </a:t>
            </a:r>
          </a:p>
        </p:txBody>
      </p:sp>
      <p:sp>
        <p:nvSpPr>
          <p:cNvPr id="87" name="Title 14"/>
          <p:cNvSpPr>
            <a:spLocks noGrp="1"/>
          </p:cNvSpPr>
          <p:nvPr>
            <p:ph type="title"/>
          </p:nvPr>
        </p:nvSpPr>
        <p:spPr>
          <a:xfrm>
            <a:off x="457200" y="228865"/>
            <a:ext cx="8229600" cy="952500"/>
          </a:xfrm>
        </p:spPr>
        <p:txBody>
          <a:bodyPr/>
          <a:lstStyle/>
          <a:p>
            <a:r>
              <a:rPr lang="en-US" sz="3600" dirty="0" smtClean="0"/>
              <a:t>CERN Cloud Architecture</a:t>
            </a:r>
            <a:endParaRPr lang="en-US" sz="3600" dirty="0"/>
          </a:p>
        </p:txBody>
      </p:sp>
      <p:sp>
        <p:nvSpPr>
          <p:cNvPr id="4" name="Дата 3"/>
          <p:cNvSpPr>
            <a:spLocks noGrp="1"/>
          </p:cNvSpPr>
          <p:nvPr>
            <p:ph type="dt" sz="half" idx="10"/>
          </p:nvPr>
        </p:nvSpPr>
        <p:spPr/>
        <p:txBody>
          <a:bodyPr/>
          <a:lstStyle/>
          <a:p>
            <a:r>
              <a:rPr lang="ru-RU" smtClean="0"/>
              <a:t>28.09.17</a:t>
            </a:r>
            <a:endParaRPr lang="ru-RU"/>
          </a:p>
        </p:txBody>
      </p:sp>
      <p:sp>
        <p:nvSpPr>
          <p:cNvPr id="7" name="Нижний колонтитул 6"/>
          <p:cNvSpPr>
            <a:spLocks noGrp="1"/>
          </p:cNvSpPr>
          <p:nvPr>
            <p:ph type="ftr" sz="quarter" idx="11"/>
          </p:nvPr>
        </p:nvSpPr>
        <p:spPr/>
        <p:txBody>
          <a:bodyPr/>
          <a:lstStyle/>
          <a:p>
            <a:r>
              <a:rPr lang="en-US" smtClean="0"/>
              <a:t>Antonenko, Smeliansky, NEC 2017, Budva</a:t>
            </a:r>
            <a:endParaRPr lang="ru-RU"/>
          </a:p>
        </p:txBody>
      </p:sp>
    </p:spTree>
    <p:extLst>
      <p:ext uri="{BB962C8B-B14F-4D97-AF65-F5344CB8AC3E}">
        <p14:creationId xmlns:p14="http://schemas.microsoft.com/office/powerpoint/2010/main" val="1565044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6061"/>
            <a:ext cx="8229600" cy="608395"/>
          </a:xfrm>
        </p:spPr>
        <p:txBody>
          <a:bodyPr>
            <a:normAutofit fontScale="90000"/>
          </a:bodyPr>
          <a:lstStyle/>
          <a:p>
            <a:r>
              <a:rPr lang="en-US" sz="3200" dirty="0" smtClean="0"/>
              <a:t>Knowledge Extraction: Experiment VM Lifecycle</a:t>
            </a:r>
            <a:endParaRPr lang="ru-RU" sz="3200" dirty="0"/>
          </a:p>
        </p:txBody>
      </p:sp>
      <p:pic>
        <p:nvPicPr>
          <p:cNvPr id="4" name="Рисунок 3"/>
          <p:cNvPicPr>
            <a:picLocks noChangeAspect="1"/>
          </p:cNvPicPr>
          <p:nvPr/>
        </p:nvPicPr>
        <p:blipFill>
          <a:blip r:embed="rId2"/>
          <a:stretch>
            <a:fillRect/>
          </a:stretch>
        </p:blipFill>
        <p:spPr>
          <a:xfrm>
            <a:off x="0" y="1382113"/>
            <a:ext cx="3771900" cy="4332888"/>
          </a:xfrm>
          <a:prstGeom prst="rect">
            <a:avLst/>
          </a:prstGeom>
        </p:spPr>
      </p:pic>
      <p:grpSp>
        <p:nvGrpSpPr>
          <p:cNvPr id="5" name="Группа 4"/>
          <p:cNvGrpSpPr/>
          <p:nvPr/>
        </p:nvGrpSpPr>
        <p:grpSpPr>
          <a:xfrm>
            <a:off x="4024212" y="1692093"/>
            <a:ext cx="4908163" cy="2036190"/>
            <a:chOff x="102414" y="2105280"/>
            <a:chExt cx="11838146" cy="3796679"/>
          </a:xfrm>
        </p:grpSpPr>
        <p:grpSp>
          <p:nvGrpSpPr>
            <p:cNvPr id="6" name="Группа 5"/>
            <p:cNvGrpSpPr/>
            <p:nvPr/>
          </p:nvGrpSpPr>
          <p:grpSpPr>
            <a:xfrm>
              <a:off x="102414" y="2105280"/>
              <a:ext cx="3084041" cy="1178205"/>
              <a:chOff x="-650137" y="3063228"/>
              <a:chExt cx="5163810" cy="2164365"/>
            </a:xfrm>
          </p:grpSpPr>
          <p:sp>
            <p:nvSpPr>
              <p:cNvPr id="27" name="Облако 26"/>
              <p:cNvSpPr/>
              <p:nvPr/>
            </p:nvSpPr>
            <p:spPr>
              <a:xfrm>
                <a:off x="-650137" y="3063228"/>
                <a:ext cx="5163810" cy="2164365"/>
              </a:xfrm>
              <a:prstGeom prst="cloud">
                <a:avLst/>
              </a:prstGeom>
              <a:solidFill>
                <a:srgbClr val="7280B4">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latin typeface="Candara" charset="0"/>
                  <a:ea typeface="Candara" charset="0"/>
                  <a:cs typeface="Candara" charset="0"/>
                </a:endParaRPr>
              </a:p>
            </p:txBody>
          </p:sp>
          <p:sp>
            <p:nvSpPr>
              <p:cNvPr id="28" name="Прямоугольник 27"/>
              <p:cNvSpPr/>
              <p:nvPr/>
            </p:nvSpPr>
            <p:spPr>
              <a:xfrm>
                <a:off x="33024" y="3763774"/>
                <a:ext cx="3797483" cy="741353"/>
              </a:xfrm>
              <a:prstGeom prst="rect">
                <a:avLst/>
              </a:prstGeom>
            </p:spPr>
            <p:txBody>
              <a:bodyPr wrap="none">
                <a:spAutoFit/>
              </a:bodyPr>
              <a:lstStyle/>
              <a:p>
                <a:pPr algn="ctr"/>
                <a:r>
                  <a:rPr lang="en-US" sz="1050" dirty="0" smtClean="0">
                    <a:latin typeface="Candara" charset="0"/>
                    <a:ea typeface="Candara" charset="0"/>
                    <a:cs typeface="Candara" charset="0"/>
                  </a:rPr>
                  <a:t>Template(s</a:t>
                </a:r>
                <a:r>
                  <a:rPr lang="ru-RU" sz="1050" dirty="0" smtClean="0">
                    <a:latin typeface="Candara" charset="0"/>
                    <a:ea typeface="Candara" charset="0"/>
                    <a:cs typeface="Candara" charset="0"/>
                  </a:rPr>
                  <a:t>)</a:t>
                </a:r>
              </a:p>
            </p:txBody>
          </p:sp>
        </p:grpSp>
        <p:grpSp>
          <p:nvGrpSpPr>
            <p:cNvPr id="7" name="Группа 6"/>
            <p:cNvGrpSpPr/>
            <p:nvPr/>
          </p:nvGrpSpPr>
          <p:grpSpPr>
            <a:xfrm>
              <a:off x="6064470" y="2112578"/>
              <a:ext cx="2922282" cy="1149887"/>
              <a:chOff x="6064470" y="2112578"/>
              <a:chExt cx="2922282" cy="1149887"/>
            </a:xfrm>
          </p:grpSpPr>
          <p:sp>
            <p:nvSpPr>
              <p:cNvPr id="25" name="Прямоугольник с двумя вырезанными противолежащими углами 24"/>
              <p:cNvSpPr/>
              <p:nvPr/>
            </p:nvSpPr>
            <p:spPr>
              <a:xfrm>
                <a:off x="6447694" y="2112578"/>
                <a:ext cx="2539058" cy="1149887"/>
              </a:xfrm>
              <a:prstGeom prst="snip2DiagRect">
                <a:avLst/>
              </a:prstGeom>
              <a:noFill/>
              <a:ln w="38100">
                <a:solidFill>
                  <a:srgbClr val="C31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Candara" charset="0"/>
                    <a:ea typeface="Candara" charset="0"/>
                    <a:cs typeface="Candara" charset="0"/>
                  </a:rPr>
                  <a:t>Configuration</a:t>
                </a:r>
                <a:endParaRPr lang="ru-RU" sz="900" dirty="0">
                  <a:solidFill>
                    <a:schemeClr val="tx1"/>
                  </a:solidFill>
                  <a:latin typeface="Candara" charset="0"/>
                  <a:ea typeface="Candara" charset="0"/>
                  <a:cs typeface="Candara" charset="0"/>
                </a:endParaRPr>
              </a:p>
            </p:txBody>
          </p:sp>
          <p:cxnSp>
            <p:nvCxnSpPr>
              <p:cNvPr id="26" name="Прямая со стрелкой 25"/>
              <p:cNvCxnSpPr>
                <a:stCxn id="10" idx="0"/>
                <a:endCxn id="11" idx="2"/>
              </p:cNvCxnSpPr>
              <p:nvPr/>
            </p:nvCxnSpPr>
            <p:spPr>
              <a:xfrm>
                <a:off x="6064470" y="2687522"/>
                <a:ext cx="38322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Группа 7"/>
            <p:cNvGrpSpPr/>
            <p:nvPr/>
          </p:nvGrpSpPr>
          <p:grpSpPr>
            <a:xfrm>
              <a:off x="6447694" y="3262465"/>
              <a:ext cx="2539058" cy="1781504"/>
              <a:chOff x="6447694" y="3262465"/>
              <a:chExt cx="2539058" cy="1781504"/>
            </a:xfrm>
          </p:grpSpPr>
          <p:sp>
            <p:nvSpPr>
              <p:cNvPr id="23" name="Прямоугольник с двумя вырезанными противолежащими углами 22"/>
              <p:cNvSpPr/>
              <p:nvPr/>
            </p:nvSpPr>
            <p:spPr>
              <a:xfrm>
                <a:off x="6447694" y="3894082"/>
                <a:ext cx="2539058" cy="1149887"/>
              </a:xfrm>
              <a:prstGeom prst="snip2DiagRect">
                <a:avLst/>
              </a:prstGeom>
              <a:noFill/>
              <a:ln w="38100">
                <a:solidFill>
                  <a:srgbClr val="C31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Candara" charset="0"/>
                    <a:ea typeface="Candara" charset="0"/>
                    <a:cs typeface="Candara" charset="0"/>
                  </a:rPr>
                  <a:t>Execution</a:t>
                </a:r>
                <a:endParaRPr lang="ru-RU" sz="900" dirty="0">
                  <a:solidFill>
                    <a:schemeClr val="tx1"/>
                  </a:solidFill>
                  <a:latin typeface="Candara" charset="0"/>
                  <a:ea typeface="Candara" charset="0"/>
                  <a:cs typeface="Candara" charset="0"/>
                </a:endParaRPr>
              </a:p>
            </p:txBody>
          </p:sp>
          <p:cxnSp>
            <p:nvCxnSpPr>
              <p:cNvPr id="24" name="Прямая со стрелкой 23"/>
              <p:cNvCxnSpPr>
                <a:stCxn id="11" idx="1"/>
                <a:endCxn id="12" idx="3"/>
              </p:cNvCxnSpPr>
              <p:nvPr/>
            </p:nvCxnSpPr>
            <p:spPr>
              <a:xfrm>
                <a:off x="7717223" y="3262465"/>
                <a:ext cx="0" cy="6316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Группа 8"/>
            <p:cNvGrpSpPr/>
            <p:nvPr/>
          </p:nvGrpSpPr>
          <p:grpSpPr>
            <a:xfrm>
              <a:off x="3509649" y="3894082"/>
              <a:ext cx="2938045" cy="1149887"/>
              <a:chOff x="3509649" y="3894082"/>
              <a:chExt cx="2938045" cy="1149887"/>
            </a:xfrm>
          </p:grpSpPr>
          <p:sp>
            <p:nvSpPr>
              <p:cNvPr id="21" name="Прямоугольник с двумя вырезанными противолежащими углами 20"/>
              <p:cNvSpPr/>
              <p:nvPr/>
            </p:nvSpPr>
            <p:spPr>
              <a:xfrm>
                <a:off x="3509649" y="3894082"/>
                <a:ext cx="2539058" cy="1149887"/>
              </a:xfrm>
              <a:prstGeom prst="snip2DiagRect">
                <a:avLst/>
              </a:prstGeom>
              <a:noFill/>
              <a:ln w="38100">
                <a:solidFill>
                  <a:srgbClr val="C31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err="1" smtClean="0">
                    <a:solidFill>
                      <a:schemeClr val="tx1"/>
                    </a:solidFill>
                    <a:latin typeface="Candara" charset="0"/>
                    <a:ea typeface="Candara" charset="0"/>
                    <a:cs typeface="Candara" charset="0"/>
                  </a:rPr>
                  <a:t>Deinitialization</a:t>
                </a:r>
                <a:endParaRPr lang="ru-RU" sz="900" dirty="0">
                  <a:solidFill>
                    <a:schemeClr val="tx1"/>
                  </a:solidFill>
                  <a:latin typeface="Candara" charset="0"/>
                  <a:ea typeface="Candara" charset="0"/>
                  <a:cs typeface="Candara" charset="0"/>
                </a:endParaRPr>
              </a:p>
            </p:txBody>
          </p:sp>
          <p:cxnSp>
            <p:nvCxnSpPr>
              <p:cNvPr id="22" name="Прямая со стрелкой 21"/>
              <p:cNvCxnSpPr>
                <a:stCxn id="12" idx="2"/>
                <a:endCxn id="18" idx="0"/>
              </p:cNvCxnSpPr>
              <p:nvPr/>
            </p:nvCxnSpPr>
            <p:spPr>
              <a:xfrm flipH="1">
                <a:off x="6048707" y="4469026"/>
                <a:ext cx="39898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Группа 9"/>
            <p:cNvGrpSpPr/>
            <p:nvPr/>
          </p:nvGrpSpPr>
          <p:grpSpPr>
            <a:xfrm>
              <a:off x="3183886" y="2112578"/>
              <a:ext cx="2880584" cy="1149887"/>
              <a:chOff x="3183886" y="2112578"/>
              <a:chExt cx="2880584" cy="1149887"/>
            </a:xfrm>
          </p:grpSpPr>
          <p:sp>
            <p:nvSpPr>
              <p:cNvPr id="19" name="Прямоугольник с двумя вырезанными противолежащими углами 18"/>
              <p:cNvSpPr/>
              <p:nvPr/>
            </p:nvSpPr>
            <p:spPr>
              <a:xfrm>
                <a:off x="3525412" y="2112578"/>
                <a:ext cx="2539058" cy="1149887"/>
              </a:xfrm>
              <a:prstGeom prst="snip2DiagRect">
                <a:avLst/>
              </a:prstGeom>
              <a:noFill/>
              <a:ln w="38100">
                <a:solidFill>
                  <a:srgbClr val="C319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Candara" charset="0"/>
                    <a:ea typeface="Candara" charset="0"/>
                    <a:cs typeface="Candara" charset="0"/>
                  </a:rPr>
                  <a:t>Initialization</a:t>
                </a:r>
                <a:endParaRPr lang="ru-RU" sz="900" dirty="0">
                  <a:solidFill>
                    <a:schemeClr val="tx1"/>
                  </a:solidFill>
                  <a:latin typeface="Candara" charset="0"/>
                  <a:ea typeface="Candara" charset="0"/>
                  <a:cs typeface="Candara" charset="0"/>
                </a:endParaRPr>
              </a:p>
            </p:txBody>
          </p:sp>
          <p:cxnSp>
            <p:nvCxnSpPr>
              <p:cNvPr id="20" name="Прямая со стрелкой 19"/>
              <p:cNvCxnSpPr>
                <a:stCxn id="14" idx="0"/>
                <a:endCxn id="10" idx="2"/>
              </p:cNvCxnSpPr>
              <p:nvPr/>
            </p:nvCxnSpPr>
            <p:spPr>
              <a:xfrm flipV="1">
                <a:off x="3183886" y="2687522"/>
                <a:ext cx="341526" cy="68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Группа 10"/>
            <p:cNvGrpSpPr/>
            <p:nvPr/>
          </p:nvGrpSpPr>
          <p:grpSpPr>
            <a:xfrm>
              <a:off x="8985439" y="3042694"/>
              <a:ext cx="2955121" cy="1326337"/>
              <a:chOff x="8985439" y="3042694"/>
              <a:chExt cx="2955121" cy="1326337"/>
            </a:xfrm>
          </p:grpSpPr>
          <p:sp>
            <p:nvSpPr>
              <p:cNvPr id="17" name="Прямоугольник с двумя вырезанными противолежащими углами 16"/>
              <p:cNvSpPr/>
              <p:nvPr/>
            </p:nvSpPr>
            <p:spPr>
              <a:xfrm>
                <a:off x="9401502" y="3042694"/>
                <a:ext cx="2539058" cy="1149887"/>
              </a:xfrm>
              <a:prstGeom prst="snip2DiagRect">
                <a:avLst/>
              </a:prstGeom>
              <a:noFill/>
              <a:ln w="38100">
                <a:solidFill>
                  <a:srgbClr val="728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Candara" charset="0"/>
                    <a:ea typeface="Candara" charset="0"/>
                    <a:cs typeface="Candara" charset="0"/>
                  </a:rPr>
                  <a:t>Scaling</a:t>
                </a:r>
                <a:endParaRPr lang="ru-RU" sz="900" dirty="0">
                  <a:solidFill>
                    <a:schemeClr val="tx1"/>
                  </a:solidFill>
                  <a:latin typeface="Candara" charset="0"/>
                  <a:ea typeface="Candara" charset="0"/>
                  <a:cs typeface="Candara" charset="0"/>
                </a:endParaRPr>
              </a:p>
            </p:txBody>
          </p:sp>
          <p:cxnSp>
            <p:nvCxnSpPr>
              <p:cNvPr id="18" name="Соединительная линия уступом 17"/>
              <p:cNvCxnSpPr>
                <a:endCxn id="16" idx="1"/>
              </p:cNvCxnSpPr>
              <p:nvPr/>
            </p:nvCxnSpPr>
            <p:spPr>
              <a:xfrm flipV="1">
                <a:off x="8985439" y="4192581"/>
                <a:ext cx="1685592" cy="176450"/>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Группа 11"/>
            <p:cNvGrpSpPr/>
            <p:nvPr/>
          </p:nvGrpSpPr>
          <p:grpSpPr>
            <a:xfrm>
              <a:off x="8986752" y="4574846"/>
              <a:ext cx="2951181" cy="1327113"/>
              <a:chOff x="8986752" y="4574846"/>
              <a:chExt cx="2951181" cy="1327113"/>
            </a:xfrm>
          </p:grpSpPr>
          <p:sp>
            <p:nvSpPr>
              <p:cNvPr id="15" name="Прямоугольник с двумя вырезанными противолежащими углами 14"/>
              <p:cNvSpPr/>
              <p:nvPr/>
            </p:nvSpPr>
            <p:spPr>
              <a:xfrm>
                <a:off x="9398875" y="4752072"/>
                <a:ext cx="2539058" cy="1149887"/>
              </a:xfrm>
              <a:prstGeom prst="snip2DiagRect">
                <a:avLst/>
              </a:prstGeom>
              <a:noFill/>
              <a:ln w="38100">
                <a:solidFill>
                  <a:srgbClr val="728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latin typeface="Candara" charset="0"/>
                    <a:ea typeface="Candara" charset="0"/>
                    <a:cs typeface="Candara" charset="0"/>
                  </a:rPr>
                  <a:t>Healing</a:t>
                </a:r>
                <a:endParaRPr lang="ru-RU" sz="900" dirty="0">
                  <a:solidFill>
                    <a:schemeClr val="tx1"/>
                  </a:solidFill>
                  <a:latin typeface="Candara" charset="0"/>
                  <a:ea typeface="Candara" charset="0"/>
                  <a:cs typeface="Candara" charset="0"/>
                </a:endParaRPr>
              </a:p>
            </p:txBody>
          </p:sp>
          <p:cxnSp>
            <p:nvCxnSpPr>
              <p:cNvPr id="16" name="Соединительная линия уступом 15"/>
              <p:cNvCxnSpPr>
                <a:endCxn id="17" idx="3"/>
              </p:cNvCxnSpPr>
              <p:nvPr/>
            </p:nvCxnSpPr>
            <p:spPr>
              <a:xfrm>
                <a:off x="8986752" y="4574846"/>
                <a:ext cx="1681652" cy="177226"/>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Соединительная линия уступом 12"/>
            <p:cNvCxnSpPr>
              <a:stCxn id="16" idx="2"/>
            </p:cNvCxnSpPr>
            <p:nvPr/>
          </p:nvCxnSpPr>
          <p:spPr>
            <a:xfrm rot="10800000" flipV="1">
              <a:off x="8450318" y="3617638"/>
              <a:ext cx="951185" cy="276444"/>
            </a:xfrm>
            <a:prstGeom prst="bentConnector3">
              <a:avLst>
                <a:gd name="adj1" fmla="val 10082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ная линия уступом 13"/>
            <p:cNvCxnSpPr>
              <a:stCxn id="17" idx="2"/>
            </p:cNvCxnSpPr>
            <p:nvPr/>
          </p:nvCxnSpPr>
          <p:spPr>
            <a:xfrm rot="10800000">
              <a:off x="8366235" y="5059892"/>
              <a:ext cx="1032641" cy="267124"/>
            </a:xfrm>
            <a:prstGeom prst="bentConnector3">
              <a:avLst>
                <a:gd name="adj1" fmla="val 9987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Прямоугольник 28"/>
          <p:cNvSpPr/>
          <p:nvPr/>
        </p:nvSpPr>
        <p:spPr>
          <a:xfrm>
            <a:off x="1052001" y="997347"/>
            <a:ext cx="1739245" cy="369332"/>
          </a:xfrm>
          <a:prstGeom prst="rect">
            <a:avLst/>
          </a:prstGeom>
        </p:spPr>
        <p:txBody>
          <a:bodyPr wrap="square">
            <a:spAutoFit/>
          </a:bodyPr>
          <a:lstStyle/>
          <a:p>
            <a:r>
              <a:rPr lang="en-US" dirty="0" smtClean="0"/>
              <a:t>As Is:</a:t>
            </a:r>
            <a:endParaRPr lang="en-US" dirty="0"/>
          </a:p>
        </p:txBody>
      </p:sp>
      <p:sp>
        <p:nvSpPr>
          <p:cNvPr id="30" name="Прямоугольник 29"/>
          <p:cNvSpPr/>
          <p:nvPr/>
        </p:nvSpPr>
        <p:spPr>
          <a:xfrm>
            <a:off x="5941065" y="1020158"/>
            <a:ext cx="778611" cy="369332"/>
          </a:xfrm>
          <a:prstGeom prst="rect">
            <a:avLst/>
          </a:prstGeom>
        </p:spPr>
        <p:txBody>
          <a:bodyPr wrap="none">
            <a:spAutoFit/>
          </a:bodyPr>
          <a:lstStyle/>
          <a:p>
            <a:r>
              <a:rPr lang="en-US" dirty="0" smtClean="0"/>
              <a:t>To BE:</a:t>
            </a:r>
            <a:endParaRPr lang="en-US" dirty="0"/>
          </a:p>
        </p:txBody>
      </p:sp>
      <p:sp>
        <p:nvSpPr>
          <p:cNvPr id="3" name="Дата 2"/>
          <p:cNvSpPr>
            <a:spLocks noGrp="1"/>
          </p:cNvSpPr>
          <p:nvPr>
            <p:ph type="dt" sz="half" idx="10"/>
          </p:nvPr>
        </p:nvSpPr>
        <p:spPr/>
        <p:txBody>
          <a:bodyPr/>
          <a:lstStyle/>
          <a:p>
            <a:r>
              <a:rPr lang="ru-RU" smtClean="0"/>
              <a:t>28.09.17</a:t>
            </a:r>
            <a:endParaRPr lang="ru-RU"/>
          </a:p>
        </p:txBody>
      </p:sp>
      <p:sp>
        <p:nvSpPr>
          <p:cNvPr id="31" name="Нижний колонтитул 30"/>
          <p:cNvSpPr>
            <a:spLocks noGrp="1"/>
          </p:cNvSpPr>
          <p:nvPr>
            <p:ph type="ftr" sz="quarter" idx="11"/>
          </p:nvPr>
        </p:nvSpPr>
        <p:spPr/>
        <p:txBody>
          <a:bodyPr/>
          <a:lstStyle/>
          <a:p>
            <a:r>
              <a:rPr lang="en-US" smtClean="0"/>
              <a:t>Antonenko, Smeliansky, NEC 2017, Budva</a:t>
            </a:r>
            <a:endParaRPr lang="ru-RU"/>
          </a:p>
        </p:txBody>
      </p:sp>
      <p:sp>
        <p:nvSpPr>
          <p:cNvPr id="32" name="Номер слайда 31"/>
          <p:cNvSpPr>
            <a:spLocks noGrp="1"/>
          </p:cNvSpPr>
          <p:nvPr>
            <p:ph type="sldNum" sz="quarter" idx="12"/>
          </p:nvPr>
        </p:nvSpPr>
        <p:spPr/>
        <p:txBody>
          <a:bodyPr/>
          <a:lstStyle/>
          <a:p>
            <a:fld id="{10B6AA23-0381-C745-8553-D6C42DAE0F78}" type="slidenum">
              <a:rPr lang="ru-RU" smtClean="0"/>
              <a:t>9</a:t>
            </a:fld>
            <a:endParaRPr lang="ru-RU"/>
          </a:p>
        </p:txBody>
      </p:sp>
    </p:spTree>
    <p:extLst>
      <p:ext uri="{BB962C8B-B14F-4D97-AF65-F5344CB8AC3E}">
        <p14:creationId xmlns:p14="http://schemas.microsoft.com/office/powerpoint/2010/main" val="1483304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Форма волны">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24547</TotalTime>
  <Words>2756</Words>
  <Application>Microsoft Macintosh PowerPoint</Application>
  <PresentationFormat>Экран (16:10)</PresentationFormat>
  <Paragraphs>755</Paragraphs>
  <Slides>36</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36</vt:i4>
      </vt:variant>
    </vt:vector>
  </HeadingPairs>
  <TitlesOfParts>
    <vt:vector size="46" baseType="lpstr">
      <vt:lpstr>Arial Narrow</vt:lpstr>
      <vt:lpstr>Calibri</vt:lpstr>
      <vt:lpstr>Candara</vt:lpstr>
      <vt:lpstr>Helvetica</vt:lpstr>
      <vt:lpstr>Mangal</vt:lpstr>
      <vt:lpstr>ＭＳ Ｐゴシック</vt:lpstr>
      <vt:lpstr>Muli</vt:lpstr>
      <vt:lpstr>Nixie One</vt:lpstr>
      <vt:lpstr>Arial</vt:lpstr>
      <vt:lpstr>Тема Office</vt:lpstr>
      <vt:lpstr>Презентация PowerPoint</vt:lpstr>
      <vt:lpstr>Applied Research Center for Computer Networks</vt:lpstr>
      <vt:lpstr>Challenges &amp; Requirements</vt:lpstr>
      <vt:lpstr>Network World is Changing…</vt:lpstr>
      <vt:lpstr>Software Defined Infrastructure</vt:lpstr>
      <vt:lpstr>Experiment Anatomy and Challenges </vt:lpstr>
      <vt:lpstr>The Worldwide LHC Computing Grid</vt:lpstr>
      <vt:lpstr>CERN Cloud Architecture</vt:lpstr>
      <vt:lpstr>Knowledge Extraction: Experiment VM Lifecycle</vt:lpstr>
      <vt:lpstr>Function Examples</vt:lpstr>
      <vt:lpstr>C2 Software Stack</vt:lpstr>
      <vt:lpstr>C2 Reference Architecture</vt:lpstr>
      <vt:lpstr>TOSCA Function Template</vt:lpstr>
      <vt:lpstr>Function Life-cycle</vt:lpstr>
      <vt:lpstr>Where our initiative will make the valuable impact?</vt:lpstr>
      <vt:lpstr>The Helix Nebula Initiative</vt:lpstr>
      <vt:lpstr>CERN OpenLab Project Applications</vt:lpstr>
      <vt:lpstr>Where the Focus of Cloud Infrastructure Should Be?</vt:lpstr>
      <vt:lpstr>How to Describe Experiment?</vt:lpstr>
      <vt:lpstr>How to Describe Experiment?</vt:lpstr>
      <vt:lpstr>How to Describe Experiment?</vt:lpstr>
      <vt:lpstr>Презентация PowerPoint</vt:lpstr>
      <vt:lpstr>Презентация PowerPoint</vt:lpstr>
      <vt:lpstr>Презентация PowerPoint</vt:lpstr>
      <vt:lpstr>Conclusion</vt:lpstr>
      <vt:lpstr>Презентация PowerPoint</vt:lpstr>
      <vt:lpstr>How long could be the chain?</vt:lpstr>
      <vt:lpstr>Balance the traffic load</vt:lpstr>
      <vt:lpstr>Презентация PowerPoint</vt:lpstr>
      <vt:lpstr>Презентация PowerPoint</vt:lpstr>
      <vt:lpstr>Презентация PowerPoint</vt:lpstr>
      <vt:lpstr>Challenges</vt:lpstr>
      <vt:lpstr>CERN OpenStack Project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Vitaly Antonenko</dc:creator>
  <cp:lastModifiedBy>Виталий Антоненко</cp:lastModifiedBy>
  <cp:revision>342</cp:revision>
  <dcterms:created xsi:type="dcterms:W3CDTF">2014-10-06T07:39:09Z</dcterms:created>
  <dcterms:modified xsi:type="dcterms:W3CDTF">2017-09-28T12:25:46Z</dcterms:modified>
</cp:coreProperties>
</file>