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68" r:id="rId5"/>
    <p:sldId id="271" r:id="rId6"/>
    <p:sldId id="288" r:id="rId7"/>
    <p:sldId id="289" r:id="rId8"/>
    <p:sldId id="281" r:id="rId9"/>
    <p:sldId id="282" r:id="rId10"/>
    <p:sldId id="284" r:id="rId11"/>
    <p:sldId id="273" r:id="rId12"/>
    <p:sldId id="290" r:id="rId13"/>
    <p:sldId id="274" r:id="rId14"/>
    <p:sldId id="286" r:id="rId15"/>
    <p:sldId id="285" r:id="rId16"/>
    <p:sldId id="275" r:id="rId17"/>
    <p:sldId id="278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9822" autoAdjust="0"/>
  </p:normalViewPr>
  <p:slideViewPr>
    <p:cSldViewPr snapToGrid="0">
      <p:cViewPr>
        <p:scale>
          <a:sx n="70" d="100"/>
          <a:sy n="70" d="100"/>
        </p:scale>
        <p:origin x="-139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5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4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0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39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18335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4863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9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8806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7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1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714400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CD8A88-E822-42E2-B89C-E8FC9B86EF6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E399FA-A4FB-43E5-A0AF-84E1248E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8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967" y="2043817"/>
            <a:ext cx="7953233" cy="1829761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Data acquisition </a:t>
            </a:r>
            <a:br>
              <a:rPr lang="en-US" sz="4000" dirty="0" smtClean="0"/>
            </a:br>
            <a:r>
              <a:rPr lang="en-US" sz="4000" dirty="0" smtClean="0"/>
              <a:t>and data processing software</a:t>
            </a:r>
            <a:br>
              <a:rPr lang="en-US" sz="4000" dirty="0" smtClean="0"/>
            </a:br>
            <a:r>
              <a:rPr lang="en-US" sz="4000" dirty="0" smtClean="0"/>
              <a:t>for</a:t>
            </a:r>
            <a:r>
              <a:rPr lang="en-US" sz="4000" dirty="0"/>
              <a:t> </a:t>
            </a:r>
            <a:r>
              <a:rPr lang="en-US" sz="4000" dirty="0" smtClean="0"/>
              <a:t>magnetic measurements</a:t>
            </a:r>
            <a:br>
              <a:rPr lang="en-US" sz="4000" dirty="0" smtClean="0"/>
            </a:br>
            <a:r>
              <a:rPr lang="en-US" sz="4000" dirty="0" smtClean="0"/>
              <a:t>for NICA magnets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991231"/>
            <a:ext cx="7772400" cy="968359"/>
          </a:xfrm>
        </p:spPr>
        <p:txBody>
          <a:bodyPr/>
          <a:lstStyle/>
          <a:p>
            <a:r>
              <a:rPr lang="en-US" dirty="0" smtClean="0"/>
              <a:t>Alexander </a:t>
            </a:r>
            <a:r>
              <a:rPr lang="en-US" dirty="0" err="1" smtClean="0"/>
              <a:t>Bychkov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5800" y="5688226"/>
            <a:ext cx="7772400" cy="968359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000" dirty="0" smtClean="0"/>
              <a:t>LHEP, JINR</a:t>
            </a:r>
            <a:endParaRPr lang="ru-RU" sz="2000" dirty="0"/>
          </a:p>
          <a:p>
            <a:pPr algn="ctr"/>
            <a:r>
              <a:rPr lang="ru-RU" sz="2000" dirty="0" smtClean="0"/>
              <a:t>2017</a:t>
            </a:r>
            <a:endParaRPr lang="ru-RU" sz="2000" dirty="0"/>
          </a:p>
        </p:txBody>
      </p:sp>
      <p:pic>
        <p:nvPicPr>
          <p:cNvPr id="1026" name="Picture 2" descr="C:\Users\I\Downloads\nec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10" y="0"/>
            <a:ext cx="4296690" cy="17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1759"/>
            <a:ext cx="8229600" cy="1143000"/>
          </a:xfrm>
        </p:spPr>
        <p:txBody>
          <a:bodyPr/>
          <a:lstStyle/>
          <a:p>
            <a:r>
              <a:rPr lang="en-US" sz="4000" dirty="0"/>
              <a:t>Preprocessing data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095" y="2353614"/>
            <a:ext cx="2389031" cy="1687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Wavelet filtering</a:t>
            </a:r>
            <a:endParaRPr lang="ru-RU" sz="24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972035" y="2954864"/>
            <a:ext cx="528035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2759" y="2353614"/>
            <a:ext cx="2298879" cy="1687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Wavelet peak detection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8272" y="2353614"/>
            <a:ext cx="2292440" cy="1687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Spline smoothing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101547" y="1556951"/>
            <a:ext cx="24712" cy="45472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3684" y="1796651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Minimal noise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6024327" y="2971800"/>
            <a:ext cx="5280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7345" y="4906316"/>
            <a:ext cx="2202287" cy="824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Integration</a:t>
            </a:r>
            <a:endParaRPr lang="ru-RU" sz="2400" b="1" dirty="0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397592" y="4247795"/>
            <a:ext cx="5280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95975" y="1713820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Complex noise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68272" y="4906316"/>
            <a:ext cx="2202287" cy="824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Integration</a:t>
            </a:r>
            <a:endParaRPr lang="ru-RU" sz="2400" b="1" dirty="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448519" y="4247795"/>
            <a:ext cx="5280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2" y="1172939"/>
            <a:ext cx="3896547" cy="263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01224" cy="1143000"/>
          </a:xfrm>
        </p:spPr>
        <p:txBody>
          <a:bodyPr/>
          <a:lstStyle/>
          <a:p>
            <a:r>
              <a:rPr lang="en-US" dirty="0" smtClean="0"/>
              <a:t>RAW data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89" y="1172939"/>
            <a:ext cx="3994804" cy="263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89" y="3812146"/>
            <a:ext cx="3994803" cy="2691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0" y="3812145"/>
            <a:ext cx="3896547" cy="26916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8165" y="1894788"/>
            <a:ext cx="480767" cy="282804"/>
          </a:xfrm>
          <a:prstGeom prst="rect">
            <a:avLst/>
          </a:prstGeom>
          <a:noFill/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648932" y="1210446"/>
            <a:ext cx="2139884" cy="6843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48932" y="2177592"/>
            <a:ext cx="2139884" cy="14634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793578" y="1202533"/>
            <a:ext cx="3591613" cy="24384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17147" y="2226777"/>
            <a:ext cx="75276" cy="51954"/>
          </a:xfrm>
          <a:prstGeom prst="rect">
            <a:avLst/>
          </a:prstGeom>
          <a:noFill/>
          <a:ln w="127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96529" y="3831813"/>
            <a:ext cx="3465828" cy="2488698"/>
          </a:xfrm>
          <a:prstGeom prst="rect">
            <a:avLst/>
          </a:prstGeom>
          <a:noFill/>
          <a:ln w="127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192423" y="2278731"/>
            <a:ext cx="2169934" cy="1553081"/>
          </a:xfrm>
          <a:prstGeom prst="line">
            <a:avLst/>
          </a:prstGeom>
          <a:ln w="127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896529" y="2278731"/>
            <a:ext cx="1220618" cy="1553081"/>
          </a:xfrm>
          <a:prstGeom prst="line">
            <a:avLst/>
          </a:prstGeom>
          <a:ln w="127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682821" y="3009788"/>
            <a:ext cx="80010" cy="138627"/>
          </a:xfrm>
          <a:prstGeom prst="rect">
            <a:avLst/>
          </a:prstGeom>
          <a:noFill/>
          <a:ln w="127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10760" y="3847052"/>
            <a:ext cx="3574431" cy="2473459"/>
          </a:xfrm>
          <a:prstGeom prst="rect">
            <a:avLst/>
          </a:prstGeom>
          <a:noFill/>
          <a:ln w="127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762831" y="3148415"/>
            <a:ext cx="2622360" cy="698637"/>
          </a:xfrm>
          <a:prstGeom prst="line">
            <a:avLst/>
          </a:prstGeom>
          <a:ln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810761" y="3148415"/>
            <a:ext cx="872060" cy="698637"/>
          </a:xfrm>
          <a:prstGeom prst="line">
            <a:avLst/>
          </a:prstGeom>
          <a:ln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2"/>
          <p:cNvSpPr txBox="1">
            <a:spLocks/>
          </p:cNvSpPr>
          <p:nvPr/>
        </p:nvSpPr>
        <p:spPr>
          <a:xfrm>
            <a:off x="7487216" y="274638"/>
            <a:ext cx="119958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dirty="0" smtClean="0"/>
              <a:t>I(t)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0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I\Desktop\powspec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3" y="1476694"/>
            <a:ext cx="3908039" cy="23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spectrum</a:t>
            </a:r>
            <a:endParaRPr lang="ru-RU" dirty="0"/>
          </a:p>
        </p:txBody>
      </p:sp>
      <p:pic>
        <p:nvPicPr>
          <p:cNvPr id="1027" name="Picture 3" descr="C:\Users\I\Desktop\powspe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52" y="1471920"/>
            <a:ext cx="3899647" cy="23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\Desktop\powspe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3" y="3871363"/>
            <a:ext cx="3882100" cy="23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015286" y="1492931"/>
            <a:ext cx="0" cy="2213572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386021" y="1498541"/>
            <a:ext cx="1134" cy="2193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620823" y="1498541"/>
            <a:ext cx="0" cy="2213572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6777989" y="3899415"/>
            <a:ext cx="1134" cy="2193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21988" y="4860470"/>
            <a:ext cx="0" cy="4039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64148" y="4860470"/>
            <a:ext cx="0" cy="4039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900698" y="4860470"/>
            <a:ext cx="0" cy="4039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131638" y="4860470"/>
            <a:ext cx="0" cy="4039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373798" y="4860470"/>
            <a:ext cx="0" cy="4039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21568" y="4860470"/>
            <a:ext cx="0" cy="4039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58118" y="4860470"/>
            <a:ext cx="0" cy="4039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100278" y="4860470"/>
            <a:ext cx="0" cy="4039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930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Wavelet filtration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24" y="1417638"/>
            <a:ext cx="6373752" cy="4525962"/>
          </a:xfr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487216" y="274638"/>
            <a:ext cx="119958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dirty="0" smtClean="0"/>
              <a:t>I(t)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2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Peak detection (wavelet)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52" y="1481138"/>
            <a:ext cx="6348296" cy="4525962"/>
          </a:xfrm>
        </p:spPr>
      </p:pic>
    </p:spTree>
    <p:extLst>
      <p:ext uri="{BB962C8B-B14F-4D97-AF65-F5344CB8AC3E}">
        <p14:creationId xmlns:p14="http://schemas.microsoft.com/office/powerpoint/2010/main" val="1580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Spline smoothing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09" y="1481138"/>
            <a:ext cx="6330381" cy="4525962"/>
          </a:xfrm>
        </p:spPr>
      </p:pic>
    </p:spTree>
    <p:extLst>
      <p:ext uri="{BB962C8B-B14F-4D97-AF65-F5344CB8AC3E}">
        <p14:creationId xmlns:p14="http://schemas.microsoft.com/office/powerpoint/2010/main" val="4197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Comparison: RAW and filtered </a:t>
            </a:r>
            <a:r>
              <a:rPr lang="en-US" dirty="0" smtClean="0"/>
              <a:t>data (1)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25" y="1481138"/>
            <a:ext cx="6346750" cy="4525962"/>
          </a:xfrm>
        </p:spPr>
      </p:pic>
    </p:spTree>
    <p:extLst>
      <p:ext uri="{BB962C8B-B14F-4D97-AF65-F5344CB8AC3E}">
        <p14:creationId xmlns:p14="http://schemas.microsoft.com/office/powerpoint/2010/main" val="18864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05" y="2622043"/>
            <a:ext cx="5229080" cy="374740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Comparison: RAW and filtered data (2)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10764" y="4877095"/>
            <a:ext cx="3224007" cy="9267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 smtClean="0"/>
              <a:t>Worst situation error  ~10</a:t>
            </a:r>
            <a:r>
              <a:rPr lang="en-US" sz="2200" baseline="30000" dirty="0" smtClean="0"/>
              <a:t>-3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165124" y="1512028"/>
            <a:ext cx="3385751" cy="42161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 smtClean="0"/>
              <a:t>Average error  ~10</a:t>
            </a:r>
            <a:r>
              <a:rPr lang="en-US" sz="2200" baseline="30000" dirty="0" smtClean="0"/>
              <a:t>-6</a:t>
            </a:r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1813"/>
            <a:ext cx="4598211" cy="33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\Downloads\34701855_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492621" cy="402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848" y="4123307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  <a:endParaRPr lang="ru-RU" sz="8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6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Measurement Program</a:t>
            </a:r>
          </a:p>
          <a:p>
            <a:r>
              <a:rPr lang="en-US" dirty="0" smtClean="0"/>
              <a:t>Filtering and smoothing system based on wavelets and splines</a:t>
            </a:r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8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test bench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18" y="3115316"/>
            <a:ext cx="4750164" cy="29765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7265" y="1417638"/>
            <a:ext cx="1767017" cy="10008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 Rack Cabinet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06135" y="1417638"/>
            <a:ext cx="1779373" cy="10008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Controlled Power Supply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3"/>
            <a:endCxn id="6" idx="1"/>
          </p:cNvCxnSpPr>
          <p:nvPr/>
        </p:nvCxnSpPr>
        <p:spPr>
          <a:xfrm>
            <a:off x="2434282" y="1918087"/>
            <a:ext cx="42718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224238" y="3437222"/>
            <a:ext cx="3312964" cy="1275585"/>
          </a:xfrm>
          <a:prstGeom prst="bentConnector3">
            <a:avLst>
              <a:gd name="adj1" fmla="val 10008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6200000" flipV="1">
            <a:off x="1309869" y="2993415"/>
            <a:ext cx="2690794" cy="1541032"/>
          </a:xfrm>
          <a:prstGeom prst="bentConnector3">
            <a:avLst>
              <a:gd name="adj1" fmla="val 83632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10800000" flipV="1">
            <a:off x="5126807" y="2418532"/>
            <a:ext cx="2735149" cy="2037558"/>
          </a:xfrm>
          <a:prstGeom prst="bentConnector3">
            <a:avLst>
              <a:gd name="adj1" fmla="val -319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>
            <a:off x="3425783" y="2865748"/>
            <a:ext cx="1542143" cy="1338607"/>
          </a:xfrm>
          <a:prstGeom prst="bentConnector3">
            <a:avLst>
              <a:gd name="adj1" fmla="val 9951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>
            <a:off x="4967926" y="2865748"/>
            <a:ext cx="1509397" cy="571564"/>
          </a:xfrm>
          <a:prstGeom prst="bentConnector3">
            <a:avLst>
              <a:gd name="adj1" fmla="val 9996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05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8640"/>
            <a:ext cx="5424616" cy="292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Measurement Program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1" y="2543587"/>
            <a:ext cx="5424616" cy="292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11834"/>
            <a:ext cx="3906535" cy="202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4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Characteristics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Automated system (minimal operator actions)</a:t>
            </a:r>
          </a:p>
          <a:p>
            <a:endParaRPr lang="en-US" dirty="0" smtClean="0"/>
          </a:p>
          <a:p>
            <a:r>
              <a:rPr lang="en-US" dirty="0" smtClean="0"/>
              <a:t>Cold and warm measurements</a:t>
            </a:r>
          </a:p>
          <a:p>
            <a:endParaRPr lang="en-US" dirty="0" smtClean="0"/>
          </a:p>
          <a:p>
            <a:r>
              <a:rPr lang="en-US" dirty="0" smtClean="0"/>
              <a:t>24-bit ADC/DAC</a:t>
            </a:r>
          </a:p>
          <a:p>
            <a:r>
              <a:rPr lang="en-US" dirty="0" smtClean="0"/>
              <a:t>200 000 samples/s per channel</a:t>
            </a:r>
          </a:p>
          <a:p>
            <a:r>
              <a:rPr lang="en-US" dirty="0" smtClean="0"/>
              <a:t>Saving data - RAW</a:t>
            </a:r>
          </a:p>
          <a:p>
            <a:endParaRPr lang="en-US" dirty="0" smtClean="0"/>
          </a:p>
          <a:p>
            <a:r>
              <a:rPr lang="en-US" dirty="0" smtClean="0"/>
              <a:t>Sensor positioning &lt;1⋅10</a:t>
            </a:r>
            <a:r>
              <a:rPr lang="en-US" baseline="30000" dirty="0" smtClean="0"/>
              <a:t>-4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20</a:t>
            </a:r>
            <a:r>
              <a:rPr lang="en-US" dirty="0" smtClean="0"/>
              <a:t> steps/rot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7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 form and</a:t>
            </a:r>
            <a:br>
              <a:rPr lang="en-US" dirty="0" smtClean="0"/>
            </a:br>
            <a:r>
              <a:rPr lang="en-US" dirty="0" smtClean="0"/>
              <a:t>Data acquisition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4173" y="4126534"/>
            <a:ext cx="2585610" cy="16414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Main Measurement Program</a:t>
            </a:r>
          </a:p>
          <a:p>
            <a:pPr algn="ctr"/>
            <a:r>
              <a:rPr lang="en-US" dirty="0" err="1" smtClean="0"/>
              <a:t>LabView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5780" y="1936842"/>
            <a:ext cx="2163651" cy="1299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NI </a:t>
            </a:r>
            <a:r>
              <a:rPr lang="en-US" sz="2400" dirty="0" err="1" smtClean="0"/>
              <a:t>DAQmx</a:t>
            </a:r>
            <a:r>
              <a:rPr lang="en-US" sz="2400" dirty="0" smtClean="0"/>
              <a:t> chassis</a:t>
            </a:r>
            <a:endParaRPr lang="ru-RU" sz="2400" dirty="0"/>
          </a:p>
        </p:txBody>
      </p:sp>
      <p:sp>
        <p:nvSpPr>
          <p:cNvPr id="20" name="Стрелка вниз 19"/>
          <p:cNvSpPr/>
          <p:nvPr/>
        </p:nvSpPr>
        <p:spPr>
          <a:xfrm flipV="1">
            <a:off x="4302747" y="3213417"/>
            <a:ext cx="484632" cy="89028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25732" y="3461506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execution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50019" y="2165314"/>
            <a:ext cx="2008998" cy="9532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Synchronized ADCs</a:t>
            </a:r>
            <a:endParaRPr lang="ru-RU" sz="2000" dirty="0"/>
          </a:p>
        </p:txBody>
      </p:sp>
      <p:sp>
        <p:nvSpPr>
          <p:cNvPr id="23" name="Стрелка углом 22"/>
          <p:cNvSpPr/>
          <p:nvPr/>
        </p:nvSpPr>
        <p:spPr>
          <a:xfrm rot="5400000" flipH="1">
            <a:off x="5997385" y="2940924"/>
            <a:ext cx="1479964" cy="1835169"/>
          </a:xfrm>
          <a:prstGeom prst="bentArrow">
            <a:avLst>
              <a:gd name="adj1" fmla="val 3698"/>
              <a:gd name="adj2" fmla="val 8356"/>
              <a:gd name="adj3" fmla="val 16606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725" y="4126534"/>
            <a:ext cx="141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triggering</a:t>
            </a:r>
            <a:endParaRPr lang="ru-RU" sz="2000" dirty="0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5589431" y="2532862"/>
            <a:ext cx="860588" cy="274732"/>
          </a:xfrm>
          <a:prstGeom prst="rightArrow">
            <a:avLst>
              <a:gd name="adj1" fmla="val 38005"/>
              <a:gd name="adj2" fmla="val 8186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19476" y="2197377"/>
            <a:ext cx="724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data</a:t>
            </a:r>
            <a:endParaRPr lang="ru-RU" sz="2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0521" y="2174050"/>
            <a:ext cx="1994671" cy="9444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Synchronized DACs</a:t>
            </a:r>
            <a:endParaRPr lang="ru-RU" sz="2000" dirty="0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2560138" y="2601253"/>
            <a:ext cx="844486" cy="248636"/>
          </a:xfrm>
          <a:prstGeom prst="rightArrow">
            <a:avLst>
              <a:gd name="adj1" fmla="val 35856"/>
              <a:gd name="adj2" fmla="val 8186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60138" y="2047952"/>
            <a:ext cx="94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base </a:t>
            </a:r>
            <a:r>
              <a:rPr lang="en-US" dirty="0" smtClean="0"/>
              <a:t>signal</a:t>
            </a:r>
            <a:endParaRPr lang="ru-RU" dirty="0"/>
          </a:p>
        </p:txBody>
      </p:sp>
      <p:sp>
        <p:nvSpPr>
          <p:cNvPr id="37" name="Стрелка углом 36"/>
          <p:cNvSpPr/>
          <p:nvPr/>
        </p:nvSpPr>
        <p:spPr>
          <a:xfrm rot="5400000" flipH="1" flipV="1">
            <a:off x="1591482" y="3089133"/>
            <a:ext cx="1574556" cy="1633341"/>
          </a:xfrm>
          <a:prstGeom prst="bentArrow">
            <a:avLst>
              <a:gd name="adj1" fmla="val 3298"/>
              <a:gd name="adj2" fmla="val 8356"/>
              <a:gd name="adj3" fmla="val 16606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20244" y="4229159"/>
            <a:ext cx="141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triggering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96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 position management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5019" y="1369956"/>
            <a:ext cx="2626619" cy="17679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Main Measurement Program</a:t>
            </a:r>
          </a:p>
          <a:p>
            <a:pPr algn="ctr"/>
            <a:r>
              <a:rPr lang="en-US" dirty="0" err="1" smtClean="0"/>
              <a:t>LabView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76025" y="2703891"/>
            <a:ext cx="1938677" cy="13710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Real-Time controller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65891" y="3662748"/>
            <a:ext cx="1609419" cy="12472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Servo drive</a:t>
            </a:r>
          </a:p>
        </p:txBody>
      </p:sp>
      <p:sp>
        <p:nvSpPr>
          <p:cNvPr id="8" name="Стрелка углом 7"/>
          <p:cNvSpPr/>
          <p:nvPr/>
        </p:nvSpPr>
        <p:spPr>
          <a:xfrm rot="5400000">
            <a:off x="3366937" y="1814492"/>
            <a:ext cx="724098" cy="1054699"/>
          </a:xfrm>
          <a:prstGeom prst="bentArrow">
            <a:avLst>
              <a:gd name="adj1" fmla="val 8704"/>
              <a:gd name="adj2" fmla="val 14714"/>
              <a:gd name="adj3" fmla="val 28165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449" y="1610460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</a:t>
            </a:r>
            <a:endParaRPr lang="ru-RU" sz="2400" dirty="0"/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5611287" y="2898994"/>
            <a:ext cx="507422" cy="1020087"/>
          </a:xfrm>
          <a:prstGeom prst="bentArrow">
            <a:avLst>
              <a:gd name="adj1" fmla="val 11861"/>
              <a:gd name="adj2" fmla="val 14714"/>
              <a:gd name="adj3" fmla="val 28165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1066" y="2717759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EtherCat</a:t>
            </a:r>
            <a:endParaRPr lang="ru-RU" sz="24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43267" y="5193357"/>
            <a:ext cx="1843533" cy="12092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Sensor</a:t>
            </a:r>
          </a:p>
          <a:p>
            <a:pPr algn="ctr"/>
            <a:r>
              <a:rPr lang="en-US" sz="2400" dirty="0" smtClean="0"/>
              <a:t>position</a:t>
            </a:r>
          </a:p>
        </p:txBody>
      </p:sp>
      <p:sp>
        <p:nvSpPr>
          <p:cNvPr id="48" name="Стрелка углом 47"/>
          <p:cNvSpPr/>
          <p:nvPr/>
        </p:nvSpPr>
        <p:spPr>
          <a:xfrm rot="5400000">
            <a:off x="7234726" y="4443184"/>
            <a:ext cx="790758" cy="709591"/>
          </a:xfrm>
          <a:prstGeom prst="bentArrow">
            <a:avLst>
              <a:gd name="adj1" fmla="val 6416"/>
              <a:gd name="adj2" fmla="val 14714"/>
              <a:gd name="adj3" fmla="val 28165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</a:t>
            </a:r>
            <a:br>
              <a:rPr lang="en-US" dirty="0" smtClean="0"/>
            </a:br>
            <a:r>
              <a:rPr lang="en-US" dirty="0" smtClean="0"/>
              <a:t>Main Measurement </a:t>
            </a:r>
            <a:r>
              <a:rPr lang="en-US" dirty="0"/>
              <a:t>P</a:t>
            </a:r>
            <a:r>
              <a:rPr lang="en-US" dirty="0" smtClean="0"/>
              <a:t>rogram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2857" y="3253975"/>
            <a:ext cx="2125014" cy="11352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Main Measurement Program</a:t>
            </a:r>
          </a:p>
          <a:p>
            <a:pPr algn="ctr"/>
            <a:r>
              <a:rPr lang="en-US" sz="1400" dirty="0" err="1" smtClean="0"/>
              <a:t>LabView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1707" y="4714955"/>
            <a:ext cx="2125014" cy="7446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Real-Time controller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51874" y="5830354"/>
            <a:ext cx="1596981" cy="5022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Servo drive</a:t>
            </a:r>
          </a:p>
        </p:txBody>
      </p:sp>
      <p:sp>
        <p:nvSpPr>
          <p:cNvPr id="8" name="Стрелка углом 7"/>
          <p:cNvSpPr/>
          <p:nvPr/>
        </p:nvSpPr>
        <p:spPr>
          <a:xfrm rot="5400000">
            <a:off x="5414040" y="4192953"/>
            <a:ext cx="526319" cy="458659"/>
          </a:xfrm>
          <a:prstGeom prst="bentArrow">
            <a:avLst>
              <a:gd name="adj1" fmla="val 8704"/>
              <a:gd name="adj2" fmla="val 14714"/>
              <a:gd name="adj3" fmla="val 28165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39" y="438942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</a:t>
            </a:r>
            <a:endParaRPr lang="ru-RU" dirty="0"/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6117781" y="5391842"/>
            <a:ext cx="480182" cy="372957"/>
          </a:xfrm>
          <a:prstGeom prst="bentArrow">
            <a:avLst>
              <a:gd name="adj1" fmla="val 9323"/>
              <a:gd name="adj2" fmla="val 14714"/>
              <a:gd name="adj3" fmla="val 28165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8596" y="5471619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EtherCat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56037" y="3886627"/>
            <a:ext cx="2125014" cy="7467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 coils switch</a:t>
            </a:r>
            <a:endParaRPr lang="ru-RU" dirty="0"/>
          </a:p>
        </p:txBody>
      </p:sp>
      <p:sp>
        <p:nvSpPr>
          <p:cNvPr id="14" name="Стрелка углом 13"/>
          <p:cNvSpPr/>
          <p:nvPr/>
        </p:nvSpPr>
        <p:spPr>
          <a:xfrm rot="5400000">
            <a:off x="6087618" y="2988801"/>
            <a:ext cx="306152" cy="1555889"/>
          </a:xfrm>
          <a:prstGeom prst="bentArrow">
            <a:avLst>
              <a:gd name="adj1" fmla="val 16105"/>
              <a:gd name="adj2" fmla="val 14714"/>
              <a:gd name="adj3" fmla="val 28165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89917" y="359871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2722" y="4235043"/>
            <a:ext cx="1832999" cy="7467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 coils switch</a:t>
            </a:r>
            <a:endParaRPr lang="ru-RU" dirty="0"/>
          </a:p>
        </p:txBody>
      </p:sp>
      <p:sp>
        <p:nvSpPr>
          <p:cNvPr id="17" name="Стрелка углом 16"/>
          <p:cNvSpPr/>
          <p:nvPr/>
        </p:nvSpPr>
        <p:spPr>
          <a:xfrm rot="5400000" flipV="1">
            <a:off x="2650204" y="3583869"/>
            <a:ext cx="445251" cy="857096"/>
          </a:xfrm>
          <a:prstGeom prst="bentArrow">
            <a:avLst>
              <a:gd name="adj1" fmla="val 12701"/>
              <a:gd name="adj2" fmla="val 14714"/>
              <a:gd name="adj3" fmla="val 28165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31368" y="3842576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GPIB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06087" y="1543279"/>
            <a:ext cx="1841783" cy="7467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 </a:t>
            </a:r>
            <a:r>
              <a:rPr lang="en-US" dirty="0" err="1" smtClean="0"/>
              <a:t>DAQmx</a:t>
            </a:r>
            <a:r>
              <a:rPr lang="en-US" dirty="0" smtClean="0"/>
              <a:t> chassis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 flipV="1">
            <a:off x="4249015" y="2314555"/>
            <a:ext cx="484632" cy="89028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256264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execution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56038" y="1543279"/>
            <a:ext cx="2008998" cy="7467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Synchronized ADCs</a:t>
            </a:r>
            <a:endParaRPr lang="ru-RU" dirty="0"/>
          </a:p>
        </p:txBody>
      </p:sp>
      <p:sp>
        <p:nvSpPr>
          <p:cNvPr id="23" name="Стрелка углом 22"/>
          <p:cNvSpPr/>
          <p:nvPr/>
        </p:nvSpPr>
        <p:spPr>
          <a:xfrm rot="5400000" flipH="1">
            <a:off x="5759019" y="2008637"/>
            <a:ext cx="1114149" cy="1676933"/>
          </a:xfrm>
          <a:prstGeom prst="bentArrow">
            <a:avLst>
              <a:gd name="adj1" fmla="val 3698"/>
              <a:gd name="adj2" fmla="val 8356"/>
              <a:gd name="adj3" fmla="val 16606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0575" y="2970079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triggering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5477629" y="1827676"/>
            <a:ext cx="978408" cy="252862"/>
          </a:xfrm>
          <a:prstGeom prst="rightArrow">
            <a:avLst>
              <a:gd name="adj1" fmla="val 38005"/>
              <a:gd name="adj2" fmla="val 8186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01537" y="1542880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256" y="1542880"/>
            <a:ext cx="1893936" cy="7467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Synchronized DACs</a:t>
            </a:r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2606742" y="1889255"/>
            <a:ext cx="978408" cy="248634"/>
          </a:xfrm>
          <a:prstGeom prst="rightArrow">
            <a:avLst>
              <a:gd name="adj1" fmla="val 35856"/>
              <a:gd name="adj2" fmla="val 8186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740664" y="1335954"/>
            <a:ext cx="94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base </a:t>
            </a:r>
            <a:r>
              <a:rPr lang="en-US" dirty="0" smtClean="0"/>
              <a:t>signal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046" y="2973948"/>
            <a:ext cx="1329075" cy="5959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supply</a:t>
            </a: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822722" y="2301505"/>
            <a:ext cx="182772" cy="64255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87256" y="2315744"/>
            <a:ext cx="88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base signal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15381" y="5330338"/>
            <a:ext cx="1944261" cy="5947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Supply controller</a:t>
            </a:r>
            <a:endParaRPr lang="ru-RU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3445329" y="4389183"/>
            <a:ext cx="138010" cy="888967"/>
          </a:xfrm>
          <a:prstGeom prst="downArrow">
            <a:avLst>
              <a:gd name="adj1" fmla="val 28741"/>
              <a:gd name="adj2" fmla="val 903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754131" y="4968896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GPIB</a:t>
            </a:r>
            <a:endParaRPr lang="ru-RU" dirty="0"/>
          </a:p>
        </p:txBody>
      </p:sp>
      <p:sp>
        <p:nvSpPr>
          <p:cNvPr id="36" name="Развернутая стрелка 35"/>
          <p:cNvSpPr/>
          <p:nvPr/>
        </p:nvSpPr>
        <p:spPr>
          <a:xfrm rot="16200000">
            <a:off x="-115344" y="3778094"/>
            <a:ext cx="2503272" cy="1358183"/>
          </a:xfrm>
          <a:prstGeom prst="uturnArrow">
            <a:avLst>
              <a:gd name="adj1" fmla="val 2877"/>
              <a:gd name="adj2" fmla="val 3966"/>
              <a:gd name="adj3" fmla="val 5103"/>
              <a:gd name="adj4" fmla="val 43750"/>
              <a:gd name="adj5" fmla="val 131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5400000" flipH="1" flipV="1">
            <a:off x="2212485" y="2375204"/>
            <a:ext cx="1150056" cy="1027733"/>
          </a:xfrm>
          <a:prstGeom prst="bentArrow">
            <a:avLst>
              <a:gd name="adj1" fmla="val 5036"/>
              <a:gd name="adj2" fmla="val 8356"/>
              <a:gd name="adj3" fmla="val 16606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44282" y="2884641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triggering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713192" y="5302163"/>
            <a:ext cx="1263332" cy="6707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8011557" y="4840566"/>
            <a:ext cx="592708" cy="282459"/>
          </a:xfrm>
          <a:prstGeom prst="rightArrow">
            <a:avLst>
              <a:gd name="adj1" fmla="val 30565"/>
              <a:gd name="adj2" fmla="val 8186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18223" y="4892098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</a:t>
            </a:r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 rot="16200000">
            <a:off x="7517397" y="2963326"/>
            <a:ext cx="1581024" cy="282460"/>
          </a:xfrm>
          <a:prstGeom prst="rightArrow">
            <a:avLst>
              <a:gd name="adj1" fmla="val 32420"/>
              <a:gd name="adj2" fmla="val 8186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644025" y="3104556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</a:t>
            </a:r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1005493" y="3613669"/>
            <a:ext cx="202700" cy="62137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730" y="3648000"/>
            <a:ext cx="1061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current impulse</a:t>
            </a:r>
            <a:endParaRPr lang="ru-RU" dirty="0"/>
          </a:p>
        </p:txBody>
      </p:sp>
      <p:sp>
        <p:nvSpPr>
          <p:cNvPr id="44" name="Развернутая стрелка 43"/>
          <p:cNvSpPr/>
          <p:nvPr/>
        </p:nvSpPr>
        <p:spPr>
          <a:xfrm flipV="1">
            <a:off x="1208193" y="5028183"/>
            <a:ext cx="7256843" cy="1739815"/>
          </a:xfrm>
          <a:prstGeom prst="uturnArrow">
            <a:avLst>
              <a:gd name="adj1" fmla="val 20635"/>
              <a:gd name="adj2" fmla="val 10396"/>
              <a:gd name="adj3" fmla="val 12114"/>
              <a:gd name="adj4" fmla="val 43750"/>
              <a:gd name="adj5" fmla="val 441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98418" y="6425633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Superconducting Magnet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Стрелка углом 45"/>
          <p:cNvSpPr/>
          <p:nvPr/>
        </p:nvSpPr>
        <p:spPr>
          <a:xfrm>
            <a:off x="6645594" y="5433448"/>
            <a:ext cx="1067597" cy="372957"/>
          </a:xfrm>
          <a:prstGeom prst="bentArrow">
            <a:avLst>
              <a:gd name="adj1" fmla="val 9323"/>
              <a:gd name="adj2" fmla="val 14714"/>
              <a:gd name="adj3" fmla="val 28165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61261" y="5530905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position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2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1759"/>
            <a:ext cx="8229600" cy="1143000"/>
          </a:xfrm>
        </p:spPr>
        <p:txBody>
          <a:bodyPr/>
          <a:lstStyle/>
          <a:p>
            <a:r>
              <a:rPr lang="en-US" dirty="0" smtClean="0"/>
              <a:t>Measurement Data flow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2588654"/>
            <a:ext cx="2389031" cy="1687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</a:t>
            </a:r>
            <a:r>
              <a:rPr lang="en-US" sz="2400" b="1" dirty="0" smtClean="0"/>
              <a:t>easurement data collection</a:t>
            </a:r>
            <a:endParaRPr lang="ru-RU" sz="24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962140" y="3189904"/>
            <a:ext cx="528035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2864" y="2434281"/>
            <a:ext cx="2298879" cy="20759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Preprocessing data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Filtering Smoothing</a:t>
            </a:r>
          </a:p>
          <a:p>
            <a:pPr algn="ctr"/>
            <a:r>
              <a:rPr lang="en-US" sz="2000" b="1" dirty="0" smtClean="0"/>
              <a:t>Integration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58377" y="2588654"/>
            <a:ext cx="2292440" cy="1687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Processing data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08235" y="2003146"/>
            <a:ext cx="43064" cy="306372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63075" y="1603036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storage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6014432" y="3206840"/>
            <a:ext cx="5280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48530" y="5066875"/>
            <a:ext cx="2202287" cy="1249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Results</a:t>
            </a:r>
            <a:endParaRPr lang="ru-RU" sz="2400" b="1" dirty="0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540579" y="4429015"/>
            <a:ext cx="5280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02864" y="3312134"/>
            <a:ext cx="229887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35385" y="2003146"/>
            <a:ext cx="43064" cy="306372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0225" y="1603036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Temporal files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97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y" id="{D3CF7122-918D-464E-9F10-CE91A8348A16}" vid="{0C5C8972-B85C-4E6C-9385-3192429B5B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</Template>
  <TotalTime>1179</TotalTime>
  <Words>229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my</vt:lpstr>
      <vt:lpstr>Data acquisition  and data processing software for magnetic measurements for NICA magnets</vt:lpstr>
      <vt:lpstr>Contents</vt:lpstr>
      <vt:lpstr>Measurement test bench</vt:lpstr>
      <vt:lpstr>Main Measurement Program</vt:lpstr>
      <vt:lpstr>System Characteristics</vt:lpstr>
      <vt:lpstr>Signal form and Data acquisition</vt:lpstr>
      <vt:lpstr>Sensor position management</vt:lpstr>
      <vt:lpstr>Functions of Main Measurement Program</vt:lpstr>
      <vt:lpstr>Measurement Data flow</vt:lpstr>
      <vt:lpstr>Preprocessing data</vt:lpstr>
      <vt:lpstr>RAW data</vt:lpstr>
      <vt:lpstr>Power spectrum</vt:lpstr>
      <vt:lpstr>Wavelet filtration</vt:lpstr>
      <vt:lpstr>Peak detection (wavelet)</vt:lpstr>
      <vt:lpstr>Spline smoothing </vt:lpstr>
      <vt:lpstr>Comparison: RAW and filtered data (1)</vt:lpstr>
      <vt:lpstr>Comparison: RAW and filtered data (2)</vt:lpstr>
      <vt:lpstr>Thank you!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для комплекса магнитных измерений сверхпроводящих магнитов проектов NICA и FAIR</dc:title>
  <dc:creator>I</dc:creator>
  <cp:lastModifiedBy>Eternal</cp:lastModifiedBy>
  <cp:revision>132</cp:revision>
  <dcterms:created xsi:type="dcterms:W3CDTF">2017-03-22T20:18:09Z</dcterms:created>
  <dcterms:modified xsi:type="dcterms:W3CDTF">2017-09-28T06:57:47Z</dcterms:modified>
</cp:coreProperties>
</file>