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14"/>
  </p:notesMasterIdLst>
  <p:handoutMasterIdLst>
    <p:handoutMasterId r:id="rId15"/>
  </p:handoutMasterIdLst>
  <p:sldIdLst>
    <p:sldId id="341" r:id="rId2"/>
    <p:sldId id="338" r:id="rId3"/>
    <p:sldId id="342" r:id="rId4"/>
    <p:sldId id="339" r:id="rId5"/>
    <p:sldId id="340" r:id="rId6"/>
    <p:sldId id="344" r:id="rId7"/>
    <p:sldId id="348" r:id="rId8"/>
    <p:sldId id="346" r:id="rId9"/>
    <p:sldId id="349" r:id="rId10"/>
    <p:sldId id="347" r:id="rId11"/>
    <p:sldId id="345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FC24C9B-E35A-4424-B2E3-F1EBED873774}">
          <p14:sldIdLst>
            <p14:sldId id="341"/>
            <p14:sldId id="338"/>
            <p14:sldId id="342"/>
            <p14:sldId id="339"/>
            <p14:sldId id="340"/>
            <p14:sldId id="344"/>
            <p14:sldId id="348"/>
            <p14:sldId id="346"/>
            <p14:sldId id="349"/>
            <p14:sldId id="347"/>
            <p14:sldId id="345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er Avrorin" initials="AA" lastIdx="1" clrIdx="0">
    <p:extLst>
      <p:ext uri="{19B8F6BF-5375-455C-9EA6-DF929625EA0E}">
        <p15:presenceInfo xmlns:p15="http://schemas.microsoft.com/office/powerpoint/2012/main" userId="dedb7dbcb1b3474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C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45" autoAdjust="0"/>
    <p:restoredTop sz="85572" autoAdjust="0"/>
  </p:normalViewPr>
  <p:slideViewPr>
    <p:cSldViewPr snapToGrid="0">
      <p:cViewPr varScale="1">
        <p:scale>
          <a:sx n="74" d="100"/>
          <a:sy n="74" d="100"/>
        </p:scale>
        <p:origin x="9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280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649D4C-47B3-42D2-9361-F0545EC462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8BA2D-DB10-4706-8364-F598C2D571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DA96E-6276-45D5-A114-22489A2A5A60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8A7779-6F2F-4233-9F7A-0068F9944F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06BAC-9944-404E-A12A-4CD0C11CAA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41312-3D5B-4F3A-A696-1276B8A6F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39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FCB85-896E-40BD-A8EB-D1BE235068EE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EAF75-86CF-4D65-87DC-1C4DF1DCB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64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EAF75-86CF-4D65-87DC-1C4DF1DCB2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98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Baikal-GVD [1] is a project for a kilometer scale underwater neutrino telescope in lake Baikal,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designed primarily for the study of astrophysical neutrino fluxes. The telescope consists of clusters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functionally independent detectors comprised of eight strings of optical modules (OMs) each.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Photomultipliers located in optical modules register Cerenkov radiation emitted by secondary particles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produced by neutrino interactions with the observed medium, allowing for reconstruction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direction and energy of the primary particle. The first cluster in baseline configuration was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completed in 2016, followed by another one this year; both clusters are currently acquiring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EAF75-86CF-4D65-87DC-1C4DF1DCB2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10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EAF75-86CF-4D65-87DC-1C4DF1DCB2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93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EAF75-86CF-4D65-87DC-1C4DF1DCB2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87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EAF75-86CF-4D65-87DC-1C4DF1DCB2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84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EAF75-86CF-4D65-87DC-1C4DF1DCB2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75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Inner workings of trigger system are analyzed using the information of local trigger coincidence on FADC, request and acknowledgement signal counters, timers on CMs and CC.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EAF75-86CF-4D65-87DC-1C4DF1DCB2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36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a few words on acoustic system processing.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EAF75-86CF-4D65-87DC-1C4DF1DCB2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36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Finally, Monte-Carlo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EAF75-86CF-4D65-87DC-1C4DF1DCB2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23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B0FE4-D634-43B0-998A-CE089F01A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87FDA-D42B-4C60-A7CC-85362DE4E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005F6-4854-4E82-BC9E-CBE4BFDDA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F2FBE-F5D1-4EB5-A435-8F6395BCB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NEC 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9BB66-1BD7-4DD0-AEDE-5C6C5AA0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D510-22D4-45A1-AA9E-3831A51AA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40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8626-4A00-42FF-8A66-3036E65A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B105F-388F-488C-9E92-F0F6F4B9D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23C2A-F795-41F4-959F-9ECBF8E0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AF5B5-1342-4124-9241-AF99748E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NEC 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A45FE-E0FD-4163-A5C7-1E335D4A0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D510-22D4-45A1-AA9E-3831A51AA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29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EAA24C-0D51-412B-8FBD-68FCD26E9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E531E0-255F-4B58-859C-3E272C1DB0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32F6B-C691-457E-8805-BAA687FED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ACB37-5732-4C88-8129-878675AF7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NEC 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7CE94-5FB8-4622-BF8C-527F7A6DA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D510-22D4-45A1-AA9E-3831A51AA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7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4D413-EEEF-40F2-A67F-809A98184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1"/>
            <a:ext cx="5254487" cy="417390"/>
          </a:xfrm>
        </p:spPr>
        <p:txBody>
          <a:bodyPr>
            <a:noAutofit/>
          </a:bodyPr>
          <a:lstStyle>
            <a:lvl1pPr>
              <a:defRPr sz="2000" b="0">
                <a:latin typeface="Fira Mono" panose="020B0509050000020004" pitchFamily="49" charset="0"/>
                <a:ea typeface="Fira Mono" panose="020B0509050000020004" pitchFamily="49" charset="0"/>
                <a:cs typeface="Consolas" panose="020B0609020204030204" pitchFamily="49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78DCF-FE6F-4DE8-8F8D-E66747C62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4592"/>
            <a:ext cx="10515600" cy="6046761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6685C0-4A45-4344-A836-36FB3A4EF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89705" y="154112"/>
            <a:ext cx="964095" cy="417390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NEC 2017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695864-3444-4558-A478-D7AC2E7D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9208" y="6376228"/>
            <a:ext cx="480391" cy="365125"/>
          </a:xfrm>
        </p:spPr>
        <p:txBody>
          <a:bodyPr/>
          <a:lstStyle/>
          <a:p>
            <a:fld id="{83CAD510-22D4-45A1-AA9E-3831A51AAB6F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E7049D-CAAD-49C6-BE16-17B74AB7A31A}"/>
              </a:ext>
            </a:extLst>
          </p:cNvPr>
          <p:cNvCxnSpPr>
            <a:cxnSpLocks/>
          </p:cNvCxnSpPr>
          <p:nvPr userDrawn="1"/>
        </p:nvCxnSpPr>
        <p:spPr>
          <a:xfrm>
            <a:off x="838200" y="571501"/>
            <a:ext cx="10515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66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8529C-6E00-4F43-9411-379E18965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EFB9D-4378-4D95-A8CC-161F34404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83084-0147-4241-BF03-A96EA0E9D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3D369-9A5F-4442-8842-0951E890A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NEC 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9B919-38B3-465A-9579-83E37D282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D510-22D4-45A1-AA9E-3831A51AA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9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8B2BC-9980-49D3-98AC-A81230032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571501"/>
            <a:ext cx="5181600" cy="560546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E60368-E439-48C1-86DD-776BD2BC1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71501"/>
            <a:ext cx="5181600" cy="56054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33AB85-74B9-4A60-A6EC-756CEC3FE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F52B4-AA91-4D1B-BB17-5A3C15014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NEC 2017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229509-20AD-4A0D-85A3-09979EE1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D510-22D4-45A1-AA9E-3831A51AA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6303C96-0095-41B8-9B41-E4750A5432D5}"/>
              </a:ext>
            </a:extLst>
          </p:cNvPr>
          <p:cNvSpPr txBox="1">
            <a:spLocks/>
          </p:cNvSpPr>
          <p:nvPr userDrawn="1"/>
        </p:nvSpPr>
        <p:spPr>
          <a:xfrm>
            <a:off x="838200" y="154111"/>
            <a:ext cx="10515600" cy="4173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Fira Mono" panose="020B0509050000020004" pitchFamily="49" charset="0"/>
                <a:ea typeface="Fira Mono" panose="020B0509050000020004" pitchFamily="49" charset="0"/>
                <a:cs typeface="Consolas" panose="020B0609020204030204" pitchFamily="49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87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EB0E1-DCBE-4626-912B-1628D3055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571501"/>
            <a:ext cx="5157787" cy="6066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6C015-39B3-43DC-9636-311BB499C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178169"/>
            <a:ext cx="5157787" cy="501149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838CD6-79F0-44DF-A252-1DA4C5F78C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571501"/>
            <a:ext cx="5183188" cy="6066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1C4A8D-0084-4F63-BE93-BE528604B0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178169"/>
            <a:ext cx="5183188" cy="50114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091013-CFA5-4E09-800C-8D8213D8C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7B5C5A-F6D7-426F-9F03-486FE1312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NEC 2017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9888E2-1E1C-4F67-B568-A712EA629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D510-22D4-45A1-AA9E-3831A51AAB6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90344C5-7C60-42EE-BB12-E0DBD6D0B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1"/>
            <a:ext cx="10515600" cy="417390"/>
          </a:xfrm>
        </p:spPr>
        <p:txBody>
          <a:bodyPr>
            <a:noAutofit/>
          </a:bodyPr>
          <a:lstStyle>
            <a:lvl1pPr>
              <a:defRPr sz="2000" b="0">
                <a:latin typeface="Fira Mono" panose="020B0509050000020004" pitchFamily="49" charset="0"/>
                <a:ea typeface="Fira Mono" panose="020B0509050000020004" pitchFamily="49" charset="0"/>
                <a:cs typeface="Consolas" panose="020B0609020204030204" pitchFamily="49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674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1FAFF2-677E-443E-B9FC-92637234D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202316-FCAC-4AC1-AB60-4A55DFA4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NEC 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58FF49-F2E5-4D3C-8188-0219C5FD9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D510-22D4-45A1-AA9E-3831A51AAB6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808478-9F6D-4BE8-9A92-7D1ECB54644D}"/>
              </a:ext>
            </a:extLst>
          </p:cNvPr>
          <p:cNvSpPr txBox="1">
            <a:spLocks/>
          </p:cNvSpPr>
          <p:nvPr userDrawn="1"/>
        </p:nvSpPr>
        <p:spPr>
          <a:xfrm>
            <a:off x="838200" y="154111"/>
            <a:ext cx="10515600" cy="4173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Fira Mono" panose="020B0509050000020004" pitchFamily="49" charset="0"/>
                <a:ea typeface="Fira Mono" panose="020B0509050000020004" pitchFamily="49" charset="0"/>
                <a:cs typeface="Consolas" panose="020B0609020204030204" pitchFamily="49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7806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95E3EB-EFD7-4111-BB20-46A415490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D8002C-A599-4004-83F6-20106B7C8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NEC 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FF70D-759E-447E-AAED-FA6A0C0B2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D510-22D4-45A1-AA9E-3831A51AA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F0C9E-A849-4AB0-8B40-EDA464923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E612A-3521-4DB6-A49F-251C68B5D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EC2A4-CBBD-4119-AD05-DB938799C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11F0F-670F-4717-84D4-F1FEDBD1E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5CCFDE-AF4E-48AC-8419-C22A98F7E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NEC 2017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5134D-84B1-47E1-84C8-279882A49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D510-22D4-45A1-AA9E-3831A51AA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77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DAA57-4FB8-4369-8587-704278E0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45784A-8BE0-46CB-A851-AFDB2517E1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80B2C9-C0C8-4418-95B4-1321CB687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D8AB0-C0FA-420F-A2FB-E903A276F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23531F-A73D-4923-9CEB-E3C56A128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NEC 2017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49C19-F2F2-4DD1-9C8B-1D496656A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D510-22D4-45A1-AA9E-3831A51AA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4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F0922A-54DF-4903-9E15-E5A23D4B9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7F01E-9472-49AA-8E07-AC33212C7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4208-CD4C-48B7-82D4-AACFF5767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C43D7-5DE3-4369-9FBE-45E71D013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NEC 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BCD0E-A6E6-4BFF-9BC4-AE4AB0804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AD510-22D4-45A1-AA9E-3831A51AA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9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8BCD0-D55C-4D2A-9638-8F6B605B4B7C}"/>
              </a:ext>
            </a:extLst>
          </p:cNvPr>
          <p:cNvSpPr txBox="1">
            <a:spLocks/>
          </p:cNvSpPr>
          <p:nvPr/>
        </p:nvSpPr>
        <p:spPr>
          <a:xfrm>
            <a:off x="4380588" y="965199"/>
            <a:ext cx="6766078" cy="492760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Data management and processing system for</a:t>
            </a:r>
            <a:b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Baikal-GVD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901F27-5F5A-49CC-97C3-4D717872472A}"/>
              </a:ext>
            </a:extLst>
          </p:cNvPr>
          <p:cNvSpPr txBox="1">
            <a:spLocks/>
          </p:cNvSpPr>
          <p:nvPr/>
        </p:nvSpPr>
        <p:spPr>
          <a:xfrm>
            <a:off x="1023257" y="965198"/>
            <a:ext cx="2707937" cy="49276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dirty="0"/>
              <a:t>Alexander Avrorin</a:t>
            </a:r>
          </a:p>
          <a:p>
            <a:pPr marL="0" indent="0" algn="r">
              <a:buNone/>
            </a:pPr>
            <a:r>
              <a:rPr lang="en-US" sz="1400" dirty="0"/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on behalf of Baikal Collaboration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B015BA-21A6-42E5-B05D-DAC0EB9C3A98}"/>
              </a:ext>
            </a:extLst>
          </p:cNvPr>
          <p:cNvGrpSpPr/>
          <p:nvPr/>
        </p:nvGrpSpPr>
        <p:grpSpPr>
          <a:xfrm>
            <a:off x="9801179" y="5730141"/>
            <a:ext cx="2149827" cy="991334"/>
            <a:chOff x="8339380" y="5771775"/>
            <a:chExt cx="2149827" cy="99133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46BAAB5-A698-44B4-B6D1-FA57EA8D1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9993" y="5817835"/>
              <a:ext cx="899214" cy="89921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0289F8A-4A36-4574-9D3B-05FDC4DBD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9380" y="5771775"/>
              <a:ext cx="991334" cy="991334"/>
            </a:xfrm>
            <a:prstGeom prst="rect">
              <a:avLst/>
            </a:prstGeom>
          </p:spPr>
        </p:pic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A67BDC-BA24-4FF8-9B8C-1EE2B7D998CF}"/>
              </a:ext>
            </a:extLst>
          </p:cNvPr>
          <p:cNvCxnSpPr>
            <a:cxnSpLocks/>
          </p:cNvCxnSpPr>
          <p:nvPr/>
        </p:nvCxnSpPr>
        <p:spPr>
          <a:xfrm>
            <a:off x="4042064" y="2098964"/>
            <a:ext cx="0" cy="2660073"/>
          </a:xfrm>
          <a:prstGeom prst="line">
            <a:avLst/>
          </a:prstGeom>
          <a:ln w="190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F8B7EE2-DEF0-4F77-A676-69FA118A5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NEC 2017</a:t>
            </a:r>
          </a:p>
        </p:txBody>
      </p:sp>
    </p:spTree>
    <p:extLst>
      <p:ext uri="{BB962C8B-B14F-4D97-AF65-F5344CB8AC3E}">
        <p14:creationId xmlns:p14="http://schemas.microsoft.com/office/powerpoint/2010/main" val="3717827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ED07-E807-402E-B3B6-BD702165E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1"/>
            <a:ext cx="9428018" cy="417390"/>
          </a:xfrm>
        </p:spPr>
        <p:txBody>
          <a:bodyPr>
            <a:normAutofit/>
          </a:bodyPr>
          <a:lstStyle/>
          <a:p>
            <a:r>
              <a:rPr lang="en-US" dirty="0"/>
              <a:t>APS processing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EB0BC-1E53-40DB-95AA-873F063D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NEC 2017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B51A73-FEBD-4183-961D-E1DB88E7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D510-22D4-45A1-AA9E-3831A51AAB6F}" type="slidenum">
              <a:rPr lang="en-US" smtClean="0"/>
              <a:t>10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1E35F9-45AB-4FFB-92B5-7B0EE98B6F3F}"/>
              </a:ext>
            </a:extLst>
          </p:cNvPr>
          <p:cNvSpPr/>
          <p:nvPr/>
        </p:nvSpPr>
        <p:spPr>
          <a:xfrm>
            <a:off x="838200" y="674500"/>
            <a:ext cx="105156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latin typeface="URWPalladioL-Roma"/>
              </a:rPr>
              <a:t>Baikal-GVD strings are flexible and OM position deviations can reach tens of meters. In order to track OM coordinates, an acoustic positioning system (APS) has been developed by </a:t>
            </a:r>
            <a:r>
              <a:rPr lang="en-US" dirty="0" err="1">
                <a:latin typeface="URWPalladioL-Roma"/>
              </a:rPr>
              <a:t>EvoLogics</a:t>
            </a:r>
            <a:r>
              <a:rPr lang="en-US" dirty="0">
                <a:latin typeface="URWPalladioL-Roma"/>
              </a:rPr>
              <a:t> GmbH (Germany) and deployed at the site of the experiment.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2644A6-0F82-4466-AC8B-FEB6BC18CC33}"/>
              </a:ext>
            </a:extLst>
          </p:cNvPr>
          <p:cNvSpPr/>
          <p:nvPr/>
        </p:nvSpPr>
        <p:spPr>
          <a:xfrm>
            <a:off x="5463208" y="1700828"/>
            <a:ext cx="6096000" cy="45550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APS is an array of acoustic modems (called beacons and nodes) installed along the strings of the detector.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APS regularly (40-60 seconds for a cluster) polls beacons for node acoustic signal delays and uses this data to triangulate beacon coordinates.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URWPalladioL-Roma"/>
              </a:rPr>
              <a:t>The APS output is a list of timestamped coordinates for each beacon.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URWPalladioL-Roma"/>
            </a:endParaRPr>
          </a:p>
          <a:p>
            <a:r>
              <a:rPr lang="en-US" dirty="0">
                <a:latin typeface="URWPalladioL-Roma"/>
              </a:rPr>
              <a:t>Processing: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URWPalladioL-Roma"/>
              </a:rPr>
              <a:t>First, each beacons position is linearly interpolated at regular intervals producing aligned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URWPalladioL-Roma"/>
              </a:rPr>
              <a:t>Then, a string model is fitted to the aligned data and OM coordinates are interpolated for each event. This step is performed during reconstruction, OM coordinates are not stored.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After acoustic data is aligned, the quality control metrics (beacon record density, distances between beacons on the same string and distances between parallel beacons on neighboring strings) are computed.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32CBF1-6A37-42FF-AC3F-0D49D5D8C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028" y="1848237"/>
            <a:ext cx="3888016" cy="426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1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ED07-E807-402E-B3B6-BD702165E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1"/>
            <a:ext cx="9428018" cy="417390"/>
          </a:xfrm>
        </p:spPr>
        <p:txBody>
          <a:bodyPr>
            <a:normAutofit/>
          </a:bodyPr>
          <a:lstStyle/>
          <a:p>
            <a:r>
              <a:rPr lang="en-US" dirty="0"/>
              <a:t>Monte-Carlo simulation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EB0BC-1E53-40DB-95AA-873F063D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NEC 2017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B51A73-FEBD-4183-961D-E1DB88E7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D510-22D4-45A1-AA9E-3831A51AAB6F}" type="slidenum">
              <a:rPr lang="en-US" smtClean="0"/>
              <a:t>11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D4F958-0B5A-4322-9BEF-F43D21AB2B91}"/>
              </a:ext>
            </a:extLst>
          </p:cNvPr>
          <p:cNvSpPr/>
          <p:nvPr/>
        </p:nvSpPr>
        <p:spPr>
          <a:xfrm>
            <a:off x="730827" y="879867"/>
            <a:ext cx="558549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NimbusRomNo9L-Regu"/>
              </a:rPr>
              <a:t>Fortran-based software that was developed for the first generation Baikal NT-200 telescope and is independent from primary data analysis suite used in Baikal Collaboration.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NimbusRomNo9L-Regu"/>
              </a:rPr>
              <a:t>The simulation is performed in two stages.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>
                <a:latin typeface="NimbusRomNo9L-Regu"/>
              </a:rPr>
              <a:t>Primary and secondary particle interactions are modeled within the observed medium.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>
                <a:latin typeface="NimbusRomNo9L-Regu"/>
              </a:rPr>
              <a:t>The trigger conditions and noise signals are applied afterwards and the output is stored in a binary file.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latin typeface="NimbusRomNo9L-Regu"/>
              </a:rPr>
              <a:t>MC data is stored in the </a:t>
            </a:r>
            <a:r>
              <a:rPr lang="en-US" b="1" dirty="0">
                <a:latin typeface="NimbusRomNo9L-Regu"/>
              </a:rPr>
              <a:t>unified event format </a:t>
            </a:r>
            <a:r>
              <a:rPr lang="en-US" dirty="0">
                <a:latin typeface="NimbusRomNo9L-Regu"/>
              </a:rPr>
              <a:t>— an array of time and amplitude values for all pulses in the event. Unified events are a default input for every noise suppression and reconstruction module in BARS. This approach allows us to use MC and experimental data interchangeably when running analysis that should work with both.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686E09-4C6B-487F-851B-E3B004809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708" y="843790"/>
            <a:ext cx="4762500" cy="571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806EF3-6F76-4638-8B6F-C8187440E5F5}"/>
              </a:ext>
            </a:extLst>
          </p:cNvPr>
          <p:cNvSpPr txBox="1"/>
          <p:nvPr/>
        </p:nvSpPr>
        <p:spPr>
          <a:xfrm>
            <a:off x="7596233" y="6191562"/>
            <a:ext cx="3631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Fira Mono" panose="020B0509050000020004" pitchFamily="49" charset="0"/>
                <a:ea typeface="Fira Mono" panose="020B0509050000020004" pitchFamily="49" charset="0"/>
              </a:rPr>
              <a:t>A SIMULATED CASCADE EVENT</a:t>
            </a:r>
          </a:p>
        </p:txBody>
      </p:sp>
    </p:spTree>
    <p:extLst>
      <p:ext uri="{BB962C8B-B14F-4D97-AF65-F5344CB8AC3E}">
        <p14:creationId xmlns:p14="http://schemas.microsoft.com/office/powerpoint/2010/main" val="3913453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111"/>
            <a:ext cx="10515600" cy="417390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985C59-2973-4B5D-95C4-4B9C9D63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NEC 2017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06163-BE9D-4212-8790-5ED76AB95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D510-22D4-45A1-AA9E-3831A51AAB6F}" type="slidenum">
              <a:rPr lang="en-US" smtClean="0"/>
              <a:t>12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7C216CA-9532-41AC-A29E-E04A2841F0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134" y="5705708"/>
            <a:ext cx="2145656" cy="670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10D14A-D2E3-4E07-9E58-629BBF05D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297" y="5737152"/>
            <a:ext cx="607632" cy="6076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DB800B-5F8D-45A7-8577-34DB08595D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211" y="5706028"/>
            <a:ext cx="669881" cy="6698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6E7C9A-353B-4FBD-9DD6-0689825455AB}"/>
              </a:ext>
            </a:extLst>
          </p:cNvPr>
          <p:cNvSpPr txBox="1"/>
          <p:nvPr/>
        </p:nvSpPr>
        <p:spPr>
          <a:xfrm>
            <a:off x="5148113" y="4156364"/>
            <a:ext cx="1895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THANK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45F6FD-2AD9-4B73-958B-071BB0764722}"/>
              </a:ext>
            </a:extLst>
          </p:cNvPr>
          <p:cNvSpPr txBox="1"/>
          <p:nvPr/>
        </p:nvSpPr>
        <p:spPr>
          <a:xfrm>
            <a:off x="1063337" y="810492"/>
            <a:ext cx="100653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First cluster of Baikal-GVD has been deployed in 2015 and was updated to a standard configuration in 2016; a second cluster has been deployed this year.  Each cluster generates ~50 Gb of data per 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new data analysis and processing ROOT-based framework is under active development and is being used both for offline and automated processing.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 automated processing software for raw data has been developed.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006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2">
            <a:extLst>
              <a:ext uri="{FF2B5EF4-FFF2-40B4-BE49-F238E27FC236}">
                <a16:creationId xmlns:a16="http://schemas.microsoft.com/office/drawing/2014/main" id="{01BE7D4F-214E-4381-9898-B11F050C13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9" r="17258"/>
          <a:stretch/>
        </p:blipFill>
        <p:spPr bwMode="auto">
          <a:xfrm>
            <a:off x="916984" y="-1"/>
            <a:ext cx="11275017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36AD6CC0-79F4-4399-AEE4-2E41B2594E08}"/>
              </a:ext>
            </a:extLst>
          </p:cNvPr>
          <p:cNvSpPr/>
          <p:nvPr/>
        </p:nvSpPr>
        <p:spPr>
          <a:xfrm>
            <a:off x="1" y="-1"/>
            <a:ext cx="12192000" cy="6858001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3000">
                <a:srgbClr val="000000">
                  <a:alpha val="0"/>
                </a:srgbClr>
              </a:gs>
              <a:gs pos="20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9FDC8C-E929-44AC-AE5F-E461D2AB0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1"/>
            <a:ext cx="5254487" cy="4173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Baikal-GVD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421CB4-C1C8-4F4D-958E-F695D50690D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02711" y="1657971"/>
            <a:ext cx="5504725" cy="2269145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 large-scale neutrino detector in Lake Baikal. </a:t>
            </a:r>
          </a:p>
          <a:p>
            <a:r>
              <a:rPr lang="en-US" sz="1600" dirty="0">
                <a:solidFill>
                  <a:schemeClr val="bg1"/>
                </a:solidFill>
              </a:rPr>
              <a:t>A 3D underwater array of photodetectors.</a:t>
            </a:r>
          </a:p>
          <a:p>
            <a:r>
              <a:rPr lang="en-US" sz="1600" dirty="0">
                <a:solidFill>
                  <a:schemeClr val="bg1"/>
                </a:solidFill>
              </a:rPr>
              <a:t>Submerged at the depth of ~1 km, 3.5 km from the shore.</a:t>
            </a:r>
          </a:p>
          <a:p>
            <a:r>
              <a:rPr lang="en-US" sz="1600" dirty="0">
                <a:solidFill>
                  <a:schemeClr val="bg1"/>
                </a:solidFill>
              </a:rPr>
              <a:t>Modular: detector is comprised of multiple independent clusters (sub-arrays). Each cluster is a neutrino telescope by itself!</a:t>
            </a:r>
          </a:p>
        </p:txBody>
      </p:sp>
      <p:sp>
        <p:nvSpPr>
          <p:cNvPr id="53" name="Footer Placeholder 52">
            <a:extLst>
              <a:ext uri="{FF2B5EF4-FFF2-40B4-BE49-F238E27FC236}">
                <a16:creationId xmlns:a16="http://schemas.microsoft.com/office/drawing/2014/main" id="{A83BCE13-2276-460E-AB12-50DD47F37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89705" y="154112"/>
            <a:ext cx="964095" cy="41739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NEC 2017</a:t>
            </a:r>
          </a:p>
        </p:txBody>
      </p:sp>
      <p:sp>
        <p:nvSpPr>
          <p:cNvPr id="54" name="Slide Number Placeholder 53">
            <a:extLst>
              <a:ext uri="{FF2B5EF4-FFF2-40B4-BE49-F238E27FC236}">
                <a16:creationId xmlns:a16="http://schemas.microsoft.com/office/drawing/2014/main" id="{408889D5-3D3C-435F-B3E5-A6A194A14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9208" y="6376228"/>
            <a:ext cx="480391" cy="365125"/>
          </a:xfrm>
        </p:spPr>
        <p:txBody>
          <a:bodyPr/>
          <a:lstStyle/>
          <a:p>
            <a:fld id="{83CAD510-22D4-45A1-AA9E-3831A51AAB6F}" type="slidenum">
              <a:rPr lang="en-US" smtClean="0"/>
              <a:t>2</a:t>
            </a:fld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61CA75E-1BDA-4CDA-88F9-38BDE3300F8A}"/>
              </a:ext>
            </a:extLst>
          </p:cNvPr>
          <p:cNvCxnSpPr>
            <a:cxnSpLocks/>
          </p:cNvCxnSpPr>
          <p:nvPr/>
        </p:nvCxnSpPr>
        <p:spPr>
          <a:xfrm>
            <a:off x="838200" y="571501"/>
            <a:ext cx="10515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3A9C339-40A0-4373-BFDE-F9D04ADB4617}"/>
              </a:ext>
            </a:extLst>
          </p:cNvPr>
          <p:cNvGrpSpPr/>
          <p:nvPr/>
        </p:nvGrpSpPr>
        <p:grpSpPr>
          <a:xfrm>
            <a:off x="-180513" y="3991701"/>
            <a:ext cx="7848871" cy="2364655"/>
            <a:chOff x="390987" y="4074319"/>
            <a:chExt cx="7848871" cy="2364655"/>
          </a:xfrm>
        </p:grpSpPr>
        <p:grpSp>
          <p:nvGrpSpPr>
            <p:cNvPr id="81" name="Группа 116">
              <a:extLst>
                <a:ext uri="{FF2B5EF4-FFF2-40B4-BE49-F238E27FC236}">
                  <a16:creationId xmlns:a16="http://schemas.microsoft.com/office/drawing/2014/main" id="{F4F60190-06F3-46FB-93FE-069BB760B9F8}"/>
                </a:ext>
              </a:extLst>
            </p:cNvPr>
            <p:cNvGrpSpPr/>
            <p:nvPr/>
          </p:nvGrpSpPr>
          <p:grpSpPr>
            <a:xfrm>
              <a:off x="390987" y="4074319"/>
              <a:ext cx="7848871" cy="2364655"/>
              <a:chOff x="-520376" y="447561"/>
              <a:chExt cx="7266920" cy="2192531"/>
            </a:xfrm>
          </p:grpSpPr>
          <p:grpSp>
            <p:nvGrpSpPr>
              <p:cNvPr id="82" name="Group 2">
                <a:extLst>
                  <a:ext uri="{FF2B5EF4-FFF2-40B4-BE49-F238E27FC236}">
                    <a16:creationId xmlns:a16="http://schemas.microsoft.com/office/drawing/2014/main" id="{21240C8D-77F4-4087-B1C8-674A38084D5E}"/>
                  </a:ext>
                </a:extLst>
              </p:cNvPr>
              <p:cNvGrpSpPr/>
              <p:nvPr/>
            </p:nvGrpSpPr>
            <p:grpSpPr bwMode="auto">
              <a:xfrm>
                <a:off x="382100" y="847804"/>
                <a:ext cx="5121275" cy="1792288"/>
                <a:chOff x="382483" y="773158"/>
                <a:chExt cx="3226" cy="1129"/>
              </a:xfrm>
            </p:grpSpPr>
            <p:sp>
              <p:nvSpPr>
                <p:cNvPr id="85" name="Line 3">
                  <a:extLst>
                    <a:ext uri="{FF2B5EF4-FFF2-40B4-BE49-F238E27FC236}">
                      <a16:creationId xmlns:a16="http://schemas.microsoft.com/office/drawing/2014/main" id="{0CAAF3FA-67C5-42EF-AA35-5FE99A1CD0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2528" y="773753"/>
                  <a:ext cx="499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6" name="Text Box 4">
                  <a:extLst>
                    <a:ext uri="{FF2B5EF4-FFF2-40B4-BE49-F238E27FC236}">
                      <a16:creationId xmlns:a16="http://schemas.microsoft.com/office/drawing/2014/main" id="{931B853C-791B-4083-8AF6-E98A47D3C3E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4575" y="773158"/>
                  <a:ext cx="874" cy="1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600" b="1" kern="1200" dirty="0">
                      <a:solidFill>
                        <a:schemeClr val="bg1"/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Telescope (E,</a:t>
                  </a:r>
                  <a:r>
                    <a:rPr lang="en-US" sz="1600" b="1" kern="1200" dirty="0">
                      <a:solidFill>
                        <a:schemeClr val="bg1"/>
                      </a:solidFill>
                      <a:effectLst/>
                      <a:latin typeface="Symbol"/>
                      <a:ea typeface="Times New Roman"/>
                      <a:cs typeface="Times New Roman"/>
                    </a:rPr>
                    <a:t>W</a:t>
                  </a:r>
                  <a:r>
                    <a:rPr lang="en-US" sz="1600" b="1" kern="1200" dirty="0">
                      <a:solidFill>
                        <a:schemeClr val="bg1"/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)</a:t>
                  </a:r>
                  <a:endParaRPr lang="ru-RU" sz="1100" dirty="0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87" name="Text Box 5">
                  <a:extLst>
                    <a:ext uri="{FF2B5EF4-FFF2-40B4-BE49-F238E27FC236}">
                      <a16:creationId xmlns:a16="http://schemas.microsoft.com/office/drawing/2014/main" id="{F3835AD9-F93B-4AB8-8A57-1D753925CD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2483" y="773799"/>
                  <a:ext cx="424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800" kern="1200">
                      <a:solidFill>
                        <a:srgbClr val="000000"/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input</a:t>
                  </a:r>
                  <a:endParaRPr lang="ru-RU" sz="1200">
                    <a:effectLst/>
                    <a:latin typeface="Times New Roman"/>
                    <a:ea typeface="Times New Roman"/>
                  </a:endParaRPr>
                </a:p>
              </p:txBody>
            </p:sp>
            <p:grpSp>
              <p:nvGrpSpPr>
                <p:cNvPr id="88" name="Group 6">
                  <a:extLst>
                    <a:ext uri="{FF2B5EF4-FFF2-40B4-BE49-F238E27FC236}">
                      <a16:creationId xmlns:a16="http://schemas.microsoft.com/office/drawing/2014/main" id="{149943A0-3E99-48C4-AB1B-11052F1484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3124" y="773209"/>
                  <a:ext cx="2585" cy="1078"/>
                  <a:chOff x="383124" y="773209"/>
                  <a:chExt cx="2585" cy="1078"/>
                </a:xfrm>
              </p:grpSpPr>
              <p:sp>
                <p:nvSpPr>
                  <p:cNvPr id="91" name="Line 9">
                    <a:extLst>
                      <a:ext uri="{FF2B5EF4-FFF2-40B4-BE49-F238E27FC236}">
                        <a16:creationId xmlns:a16="http://schemas.microsoft.com/office/drawing/2014/main" id="{4939486A-C17A-4855-9819-C656CD9488A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3713" y="773572"/>
                    <a:ext cx="681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" name="Line 10">
                    <a:extLst>
                      <a:ext uri="{FF2B5EF4-FFF2-40B4-BE49-F238E27FC236}">
                        <a16:creationId xmlns:a16="http://schemas.microsoft.com/office/drawing/2014/main" id="{478CC89F-9DAE-4A18-B71A-46DA4CDA052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83713" y="773935"/>
                    <a:ext cx="681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93" name="Group 11">
                    <a:extLst>
                      <a:ext uri="{FF2B5EF4-FFF2-40B4-BE49-F238E27FC236}">
                        <a16:creationId xmlns:a16="http://schemas.microsoft.com/office/drawing/2014/main" id="{FB5049B5-64B4-44BB-81F4-F0717E8DBBB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84394" y="773345"/>
                    <a:ext cx="1315" cy="879"/>
                    <a:chOff x="384394" y="773345"/>
                    <a:chExt cx="3510" cy="1651"/>
                  </a:xfrm>
                </p:grpSpPr>
                <p:sp>
                  <p:nvSpPr>
                    <p:cNvPr id="99" name="AutoShape 12">
                      <a:extLst>
                        <a:ext uri="{FF2B5EF4-FFF2-40B4-BE49-F238E27FC236}">
                          <a16:creationId xmlns:a16="http://schemas.microsoft.com/office/drawing/2014/main" id="{498B176B-5167-46EA-86A0-4B124D5060A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394" y="773345"/>
                      <a:ext cx="3510" cy="1651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FF"/>
                    </a:solidFill>
                    <a:ln w="28575">
                      <a:solidFill>
                        <a:srgbClr val="000066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100" name="Picture 13">
                      <a:extLst>
                        <a:ext uri="{FF2B5EF4-FFF2-40B4-BE49-F238E27FC236}">
                          <a16:creationId xmlns:a16="http://schemas.microsoft.com/office/drawing/2014/main" id="{6EED1CC3-F98F-4A94-BCFB-96BC4D1B9C4F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84530" y="773526"/>
                      <a:ext cx="1665" cy="136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1" name="Picture 14">
                      <a:extLst>
                        <a:ext uri="{FF2B5EF4-FFF2-40B4-BE49-F238E27FC236}">
                          <a16:creationId xmlns:a16="http://schemas.microsoft.com/office/drawing/2014/main" id="{D7A9A519-0D4B-442D-824F-D946510D7DDB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86345" y="773617"/>
                      <a:ext cx="1375" cy="122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sp>
                <p:nvSpPr>
                  <p:cNvPr id="94" name="Text Box 17">
                    <a:extLst>
                      <a:ext uri="{FF2B5EF4-FFF2-40B4-BE49-F238E27FC236}">
                        <a16:creationId xmlns:a16="http://schemas.microsoft.com/office/drawing/2014/main" id="{908FCC5E-5239-4B3B-8243-5B347064BEA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3124" y="773209"/>
                    <a:ext cx="484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en-US" sz="1800" b="1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rPr>
                      <a:t>Target</a:t>
                    </a:r>
                    <a:endParaRPr lang="ru-RU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95" name="Text Box 18">
                    <a:extLst>
                      <a:ext uri="{FF2B5EF4-FFF2-40B4-BE49-F238E27FC236}">
                        <a16:creationId xmlns:a16="http://schemas.microsoft.com/office/drawing/2014/main" id="{8FF2DD33-7DE8-451A-8F48-EE5DA32B085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3723" y="773344"/>
                    <a:ext cx="599" cy="1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en-US" sz="1600" b="1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rPr>
                      <a:t>muon</a:t>
                    </a:r>
                    <a:r>
                      <a:rPr lang="en-US" sz="1400" b="1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rPr>
                      <a:t> (</a:t>
                    </a:r>
                    <a:r>
                      <a:rPr lang="en-US" sz="1400" b="1" kern="1200" dirty="0">
                        <a:solidFill>
                          <a:schemeClr val="bg1"/>
                        </a:solidFill>
                        <a:effectLst/>
                        <a:latin typeface="Symbol"/>
                        <a:ea typeface="Times New Roman"/>
                        <a:cs typeface="Times New Roman"/>
                      </a:rPr>
                      <a:t>n</a:t>
                    </a:r>
                    <a:r>
                      <a:rPr lang="en-US" sz="1400" b="1" kern="1200" baseline="-25000" dirty="0">
                        <a:solidFill>
                          <a:schemeClr val="bg1"/>
                        </a:solidFill>
                        <a:effectLst/>
                        <a:latin typeface="Symbol"/>
                        <a:ea typeface="Times New Roman"/>
                        <a:cs typeface="Times New Roman"/>
                      </a:rPr>
                      <a:t>m</a:t>
                    </a:r>
                    <a:r>
                      <a:rPr lang="en-US" sz="1400" b="1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rPr>
                      <a:t>)</a:t>
                    </a:r>
                    <a:r>
                      <a:rPr lang="en-US" sz="900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rPr>
                      <a:t> </a:t>
                    </a:r>
                    <a:endParaRPr lang="ru-RU" sz="1100" dirty="0">
                      <a:solidFill>
                        <a:schemeClr val="bg1"/>
                      </a:solidFill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96" name="Text Box 19">
                    <a:extLst>
                      <a:ext uri="{FF2B5EF4-FFF2-40B4-BE49-F238E27FC236}">
                        <a16:creationId xmlns:a16="http://schemas.microsoft.com/office/drawing/2014/main" id="{988EB046-C833-4383-A35D-27B375DB48A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3640" y="773963"/>
                    <a:ext cx="772" cy="32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600" b="1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rPr>
                      <a:t>cascade</a:t>
                    </a:r>
                    <a:endParaRPr lang="ru-RU" sz="1100" dirty="0">
                      <a:solidFill>
                        <a:schemeClr val="bg1"/>
                      </a:solidFill>
                      <a:effectLst/>
                      <a:latin typeface="Times New Roman"/>
                      <a:ea typeface="Times New Roman"/>
                    </a:endParaRPr>
                  </a:p>
                  <a:p>
                    <a:pPr algn="ctr">
                      <a:spcAft>
                        <a:spcPts val="0"/>
                      </a:spcAft>
                    </a:pPr>
                    <a:r>
                      <a:rPr lang="en-US" sz="1400" b="1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rPr>
                      <a:t>(</a:t>
                    </a:r>
                    <a:r>
                      <a:rPr lang="en-US" sz="1400" b="1" kern="1200" dirty="0" err="1">
                        <a:solidFill>
                          <a:schemeClr val="bg1"/>
                        </a:solidFill>
                        <a:effectLst/>
                        <a:latin typeface="Symbol"/>
                        <a:ea typeface="Times New Roman"/>
                        <a:cs typeface="Times New Roman"/>
                      </a:rPr>
                      <a:t>n</a:t>
                    </a:r>
                    <a:r>
                      <a:rPr lang="en-US" sz="1400" b="1" kern="1200" baseline="-25000" dirty="0" err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e</a:t>
                    </a:r>
                    <a:r>
                      <a:rPr lang="en-US" sz="1400" b="1" kern="1200" dirty="0" err="1">
                        <a:solidFill>
                          <a:schemeClr val="bg1"/>
                        </a:solidFill>
                        <a:effectLst/>
                        <a:latin typeface="Symbol"/>
                        <a:ea typeface="Times New Roman"/>
                        <a:cs typeface="Times New Roman"/>
                      </a:rPr>
                      <a:t>,n</a:t>
                    </a:r>
                    <a:r>
                      <a:rPr lang="en-US" sz="1400" b="1" kern="1200" baseline="-25000" dirty="0" err="1">
                        <a:solidFill>
                          <a:schemeClr val="bg1"/>
                        </a:solidFill>
                        <a:effectLst/>
                        <a:latin typeface="Symbol"/>
                        <a:ea typeface="Times New Roman"/>
                        <a:cs typeface="Times New Roman"/>
                      </a:rPr>
                      <a:t>m</a:t>
                    </a:r>
                    <a:r>
                      <a:rPr lang="en-US" sz="1400" b="1" kern="1200" dirty="0" err="1">
                        <a:solidFill>
                          <a:schemeClr val="bg1"/>
                        </a:solidFill>
                        <a:effectLst/>
                        <a:latin typeface="Symbol"/>
                        <a:ea typeface="Times New Roman"/>
                        <a:cs typeface="Times New Roman"/>
                      </a:rPr>
                      <a:t>,n</a:t>
                    </a:r>
                    <a:r>
                      <a:rPr lang="en-US" sz="1400" b="1" kern="1200" baseline="-25000" dirty="0" err="1">
                        <a:solidFill>
                          <a:schemeClr val="bg1"/>
                        </a:solidFill>
                        <a:effectLst/>
                        <a:latin typeface="Symbol"/>
                        <a:ea typeface="Times New Roman"/>
                        <a:cs typeface="Times New Roman"/>
                      </a:rPr>
                      <a:t>t</a:t>
                    </a:r>
                    <a:r>
                      <a:rPr lang="en-US" sz="1400" b="1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rPr>
                      <a:t>)</a:t>
                    </a:r>
                    <a:endParaRPr lang="ru-RU" sz="1100" dirty="0">
                      <a:solidFill>
                        <a:schemeClr val="bg1"/>
                      </a:solidFill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97" name="Text Box 22">
                    <a:extLst>
                      <a:ext uri="{FF2B5EF4-FFF2-40B4-BE49-F238E27FC236}">
                        <a16:creationId xmlns:a16="http://schemas.microsoft.com/office/drawing/2014/main" id="{8C5ED011-414D-47DC-B205-C26031936B5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4575" y="773345"/>
                    <a:ext cx="428" cy="21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en-US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rPr>
                      <a:t>muon</a:t>
                    </a:r>
                    <a:endParaRPr lang="ru-RU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98" name="Text Box 23">
                    <a:extLst>
                      <a:ext uri="{FF2B5EF4-FFF2-40B4-BE49-F238E27FC236}">
                        <a16:creationId xmlns:a16="http://schemas.microsoft.com/office/drawing/2014/main" id="{50608AB7-C2FD-40CA-A86C-D52DF21828C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5120" y="773345"/>
                    <a:ext cx="539" cy="21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en-US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rPr>
                      <a:t>cascade</a:t>
                    </a:r>
                    <a:endParaRPr lang="ru-RU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</p:grpSp>
          <p:sp>
            <p:nvSpPr>
              <p:cNvPr id="83" name="Text Box 38">
                <a:extLst>
                  <a:ext uri="{FF2B5EF4-FFF2-40B4-BE49-F238E27FC236}">
                    <a16:creationId xmlns:a16="http://schemas.microsoft.com/office/drawing/2014/main" id="{96139343-74C8-40E1-B770-9E1C9F2640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520376" y="447561"/>
                <a:ext cx="7266920" cy="3709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2000" b="1" kern="1200" dirty="0">
                    <a:solidFill>
                      <a:schemeClr val="bg1"/>
                    </a:solidFill>
                    <a:effectLst/>
                    <a:ea typeface="Times New Roman"/>
                    <a:cs typeface="Times New Roman"/>
                  </a:rPr>
                  <a:t>Detection </a:t>
                </a:r>
                <a:r>
                  <a:rPr lang="en-US" sz="2000" b="1" dirty="0">
                    <a:solidFill>
                      <a:schemeClr val="bg1"/>
                    </a:solidFill>
                    <a:ea typeface="Times New Roman"/>
                    <a:cs typeface="Times New Roman"/>
                  </a:rPr>
                  <a:t>p</a:t>
                </a:r>
                <a:r>
                  <a:rPr lang="en-US" sz="2000" b="1" kern="1200" dirty="0">
                    <a:solidFill>
                      <a:schemeClr val="bg1"/>
                    </a:solidFill>
                    <a:effectLst/>
                    <a:ea typeface="Times New Roman"/>
                    <a:cs typeface="Times New Roman"/>
                  </a:rPr>
                  <a:t>rinciple</a:t>
                </a:r>
                <a:endParaRPr lang="ru-RU" sz="2000" dirty="0">
                  <a:solidFill>
                    <a:schemeClr val="bg1"/>
                  </a:solidFill>
                  <a:effectLst/>
                  <a:ea typeface="Times New Roman"/>
                </a:endParaRPr>
              </a:p>
            </p:txBody>
          </p:sp>
          <p:sp>
            <p:nvSpPr>
              <p:cNvPr id="84" name="Text Box 19">
                <a:extLst>
                  <a:ext uri="{FF2B5EF4-FFF2-40B4-BE49-F238E27FC236}">
                    <a16:creationId xmlns:a16="http://schemas.microsoft.com/office/drawing/2014/main" id="{CCFA6DAE-E1C4-40F2-981E-CFA481DA1F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2542" y="1348024"/>
                <a:ext cx="1225550" cy="342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b="1" kern="1200" dirty="0" err="1">
                    <a:solidFill>
                      <a:schemeClr val="bg1"/>
                    </a:solidFill>
                    <a:effectLst/>
                    <a:latin typeface="Symbol"/>
                    <a:ea typeface="Times New Roman"/>
                    <a:cs typeface="Times New Roman"/>
                  </a:rPr>
                  <a:t>n</a:t>
                </a:r>
                <a:r>
                  <a:rPr lang="en-US" b="1" kern="1200" baseline="-25000" dirty="0" err="1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e</a:t>
                </a:r>
                <a:r>
                  <a:rPr lang="en-US" b="1" kern="1200" dirty="0" err="1">
                    <a:solidFill>
                      <a:schemeClr val="bg1"/>
                    </a:solidFill>
                    <a:effectLst/>
                    <a:latin typeface="Symbol"/>
                    <a:ea typeface="Times New Roman"/>
                    <a:cs typeface="Times New Roman"/>
                  </a:rPr>
                  <a:t>:n</a:t>
                </a:r>
                <a:r>
                  <a:rPr lang="en-US" b="1" kern="1200" baseline="-25000" dirty="0" err="1">
                    <a:solidFill>
                      <a:schemeClr val="bg1"/>
                    </a:solidFill>
                    <a:effectLst/>
                    <a:latin typeface="Symbol"/>
                    <a:ea typeface="Times New Roman"/>
                    <a:cs typeface="Times New Roman"/>
                  </a:rPr>
                  <a:t>m</a:t>
                </a:r>
                <a:r>
                  <a:rPr lang="en-US" b="1" kern="1200" dirty="0" err="1">
                    <a:solidFill>
                      <a:schemeClr val="bg1"/>
                    </a:solidFill>
                    <a:effectLst/>
                    <a:latin typeface="Symbol"/>
                    <a:ea typeface="Times New Roman"/>
                    <a:cs typeface="Times New Roman"/>
                  </a:rPr>
                  <a:t>:n</a:t>
                </a:r>
                <a:r>
                  <a:rPr lang="en-US" b="1" kern="1200" baseline="-25000" dirty="0" err="1">
                    <a:solidFill>
                      <a:schemeClr val="bg1"/>
                    </a:solidFill>
                    <a:effectLst/>
                    <a:latin typeface="Symbol"/>
                    <a:ea typeface="Times New Roman"/>
                    <a:cs typeface="Times New Roman"/>
                  </a:rPr>
                  <a:t>t</a:t>
                </a:r>
                <a:endParaRPr lang="ru-RU" sz="1050" dirty="0">
                  <a:solidFill>
                    <a:schemeClr val="bg1"/>
                  </a:solidFill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BF01DB43-DA67-4731-95C6-F7F5E886CAAF}"/>
                </a:ext>
              </a:extLst>
            </p:cNvPr>
            <p:cNvSpPr/>
            <p:nvPr/>
          </p:nvSpPr>
          <p:spPr>
            <a:xfrm>
              <a:off x="2390166" y="5121397"/>
              <a:ext cx="914400" cy="9144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WATER</a:t>
              </a:r>
            </a:p>
          </p:txBody>
        </p:sp>
      </p:grpSp>
      <p:pic>
        <p:nvPicPr>
          <p:cNvPr id="107" name="Picture 106">
            <a:extLst>
              <a:ext uri="{FF2B5EF4-FFF2-40B4-BE49-F238E27FC236}">
                <a16:creationId xmlns:a16="http://schemas.microsoft.com/office/drawing/2014/main" id="{ACB58905-7881-43D4-8998-AEA55446D5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376" y="3802346"/>
            <a:ext cx="1848832" cy="2554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8" name="Text Box 4">
            <a:extLst>
              <a:ext uri="{FF2B5EF4-FFF2-40B4-BE49-F238E27FC236}">
                <a16:creationId xmlns:a16="http://schemas.microsoft.com/office/drawing/2014/main" id="{0FA55860-C2DE-45E0-B8BB-25BFA1EBE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2578" y="3463792"/>
            <a:ext cx="11844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b="1" kern="12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GVD Layout</a:t>
            </a:r>
            <a:endParaRPr lang="ru-RU" sz="11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5320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FDC8C-E929-44AC-AE5F-E461D2AB0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GVD Cluster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A5FCA-6F34-43C6-B8DA-FF0545BBC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NEC 2017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7568D3-1474-48EB-8BC5-F75E89CB6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D510-22D4-45A1-AA9E-3831A51AAB6F}" type="slidenum">
              <a:rPr lang="en-US" smtClean="0"/>
              <a:t>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80A801-FEB1-475C-8C52-3B9CDFC11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28382"/>
            <a:ext cx="3961432" cy="58129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D1BA5B-61C5-465C-9F48-90DD838DA7BC}"/>
              </a:ext>
            </a:extLst>
          </p:cNvPr>
          <p:cNvSpPr txBox="1"/>
          <p:nvPr/>
        </p:nvSpPr>
        <p:spPr>
          <a:xfrm>
            <a:off x="5288972" y="1145009"/>
            <a:ext cx="61375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cluster consists of 8 flexible strings of </a:t>
            </a:r>
            <a:r>
              <a:rPr lang="en-US" b="1" dirty="0"/>
              <a:t>optical modules</a:t>
            </a:r>
            <a:r>
              <a:rPr lang="en-US" dirty="0"/>
              <a:t>. An optical module (OM) contains a photodetector and control electronics.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12 consecutive OMs comprise a </a:t>
            </a:r>
            <a:r>
              <a:rPr lang="en-US" b="1" dirty="0"/>
              <a:t>section</a:t>
            </a:r>
            <a:r>
              <a:rPr lang="en-US" dirty="0"/>
              <a:t>. Each string contains 3 sections totaling 36 photodetectors.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a cluster trigger fires, each section sends a section record to the shore.  The section record contains filtered FADC samples of the output of all photodetectors in the section within 5 </a:t>
            </a:r>
            <a:r>
              <a:rPr lang="en-US" dirty="0" err="1"/>
              <a:t>μs</a:t>
            </a:r>
            <a:r>
              <a:rPr lang="en-US" dirty="0"/>
              <a:t> time window.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cluster is equipped with an acoustic positioning system (APS) that allows tracking OM coordinates.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Aside from a photodetector, OMs are equipped with an array of sensors (humidity, pressure </a:t>
            </a:r>
            <a:r>
              <a:rPr lang="en-US" dirty="0" err="1"/>
              <a:t>etc</a:t>
            </a:r>
            <a:r>
              <a:rPr lang="en-US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Assuming standard trigger parameters, the cluster output is ~50 Gb/day. This number can vary due to seasonal variations in the background.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3216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C7B53-8E80-4C50-A865-F6A98D623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pipeline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77992-D2C0-4478-835F-695DDA73A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NEC 2017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FDC64E-AA35-4A4E-8752-70A574990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D510-22D4-45A1-AA9E-3831A51AAB6F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3DCD9F-B7CD-4774-B9ED-95E03C8801F1}"/>
              </a:ext>
            </a:extLst>
          </p:cNvPr>
          <p:cNvSpPr txBox="1"/>
          <p:nvPr/>
        </p:nvSpPr>
        <p:spPr>
          <a:xfrm>
            <a:off x="1328612" y="2052660"/>
            <a:ext cx="162890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Section records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979A13-5DFB-49F9-BF9D-7EF639541D02}"/>
              </a:ext>
            </a:extLst>
          </p:cNvPr>
          <p:cNvSpPr txBox="1"/>
          <p:nvPr/>
        </p:nvSpPr>
        <p:spPr>
          <a:xfrm>
            <a:off x="1516933" y="3963682"/>
            <a:ext cx="144001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Acoustic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D90325-452E-4209-8E89-47BF260E24D0}"/>
              </a:ext>
            </a:extLst>
          </p:cNvPr>
          <p:cNvSpPr txBox="1"/>
          <p:nvPr/>
        </p:nvSpPr>
        <p:spPr>
          <a:xfrm>
            <a:off x="1328612" y="4700984"/>
            <a:ext cx="1628331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OM monitoring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351F59-3F90-49F9-99BF-92A944338FE6}"/>
              </a:ext>
            </a:extLst>
          </p:cNvPr>
          <p:cNvSpPr txBox="1"/>
          <p:nvPr/>
        </p:nvSpPr>
        <p:spPr>
          <a:xfrm>
            <a:off x="1218082" y="2557071"/>
            <a:ext cx="173943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Service records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31681B-62E2-4980-8ED3-F68620D7C7CF}"/>
              </a:ext>
            </a:extLst>
          </p:cNvPr>
          <p:cNvSpPr txBox="1"/>
          <p:nvPr/>
        </p:nvSpPr>
        <p:spPr>
          <a:xfrm>
            <a:off x="953189" y="3036968"/>
            <a:ext cx="200433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Monitoring records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EFA0D6-F001-4CF0-9D69-391E60EB0B1C}"/>
              </a:ext>
            </a:extLst>
          </p:cNvPr>
          <p:cNvSpPr txBox="1"/>
          <p:nvPr/>
        </p:nvSpPr>
        <p:spPr>
          <a:xfrm>
            <a:off x="6558688" y="5785335"/>
            <a:ext cx="1589809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Monte-Carlo simulation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8D2B1F-ED5A-4FE1-965B-3E4BEFCD0340}"/>
              </a:ext>
            </a:extLst>
          </p:cNvPr>
          <p:cNvSpPr txBox="1"/>
          <p:nvPr/>
        </p:nvSpPr>
        <p:spPr>
          <a:xfrm>
            <a:off x="1807845" y="1473138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Fira Mono" panose="020B0509050000020004" pitchFamily="49" charset="0"/>
                <a:ea typeface="Fira Mono" panose="020B0509050000020004" pitchFamily="49" charset="0"/>
              </a:rPr>
              <a:t>CLUSTER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909AF2-E454-4502-99FE-226E9F54CC83}"/>
              </a:ext>
            </a:extLst>
          </p:cNvPr>
          <p:cNvSpPr/>
          <p:nvPr/>
        </p:nvSpPr>
        <p:spPr>
          <a:xfrm>
            <a:off x="4144387" y="2073302"/>
            <a:ext cx="1589809" cy="129558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CLUSTER</a:t>
            </a:r>
          </a:p>
          <a:p>
            <a:pPr algn="ctr"/>
            <a:r>
              <a:rPr lang="en-US" dirty="0"/>
              <a:t>OPERATION</a:t>
            </a:r>
          </a:p>
          <a:p>
            <a:pPr algn="ctr"/>
            <a:r>
              <a:rPr lang="en-US" dirty="0"/>
              <a:t>SOFTWARE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AA669782-7516-46BF-8168-9F9A6E5C8D72}"/>
              </a:ext>
            </a:extLst>
          </p:cNvPr>
          <p:cNvSpPr/>
          <p:nvPr/>
        </p:nvSpPr>
        <p:spPr>
          <a:xfrm>
            <a:off x="3091293" y="2052660"/>
            <a:ext cx="228600" cy="1336869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7F1ABD-1345-43BA-92D2-0ECA8F4752AC}"/>
              </a:ext>
            </a:extLst>
          </p:cNvPr>
          <p:cNvSpPr txBox="1"/>
          <p:nvPr/>
        </p:nvSpPr>
        <p:spPr>
          <a:xfrm>
            <a:off x="4019812" y="147313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Fira Mono" panose="020B0509050000020004" pitchFamily="49" charset="0"/>
                <a:ea typeface="Fira Mono" panose="020B0509050000020004" pitchFamily="49" charset="0"/>
              </a:rPr>
              <a:t>SHORE CENTER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C55E1D-1B1A-4FE2-BA3C-C783AE4C2002}"/>
              </a:ext>
            </a:extLst>
          </p:cNvPr>
          <p:cNvSpPr txBox="1"/>
          <p:nvPr/>
        </p:nvSpPr>
        <p:spPr>
          <a:xfrm>
            <a:off x="6985546" y="147313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Fira Mono" panose="020B0509050000020004" pitchFamily="49" charset="0"/>
                <a:ea typeface="Fira Mono" panose="020B0509050000020004" pitchFamily="49" charset="0"/>
              </a:rPr>
              <a:t>JINR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9EDA4C-6806-4816-B34C-0F9A980DA0C1}"/>
              </a:ext>
            </a:extLst>
          </p:cNvPr>
          <p:cNvSpPr/>
          <p:nvPr/>
        </p:nvSpPr>
        <p:spPr>
          <a:xfrm>
            <a:off x="4144386" y="3963682"/>
            <a:ext cx="1589809" cy="37034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APS Polling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BE46887-6B26-4F22-8552-9A2312DDD522}"/>
              </a:ext>
            </a:extLst>
          </p:cNvPr>
          <p:cNvSpPr/>
          <p:nvPr/>
        </p:nvSpPr>
        <p:spPr>
          <a:xfrm>
            <a:off x="4144388" y="4580761"/>
            <a:ext cx="1589809" cy="60977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Telemetry polling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4134E95-747F-4AB1-81B0-86CA1811786F}"/>
              </a:ext>
            </a:extLst>
          </p:cNvPr>
          <p:cNvCxnSpPr>
            <a:stCxn id="21" idx="1"/>
            <a:endCxn id="20" idx="1"/>
          </p:cNvCxnSpPr>
          <p:nvPr/>
        </p:nvCxnSpPr>
        <p:spPr>
          <a:xfrm flipV="1">
            <a:off x="3319893" y="2721094"/>
            <a:ext cx="824494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D9AC7D1-6DB9-4397-AE52-5E7159792834}"/>
              </a:ext>
            </a:extLst>
          </p:cNvPr>
          <p:cNvCxnSpPr>
            <a:stCxn id="7" idx="3"/>
            <a:endCxn id="24" idx="1"/>
          </p:cNvCxnSpPr>
          <p:nvPr/>
        </p:nvCxnSpPr>
        <p:spPr>
          <a:xfrm>
            <a:off x="2956943" y="4148348"/>
            <a:ext cx="1187443" cy="50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357AFA5-FE30-4381-9A18-F1DEA1A8E2CA}"/>
              </a:ext>
            </a:extLst>
          </p:cNvPr>
          <p:cNvCxnSpPr>
            <a:stCxn id="8" idx="3"/>
            <a:endCxn id="25" idx="1"/>
          </p:cNvCxnSpPr>
          <p:nvPr/>
        </p:nvCxnSpPr>
        <p:spPr>
          <a:xfrm>
            <a:off x="2956943" y="4885650"/>
            <a:ext cx="118744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79FEC7FC-6CFB-4FEC-BA8B-2D5B43601A75}"/>
              </a:ext>
            </a:extLst>
          </p:cNvPr>
          <p:cNvSpPr/>
          <p:nvPr/>
        </p:nvSpPr>
        <p:spPr>
          <a:xfrm>
            <a:off x="6558688" y="2073301"/>
            <a:ext cx="1589809" cy="311723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STORAGE &amp;</a:t>
            </a:r>
          </a:p>
          <a:p>
            <a:pPr algn="ctr"/>
            <a:r>
              <a:rPr lang="en-US" dirty="0"/>
              <a:t>PROCESSING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1AE8940-9F95-4CAC-B3C5-161289334CA2}"/>
              </a:ext>
            </a:extLst>
          </p:cNvPr>
          <p:cNvCxnSpPr>
            <a:stCxn id="20" idx="3"/>
          </p:cNvCxnSpPr>
          <p:nvPr/>
        </p:nvCxnSpPr>
        <p:spPr>
          <a:xfrm>
            <a:off x="5734196" y="2721094"/>
            <a:ext cx="82449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8672DC7-6C1A-4400-8C90-A41358244884}"/>
              </a:ext>
            </a:extLst>
          </p:cNvPr>
          <p:cNvCxnSpPr>
            <a:stCxn id="24" idx="3"/>
          </p:cNvCxnSpPr>
          <p:nvPr/>
        </p:nvCxnSpPr>
        <p:spPr>
          <a:xfrm flipV="1">
            <a:off x="5734195" y="4148348"/>
            <a:ext cx="824493" cy="50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B31FFD5-DCD9-4D35-9A3A-3F1F45088926}"/>
              </a:ext>
            </a:extLst>
          </p:cNvPr>
          <p:cNvCxnSpPr>
            <a:stCxn id="25" idx="3"/>
          </p:cNvCxnSpPr>
          <p:nvPr/>
        </p:nvCxnSpPr>
        <p:spPr>
          <a:xfrm>
            <a:off x="5734197" y="4885650"/>
            <a:ext cx="82449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05890DA-3AED-4211-B911-491F429E76A2}"/>
              </a:ext>
            </a:extLst>
          </p:cNvPr>
          <p:cNvCxnSpPr>
            <a:cxnSpLocks/>
            <a:stCxn id="10" idx="0"/>
            <a:endCxn id="35" idx="2"/>
          </p:cNvCxnSpPr>
          <p:nvPr/>
        </p:nvCxnSpPr>
        <p:spPr>
          <a:xfrm flipV="1">
            <a:off x="7353593" y="5190539"/>
            <a:ext cx="0" cy="5947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26DF20E-641E-42FE-8916-93055504C8AD}"/>
              </a:ext>
            </a:extLst>
          </p:cNvPr>
          <p:cNvSpPr txBox="1"/>
          <p:nvPr/>
        </p:nvSpPr>
        <p:spPr>
          <a:xfrm>
            <a:off x="9399847" y="1491549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Fira Mono" panose="020B0509050000020004" pitchFamily="49" charset="0"/>
                <a:ea typeface="Fira Mono" panose="020B0509050000020004" pitchFamily="49" charset="0"/>
              </a:rPr>
              <a:t>ANALYSIS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F289265-C451-429B-B93C-39E5BFABBD0C}"/>
              </a:ext>
            </a:extLst>
          </p:cNvPr>
          <p:cNvCxnSpPr>
            <a:stCxn id="35" idx="3"/>
          </p:cNvCxnSpPr>
          <p:nvPr/>
        </p:nvCxnSpPr>
        <p:spPr>
          <a:xfrm>
            <a:off x="8148497" y="3631920"/>
            <a:ext cx="901985" cy="489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F7FAA459-F8BD-4E97-88B0-D428A7F3D48D}"/>
              </a:ext>
            </a:extLst>
          </p:cNvPr>
          <p:cNvSpPr txBox="1"/>
          <p:nvPr/>
        </p:nvSpPr>
        <p:spPr>
          <a:xfrm>
            <a:off x="9100342" y="3132685"/>
            <a:ext cx="18865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Calibrations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Astronomy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0EE7D9B-949D-4495-928B-6E47EC4E332F}"/>
              </a:ext>
            </a:extLst>
          </p:cNvPr>
          <p:cNvSpPr txBox="1"/>
          <p:nvPr/>
        </p:nvSpPr>
        <p:spPr>
          <a:xfrm>
            <a:off x="8148497" y="3262588"/>
            <a:ext cx="79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Events</a:t>
            </a:r>
          </a:p>
        </p:txBody>
      </p:sp>
    </p:spTree>
    <p:extLst>
      <p:ext uri="{BB962C8B-B14F-4D97-AF65-F5344CB8AC3E}">
        <p14:creationId xmlns:p14="http://schemas.microsoft.com/office/powerpoint/2010/main" val="3556246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ED07-E807-402E-B3B6-BD702165E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1"/>
            <a:ext cx="9428018" cy="417390"/>
          </a:xfrm>
        </p:spPr>
        <p:txBody>
          <a:bodyPr>
            <a:normAutofit/>
          </a:bodyPr>
          <a:lstStyle/>
          <a:p>
            <a:r>
              <a:rPr lang="en-US" dirty="0"/>
              <a:t>BARS: Baikal Analysis and Reconstruction Software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EB0BC-1E53-40DB-95AA-873F063D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NEC 2017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B51A73-FEBD-4183-961D-E1DB88E7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D510-22D4-45A1-AA9E-3831A51AAB6F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436B6E-34FB-4095-AB1A-5F5D44DC1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215" y="785209"/>
            <a:ext cx="3697585" cy="9500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B336E2-EFD1-424D-A7E5-0E91D6C0B95C}"/>
              </a:ext>
            </a:extLst>
          </p:cNvPr>
          <p:cNvSpPr txBox="1"/>
          <p:nvPr/>
        </p:nvSpPr>
        <p:spPr>
          <a:xfrm>
            <a:off x="914400" y="785209"/>
            <a:ext cx="644236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NT-200+ software was initially developed in Fortran.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GVD it was decided to migrate to C++.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data analysis framework for GVD is called BARS: Baikal Analysis and Reconstruction Software.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BARS is a CERN ROOT library based on MARS software developed for MAGIC experiment.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BARS provides: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Standardized data formats.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Standardized interface for common tasks: noise suppression, reconstruction, calibration 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Data processing management (event loop architecture from MARS).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set of high-level utilities for common tasks (e.g. data export).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well-defined and easily extensible OOP architecture. Implementing, e.g. new noise suppression, is easy and it will be swappable with other noise suppression components.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761977-3CC1-46F9-BC0B-6016C32598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" t="2247" r="83939" b="85758"/>
          <a:stretch/>
        </p:blipFill>
        <p:spPr>
          <a:xfrm>
            <a:off x="10065327" y="1847828"/>
            <a:ext cx="1288473" cy="82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65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ED07-E807-402E-B3B6-BD702165E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1"/>
            <a:ext cx="9428018" cy="417390"/>
          </a:xfrm>
        </p:spPr>
        <p:txBody>
          <a:bodyPr>
            <a:normAutofit/>
          </a:bodyPr>
          <a:lstStyle/>
          <a:p>
            <a:r>
              <a:rPr lang="en-US" dirty="0"/>
              <a:t>BARS: Event loop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EB0BC-1E53-40DB-95AA-873F063D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NEC 2017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B51A73-FEBD-4183-961D-E1DB88E7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D510-22D4-45A1-AA9E-3831A51AAB6F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7C67C0-40F2-4077-8464-AE02244BE0D1}"/>
              </a:ext>
            </a:extLst>
          </p:cNvPr>
          <p:cNvSpPr txBox="1"/>
          <p:nvPr/>
        </p:nvSpPr>
        <p:spPr>
          <a:xfrm>
            <a:off x="5973130" y="830815"/>
            <a:ext cx="5230091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is stored in </a:t>
            </a:r>
            <a:r>
              <a:rPr lang="en-US" b="1" dirty="0"/>
              <a:t>containers.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Processing is done by </a:t>
            </a:r>
            <a:r>
              <a:rPr lang="en-US" b="1" dirty="0"/>
              <a:t>modules.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Ideally, modules are stateless and the state is kept in containers.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analysis is executed in 4 stages: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Initialization</a:t>
            </a:r>
          </a:p>
          <a:p>
            <a:pPr lvl="2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Module objects are created and order of module execution is defined.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Preprocessing: </a:t>
            </a:r>
          </a:p>
          <a:p>
            <a:pPr lvl="2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Modules create container objects they provide, or subscribe to those they depend on. Containers can only be created at this stage.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Processing: </a:t>
            </a:r>
          </a:p>
          <a:p>
            <a:pPr lvl="2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Modules sequentially execute their logic on containers. After the last module finishes execution, all the container objects are reset and the loop begins again until one of the modules calls a break.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Postprocessing: cleanup.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Allows interface standardization, separation of labor (high-level analysis is tweaking module parameters).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059306F-4564-4CBF-A85E-8E0B02C6D092}"/>
              </a:ext>
            </a:extLst>
          </p:cNvPr>
          <p:cNvGrpSpPr/>
          <p:nvPr/>
        </p:nvGrpSpPr>
        <p:grpSpPr>
          <a:xfrm>
            <a:off x="838200" y="1054448"/>
            <a:ext cx="4670059" cy="2346932"/>
            <a:chOff x="6854593" y="1085621"/>
            <a:chExt cx="4670059" cy="23469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DF78E95-F094-4E45-AE6C-E83037D8F069}"/>
                </a:ext>
              </a:extLst>
            </p:cNvPr>
            <p:cNvSpPr txBox="1"/>
            <p:nvPr/>
          </p:nvSpPr>
          <p:spPr>
            <a:xfrm>
              <a:off x="7319464" y="2343281"/>
              <a:ext cx="1672253" cy="276999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Fira Mono" panose="020B0509050000020004" pitchFamily="49" charset="0"/>
                  <a:ea typeface="Fira Mono" panose="020B0509050000020004" pitchFamily="49" charset="0"/>
                </a:rPr>
                <a:t>Calibrate events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F5C3F55-DF2F-4F2C-9C14-99220A1DD70D}"/>
                </a:ext>
              </a:extLst>
            </p:cNvPr>
            <p:cNvSpPr txBox="1"/>
            <p:nvPr/>
          </p:nvSpPr>
          <p:spPr>
            <a:xfrm>
              <a:off x="7784335" y="1531008"/>
              <a:ext cx="1207382" cy="276999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Fira Mono" panose="020B0509050000020004" pitchFamily="49" charset="0"/>
                  <a:ea typeface="Fira Mono" panose="020B0509050000020004" pitchFamily="49" charset="0"/>
                </a:rPr>
                <a:t>Read events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641AC62-ACD0-4F18-A051-8D824B337402}"/>
                </a:ext>
              </a:extLst>
            </p:cNvPr>
            <p:cNvSpPr txBox="1"/>
            <p:nvPr/>
          </p:nvSpPr>
          <p:spPr>
            <a:xfrm>
              <a:off x="6854593" y="1938037"/>
              <a:ext cx="2137124" cy="276999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Fira Mono" panose="020B0509050000020004" pitchFamily="49" charset="0"/>
                  <a:ea typeface="Fira Mono" panose="020B0509050000020004" pitchFamily="49" charset="0"/>
                </a:rPr>
                <a:t>Read calibration data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C08BC2-9DD0-47EB-8723-4BE3F6778679}"/>
                </a:ext>
              </a:extLst>
            </p:cNvPr>
            <p:cNvSpPr txBox="1"/>
            <p:nvPr/>
          </p:nvSpPr>
          <p:spPr>
            <a:xfrm>
              <a:off x="7691361" y="3155554"/>
              <a:ext cx="1300356" cy="276999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Fira Mono" panose="020B0509050000020004" pitchFamily="49" charset="0"/>
                  <a:ea typeface="Fira Mono" panose="020B0509050000020004" pitchFamily="49" charset="0"/>
                </a:rPr>
                <a:t>Write events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E2C877F-036D-4363-BB03-1D464D2EAB95}"/>
                </a:ext>
              </a:extLst>
            </p:cNvPr>
            <p:cNvSpPr txBox="1"/>
            <p:nvPr/>
          </p:nvSpPr>
          <p:spPr>
            <a:xfrm>
              <a:off x="9852399" y="1938037"/>
              <a:ext cx="1672253" cy="276999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Fira Mono" panose="020B0509050000020004" pitchFamily="49" charset="0"/>
                  <a:ea typeface="Fira Mono" panose="020B0509050000020004" pitchFamily="49" charset="0"/>
                </a:rPr>
                <a:t>Calibration data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C0DD3E0-9114-4A40-85D9-F05322E11DAA}"/>
                </a:ext>
              </a:extLst>
            </p:cNvPr>
            <p:cNvSpPr txBox="1"/>
            <p:nvPr/>
          </p:nvSpPr>
          <p:spPr>
            <a:xfrm>
              <a:off x="9852399" y="1535883"/>
              <a:ext cx="649537" cy="27699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Fira Mono" panose="020B0509050000020004" pitchFamily="49" charset="0"/>
                  <a:ea typeface="Fira Mono" panose="020B0509050000020004" pitchFamily="49" charset="0"/>
                </a:rPr>
                <a:t>Event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103F472-CDA6-458E-9F94-039897F90209}"/>
                </a:ext>
              </a:extLst>
            </p:cNvPr>
            <p:cNvSpPr txBox="1"/>
            <p:nvPr/>
          </p:nvSpPr>
          <p:spPr>
            <a:xfrm>
              <a:off x="9790551" y="1085621"/>
              <a:ext cx="1563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Fira Mono" panose="020B0509050000020004" pitchFamily="49" charset="0"/>
                  <a:ea typeface="Fira Mono" panose="020B0509050000020004" pitchFamily="49" charset="0"/>
                </a:rPr>
                <a:t>CONTAINERS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8F07C2-B03F-4187-B51A-EDB68A804199}"/>
                </a:ext>
              </a:extLst>
            </p:cNvPr>
            <p:cNvSpPr txBox="1"/>
            <p:nvPr/>
          </p:nvSpPr>
          <p:spPr>
            <a:xfrm>
              <a:off x="7842043" y="1085621"/>
              <a:ext cx="1149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>
                  <a:latin typeface="Fira Mono" panose="020B0509050000020004" pitchFamily="49" charset="0"/>
                  <a:ea typeface="Fira Mono" panose="020B0509050000020004" pitchFamily="49" charset="0"/>
                </a:rPr>
                <a:t>MODULES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8277BBD-8365-4681-B8F6-77F631EC804E}"/>
                </a:ext>
              </a:extLst>
            </p:cNvPr>
            <p:cNvSpPr txBox="1"/>
            <p:nvPr/>
          </p:nvSpPr>
          <p:spPr>
            <a:xfrm>
              <a:off x="9852399" y="2348157"/>
              <a:ext cx="1114408" cy="27699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Fira Mono" panose="020B0509050000020004" pitchFamily="49" charset="0"/>
                  <a:ea typeface="Fira Mono" panose="020B0509050000020004" pitchFamily="49" charset="0"/>
                </a:rPr>
                <a:t>Event mask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D02333-33AF-4F54-8441-68060795A100}"/>
                </a:ext>
              </a:extLst>
            </p:cNvPr>
            <p:cNvSpPr txBox="1"/>
            <p:nvPr/>
          </p:nvSpPr>
          <p:spPr>
            <a:xfrm>
              <a:off x="7319464" y="2748525"/>
              <a:ext cx="1672253" cy="276999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Fira Mono" panose="020B0509050000020004" pitchFamily="49" charset="0"/>
                  <a:ea typeface="Fira Mono" panose="020B0509050000020004" pitchFamily="49" charset="0"/>
                </a:rPr>
                <a:t>Noise filtration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52B6ADA-A18F-401D-B285-3BA0873B8A41}"/>
                </a:ext>
              </a:extLst>
            </p:cNvPr>
            <p:cNvCxnSpPr>
              <a:stCxn id="7" idx="3"/>
              <a:endCxn id="11" idx="1"/>
            </p:cNvCxnSpPr>
            <p:nvPr/>
          </p:nvCxnSpPr>
          <p:spPr>
            <a:xfrm>
              <a:off x="8991717" y="1669508"/>
              <a:ext cx="860682" cy="48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8127305-E869-4705-A298-9365FAE7A1DB}"/>
                </a:ext>
              </a:extLst>
            </p:cNvPr>
            <p:cNvCxnSpPr>
              <a:stCxn id="11" idx="1"/>
              <a:endCxn id="9" idx="3"/>
            </p:cNvCxnSpPr>
            <p:nvPr/>
          </p:nvCxnSpPr>
          <p:spPr>
            <a:xfrm flipH="1">
              <a:off x="8991717" y="1674383"/>
              <a:ext cx="860682" cy="16196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CB43F30-B2D2-4F99-902F-9178CF7FE1F3}"/>
                </a:ext>
              </a:extLst>
            </p:cNvPr>
            <p:cNvCxnSpPr>
              <a:stCxn id="8" idx="3"/>
              <a:endCxn id="10" idx="1"/>
            </p:cNvCxnSpPr>
            <p:nvPr/>
          </p:nvCxnSpPr>
          <p:spPr>
            <a:xfrm>
              <a:off x="8991717" y="2076537"/>
              <a:ext cx="86068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C03FF7B-7B04-406B-B2FE-C20DA2530B52}"/>
                </a:ext>
              </a:extLst>
            </p:cNvPr>
            <p:cNvCxnSpPr>
              <a:stCxn id="11" idx="1"/>
              <a:endCxn id="6" idx="3"/>
            </p:cNvCxnSpPr>
            <p:nvPr/>
          </p:nvCxnSpPr>
          <p:spPr>
            <a:xfrm flipH="1">
              <a:off x="8991717" y="1674383"/>
              <a:ext cx="860682" cy="80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ADFAF90-7EDA-4B94-AD4D-74901EF98502}"/>
                </a:ext>
              </a:extLst>
            </p:cNvPr>
            <p:cNvCxnSpPr>
              <a:stCxn id="10" idx="1"/>
              <a:endCxn id="6" idx="3"/>
            </p:cNvCxnSpPr>
            <p:nvPr/>
          </p:nvCxnSpPr>
          <p:spPr>
            <a:xfrm flipH="1">
              <a:off x="8991717" y="2076537"/>
              <a:ext cx="860682" cy="4052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91F6231-7D94-4DFD-96F0-60FD0864EC3C}"/>
                </a:ext>
              </a:extLst>
            </p:cNvPr>
            <p:cNvCxnSpPr>
              <a:stCxn id="11" idx="1"/>
              <a:endCxn id="15" idx="3"/>
            </p:cNvCxnSpPr>
            <p:nvPr/>
          </p:nvCxnSpPr>
          <p:spPr>
            <a:xfrm flipH="1">
              <a:off x="8991717" y="1674383"/>
              <a:ext cx="860682" cy="12126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538765D-4ECA-4355-8940-84DD68D9E60A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flipH="1">
              <a:off x="8991717" y="2486658"/>
              <a:ext cx="860682" cy="807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BD18302-EA25-44C4-B14A-0F02FEC052DD}"/>
                </a:ext>
              </a:extLst>
            </p:cNvPr>
            <p:cNvCxnSpPr>
              <a:stCxn id="15" idx="3"/>
              <a:endCxn id="14" idx="1"/>
            </p:cNvCxnSpPr>
            <p:nvPr/>
          </p:nvCxnSpPr>
          <p:spPr>
            <a:xfrm flipV="1">
              <a:off x="8991717" y="2486657"/>
              <a:ext cx="860682" cy="4003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9658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ED07-E807-402E-B3B6-BD702165E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1"/>
            <a:ext cx="9428018" cy="417390"/>
          </a:xfrm>
        </p:spPr>
        <p:txBody>
          <a:bodyPr>
            <a:normAutofit/>
          </a:bodyPr>
          <a:lstStyle/>
          <a:p>
            <a:r>
              <a:rPr lang="en-US" dirty="0"/>
              <a:t>BARS: Filtration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EB0BC-1E53-40DB-95AA-873F063D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NEC 2017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B51A73-FEBD-4183-961D-E1DB88E7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D510-22D4-45A1-AA9E-3831A51AAB6F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7C67C0-40F2-4077-8464-AE02244BE0D1}"/>
              </a:ext>
            </a:extLst>
          </p:cNvPr>
          <p:cNvSpPr txBox="1"/>
          <p:nvPr/>
        </p:nvSpPr>
        <p:spPr>
          <a:xfrm>
            <a:off x="838200" y="872379"/>
            <a:ext cx="61825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BARS noise suppression and cuts are achieved with special </a:t>
            </a:r>
            <a:r>
              <a:rPr lang="en-US" b="1" dirty="0"/>
              <a:t>filter</a:t>
            </a:r>
            <a:r>
              <a:rPr lang="en-US" dirty="0"/>
              <a:t> modules.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Filter modules take events as an input and produce event mask containers. Event masks mark every impulse in the event as either signal or noise.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cases: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Causality filter would mask pulses that do not satisfy a muon track causality.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Software trigger will mask all pulses in the event, that does not satisfy trigger condition.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filter can take an MC event container and use its data to only mask pulses from bundles.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a filter receives an event mask among other inputs, it will only consider unmasked pulses.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mask summation module can subscribe to multiple masks and produce a binary sum. This creates a kind of mask arithmetic that allows building problem-oriented noise suppression sequence from a set of standard components.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A4A2EF-053B-4BB5-A3AF-F53976E5CA53}"/>
              </a:ext>
            </a:extLst>
          </p:cNvPr>
          <p:cNvSpPr/>
          <p:nvPr/>
        </p:nvSpPr>
        <p:spPr>
          <a:xfrm>
            <a:off x="8489372" y="2847108"/>
            <a:ext cx="1475509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Filter module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E688B7-771E-451E-903C-CA465C2B7B1B}"/>
              </a:ext>
            </a:extLst>
          </p:cNvPr>
          <p:cNvSpPr/>
          <p:nvPr/>
        </p:nvSpPr>
        <p:spPr>
          <a:xfrm>
            <a:off x="7758544" y="1702375"/>
            <a:ext cx="1125683" cy="43988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Event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69C6EA-FC59-4DB9-B37E-416063243E34}"/>
              </a:ext>
            </a:extLst>
          </p:cNvPr>
          <p:cNvSpPr/>
          <p:nvPr/>
        </p:nvSpPr>
        <p:spPr>
          <a:xfrm>
            <a:off x="9654812" y="1685058"/>
            <a:ext cx="1216940" cy="457200"/>
          </a:xfrm>
          <a:prstGeom prst="rect">
            <a:avLst/>
          </a:prstGeom>
          <a:ln w="19050">
            <a:solidFill>
              <a:srgbClr val="92D050"/>
            </a:solidFill>
            <a:prstDash val="lg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Input mask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7C17E0E-4EAC-41E2-A410-CA1F019C09B6}"/>
              </a:ext>
            </a:extLst>
          </p:cNvPr>
          <p:cNvCxnSpPr>
            <a:stCxn id="28" idx="2"/>
            <a:endCxn id="18" idx="0"/>
          </p:cNvCxnSpPr>
          <p:nvPr/>
        </p:nvCxnSpPr>
        <p:spPr>
          <a:xfrm>
            <a:off x="8321386" y="2142258"/>
            <a:ext cx="905741" cy="7048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E7F529E-CEC3-4B9B-8260-0587A40E1680}"/>
              </a:ext>
            </a:extLst>
          </p:cNvPr>
          <p:cNvCxnSpPr>
            <a:stCxn id="30" idx="2"/>
            <a:endCxn id="18" idx="0"/>
          </p:cNvCxnSpPr>
          <p:nvPr/>
        </p:nvCxnSpPr>
        <p:spPr>
          <a:xfrm flipH="1">
            <a:off x="9227127" y="2142258"/>
            <a:ext cx="1036155" cy="704850"/>
          </a:xfrm>
          <a:prstGeom prst="straightConnector1">
            <a:avLst/>
          </a:prstGeom>
          <a:ln w="19050">
            <a:solidFill>
              <a:srgbClr val="92D050"/>
            </a:solidFill>
            <a:prstDash val="lgDash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ED22C641-CDC1-4A69-8372-52BCD2B0D8B2}"/>
              </a:ext>
            </a:extLst>
          </p:cNvPr>
          <p:cNvSpPr/>
          <p:nvPr/>
        </p:nvSpPr>
        <p:spPr>
          <a:xfrm>
            <a:off x="8519828" y="4466358"/>
            <a:ext cx="1414596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Output mask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B82C47F-6A8F-41AC-8CA9-482450243540}"/>
              </a:ext>
            </a:extLst>
          </p:cNvPr>
          <p:cNvCxnSpPr>
            <a:stCxn id="18" idx="2"/>
            <a:endCxn id="35" idx="0"/>
          </p:cNvCxnSpPr>
          <p:nvPr/>
        </p:nvCxnSpPr>
        <p:spPr>
          <a:xfrm flipH="1">
            <a:off x="9227126" y="3761508"/>
            <a:ext cx="1" cy="7048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916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ED07-E807-402E-B3B6-BD702165E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1"/>
            <a:ext cx="9428018" cy="417390"/>
          </a:xfrm>
        </p:spPr>
        <p:txBody>
          <a:bodyPr>
            <a:normAutofit/>
          </a:bodyPr>
          <a:lstStyle/>
          <a:p>
            <a:r>
              <a:rPr lang="en-US" dirty="0"/>
              <a:t>Automatic processing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EB0BC-1E53-40DB-95AA-873F063D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NEC 2017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B51A73-FEBD-4183-961D-E1DB88E7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D510-22D4-45A1-AA9E-3831A51AAB6F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E8C471-FB71-456C-907D-5CFADB4AA1D7}"/>
              </a:ext>
            </a:extLst>
          </p:cNvPr>
          <p:cNvSpPr txBox="1"/>
          <p:nvPr/>
        </p:nvSpPr>
        <p:spPr>
          <a:xfrm>
            <a:off x="935182" y="820882"/>
            <a:ext cx="655245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Automated processing </a:t>
            </a:r>
          </a:p>
          <a:p>
            <a:endParaRPr lang="en-US" dirty="0"/>
          </a:p>
          <a:p>
            <a:r>
              <a:rPr lang="en-US" dirty="0"/>
              <a:t>Steps (general overview):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Read raw telescope output.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Extract signal parameters from FADC samples (amplitude, FWHM </a:t>
            </a:r>
            <a:r>
              <a:rPr lang="en-US" dirty="0" err="1"/>
              <a:t>etc</a:t>
            </a:r>
            <a:r>
              <a:rPr lang="en-US" dirty="0"/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Join section records into events. This step is required to have more than one section in event.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Evaluate data quality metrics.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Automated processing operates as a set of shell scripts invoking BARS event loop macros.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Processing is logged to a relational database, indicating which steps succeeded and which failed.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processing database can be explored via a web-interface.</a:t>
            </a:r>
          </a:p>
          <a:p>
            <a:endParaRPr lang="en-US" dirty="0"/>
          </a:p>
          <a:p>
            <a:r>
              <a:rPr lang="en-US" i="1" dirty="0"/>
              <a:t>When automatic processing of a run is finished a set of standard ROOT-files are created within an established file-system hierarchy.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1E378A7-E7FB-47E5-8674-009C5200E40A}"/>
              </a:ext>
            </a:extLst>
          </p:cNvPr>
          <p:cNvGrpSpPr/>
          <p:nvPr/>
        </p:nvGrpSpPr>
        <p:grpSpPr>
          <a:xfrm>
            <a:off x="8781629" y="757892"/>
            <a:ext cx="1800939" cy="1209969"/>
            <a:chOff x="8655752" y="836014"/>
            <a:chExt cx="2004330" cy="134661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CAE2383-FA27-400C-A415-527C5F97F597}"/>
                </a:ext>
              </a:extLst>
            </p:cNvPr>
            <p:cNvSpPr txBox="1"/>
            <p:nvPr/>
          </p:nvSpPr>
          <p:spPr>
            <a:xfrm>
              <a:off x="8655752" y="836014"/>
              <a:ext cx="2004330" cy="34253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Section records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AB9CEE-6EB8-44FB-94FE-5169E4AF4C36}"/>
                </a:ext>
              </a:extLst>
            </p:cNvPr>
            <p:cNvSpPr txBox="1"/>
            <p:nvPr/>
          </p:nvSpPr>
          <p:spPr>
            <a:xfrm>
              <a:off x="8655752" y="1840096"/>
              <a:ext cx="2004330" cy="34253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Service records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8D8960-A47E-4811-AD60-A5777D2CD963}"/>
                </a:ext>
              </a:extLst>
            </p:cNvPr>
            <p:cNvSpPr txBox="1"/>
            <p:nvPr/>
          </p:nvSpPr>
          <p:spPr>
            <a:xfrm>
              <a:off x="8655752" y="1340426"/>
              <a:ext cx="2004330" cy="34253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Monitoring records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0118E7B-CA3D-489D-9513-76F03F1D5D29}"/>
              </a:ext>
            </a:extLst>
          </p:cNvPr>
          <p:cNvSpPr/>
          <p:nvPr/>
        </p:nvSpPr>
        <p:spPr>
          <a:xfrm>
            <a:off x="8584866" y="2419079"/>
            <a:ext cx="2194464" cy="63384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Import binary data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7B243F-30E7-4796-9158-62FB5E01EF45}"/>
              </a:ext>
            </a:extLst>
          </p:cNvPr>
          <p:cNvSpPr/>
          <p:nvPr/>
        </p:nvSpPr>
        <p:spPr>
          <a:xfrm>
            <a:off x="8584866" y="3382541"/>
            <a:ext cx="2194464" cy="63384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Parameter extraction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85EE67-415E-465E-93A6-63BB515B1845}"/>
              </a:ext>
            </a:extLst>
          </p:cNvPr>
          <p:cNvSpPr/>
          <p:nvPr/>
        </p:nvSpPr>
        <p:spPr>
          <a:xfrm>
            <a:off x="8584866" y="4637572"/>
            <a:ext cx="2194464" cy="63384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Join section records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D96A00-2F00-4962-BE74-93EFBB7210B8}"/>
              </a:ext>
            </a:extLst>
          </p:cNvPr>
          <p:cNvCxnSpPr/>
          <p:nvPr/>
        </p:nvCxnSpPr>
        <p:spPr>
          <a:xfrm>
            <a:off x="9682098" y="3052924"/>
            <a:ext cx="0" cy="3296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ight Brace 17">
            <a:extLst>
              <a:ext uri="{FF2B5EF4-FFF2-40B4-BE49-F238E27FC236}">
                <a16:creationId xmlns:a16="http://schemas.microsoft.com/office/drawing/2014/main" id="{E0B6C6E0-D24B-4B1C-BA49-A61E498BCE23}"/>
              </a:ext>
            </a:extLst>
          </p:cNvPr>
          <p:cNvSpPr/>
          <p:nvPr/>
        </p:nvSpPr>
        <p:spPr>
          <a:xfrm rot="5400000">
            <a:off x="9527569" y="1072136"/>
            <a:ext cx="309059" cy="20993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169208C-9E13-4A3E-8B12-DE82EC1CF779}"/>
              </a:ext>
            </a:extLst>
          </p:cNvPr>
          <p:cNvCxnSpPr>
            <a:cxnSpLocks/>
          </p:cNvCxnSpPr>
          <p:nvPr/>
        </p:nvCxnSpPr>
        <p:spPr>
          <a:xfrm flipH="1">
            <a:off x="9682098" y="2276364"/>
            <a:ext cx="1" cy="142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B660C96-0613-45B9-A14A-4911ADDE201F}"/>
              </a:ext>
            </a:extLst>
          </p:cNvPr>
          <p:cNvSpPr txBox="1"/>
          <p:nvPr/>
        </p:nvSpPr>
        <p:spPr>
          <a:xfrm>
            <a:off x="9706280" y="4096146"/>
            <a:ext cx="2379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An array of extracted pulse-objects</a:t>
            </a:r>
          </a:p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per section record.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C411ECB-C5E4-4928-A884-AEF43356F60C}"/>
              </a:ext>
            </a:extLst>
          </p:cNvPr>
          <p:cNvCxnSpPr/>
          <p:nvPr/>
        </p:nvCxnSpPr>
        <p:spPr>
          <a:xfrm>
            <a:off x="9682098" y="4016386"/>
            <a:ext cx="0" cy="62118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34F0C77-4629-4779-9DA8-ABA4865B87F0}"/>
              </a:ext>
            </a:extLst>
          </p:cNvPr>
          <p:cNvSpPr txBox="1"/>
          <p:nvPr/>
        </p:nvSpPr>
        <p:spPr>
          <a:xfrm>
            <a:off x="6400800" y="8360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855373-544A-44A9-8D94-F022EB878CA7}"/>
              </a:ext>
            </a:extLst>
          </p:cNvPr>
          <p:cNvSpPr txBox="1"/>
          <p:nvPr/>
        </p:nvSpPr>
        <p:spPr>
          <a:xfrm>
            <a:off x="9655261" y="2120643"/>
            <a:ext cx="1586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Custom binary format.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92F36F-C096-4F02-86EB-FE03F8AAB777}"/>
              </a:ext>
            </a:extLst>
          </p:cNvPr>
          <p:cNvSpPr/>
          <p:nvPr/>
        </p:nvSpPr>
        <p:spPr>
          <a:xfrm>
            <a:off x="9150693" y="5645831"/>
            <a:ext cx="1062810" cy="39675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Joint events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E7593D-A3A7-4074-A17E-9CAA40B2C3BA}"/>
              </a:ext>
            </a:extLst>
          </p:cNvPr>
          <p:cNvSpPr/>
          <p:nvPr/>
        </p:nvSpPr>
        <p:spPr>
          <a:xfrm>
            <a:off x="8962791" y="6137702"/>
            <a:ext cx="1438614" cy="39674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Monitoring data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365E50-D1DC-4174-9F16-3DC73A99A034}"/>
              </a:ext>
            </a:extLst>
          </p:cNvPr>
          <p:cNvSpPr txBox="1"/>
          <p:nvPr/>
        </p:nvSpPr>
        <p:spPr>
          <a:xfrm>
            <a:off x="9479959" y="6376228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…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E7C00B8-5ED6-49B8-9CE3-9F875C981832}"/>
              </a:ext>
            </a:extLst>
          </p:cNvPr>
          <p:cNvCxnSpPr>
            <a:stCxn id="15" idx="2"/>
            <a:endCxn id="26" idx="0"/>
          </p:cNvCxnSpPr>
          <p:nvPr/>
        </p:nvCxnSpPr>
        <p:spPr>
          <a:xfrm>
            <a:off x="9682098" y="5271417"/>
            <a:ext cx="0" cy="3744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658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ED07-E807-402E-B3B6-BD702165E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1"/>
            <a:ext cx="9428018" cy="417390"/>
          </a:xfrm>
        </p:spPr>
        <p:txBody>
          <a:bodyPr>
            <a:normAutofit/>
          </a:bodyPr>
          <a:lstStyle/>
          <a:p>
            <a:r>
              <a:rPr lang="en-US" dirty="0"/>
              <a:t>Quality control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EB0BC-1E53-40DB-95AA-873F063D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NEC 2017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B51A73-FEBD-4183-961D-E1DB88E7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D510-22D4-45A1-AA9E-3831A51AAB6F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FE8C32-6EC1-4D31-8608-4395D33F3153}"/>
              </a:ext>
            </a:extLst>
          </p:cNvPr>
          <p:cNvSpPr txBox="1"/>
          <p:nvPr/>
        </p:nvSpPr>
        <p:spPr>
          <a:xfrm>
            <a:off x="838200" y="914401"/>
            <a:ext cx="110386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To identify and quantify the problems with data two quality metrics have been developed:</a:t>
            </a:r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first metric evaluates performance of the trigger system. If all the information is self-consistent corresponding flag is set for the trigger event. Otherwise unsuitable flag is put in order to use it potentially in the next steps of data analysis. About 98.5% of events have a clear trigger origin. Most of the rest occurs at the vicinity of dead time window and require more study.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second metric looks at the trigger participation rates for channels and sections. It is evaluated by fitting three types of histograms: rate vs time, time intervals distribution between events, and Poisson distribution. Positions of trigger pulses that must be at the middle of 5 </a:t>
            </a:r>
            <a:r>
              <a:rPr lang="en-US" dirty="0" err="1"/>
              <a:t>mks</a:t>
            </a:r>
            <a:r>
              <a:rPr lang="en-US" dirty="0"/>
              <a:t> FADC slices are also monitored.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/>
            <a:r>
              <a:rPr lang="en-US" dirty="0"/>
              <a:t>The data quality estimation takes place after processing. If the metrics indicate a problem, an automatic alarm is set and the person in charge is notified.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10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2788</TotalTime>
  <Words>1628</Words>
  <Application>Microsoft Office PowerPoint</Application>
  <PresentationFormat>Widescreen</PresentationFormat>
  <Paragraphs>201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Consolas</vt:lpstr>
      <vt:lpstr>Fira Mono</vt:lpstr>
      <vt:lpstr>NimbusRomNo9L-Regu</vt:lpstr>
      <vt:lpstr>Symbol</vt:lpstr>
      <vt:lpstr>Times New Roman</vt:lpstr>
      <vt:lpstr>URWPalladioL-Roma</vt:lpstr>
      <vt:lpstr>Office Theme</vt:lpstr>
      <vt:lpstr>PowerPoint Presentation</vt:lpstr>
      <vt:lpstr>Baikal-GVD</vt:lpstr>
      <vt:lpstr>A GVD Cluster</vt:lpstr>
      <vt:lpstr>Data pipeline</vt:lpstr>
      <vt:lpstr>BARS: Baikal Analysis and Reconstruction Software</vt:lpstr>
      <vt:lpstr>BARS: Event loop</vt:lpstr>
      <vt:lpstr>BARS: Filtration</vt:lpstr>
      <vt:lpstr>Automatic processing</vt:lpstr>
      <vt:lpstr>Quality control</vt:lpstr>
      <vt:lpstr>APS processing</vt:lpstr>
      <vt:lpstr>Monte-Carlo simulation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Avrorin</dc:creator>
  <cp:keywords>nec2017</cp:keywords>
  <cp:lastModifiedBy>Alexander Avrorin</cp:lastModifiedBy>
  <cp:revision>242</cp:revision>
  <dcterms:created xsi:type="dcterms:W3CDTF">2015-09-21T07:41:29Z</dcterms:created>
  <dcterms:modified xsi:type="dcterms:W3CDTF">2017-09-26T07:35:33Z</dcterms:modified>
  <cp:category>conference</cp:category>
</cp:coreProperties>
</file>