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01" r:id="rId3"/>
    <p:sldId id="299" r:id="rId4"/>
    <p:sldId id="329" r:id="rId5"/>
    <p:sldId id="392" r:id="rId6"/>
    <p:sldId id="391" r:id="rId7"/>
    <p:sldId id="345" r:id="rId8"/>
    <p:sldId id="394" r:id="rId9"/>
    <p:sldId id="377" r:id="rId10"/>
    <p:sldId id="378" r:id="rId11"/>
    <p:sldId id="379" r:id="rId12"/>
    <p:sldId id="380" r:id="rId13"/>
    <p:sldId id="381" r:id="rId14"/>
    <p:sldId id="306" r:id="rId15"/>
    <p:sldId id="370" r:id="rId16"/>
    <p:sldId id="393" r:id="rId17"/>
    <p:sldId id="396" r:id="rId18"/>
    <p:sldId id="328" r:id="rId19"/>
    <p:sldId id="344" r:id="rId20"/>
    <p:sldId id="332" r:id="rId21"/>
    <p:sldId id="388" r:id="rId22"/>
    <p:sldId id="398" r:id="rId23"/>
    <p:sldId id="399" r:id="rId24"/>
    <p:sldId id="400" r:id="rId25"/>
    <p:sldId id="401" r:id="rId26"/>
    <p:sldId id="402" r:id="rId27"/>
    <p:sldId id="397" r:id="rId28"/>
    <p:sldId id="383" r:id="rId29"/>
    <p:sldId id="384" r:id="rId30"/>
    <p:sldId id="385" r:id="rId31"/>
    <p:sldId id="386" r:id="rId32"/>
    <p:sldId id="387" r:id="rId33"/>
    <p:sldId id="403" r:id="rId34"/>
    <p:sldId id="395" r:id="rId35"/>
    <p:sldId id="362" r:id="rId36"/>
  </p:sldIdLst>
  <p:sldSz cx="10668000" cy="7569200"/>
  <p:notesSz cx="10668000" cy="7569200"/>
  <p:defaultTextStyle>
    <a:defPPr>
      <a:defRPr lang="en-US"/>
    </a:defPPr>
    <a:lvl1pPr marL="0" algn="l" defTabSz="914295" rtl="0" eaLnBrk="1" latinLnBrk="0" hangingPunct="1">
      <a:defRPr sz="1800" kern="1200">
        <a:solidFill>
          <a:schemeClr val="tx1"/>
        </a:solidFill>
        <a:latin typeface="+mn-lt"/>
        <a:ea typeface="+mn-ea"/>
        <a:cs typeface="+mn-cs"/>
      </a:defRPr>
    </a:lvl1pPr>
    <a:lvl2pPr marL="457147"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3" algn="l" defTabSz="914295" rtl="0" eaLnBrk="1" latinLnBrk="0" hangingPunct="1">
      <a:defRPr sz="1800" kern="1200">
        <a:solidFill>
          <a:schemeClr val="tx1"/>
        </a:solidFill>
        <a:latin typeface="+mn-lt"/>
        <a:ea typeface="+mn-ea"/>
        <a:cs typeface="+mn-cs"/>
      </a:defRPr>
    </a:lvl4pPr>
    <a:lvl5pPr marL="1828590" algn="l" defTabSz="914295" rtl="0" eaLnBrk="1" latinLnBrk="0" hangingPunct="1">
      <a:defRPr sz="1800" kern="1200">
        <a:solidFill>
          <a:schemeClr val="tx1"/>
        </a:solidFill>
        <a:latin typeface="+mn-lt"/>
        <a:ea typeface="+mn-ea"/>
        <a:cs typeface="+mn-cs"/>
      </a:defRPr>
    </a:lvl5pPr>
    <a:lvl6pPr marL="2285737" algn="l" defTabSz="914295" rtl="0" eaLnBrk="1" latinLnBrk="0" hangingPunct="1">
      <a:defRPr sz="1800" kern="1200">
        <a:solidFill>
          <a:schemeClr val="tx1"/>
        </a:solidFill>
        <a:latin typeface="+mn-lt"/>
        <a:ea typeface="+mn-ea"/>
        <a:cs typeface="+mn-cs"/>
      </a:defRPr>
    </a:lvl6pPr>
    <a:lvl7pPr marL="2742885" algn="l" defTabSz="914295" rtl="0" eaLnBrk="1" latinLnBrk="0" hangingPunct="1">
      <a:defRPr sz="1800" kern="1200">
        <a:solidFill>
          <a:schemeClr val="tx1"/>
        </a:solidFill>
        <a:latin typeface="+mn-lt"/>
        <a:ea typeface="+mn-ea"/>
        <a:cs typeface="+mn-cs"/>
      </a:defRPr>
    </a:lvl7pPr>
    <a:lvl8pPr marL="3200032" algn="l" defTabSz="914295" rtl="0" eaLnBrk="1" latinLnBrk="0" hangingPunct="1">
      <a:defRPr sz="1800" kern="1200">
        <a:solidFill>
          <a:schemeClr val="tx1"/>
        </a:solidFill>
        <a:latin typeface="+mn-lt"/>
        <a:ea typeface="+mn-ea"/>
        <a:cs typeface="+mn-cs"/>
      </a:defRPr>
    </a:lvl8pPr>
    <a:lvl9pPr marL="3657179" algn="l" defTabSz="914295"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1"/>
    <a:srgbClr val="0D6FC0"/>
    <a:srgbClr val="C3EE83"/>
    <a:srgbClr val="29E48C"/>
    <a:srgbClr val="7EB8DF"/>
    <a:srgbClr val="011738"/>
    <a:srgbClr val="101638"/>
    <a:srgbClr val="05355B"/>
    <a:srgbClr val="000080"/>
    <a:srgbClr val="084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64" autoAdjust="0"/>
    <p:restoredTop sz="84165" autoAdjust="0"/>
  </p:normalViewPr>
  <p:slideViewPr>
    <p:cSldViewPr>
      <p:cViewPr varScale="1">
        <p:scale>
          <a:sx n="109" d="100"/>
          <a:sy n="109" d="100"/>
        </p:scale>
        <p:origin x="-2128" y="-96"/>
      </p:cViewPr>
      <p:guideLst>
        <p:guide orient="horz" pos="2880"/>
        <p:guide pos="21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2C70D-DC1A-F54A-A4DE-46E33913B027}" type="doc">
      <dgm:prSet loTypeId="urn:microsoft.com/office/officeart/2005/8/layout/venn3" loCatId="" qsTypeId="urn:microsoft.com/office/officeart/2005/8/quickstyle/simple4" qsCatId="simple" csTypeId="urn:microsoft.com/office/officeart/2005/8/colors/colorful3" csCatId="colorful" phldr="1"/>
      <dgm:spPr/>
      <dgm:t>
        <a:bodyPr/>
        <a:lstStyle/>
        <a:p>
          <a:endParaRPr lang="en-US"/>
        </a:p>
      </dgm:t>
    </dgm:pt>
    <dgm:pt modelId="{BC2C4EA6-FB4C-BB44-98C1-967B3CED5661}">
      <dgm:prSet phldrT="[Text]" custT="1"/>
      <dgm:spPr/>
      <dgm:t>
        <a:bodyPr/>
        <a:lstStyle/>
        <a:p>
          <a:r>
            <a:rPr lang="en-US" sz="2000" dirty="0" smtClean="0"/>
            <a:t>300+ HTC providers</a:t>
          </a:r>
        </a:p>
        <a:p>
          <a:r>
            <a:rPr lang="en-US" sz="2000" dirty="0" smtClean="0"/>
            <a:t>23 Cloud providers</a:t>
          </a:r>
          <a:endParaRPr lang="en-US" sz="2000" dirty="0"/>
        </a:p>
      </dgm:t>
    </dgm:pt>
    <dgm:pt modelId="{25DEE16B-5F3A-5E4A-A943-066BC3B91B3D}" type="parTrans" cxnId="{4A534DA5-6922-6B4D-96B8-CE051C4A66D3}">
      <dgm:prSet/>
      <dgm:spPr/>
      <dgm:t>
        <a:bodyPr/>
        <a:lstStyle/>
        <a:p>
          <a:endParaRPr lang="en-US" sz="2400"/>
        </a:p>
      </dgm:t>
    </dgm:pt>
    <dgm:pt modelId="{BEB33410-22D1-CA46-960D-1B665755EAC4}" type="sibTrans" cxnId="{4A534DA5-6922-6B4D-96B8-CE051C4A66D3}">
      <dgm:prSet/>
      <dgm:spPr/>
      <dgm:t>
        <a:bodyPr/>
        <a:lstStyle/>
        <a:p>
          <a:endParaRPr lang="en-US" sz="2400"/>
        </a:p>
      </dgm:t>
    </dgm:pt>
    <dgm:pt modelId="{7F30C6E7-0159-624F-9A98-BCC084A836C2}">
      <dgm:prSet phldrT="[Text]" custT="1"/>
      <dgm:spPr/>
      <dgm:t>
        <a:bodyPr/>
        <a:lstStyle/>
        <a:p>
          <a:r>
            <a:rPr lang="en-US" sz="2000" dirty="0" smtClean="0"/>
            <a:t>650k CPU cores</a:t>
          </a:r>
        </a:p>
        <a:p>
          <a:endParaRPr lang="en-US" sz="2000" dirty="0" smtClean="0"/>
        </a:p>
        <a:p>
          <a:r>
            <a:rPr lang="en-US" sz="2000" dirty="0" smtClean="0"/>
            <a:t>300 </a:t>
          </a:r>
          <a:r>
            <a:rPr lang="en-US" sz="2000" dirty="0" smtClean="0"/>
            <a:t>PB online storage</a:t>
          </a:r>
          <a:endParaRPr lang="en-US" sz="2000" dirty="0"/>
        </a:p>
      </dgm:t>
    </dgm:pt>
    <dgm:pt modelId="{9A19594E-7F27-2F40-B82A-8E61D374D739}" type="parTrans" cxnId="{D0BB5CB0-F774-8B42-8DE2-3A31147E4DE7}">
      <dgm:prSet/>
      <dgm:spPr/>
      <dgm:t>
        <a:bodyPr/>
        <a:lstStyle/>
        <a:p>
          <a:endParaRPr lang="en-US"/>
        </a:p>
      </dgm:t>
    </dgm:pt>
    <dgm:pt modelId="{D31B1CB1-373C-7944-B09A-5241836ED69C}" type="sibTrans" cxnId="{D0BB5CB0-F774-8B42-8DE2-3A31147E4DE7}">
      <dgm:prSet/>
      <dgm:spPr/>
      <dgm:t>
        <a:bodyPr/>
        <a:lstStyle/>
        <a:p>
          <a:endParaRPr lang="en-US"/>
        </a:p>
      </dgm:t>
    </dgm:pt>
    <dgm:pt modelId="{A4E992DF-01FA-764E-9B98-7AC140889041}">
      <dgm:prSet phldrT="[Text]" custT="1"/>
      <dgm:spPr/>
      <dgm:t>
        <a:bodyPr/>
        <a:lstStyle/>
        <a:p>
          <a:r>
            <a:rPr lang="en-US" sz="2000" dirty="0" smtClean="0">
              <a:latin typeface="Open Sans" panose="020B0606030504020204" pitchFamily="34" charset="0"/>
              <a:ea typeface="Open Sans" panose="020B0606030504020204" pitchFamily="34" charset="0"/>
              <a:cs typeface="Open Sans" panose="020B0606030504020204" pitchFamily="34" charset="0"/>
            </a:rPr>
            <a:t>1.7 Million jobs/day</a:t>
          </a:r>
          <a:endParaRPr lang="en-US" sz="2000" dirty="0"/>
        </a:p>
      </dgm:t>
    </dgm:pt>
    <dgm:pt modelId="{966CF587-2A67-D641-B13F-B31F6582860F}" type="parTrans" cxnId="{1C227B40-A63A-2645-8565-8D3862C02C53}">
      <dgm:prSet/>
      <dgm:spPr/>
      <dgm:t>
        <a:bodyPr/>
        <a:lstStyle/>
        <a:p>
          <a:endParaRPr lang="en-US"/>
        </a:p>
      </dgm:t>
    </dgm:pt>
    <dgm:pt modelId="{DDAF54FE-3A8D-E241-89D1-BEE9806FF94D}" type="sibTrans" cxnId="{1C227B40-A63A-2645-8565-8D3862C02C53}">
      <dgm:prSet/>
      <dgm:spPr/>
      <dgm:t>
        <a:bodyPr/>
        <a:lstStyle/>
        <a:p>
          <a:endParaRPr lang="en-US"/>
        </a:p>
      </dgm:t>
    </dgm:pt>
    <dgm:pt modelId="{919347F3-E7A2-804B-8EBD-E5F4CE20C2A2}">
      <dgm:prSet phldrT="[Text]" custT="1"/>
      <dgm:spPr/>
      <dgm:t>
        <a:bodyPr/>
        <a:lstStyle/>
        <a:p>
          <a:r>
            <a:rPr lang="en-US" sz="2000" dirty="0" smtClean="0"/>
            <a:t>240 Virtual </a:t>
          </a:r>
          <a:r>
            <a:rPr lang="en-US" sz="2000" dirty="0" err="1" smtClean="0"/>
            <a:t>Organisations</a:t>
          </a:r>
          <a:r>
            <a:rPr lang="en-US" sz="2000" dirty="0" smtClean="0"/>
            <a:t> </a:t>
          </a:r>
        </a:p>
        <a:p>
          <a:endParaRPr lang="en-US" sz="2000" dirty="0" smtClean="0"/>
        </a:p>
        <a:p>
          <a:r>
            <a:rPr lang="en-US" sz="2000" dirty="0" smtClean="0"/>
            <a:t>~50 </a:t>
          </a:r>
          <a:r>
            <a:rPr lang="en-US" sz="2000" dirty="0" smtClean="0"/>
            <a:t>000 users</a:t>
          </a:r>
          <a:endParaRPr lang="en-US" sz="2000" dirty="0"/>
        </a:p>
      </dgm:t>
    </dgm:pt>
    <dgm:pt modelId="{6F9EC4C0-3CF4-A249-BF83-409D43DFB16D}" type="parTrans" cxnId="{7E991753-D543-6E43-BE80-B14B43C3F2BC}">
      <dgm:prSet/>
      <dgm:spPr/>
      <dgm:t>
        <a:bodyPr/>
        <a:lstStyle/>
        <a:p>
          <a:endParaRPr lang="en-US"/>
        </a:p>
      </dgm:t>
    </dgm:pt>
    <dgm:pt modelId="{3A60A99C-394D-CD41-83EA-F87A2FD32CA2}" type="sibTrans" cxnId="{7E991753-D543-6E43-BE80-B14B43C3F2BC}">
      <dgm:prSet/>
      <dgm:spPr/>
      <dgm:t>
        <a:bodyPr/>
        <a:lstStyle/>
        <a:p>
          <a:endParaRPr lang="en-US"/>
        </a:p>
      </dgm:t>
    </dgm:pt>
    <dgm:pt modelId="{14C548D6-630E-8145-BF4D-D7EA2E31F6B8}">
      <dgm:prSet phldrT="[Text]" custT="1"/>
      <dgm:spPr/>
      <dgm:t>
        <a:bodyPr/>
        <a:lstStyle/>
        <a:p>
          <a:r>
            <a:rPr lang="en-US" sz="2000" dirty="0" smtClean="0"/>
            <a:t>2.6 </a:t>
          </a:r>
          <a:r>
            <a:rPr lang="en-US" sz="2000" dirty="0" smtClean="0"/>
            <a:t>Billion CPU hours/year</a:t>
          </a:r>
          <a:endParaRPr lang="en-US" sz="2000" dirty="0"/>
        </a:p>
      </dgm:t>
    </dgm:pt>
    <dgm:pt modelId="{8BB237FE-16E3-ED4F-8F7C-B1CAFEB8FBAE}" type="parTrans" cxnId="{2BF2799B-1BF8-514D-96D8-F4FD4064B6C3}">
      <dgm:prSet/>
      <dgm:spPr/>
      <dgm:t>
        <a:bodyPr/>
        <a:lstStyle/>
        <a:p>
          <a:endParaRPr lang="en-GB"/>
        </a:p>
      </dgm:t>
    </dgm:pt>
    <dgm:pt modelId="{47627618-A103-B148-A87B-6529FA98801B}" type="sibTrans" cxnId="{2BF2799B-1BF8-514D-96D8-F4FD4064B6C3}">
      <dgm:prSet/>
      <dgm:spPr/>
      <dgm:t>
        <a:bodyPr/>
        <a:lstStyle/>
        <a:p>
          <a:endParaRPr lang="en-GB"/>
        </a:p>
      </dgm:t>
    </dgm:pt>
    <dgm:pt modelId="{7E89ECF7-0371-8C43-AF9C-18A74B71E2F3}" type="pres">
      <dgm:prSet presAssocID="{A6D2C70D-DC1A-F54A-A4DE-46E33913B027}" presName="Name0" presStyleCnt="0">
        <dgm:presLayoutVars>
          <dgm:dir/>
          <dgm:resizeHandles val="exact"/>
        </dgm:presLayoutVars>
      </dgm:prSet>
      <dgm:spPr/>
      <dgm:t>
        <a:bodyPr/>
        <a:lstStyle/>
        <a:p>
          <a:endParaRPr lang="en-US"/>
        </a:p>
      </dgm:t>
    </dgm:pt>
    <dgm:pt modelId="{34AC6EAF-F695-4747-B01D-5BB0D645049A}" type="pres">
      <dgm:prSet presAssocID="{BC2C4EA6-FB4C-BB44-98C1-967B3CED5661}" presName="Name5" presStyleLbl="vennNode1" presStyleIdx="0" presStyleCnt="5" custLinFactNeighborY="314">
        <dgm:presLayoutVars>
          <dgm:bulletEnabled val="1"/>
        </dgm:presLayoutVars>
      </dgm:prSet>
      <dgm:spPr/>
      <dgm:t>
        <a:bodyPr/>
        <a:lstStyle/>
        <a:p>
          <a:endParaRPr lang="en-US"/>
        </a:p>
      </dgm:t>
    </dgm:pt>
    <dgm:pt modelId="{680B7888-20E9-7D4B-93A2-0751B261C528}" type="pres">
      <dgm:prSet presAssocID="{BEB33410-22D1-CA46-960D-1B665755EAC4}" presName="space" presStyleCnt="0"/>
      <dgm:spPr/>
    </dgm:pt>
    <dgm:pt modelId="{E8657902-0DBD-434A-A6DB-8F274BBD8143}" type="pres">
      <dgm:prSet presAssocID="{7F30C6E7-0159-624F-9A98-BCC084A836C2}" presName="Name5" presStyleLbl="vennNode1" presStyleIdx="1" presStyleCnt="5">
        <dgm:presLayoutVars>
          <dgm:bulletEnabled val="1"/>
        </dgm:presLayoutVars>
      </dgm:prSet>
      <dgm:spPr/>
      <dgm:t>
        <a:bodyPr/>
        <a:lstStyle/>
        <a:p>
          <a:endParaRPr lang="en-US"/>
        </a:p>
      </dgm:t>
    </dgm:pt>
    <dgm:pt modelId="{8286956E-4AC6-134D-91BB-AE3AA453F8E8}" type="pres">
      <dgm:prSet presAssocID="{D31B1CB1-373C-7944-B09A-5241836ED69C}" presName="space" presStyleCnt="0"/>
      <dgm:spPr/>
    </dgm:pt>
    <dgm:pt modelId="{14AD8842-24DF-654C-9B9F-FB08EB85989F}" type="pres">
      <dgm:prSet presAssocID="{A4E992DF-01FA-764E-9B98-7AC140889041}" presName="Name5" presStyleLbl="vennNode1" presStyleIdx="2" presStyleCnt="5">
        <dgm:presLayoutVars>
          <dgm:bulletEnabled val="1"/>
        </dgm:presLayoutVars>
      </dgm:prSet>
      <dgm:spPr/>
      <dgm:t>
        <a:bodyPr/>
        <a:lstStyle/>
        <a:p>
          <a:endParaRPr lang="en-US"/>
        </a:p>
      </dgm:t>
    </dgm:pt>
    <dgm:pt modelId="{0981D5C0-3E8D-504B-8B99-24D4B5BDD607}" type="pres">
      <dgm:prSet presAssocID="{DDAF54FE-3A8D-E241-89D1-BEE9806FF94D}" presName="space" presStyleCnt="0"/>
      <dgm:spPr/>
    </dgm:pt>
    <dgm:pt modelId="{BC714F79-CB76-134C-95E8-396077F10932}" type="pres">
      <dgm:prSet presAssocID="{14C548D6-630E-8145-BF4D-D7EA2E31F6B8}" presName="Name5" presStyleLbl="vennNode1" presStyleIdx="3" presStyleCnt="5">
        <dgm:presLayoutVars>
          <dgm:bulletEnabled val="1"/>
        </dgm:presLayoutVars>
      </dgm:prSet>
      <dgm:spPr/>
      <dgm:t>
        <a:bodyPr/>
        <a:lstStyle/>
        <a:p>
          <a:endParaRPr lang="en-GB"/>
        </a:p>
      </dgm:t>
    </dgm:pt>
    <dgm:pt modelId="{3514D1F9-FED1-1347-812F-67C249AC9830}" type="pres">
      <dgm:prSet presAssocID="{47627618-A103-B148-A87B-6529FA98801B}" presName="space" presStyleCnt="0"/>
      <dgm:spPr/>
    </dgm:pt>
    <dgm:pt modelId="{99270A79-923E-254B-90D9-C49252785348}" type="pres">
      <dgm:prSet presAssocID="{919347F3-E7A2-804B-8EBD-E5F4CE20C2A2}" presName="Name5" presStyleLbl="vennNode1" presStyleIdx="4" presStyleCnt="5">
        <dgm:presLayoutVars>
          <dgm:bulletEnabled val="1"/>
        </dgm:presLayoutVars>
      </dgm:prSet>
      <dgm:spPr/>
      <dgm:t>
        <a:bodyPr/>
        <a:lstStyle/>
        <a:p>
          <a:endParaRPr lang="en-US"/>
        </a:p>
      </dgm:t>
    </dgm:pt>
  </dgm:ptLst>
  <dgm:cxnLst>
    <dgm:cxn modelId="{1C227B40-A63A-2645-8565-8D3862C02C53}" srcId="{A6D2C70D-DC1A-F54A-A4DE-46E33913B027}" destId="{A4E992DF-01FA-764E-9B98-7AC140889041}" srcOrd="2" destOrd="0" parTransId="{966CF587-2A67-D641-B13F-B31F6582860F}" sibTransId="{DDAF54FE-3A8D-E241-89D1-BEE9806FF94D}"/>
    <dgm:cxn modelId="{D0BB5CB0-F774-8B42-8DE2-3A31147E4DE7}" srcId="{A6D2C70D-DC1A-F54A-A4DE-46E33913B027}" destId="{7F30C6E7-0159-624F-9A98-BCC084A836C2}" srcOrd="1" destOrd="0" parTransId="{9A19594E-7F27-2F40-B82A-8E61D374D739}" sibTransId="{D31B1CB1-373C-7944-B09A-5241836ED69C}"/>
    <dgm:cxn modelId="{28AA3669-EBAB-AA43-A22C-0372BFD5694F}" type="presOf" srcId="{7F30C6E7-0159-624F-9A98-BCC084A836C2}" destId="{E8657902-0DBD-434A-A6DB-8F274BBD8143}" srcOrd="0" destOrd="0" presId="urn:microsoft.com/office/officeart/2005/8/layout/venn3"/>
    <dgm:cxn modelId="{7E991753-D543-6E43-BE80-B14B43C3F2BC}" srcId="{A6D2C70D-DC1A-F54A-A4DE-46E33913B027}" destId="{919347F3-E7A2-804B-8EBD-E5F4CE20C2A2}" srcOrd="4" destOrd="0" parTransId="{6F9EC4C0-3CF4-A249-BF83-409D43DFB16D}" sibTransId="{3A60A99C-394D-CD41-83EA-F87A2FD32CA2}"/>
    <dgm:cxn modelId="{4A534DA5-6922-6B4D-96B8-CE051C4A66D3}" srcId="{A6D2C70D-DC1A-F54A-A4DE-46E33913B027}" destId="{BC2C4EA6-FB4C-BB44-98C1-967B3CED5661}" srcOrd="0" destOrd="0" parTransId="{25DEE16B-5F3A-5E4A-A943-066BC3B91B3D}" sibTransId="{BEB33410-22D1-CA46-960D-1B665755EAC4}"/>
    <dgm:cxn modelId="{D3777EFB-37F2-D141-B3F5-0A67F05973A0}" type="presOf" srcId="{A6D2C70D-DC1A-F54A-A4DE-46E33913B027}" destId="{7E89ECF7-0371-8C43-AF9C-18A74B71E2F3}" srcOrd="0" destOrd="0" presId="urn:microsoft.com/office/officeart/2005/8/layout/venn3"/>
    <dgm:cxn modelId="{919276B6-E973-7E41-83FA-659B654B2DBC}" type="presOf" srcId="{BC2C4EA6-FB4C-BB44-98C1-967B3CED5661}" destId="{34AC6EAF-F695-4747-B01D-5BB0D645049A}" srcOrd="0" destOrd="0" presId="urn:microsoft.com/office/officeart/2005/8/layout/venn3"/>
    <dgm:cxn modelId="{ACE53BD9-37B0-FA4C-8164-9EFDB9AAB3B8}" type="presOf" srcId="{919347F3-E7A2-804B-8EBD-E5F4CE20C2A2}" destId="{99270A79-923E-254B-90D9-C49252785348}" srcOrd="0" destOrd="0" presId="urn:microsoft.com/office/officeart/2005/8/layout/venn3"/>
    <dgm:cxn modelId="{2BF2799B-1BF8-514D-96D8-F4FD4064B6C3}" srcId="{A6D2C70D-DC1A-F54A-A4DE-46E33913B027}" destId="{14C548D6-630E-8145-BF4D-D7EA2E31F6B8}" srcOrd="3" destOrd="0" parTransId="{8BB237FE-16E3-ED4F-8F7C-B1CAFEB8FBAE}" sibTransId="{47627618-A103-B148-A87B-6529FA98801B}"/>
    <dgm:cxn modelId="{59610DB0-A31D-4946-884B-8CEC5960AD95}" type="presOf" srcId="{14C548D6-630E-8145-BF4D-D7EA2E31F6B8}" destId="{BC714F79-CB76-134C-95E8-396077F10932}" srcOrd="0" destOrd="0" presId="urn:microsoft.com/office/officeart/2005/8/layout/venn3"/>
    <dgm:cxn modelId="{48B793DE-F1AB-7B46-BA92-64B207C654D3}" type="presOf" srcId="{A4E992DF-01FA-764E-9B98-7AC140889041}" destId="{14AD8842-24DF-654C-9B9F-FB08EB85989F}" srcOrd="0" destOrd="0" presId="urn:microsoft.com/office/officeart/2005/8/layout/venn3"/>
    <dgm:cxn modelId="{D7EDE1F3-B054-2E41-BEDF-A2FEDCB2CF2B}" type="presParOf" srcId="{7E89ECF7-0371-8C43-AF9C-18A74B71E2F3}" destId="{34AC6EAF-F695-4747-B01D-5BB0D645049A}" srcOrd="0" destOrd="0" presId="urn:microsoft.com/office/officeart/2005/8/layout/venn3"/>
    <dgm:cxn modelId="{99E39B5F-A3D8-8C45-8BB9-68032B473562}" type="presParOf" srcId="{7E89ECF7-0371-8C43-AF9C-18A74B71E2F3}" destId="{680B7888-20E9-7D4B-93A2-0751B261C528}" srcOrd="1" destOrd="0" presId="urn:microsoft.com/office/officeart/2005/8/layout/venn3"/>
    <dgm:cxn modelId="{01BF6A53-0D70-6A41-9B8E-5EEA9A70A92E}" type="presParOf" srcId="{7E89ECF7-0371-8C43-AF9C-18A74B71E2F3}" destId="{E8657902-0DBD-434A-A6DB-8F274BBD8143}" srcOrd="2" destOrd="0" presId="urn:microsoft.com/office/officeart/2005/8/layout/venn3"/>
    <dgm:cxn modelId="{A677DC11-313B-F240-B267-06964B98A01E}" type="presParOf" srcId="{7E89ECF7-0371-8C43-AF9C-18A74B71E2F3}" destId="{8286956E-4AC6-134D-91BB-AE3AA453F8E8}" srcOrd="3" destOrd="0" presId="urn:microsoft.com/office/officeart/2005/8/layout/venn3"/>
    <dgm:cxn modelId="{6D16050E-44A7-B94F-A3B7-B815C555382C}" type="presParOf" srcId="{7E89ECF7-0371-8C43-AF9C-18A74B71E2F3}" destId="{14AD8842-24DF-654C-9B9F-FB08EB85989F}" srcOrd="4" destOrd="0" presId="urn:microsoft.com/office/officeart/2005/8/layout/venn3"/>
    <dgm:cxn modelId="{20D77126-4E94-4B4C-830F-B7D8E0C15B07}" type="presParOf" srcId="{7E89ECF7-0371-8C43-AF9C-18A74B71E2F3}" destId="{0981D5C0-3E8D-504B-8B99-24D4B5BDD607}" srcOrd="5" destOrd="0" presId="urn:microsoft.com/office/officeart/2005/8/layout/venn3"/>
    <dgm:cxn modelId="{AEEBBBD0-FA9C-4747-BC3C-CBB115BD475E}" type="presParOf" srcId="{7E89ECF7-0371-8C43-AF9C-18A74B71E2F3}" destId="{BC714F79-CB76-134C-95E8-396077F10932}" srcOrd="6" destOrd="0" presId="urn:microsoft.com/office/officeart/2005/8/layout/venn3"/>
    <dgm:cxn modelId="{BAFC223D-16CC-864B-B00D-38B238C280C5}" type="presParOf" srcId="{7E89ECF7-0371-8C43-AF9C-18A74B71E2F3}" destId="{3514D1F9-FED1-1347-812F-67C249AC9830}" srcOrd="7" destOrd="0" presId="urn:microsoft.com/office/officeart/2005/8/layout/venn3"/>
    <dgm:cxn modelId="{0881D211-5661-C641-8E93-7844243456B0}" type="presParOf" srcId="{7E89ECF7-0371-8C43-AF9C-18A74B71E2F3}" destId="{99270A79-923E-254B-90D9-C4925278534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52D5A8-1551-E74E-A5F2-0C138E123537}" type="doc">
      <dgm:prSet loTypeId="urn:microsoft.com/office/officeart/2005/8/layout/venn1" loCatId="" qsTypeId="urn:microsoft.com/office/officeart/2005/8/quickstyle/simple4" qsCatId="simple" csTypeId="urn:microsoft.com/office/officeart/2005/8/colors/colorful3" csCatId="colorful" phldr="1"/>
      <dgm:spPr/>
      <dgm:t>
        <a:bodyPr/>
        <a:lstStyle/>
        <a:p>
          <a:endParaRPr lang="en-US"/>
        </a:p>
      </dgm:t>
    </dgm:pt>
    <dgm:pt modelId="{82EEA667-DE68-2446-945C-E2BB797A9279}">
      <dgm:prSet phldrT="[Text]" custT="1"/>
      <dgm:spPr/>
      <dgm:t>
        <a:bodyPr/>
        <a:lstStyle/>
        <a:p>
          <a:r>
            <a:rPr lang="en-US" sz="2400" dirty="0" smtClean="0"/>
            <a:t>1. Service pillars</a:t>
          </a:r>
          <a:endParaRPr lang="en-US" sz="2400" dirty="0"/>
        </a:p>
      </dgm:t>
    </dgm:pt>
    <dgm:pt modelId="{0717F5A6-82B4-B044-AF04-2794BE6D5698}" type="parTrans" cxnId="{F7B4B8E5-6B44-7241-BEAD-5D6CDA0461A9}">
      <dgm:prSet/>
      <dgm:spPr/>
      <dgm:t>
        <a:bodyPr/>
        <a:lstStyle/>
        <a:p>
          <a:endParaRPr lang="en-US" sz="2400"/>
        </a:p>
      </dgm:t>
    </dgm:pt>
    <dgm:pt modelId="{3F1A3E64-6099-1048-888F-F86E53A7C258}" type="sibTrans" cxnId="{F7B4B8E5-6B44-7241-BEAD-5D6CDA0461A9}">
      <dgm:prSet/>
      <dgm:spPr/>
      <dgm:t>
        <a:bodyPr/>
        <a:lstStyle/>
        <a:p>
          <a:endParaRPr lang="en-US" sz="2400"/>
        </a:p>
      </dgm:t>
    </dgm:pt>
    <dgm:pt modelId="{3A36BED9-B8FD-964D-8CB3-7DE54A69C884}">
      <dgm:prSet phldrT="[Text]" custT="1"/>
      <dgm:spPr/>
      <dgm:t>
        <a:bodyPr/>
        <a:lstStyle/>
        <a:p>
          <a:r>
            <a:rPr lang="en-US" sz="2400" dirty="0" smtClean="0"/>
            <a:t>5. Service integration and management processes</a:t>
          </a:r>
          <a:endParaRPr lang="en-US" sz="2400" dirty="0"/>
        </a:p>
      </dgm:t>
    </dgm:pt>
    <dgm:pt modelId="{CD907006-37F7-1349-9C74-CF99E34485FC}" type="parTrans" cxnId="{3FC6BCAB-2504-3C4C-A898-2AC8717A5CD0}">
      <dgm:prSet/>
      <dgm:spPr/>
      <dgm:t>
        <a:bodyPr/>
        <a:lstStyle/>
        <a:p>
          <a:endParaRPr lang="en-US" sz="2400"/>
        </a:p>
      </dgm:t>
    </dgm:pt>
    <dgm:pt modelId="{5D7F6A0B-8CCF-9B45-91DC-450A0C50E8D7}" type="sibTrans" cxnId="{3FC6BCAB-2504-3C4C-A898-2AC8717A5CD0}">
      <dgm:prSet/>
      <dgm:spPr/>
      <dgm:t>
        <a:bodyPr/>
        <a:lstStyle/>
        <a:p>
          <a:endParaRPr lang="en-US" sz="2400"/>
        </a:p>
      </dgm:t>
    </dgm:pt>
    <dgm:pt modelId="{9AA334A7-B60D-ED47-BAF4-380C003D841E}">
      <dgm:prSet phldrT="[Text]" custT="1"/>
      <dgm:spPr/>
      <dgm:t>
        <a:bodyPr/>
        <a:lstStyle/>
        <a:p>
          <a:r>
            <a:rPr lang="en-US" sz="2400" dirty="0" smtClean="0"/>
            <a:t>6. Service integration and management tools</a:t>
          </a:r>
          <a:endParaRPr lang="en-US" sz="2400" dirty="0"/>
        </a:p>
      </dgm:t>
    </dgm:pt>
    <dgm:pt modelId="{9EEE0710-7BA9-7A42-9F42-C1EA08FF0CEE}" type="parTrans" cxnId="{9B1BC0DB-A038-124D-9E4D-3B6930E36F25}">
      <dgm:prSet/>
      <dgm:spPr/>
      <dgm:t>
        <a:bodyPr/>
        <a:lstStyle/>
        <a:p>
          <a:endParaRPr lang="en-US" sz="2400"/>
        </a:p>
      </dgm:t>
    </dgm:pt>
    <dgm:pt modelId="{2D66B720-0335-9142-AC16-AD69ED723245}" type="sibTrans" cxnId="{9B1BC0DB-A038-124D-9E4D-3B6930E36F25}">
      <dgm:prSet/>
      <dgm:spPr/>
      <dgm:t>
        <a:bodyPr/>
        <a:lstStyle/>
        <a:p>
          <a:endParaRPr lang="en-US" sz="2400"/>
        </a:p>
      </dgm:t>
    </dgm:pt>
    <dgm:pt modelId="{4BA33774-C1A5-D74A-B1C5-2EB8561AE8FD}">
      <dgm:prSet phldrT="[Text]" custT="1"/>
      <dgm:spPr/>
      <dgm:t>
        <a:bodyPr/>
        <a:lstStyle/>
        <a:p>
          <a:r>
            <a:rPr lang="en-US" sz="2400" dirty="0" smtClean="0"/>
            <a:t>4. Policies (service providers and users) and standards</a:t>
          </a:r>
          <a:endParaRPr lang="en-US" sz="2400" dirty="0"/>
        </a:p>
      </dgm:t>
    </dgm:pt>
    <dgm:pt modelId="{33AC57F1-3628-A24A-A8F6-B8E3F38FF712}" type="parTrans" cxnId="{486E06A9-47ED-5849-84E6-DC3986F984CC}">
      <dgm:prSet/>
      <dgm:spPr/>
      <dgm:t>
        <a:bodyPr/>
        <a:lstStyle/>
        <a:p>
          <a:endParaRPr lang="en-US" sz="2400"/>
        </a:p>
      </dgm:t>
    </dgm:pt>
    <dgm:pt modelId="{B1796B56-E6AC-CB42-B6C5-7EC860640A34}" type="sibTrans" cxnId="{486E06A9-47ED-5849-84E6-DC3986F984CC}">
      <dgm:prSet/>
      <dgm:spPr/>
      <dgm:t>
        <a:bodyPr/>
        <a:lstStyle/>
        <a:p>
          <a:endParaRPr lang="en-US" sz="2400"/>
        </a:p>
      </dgm:t>
    </dgm:pt>
    <dgm:pt modelId="{823D28C2-3BB5-3D4A-BCD3-AD2938F87A78}">
      <dgm:prSet phldrT="[Text]" custT="1"/>
      <dgm:spPr/>
      <dgm:t>
        <a:bodyPr/>
        <a:lstStyle/>
        <a:p>
          <a:r>
            <a:rPr lang="en-US" sz="2400" dirty="0" smtClean="0"/>
            <a:t>2. Federation services</a:t>
          </a:r>
          <a:endParaRPr lang="en-US" sz="2400" dirty="0"/>
        </a:p>
      </dgm:t>
    </dgm:pt>
    <dgm:pt modelId="{C805286A-3C19-3149-99FA-A716DC9F774D}" type="parTrans" cxnId="{9061439C-BDB0-D44F-AC14-C511195FC9DF}">
      <dgm:prSet/>
      <dgm:spPr/>
      <dgm:t>
        <a:bodyPr/>
        <a:lstStyle/>
        <a:p>
          <a:endParaRPr lang="en-US" sz="2400"/>
        </a:p>
      </dgm:t>
    </dgm:pt>
    <dgm:pt modelId="{C47F091D-8493-7841-A6C8-AD58412E85FF}" type="sibTrans" cxnId="{9061439C-BDB0-D44F-AC14-C511195FC9DF}">
      <dgm:prSet/>
      <dgm:spPr/>
      <dgm:t>
        <a:bodyPr/>
        <a:lstStyle/>
        <a:p>
          <a:endParaRPr lang="en-US" sz="2400"/>
        </a:p>
      </dgm:t>
    </dgm:pt>
    <dgm:pt modelId="{912BCA1B-999A-3947-A7C8-5C937E75CD7E}">
      <dgm:prSet phldrT="[Text]" custT="1"/>
      <dgm:spPr/>
      <dgm:t>
        <a:bodyPr/>
        <a:lstStyle/>
        <a:p>
          <a:r>
            <a:rPr lang="en-US" sz="2400" dirty="0" smtClean="0"/>
            <a:t>3. Collaborative services</a:t>
          </a:r>
          <a:endParaRPr lang="en-US" sz="2400" dirty="0"/>
        </a:p>
      </dgm:t>
    </dgm:pt>
    <dgm:pt modelId="{5C9922CC-2B9C-8B44-AD97-1254CA98EAE2}" type="parTrans" cxnId="{CF923FF1-AEE8-6741-B6E6-A9C38BBECF88}">
      <dgm:prSet/>
      <dgm:spPr/>
      <dgm:t>
        <a:bodyPr/>
        <a:lstStyle/>
        <a:p>
          <a:endParaRPr lang="en-US" sz="2400"/>
        </a:p>
      </dgm:t>
    </dgm:pt>
    <dgm:pt modelId="{388B54FA-5E43-6944-BA04-3DF77FECB853}" type="sibTrans" cxnId="{CF923FF1-AEE8-6741-B6E6-A9C38BBECF88}">
      <dgm:prSet/>
      <dgm:spPr/>
      <dgm:t>
        <a:bodyPr/>
        <a:lstStyle/>
        <a:p>
          <a:endParaRPr lang="en-US" sz="2400"/>
        </a:p>
      </dgm:t>
    </dgm:pt>
    <dgm:pt modelId="{5C52E2FA-4775-744A-8C94-8519EFFAF1E8}" type="pres">
      <dgm:prSet presAssocID="{3A52D5A8-1551-E74E-A5F2-0C138E123537}" presName="compositeShape" presStyleCnt="0">
        <dgm:presLayoutVars>
          <dgm:chMax val="7"/>
          <dgm:dir/>
          <dgm:resizeHandles val="exact"/>
        </dgm:presLayoutVars>
      </dgm:prSet>
      <dgm:spPr/>
      <dgm:t>
        <a:bodyPr/>
        <a:lstStyle/>
        <a:p>
          <a:endParaRPr lang="en-US"/>
        </a:p>
      </dgm:t>
    </dgm:pt>
    <dgm:pt modelId="{3D8AA1BA-CF6B-154B-A1F6-A984F97423AC}" type="pres">
      <dgm:prSet presAssocID="{82EEA667-DE68-2446-945C-E2BB797A9279}" presName="circ1" presStyleLbl="vennNode1" presStyleIdx="0" presStyleCnt="6"/>
      <dgm:spPr/>
    </dgm:pt>
    <dgm:pt modelId="{A3EAF2B7-4121-F343-8E1A-A4CC1D98E296}" type="pres">
      <dgm:prSet presAssocID="{82EEA667-DE68-2446-945C-E2BB797A9279}" presName="circ1Tx" presStyleLbl="revTx" presStyleIdx="0" presStyleCnt="0">
        <dgm:presLayoutVars>
          <dgm:chMax val="0"/>
          <dgm:chPref val="0"/>
          <dgm:bulletEnabled val="1"/>
        </dgm:presLayoutVars>
      </dgm:prSet>
      <dgm:spPr/>
      <dgm:t>
        <a:bodyPr/>
        <a:lstStyle/>
        <a:p>
          <a:endParaRPr lang="en-US"/>
        </a:p>
      </dgm:t>
    </dgm:pt>
    <dgm:pt modelId="{464D72B1-8DF0-7A4D-9D15-4091F3047D9B}" type="pres">
      <dgm:prSet presAssocID="{823D28C2-3BB5-3D4A-BCD3-AD2938F87A78}" presName="circ2" presStyleLbl="vennNode1" presStyleIdx="1" presStyleCnt="6"/>
      <dgm:spPr/>
    </dgm:pt>
    <dgm:pt modelId="{575AACDC-B5D4-0D4C-8384-E686235C2113}" type="pres">
      <dgm:prSet presAssocID="{823D28C2-3BB5-3D4A-BCD3-AD2938F87A78}" presName="circ2Tx" presStyleLbl="revTx" presStyleIdx="0" presStyleCnt="0" custScaleX="141078">
        <dgm:presLayoutVars>
          <dgm:chMax val="0"/>
          <dgm:chPref val="0"/>
          <dgm:bulletEnabled val="1"/>
        </dgm:presLayoutVars>
      </dgm:prSet>
      <dgm:spPr/>
      <dgm:t>
        <a:bodyPr/>
        <a:lstStyle/>
        <a:p>
          <a:endParaRPr lang="en-US"/>
        </a:p>
      </dgm:t>
    </dgm:pt>
    <dgm:pt modelId="{D3312095-D856-D247-B62F-F27C5AFCD713}" type="pres">
      <dgm:prSet presAssocID="{912BCA1B-999A-3947-A7C8-5C937E75CD7E}" presName="circ3" presStyleLbl="vennNode1" presStyleIdx="2" presStyleCnt="6"/>
      <dgm:spPr/>
    </dgm:pt>
    <dgm:pt modelId="{99EEAE6C-7957-8449-9510-3EFBB447EEF6}" type="pres">
      <dgm:prSet presAssocID="{912BCA1B-999A-3947-A7C8-5C937E75CD7E}" presName="circ3Tx" presStyleLbl="revTx" presStyleIdx="0" presStyleCnt="0" custScaleX="137524">
        <dgm:presLayoutVars>
          <dgm:chMax val="0"/>
          <dgm:chPref val="0"/>
          <dgm:bulletEnabled val="1"/>
        </dgm:presLayoutVars>
      </dgm:prSet>
      <dgm:spPr/>
      <dgm:t>
        <a:bodyPr/>
        <a:lstStyle/>
        <a:p>
          <a:endParaRPr lang="en-US"/>
        </a:p>
      </dgm:t>
    </dgm:pt>
    <dgm:pt modelId="{D21B9F8A-18AC-DA48-AFD6-99A45676C74D}" type="pres">
      <dgm:prSet presAssocID="{4BA33774-C1A5-D74A-B1C5-2EB8561AE8FD}" presName="circ4" presStyleLbl="vennNode1" presStyleIdx="3" presStyleCnt="6"/>
      <dgm:spPr/>
    </dgm:pt>
    <dgm:pt modelId="{875DEC06-BC8B-C240-B7E2-9232AC51A9B0}" type="pres">
      <dgm:prSet presAssocID="{4BA33774-C1A5-D74A-B1C5-2EB8561AE8FD}" presName="circ4Tx" presStyleLbl="revTx" presStyleIdx="0" presStyleCnt="0" custScaleX="236381">
        <dgm:presLayoutVars>
          <dgm:chMax val="0"/>
          <dgm:chPref val="0"/>
          <dgm:bulletEnabled val="1"/>
        </dgm:presLayoutVars>
      </dgm:prSet>
      <dgm:spPr/>
      <dgm:t>
        <a:bodyPr/>
        <a:lstStyle/>
        <a:p>
          <a:endParaRPr lang="en-US"/>
        </a:p>
      </dgm:t>
    </dgm:pt>
    <dgm:pt modelId="{CBA76806-FB7C-C94C-BD02-10D73FE7E01D}" type="pres">
      <dgm:prSet presAssocID="{3A36BED9-B8FD-964D-8CB3-7DE54A69C884}" presName="circ5" presStyleLbl="vennNode1" presStyleIdx="4" presStyleCnt="6"/>
      <dgm:spPr/>
    </dgm:pt>
    <dgm:pt modelId="{8471B61A-F291-3A4F-B5A3-473B674C797D}" type="pres">
      <dgm:prSet presAssocID="{3A36BED9-B8FD-964D-8CB3-7DE54A69C884}" presName="circ5Tx" presStyleLbl="revTx" presStyleIdx="0" presStyleCnt="0" custScaleX="203485" custLinFactNeighborX="-26365">
        <dgm:presLayoutVars>
          <dgm:chMax val="0"/>
          <dgm:chPref val="0"/>
          <dgm:bulletEnabled val="1"/>
        </dgm:presLayoutVars>
      </dgm:prSet>
      <dgm:spPr/>
      <dgm:t>
        <a:bodyPr/>
        <a:lstStyle/>
        <a:p>
          <a:endParaRPr lang="en-US"/>
        </a:p>
      </dgm:t>
    </dgm:pt>
    <dgm:pt modelId="{8DFFBBDA-60CC-7947-B993-89D358F675E5}" type="pres">
      <dgm:prSet presAssocID="{9AA334A7-B60D-ED47-BAF4-380C003D841E}" presName="circ6" presStyleLbl="vennNode1" presStyleIdx="5" presStyleCnt="6"/>
      <dgm:spPr/>
    </dgm:pt>
    <dgm:pt modelId="{A773E70A-B66A-174A-808A-37DB52AEA85C}" type="pres">
      <dgm:prSet presAssocID="{9AA334A7-B60D-ED47-BAF4-380C003D841E}" presName="circ6Tx" presStyleLbl="revTx" presStyleIdx="0" presStyleCnt="0" custScaleX="174059" custLinFactNeighborX="-18515">
        <dgm:presLayoutVars>
          <dgm:chMax val="0"/>
          <dgm:chPref val="0"/>
          <dgm:bulletEnabled val="1"/>
        </dgm:presLayoutVars>
      </dgm:prSet>
      <dgm:spPr/>
      <dgm:t>
        <a:bodyPr/>
        <a:lstStyle/>
        <a:p>
          <a:endParaRPr lang="en-US"/>
        </a:p>
      </dgm:t>
    </dgm:pt>
  </dgm:ptLst>
  <dgm:cxnLst>
    <dgm:cxn modelId="{1E4A6A21-5FBE-5F47-8862-12C5E3198B3B}" type="presOf" srcId="{912BCA1B-999A-3947-A7C8-5C937E75CD7E}" destId="{99EEAE6C-7957-8449-9510-3EFBB447EEF6}" srcOrd="0" destOrd="0" presId="urn:microsoft.com/office/officeart/2005/8/layout/venn1"/>
    <dgm:cxn modelId="{47902038-47C1-0448-A4B1-A1678AD46909}" type="presOf" srcId="{3A36BED9-B8FD-964D-8CB3-7DE54A69C884}" destId="{8471B61A-F291-3A4F-B5A3-473B674C797D}" srcOrd="0" destOrd="0" presId="urn:microsoft.com/office/officeart/2005/8/layout/venn1"/>
    <dgm:cxn modelId="{9061439C-BDB0-D44F-AC14-C511195FC9DF}" srcId="{3A52D5A8-1551-E74E-A5F2-0C138E123537}" destId="{823D28C2-3BB5-3D4A-BCD3-AD2938F87A78}" srcOrd="1" destOrd="0" parTransId="{C805286A-3C19-3149-99FA-A716DC9F774D}" sibTransId="{C47F091D-8493-7841-A6C8-AD58412E85FF}"/>
    <dgm:cxn modelId="{3FC6BCAB-2504-3C4C-A898-2AC8717A5CD0}" srcId="{3A52D5A8-1551-E74E-A5F2-0C138E123537}" destId="{3A36BED9-B8FD-964D-8CB3-7DE54A69C884}" srcOrd="4" destOrd="0" parTransId="{CD907006-37F7-1349-9C74-CF99E34485FC}" sibTransId="{5D7F6A0B-8CCF-9B45-91DC-450A0C50E8D7}"/>
    <dgm:cxn modelId="{20A3A5EB-EF15-4F41-B9F5-A81D029E3E44}" type="presOf" srcId="{823D28C2-3BB5-3D4A-BCD3-AD2938F87A78}" destId="{575AACDC-B5D4-0D4C-8384-E686235C2113}" srcOrd="0" destOrd="0" presId="urn:microsoft.com/office/officeart/2005/8/layout/venn1"/>
    <dgm:cxn modelId="{E501D174-949E-CB45-9B36-C337E06DE86B}" type="presOf" srcId="{82EEA667-DE68-2446-945C-E2BB797A9279}" destId="{A3EAF2B7-4121-F343-8E1A-A4CC1D98E296}" srcOrd="0" destOrd="0" presId="urn:microsoft.com/office/officeart/2005/8/layout/venn1"/>
    <dgm:cxn modelId="{42596FA7-3599-7449-9432-952B2549A1B3}" type="presOf" srcId="{3A52D5A8-1551-E74E-A5F2-0C138E123537}" destId="{5C52E2FA-4775-744A-8C94-8519EFFAF1E8}" srcOrd="0" destOrd="0" presId="urn:microsoft.com/office/officeart/2005/8/layout/venn1"/>
    <dgm:cxn modelId="{CF923FF1-AEE8-6741-B6E6-A9C38BBECF88}" srcId="{3A52D5A8-1551-E74E-A5F2-0C138E123537}" destId="{912BCA1B-999A-3947-A7C8-5C937E75CD7E}" srcOrd="2" destOrd="0" parTransId="{5C9922CC-2B9C-8B44-AD97-1254CA98EAE2}" sibTransId="{388B54FA-5E43-6944-BA04-3DF77FECB853}"/>
    <dgm:cxn modelId="{F7B4B8E5-6B44-7241-BEAD-5D6CDA0461A9}" srcId="{3A52D5A8-1551-E74E-A5F2-0C138E123537}" destId="{82EEA667-DE68-2446-945C-E2BB797A9279}" srcOrd="0" destOrd="0" parTransId="{0717F5A6-82B4-B044-AF04-2794BE6D5698}" sibTransId="{3F1A3E64-6099-1048-888F-F86E53A7C258}"/>
    <dgm:cxn modelId="{9B1BC0DB-A038-124D-9E4D-3B6930E36F25}" srcId="{3A52D5A8-1551-E74E-A5F2-0C138E123537}" destId="{9AA334A7-B60D-ED47-BAF4-380C003D841E}" srcOrd="5" destOrd="0" parTransId="{9EEE0710-7BA9-7A42-9F42-C1EA08FF0CEE}" sibTransId="{2D66B720-0335-9142-AC16-AD69ED723245}"/>
    <dgm:cxn modelId="{2F34550E-B47A-C14A-867D-6BD283BE71DE}" type="presOf" srcId="{9AA334A7-B60D-ED47-BAF4-380C003D841E}" destId="{A773E70A-B66A-174A-808A-37DB52AEA85C}" srcOrd="0" destOrd="0" presId="urn:microsoft.com/office/officeart/2005/8/layout/venn1"/>
    <dgm:cxn modelId="{09F31AC7-B6D4-7A4E-BDD9-1DE76B59681F}" type="presOf" srcId="{4BA33774-C1A5-D74A-B1C5-2EB8561AE8FD}" destId="{875DEC06-BC8B-C240-B7E2-9232AC51A9B0}" srcOrd="0" destOrd="0" presId="urn:microsoft.com/office/officeart/2005/8/layout/venn1"/>
    <dgm:cxn modelId="{486E06A9-47ED-5849-84E6-DC3986F984CC}" srcId="{3A52D5A8-1551-E74E-A5F2-0C138E123537}" destId="{4BA33774-C1A5-D74A-B1C5-2EB8561AE8FD}" srcOrd="3" destOrd="0" parTransId="{33AC57F1-3628-A24A-A8F6-B8E3F38FF712}" sibTransId="{B1796B56-E6AC-CB42-B6C5-7EC860640A34}"/>
    <dgm:cxn modelId="{29E379AD-D4D5-2B4C-8B85-B0D4EF9962BE}" type="presParOf" srcId="{5C52E2FA-4775-744A-8C94-8519EFFAF1E8}" destId="{3D8AA1BA-CF6B-154B-A1F6-A984F97423AC}" srcOrd="0" destOrd="0" presId="urn:microsoft.com/office/officeart/2005/8/layout/venn1"/>
    <dgm:cxn modelId="{5CAACECB-7215-EC47-AEEE-1A9D9AB88B4F}" type="presParOf" srcId="{5C52E2FA-4775-744A-8C94-8519EFFAF1E8}" destId="{A3EAF2B7-4121-F343-8E1A-A4CC1D98E296}" srcOrd="1" destOrd="0" presId="urn:microsoft.com/office/officeart/2005/8/layout/venn1"/>
    <dgm:cxn modelId="{E5EE7838-8C5A-994F-A6F3-4274FC7DAA59}" type="presParOf" srcId="{5C52E2FA-4775-744A-8C94-8519EFFAF1E8}" destId="{464D72B1-8DF0-7A4D-9D15-4091F3047D9B}" srcOrd="2" destOrd="0" presId="urn:microsoft.com/office/officeart/2005/8/layout/venn1"/>
    <dgm:cxn modelId="{86F5FC7E-3FCD-0D41-A6F4-71A0BDFE85EB}" type="presParOf" srcId="{5C52E2FA-4775-744A-8C94-8519EFFAF1E8}" destId="{575AACDC-B5D4-0D4C-8384-E686235C2113}" srcOrd="3" destOrd="0" presId="urn:microsoft.com/office/officeart/2005/8/layout/venn1"/>
    <dgm:cxn modelId="{EDDCF0AB-031E-B44A-A6AA-1BCB28D8073A}" type="presParOf" srcId="{5C52E2FA-4775-744A-8C94-8519EFFAF1E8}" destId="{D3312095-D856-D247-B62F-F27C5AFCD713}" srcOrd="4" destOrd="0" presId="urn:microsoft.com/office/officeart/2005/8/layout/venn1"/>
    <dgm:cxn modelId="{0641A80A-0BAA-1D41-89E9-C8D724F77CCD}" type="presParOf" srcId="{5C52E2FA-4775-744A-8C94-8519EFFAF1E8}" destId="{99EEAE6C-7957-8449-9510-3EFBB447EEF6}" srcOrd="5" destOrd="0" presId="urn:microsoft.com/office/officeart/2005/8/layout/venn1"/>
    <dgm:cxn modelId="{68897163-FDFB-4442-B1FD-81A8DFF9B96A}" type="presParOf" srcId="{5C52E2FA-4775-744A-8C94-8519EFFAF1E8}" destId="{D21B9F8A-18AC-DA48-AFD6-99A45676C74D}" srcOrd="6" destOrd="0" presId="urn:microsoft.com/office/officeart/2005/8/layout/venn1"/>
    <dgm:cxn modelId="{A04F5DB3-AD11-0646-A500-FEBA1DBEAAB3}" type="presParOf" srcId="{5C52E2FA-4775-744A-8C94-8519EFFAF1E8}" destId="{875DEC06-BC8B-C240-B7E2-9232AC51A9B0}" srcOrd="7" destOrd="0" presId="urn:microsoft.com/office/officeart/2005/8/layout/venn1"/>
    <dgm:cxn modelId="{144B1C55-B841-4841-B061-C880A4B9320A}" type="presParOf" srcId="{5C52E2FA-4775-744A-8C94-8519EFFAF1E8}" destId="{CBA76806-FB7C-C94C-BD02-10D73FE7E01D}" srcOrd="8" destOrd="0" presId="urn:microsoft.com/office/officeart/2005/8/layout/venn1"/>
    <dgm:cxn modelId="{35A4F597-2A5C-1948-97AB-76C6ADF7C88F}" type="presParOf" srcId="{5C52E2FA-4775-744A-8C94-8519EFFAF1E8}" destId="{8471B61A-F291-3A4F-B5A3-473B674C797D}" srcOrd="9" destOrd="0" presId="urn:microsoft.com/office/officeart/2005/8/layout/venn1"/>
    <dgm:cxn modelId="{A68BDEDF-478D-C542-A89A-2BA3609424AD}" type="presParOf" srcId="{5C52E2FA-4775-744A-8C94-8519EFFAF1E8}" destId="{8DFFBBDA-60CC-7947-B993-89D358F675E5}" srcOrd="10" destOrd="0" presId="urn:microsoft.com/office/officeart/2005/8/layout/venn1"/>
    <dgm:cxn modelId="{B517DF8A-3509-8642-96A3-7157C47DB35F}" type="presParOf" srcId="{5C52E2FA-4775-744A-8C94-8519EFFAF1E8}" destId="{A773E70A-B66A-174A-808A-37DB52AEA85C}"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4FC6BD-2862-5542-9DFF-FB4BF82DFDE6}" type="doc">
      <dgm:prSet loTypeId="urn:microsoft.com/office/officeart/2005/8/layout/matrix1" loCatId="" qsTypeId="urn:microsoft.com/office/officeart/2005/8/quickstyle/3D6" qsCatId="3D" csTypeId="urn:microsoft.com/office/officeart/2005/8/colors/colorful4" csCatId="colorful" phldr="1"/>
      <dgm:spPr/>
      <dgm:t>
        <a:bodyPr/>
        <a:lstStyle/>
        <a:p>
          <a:endParaRPr lang="en-US"/>
        </a:p>
      </dgm:t>
    </dgm:pt>
    <dgm:pt modelId="{10692845-047D-8D4D-ACCD-D5BA646D2647}">
      <dgm:prSet phldrT="[Text]"/>
      <dgm:spPr/>
      <dgm:t>
        <a:bodyPr/>
        <a:lstStyle/>
        <a:p>
          <a:r>
            <a:rPr lang="en-US" dirty="0" smtClean="0"/>
            <a:t>EOSC Hub</a:t>
          </a:r>
          <a:endParaRPr lang="en-US" dirty="0"/>
        </a:p>
      </dgm:t>
    </dgm:pt>
    <dgm:pt modelId="{B5C88EBB-2036-2248-BA10-EC95663687AB}" type="parTrans" cxnId="{903AF512-5CA2-9D4F-B7D9-CC6A9E4F279F}">
      <dgm:prSet/>
      <dgm:spPr/>
      <dgm:t>
        <a:bodyPr/>
        <a:lstStyle/>
        <a:p>
          <a:endParaRPr lang="en-US"/>
        </a:p>
      </dgm:t>
    </dgm:pt>
    <dgm:pt modelId="{65E86ACB-9DC6-C748-A0B4-B528419631A0}" type="sibTrans" cxnId="{903AF512-5CA2-9D4F-B7D9-CC6A9E4F279F}">
      <dgm:prSet/>
      <dgm:spPr/>
      <dgm:t>
        <a:bodyPr/>
        <a:lstStyle/>
        <a:p>
          <a:endParaRPr lang="en-US"/>
        </a:p>
      </dgm:t>
    </dgm:pt>
    <dgm:pt modelId="{7E9467D5-95EF-8A4B-965C-D628F41DA5CE}">
      <dgm:prSet phldrT="[Text]" custT="1"/>
      <dgm:spPr/>
      <dgm:t>
        <a:bodyPr/>
        <a:lstStyle/>
        <a:p>
          <a:r>
            <a:rPr lang="en-US" sz="3600" dirty="0" smtClean="0"/>
            <a:t>EOSC Thematic Cloud</a:t>
          </a:r>
          <a:endParaRPr lang="en-US" sz="3600" dirty="0"/>
        </a:p>
      </dgm:t>
    </dgm:pt>
    <dgm:pt modelId="{2DDB7CF9-3225-2946-8E1C-F08013ADCE68}" type="parTrans" cxnId="{74CF1F8E-6894-F347-B7CE-ECDB404C8837}">
      <dgm:prSet/>
      <dgm:spPr/>
      <dgm:t>
        <a:bodyPr/>
        <a:lstStyle/>
        <a:p>
          <a:endParaRPr lang="en-US"/>
        </a:p>
      </dgm:t>
    </dgm:pt>
    <dgm:pt modelId="{957B848B-EB7F-A34F-8940-70FE6AE74AA6}" type="sibTrans" cxnId="{74CF1F8E-6894-F347-B7CE-ECDB404C8837}">
      <dgm:prSet/>
      <dgm:spPr/>
      <dgm:t>
        <a:bodyPr/>
        <a:lstStyle/>
        <a:p>
          <a:endParaRPr lang="en-US"/>
        </a:p>
      </dgm:t>
    </dgm:pt>
    <dgm:pt modelId="{F96F2D45-B405-EB45-9E65-CC5AFCB67C38}">
      <dgm:prSet phldrT="[Text]" custT="1"/>
      <dgm:spPr/>
      <dgm:t>
        <a:bodyPr/>
        <a:lstStyle/>
        <a:p>
          <a:r>
            <a:rPr lang="en-US" sz="3600" dirty="0" smtClean="0"/>
            <a:t>EOSC Thematic Cloud</a:t>
          </a:r>
          <a:endParaRPr lang="en-US" sz="3600" dirty="0"/>
        </a:p>
      </dgm:t>
    </dgm:pt>
    <dgm:pt modelId="{13456982-588D-1249-9C6E-3BD24897632A}" type="parTrans" cxnId="{C599FABB-60D8-FC46-AE43-3A1FE2D7AF70}">
      <dgm:prSet/>
      <dgm:spPr/>
      <dgm:t>
        <a:bodyPr/>
        <a:lstStyle/>
        <a:p>
          <a:endParaRPr lang="en-US"/>
        </a:p>
      </dgm:t>
    </dgm:pt>
    <dgm:pt modelId="{F1C4F466-A4CF-D448-BBAC-E6D087375BBC}" type="sibTrans" cxnId="{C599FABB-60D8-FC46-AE43-3A1FE2D7AF70}">
      <dgm:prSet/>
      <dgm:spPr/>
      <dgm:t>
        <a:bodyPr/>
        <a:lstStyle/>
        <a:p>
          <a:endParaRPr lang="en-US"/>
        </a:p>
      </dgm:t>
    </dgm:pt>
    <dgm:pt modelId="{0CD41763-8E16-E146-A45A-5207ADCBC41B}">
      <dgm:prSet phldrT="[Text]" custT="1"/>
      <dgm:spPr/>
      <dgm:t>
        <a:bodyPr/>
        <a:lstStyle/>
        <a:p>
          <a:r>
            <a:rPr lang="en-US" sz="3600" dirty="0" smtClean="0"/>
            <a:t>EOSC Thematic Cloud</a:t>
          </a:r>
          <a:endParaRPr lang="en-US" sz="3600" dirty="0"/>
        </a:p>
      </dgm:t>
    </dgm:pt>
    <dgm:pt modelId="{1388D76C-2781-634F-A10F-945021184951}" type="parTrans" cxnId="{31E85023-8C3F-3049-9AFA-9B4564BBAB4D}">
      <dgm:prSet/>
      <dgm:spPr/>
      <dgm:t>
        <a:bodyPr/>
        <a:lstStyle/>
        <a:p>
          <a:endParaRPr lang="en-US"/>
        </a:p>
      </dgm:t>
    </dgm:pt>
    <dgm:pt modelId="{096CB7BD-85E9-5744-9485-EC617328CD3C}" type="sibTrans" cxnId="{31E85023-8C3F-3049-9AFA-9B4564BBAB4D}">
      <dgm:prSet/>
      <dgm:spPr/>
      <dgm:t>
        <a:bodyPr/>
        <a:lstStyle/>
        <a:p>
          <a:endParaRPr lang="en-US"/>
        </a:p>
      </dgm:t>
    </dgm:pt>
    <dgm:pt modelId="{4368A2ED-1D89-7844-8499-3C05AB54960C}">
      <dgm:prSet phldrT="[Text]" custT="1"/>
      <dgm:spPr/>
      <dgm:t>
        <a:bodyPr/>
        <a:lstStyle/>
        <a:p>
          <a:r>
            <a:rPr lang="en-US" sz="3600" dirty="0" smtClean="0"/>
            <a:t>EOSC Thematic Cloud</a:t>
          </a:r>
          <a:endParaRPr lang="en-US" sz="3600" dirty="0"/>
        </a:p>
      </dgm:t>
    </dgm:pt>
    <dgm:pt modelId="{25A3953D-04E2-D744-9EE1-4525E73FA0CA}" type="parTrans" cxnId="{06022AB6-308C-DB46-8BC9-9B6CD4E1DB50}">
      <dgm:prSet/>
      <dgm:spPr/>
      <dgm:t>
        <a:bodyPr/>
        <a:lstStyle/>
        <a:p>
          <a:endParaRPr lang="en-US"/>
        </a:p>
      </dgm:t>
    </dgm:pt>
    <dgm:pt modelId="{1F1004C6-8C29-4F46-A7F5-C35A74B03DB1}" type="sibTrans" cxnId="{06022AB6-308C-DB46-8BC9-9B6CD4E1DB50}">
      <dgm:prSet/>
      <dgm:spPr/>
      <dgm:t>
        <a:bodyPr/>
        <a:lstStyle/>
        <a:p>
          <a:endParaRPr lang="en-US"/>
        </a:p>
      </dgm:t>
    </dgm:pt>
    <dgm:pt modelId="{E758AFE9-6CC7-1547-8448-B70438D3A077}" type="pres">
      <dgm:prSet presAssocID="{864FC6BD-2862-5542-9DFF-FB4BF82DFDE6}" presName="diagram" presStyleCnt="0">
        <dgm:presLayoutVars>
          <dgm:chMax val="1"/>
          <dgm:dir/>
          <dgm:animLvl val="ctr"/>
          <dgm:resizeHandles val="exact"/>
        </dgm:presLayoutVars>
      </dgm:prSet>
      <dgm:spPr/>
      <dgm:t>
        <a:bodyPr/>
        <a:lstStyle/>
        <a:p>
          <a:endParaRPr lang="en-GB"/>
        </a:p>
      </dgm:t>
    </dgm:pt>
    <dgm:pt modelId="{A7A63777-360F-F741-80A1-68927761ED89}" type="pres">
      <dgm:prSet presAssocID="{864FC6BD-2862-5542-9DFF-FB4BF82DFDE6}" presName="matrix" presStyleCnt="0"/>
      <dgm:spPr/>
    </dgm:pt>
    <dgm:pt modelId="{CC48A86A-2B34-0E40-8384-CE2CD9DC69FE}" type="pres">
      <dgm:prSet presAssocID="{864FC6BD-2862-5542-9DFF-FB4BF82DFDE6}" presName="tile1" presStyleLbl="node1" presStyleIdx="0" presStyleCnt="4"/>
      <dgm:spPr/>
      <dgm:t>
        <a:bodyPr/>
        <a:lstStyle/>
        <a:p>
          <a:endParaRPr lang="en-US"/>
        </a:p>
      </dgm:t>
    </dgm:pt>
    <dgm:pt modelId="{001719AB-4C99-7E42-94E6-AD3BDD15DAFE}" type="pres">
      <dgm:prSet presAssocID="{864FC6BD-2862-5542-9DFF-FB4BF82DFDE6}" presName="tile1text" presStyleLbl="node1" presStyleIdx="0" presStyleCnt="4">
        <dgm:presLayoutVars>
          <dgm:chMax val="0"/>
          <dgm:chPref val="0"/>
          <dgm:bulletEnabled val="1"/>
        </dgm:presLayoutVars>
      </dgm:prSet>
      <dgm:spPr/>
      <dgm:t>
        <a:bodyPr/>
        <a:lstStyle/>
        <a:p>
          <a:endParaRPr lang="en-US"/>
        </a:p>
      </dgm:t>
    </dgm:pt>
    <dgm:pt modelId="{7FA5B73D-1019-2A42-A09F-1DDDE9115C48}" type="pres">
      <dgm:prSet presAssocID="{864FC6BD-2862-5542-9DFF-FB4BF82DFDE6}" presName="tile2" presStyleLbl="node1" presStyleIdx="1" presStyleCnt="4"/>
      <dgm:spPr/>
      <dgm:t>
        <a:bodyPr/>
        <a:lstStyle/>
        <a:p>
          <a:endParaRPr lang="en-US"/>
        </a:p>
      </dgm:t>
    </dgm:pt>
    <dgm:pt modelId="{E7530F4D-33A9-7944-BC3B-5D93C278A3C8}" type="pres">
      <dgm:prSet presAssocID="{864FC6BD-2862-5542-9DFF-FB4BF82DFDE6}" presName="tile2text" presStyleLbl="node1" presStyleIdx="1" presStyleCnt="4">
        <dgm:presLayoutVars>
          <dgm:chMax val="0"/>
          <dgm:chPref val="0"/>
          <dgm:bulletEnabled val="1"/>
        </dgm:presLayoutVars>
      </dgm:prSet>
      <dgm:spPr/>
      <dgm:t>
        <a:bodyPr/>
        <a:lstStyle/>
        <a:p>
          <a:endParaRPr lang="en-US"/>
        </a:p>
      </dgm:t>
    </dgm:pt>
    <dgm:pt modelId="{DFC9AE15-04F0-6848-B31C-1B97F58156C0}" type="pres">
      <dgm:prSet presAssocID="{864FC6BD-2862-5542-9DFF-FB4BF82DFDE6}" presName="tile3" presStyleLbl="node1" presStyleIdx="2" presStyleCnt="4"/>
      <dgm:spPr/>
      <dgm:t>
        <a:bodyPr/>
        <a:lstStyle/>
        <a:p>
          <a:endParaRPr lang="en-US"/>
        </a:p>
      </dgm:t>
    </dgm:pt>
    <dgm:pt modelId="{6946A710-5ACE-AF44-B59F-14C5ED5EC4F9}" type="pres">
      <dgm:prSet presAssocID="{864FC6BD-2862-5542-9DFF-FB4BF82DFDE6}" presName="tile3text" presStyleLbl="node1" presStyleIdx="2" presStyleCnt="4">
        <dgm:presLayoutVars>
          <dgm:chMax val="0"/>
          <dgm:chPref val="0"/>
          <dgm:bulletEnabled val="1"/>
        </dgm:presLayoutVars>
      </dgm:prSet>
      <dgm:spPr/>
      <dgm:t>
        <a:bodyPr/>
        <a:lstStyle/>
        <a:p>
          <a:endParaRPr lang="en-US"/>
        </a:p>
      </dgm:t>
    </dgm:pt>
    <dgm:pt modelId="{C09A96AE-BC5D-F745-B537-59C43E3AB4AA}" type="pres">
      <dgm:prSet presAssocID="{864FC6BD-2862-5542-9DFF-FB4BF82DFDE6}" presName="tile4" presStyleLbl="node1" presStyleIdx="3" presStyleCnt="4" custLinFactNeighborY="0"/>
      <dgm:spPr/>
      <dgm:t>
        <a:bodyPr/>
        <a:lstStyle/>
        <a:p>
          <a:endParaRPr lang="en-GB"/>
        </a:p>
      </dgm:t>
    </dgm:pt>
    <dgm:pt modelId="{205804E8-D128-AE49-9EBA-4A921D7F5FD0}" type="pres">
      <dgm:prSet presAssocID="{864FC6BD-2862-5542-9DFF-FB4BF82DFDE6}" presName="tile4text" presStyleLbl="node1" presStyleIdx="3" presStyleCnt="4">
        <dgm:presLayoutVars>
          <dgm:chMax val="0"/>
          <dgm:chPref val="0"/>
          <dgm:bulletEnabled val="1"/>
        </dgm:presLayoutVars>
      </dgm:prSet>
      <dgm:spPr/>
      <dgm:t>
        <a:bodyPr/>
        <a:lstStyle/>
        <a:p>
          <a:endParaRPr lang="en-GB"/>
        </a:p>
      </dgm:t>
    </dgm:pt>
    <dgm:pt modelId="{38F4B4D2-6DFD-124E-BC4F-10F324E0919B}" type="pres">
      <dgm:prSet presAssocID="{864FC6BD-2862-5542-9DFF-FB4BF82DFDE6}" presName="centerTile" presStyleLbl="fgShp" presStyleIdx="0" presStyleCnt="1">
        <dgm:presLayoutVars>
          <dgm:chMax val="0"/>
          <dgm:chPref val="0"/>
        </dgm:presLayoutVars>
      </dgm:prSet>
      <dgm:spPr/>
      <dgm:t>
        <a:bodyPr/>
        <a:lstStyle/>
        <a:p>
          <a:endParaRPr lang="en-US"/>
        </a:p>
      </dgm:t>
    </dgm:pt>
  </dgm:ptLst>
  <dgm:cxnLst>
    <dgm:cxn modelId="{28097F4B-1FD5-5040-98DF-2495111B431C}" type="presOf" srcId="{F96F2D45-B405-EB45-9E65-CC5AFCB67C38}" destId="{DFC9AE15-04F0-6848-B31C-1B97F58156C0}" srcOrd="0" destOrd="0" presId="urn:microsoft.com/office/officeart/2005/8/layout/matrix1"/>
    <dgm:cxn modelId="{C599FABB-60D8-FC46-AE43-3A1FE2D7AF70}" srcId="{10692845-047D-8D4D-ACCD-D5BA646D2647}" destId="{F96F2D45-B405-EB45-9E65-CC5AFCB67C38}" srcOrd="2" destOrd="0" parTransId="{13456982-588D-1249-9C6E-3BD24897632A}" sibTransId="{F1C4F466-A4CF-D448-BBAC-E6D087375BBC}"/>
    <dgm:cxn modelId="{06022AB6-308C-DB46-8BC9-9B6CD4E1DB50}" srcId="{10692845-047D-8D4D-ACCD-D5BA646D2647}" destId="{4368A2ED-1D89-7844-8499-3C05AB54960C}" srcOrd="1" destOrd="0" parTransId="{25A3953D-04E2-D744-9EE1-4525E73FA0CA}" sibTransId="{1F1004C6-8C29-4F46-A7F5-C35A74B03DB1}"/>
    <dgm:cxn modelId="{F43CEE62-DE75-2D49-9498-711F11A52A00}" type="presOf" srcId="{F96F2D45-B405-EB45-9E65-CC5AFCB67C38}" destId="{6946A710-5ACE-AF44-B59F-14C5ED5EC4F9}" srcOrd="1" destOrd="0" presId="urn:microsoft.com/office/officeart/2005/8/layout/matrix1"/>
    <dgm:cxn modelId="{380ACD13-0316-9845-AF9D-27958525E0F1}" type="presOf" srcId="{7E9467D5-95EF-8A4B-965C-D628F41DA5CE}" destId="{CC48A86A-2B34-0E40-8384-CE2CD9DC69FE}" srcOrd="0" destOrd="0" presId="urn:microsoft.com/office/officeart/2005/8/layout/matrix1"/>
    <dgm:cxn modelId="{00B898EA-5E88-6146-91DD-8D38C9B781B8}" type="presOf" srcId="{7E9467D5-95EF-8A4B-965C-D628F41DA5CE}" destId="{001719AB-4C99-7E42-94E6-AD3BDD15DAFE}" srcOrd="1" destOrd="0" presId="urn:microsoft.com/office/officeart/2005/8/layout/matrix1"/>
    <dgm:cxn modelId="{74CF1F8E-6894-F347-B7CE-ECDB404C8837}" srcId="{10692845-047D-8D4D-ACCD-D5BA646D2647}" destId="{7E9467D5-95EF-8A4B-965C-D628F41DA5CE}" srcOrd="0" destOrd="0" parTransId="{2DDB7CF9-3225-2946-8E1C-F08013ADCE68}" sibTransId="{957B848B-EB7F-A34F-8940-70FE6AE74AA6}"/>
    <dgm:cxn modelId="{75389353-95FE-E549-8155-6B2812083073}" type="presOf" srcId="{0CD41763-8E16-E146-A45A-5207ADCBC41B}" destId="{C09A96AE-BC5D-F745-B537-59C43E3AB4AA}" srcOrd="0" destOrd="0" presId="urn:microsoft.com/office/officeart/2005/8/layout/matrix1"/>
    <dgm:cxn modelId="{31E85023-8C3F-3049-9AFA-9B4564BBAB4D}" srcId="{10692845-047D-8D4D-ACCD-D5BA646D2647}" destId="{0CD41763-8E16-E146-A45A-5207ADCBC41B}" srcOrd="3" destOrd="0" parTransId="{1388D76C-2781-634F-A10F-945021184951}" sibTransId="{096CB7BD-85E9-5744-9485-EC617328CD3C}"/>
    <dgm:cxn modelId="{05C2B37A-E4A1-6A4A-BDF2-B810B623C7B6}" type="presOf" srcId="{4368A2ED-1D89-7844-8499-3C05AB54960C}" destId="{7FA5B73D-1019-2A42-A09F-1DDDE9115C48}" srcOrd="0" destOrd="0" presId="urn:microsoft.com/office/officeart/2005/8/layout/matrix1"/>
    <dgm:cxn modelId="{903AF512-5CA2-9D4F-B7D9-CC6A9E4F279F}" srcId="{864FC6BD-2862-5542-9DFF-FB4BF82DFDE6}" destId="{10692845-047D-8D4D-ACCD-D5BA646D2647}" srcOrd="0" destOrd="0" parTransId="{B5C88EBB-2036-2248-BA10-EC95663687AB}" sibTransId="{65E86ACB-9DC6-C748-A0B4-B528419631A0}"/>
    <dgm:cxn modelId="{B2604150-16A0-A943-BDB8-EA34F43B1EC8}" type="presOf" srcId="{864FC6BD-2862-5542-9DFF-FB4BF82DFDE6}" destId="{E758AFE9-6CC7-1547-8448-B70438D3A077}" srcOrd="0" destOrd="0" presId="urn:microsoft.com/office/officeart/2005/8/layout/matrix1"/>
    <dgm:cxn modelId="{09FC3744-D908-AB43-AB4C-04EC958D6449}" type="presOf" srcId="{10692845-047D-8D4D-ACCD-D5BA646D2647}" destId="{38F4B4D2-6DFD-124E-BC4F-10F324E0919B}" srcOrd="0" destOrd="0" presId="urn:microsoft.com/office/officeart/2005/8/layout/matrix1"/>
    <dgm:cxn modelId="{C5C03158-3FF1-264E-BE52-A132374D7DAB}" type="presOf" srcId="{4368A2ED-1D89-7844-8499-3C05AB54960C}" destId="{E7530F4D-33A9-7944-BC3B-5D93C278A3C8}" srcOrd="1" destOrd="0" presId="urn:microsoft.com/office/officeart/2005/8/layout/matrix1"/>
    <dgm:cxn modelId="{F4EC0572-0695-E546-972E-04791EFC3885}" type="presOf" srcId="{0CD41763-8E16-E146-A45A-5207ADCBC41B}" destId="{205804E8-D128-AE49-9EBA-4A921D7F5FD0}" srcOrd="1" destOrd="0" presId="urn:microsoft.com/office/officeart/2005/8/layout/matrix1"/>
    <dgm:cxn modelId="{D1FADA6D-370A-7B4F-9587-91C4A9B1F287}" type="presParOf" srcId="{E758AFE9-6CC7-1547-8448-B70438D3A077}" destId="{A7A63777-360F-F741-80A1-68927761ED89}" srcOrd="0" destOrd="0" presId="urn:microsoft.com/office/officeart/2005/8/layout/matrix1"/>
    <dgm:cxn modelId="{2311D1F5-4432-FB40-BBD2-0AA90796A28F}" type="presParOf" srcId="{A7A63777-360F-F741-80A1-68927761ED89}" destId="{CC48A86A-2B34-0E40-8384-CE2CD9DC69FE}" srcOrd="0" destOrd="0" presId="urn:microsoft.com/office/officeart/2005/8/layout/matrix1"/>
    <dgm:cxn modelId="{47623DE8-ACCA-D545-A878-DE1F8AC6D328}" type="presParOf" srcId="{A7A63777-360F-F741-80A1-68927761ED89}" destId="{001719AB-4C99-7E42-94E6-AD3BDD15DAFE}" srcOrd="1" destOrd="0" presId="urn:microsoft.com/office/officeart/2005/8/layout/matrix1"/>
    <dgm:cxn modelId="{BFA70BD4-A2DC-A844-B85C-0CBCF65F78A6}" type="presParOf" srcId="{A7A63777-360F-F741-80A1-68927761ED89}" destId="{7FA5B73D-1019-2A42-A09F-1DDDE9115C48}" srcOrd="2" destOrd="0" presId="urn:microsoft.com/office/officeart/2005/8/layout/matrix1"/>
    <dgm:cxn modelId="{353D8489-2068-5A4C-9A74-C7F668531A30}" type="presParOf" srcId="{A7A63777-360F-F741-80A1-68927761ED89}" destId="{E7530F4D-33A9-7944-BC3B-5D93C278A3C8}" srcOrd="3" destOrd="0" presId="urn:microsoft.com/office/officeart/2005/8/layout/matrix1"/>
    <dgm:cxn modelId="{3E9FB7E6-98CB-6641-9507-2AD1AE32F511}" type="presParOf" srcId="{A7A63777-360F-F741-80A1-68927761ED89}" destId="{DFC9AE15-04F0-6848-B31C-1B97F58156C0}" srcOrd="4" destOrd="0" presId="urn:microsoft.com/office/officeart/2005/8/layout/matrix1"/>
    <dgm:cxn modelId="{2C1B07F1-ED3D-2848-89FC-8DB98B5C97B5}" type="presParOf" srcId="{A7A63777-360F-F741-80A1-68927761ED89}" destId="{6946A710-5ACE-AF44-B59F-14C5ED5EC4F9}" srcOrd="5" destOrd="0" presId="urn:microsoft.com/office/officeart/2005/8/layout/matrix1"/>
    <dgm:cxn modelId="{C04FD28C-43D9-3B49-A72F-08FF70E8661B}" type="presParOf" srcId="{A7A63777-360F-F741-80A1-68927761ED89}" destId="{C09A96AE-BC5D-F745-B537-59C43E3AB4AA}" srcOrd="6" destOrd="0" presId="urn:microsoft.com/office/officeart/2005/8/layout/matrix1"/>
    <dgm:cxn modelId="{63F4EB1E-7FE4-904F-ACCF-D08D3359C715}" type="presParOf" srcId="{A7A63777-360F-F741-80A1-68927761ED89}" destId="{205804E8-D128-AE49-9EBA-4A921D7F5FD0}" srcOrd="7" destOrd="0" presId="urn:microsoft.com/office/officeart/2005/8/layout/matrix1"/>
    <dgm:cxn modelId="{B5B1B675-E4AD-8B42-94D3-6FAA34988B36}" type="presParOf" srcId="{E758AFE9-6CC7-1547-8448-B70438D3A077}" destId="{38F4B4D2-6DFD-124E-BC4F-10F324E0919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BAA606-317A-204B-8603-DA4295AE7FB7}" type="doc">
      <dgm:prSet loTypeId="urn:microsoft.com/office/officeart/2005/8/layout/matrix1" loCatId="" qsTypeId="urn:microsoft.com/office/officeart/2005/8/quickstyle/3D6" qsCatId="3D" csTypeId="urn:microsoft.com/office/officeart/2005/8/colors/accent1_3" csCatId="accent1" phldr="1"/>
      <dgm:spPr/>
      <dgm:t>
        <a:bodyPr/>
        <a:lstStyle/>
        <a:p>
          <a:endParaRPr lang="en-US"/>
        </a:p>
      </dgm:t>
    </dgm:pt>
    <dgm:pt modelId="{3B44C280-8690-D24D-8F62-A832E639BA58}">
      <dgm:prSet phldrT="[Text]"/>
      <dgm:spPr/>
      <dgm:t>
        <a:bodyPr/>
        <a:lstStyle/>
        <a:p>
          <a:r>
            <a:rPr lang="en-US" dirty="0" smtClean="0"/>
            <a:t>Shared services</a:t>
          </a:r>
          <a:endParaRPr lang="en-US" dirty="0"/>
        </a:p>
      </dgm:t>
    </dgm:pt>
    <dgm:pt modelId="{5B29C321-2937-3F44-9657-ED313E96FFBE}" type="parTrans" cxnId="{1A8A3224-895D-154D-B871-1848FDF885F9}">
      <dgm:prSet/>
      <dgm:spPr/>
      <dgm:t>
        <a:bodyPr/>
        <a:lstStyle/>
        <a:p>
          <a:endParaRPr lang="en-US"/>
        </a:p>
      </dgm:t>
    </dgm:pt>
    <dgm:pt modelId="{34454823-12A6-4F45-A769-6E23D65CEDF4}" type="sibTrans" cxnId="{1A8A3224-895D-154D-B871-1848FDF885F9}">
      <dgm:prSet/>
      <dgm:spPr/>
      <dgm:t>
        <a:bodyPr/>
        <a:lstStyle/>
        <a:p>
          <a:endParaRPr lang="en-US"/>
        </a:p>
      </dgm:t>
    </dgm:pt>
    <dgm:pt modelId="{8FB5517D-9C61-9945-BFB0-2793747EA81F}">
      <dgm:prSet phldrT="[Text]" custT="1"/>
      <dgm:spPr/>
      <dgm:t>
        <a:bodyPr/>
        <a:lstStyle/>
        <a:p>
          <a:r>
            <a:rPr lang="en-US" sz="3600" dirty="0" smtClean="0"/>
            <a:t>Generic services </a:t>
          </a:r>
          <a:endParaRPr lang="en-US" sz="3600" dirty="0"/>
        </a:p>
      </dgm:t>
    </dgm:pt>
    <dgm:pt modelId="{664585A7-20EF-BE4C-BFFA-CD3370E877A6}" type="parTrans" cxnId="{6F682CA7-297E-2E4D-9B08-76A7CEE6FFAB}">
      <dgm:prSet/>
      <dgm:spPr/>
      <dgm:t>
        <a:bodyPr/>
        <a:lstStyle/>
        <a:p>
          <a:endParaRPr lang="en-US"/>
        </a:p>
      </dgm:t>
    </dgm:pt>
    <dgm:pt modelId="{12B1C3FC-6B42-7C4F-879E-D603B6975588}" type="sibTrans" cxnId="{6F682CA7-297E-2E4D-9B08-76A7CEE6FFAB}">
      <dgm:prSet/>
      <dgm:spPr/>
      <dgm:t>
        <a:bodyPr/>
        <a:lstStyle/>
        <a:p>
          <a:endParaRPr lang="en-US"/>
        </a:p>
      </dgm:t>
    </dgm:pt>
    <dgm:pt modelId="{745EE683-2BA4-CC4F-8D88-FC9E36D21A25}">
      <dgm:prSet phldrT="[Text]" custT="1"/>
      <dgm:spPr/>
      <dgm:t>
        <a:bodyPr/>
        <a:lstStyle/>
        <a:p>
          <a:r>
            <a:rPr lang="en-US" sz="3600" dirty="0" smtClean="0"/>
            <a:t>Generic services</a:t>
          </a:r>
          <a:endParaRPr lang="en-US" sz="3600" dirty="0"/>
        </a:p>
      </dgm:t>
    </dgm:pt>
    <dgm:pt modelId="{DB4DE0A7-80E7-4D4C-814D-E76618C4B1E5}" type="parTrans" cxnId="{A0CA298F-3134-0F49-A8F7-49907D872B0B}">
      <dgm:prSet/>
      <dgm:spPr/>
      <dgm:t>
        <a:bodyPr/>
        <a:lstStyle/>
        <a:p>
          <a:endParaRPr lang="en-US"/>
        </a:p>
      </dgm:t>
    </dgm:pt>
    <dgm:pt modelId="{68480FFC-3F29-754D-BC47-7352DC16B483}" type="sibTrans" cxnId="{A0CA298F-3134-0F49-A8F7-49907D872B0B}">
      <dgm:prSet/>
      <dgm:spPr/>
      <dgm:t>
        <a:bodyPr/>
        <a:lstStyle/>
        <a:p>
          <a:endParaRPr lang="en-US"/>
        </a:p>
      </dgm:t>
    </dgm:pt>
    <dgm:pt modelId="{AD9289E2-C3D8-1347-849E-494FF52BEAB7}">
      <dgm:prSet phldrT="[Text]" custT="1"/>
      <dgm:spPr/>
      <dgm:t>
        <a:bodyPr/>
        <a:lstStyle/>
        <a:p>
          <a:r>
            <a:rPr lang="en-US" sz="3600" dirty="0" smtClean="0"/>
            <a:t>Generic services</a:t>
          </a:r>
          <a:endParaRPr lang="en-US" sz="3600" dirty="0"/>
        </a:p>
      </dgm:t>
    </dgm:pt>
    <dgm:pt modelId="{045E7101-E70B-DF42-833C-89AF5C4FBD1C}" type="parTrans" cxnId="{DC8B9EB9-40DF-3E41-B7F3-E19267940610}">
      <dgm:prSet/>
      <dgm:spPr/>
      <dgm:t>
        <a:bodyPr/>
        <a:lstStyle/>
        <a:p>
          <a:endParaRPr lang="en-US"/>
        </a:p>
      </dgm:t>
    </dgm:pt>
    <dgm:pt modelId="{D11DDD92-D9F2-704B-AF3C-4EF5FBA44863}" type="sibTrans" cxnId="{DC8B9EB9-40DF-3E41-B7F3-E19267940610}">
      <dgm:prSet/>
      <dgm:spPr/>
      <dgm:t>
        <a:bodyPr/>
        <a:lstStyle/>
        <a:p>
          <a:endParaRPr lang="en-US"/>
        </a:p>
      </dgm:t>
    </dgm:pt>
    <dgm:pt modelId="{25C104B5-1014-B44F-B740-C1C7D0A30CA2}">
      <dgm:prSet phldrT="[Text]" custT="1"/>
      <dgm:spPr/>
      <dgm:t>
        <a:bodyPr/>
        <a:lstStyle/>
        <a:p>
          <a:r>
            <a:rPr lang="en-US" sz="3600" dirty="0" smtClean="0"/>
            <a:t>Generic services</a:t>
          </a:r>
          <a:endParaRPr lang="en-US" sz="3600" dirty="0"/>
        </a:p>
      </dgm:t>
    </dgm:pt>
    <dgm:pt modelId="{2B47A3A9-4A94-5C47-BE80-DB3120E8CCDF}" type="parTrans" cxnId="{1D00121D-13C3-6D4D-B32A-E252A1230799}">
      <dgm:prSet/>
      <dgm:spPr/>
      <dgm:t>
        <a:bodyPr/>
        <a:lstStyle/>
        <a:p>
          <a:endParaRPr lang="en-US"/>
        </a:p>
      </dgm:t>
    </dgm:pt>
    <dgm:pt modelId="{D13816A4-56B9-364D-9BAC-65B3E4C82936}" type="sibTrans" cxnId="{1D00121D-13C3-6D4D-B32A-E252A1230799}">
      <dgm:prSet/>
      <dgm:spPr/>
      <dgm:t>
        <a:bodyPr/>
        <a:lstStyle/>
        <a:p>
          <a:endParaRPr lang="en-US"/>
        </a:p>
      </dgm:t>
    </dgm:pt>
    <dgm:pt modelId="{EFA3C124-06A5-D74F-942E-B954625CAE18}" type="pres">
      <dgm:prSet presAssocID="{19BAA606-317A-204B-8603-DA4295AE7FB7}" presName="diagram" presStyleCnt="0">
        <dgm:presLayoutVars>
          <dgm:chMax val="1"/>
          <dgm:dir/>
          <dgm:animLvl val="ctr"/>
          <dgm:resizeHandles val="exact"/>
        </dgm:presLayoutVars>
      </dgm:prSet>
      <dgm:spPr/>
      <dgm:t>
        <a:bodyPr/>
        <a:lstStyle/>
        <a:p>
          <a:endParaRPr lang="en-GB"/>
        </a:p>
      </dgm:t>
    </dgm:pt>
    <dgm:pt modelId="{5E1D3DF9-1F97-B04D-9B4C-C9A6AD89F348}" type="pres">
      <dgm:prSet presAssocID="{19BAA606-317A-204B-8603-DA4295AE7FB7}" presName="matrix" presStyleCnt="0"/>
      <dgm:spPr/>
    </dgm:pt>
    <dgm:pt modelId="{ADDA5C48-229D-CA42-80B5-F94BBD7D3F94}" type="pres">
      <dgm:prSet presAssocID="{19BAA606-317A-204B-8603-DA4295AE7FB7}" presName="tile1" presStyleLbl="node1" presStyleIdx="0" presStyleCnt="4"/>
      <dgm:spPr/>
      <dgm:t>
        <a:bodyPr/>
        <a:lstStyle/>
        <a:p>
          <a:endParaRPr lang="en-US"/>
        </a:p>
      </dgm:t>
    </dgm:pt>
    <dgm:pt modelId="{E85C2E75-9D09-164E-8A60-6A67FDB38F95}" type="pres">
      <dgm:prSet presAssocID="{19BAA606-317A-204B-8603-DA4295AE7FB7}" presName="tile1text" presStyleLbl="node1" presStyleIdx="0" presStyleCnt="4">
        <dgm:presLayoutVars>
          <dgm:chMax val="0"/>
          <dgm:chPref val="0"/>
          <dgm:bulletEnabled val="1"/>
        </dgm:presLayoutVars>
      </dgm:prSet>
      <dgm:spPr/>
      <dgm:t>
        <a:bodyPr/>
        <a:lstStyle/>
        <a:p>
          <a:endParaRPr lang="en-US"/>
        </a:p>
      </dgm:t>
    </dgm:pt>
    <dgm:pt modelId="{00CC57B4-26EE-4244-9531-EAE8AA23EED5}" type="pres">
      <dgm:prSet presAssocID="{19BAA606-317A-204B-8603-DA4295AE7FB7}" presName="tile2" presStyleLbl="node1" presStyleIdx="1" presStyleCnt="4"/>
      <dgm:spPr/>
      <dgm:t>
        <a:bodyPr/>
        <a:lstStyle/>
        <a:p>
          <a:endParaRPr lang="en-US"/>
        </a:p>
      </dgm:t>
    </dgm:pt>
    <dgm:pt modelId="{0B379425-8BF9-3A4D-A162-172717EA7DB9}" type="pres">
      <dgm:prSet presAssocID="{19BAA606-317A-204B-8603-DA4295AE7FB7}" presName="tile2text" presStyleLbl="node1" presStyleIdx="1" presStyleCnt="4">
        <dgm:presLayoutVars>
          <dgm:chMax val="0"/>
          <dgm:chPref val="0"/>
          <dgm:bulletEnabled val="1"/>
        </dgm:presLayoutVars>
      </dgm:prSet>
      <dgm:spPr/>
      <dgm:t>
        <a:bodyPr/>
        <a:lstStyle/>
        <a:p>
          <a:endParaRPr lang="en-US"/>
        </a:p>
      </dgm:t>
    </dgm:pt>
    <dgm:pt modelId="{57A451CD-9CD4-8143-A4E4-2E747E6160AB}" type="pres">
      <dgm:prSet presAssocID="{19BAA606-317A-204B-8603-DA4295AE7FB7}" presName="tile3" presStyleLbl="node1" presStyleIdx="2" presStyleCnt="4"/>
      <dgm:spPr/>
      <dgm:t>
        <a:bodyPr/>
        <a:lstStyle/>
        <a:p>
          <a:endParaRPr lang="en-US"/>
        </a:p>
      </dgm:t>
    </dgm:pt>
    <dgm:pt modelId="{1E135AA0-DDDC-A34A-A966-17EBD90BDB66}" type="pres">
      <dgm:prSet presAssocID="{19BAA606-317A-204B-8603-DA4295AE7FB7}" presName="tile3text" presStyleLbl="node1" presStyleIdx="2" presStyleCnt="4">
        <dgm:presLayoutVars>
          <dgm:chMax val="0"/>
          <dgm:chPref val="0"/>
          <dgm:bulletEnabled val="1"/>
        </dgm:presLayoutVars>
      </dgm:prSet>
      <dgm:spPr/>
      <dgm:t>
        <a:bodyPr/>
        <a:lstStyle/>
        <a:p>
          <a:endParaRPr lang="en-US"/>
        </a:p>
      </dgm:t>
    </dgm:pt>
    <dgm:pt modelId="{AC4B710E-C3B0-284C-BE62-9C2F5E89FD44}" type="pres">
      <dgm:prSet presAssocID="{19BAA606-317A-204B-8603-DA4295AE7FB7}" presName="tile4" presStyleLbl="node1" presStyleIdx="3" presStyleCnt="4"/>
      <dgm:spPr/>
      <dgm:t>
        <a:bodyPr/>
        <a:lstStyle/>
        <a:p>
          <a:endParaRPr lang="en-GB"/>
        </a:p>
      </dgm:t>
    </dgm:pt>
    <dgm:pt modelId="{3E82CB18-BCEE-6C43-9A9D-4F3397AA6B3C}" type="pres">
      <dgm:prSet presAssocID="{19BAA606-317A-204B-8603-DA4295AE7FB7}" presName="tile4text" presStyleLbl="node1" presStyleIdx="3" presStyleCnt="4">
        <dgm:presLayoutVars>
          <dgm:chMax val="0"/>
          <dgm:chPref val="0"/>
          <dgm:bulletEnabled val="1"/>
        </dgm:presLayoutVars>
      </dgm:prSet>
      <dgm:spPr/>
      <dgm:t>
        <a:bodyPr/>
        <a:lstStyle/>
        <a:p>
          <a:endParaRPr lang="en-GB"/>
        </a:p>
      </dgm:t>
    </dgm:pt>
    <dgm:pt modelId="{28F47978-E2BC-2044-B207-154F640056F2}" type="pres">
      <dgm:prSet presAssocID="{19BAA606-317A-204B-8603-DA4295AE7FB7}" presName="centerTile" presStyleLbl="fgShp" presStyleIdx="0" presStyleCnt="1">
        <dgm:presLayoutVars>
          <dgm:chMax val="0"/>
          <dgm:chPref val="0"/>
        </dgm:presLayoutVars>
      </dgm:prSet>
      <dgm:spPr/>
      <dgm:t>
        <a:bodyPr/>
        <a:lstStyle/>
        <a:p>
          <a:endParaRPr lang="en-US"/>
        </a:p>
      </dgm:t>
    </dgm:pt>
  </dgm:ptLst>
  <dgm:cxnLst>
    <dgm:cxn modelId="{4D0E76EF-9F22-6743-9768-53BDFFB98BDC}" type="presOf" srcId="{AD9289E2-C3D8-1347-849E-494FF52BEAB7}" destId="{57A451CD-9CD4-8143-A4E4-2E747E6160AB}" srcOrd="0" destOrd="0" presId="urn:microsoft.com/office/officeart/2005/8/layout/matrix1"/>
    <dgm:cxn modelId="{D5C6B44F-01FE-F84F-ABE9-0838DFFA8B47}" type="presOf" srcId="{AD9289E2-C3D8-1347-849E-494FF52BEAB7}" destId="{1E135AA0-DDDC-A34A-A966-17EBD90BDB66}" srcOrd="1" destOrd="0" presId="urn:microsoft.com/office/officeart/2005/8/layout/matrix1"/>
    <dgm:cxn modelId="{0CC79756-F4F0-3241-949E-AD1D9079CAA7}" type="presOf" srcId="{25C104B5-1014-B44F-B740-C1C7D0A30CA2}" destId="{3E82CB18-BCEE-6C43-9A9D-4F3397AA6B3C}" srcOrd="1" destOrd="0" presId="urn:microsoft.com/office/officeart/2005/8/layout/matrix1"/>
    <dgm:cxn modelId="{5317D43D-0F64-EA4E-A2E9-04FA54849C56}" type="presOf" srcId="{8FB5517D-9C61-9945-BFB0-2793747EA81F}" destId="{ADDA5C48-229D-CA42-80B5-F94BBD7D3F94}" srcOrd="0" destOrd="0" presId="urn:microsoft.com/office/officeart/2005/8/layout/matrix1"/>
    <dgm:cxn modelId="{E7837D80-F181-B141-A312-6C8306876BEE}" type="presOf" srcId="{25C104B5-1014-B44F-B740-C1C7D0A30CA2}" destId="{AC4B710E-C3B0-284C-BE62-9C2F5E89FD44}" srcOrd="0" destOrd="0" presId="urn:microsoft.com/office/officeart/2005/8/layout/matrix1"/>
    <dgm:cxn modelId="{A0CA298F-3134-0F49-A8F7-49907D872B0B}" srcId="{3B44C280-8690-D24D-8F62-A832E639BA58}" destId="{745EE683-2BA4-CC4F-8D88-FC9E36D21A25}" srcOrd="1" destOrd="0" parTransId="{DB4DE0A7-80E7-4D4C-814D-E76618C4B1E5}" sibTransId="{68480FFC-3F29-754D-BC47-7352DC16B483}"/>
    <dgm:cxn modelId="{1D00121D-13C3-6D4D-B32A-E252A1230799}" srcId="{3B44C280-8690-D24D-8F62-A832E639BA58}" destId="{25C104B5-1014-B44F-B740-C1C7D0A30CA2}" srcOrd="3" destOrd="0" parTransId="{2B47A3A9-4A94-5C47-BE80-DB3120E8CCDF}" sibTransId="{D13816A4-56B9-364D-9BAC-65B3E4C82936}"/>
    <dgm:cxn modelId="{1A8A3224-895D-154D-B871-1848FDF885F9}" srcId="{19BAA606-317A-204B-8603-DA4295AE7FB7}" destId="{3B44C280-8690-D24D-8F62-A832E639BA58}" srcOrd="0" destOrd="0" parTransId="{5B29C321-2937-3F44-9657-ED313E96FFBE}" sibTransId="{34454823-12A6-4F45-A769-6E23D65CEDF4}"/>
    <dgm:cxn modelId="{BEA79EA6-FD9A-7B41-99C2-EE0F252E778E}" type="presOf" srcId="{745EE683-2BA4-CC4F-8D88-FC9E36D21A25}" destId="{0B379425-8BF9-3A4D-A162-172717EA7DB9}" srcOrd="1" destOrd="0" presId="urn:microsoft.com/office/officeart/2005/8/layout/matrix1"/>
    <dgm:cxn modelId="{8DD8F3B7-FAFE-9247-B4A7-8F7FEE4E62CB}" type="presOf" srcId="{19BAA606-317A-204B-8603-DA4295AE7FB7}" destId="{EFA3C124-06A5-D74F-942E-B954625CAE18}" srcOrd="0" destOrd="0" presId="urn:microsoft.com/office/officeart/2005/8/layout/matrix1"/>
    <dgm:cxn modelId="{6F682CA7-297E-2E4D-9B08-76A7CEE6FFAB}" srcId="{3B44C280-8690-D24D-8F62-A832E639BA58}" destId="{8FB5517D-9C61-9945-BFB0-2793747EA81F}" srcOrd="0" destOrd="0" parTransId="{664585A7-20EF-BE4C-BFFA-CD3370E877A6}" sibTransId="{12B1C3FC-6B42-7C4F-879E-D603B6975588}"/>
    <dgm:cxn modelId="{091C5A32-96CC-E847-A6FE-061786DD89DE}" type="presOf" srcId="{3B44C280-8690-D24D-8F62-A832E639BA58}" destId="{28F47978-E2BC-2044-B207-154F640056F2}" srcOrd="0" destOrd="0" presId="urn:microsoft.com/office/officeart/2005/8/layout/matrix1"/>
    <dgm:cxn modelId="{EFBCDAAE-5265-3B47-B773-4C21C7F72044}" type="presOf" srcId="{745EE683-2BA4-CC4F-8D88-FC9E36D21A25}" destId="{00CC57B4-26EE-4244-9531-EAE8AA23EED5}" srcOrd="0" destOrd="0" presId="urn:microsoft.com/office/officeart/2005/8/layout/matrix1"/>
    <dgm:cxn modelId="{DC8B9EB9-40DF-3E41-B7F3-E19267940610}" srcId="{3B44C280-8690-D24D-8F62-A832E639BA58}" destId="{AD9289E2-C3D8-1347-849E-494FF52BEAB7}" srcOrd="2" destOrd="0" parTransId="{045E7101-E70B-DF42-833C-89AF5C4FBD1C}" sibTransId="{D11DDD92-D9F2-704B-AF3C-4EF5FBA44863}"/>
    <dgm:cxn modelId="{605A92B7-8305-5F41-931D-105078051E72}" type="presOf" srcId="{8FB5517D-9C61-9945-BFB0-2793747EA81F}" destId="{E85C2E75-9D09-164E-8A60-6A67FDB38F95}" srcOrd="1" destOrd="0" presId="urn:microsoft.com/office/officeart/2005/8/layout/matrix1"/>
    <dgm:cxn modelId="{EB584225-8560-D540-A510-983F827CB23C}" type="presParOf" srcId="{EFA3C124-06A5-D74F-942E-B954625CAE18}" destId="{5E1D3DF9-1F97-B04D-9B4C-C9A6AD89F348}" srcOrd="0" destOrd="0" presId="urn:microsoft.com/office/officeart/2005/8/layout/matrix1"/>
    <dgm:cxn modelId="{F6C7CA4B-B192-6646-8D8E-250C5A6DD544}" type="presParOf" srcId="{5E1D3DF9-1F97-B04D-9B4C-C9A6AD89F348}" destId="{ADDA5C48-229D-CA42-80B5-F94BBD7D3F94}" srcOrd="0" destOrd="0" presId="urn:microsoft.com/office/officeart/2005/8/layout/matrix1"/>
    <dgm:cxn modelId="{925AB75A-44A9-4846-A3C5-5A2F748ECD7A}" type="presParOf" srcId="{5E1D3DF9-1F97-B04D-9B4C-C9A6AD89F348}" destId="{E85C2E75-9D09-164E-8A60-6A67FDB38F95}" srcOrd="1" destOrd="0" presId="urn:microsoft.com/office/officeart/2005/8/layout/matrix1"/>
    <dgm:cxn modelId="{BBD2E730-9BA2-0443-9003-472F6E92DBAF}" type="presParOf" srcId="{5E1D3DF9-1F97-B04D-9B4C-C9A6AD89F348}" destId="{00CC57B4-26EE-4244-9531-EAE8AA23EED5}" srcOrd="2" destOrd="0" presId="urn:microsoft.com/office/officeart/2005/8/layout/matrix1"/>
    <dgm:cxn modelId="{0AADAAF0-16EC-BB47-BC35-C3730922EEEF}" type="presParOf" srcId="{5E1D3DF9-1F97-B04D-9B4C-C9A6AD89F348}" destId="{0B379425-8BF9-3A4D-A162-172717EA7DB9}" srcOrd="3" destOrd="0" presId="urn:microsoft.com/office/officeart/2005/8/layout/matrix1"/>
    <dgm:cxn modelId="{267B93A1-0E72-0641-A1E2-6B2B52D7FF5D}" type="presParOf" srcId="{5E1D3DF9-1F97-B04D-9B4C-C9A6AD89F348}" destId="{57A451CD-9CD4-8143-A4E4-2E747E6160AB}" srcOrd="4" destOrd="0" presId="urn:microsoft.com/office/officeart/2005/8/layout/matrix1"/>
    <dgm:cxn modelId="{40B18697-61AB-D14D-A8AD-E664E8086B91}" type="presParOf" srcId="{5E1D3DF9-1F97-B04D-9B4C-C9A6AD89F348}" destId="{1E135AA0-DDDC-A34A-A966-17EBD90BDB66}" srcOrd="5" destOrd="0" presId="urn:microsoft.com/office/officeart/2005/8/layout/matrix1"/>
    <dgm:cxn modelId="{B5DB6789-E262-AA4D-B994-2BE8B4643B17}" type="presParOf" srcId="{5E1D3DF9-1F97-B04D-9B4C-C9A6AD89F348}" destId="{AC4B710E-C3B0-284C-BE62-9C2F5E89FD44}" srcOrd="6" destOrd="0" presId="urn:microsoft.com/office/officeart/2005/8/layout/matrix1"/>
    <dgm:cxn modelId="{393F0BDF-E71B-F94B-B26A-70F2FB4CA4FD}" type="presParOf" srcId="{5E1D3DF9-1F97-B04D-9B4C-C9A6AD89F348}" destId="{3E82CB18-BCEE-6C43-9A9D-4F3397AA6B3C}" srcOrd="7" destOrd="0" presId="urn:microsoft.com/office/officeart/2005/8/layout/matrix1"/>
    <dgm:cxn modelId="{07A01CDC-AEDD-7D43-AEA4-1DF5BF9D1CE8}" type="presParOf" srcId="{EFA3C124-06A5-D74F-942E-B954625CAE18}" destId="{28F47978-E2BC-2044-B207-154F640056F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4FC6BD-2862-5542-9DFF-FB4BF82DFDE6}" type="doc">
      <dgm:prSet loTypeId="urn:microsoft.com/office/officeart/2005/8/layout/matrix1" loCatId="" qsTypeId="urn:microsoft.com/office/officeart/2005/8/quickstyle/3D6" qsCatId="3D" csTypeId="urn:microsoft.com/office/officeart/2005/8/colors/colorful4" csCatId="colorful" phldr="1"/>
      <dgm:spPr/>
      <dgm:t>
        <a:bodyPr/>
        <a:lstStyle/>
        <a:p>
          <a:endParaRPr lang="en-US"/>
        </a:p>
      </dgm:t>
    </dgm:pt>
    <dgm:pt modelId="{10692845-047D-8D4D-ACCD-D5BA646D2647}">
      <dgm:prSet phldrT="[Text]" custT="1"/>
      <dgm:spPr/>
      <dgm:t>
        <a:bodyPr/>
        <a:lstStyle/>
        <a:p>
          <a:r>
            <a:rPr lang="en-US" sz="2000" dirty="0" smtClean="0"/>
            <a:t>EOSC Hub</a:t>
          </a:r>
          <a:endParaRPr lang="en-US" sz="2000" dirty="0"/>
        </a:p>
      </dgm:t>
    </dgm:pt>
    <dgm:pt modelId="{B5C88EBB-2036-2248-BA10-EC95663687AB}" type="parTrans" cxnId="{903AF512-5CA2-9D4F-B7D9-CC6A9E4F279F}">
      <dgm:prSet/>
      <dgm:spPr/>
      <dgm:t>
        <a:bodyPr/>
        <a:lstStyle/>
        <a:p>
          <a:endParaRPr lang="en-US" sz="1600"/>
        </a:p>
      </dgm:t>
    </dgm:pt>
    <dgm:pt modelId="{65E86ACB-9DC6-C748-A0B4-B528419631A0}" type="sibTrans" cxnId="{903AF512-5CA2-9D4F-B7D9-CC6A9E4F279F}">
      <dgm:prSet/>
      <dgm:spPr/>
      <dgm:t>
        <a:bodyPr/>
        <a:lstStyle/>
        <a:p>
          <a:endParaRPr lang="en-US" sz="1600"/>
        </a:p>
      </dgm:t>
    </dgm:pt>
    <dgm:pt modelId="{7E9467D5-95EF-8A4B-965C-D628F41DA5CE}">
      <dgm:prSet phldrT="[Text]" custT="1"/>
      <dgm:spPr/>
      <dgm:t>
        <a:bodyPr/>
        <a:lstStyle/>
        <a:p>
          <a:r>
            <a:rPr lang="en-US" sz="2400" dirty="0" smtClean="0"/>
            <a:t>EOSC Thematic Cloud</a:t>
          </a:r>
          <a:endParaRPr lang="en-US" sz="2400" dirty="0"/>
        </a:p>
      </dgm:t>
    </dgm:pt>
    <dgm:pt modelId="{2DDB7CF9-3225-2946-8E1C-F08013ADCE68}" type="parTrans" cxnId="{74CF1F8E-6894-F347-B7CE-ECDB404C8837}">
      <dgm:prSet/>
      <dgm:spPr/>
      <dgm:t>
        <a:bodyPr/>
        <a:lstStyle/>
        <a:p>
          <a:endParaRPr lang="en-US" sz="1600"/>
        </a:p>
      </dgm:t>
    </dgm:pt>
    <dgm:pt modelId="{957B848B-EB7F-A34F-8940-70FE6AE74AA6}" type="sibTrans" cxnId="{74CF1F8E-6894-F347-B7CE-ECDB404C8837}">
      <dgm:prSet/>
      <dgm:spPr/>
      <dgm:t>
        <a:bodyPr/>
        <a:lstStyle/>
        <a:p>
          <a:endParaRPr lang="en-US" sz="1600"/>
        </a:p>
      </dgm:t>
    </dgm:pt>
    <dgm:pt modelId="{F96F2D45-B405-EB45-9E65-CC5AFCB67C38}">
      <dgm:prSet phldrT="[Text]" custT="1"/>
      <dgm:spPr/>
      <dgm:t>
        <a:bodyPr/>
        <a:lstStyle/>
        <a:p>
          <a:r>
            <a:rPr lang="en-US" sz="2400" dirty="0" smtClean="0"/>
            <a:t>EOSC Thematic Cloud</a:t>
          </a:r>
          <a:endParaRPr lang="en-US" sz="2400" dirty="0"/>
        </a:p>
      </dgm:t>
    </dgm:pt>
    <dgm:pt modelId="{13456982-588D-1249-9C6E-3BD24897632A}" type="parTrans" cxnId="{C599FABB-60D8-FC46-AE43-3A1FE2D7AF70}">
      <dgm:prSet/>
      <dgm:spPr/>
      <dgm:t>
        <a:bodyPr/>
        <a:lstStyle/>
        <a:p>
          <a:endParaRPr lang="en-US" sz="1600"/>
        </a:p>
      </dgm:t>
    </dgm:pt>
    <dgm:pt modelId="{F1C4F466-A4CF-D448-BBAC-E6D087375BBC}" type="sibTrans" cxnId="{C599FABB-60D8-FC46-AE43-3A1FE2D7AF70}">
      <dgm:prSet/>
      <dgm:spPr/>
      <dgm:t>
        <a:bodyPr/>
        <a:lstStyle/>
        <a:p>
          <a:endParaRPr lang="en-US" sz="1600"/>
        </a:p>
      </dgm:t>
    </dgm:pt>
    <dgm:pt modelId="{0CD41763-8E16-E146-A45A-5207ADCBC41B}">
      <dgm:prSet phldrT="[Text]" custT="1"/>
      <dgm:spPr/>
      <dgm:t>
        <a:bodyPr/>
        <a:lstStyle/>
        <a:p>
          <a:r>
            <a:rPr lang="en-US" sz="2400" dirty="0" smtClean="0"/>
            <a:t>EOSC Thematic Cloud</a:t>
          </a:r>
          <a:endParaRPr lang="en-US" sz="2400" dirty="0"/>
        </a:p>
      </dgm:t>
    </dgm:pt>
    <dgm:pt modelId="{1388D76C-2781-634F-A10F-945021184951}" type="parTrans" cxnId="{31E85023-8C3F-3049-9AFA-9B4564BBAB4D}">
      <dgm:prSet/>
      <dgm:spPr/>
      <dgm:t>
        <a:bodyPr/>
        <a:lstStyle/>
        <a:p>
          <a:endParaRPr lang="en-US" sz="1600"/>
        </a:p>
      </dgm:t>
    </dgm:pt>
    <dgm:pt modelId="{096CB7BD-85E9-5744-9485-EC617328CD3C}" type="sibTrans" cxnId="{31E85023-8C3F-3049-9AFA-9B4564BBAB4D}">
      <dgm:prSet/>
      <dgm:spPr/>
      <dgm:t>
        <a:bodyPr/>
        <a:lstStyle/>
        <a:p>
          <a:endParaRPr lang="en-US" sz="1600"/>
        </a:p>
      </dgm:t>
    </dgm:pt>
    <dgm:pt modelId="{4368A2ED-1D89-7844-8499-3C05AB54960C}">
      <dgm:prSet phldrT="[Text]" custT="1"/>
      <dgm:spPr/>
      <dgm:t>
        <a:bodyPr/>
        <a:lstStyle/>
        <a:p>
          <a:r>
            <a:rPr lang="en-US" sz="2400" dirty="0" smtClean="0"/>
            <a:t>EOSC Thematic Cloud</a:t>
          </a:r>
          <a:endParaRPr lang="en-US" sz="2400" dirty="0"/>
        </a:p>
      </dgm:t>
    </dgm:pt>
    <dgm:pt modelId="{25A3953D-04E2-D744-9EE1-4525E73FA0CA}" type="parTrans" cxnId="{06022AB6-308C-DB46-8BC9-9B6CD4E1DB50}">
      <dgm:prSet/>
      <dgm:spPr/>
      <dgm:t>
        <a:bodyPr/>
        <a:lstStyle/>
        <a:p>
          <a:endParaRPr lang="en-US" sz="1600"/>
        </a:p>
      </dgm:t>
    </dgm:pt>
    <dgm:pt modelId="{1F1004C6-8C29-4F46-A7F5-C35A74B03DB1}" type="sibTrans" cxnId="{06022AB6-308C-DB46-8BC9-9B6CD4E1DB50}">
      <dgm:prSet/>
      <dgm:spPr/>
      <dgm:t>
        <a:bodyPr/>
        <a:lstStyle/>
        <a:p>
          <a:endParaRPr lang="en-US" sz="1600"/>
        </a:p>
      </dgm:t>
    </dgm:pt>
    <dgm:pt modelId="{E758AFE9-6CC7-1547-8448-B70438D3A077}" type="pres">
      <dgm:prSet presAssocID="{864FC6BD-2862-5542-9DFF-FB4BF82DFDE6}" presName="diagram" presStyleCnt="0">
        <dgm:presLayoutVars>
          <dgm:chMax val="1"/>
          <dgm:dir/>
          <dgm:animLvl val="ctr"/>
          <dgm:resizeHandles val="exact"/>
        </dgm:presLayoutVars>
      </dgm:prSet>
      <dgm:spPr/>
      <dgm:t>
        <a:bodyPr/>
        <a:lstStyle/>
        <a:p>
          <a:endParaRPr lang="en-GB"/>
        </a:p>
      </dgm:t>
    </dgm:pt>
    <dgm:pt modelId="{A7A63777-360F-F741-80A1-68927761ED89}" type="pres">
      <dgm:prSet presAssocID="{864FC6BD-2862-5542-9DFF-FB4BF82DFDE6}" presName="matrix" presStyleCnt="0"/>
      <dgm:spPr/>
    </dgm:pt>
    <dgm:pt modelId="{CC48A86A-2B34-0E40-8384-CE2CD9DC69FE}" type="pres">
      <dgm:prSet presAssocID="{864FC6BD-2862-5542-9DFF-FB4BF82DFDE6}" presName="tile1" presStyleLbl="node1" presStyleIdx="0" presStyleCnt="4"/>
      <dgm:spPr/>
      <dgm:t>
        <a:bodyPr/>
        <a:lstStyle/>
        <a:p>
          <a:endParaRPr lang="en-US"/>
        </a:p>
      </dgm:t>
    </dgm:pt>
    <dgm:pt modelId="{001719AB-4C99-7E42-94E6-AD3BDD15DAFE}" type="pres">
      <dgm:prSet presAssocID="{864FC6BD-2862-5542-9DFF-FB4BF82DFDE6}" presName="tile1text" presStyleLbl="node1" presStyleIdx="0" presStyleCnt="4">
        <dgm:presLayoutVars>
          <dgm:chMax val="0"/>
          <dgm:chPref val="0"/>
          <dgm:bulletEnabled val="1"/>
        </dgm:presLayoutVars>
      </dgm:prSet>
      <dgm:spPr/>
      <dgm:t>
        <a:bodyPr/>
        <a:lstStyle/>
        <a:p>
          <a:endParaRPr lang="en-US"/>
        </a:p>
      </dgm:t>
    </dgm:pt>
    <dgm:pt modelId="{7FA5B73D-1019-2A42-A09F-1DDDE9115C48}" type="pres">
      <dgm:prSet presAssocID="{864FC6BD-2862-5542-9DFF-FB4BF82DFDE6}" presName="tile2" presStyleLbl="node1" presStyleIdx="1" presStyleCnt="4" custLinFactNeighborX="-1016"/>
      <dgm:spPr/>
      <dgm:t>
        <a:bodyPr/>
        <a:lstStyle/>
        <a:p>
          <a:endParaRPr lang="en-US"/>
        </a:p>
      </dgm:t>
    </dgm:pt>
    <dgm:pt modelId="{E7530F4D-33A9-7944-BC3B-5D93C278A3C8}" type="pres">
      <dgm:prSet presAssocID="{864FC6BD-2862-5542-9DFF-FB4BF82DFDE6}" presName="tile2text" presStyleLbl="node1" presStyleIdx="1" presStyleCnt="4">
        <dgm:presLayoutVars>
          <dgm:chMax val="0"/>
          <dgm:chPref val="0"/>
          <dgm:bulletEnabled val="1"/>
        </dgm:presLayoutVars>
      </dgm:prSet>
      <dgm:spPr/>
      <dgm:t>
        <a:bodyPr/>
        <a:lstStyle/>
        <a:p>
          <a:endParaRPr lang="en-US"/>
        </a:p>
      </dgm:t>
    </dgm:pt>
    <dgm:pt modelId="{DFC9AE15-04F0-6848-B31C-1B97F58156C0}" type="pres">
      <dgm:prSet presAssocID="{864FC6BD-2862-5542-9DFF-FB4BF82DFDE6}" presName="tile3" presStyleLbl="node1" presStyleIdx="2" presStyleCnt="4"/>
      <dgm:spPr/>
      <dgm:t>
        <a:bodyPr/>
        <a:lstStyle/>
        <a:p>
          <a:endParaRPr lang="en-US"/>
        </a:p>
      </dgm:t>
    </dgm:pt>
    <dgm:pt modelId="{6946A710-5ACE-AF44-B59F-14C5ED5EC4F9}" type="pres">
      <dgm:prSet presAssocID="{864FC6BD-2862-5542-9DFF-FB4BF82DFDE6}" presName="tile3text" presStyleLbl="node1" presStyleIdx="2" presStyleCnt="4">
        <dgm:presLayoutVars>
          <dgm:chMax val="0"/>
          <dgm:chPref val="0"/>
          <dgm:bulletEnabled val="1"/>
        </dgm:presLayoutVars>
      </dgm:prSet>
      <dgm:spPr/>
      <dgm:t>
        <a:bodyPr/>
        <a:lstStyle/>
        <a:p>
          <a:endParaRPr lang="en-US"/>
        </a:p>
      </dgm:t>
    </dgm:pt>
    <dgm:pt modelId="{C09A96AE-BC5D-F745-B537-59C43E3AB4AA}" type="pres">
      <dgm:prSet presAssocID="{864FC6BD-2862-5542-9DFF-FB4BF82DFDE6}" presName="tile4" presStyleLbl="node1" presStyleIdx="3" presStyleCnt="4" custLinFactNeighborY="0"/>
      <dgm:spPr/>
      <dgm:t>
        <a:bodyPr/>
        <a:lstStyle/>
        <a:p>
          <a:endParaRPr lang="en-GB"/>
        </a:p>
      </dgm:t>
    </dgm:pt>
    <dgm:pt modelId="{205804E8-D128-AE49-9EBA-4A921D7F5FD0}" type="pres">
      <dgm:prSet presAssocID="{864FC6BD-2862-5542-9DFF-FB4BF82DFDE6}" presName="tile4text" presStyleLbl="node1" presStyleIdx="3" presStyleCnt="4">
        <dgm:presLayoutVars>
          <dgm:chMax val="0"/>
          <dgm:chPref val="0"/>
          <dgm:bulletEnabled val="1"/>
        </dgm:presLayoutVars>
      </dgm:prSet>
      <dgm:spPr/>
      <dgm:t>
        <a:bodyPr/>
        <a:lstStyle/>
        <a:p>
          <a:endParaRPr lang="en-GB"/>
        </a:p>
      </dgm:t>
    </dgm:pt>
    <dgm:pt modelId="{38F4B4D2-6DFD-124E-BC4F-10F324E0919B}" type="pres">
      <dgm:prSet presAssocID="{864FC6BD-2862-5542-9DFF-FB4BF82DFDE6}" presName="centerTile" presStyleLbl="fgShp" presStyleIdx="0" presStyleCnt="1">
        <dgm:presLayoutVars>
          <dgm:chMax val="0"/>
          <dgm:chPref val="0"/>
        </dgm:presLayoutVars>
      </dgm:prSet>
      <dgm:spPr/>
      <dgm:t>
        <a:bodyPr/>
        <a:lstStyle/>
        <a:p>
          <a:endParaRPr lang="en-US"/>
        </a:p>
      </dgm:t>
    </dgm:pt>
  </dgm:ptLst>
  <dgm:cxnLst>
    <dgm:cxn modelId="{95C41F29-6F64-D04A-975F-2EB43F3290AB}" type="presOf" srcId="{F96F2D45-B405-EB45-9E65-CC5AFCB67C38}" destId="{DFC9AE15-04F0-6848-B31C-1B97F58156C0}" srcOrd="0" destOrd="0" presId="urn:microsoft.com/office/officeart/2005/8/layout/matrix1"/>
    <dgm:cxn modelId="{DC2A25F9-455F-2748-8926-B9C28DCB7815}" type="presOf" srcId="{7E9467D5-95EF-8A4B-965C-D628F41DA5CE}" destId="{001719AB-4C99-7E42-94E6-AD3BDD15DAFE}" srcOrd="1" destOrd="0" presId="urn:microsoft.com/office/officeart/2005/8/layout/matrix1"/>
    <dgm:cxn modelId="{20DA15FE-5D6B-0C4B-8EBA-588A6C3DED3F}" type="presOf" srcId="{4368A2ED-1D89-7844-8499-3C05AB54960C}" destId="{7FA5B73D-1019-2A42-A09F-1DDDE9115C48}" srcOrd="0" destOrd="0" presId="urn:microsoft.com/office/officeart/2005/8/layout/matrix1"/>
    <dgm:cxn modelId="{C599FABB-60D8-FC46-AE43-3A1FE2D7AF70}" srcId="{10692845-047D-8D4D-ACCD-D5BA646D2647}" destId="{F96F2D45-B405-EB45-9E65-CC5AFCB67C38}" srcOrd="2" destOrd="0" parTransId="{13456982-588D-1249-9C6E-3BD24897632A}" sibTransId="{F1C4F466-A4CF-D448-BBAC-E6D087375BBC}"/>
    <dgm:cxn modelId="{E9DC7195-EBF0-7449-9841-36CB2E5F7300}" type="presOf" srcId="{0CD41763-8E16-E146-A45A-5207ADCBC41B}" destId="{205804E8-D128-AE49-9EBA-4A921D7F5FD0}" srcOrd="1" destOrd="0" presId="urn:microsoft.com/office/officeart/2005/8/layout/matrix1"/>
    <dgm:cxn modelId="{06022AB6-308C-DB46-8BC9-9B6CD4E1DB50}" srcId="{10692845-047D-8D4D-ACCD-D5BA646D2647}" destId="{4368A2ED-1D89-7844-8499-3C05AB54960C}" srcOrd="1" destOrd="0" parTransId="{25A3953D-04E2-D744-9EE1-4525E73FA0CA}" sibTransId="{1F1004C6-8C29-4F46-A7F5-C35A74B03DB1}"/>
    <dgm:cxn modelId="{74CF1F8E-6894-F347-B7CE-ECDB404C8837}" srcId="{10692845-047D-8D4D-ACCD-D5BA646D2647}" destId="{7E9467D5-95EF-8A4B-965C-D628F41DA5CE}" srcOrd="0" destOrd="0" parTransId="{2DDB7CF9-3225-2946-8E1C-F08013ADCE68}" sibTransId="{957B848B-EB7F-A34F-8940-70FE6AE74AA6}"/>
    <dgm:cxn modelId="{31E85023-8C3F-3049-9AFA-9B4564BBAB4D}" srcId="{10692845-047D-8D4D-ACCD-D5BA646D2647}" destId="{0CD41763-8E16-E146-A45A-5207ADCBC41B}" srcOrd="3" destOrd="0" parTransId="{1388D76C-2781-634F-A10F-945021184951}" sibTransId="{096CB7BD-85E9-5744-9485-EC617328CD3C}"/>
    <dgm:cxn modelId="{4A208B24-7920-2348-9EF5-82076F545FC3}" type="presOf" srcId="{0CD41763-8E16-E146-A45A-5207ADCBC41B}" destId="{C09A96AE-BC5D-F745-B537-59C43E3AB4AA}" srcOrd="0" destOrd="0" presId="urn:microsoft.com/office/officeart/2005/8/layout/matrix1"/>
    <dgm:cxn modelId="{9A7E2C19-A62C-CE46-BFD5-141D756EC5E3}" type="presOf" srcId="{10692845-047D-8D4D-ACCD-D5BA646D2647}" destId="{38F4B4D2-6DFD-124E-BC4F-10F324E0919B}" srcOrd="0" destOrd="0" presId="urn:microsoft.com/office/officeart/2005/8/layout/matrix1"/>
    <dgm:cxn modelId="{903AF512-5CA2-9D4F-B7D9-CC6A9E4F279F}" srcId="{864FC6BD-2862-5542-9DFF-FB4BF82DFDE6}" destId="{10692845-047D-8D4D-ACCD-D5BA646D2647}" srcOrd="0" destOrd="0" parTransId="{B5C88EBB-2036-2248-BA10-EC95663687AB}" sibTransId="{65E86ACB-9DC6-C748-A0B4-B528419631A0}"/>
    <dgm:cxn modelId="{5391A63A-FD67-E04A-922D-9EE5248B26FC}" type="presOf" srcId="{4368A2ED-1D89-7844-8499-3C05AB54960C}" destId="{E7530F4D-33A9-7944-BC3B-5D93C278A3C8}" srcOrd="1" destOrd="0" presId="urn:microsoft.com/office/officeart/2005/8/layout/matrix1"/>
    <dgm:cxn modelId="{479BD513-D7DA-1042-9089-D41C054817AF}" type="presOf" srcId="{864FC6BD-2862-5542-9DFF-FB4BF82DFDE6}" destId="{E758AFE9-6CC7-1547-8448-B70438D3A077}" srcOrd="0" destOrd="0" presId="urn:microsoft.com/office/officeart/2005/8/layout/matrix1"/>
    <dgm:cxn modelId="{5EE4EA00-59A8-2349-9616-C2830B6CA692}" type="presOf" srcId="{F96F2D45-B405-EB45-9E65-CC5AFCB67C38}" destId="{6946A710-5ACE-AF44-B59F-14C5ED5EC4F9}" srcOrd="1" destOrd="0" presId="urn:microsoft.com/office/officeart/2005/8/layout/matrix1"/>
    <dgm:cxn modelId="{E5BFDE30-EA71-F74A-845C-BDEBBDCBD647}" type="presOf" srcId="{7E9467D5-95EF-8A4B-965C-D628F41DA5CE}" destId="{CC48A86A-2B34-0E40-8384-CE2CD9DC69FE}" srcOrd="0" destOrd="0" presId="urn:microsoft.com/office/officeart/2005/8/layout/matrix1"/>
    <dgm:cxn modelId="{ACB695DE-2191-8C41-BB37-E436FAF748A6}" type="presParOf" srcId="{E758AFE9-6CC7-1547-8448-B70438D3A077}" destId="{A7A63777-360F-F741-80A1-68927761ED89}" srcOrd="0" destOrd="0" presId="urn:microsoft.com/office/officeart/2005/8/layout/matrix1"/>
    <dgm:cxn modelId="{4A86928E-82BD-984F-8F5F-9CC32C0E8542}" type="presParOf" srcId="{A7A63777-360F-F741-80A1-68927761ED89}" destId="{CC48A86A-2B34-0E40-8384-CE2CD9DC69FE}" srcOrd="0" destOrd="0" presId="urn:microsoft.com/office/officeart/2005/8/layout/matrix1"/>
    <dgm:cxn modelId="{5949BB44-7A21-434C-AC0B-363C1CDF921C}" type="presParOf" srcId="{A7A63777-360F-F741-80A1-68927761ED89}" destId="{001719AB-4C99-7E42-94E6-AD3BDD15DAFE}" srcOrd="1" destOrd="0" presId="urn:microsoft.com/office/officeart/2005/8/layout/matrix1"/>
    <dgm:cxn modelId="{54F2279C-ED1B-E94A-A6A2-A467409DD10D}" type="presParOf" srcId="{A7A63777-360F-F741-80A1-68927761ED89}" destId="{7FA5B73D-1019-2A42-A09F-1DDDE9115C48}" srcOrd="2" destOrd="0" presId="urn:microsoft.com/office/officeart/2005/8/layout/matrix1"/>
    <dgm:cxn modelId="{8E95CC07-3638-B645-ADC1-BAB03DA3CE51}" type="presParOf" srcId="{A7A63777-360F-F741-80A1-68927761ED89}" destId="{E7530F4D-33A9-7944-BC3B-5D93C278A3C8}" srcOrd="3" destOrd="0" presId="urn:microsoft.com/office/officeart/2005/8/layout/matrix1"/>
    <dgm:cxn modelId="{6C66DE0C-AC0E-E742-AE85-8331F37734E8}" type="presParOf" srcId="{A7A63777-360F-F741-80A1-68927761ED89}" destId="{DFC9AE15-04F0-6848-B31C-1B97F58156C0}" srcOrd="4" destOrd="0" presId="urn:microsoft.com/office/officeart/2005/8/layout/matrix1"/>
    <dgm:cxn modelId="{5121A5C6-5FFD-3546-9E64-FD38784E25A0}" type="presParOf" srcId="{A7A63777-360F-F741-80A1-68927761ED89}" destId="{6946A710-5ACE-AF44-B59F-14C5ED5EC4F9}" srcOrd="5" destOrd="0" presId="urn:microsoft.com/office/officeart/2005/8/layout/matrix1"/>
    <dgm:cxn modelId="{0E449B9E-BC90-0B4B-99F6-AF37B2B4C29B}" type="presParOf" srcId="{A7A63777-360F-F741-80A1-68927761ED89}" destId="{C09A96AE-BC5D-F745-B537-59C43E3AB4AA}" srcOrd="6" destOrd="0" presId="urn:microsoft.com/office/officeart/2005/8/layout/matrix1"/>
    <dgm:cxn modelId="{97543645-BE92-754C-A2E9-428EFD5FE175}" type="presParOf" srcId="{A7A63777-360F-F741-80A1-68927761ED89}" destId="{205804E8-D128-AE49-9EBA-4A921D7F5FD0}" srcOrd="7" destOrd="0" presId="urn:microsoft.com/office/officeart/2005/8/layout/matrix1"/>
    <dgm:cxn modelId="{952B5A60-7813-F649-BB29-4813C8983302}" type="presParOf" srcId="{E758AFE9-6CC7-1547-8448-B70438D3A077}" destId="{38F4B4D2-6DFD-124E-BC4F-10F324E0919B}"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C6EAF-F695-4747-B01D-5BB0D645049A}">
      <dsp:nvSpPr>
        <dsp:cNvPr id="0" name=""/>
        <dsp:cNvSpPr/>
      </dsp:nvSpPr>
      <dsp:spPr>
        <a:xfrm>
          <a:off x="1266" y="1178690"/>
          <a:ext cx="2468841" cy="2468841"/>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300+ HTC providers</a:t>
          </a:r>
        </a:p>
        <a:p>
          <a:pPr lvl="0" algn="ctr" defTabSz="889000">
            <a:lnSpc>
              <a:spcPct val="90000"/>
            </a:lnSpc>
            <a:spcBef>
              <a:spcPct val="0"/>
            </a:spcBef>
            <a:spcAft>
              <a:spcPct val="35000"/>
            </a:spcAft>
          </a:pPr>
          <a:r>
            <a:rPr lang="en-US" sz="2000" kern="1200" dirty="0" smtClean="0"/>
            <a:t>23 Cloud providers</a:t>
          </a:r>
          <a:endParaRPr lang="en-US" sz="2000" kern="1200" dirty="0"/>
        </a:p>
      </dsp:txBody>
      <dsp:txXfrm>
        <a:off x="362819" y="1540243"/>
        <a:ext cx="1745735" cy="1745735"/>
      </dsp:txXfrm>
    </dsp:sp>
    <dsp:sp modelId="{E8657902-0DBD-434A-A6DB-8F274BBD8143}">
      <dsp:nvSpPr>
        <dsp:cNvPr id="0" name=""/>
        <dsp:cNvSpPr/>
      </dsp:nvSpPr>
      <dsp:spPr>
        <a:xfrm>
          <a:off x="1976339" y="1170938"/>
          <a:ext cx="2468841" cy="2468841"/>
        </a:xfrm>
        <a:prstGeom prst="ellipse">
          <a:avLst/>
        </a:prstGeom>
        <a:gradFill rotWithShape="0">
          <a:gsLst>
            <a:gs pos="0">
              <a:schemeClr val="accent3">
                <a:alpha val="50000"/>
                <a:hueOff val="2812566"/>
                <a:satOff val="-4220"/>
                <a:lumOff val="-686"/>
                <a:alphaOff val="0"/>
                <a:shade val="51000"/>
                <a:satMod val="130000"/>
              </a:schemeClr>
            </a:gs>
            <a:gs pos="80000">
              <a:schemeClr val="accent3">
                <a:alpha val="50000"/>
                <a:hueOff val="2812566"/>
                <a:satOff val="-4220"/>
                <a:lumOff val="-686"/>
                <a:alphaOff val="0"/>
                <a:shade val="93000"/>
                <a:satMod val="130000"/>
              </a:schemeClr>
            </a:gs>
            <a:gs pos="100000">
              <a:schemeClr val="accent3">
                <a:alpha val="50000"/>
                <a:hueOff val="2812566"/>
                <a:satOff val="-4220"/>
                <a:lumOff val="-686"/>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650k CPU cores</a:t>
          </a:r>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300 </a:t>
          </a:r>
          <a:r>
            <a:rPr lang="en-US" sz="2000" kern="1200" dirty="0" smtClean="0"/>
            <a:t>PB online storage</a:t>
          </a:r>
          <a:endParaRPr lang="en-US" sz="2000" kern="1200" dirty="0"/>
        </a:p>
      </dsp:txBody>
      <dsp:txXfrm>
        <a:off x="2337892" y="1532491"/>
        <a:ext cx="1745735" cy="1745735"/>
      </dsp:txXfrm>
    </dsp:sp>
    <dsp:sp modelId="{14AD8842-24DF-654C-9B9F-FB08EB85989F}">
      <dsp:nvSpPr>
        <dsp:cNvPr id="0" name=""/>
        <dsp:cNvSpPr/>
      </dsp:nvSpPr>
      <dsp:spPr>
        <a:xfrm>
          <a:off x="3951412" y="1170938"/>
          <a:ext cx="2468841" cy="2468841"/>
        </a:xfrm>
        <a:prstGeom prst="ellipse">
          <a:avLst/>
        </a:prstGeom>
        <a:gradFill rotWithShape="0">
          <a:gsLst>
            <a:gs pos="0">
              <a:schemeClr val="accent3">
                <a:alpha val="50000"/>
                <a:hueOff val="5625133"/>
                <a:satOff val="-8440"/>
                <a:lumOff val="-1373"/>
                <a:alphaOff val="0"/>
                <a:shade val="51000"/>
                <a:satMod val="130000"/>
              </a:schemeClr>
            </a:gs>
            <a:gs pos="80000">
              <a:schemeClr val="accent3">
                <a:alpha val="50000"/>
                <a:hueOff val="5625133"/>
                <a:satOff val="-8440"/>
                <a:lumOff val="-1373"/>
                <a:alphaOff val="0"/>
                <a:shade val="93000"/>
                <a:satMod val="130000"/>
              </a:schemeClr>
            </a:gs>
            <a:gs pos="100000">
              <a:schemeClr val="accent3">
                <a:alpha val="50000"/>
                <a:hueOff val="5625133"/>
                <a:satOff val="-8440"/>
                <a:lumOff val="-1373"/>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latin typeface="Open Sans" panose="020B0606030504020204" pitchFamily="34" charset="0"/>
              <a:ea typeface="Open Sans" panose="020B0606030504020204" pitchFamily="34" charset="0"/>
              <a:cs typeface="Open Sans" panose="020B0606030504020204" pitchFamily="34" charset="0"/>
            </a:rPr>
            <a:t>1.7 Million jobs/day</a:t>
          </a:r>
          <a:endParaRPr lang="en-US" sz="2000" kern="1200" dirty="0"/>
        </a:p>
      </dsp:txBody>
      <dsp:txXfrm>
        <a:off x="4312965" y="1532491"/>
        <a:ext cx="1745735" cy="1745735"/>
      </dsp:txXfrm>
    </dsp:sp>
    <dsp:sp modelId="{BC714F79-CB76-134C-95E8-396077F10932}">
      <dsp:nvSpPr>
        <dsp:cNvPr id="0" name=""/>
        <dsp:cNvSpPr/>
      </dsp:nvSpPr>
      <dsp:spPr>
        <a:xfrm>
          <a:off x="5926485" y="1170938"/>
          <a:ext cx="2468841" cy="2468841"/>
        </a:xfrm>
        <a:prstGeom prst="ellipse">
          <a:avLst/>
        </a:prstGeom>
        <a:gradFill rotWithShape="0">
          <a:gsLst>
            <a:gs pos="0">
              <a:schemeClr val="accent3">
                <a:alpha val="50000"/>
                <a:hueOff val="8437700"/>
                <a:satOff val="-12660"/>
                <a:lumOff val="-2059"/>
                <a:alphaOff val="0"/>
                <a:shade val="51000"/>
                <a:satMod val="130000"/>
              </a:schemeClr>
            </a:gs>
            <a:gs pos="80000">
              <a:schemeClr val="accent3">
                <a:alpha val="50000"/>
                <a:hueOff val="8437700"/>
                <a:satOff val="-12660"/>
                <a:lumOff val="-2059"/>
                <a:alphaOff val="0"/>
                <a:shade val="93000"/>
                <a:satMod val="130000"/>
              </a:schemeClr>
            </a:gs>
            <a:gs pos="100000">
              <a:schemeClr val="accent3">
                <a:alpha val="50000"/>
                <a:hueOff val="8437700"/>
                <a:satOff val="-12660"/>
                <a:lumOff val="-2059"/>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2.6 </a:t>
          </a:r>
          <a:r>
            <a:rPr lang="en-US" sz="2000" kern="1200" dirty="0" smtClean="0"/>
            <a:t>Billion CPU hours/year</a:t>
          </a:r>
          <a:endParaRPr lang="en-US" sz="2000" kern="1200" dirty="0"/>
        </a:p>
      </dsp:txBody>
      <dsp:txXfrm>
        <a:off x="6288038" y="1532491"/>
        <a:ext cx="1745735" cy="1745735"/>
      </dsp:txXfrm>
    </dsp:sp>
    <dsp:sp modelId="{99270A79-923E-254B-90D9-C49252785348}">
      <dsp:nvSpPr>
        <dsp:cNvPr id="0" name=""/>
        <dsp:cNvSpPr/>
      </dsp:nvSpPr>
      <dsp:spPr>
        <a:xfrm>
          <a:off x="7901559" y="1170938"/>
          <a:ext cx="2468841" cy="2468841"/>
        </a:xfrm>
        <a:prstGeom prst="ellipse">
          <a:avLst/>
        </a:prstGeom>
        <a:gradFill rotWithShape="0">
          <a:gsLst>
            <a:gs pos="0">
              <a:schemeClr val="accent3">
                <a:alpha val="50000"/>
                <a:hueOff val="11250266"/>
                <a:satOff val="-16880"/>
                <a:lumOff val="-2745"/>
                <a:alphaOff val="0"/>
                <a:shade val="51000"/>
                <a:satMod val="130000"/>
              </a:schemeClr>
            </a:gs>
            <a:gs pos="80000">
              <a:schemeClr val="accent3">
                <a:alpha val="50000"/>
                <a:hueOff val="11250266"/>
                <a:satOff val="-16880"/>
                <a:lumOff val="-2745"/>
                <a:alphaOff val="0"/>
                <a:shade val="93000"/>
                <a:satMod val="130000"/>
              </a:schemeClr>
            </a:gs>
            <a:gs pos="100000">
              <a:schemeClr val="accent3">
                <a:alpha val="50000"/>
                <a:hueOff val="11250266"/>
                <a:satOff val="-16880"/>
                <a:lumOff val="-2745"/>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5869" tIns="25400" rIns="135869" bIns="25400" numCol="1" spcCol="1270" anchor="ctr" anchorCtr="0">
          <a:noAutofit/>
        </a:bodyPr>
        <a:lstStyle/>
        <a:p>
          <a:pPr lvl="0" algn="ctr" defTabSz="889000">
            <a:lnSpc>
              <a:spcPct val="90000"/>
            </a:lnSpc>
            <a:spcBef>
              <a:spcPct val="0"/>
            </a:spcBef>
            <a:spcAft>
              <a:spcPct val="35000"/>
            </a:spcAft>
          </a:pPr>
          <a:r>
            <a:rPr lang="en-US" sz="2000" kern="1200" dirty="0" smtClean="0"/>
            <a:t>240 Virtual </a:t>
          </a:r>
          <a:r>
            <a:rPr lang="en-US" sz="2000" kern="1200" dirty="0" err="1" smtClean="0"/>
            <a:t>Organisations</a:t>
          </a:r>
          <a:r>
            <a:rPr lang="en-US" sz="2000" kern="1200" dirty="0" smtClean="0"/>
            <a:t> </a:t>
          </a:r>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~50 </a:t>
          </a:r>
          <a:r>
            <a:rPr lang="en-US" sz="2000" kern="1200" dirty="0" smtClean="0"/>
            <a:t>000 users</a:t>
          </a:r>
          <a:endParaRPr lang="en-US" sz="2000" kern="1200" dirty="0"/>
        </a:p>
      </dsp:txBody>
      <dsp:txXfrm>
        <a:off x="8263112" y="1532491"/>
        <a:ext cx="1745735" cy="1745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AA1BA-CF6B-154B-A1F6-A984F97423AC}">
      <dsp:nvSpPr>
        <dsp:cNvPr id="0" name=""/>
        <dsp:cNvSpPr/>
      </dsp:nvSpPr>
      <dsp:spPr>
        <a:xfrm>
          <a:off x="4484342" y="1317258"/>
          <a:ext cx="1764737" cy="1764737"/>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A3EAF2B7-4121-F343-8E1A-A4CC1D98E296}">
      <dsp:nvSpPr>
        <dsp:cNvPr id="0" name=""/>
        <dsp:cNvSpPr/>
      </dsp:nvSpPr>
      <dsp:spPr>
        <a:xfrm>
          <a:off x="4263750" y="0"/>
          <a:ext cx="2205921" cy="12016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1. Service pillars</a:t>
          </a:r>
          <a:endParaRPr lang="en-US" sz="2400" kern="1200" dirty="0"/>
        </a:p>
      </dsp:txBody>
      <dsp:txXfrm>
        <a:off x="4263750" y="0"/>
        <a:ext cx="2205921" cy="1201669"/>
      </dsp:txXfrm>
    </dsp:sp>
    <dsp:sp modelId="{464D72B1-8DF0-7A4D-9D15-4091F3047D9B}">
      <dsp:nvSpPr>
        <dsp:cNvPr id="0" name=""/>
        <dsp:cNvSpPr/>
      </dsp:nvSpPr>
      <dsp:spPr>
        <a:xfrm>
          <a:off x="5057146" y="1648003"/>
          <a:ext cx="1764737" cy="1764737"/>
        </a:xfrm>
        <a:prstGeom prst="ellipse">
          <a:avLst/>
        </a:prstGeom>
        <a:gradFill rotWithShape="0">
          <a:gsLst>
            <a:gs pos="0">
              <a:schemeClr val="accent3">
                <a:alpha val="50000"/>
                <a:hueOff val="2250053"/>
                <a:satOff val="-3376"/>
                <a:lumOff val="-549"/>
                <a:alphaOff val="0"/>
                <a:shade val="51000"/>
                <a:satMod val="130000"/>
              </a:schemeClr>
            </a:gs>
            <a:gs pos="80000">
              <a:schemeClr val="accent3">
                <a:alpha val="50000"/>
                <a:hueOff val="2250053"/>
                <a:satOff val="-3376"/>
                <a:lumOff val="-549"/>
                <a:alphaOff val="0"/>
                <a:shade val="93000"/>
                <a:satMod val="130000"/>
              </a:schemeClr>
            </a:gs>
            <a:gs pos="100000">
              <a:schemeClr val="accent3">
                <a:alpha val="50000"/>
                <a:hueOff val="2250053"/>
                <a:satOff val="-3376"/>
                <a:lumOff val="-549"/>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575AACDC-B5D4-0D4C-8384-E686235C2113}">
      <dsp:nvSpPr>
        <dsp:cNvPr id="0" name=""/>
        <dsp:cNvSpPr/>
      </dsp:nvSpPr>
      <dsp:spPr>
        <a:xfrm>
          <a:off x="6523405" y="1144447"/>
          <a:ext cx="2949205" cy="13161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2. Federation services</a:t>
          </a:r>
          <a:endParaRPr lang="en-US" sz="2400" kern="1200" dirty="0"/>
        </a:p>
      </dsp:txBody>
      <dsp:txXfrm>
        <a:off x="6523405" y="1144447"/>
        <a:ext cx="2949205" cy="1316114"/>
      </dsp:txXfrm>
    </dsp:sp>
    <dsp:sp modelId="{D3312095-D856-D247-B62F-F27C5AFCD713}">
      <dsp:nvSpPr>
        <dsp:cNvPr id="0" name=""/>
        <dsp:cNvSpPr/>
      </dsp:nvSpPr>
      <dsp:spPr>
        <a:xfrm>
          <a:off x="5057146" y="2309494"/>
          <a:ext cx="1764737" cy="1764737"/>
        </a:xfrm>
        <a:prstGeom prst="ellipse">
          <a:avLst/>
        </a:prstGeom>
        <a:gradFill rotWithShape="0">
          <a:gsLst>
            <a:gs pos="0">
              <a:schemeClr val="accent3">
                <a:alpha val="50000"/>
                <a:hueOff val="4500106"/>
                <a:satOff val="-6752"/>
                <a:lumOff val="-1098"/>
                <a:alphaOff val="0"/>
                <a:shade val="51000"/>
                <a:satMod val="130000"/>
              </a:schemeClr>
            </a:gs>
            <a:gs pos="80000">
              <a:schemeClr val="accent3">
                <a:alpha val="50000"/>
                <a:hueOff val="4500106"/>
                <a:satOff val="-6752"/>
                <a:lumOff val="-1098"/>
                <a:alphaOff val="0"/>
                <a:shade val="93000"/>
                <a:satMod val="130000"/>
              </a:schemeClr>
            </a:gs>
            <a:gs pos="100000">
              <a:schemeClr val="accent3">
                <a:alpha val="50000"/>
                <a:hueOff val="4500106"/>
                <a:satOff val="-6752"/>
                <a:lumOff val="-1098"/>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99EEAE6C-7957-8449-9510-3EFBB447EEF6}">
      <dsp:nvSpPr>
        <dsp:cNvPr id="0" name=""/>
        <dsp:cNvSpPr/>
      </dsp:nvSpPr>
      <dsp:spPr>
        <a:xfrm>
          <a:off x="6560553" y="3107174"/>
          <a:ext cx="2874909" cy="14706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3. Collaborative services</a:t>
          </a:r>
          <a:endParaRPr lang="en-US" sz="2400" kern="1200" dirty="0"/>
        </a:p>
      </dsp:txBody>
      <dsp:txXfrm>
        <a:off x="6560553" y="3107174"/>
        <a:ext cx="2874909" cy="1470614"/>
      </dsp:txXfrm>
    </dsp:sp>
    <dsp:sp modelId="{D21B9F8A-18AC-DA48-AFD6-99A45676C74D}">
      <dsp:nvSpPr>
        <dsp:cNvPr id="0" name=""/>
        <dsp:cNvSpPr/>
      </dsp:nvSpPr>
      <dsp:spPr>
        <a:xfrm>
          <a:off x="4484342" y="2640811"/>
          <a:ext cx="1764737" cy="1764737"/>
        </a:xfrm>
        <a:prstGeom prst="ellipse">
          <a:avLst/>
        </a:prstGeom>
        <a:gradFill rotWithShape="0">
          <a:gsLst>
            <a:gs pos="0">
              <a:schemeClr val="accent3">
                <a:alpha val="50000"/>
                <a:hueOff val="6750160"/>
                <a:satOff val="-10128"/>
                <a:lumOff val="-1647"/>
                <a:alphaOff val="0"/>
                <a:shade val="51000"/>
                <a:satMod val="130000"/>
              </a:schemeClr>
            </a:gs>
            <a:gs pos="80000">
              <a:schemeClr val="accent3">
                <a:alpha val="50000"/>
                <a:hueOff val="6750160"/>
                <a:satOff val="-10128"/>
                <a:lumOff val="-1647"/>
                <a:alphaOff val="0"/>
                <a:shade val="93000"/>
                <a:satMod val="130000"/>
              </a:schemeClr>
            </a:gs>
            <a:gs pos="100000">
              <a:schemeClr val="accent3">
                <a:alpha val="50000"/>
                <a:hueOff val="6750160"/>
                <a:satOff val="-10128"/>
                <a:lumOff val="-1647"/>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875DEC06-BC8B-C240-B7E2-9232AC51A9B0}">
      <dsp:nvSpPr>
        <dsp:cNvPr id="0" name=""/>
        <dsp:cNvSpPr/>
      </dsp:nvSpPr>
      <dsp:spPr>
        <a:xfrm>
          <a:off x="2759521" y="4520566"/>
          <a:ext cx="5214380" cy="12016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4. Policies (service providers and users) and standards</a:t>
          </a:r>
          <a:endParaRPr lang="en-US" sz="2400" kern="1200" dirty="0"/>
        </a:p>
      </dsp:txBody>
      <dsp:txXfrm>
        <a:off x="2759521" y="4520566"/>
        <a:ext cx="5214380" cy="1201669"/>
      </dsp:txXfrm>
    </dsp:sp>
    <dsp:sp modelId="{CBA76806-FB7C-C94C-BD02-10D73FE7E01D}">
      <dsp:nvSpPr>
        <dsp:cNvPr id="0" name=""/>
        <dsp:cNvSpPr/>
      </dsp:nvSpPr>
      <dsp:spPr>
        <a:xfrm>
          <a:off x="3911538" y="2309494"/>
          <a:ext cx="1764737" cy="1764737"/>
        </a:xfrm>
        <a:prstGeom prst="ellipse">
          <a:avLst/>
        </a:prstGeom>
        <a:gradFill rotWithShape="0">
          <a:gsLst>
            <a:gs pos="0">
              <a:schemeClr val="accent3">
                <a:alpha val="50000"/>
                <a:hueOff val="9000212"/>
                <a:satOff val="-13504"/>
                <a:lumOff val="-2196"/>
                <a:alphaOff val="0"/>
                <a:shade val="51000"/>
                <a:satMod val="130000"/>
              </a:schemeClr>
            </a:gs>
            <a:gs pos="80000">
              <a:schemeClr val="accent3">
                <a:alpha val="50000"/>
                <a:hueOff val="9000212"/>
                <a:satOff val="-13504"/>
                <a:lumOff val="-2196"/>
                <a:alphaOff val="0"/>
                <a:shade val="93000"/>
                <a:satMod val="130000"/>
              </a:schemeClr>
            </a:gs>
            <a:gs pos="100000">
              <a:schemeClr val="accent3">
                <a:alpha val="50000"/>
                <a:hueOff val="9000212"/>
                <a:satOff val="-13504"/>
                <a:lumOff val="-2196"/>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8471B61A-F291-3A4F-B5A3-473B674C797D}">
      <dsp:nvSpPr>
        <dsp:cNvPr id="0" name=""/>
        <dsp:cNvSpPr/>
      </dsp:nvSpPr>
      <dsp:spPr>
        <a:xfrm>
          <a:off x="57353" y="3107174"/>
          <a:ext cx="4253810" cy="14706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5. Service integration and management processes</a:t>
          </a:r>
          <a:endParaRPr lang="en-US" sz="2400" kern="1200" dirty="0"/>
        </a:p>
      </dsp:txBody>
      <dsp:txXfrm>
        <a:off x="57353" y="3107174"/>
        <a:ext cx="4253810" cy="1470614"/>
      </dsp:txXfrm>
    </dsp:sp>
    <dsp:sp modelId="{8DFFBBDA-60CC-7947-B993-89D358F675E5}">
      <dsp:nvSpPr>
        <dsp:cNvPr id="0" name=""/>
        <dsp:cNvSpPr/>
      </dsp:nvSpPr>
      <dsp:spPr>
        <a:xfrm>
          <a:off x="3911538" y="1648003"/>
          <a:ext cx="1764737" cy="1764737"/>
        </a:xfrm>
        <a:prstGeom prst="ellipse">
          <a:avLst/>
        </a:prstGeom>
        <a:gradFill rotWithShape="0">
          <a:gsLst>
            <a:gs pos="0">
              <a:schemeClr val="accent3">
                <a:alpha val="50000"/>
                <a:hueOff val="11250266"/>
                <a:satOff val="-16880"/>
                <a:lumOff val="-2745"/>
                <a:alphaOff val="0"/>
                <a:shade val="51000"/>
                <a:satMod val="130000"/>
              </a:schemeClr>
            </a:gs>
            <a:gs pos="80000">
              <a:schemeClr val="accent3">
                <a:alpha val="50000"/>
                <a:hueOff val="11250266"/>
                <a:satOff val="-16880"/>
                <a:lumOff val="-2745"/>
                <a:alphaOff val="0"/>
                <a:shade val="93000"/>
                <a:satMod val="130000"/>
              </a:schemeClr>
            </a:gs>
            <a:gs pos="100000">
              <a:schemeClr val="accent3">
                <a:alpha val="50000"/>
                <a:hueOff val="11250266"/>
                <a:satOff val="-16880"/>
                <a:lumOff val="-2745"/>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A773E70A-B66A-174A-808A-37DB52AEA85C}">
      <dsp:nvSpPr>
        <dsp:cNvPr id="0" name=""/>
        <dsp:cNvSpPr/>
      </dsp:nvSpPr>
      <dsp:spPr>
        <a:xfrm>
          <a:off x="529028" y="1144447"/>
          <a:ext cx="3638666" cy="14706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6. Service integration and management tools</a:t>
          </a:r>
          <a:endParaRPr lang="en-US" sz="2400" kern="1200" dirty="0"/>
        </a:p>
      </dsp:txBody>
      <dsp:txXfrm>
        <a:off x="529028" y="1144447"/>
        <a:ext cx="3638666" cy="1470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8A86A-2B34-0E40-8384-CE2CD9DC69FE}">
      <dsp:nvSpPr>
        <dsp:cNvPr id="0" name=""/>
        <dsp:cNvSpPr/>
      </dsp:nvSpPr>
      <dsp:spPr>
        <a:xfrm rot="16200000">
          <a:off x="656636" y="-656636"/>
          <a:ext cx="2242726" cy="3556000"/>
        </a:xfrm>
        <a:prstGeom prst="round1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EOSC Thematic Cloud</a:t>
          </a:r>
          <a:endParaRPr lang="en-US" sz="3600" kern="1200" dirty="0"/>
        </a:p>
      </dsp:txBody>
      <dsp:txXfrm rot="5400000">
        <a:off x="-1" y="1"/>
        <a:ext cx="3556000" cy="1682044"/>
      </dsp:txXfrm>
    </dsp:sp>
    <dsp:sp modelId="{7FA5B73D-1019-2A42-A09F-1DDDE9115C48}">
      <dsp:nvSpPr>
        <dsp:cNvPr id="0" name=""/>
        <dsp:cNvSpPr/>
      </dsp:nvSpPr>
      <dsp:spPr>
        <a:xfrm>
          <a:off x="3556000" y="0"/>
          <a:ext cx="3556000" cy="2242726"/>
        </a:xfrm>
        <a:prstGeom prst="round1Rect">
          <a:avLst/>
        </a:prstGeom>
        <a:solidFill>
          <a:schemeClr val="accent4">
            <a:hueOff val="-1488257"/>
            <a:satOff val="8966"/>
            <a:lumOff val="719"/>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EOSC Thematic Cloud</a:t>
          </a:r>
          <a:endParaRPr lang="en-US" sz="3600" kern="1200" dirty="0"/>
        </a:p>
      </dsp:txBody>
      <dsp:txXfrm>
        <a:off x="3556000" y="0"/>
        <a:ext cx="3556000" cy="1682044"/>
      </dsp:txXfrm>
    </dsp:sp>
    <dsp:sp modelId="{DFC9AE15-04F0-6848-B31C-1B97F58156C0}">
      <dsp:nvSpPr>
        <dsp:cNvPr id="0" name=""/>
        <dsp:cNvSpPr/>
      </dsp:nvSpPr>
      <dsp:spPr>
        <a:xfrm rot="10800000">
          <a:off x="0" y="2242726"/>
          <a:ext cx="3556000" cy="2242726"/>
        </a:xfrm>
        <a:prstGeom prst="round1Rect">
          <a:avLst/>
        </a:prstGeom>
        <a:solidFill>
          <a:schemeClr val="accent4">
            <a:hueOff val="-2976514"/>
            <a:satOff val="17933"/>
            <a:lumOff val="143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EOSC Thematic Cloud</a:t>
          </a:r>
          <a:endParaRPr lang="en-US" sz="3600" kern="1200" dirty="0"/>
        </a:p>
      </dsp:txBody>
      <dsp:txXfrm rot="10800000">
        <a:off x="0" y="2803407"/>
        <a:ext cx="3556000" cy="1682044"/>
      </dsp:txXfrm>
    </dsp:sp>
    <dsp:sp modelId="{C09A96AE-BC5D-F745-B537-59C43E3AB4AA}">
      <dsp:nvSpPr>
        <dsp:cNvPr id="0" name=""/>
        <dsp:cNvSpPr/>
      </dsp:nvSpPr>
      <dsp:spPr>
        <a:xfrm rot="5400000">
          <a:off x="4212636" y="1586089"/>
          <a:ext cx="2242726" cy="3556000"/>
        </a:xfrm>
        <a:prstGeom prst="round1Rect">
          <a:avLst/>
        </a:prstGeom>
        <a:solidFill>
          <a:schemeClr val="accent4">
            <a:hueOff val="-4464771"/>
            <a:satOff val="26899"/>
            <a:lumOff val="2156"/>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EOSC Thematic Cloud</a:t>
          </a:r>
          <a:endParaRPr lang="en-US" sz="3600" kern="1200" dirty="0"/>
        </a:p>
      </dsp:txBody>
      <dsp:txXfrm rot="-5400000">
        <a:off x="3555999" y="2803407"/>
        <a:ext cx="3556000" cy="1682044"/>
      </dsp:txXfrm>
    </dsp:sp>
    <dsp:sp modelId="{38F4B4D2-6DFD-124E-BC4F-10F324E0919B}">
      <dsp:nvSpPr>
        <dsp:cNvPr id="0" name=""/>
        <dsp:cNvSpPr/>
      </dsp:nvSpPr>
      <dsp:spPr>
        <a:xfrm>
          <a:off x="2489199" y="1682044"/>
          <a:ext cx="2133600" cy="1121363"/>
        </a:xfrm>
        <a:prstGeom prst="roundRect">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EOSC Hub</a:t>
          </a:r>
          <a:endParaRPr lang="en-US" sz="3400" kern="1200" dirty="0"/>
        </a:p>
      </dsp:txBody>
      <dsp:txXfrm>
        <a:off x="2543939" y="1736784"/>
        <a:ext cx="2024120" cy="10118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A5C48-229D-CA42-80B5-F94BBD7D3F94}">
      <dsp:nvSpPr>
        <dsp:cNvPr id="0" name=""/>
        <dsp:cNvSpPr/>
      </dsp:nvSpPr>
      <dsp:spPr>
        <a:xfrm rot="16200000">
          <a:off x="656636" y="-656636"/>
          <a:ext cx="2242726" cy="3556000"/>
        </a:xfrm>
        <a:prstGeom prst="round1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Generic services </a:t>
          </a:r>
          <a:endParaRPr lang="en-US" sz="3600" kern="1200" dirty="0"/>
        </a:p>
      </dsp:txBody>
      <dsp:txXfrm rot="5400000">
        <a:off x="-1" y="1"/>
        <a:ext cx="3556000" cy="1682044"/>
      </dsp:txXfrm>
    </dsp:sp>
    <dsp:sp modelId="{00CC57B4-26EE-4244-9531-EAE8AA23EED5}">
      <dsp:nvSpPr>
        <dsp:cNvPr id="0" name=""/>
        <dsp:cNvSpPr/>
      </dsp:nvSpPr>
      <dsp:spPr>
        <a:xfrm>
          <a:off x="3556000" y="0"/>
          <a:ext cx="3556000" cy="2242726"/>
        </a:xfrm>
        <a:prstGeom prst="round1Rect">
          <a:avLst/>
        </a:prstGeom>
        <a:solidFill>
          <a:schemeClr val="accent1">
            <a:shade val="80000"/>
            <a:hueOff val="102082"/>
            <a:satOff val="-1464"/>
            <a:lumOff val="8538"/>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Generic services</a:t>
          </a:r>
          <a:endParaRPr lang="en-US" sz="3600" kern="1200" dirty="0"/>
        </a:p>
      </dsp:txBody>
      <dsp:txXfrm>
        <a:off x="3556000" y="0"/>
        <a:ext cx="3556000" cy="1682044"/>
      </dsp:txXfrm>
    </dsp:sp>
    <dsp:sp modelId="{57A451CD-9CD4-8143-A4E4-2E747E6160AB}">
      <dsp:nvSpPr>
        <dsp:cNvPr id="0" name=""/>
        <dsp:cNvSpPr/>
      </dsp:nvSpPr>
      <dsp:spPr>
        <a:xfrm rot="10800000">
          <a:off x="0" y="2242726"/>
          <a:ext cx="3556000" cy="2242726"/>
        </a:xfrm>
        <a:prstGeom prst="round1Rect">
          <a:avLst/>
        </a:prstGeom>
        <a:solidFill>
          <a:schemeClr val="accent1">
            <a:shade val="80000"/>
            <a:hueOff val="204164"/>
            <a:satOff val="-2928"/>
            <a:lumOff val="1707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Generic services</a:t>
          </a:r>
          <a:endParaRPr lang="en-US" sz="3600" kern="1200" dirty="0"/>
        </a:p>
      </dsp:txBody>
      <dsp:txXfrm rot="10800000">
        <a:off x="0" y="2803407"/>
        <a:ext cx="3556000" cy="1682044"/>
      </dsp:txXfrm>
    </dsp:sp>
    <dsp:sp modelId="{AC4B710E-C3B0-284C-BE62-9C2F5E89FD44}">
      <dsp:nvSpPr>
        <dsp:cNvPr id="0" name=""/>
        <dsp:cNvSpPr/>
      </dsp:nvSpPr>
      <dsp:spPr>
        <a:xfrm rot="5400000">
          <a:off x="4212636" y="1586089"/>
          <a:ext cx="2242726" cy="3556000"/>
        </a:xfrm>
        <a:prstGeom prst="round1Rect">
          <a:avLst/>
        </a:prstGeom>
        <a:solidFill>
          <a:schemeClr val="accent1">
            <a:shade val="80000"/>
            <a:hueOff val="306247"/>
            <a:satOff val="-4392"/>
            <a:lumOff val="25615"/>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t>Generic services</a:t>
          </a:r>
          <a:endParaRPr lang="en-US" sz="3600" kern="1200" dirty="0"/>
        </a:p>
      </dsp:txBody>
      <dsp:txXfrm rot="-5400000">
        <a:off x="3555999" y="2803407"/>
        <a:ext cx="3556000" cy="1682044"/>
      </dsp:txXfrm>
    </dsp:sp>
    <dsp:sp modelId="{28F47978-E2BC-2044-B207-154F640056F2}">
      <dsp:nvSpPr>
        <dsp:cNvPr id="0" name=""/>
        <dsp:cNvSpPr/>
      </dsp:nvSpPr>
      <dsp:spPr>
        <a:xfrm>
          <a:off x="2489199" y="1682044"/>
          <a:ext cx="2133600" cy="1121363"/>
        </a:xfrm>
        <a:prstGeom prst="roundRect">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Shared services</a:t>
          </a:r>
          <a:endParaRPr lang="en-US" sz="2800" kern="1200" dirty="0"/>
        </a:p>
      </dsp:txBody>
      <dsp:txXfrm>
        <a:off x="2543939" y="1736784"/>
        <a:ext cx="2024120" cy="10118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8A86A-2B34-0E40-8384-CE2CD9DC69FE}">
      <dsp:nvSpPr>
        <dsp:cNvPr id="0" name=""/>
        <dsp:cNvSpPr/>
      </dsp:nvSpPr>
      <dsp:spPr>
        <a:xfrm rot="16200000">
          <a:off x="577157" y="-577157"/>
          <a:ext cx="1791652" cy="2945966"/>
        </a:xfrm>
        <a:prstGeom prst="round1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EOSC Thematic Cloud</a:t>
          </a:r>
          <a:endParaRPr lang="en-US" sz="2400" kern="1200" dirty="0"/>
        </a:p>
      </dsp:txBody>
      <dsp:txXfrm rot="5400000">
        <a:off x="0" y="0"/>
        <a:ext cx="2945966" cy="1343739"/>
      </dsp:txXfrm>
    </dsp:sp>
    <dsp:sp modelId="{7FA5B73D-1019-2A42-A09F-1DDDE9115C48}">
      <dsp:nvSpPr>
        <dsp:cNvPr id="0" name=""/>
        <dsp:cNvSpPr/>
      </dsp:nvSpPr>
      <dsp:spPr>
        <a:xfrm>
          <a:off x="2916034" y="0"/>
          <a:ext cx="2945966" cy="1791652"/>
        </a:xfrm>
        <a:prstGeom prst="round1Rect">
          <a:avLst/>
        </a:prstGeom>
        <a:solidFill>
          <a:schemeClr val="accent4">
            <a:hueOff val="-1488257"/>
            <a:satOff val="8966"/>
            <a:lumOff val="719"/>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EOSC Thematic Cloud</a:t>
          </a:r>
          <a:endParaRPr lang="en-US" sz="2400" kern="1200" dirty="0"/>
        </a:p>
      </dsp:txBody>
      <dsp:txXfrm>
        <a:off x="2916034" y="0"/>
        <a:ext cx="2945966" cy="1343739"/>
      </dsp:txXfrm>
    </dsp:sp>
    <dsp:sp modelId="{DFC9AE15-04F0-6848-B31C-1B97F58156C0}">
      <dsp:nvSpPr>
        <dsp:cNvPr id="0" name=""/>
        <dsp:cNvSpPr/>
      </dsp:nvSpPr>
      <dsp:spPr>
        <a:xfrm rot="10800000">
          <a:off x="0" y="1791652"/>
          <a:ext cx="2945966" cy="1791652"/>
        </a:xfrm>
        <a:prstGeom prst="round1Rect">
          <a:avLst/>
        </a:prstGeom>
        <a:solidFill>
          <a:schemeClr val="accent4">
            <a:hueOff val="-2976514"/>
            <a:satOff val="17933"/>
            <a:lumOff val="1437"/>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EOSC Thematic Cloud</a:t>
          </a:r>
          <a:endParaRPr lang="en-US" sz="2400" kern="1200" dirty="0"/>
        </a:p>
      </dsp:txBody>
      <dsp:txXfrm rot="10800000">
        <a:off x="0" y="2239565"/>
        <a:ext cx="2945966" cy="1343739"/>
      </dsp:txXfrm>
    </dsp:sp>
    <dsp:sp modelId="{C09A96AE-BC5D-F745-B537-59C43E3AB4AA}">
      <dsp:nvSpPr>
        <dsp:cNvPr id="0" name=""/>
        <dsp:cNvSpPr/>
      </dsp:nvSpPr>
      <dsp:spPr>
        <a:xfrm rot="5400000">
          <a:off x="3523122" y="1214495"/>
          <a:ext cx="1791652" cy="2945966"/>
        </a:xfrm>
        <a:prstGeom prst="round1Rect">
          <a:avLst/>
        </a:prstGeom>
        <a:solidFill>
          <a:schemeClr val="accent4">
            <a:hueOff val="-4464771"/>
            <a:satOff val="26899"/>
            <a:lumOff val="2156"/>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EOSC Thematic Cloud</a:t>
          </a:r>
          <a:endParaRPr lang="en-US" sz="2400" kern="1200" dirty="0"/>
        </a:p>
      </dsp:txBody>
      <dsp:txXfrm rot="-5400000">
        <a:off x="2945966" y="2239564"/>
        <a:ext cx="2945966" cy="1343739"/>
      </dsp:txXfrm>
    </dsp:sp>
    <dsp:sp modelId="{38F4B4D2-6DFD-124E-BC4F-10F324E0919B}">
      <dsp:nvSpPr>
        <dsp:cNvPr id="0" name=""/>
        <dsp:cNvSpPr/>
      </dsp:nvSpPr>
      <dsp:spPr>
        <a:xfrm>
          <a:off x="2062176" y="1343738"/>
          <a:ext cx="1767579" cy="895826"/>
        </a:xfrm>
        <a:prstGeom prst="roundRect">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EOSC Hub</a:t>
          </a:r>
          <a:endParaRPr lang="en-US" sz="2000" kern="1200" dirty="0"/>
        </a:p>
      </dsp:txBody>
      <dsp:txXfrm>
        <a:off x="2105907" y="1387469"/>
        <a:ext cx="1680117" cy="80836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22800" cy="3778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6042025" y="0"/>
            <a:ext cx="4622800" cy="377825"/>
          </a:xfrm>
          <a:prstGeom prst="rect">
            <a:avLst/>
          </a:prstGeom>
        </p:spPr>
        <p:txBody>
          <a:bodyPr vert="horz" lIns="91440" tIns="45720" rIns="91440" bIns="45720" rtlCol="0"/>
          <a:lstStyle>
            <a:lvl1pPr algn="r">
              <a:defRPr sz="1200"/>
            </a:lvl1pPr>
          </a:lstStyle>
          <a:p>
            <a:fld id="{6764C7D5-5A30-4C36-9197-51045A303865}" type="datetimeFigureOut">
              <a:rPr lang="en-GB" smtClean="0"/>
              <a:t>22/09/17</a:t>
            </a:fld>
            <a:endParaRPr lang="en-GB"/>
          </a:p>
        </p:txBody>
      </p:sp>
      <p:sp>
        <p:nvSpPr>
          <p:cNvPr id="4" name="Footer Placeholder 3"/>
          <p:cNvSpPr>
            <a:spLocks noGrp="1"/>
          </p:cNvSpPr>
          <p:nvPr>
            <p:ph type="ftr" sz="quarter" idx="2"/>
          </p:nvPr>
        </p:nvSpPr>
        <p:spPr>
          <a:xfrm>
            <a:off x="0" y="7189788"/>
            <a:ext cx="4622800" cy="3778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6042025" y="7189788"/>
            <a:ext cx="4622800" cy="377825"/>
          </a:xfrm>
          <a:prstGeom prst="rect">
            <a:avLst/>
          </a:prstGeom>
        </p:spPr>
        <p:txBody>
          <a:bodyPr vert="horz" lIns="91440" tIns="45720" rIns="91440" bIns="45720" rtlCol="0" anchor="b"/>
          <a:lstStyle>
            <a:lvl1pPr algn="r">
              <a:defRPr sz="1200"/>
            </a:lvl1pPr>
          </a:lstStyle>
          <a:p>
            <a:fld id="{D05FFC55-B5BE-452D-BE39-9ACBE1AC79BC}" type="slidenum">
              <a:rPr lang="en-GB" smtClean="0"/>
              <a:t>‹#›</a:t>
            </a:fld>
            <a:endParaRPr lang="en-GB"/>
          </a:p>
        </p:txBody>
      </p:sp>
    </p:spTree>
    <p:extLst>
      <p:ext uri="{BB962C8B-B14F-4D97-AF65-F5344CB8AC3E}">
        <p14:creationId xmlns:p14="http://schemas.microsoft.com/office/powerpoint/2010/main" val="37664231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22800" cy="3778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42025" y="0"/>
            <a:ext cx="4622800" cy="377825"/>
          </a:xfrm>
          <a:prstGeom prst="rect">
            <a:avLst/>
          </a:prstGeom>
        </p:spPr>
        <p:txBody>
          <a:bodyPr vert="horz" lIns="91440" tIns="45720" rIns="91440" bIns="45720" rtlCol="0"/>
          <a:lstStyle>
            <a:lvl1pPr algn="r">
              <a:defRPr sz="1200"/>
            </a:lvl1pPr>
          </a:lstStyle>
          <a:p>
            <a:fld id="{72EF4F6A-B073-429F-A895-18D43E8290D0}" type="datetimeFigureOut">
              <a:rPr lang="en-GB" smtClean="0"/>
              <a:t>22/09/17</a:t>
            </a:fld>
            <a:endParaRPr lang="en-GB"/>
          </a:p>
        </p:txBody>
      </p:sp>
      <p:sp>
        <p:nvSpPr>
          <p:cNvPr id="4" name="Slide Image Placeholder 3"/>
          <p:cNvSpPr>
            <a:spLocks noGrp="1" noRot="1" noChangeAspect="1"/>
          </p:cNvSpPr>
          <p:nvPr>
            <p:ph type="sldImg" idx="2"/>
          </p:nvPr>
        </p:nvSpPr>
        <p:spPr>
          <a:xfrm>
            <a:off x="3333750" y="568325"/>
            <a:ext cx="4000500" cy="2838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6800" y="3595688"/>
            <a:ext cx="8534400" cy="34051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7189788"/>
            <a:ext cx="4622800" cy="3778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42025" y="7189788"/>
            <a:ext cx="4622800" cy="377825"/>
          </a:xfrm>
          <a:prstGeom prst="rect">
            <a:avLst/>
          </a:prstGeom>
        </p:spPr>
        <p:txBody>
          <a:bodyPr vert="horz" lIns="91440" tIns="45720" rIns="91440" bIns="45720" rtlCol="0" anchor="b"/>
          <a:lstStyle>
            <a:lvl1pPr algn="r">
              <a:defRPr sz="1200"/>
            </a:lvl1pPr>
          </a:lstStyle>
          <a:p>
            <a:fld id="{A527BC78-9382-4075-A337-A09B9E14DBCD}" type="slidenum">
              <a:rPr lang="en-GB" smtClean="0"/>
              <a:t>‹#›</a:t>
            </a:fld>
            <a:endParaRPr lang="en-GB"/>
          </a:p>
        </p:txBody>
      </p:sp>
    </p:spTree>
    <p:extLst>
      <p:ext uri="{BB962C8B-B14F-4D97-AF65-F5344CB8AC3E}">
        <p14:creationId xmlns:p14="http://schemas.microsoft.com/office/powerpoint/2010/main" val="3643049172"/>
      </p:ext>
    </p:extLst>
  </p:cSld>
  <p:clrMap bg1="lt1" tx1="dk1" bg2="lt2" tx2="dk2" accent1="accent1" accent2="accent2" accent3="accent3" accent4="accent4" accent5="accent5" accent6="accent6" hlink="hlink" folHlink="folHlink"/>
  <p:hf sldNum="0" hdr="0" ftr="0" dt="0"/>
  <p:notesStyle>
    <a:lvl1pPr marL="0" algn="l" defTabSz="914295" rtl="0" eaLnBrk="1" latinLnBrk="0" hangingPunct="1">
      <a:defRPr sz="1300" kern="1200">
        <a:solidFill>
          <a:schemeClr val="tx1"/>
        </a:solidFill>
        <a:latin typeface="+mn-lt"/>
        <a:ea typeface="+mn-ea"/>
        <a:cs typeface="+mn-cs"/>
      </a:defRPr>
    </a:lvl1pPr>
    <a:lvl2pPr marL="457147" algn="l" defTabSz="914295" rtl="0" eaLnBrk="1" latinLnBrk="0" hangingPunct="1">
      <a:defRPr sz="1300" kern="1200">
        <a:solidFill>
          <a:schemeClr val="tx1"/>
        </a:solidFill>
        <a:latin typeface="+mn-lt"/>
        <a:ea typeface="+mn-ea"/>
        <a:cs typeface="+mn-cs"/>
      </a:defRPr>
    </a:lvl2pPr>
    <a:lvl3pPr marL="914295" algn="l" defTabSz="914295" rtl="0" eaLnBrk="1" latinLnBrk="0" hangingPunct="1">
      <a:defRPr sz="1300" kern="1200">
        <a:solidFill>
          <a:schemeClr val="tx1"/>
        </a:solidFill>
        <a:latin typeface="+mn-lt"/>
        <a:ea typeface="+mn-ea"/>
        <a:cs typeface="+mn-cs"/>
      </a:defRPr>
    </a:lvl3pPr>
    <a:lvl4pPr marL="1371443" algn="l" defTabSz="914295" rtl="0" eaLnBrk="1" latinLnBrk="0" hangingPunct="1">
      <a:defRPr sz="1300" kern="1200">
        <a:solidFill>
          <a:schemeClr val="tx1"/>
        </a:solidFill>
        <a:latin typeface="+mn-lt"/>
        <a:ea typeface="+mn-ea"/>
        <a:cs typeface="+mn-cs"/>
      </a:defRPr>
    </a:lvl4pPr>
    <a:lvl5pPr marL="1828590" algn="l" defTabSz="914295" rtl="0" eaLnBrk="1" latinLnBrk="0" hangingPunct="1">
      <a:defRPr sz="1300" kern="1200">
        <a:solidFill>
          <a:schemeClr val="tx1"/>
        </a:solidFill>
        <a:latin typeface="+mn-lt"/>
        <a:ea typeface="+mn-ea"/>
        <a:cs typeface="+mn-cs"/>
      </a:defRPr>
    </a:lvl5pPr>
    <a:lvl6pPr marL="2285737" algn="l" defTabSz="914295" rtl="0" eaLnBrk="1" latinLnBrk="0" hangingPunct="1">
      <a:defRPr sz="1300" kern="1200">
        <a:solidFill>
          <a:schemeClr val="tx1"/>
        </a:solidFill>
        <a:latin typeface="+mn-lt"/>
        <a:ea typeface="+mn-ea"/>
        <a:cs typeface="+mn-cs"/>
      </a:defRPr>
    </a:lvl6pPr>
    <a:lvl7pPr marL="2742885" algn="l" defTabSz="914295" rtl="0" eaLnBrk="1" latinLnBrk="0" hangingPunct="1">
      <a:defRPr sz="1300" kern="1200">
        <a:solidFill>
          <a:schemeClr val="tx1"/>
        </a:solidFill>
        <a:latin typeface="+mn-lt"/>
        <a:ea typeface="+mn-ea"/>
        <a:cs typeface="+mn-cs"/>
      </a:defRPr>
    </a:lvl7pPr>
    <a:lvl8pPr marL="3200032" algn="l" defTabSz="914295" rtl="0" eaLnBrk="1" latinLnBrk="0" hangingPunct="1">
      <a:defRPr sz="1300" kern="1200">
        <a:solidFill>
          <a:schemeClr val="tx1"/>
        </a:solidFill>
        <a:latin typeface="+mn-lt"/>
        <a:ea typeface="+mn-ea"/>
        <a:cs typeface="+mn-cs"/>
      </a:defRPr>
    </a:lvl8pPr>
    <a:lvl9pPr marL="3657179" algn="l" defTabSz="91429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www.egi.eu/about/EGI.eu/council_members.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32446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15</a:t>
            </a:fld>
            <a:endParaRPr lang="nl-NL"/>
          </a:p>
        </p:txBody>
      </p:sp>
    </p:spTree>
    <p:extLst>
      <p:ext uri="{BB962C8B-B14F-4D97-AF65-F5344CB8AC3E}">
        <p14:creationId xmlns:p14="http://schemas.microsoft.com/office/powerpoint/2010/main" val="193936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6738"/>
            <a:ext cx="4000500" cy="28384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817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6738"/>
            <a:ext cx="4000500" cy="2838450"/>
          </a:xfrm>
        </p:spPr>
      </p:sp>
      <p:sp>
        <p:nvSpPr>
          <p:cNvPr id="3" name="Notes Placeholder 2"/>
          <p:cNvSpPr>
            <a:spLocks noGrp="1"/>
          </p:cNvSpPr>
          <p:nvPr>
            <p:ph type="body" idx="1"/>
          </p:nvPr>
        </p:nvSpPr>
        <p:spPr/>
        <p:txBody>
          <a:bodyPr/>
          <a:lstStyle/>
          <a:p>
            <a:r>
              <a:rPr lang="en-US" dirty="0" smtClean="0"/>
              <a:t>Enabling Data federation through </a:t>
            </a:r>
            <a:r>
              <a:rPr lang="en-US" dirty="0" err="1" smtClean="0"/>
              <a:t>OneData</a:t>
            </a:r>
            <a:r>
              <a:rPr lang="en-US" dirty="0" smtClean="0"/>
              <a:t>:</a:t>
            </a:r>
            <a:endParaRPr lang="en-US" dirty="0" smtClean="0">
              <a:effectLst/>
            </a:endParaRPr>
          </a:p>
          <a:p>
            <a:r>
              <a:rPr lang="en-GB" sz="1200" kern="1200" dirty="0" smtClean="0">
                <a:solidFill>
                  <a:schemeClr val="tx1"/>
                </a:solidFill>
                <a:effectLst/>
                <a:latin typeface="+mn-lt"/>
                <a:ea typeface="+mn-ea"/>
                <a:cs typeface="+mn-cs"/>
              </a:rPr>
              <a:t>The EGI </a:t>
            </a:r>
            <a:r>
              <a:rPr lang="en-GB" sz="1200" kern="1200" dirty="0" err="1" smtClean="0">
                <a:solidFill>
                  <a:schemeClr val="tx1"/>
                </a:solidFill>
                <a:effectLst/>
                <a:latin typeface="+mn-lt"/>
                <a:ea typeface="+mn-ea"/>
                <a:cs typeface="+mn-cs"/>
              </a:rPr>
              <a:t>DataHub</a:t>
            </a:r>
            <a:r>
              <a:rPr lang="en-GB" sz="1200" kern="1200" dirty="0" smtClean="0">
                <a:solidFill>
                  <a:schemeClr val="tx1"/>
                </a:solidFill>
                <a:effectLst/>
                <a:latin typeface="+mn-lt"/>
                <a:ea typeface="+mn-ea"/>
                <a:cs typeface="+mn-cs"/>
              </a:rPr>
              <a:t> is a Data as a Service (</a:t>
            </a:r>
            <a:r>
              <a:rPr lang="en-GB" sz="1200" kern="1200" dirty="0" err="1" smtClean="0">
                <a:solidFill>
                  <a:schemeClr val="tx1"/>
                </a:solidFill>
                <a:effectLst/>
                <a:latin typeface="+mn-lt"/>
                <a:ea typeface="+mn-ea"/>
                <a:cs typeface="+mn-cs"/>
              </a:rPr>
              <a:t>DaaS</a:t>
            </a:r>
            <a:r>
              <a:rPr lang="en-GB" sz="1200" kern="1200" dirty="0" smtClean="0">
                <a:solidFill>
                  <a:schemeClr val="tx1"/>
                </a:solidFill>
                <a:effectLst/>
                <a:latin typeface="+mn-lt"/>
                <a:ea typeface="+mn-ea"/>
                <a:cs typeface="+mn-cs"/>
              </a:rPr>
              <a:t>) offering from EGI, which aims to collect and give access to reference data sets. </a:t>
            </a:r>
          </a:p>
          <a:p>
            <a:r>
              <a:rPr lang="en-GB" sz="1200" kern="1200" dirty="0" smtClean="0">
                <a:solidFill>
                  <a:schemeClr val="tx1"/>
                </a:solidFill>
                <a:effectLst/>
                <a:latin typeface="+mn-lt"/>
                <a:ea typeface="+mn-ea"/>
                <a:cs typeface="+mn-cs"/>
              </a:rPr>
              <a:t>The EGI </a:t>
            </a:r>
            <a:r>
              <a:rPr lang="en-GB" sz="1200" kern="1200" dirty="0" err="1" smtClean="0">
                <a:solidFill>
                  <a:schemeClr val="tx1"/>
                </a:solidFill>
                <a:effectLst/>
                <a:latin typeface="+mn-lt"/>
                <a:ea typeface="+mn-ea"/>
                <a:cs typeface="+mn-cs"/>
              </a:rPr>
              <a:t>DataHub</a:t>
            </a:r>
            <a:r>
              <a:rPr lang="en-GB" sz="1200" kern="1200" dirty="0" smtClean="0">
                <a:solidFill>
                  <a:schemeClr val="tx1"/>
                </a:solidFill>
                <a:effectLst/>
                <a:latin typeface="+mn-lt"/>
                <a:ea typeface="+mn-ea"/>
                <a:cs typeface="+mn-cs"/>
              </a:rPr>
              <a:t> prototype currently gives users access to a subset (~10TB) of Sentinel-2 data, using GUI, CDMI and POSIX protocols.  The goal of this use case is to give users the ability to access and process Earth Observation data remotely without the need to copy the data to storage local to their computing resources.</a:t>
            </a:r>
            <a:r>
              <a:rPr lang="en-US" dirty="0" smtClean="0">
                <a:effectLst/>
              </a:rPr>
              <a:t> </a:t>
            </a:r>
          </a:p>
          <a:p>
            <a:endParaRPr lang="en-US" dirty="0" smtClean="0">
              <a:effectLst/>
            </a:endParaRPr>
          </a:p>
          <a:p>
            <a:r>
              <a:rPr lang="en-GB" sz="1200" kern="1200" dirty="0" smtClean="0">
                <a:solidFill>
                  <a:schemeClr val="tx1"/>
                </a:solidFill>
                <a:effectLst/>
                <a:latin typeface="+mn-lt"/>
                <a:ea typeface="+mn-ea"/>
                <a:cs typeface="+mn-cs"/>
              </a:rPr>
              <a:t>EGI intends to establish a new way of exploiting Earth Observation data together with key scientific datasets, through services that supply the computing and storage resources needed for data access and exploitation and provide the tools to manage the datasets in a distributed environment</a:t>
            </a:r>
            <a:r>
              <a:rPr lang="en-GB"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Through the EGI Data Hub and the Federated Data Manager, EGI plans to provide researchers and innovators the capability of accessing and integrating huge volumes of different datasets, thus facilitating data use and re-use by coupling data with analytic tools, software and the computing services required to create new knowledge.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Last, but not least, EGI aims also at providing a European-wide long-term storage opportunity for Copernicus data ensuring its high-availability for Researchers and for serving SMEs / Industries operating the DIAS platforms and marketplace guaranteeing their long-term availability and usability and realising economy of scale. </a:t>
            </a:r>
            <a:r>
              <a:rPr lang="en-GB" sz="1200" b="1" kern="1200" dirty="0" smtClean="0">
                <a:solidFill>
                  <a:schemeClr val="tx1"/>
                </a:solidFill>
                <a:effectLst/>
                <a:latin typeface="+mn-lt"/>
                <a:ea typeface="+mn-ea"/>
                <a:cs typeface="+mn-cs"/>
              </a:rPr>
              <a:t>We will demonstrate this in a hybrid cloud pilot.</a:t>
            </a:r>
          </a:p>
          <a:p>
            <a:endParaRPr lang="en-US" sz="1200" kern="1200" dirty="0" smtClean="0">
              <a:solidFill>
                <a:schemeClr val="tx1"/>
              </a:solidFill>
              <a:effectLst/>
              <a:latin typeface="+mn-lt"/>
              <a:ea typeface="+mn-ea"/>
              <a:cs typeface="+mn-cs"/>
            </a:endParaRPr>
          </a:p>
          <a:p>
            <a:endParaRPr lang="en-US" dirty="0" smtClean="0"/>
          </a:p>
          <a:p>
            <a:endParaRPr lang="en-GB" dirty="0"/>
          </a:p>
        </p:txBody>
      </p:sp>
    </p:spTree>
    <p:extLst>
      <p:ext uri="{BB962C8B-B14F-4D97-AF65-F5344CB8AC3E}">
        <p14:creationId xmlns:p14="http://schemas.microsoft.com/office/powerpoint/2010/main" val="173817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6738"/>
            <a:ext cx="4000500" cy="28384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817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r>
              <a:rPr lang="en-US" b="1" dirty="0" smtClean="0"/>
              <a:t>Access the EGI e-infrastructure and platforms </a:t>
            </a:r>
            <a:endParaRPr lang="en-US" dirty="0" smtClean="0"/>
          </a:p>
          <a:p>
            <a:r>
              <a:rPr lang="en-US" dirty="0" smtClean="0"/>
              <a:t>Obtain computing capacity to test workflows, models, and applications that will be part of a future advanced ICT product or service. All with dedicated support and consultancy.</a:t>
            </a:r>
          </a:p>
          <a:p>
            <a:endParaRPr lang="en-US" dirty="0" smtClean="0"/>
          </a:p>
          <a:p>
            <a:r>
              <a:rPr lang="en-US" b="1" dirty="0" smtClean="0"/>
              <a:t>Reuse open research data sets, tools and applications for product or service development</a:t>
            </a:r>
            <a:endParaRPr lang="en-US" dirty="0" smtClean="0"/>
          </a:p>
          <a:p>
            <a:r>
              <a:rPr lang="en-US" dirty="0" smtClean="0"/>
              <a:t>Make the most of the increasing amount of research data sets connected to EGI resources to assist in building your own added-value services.</a:t>
            </a:r>
          </a:p>
          <a:p>
            <a:endParaRPr lang="en-US" dirty="0" smtClean="0"/>
          </a:p>
          <a:p>
            <a:r>
              <a:rPr lang="en-US" b="1" dirty="0" smtClean="0"/>
              <a:t>Co-design new products and services</a:t>
            </a:r>
            <a:endParaRPr lang="en-US" dirty="0" smtClean="0"/>
          </a:p>
          <a:p>
            <a:r>
              <a:rPr lang="en-US" dirty="0" smtClean="0"/>
              <a:t>Team up with experts on distributed computing systems and all scientific domains to deploy technological solutions using distributed infrastructure or co-develop new products and services.</a:t>
            </a:r>
          </a:p>
          <a:p>
            <a:endParaRPr lang="en-US" dirty="0" smtClean="0"/>
          </a:p>
          <a:p>
            <a:r>
              <a:rPr lang="en-US" b="1" dirty="0" smtClean="0"/>
              <a:t>Market your services </a:t>
            </a:r>
            <a:endParaRPr lang="en-US" dirty="0" smtClean="0"/>
          </a:p>
          <a:p>
            <a:r>
              <a:rPr lang="en-US" dirty="0" smtClean="0"/>
              <a:t>Benefit from EGI’s events, publications and international network.</a:t>
            </a:r>
            <a:r>
              <a:rPr lang="en-US" baseline="0" dirty="0" smtClean="0"/>
              <a:t> </a:t>
            </a:r>
            <a:r>
              <a:rPr lang="en-US" dirty="0" smtClean="0"/>
              <a:t>Get recognition within the EGI ecosystem.</a:t>
            </a:r>
          </a:p>
          <a:p>
            <a:endParaRPr lang="en-US" dirty="0"/>
          </a:p>
        </p:txBody>
      </p:sp>
    </p:spTree>
    <p:extLst>
      <p:ext uri="{BB962C8B-B14F-4D97-AF65-F5344CB8AC3E}">
        <p14:creationId xmlns:p14="http://schemas.microsoft.com/office/powerpoint/2010/main" val="602250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09621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a:t>
            </a:r>
          </a:p>
          <a:p>
            <a:r>
              <a:rPr lang="en-US" dirty="0" smtClean="0"/>
              <a:t>. HTC</a:t>
            </a:r>
          </a:p>
          <a:p>
            <a:r>
              <a:rPr lang="en-US" dirty="0" smtClean="0"/>
              <a:t>. HPC</a:t>
            </a:r>
          </a:p>
          <a:p>
            <a:r>
              <a:rPr lang="en-US" dirty="0" smtClean="0"/>
              <a:t>. Cloud</a:t>
            </a:r>
          </a:p>
          <a:p>
            <a:r>
              <a:rPr lang="en-US" dirty="0" smtClean="0"/>
              <a:t>. Cloud container</a:t>
            </a:r>
          </a:p>
          <a:p>
            <a:endParaRPr lang="en-US" dirty="0" smtClean="0"/>
          </a:p>
          <a:p>
            <a:r>
              <a:rPr lang="en-US" dirty="0" smtClean="0"/>
              <a:t>Storage</a:t>
            </a:r>
          </a:p>
          <a:p>
            <a:r>
              <a:rPr lang="en-US" dirty="0" smtClean="0"/>
              <a:t>. Online storage</a:t>
            </a:r>
          </a:p>
          <a:p>
            <a:r>
              <a:rPr lang="en-US" dirty="0" smtClean="0"/>
              <a:t>.</a:t>
            </a:r>
            <a:r>
              <a:rPr lang="en-US" baseline="0" dirty="0" smtClean="0"/>
              <a:t> Archival storage</a:t>
            </a:r>
          </a:p>
          <a:p>
            <a:r>
              <a:rPr lang="en-US" baseline="0" dirty="0" smtClean="0"/>
              <a:t>. Object storage</a:t>
            </a:r>
          </a:p>
          <a:p>
            <a:endParaRPr lang="en-US" baseline="0" dirty="0" smtClean="0"/>
          </a:p>
          <a:p>
            <a:r>
              <a:rPr lang="en-US" baseline="0" dirty="0" smtClean="0"/>
              <a:t>Compute/Data Management</a:t>
            </a:r>
          </a:p>
          <a:p>
            <a:r>
              <a:rPr lang="en-US" baseline="0" dirty="0" smtClean="0"/>
              <a:t>. PID </a:t>
            </a:r>
            <a:r>
              <a:rPr lang="en-US" baseline="0" dirty="0" err="1" smtClean="0"/>
              <a:t>mgm</a:t>
            </a:r>
            <a:endParaRPr lang="en-US" baseline="0" dirty="0" smtClean="0"/>
          </a:p>
          <a:p>
            <a:r>
              <a:rPr lang="en-US" baseline="0" dirty="0" smtClean="0"/>
              <a:t>. Data discovery (B2FIND, LFC)</a:t>
            </a:r>
          </a:p>
          <a:p>
            <a:r>
              <a:rPr lang="en-US" baseline="0" dirty="0" smtClean="0"/>
              <a:t>. Data transfer (catch all FTS possibly Globus Transfer) </a:t>
            </a:r>
          </a:p>
          <a:p>
            <a:r>
              <a:rPr lang="en-US" baseline="0" dirty="0" smtClean="0"/>
              <a:t>. Metadata management</a:t>
            </a:r>
          </a:p>
          <a:p>
            <a:r>
              <a:rPr lang="en-US" baseline="0" dirty="0" smtClean="0"/>
              <a:t>. B2SAFE // data policy management (</a:t>
            </a:r>
            <a:r>
              <a:rPr lang="en-US" baseline="0" dirty="0" err="1" smtClean="0"/>
              <a:t>iRODS</a:t>
            </a:r>
            <a:r>
              <a:rPr lang="en-US" baseline="0" dirty="0" smtClean="0"/>
              <a:t>)</a:t>
            </a:r>
          </a:p>
          <a:p>
            <a:r>
              <a:rPr lang="en-US" baseline="0" dirty="0" smtClean="0"/>
              <a:t>. B2SHARE // </a:t>
            </a:r>
            <a:r>
              <a:rPr lang="en-US" baseline="0" dirty="0" err="1" smtClean="0"/>
              <a:t>invenio</a:t>
            </a:r>
            <a:endParaRPr lang="en-US" baseline="0" dirty="0" smtClean="0"/>
          </a:p>
          <a:p>
            <a:r>
              <a:rPr lang="en-US" baseline="0" dirty="0" smtClean="0"/>
              <a:t>. Virtual Machine Image </a:t>
            </a:r>
            <a:r>
              <a:rPr lang="en-US" baseline="0" dirty="0" err="1" smtClean="0"/>
              <a:t>mgm</a:t>
            </a:r>
            <a:r>
              <a:rPr lang="en-US" baseline="0" dirty="0" smtClean="0"/>
              <a:t>(</a:t>
            </a:r>
            <a:r>
              <a:rPr lang="en-US" baseline="0" dirty="0" err="1" smtClean="0"/>
              <a:t>AppDB</a:t>
            </a:r>
            <a:r>
              <a:rPr lang="en-US" baseline="0" dirty="0" smtClean="0"/>
              <a:t>)</a:t>
            </a:r>
          </a:p>
          <a:p>
            <a:r>
              <a:rPr lang="en-US" baseline="0" dirty="0" smtClean="0"/>
              <a:t>. Workflow </a:t>
            </a:r>
            <a:r>
              <a:rPr lang="en-US" baseline="0" dirty="0" err="1" smtClean="0"/>
              <a:t>mgm</a:t>
            </a:r>
            <a:endParaRPr lang="en-US" baseline="0" dirty="0" smtClean="0"/>
          </a:p>
          <a:p>
            <a:endParaRPr lang="en-US" baseline="0" dirty="0" smtClean="0"/>
          </a:p>
          <a:p>
            <a:r>
              <a:rPr lang="en-US" baseline="0" dirty="0" smtClean="0"/>
              <a:t>Service management</a:t>
            </a:r>
          </a:p>
          <a:p>
            <a:r>
              <a:rPr lang="en-US" baseline="0" dirty="0" smtClean="0"/>
              <a:t>. Accounting</a:t>
            </a:r>
          </a:p>
          <a:p>
            <a:r>
              <a:rPr lang="en-US" baseline="0" dirty="0" smtClean="0"/>
              <a:t>. Monitoring</a:t>
            </a:r>
          </a:p>
          <a:p>
            <a:r>
              <a:rPr lang="en-US" baseline="0" dirty="0" smtClean="0"/>
              <a:t>. Service registry</a:t>
            </a:r>
          </a:p>
          <a:p>
            <a:r>
              <a:rPr lang="en-US" baseline="0" dirty="0" smtClean="0"/>
              <a:t>. Helpdesk</a:t>
            </a:r>
          </a:p>
          <a:p>
            <a:r>
              <a:rPr lang="en-US" baseline="0" dirty="0" smtClean="0"/>
              <a:t>. Operations support tools</a:t>
            </a:r>
          </a:p>
          <a:p>
            <a:endParaRPr lang="en-US" dirty="0" smtClean="0"/>
          </a:p>
          <a:p>
            <a:r>
              <a:rPr lang="en-US" dirty="0" smtClean="0"/>
              <a:t>Collaboration platform</a:t>
            </a:r>
          </a:p>
          <a:p>
            <a:r>
              <a:rPr lang="en-US" dirty="0" smtClean="0"/>
              <a:t>.</a:t>
            </a:r>
            <a:r>
              <a:rPr lang="en-US" baseline="0" dirty="0" smtClean="0"/>
              <a:t> </a:t>
            </a:r>
            <a:r>
              <a:rPr lang="en-US" baseline="0" dirty="0" err="1" smtClean="0"/>
              <a:t>AppDB</a:t>
            </a:r>
            <a:endParaRPr lang="en-US" baseline="0" dirty="0" smtClean="0"/>
          </a:p>
          <a:p>
            <a:r>
              <a:rPr lang="en-US" baseline="0" dirty="0" smtClean="0"/>
              <a:t>. Marketplace</a:t>
            </a:r>
          </a:p>
          <a:p>
            <a:r>
              <a:rPr lang="en-US" baseline="0" dirty="0" smtClean="0"/>
              <a:t>. Software repository</a:t>
            </a:r>
            <a:endParaRPr lang="en-US" dirty="0"/>
          </a:p>
        </p:txBody>
      </p:sp>
      <p:sp>
        <p:nvSpPr>
          <p:cNvPr id="4" name="Slide Number Placeholder 3"/>
          <p:cNvSpPr>
            <a:spLocks noGrp="1"/>
          </p:cNvSpPr>
          <p:nvPr>
            <p:ph type="sldNum" sz="quarter" idx="10"/>
          </p:nvPr>
        </p:nvSpPr>
        <p:spPr/>
        <p:txBody>
          <a:bodyPr/>
          <a:lstStyle/>
          <a:p>
            <a:fld id="{DF3E3213-9D5F-674E-B0D2-8BB4174BBB57}" type="slidenum">
              <a:rPr lang="en-US" smtClean="0"/>
              <a:t>24</a:t>
            </a:fld>
            <a:endParaRPr lang="en-US"/>
          </a:p>
        </p:txBody>
      </p:sp>
    </p:spTree>
    <p:extLst>
      <p:ext uri="{BB962C8B-B14F-4D97-AF65-F5344CB8AC3E}">
        <p14:creationId xmlns:p14="http://schemas.microsoft.com/office/powerpoint/2010/main" val="1393964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03092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09621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F58AE9-46A5-49CB-B815-3CC2120EE87D}" type="slidenum">
              <a:rPr lang="nl-NL" smtClean="0"/>
              <a:t>34</a:t>
            </a:fld>
            <a:endParaRPr lang="nl-NL"/>
          </a:p>
        </p:txBody>
      </p:sp>
    </p:spTree>
    <p:extLst>
      <p:ext uri="{BB962C8B-B14F-4D97-AF65-F5344CB8AC3E}">
        <p14:creationId xmlns:p14="http://schemas.microsoft.com/office/powerpoint/2010/main" val="391684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r>
              <a:rPr lang="en-GB" sz="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EGI is a federation of over 300 computing and data centres spread across 50+ countries in Europe and worldwide</a:t>
            </a:r>
          </a:p>
          <a:p>
            <a:pPr>
              <a:buClr>
                <a:schemeClr val="tx2"/>
              </a:buClr>
            </a:pPr>
            <a:endParaRPr lang="en-GB" sz="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buClr>
                <a:schemeClr val="tx2"/>
              </a:buClr>
            </a:pPr>
            <a:r>
              <a:rPr lang="en-GB" sz="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EGI delivers services to support scientists, multinational projects and research infrastructures from public and private sector.</a:t>
            </a:r>
          </a:p>
          <a:p>
            <a:endParaRPr lang="en-US" dirty="0"/>
          </a:p>
        </p:txBody>
      </p:sp>
    </p:spTree>
    <p:extLst>
      <p:ext uri="{BB962C8B-B14F-4D97-AF65-F5344CB8AC3E}">
        <p14:creationId xmlns:p14="http://schemas.microsoft.com/office/powerpoint/2010/main" val="456251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35</a:t>
            </a:fld>
            <a:endParaRPr lang="nl-NL"/>
          </a:p>
        </p:txBody>
      </p:sp>
    </p:spTree>
    <p:extLst>
      <p:ext uri="{BB962C8B-B14F-4D97-AF65-F5344CB8AC3E}">
        <p14:creationId xmlns:p14="http://schemas.microsoft.com/office/powerpoint/2010/main" val="136430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pPr algn="l">
              <a:lnSpc>
                <a:spcPct val="150000"/>
              </a:lnSpc>
            </a:pPr>
            <a:r>
              <a:rPr lang="en-GB" sz="12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EGI’s mission is to create and </a:t>
            </a:r>
            <a:r>
              <a:rPr lang="en-GB" sz="1200" smtClean="0">
                <a:solidFill>
                  <a:srgbClr val="FFFFFF"/>
                </a:solidFill>
                <a:latin typeface="Open Sans" panose="020B0606030504020204" pitchFamily="34" charset="0"/>
                <a:ea typeface="Open Sans" panose="020B0606030504020204" pitchFamily="34" charset="0"/>
                <a:cs typeface="Open Sans" panose="020B0606030504020204" pitchFamily="34" charset="0"/>
              </a:rPr>
              <a:t>deliver open </a:t>
            </a:r>
            <a:r>
              <a:rPr lang="en-GB" sz="12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solutions for science and </a:t>
            </a:r>
            <a:r>
              <a:rPr lang="en-GB" sz="1200" smtClean="0">
                <a:solidFill>
                  <a:srgbClr val="FFFFFF"/>
                </a:solidFill>
                <a:latin typeface="Open Sans" panose="020B0606030504020204" pitchFamily="34" charset="0"/>
                <a:ea typeface="Open Sans" panose="020B0606030504020204" pitchFamily="34" charset="0"/>
                <a:cs typeface="Open Sans" panose="020B0606030504020204" pitchFamily="34" charset="0"/>
              </a:rPr>
              <a:t>research by </a:t>
            </a:r>
            <a:r>
              <a:rPr lang="en-GB" sz="12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federating digital capabilities</a:t>
            </a:r>
            <a:r>
              <a:rPr lang="en-GB" sz="1200" smtClean="0">
                <a:solidFill>
                  <a:srgbClr val="FFFFFF"/>
                </a:solidFill>
                <a:latin typeface="Open Sans" panose="020B0606030504020204" pitchFamily="34" charset="0"/>
                <a:ea typeface="Open Sans" panose="020B0606030504020204" pitchFamily="34" charset="0"/>
                <a:cs typeface="Open Sans" panose="020B0606030504020204" pitchFamily="34" charset="0"/>
              </a:rPr>
              <a:t>, resources </a:t>
            </a:r>
            <a:r>
              <a:rPr lang="en-GB" sz="12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and </a:t>
            </a:r>
            <a:r>
              <a:rPr lang="en-GB" sz="1200" smtClean="0">
                <a:solidFill>
                  <a:srgbClr val="FFFFFF"/>
                </a:solidFill>
                <a:latin typeface="Open Sans" panose="020B0606030504020204" pitchFamily="34" charset="0"/>
                <a:ea typeface="Open Sans" panose="020B0606030504020204" pitchFamily="34" charset="0"/>
                <a:cs typeface="Open Sans" panose="020B0606030504020204" pitchFamily="34" charset="0"/>
              </a:rPr>
              <a:t>expertise between </a:t>
            </a:r>
            <a:r>
              <a:rPr lang="en-GB" sz="12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communities and </a:t>
            </a:r>
          </a:p>
          <a:p>
            <a:pPr algn="l">
              <a:lnSpc>
                <a:spcPct val="150000"/>
              </a:lnSpc>
            </a:pPr>
            <a:r>
              <a:rPr lang="en-GB" sz="1200"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across national boundaries.</a:t>
            </a:r>
          </a:p>
          <a:p>
            <a:endParaRPr lang="en-US" dirty="0"/>
          </a:p>
        </p:txBody>
      </p:sp>
    </p:spTree>
    <p:extLst>
      <p:ext uri="{BB962C8B-B14F-4D97-AF65-F5344CB8AC3E}">
        <p14:creationId xmlns:p14="http://schemas.microsoft.com/office/powerpoint/2010/main" val="1671800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r>
              <a:rPr lang="en-US" altLang="en-US" sz="1200" dirty="0" smtClean="0">
                <a:latin typeface="Calibri" pitchFamily="34" charset="0"/>
                <a:ea typeface="ＭＳ Ｐゴシック" pitchFamily="34" charset="-128"/>
              </a:rPr>
              <a:t>E-Infrastructures are geographically distributed computing resources and data storage facilities linked by high-performance networks. They allow scientists to share information securely, </a:t>
            </a:r>
            <a:r>
              <a:rPr lang="en-US" altLang="en-US" sz="1200" dirty="0" err="1" smtClean="0">
                <a:latin typeface="Calibri" pitchFamily="34" charset="0"/>
                <a:ea typeface="ＭＳ Ｐゴシック" pitchFamily="34" charset="-128"/>
              </a:rPr>
              <a:t>analyse</a:t>
            </a:r>
            <a:r>
              <a:rPr lang="en-US" altLang="en-US" sz="1200" dirty="0" smtClean="0">
                <a:latin typeface="Calibri" pitchFamily="34" charset="0"/>
                <a:ea typeface="ＭＳ Ｐゴシック" pitchFamily="34" charset="-128"/>
              </a:rPr>
              <a:t> data efficiently and collaborate with colleagues worldwide.  They are an essential part of modern scientific research and a driver for economic growth. </a:t>
            </a:r>
            <a:endParaRPr lang="en-GB" altLang="en-US" sz="1200" dirty="0" smtClean="0">
              <a:latin typeface="Calibri" pitchFamily="34" charset="0"/>
              <a:ea typeface="ＭＳ Ｐゴシック" pitchFamily="34" charset="-128"/>
            </a:endParaRPr>
          </a:p>
          <a:p>
            <a:endParaRPr lang="en-US" altLang="en-US" sz="1200" dirty="0" smtClean="0">
              <a:latin typeface="Calibri" pitchFamily="34" charset="0"/>
              <a:ea typeface="ＭＳ Ｐゴシック" pitchFamily="34" charset="-128"/>
            </a:endParaRPr>
          </a:p>
          <a:p>
            <a:r>
              <a:rPr lang="en-US" altLang="en-US" sz="1200" dirty="0" smtClean="0">
                <a:latin typeface="Calibri" pitchFamily="34" charset="0"/>
                <a:ea typeface="ＭＳ Ｐゴシック" pitchFamily="34" charset="-128"/>
              </a:rPr>
              <a:t>EGI was established in 2010 building on over a decade of investment by national governments and the European Commission. EGI is a European-wide federation of national computing and data storage resources. Its aim is to support cutting-edge research, innovation and knowledge transfer in Europe. EGI federates resources from various resource </a:t>
            </a:r>
            <a:r>
              <a:rPr lang="en-US" altLang="en-US" sz="1200" dirty="0" err="1" smtClean="0">
                <a:latin typeface="Calibri" pitchFamily="34" charset="0"/>
                <a:ea typeface="ＭＳ Ｐゴシック" pitchFamily="34" charset="-128"/>
              </a:rPr>
              <a:t>centres</a:t>
            </a:r>
            <a:r>
              <a:rPr lang="en-US" altLang="en-US" sz="1200" dirty="0" smtClean="0">
                <a:latin typeface="Calibri" pitchFamily="34" charset="0"/>
                <a:ea typeface="ＭＳ Ｐゴシック" pitchFamily="34" charset="-128"/>
              </a:rPr>
              <a:t>, mainly from research </a:t>
            </a:r>
            <a:r>
              <a:rPr lang="en-US" altLang="en-US" sz="1200" dirty="0" err="1" smtClean="0">
                <a:latin typeface="Calibri" pitchFamily="34" charset="0"/>
                <a:ea typeface="ＭＳ Ｐゴシック" pitchFamily="34" charset="-128"/>
              </a:rPr>
              <a:t>insitututes</a:t>
            </a:r>
            <a:r>
              <a:rPr lang="en-US" altLang="en-US" sz="1200" dirty="0" smtClean="0">
                <a:latin typeface="Calibri" pitchFamily="34" charset="0"/>
                <a:ea typeface="ＭＳ Ｐゴシック" pitchFamily="34" charset="-128"/>
              </a:rPr>
              <a:t> and universities. These </a:t>
            </a:r>
            <a:r>
              <a:rPr lang="en-US" altLang="en-US" sz="1200" dirty="0" err="1" smtClean="0">
                <a:latin typeface="Calibri" pitchFamily="34" charset="0"/>
                <a:ea typeface="ＭＳ Ｐゴシック" pitchFamily="34" charset="-128"/>
              </a:rPr>
              <a:t>centres</a:t>
            </a:r>
            <a:r>
              <a:rPr lang="en-US" altLang="en-US" sz="1200" dirty="0" smtClean="0">
                <a:latin typeface="Calibri" pitchFamily="34" charset="0"/>
                <a:ea typeface="ＭＳ Ｐゴシック" pitchFamily="34" charset="-128"/>
              </a:rPr>
              <a:t> provide computer clusters, storage servers, applications and human support services for secure access and sharing. EGI provides these services to European researchers and their international collaborators.</a:t>
            </a:r>
            <a:endParaRPr lang="en-GB" altLang="en-US" sz="1200" dirty="0" smtClean="0">
              <a:latin typeface="Calibri" pitchFamily="34" charset="0"/>
              <a:ea typeface="ＭＳ Ｐゴシック" pitchFamily="34" charset="-128"/>
            </a:endParaRPr>
          </a:p>
          <a:p>
            <a:endParaRPr lang="en-US" altLang="en-US" sz="1200" dirty="0" smtClean="0">
              <a:latin typeface="Calibri" pitchFamily="34" charset="0"/>
              <a:ea typeface="ＭＳ Ｐゴシック" pitchFamily="34" charset="-128"/>
            </a:endParaRPr>
          </a:p>
          <a:p>
            <a:r>
              <a:rPr lang="en-US" altLang="en-US" sz="1200" dirty="0" smtClean="0">
                <a:latin typeface="Calibri" pitchFamily="34" charset="0"/>
                <a:ea typeface="ＭＳ Ｐゴシック" pitchFamily="34" charset="-128"/>
              </a:rPr>
              <a:t>EGI is coordinated by </a:t>
            </a:r>
            <a:r>
              <a:rPr lang="en-US" altLang="en-US" sz="1200" dirty="0" err="1" smtClean="0">
                <a:latin typeface="Calibri" pitchFamily="34" charset="0"/>
                <a:ea typeface="ＭＳ Ｐゴシック" pitchFamily="34" charset="-128"/>
              </a:rPr>
              <a:t>EGI.eu</a:t>
            </a:r>
            <a:r>
              <a:rPr lang="en-US" altLang="en-US" sz="1200" dirty="0" smtClean="0">
                <a:latin typeface="Calibri" pitchFamily="34" charset="0"/>
                <a:ea typeface="ＭＳ Ｐゴシック" pitchFamily="34" charset="-128"/>
              </a:rPr>
              <a:t>, a not-for-profit foundation based in Amsterdam and owned by EGI’s participants, the National Grid Infrastructures (NGIs).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Council is the supervisory authority and monitors the general course of affairs in the Foundation. It consists of participants and associated participants of the foundation. </a:t>
            </a:r>
            <a:r>
              <a:rPr lang="en-GB" sz="1200" u="sng" kern="1200" dirty="0" smtClean="0">
                <a:solidFill>
                  <a:schemeClr val="tx1"/>
                </a:solidFill>
                <a:effectLst/>
                <a:latin typeface="+mn-lt"/>
                <a:ea typeface="+mn-ea"/>
                <a:cs typeface="+mn-cs"/>
                <a:hlinkClick r:id="rId3"/>
              </a:rPr>
              <a:t>https://www.egi.eu/about/EGI.eu/council_members.html</a:t>
            </a:r>
            <a:r>
              <a:rPr lang="en-GB"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4</a:t>
            </a:fld>
            <a:endParaRPr lang="nl-NL"/>
          </a:p>
        </p:txBody>
      </p:sp>
    </p:spTree>
    <p:extLst>
      <p:ext uri="{BB962C8B-B14F-4D97-AF65-F5344CB8AC3E}">
        <p14:creationId xmlns:p14="http://schemas.microsoft.com/office/powerpoint/2010/main" val="1137267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several collaboration partnerships</a:t>
            </a:r>
            <a:r>
              <a:rPr lang="en-US" baseline="0" dirty="0" smtClean="0"/>
              <a:t> with different infrastructures </a:t>
            </a:r>
            <a:endParaRPr lang="en-US" dirty="0" smtClean="0"/>
          </a:p>
          <a:p>
            <a:endParaRPr lang="en-GB" dirty="0"/>
          </a:p>
        </p:txBody>
      </p:sp>
    </p:spTree>
    <p:extLst>
      <p:ext uri="{BB962C8B-B14F-4D97-AF65-F5344CB8AC3E}">
        <p14:creationId xmlns:p14="http://schemas.microsoft.com/office/powerpoint/2010/main" val="166949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EGI has already integrated the </a:t>
            </a:r>
            <a:r>
              <a:rPr lang="en-GB" sz="1200" kern="1200" dirty="0" err="1" smtClean="0">
                <a:solidFill>
                  <a:schemeClr val="tx1"/>
                </a:solidFill>
                <a:effectLst/>
                <a:latin typeface="+mn-lt"/>
                <a:ea typeface="+mn-ea"/>
                <a:cs typeface="+mn-cs"/>
              </a:rPr>
              <a:t>Geohazard</a:t>
            </a:r>
            <a:r>
              <a:rPr lang="en-GB" sz="1200" kern="1200" dirty="0" smtClean="0">
                <a:solidFill>
                  <a:schemeClr val="tx1"/>
                </a:solidFill>
                <a:effectLst/>
                <a:latin typeface="+mn-lt"/>
                <a:ea typeface="+mn-ea"/>
                <a:cs typeface="+mn-cs"/>
              </a:rPr>
              <a:t> Exploitation Platform (GEP) with the EGI infrastructure and has established different pilots to integrate a second ESA thematic exploitation platform (TEPs), Hydrology, with the objective to increase exploitation of EO data by public and commercial organizations through the EGI e-Infrastructure.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EGI is particularly interested in making leverage of the EGI’s e-infrastructure offering for hosting the R&amp;D phase, eventually the future operations of the “EO Innovation Europe” initiative, integrating EO space data with other key scientific datasets into a multi-disciplinary environment. </a:t>
            </a:r>
            <a:endParaRPr lang="en-US" dirty="0"/>
          </a:p>
        </p:txBody>
      </p:sp>
    </p:spTree>
    <p:extLst>
      <p:ext uri="{BB962C8B-B14F-4D97-AF65-F5344CB8AC3E}">
        <p14:creationId xmlns:p14="http://schemas.microsoft.com/office/powerpoint/2010/main" val="288832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pPr marL="546100" lvl="1">
              <a:spcBef>
                <a:spcPts val="800"/>
              </a:spcBef>
              <a:buClr>
                <a:srgbClr val="000000"/>
              </a:buClr>
              <a:buSzPct val="100000"/>
            </a:pPr>
            <a:r>
              <a:rPr lang="fi-FI" sz="2200" dirty="0" err="1" smtClean="0">
                <a:solidFill>
                  <a:srgbClr val="000000"/>
                </a:solidFill>
              </a:rPr>
              <a:t>Evaluating</a:t>
            </a:r>
            <a:r>
              <a:rPr lang="fi-FI" sz="2200" dirty="0" smtClean="0">
                <a:solidFill>
                  <a:srgbClr val="000000"/>
                </a:solidFill>
              </a:rPr>
              <a:t> </a:t>
            </a:r>
            <a:r>
              <a:rPr lang="fi-FI" sz="2200" dirty="0" err="1" smtClean="0">
                <a:solidFill>
                  <a:srgbClr val="000000"/>
                </a:solidFill>
              </a:rPr>
              <a:t>Hadoop</a:t>
            </a:r>
            <a:r>
              <a:rPr lang="fi-FI" sz="2200" dirty="0" smtClean="0">
                <a:solidFill>
                  <a:srgbClr val="000000"/>
                </a:solidFill>
              </a:rPr>
              <a:t> </a:t>
            </a:r>
            <a:r>
              <a:rPr lang="fi-FI" sz="2200" dirty="0" err="1" smtClean="0">
                <a:solidFill>
                  <a:srgbClr val="000000"/>
                </a:solidFill>
              </a:rPr>
              <a:t>clusters</a:t>
            </a:r>
            <a:r>
              <a:rPr lang="fi-FI" sz="2200" dirty="0" smtClean="0">
                <a:solidFill>
                  <a:srgbClr val="000000"/>
                </a:solidFill>
              </a:rPr>
              <a:t> for data </a:t>
            </a:r>
            <a:r>
              <a:rPr lang="fi-FI" sz="2200" dirty="0" err="1" smtClean="0">
                <a:solidFill>
                  <a:srgbClr val="000000"/>
                </a:solidFill>
              </a:rPr>
              <a:t>filtering</a:t>
            </a:r>
            <a:r>
              <a:rPr lang="fi-FI" sz="2200" dirty="0" smtClean="0">
                <a:solidFill>
                  <a:srgbClr val="000000"/>
                </a:solidFill>
              </a:rPr>
              <a:t> in the EGI </a:t>
            </a:r>
            <a:r>
              <a:rPr lang="fi-FI" sz="2200" dirty="0" err="1" smtClean="0">
                <a:solidFill>
                  <a:srgbClr val="000000"/>
                </a:solidFill>
              </a:rPr>
              <a:t>FedCloud</a:t>
            </a:r>
            <a:endParaRPr lang="fi-FI" sz="2200" dirty="0" smtClean="0">
              <a:solidFill>
                <a:srgbClr val="000000"/>
              </a:solidFill>
            </a:endParaRPr>
          </a:p>
          <a:p>
            <a:pPr marL="914400" lvl="1" indent="-368300">
              <a:spcBef>
                <a:spcPts val="800"/>
              </a:spcBef>
              <a:buClr>
                <a:srgbClr val="000000"/>
              </a:buClr>
              <a:buSzPct val="100000"/>
              <a:buChar char="○"/>
            </a:pPr>
            <a:r>
              <a:rPr lang="fi-FI" sz="2200" dirty="0" smtClean="0">
                <a:solidFill>
                  <a:srgbClr val="000000"/>
                </a:solidFill>
              </a:rPr>
              <a:t>Data import on EGI </a:t>
            </a:r>
            <a:r>
              <a:rPr lang="fi-FI" sz="2200" dirty="0" err="1" smtClean="0">
                <a:solidFill>
                  <a:srgbClr val="000000"/>
                </a:solidFill>
              </a:rPr>
              <a:t>FedCloud</a:t>
            </a:r>
            <a:r>
              <a:rPr lang="fi-FI" sz="2200" dirty="0" smtClean="0">
                <a:solidFill>
                  <a:srgbClr val="000000"/>
                </a:solidFill>
              </a:rPr>
              <a:t> </a:t>
            </a:r>
            <a:r>
              <a:rPr lang="fi-FI" sz="2200" dirty="0" err="1" smtClean="0">
                <a:solidFill>
                  <a:srgbClr val="000000"/>
                </a:solidFill>
              </a:rPr>
              <a:t>using</a:t>
            </a:r>
            <a:r>
              <a:rPr lang="fi-FI" sz="2200" dirty="0" smtClean="0">
                <a:solidFill>
                  <a:srgbClr val="000000"/>
                </a:solidFill>
              </a:rPr>
              <a:t> </a:t>
            </a:r>
            <a:r>
              <a:rPr lang="fi-FI" sz="2200" dirty="0" err="1" smtClean="0">
                <a:solidFill>
                  <a:srgbClr val="000000"/>
                </a:solidFill>
              </a:rPr>
              <a:t>Swift</a:t>
            </a:r>
            <a:endParaRPr lang="fi-FI" sz="2200" dirty="0" smtClean="0">
              <a:solidFill>
                <a:srgbClr val="000000"/>
              </a:solidFill>
            </a:endParaRPr>
          </a:p>
          <a:p>
            <a:pPr marL="914400" lvl="1" indent="-368300">
              <a:spcBef>
                <a:spcPts val="800"/>
              </a:spcBef>
              <a:buClr>
                <a:srgbClr val="000000"/>
              </a:buClr>
              <a:buSzPct val="100000"/>
              <a:buChar char="○"/>
            </a:pPr>
            <a:r>
              <a:rPr lang="fi-FI" sz="2200" dirty="0" smtClean="0">
                <a:solidFill>
                  <a:srgbClr val="000000"/>
                </a:solidFill>
              </a:rPr>
              <a:t>Data </a:t>
            </a:r>
            <a:r>
              <a:rPr lang="fi-FI" sz="2200" dirty="0" err="1" smtClean="0">
                <a:solidFill>
                  <a:srgbClr val="000000"/>
                </a:solidFill>
              </a:rPr>
              <a:t>filtering</a:t>
            </a:r>
            <a:r>
              <a:rPr lang="fi-FI" sz="2200" dirty="0" smtClean="0">
                <a:solidFill>
                  <a:srgbClr val="000000"/>
                </a:solidFill>
              </a:rPr>
              <a:t> with </a:t>
            </a:r>
            <a:r>
              <a:rPr lang="fi-FI" sz="2200" dirty="0" err="1" smtClean="0">
                <a:solidFill>
                  <a:srgbClr val="000000"/>
                </a:solidFill>
              </a:rPr>
              <a:t>Hadoop</a:t>
            </a:r>
            <a:r>
              <a:rPr lang="fi-FI" sz="2200" dirty="0" smtClean="0">
                <a:solidFill>
                  <a:srgbClr val="000000"/>
                </a:solidFill>
              </a:rPr>
              <a:t> and </a:t>
            </a:r>
            <a:r>
              <a:rPr lang="fi-FI" sz="2200" dirty="0" err="1" smtClean="0">
                <a:solidFill>
                  <a:srgbClr val="000000"/>
                </a:solidFill>
              </a:rPr>
              <a:t>Hive</a:t>
            </a:r>
            <a:r>
              <a:rPr lang="fi-FI" sz="2200" dirty="0" smtClean="0">
                <a:solidFill>
                  <a:srgbClr val="000000"/>
                </a:solidFill>
              </a:rPr>
              <a:t> </a:t>
            </a:r>
            <a:r>
              <a:rPr lang="fi-FI" sz="2200" dirty="0" err="1" smtClean="0">
                <a:solidFill>
                  <a:srgbClr val="000000"/>
                </a:solidFill>
              </a:rPr>
              <a:t>using</a:t>
            </a:r>
            <a:r>
              <a:rPr lang="fi-FI" sz="2200" dirty="0" smtClean="0">
                <a:solidFill>
                  <a:srgbClr val="000000"/>
                </a:solidFill>
              </a:rPr>
              <a:t> WS-PGRADE and </a:t>
            </a:r>
            <a:r>
              <a:rPr lang="fi-FI" sz="2200" dirty="0" err="1" smtClean="0">
                <a:solidFill>
                  <a:srgbClr val="000000"/>
                </a:solidFill>
              </a:rPr>
              <a:t>FedCloud</a:t>
            </a:r>
            <a:r>
              <a:rPr lang="fi-FI" sz="2200" dirty="0" smtClean="0">
                <a:solidFill>
                  <a:srgbClr val="000000"/>
                </a:solidFill>
              </a:rPr>
              <a:t> </a:t>
            </a:r>
            <a:r>
              <a:rPr lang="fi-FI" sz="2200" dirty="0" err="1" smtClean="0">
                <a:solidFill>
                  <a:srgbClr val="000000"/>
                </a:solidFill>
              </a:rPr>
              <a:t>resources</a:t>
            </a:r>
            <a:endParaRPr lang="fi-FI" sz="2200" dirty="0">
              <a:solidFill>
                <a:srgbClr val="000000"/>
              </a:solidFill>
            </a:endParaRPr>
          </a:p>
        </p:txBody>
      </p:sp>
    </p:spTree>
    <p:extLst>
      <p:ext uri="{BB962C8B-B14F-4D97-AF65-F5344CB8AC3E}">
        <p14:creationId xmlns:p14="http://schemas.microsoft.com/office/powerpoint/2010/main" val="2525931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EGI has already integrated the </a:t>
            </a:r>
            <a:r>
              <a:rPr lang="en-GB" sz="1200" kern="1200" dirty="0" err="1" smtClean="0">
                <a:solidFill>
                  <a:schemeClr val="tx1"/>
                </a:solidFill>
                <a:effectLst/>
                <a:latin typeface="+mn-lt"/>
                <a:ea typeface="+mn-ea"/>
                <a:cs typeface="+mn-cs"/>
              </a:rPr>
              <a:t>Geohazard</a:t>
            </a:r>
            <a:r>
              <a:rPr lang="en-GB" sz="1200" kern="1200" dirty="0" smtClean="0">
                <a:solidFill>
                  <a:schemeClr val="tx1"/>
                </a:solidFill>
                <a:effectLst/>
                <a:latin typeface="+mn-lt"/>
                <a:ea typeface="+mn-ea"/>
                <a:cs typeface="+mn-cs"/>
              </a:rPr>
              <a:t> Exploitation Platform (GEP) with the EGI infrastructure and has established different pilots to integrate a second ESA thematic exploitation platform (TEPs), Hydrology, with the objective to increase exploitation of EO data by public and commercial organizations through the EGI e-Infrastructure.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EGI is particularly interested in making leverage of the EGI’s e-infrastructure offering for hosting the R&amp;D phase, eventually the future operations of the “EO Innovation Europe” initiative, integrating EO space data with other key scientific datasets into a multi-disciplinary environment. </a:t>
            </a:r>
            <a:endParaRPr lang="en-US" dirty="0"/>
          </a:p>
        </p:txBody>
      </p:sp>
    </p:spTree>
    <p:extLst>
      <p:ext uri="{BB962C8B-B14F-4D97-AF65-F5344CB8AC3E}">
        <p14:creationId xmlns:p14="http://schemas.microsoft.com/office/powerpoint/2010/main" val="2888322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0" y="568325"/>
            <a:ext cx="4000500" cy="28384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09621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351360"/>
            <a:ext cx="9067800" cy="1622472"/>
          </a:xfrm>
          <a:prstGeom prst="rect">
            <a:avLst/>
          </a:prstGeom>
        </p:spPr>
        <p:txBody>
          <a:bodyPr lIns="22811" tIns="11406" rIns="22811" bIns="11406"/>
          <a:lstStyle/>
          <a:p>
            <a:r>
              <a:rPr lang="en-US" smtClean="0"/>
              <a:t>Click to edit Master title style</a:t>
            </a:r>
            <a:endParaRPr lang="en-GB"/>
          </a:p>
        </p:txBody>
      </p:sp>
      <p:sp>
        <p:nvSpPr>
          <p:cNvPr id="3" name="Subtitle 2"/>
          <p:cNvSpPr>
            <a:spLocks noGrp="1"/>
          </p:cNvSpPr>
          <p:nvPr>
            <p:ph type="subTitle" idx="1"/>
          </p:nvPr>
        </p:nvSpPr>
        <p:spPr>
          <a:xfrm>
            <a:off x="1600200" y="4289216"/>
            <a:ext cx="7467600" cy="1934351"/>
          </a:xfrm>
          <a:prstGeom prst="rect">
            <a:avLst/>
          </a:prstGeom>
        </p:spPr>
        <p:txBody>
          <a:bodyPr lIns="22811" tIns="11406" rIns="22811" bIns="11406"/>
          <a:lstStyle>
            <a:lvl1pPr marL="0" indent="0" algn="ctr">
              <a:buNone/>
              <a:defRPr>
                <a:solidFill>
                  <a:schemeClr val="tx1">
                    <a:tint val="75000"/>
                  </a:schemeClr>
                </a:solidFill>
              </a:defRPr>
            </a:lvl1pPr>
            <a:lvl2pPr marL="520516" indent="0" algn="ctr">
              <a:buNone/>
              <a:defRPr>
                <a:solidFill>
                  <a:schemeClr val="tx1">
                    <a:tint val="75000"/>
                  </a:schemeClr>
                </a:solidFill>
              </a:defRPr>
            </a:lvl2pPr>
            <a:lvl3pPr marL="1041034" indent="0" algn="ctr">
              <a:buNone/>
              <a:defRPr>
                <a:solidFill>
                  <a:schemeClr val="tx1">
                    <a:tint val="75000"/>
                  </a:schemeClr>
                </a:solidFill>
              </a:defRPr>
            </a:lvl3pPr>
            <a:lvl4pPr marL="1561549" indent="0" algn="ctr">
              <a:buNone/>
              <a:defRPr>
                <a:solidFill>
                  <a:schemeClr val="tx1">
                    <a:tint val="75000"/>
                  </a:schemeClr>
                </a:solidFill>
              </a:defRPr>
            </a:lvl4pPr>
            <a:lvl5pPr marL="2082065" indent="0" algn="ctr">
              <a:buNone/>
              <a:defRPr>
                <a:solidFill>
                  <a:schemeClr val="tx1">
                    <a:tint val="75000"/>
                  </a:schemeClr>
                </a:solidFill>
              </a:defRPr>
            </a:lvl5pPr>
            <a:lvl6pPr marL="2602583" indent="0" algn="ctr">
              <a:buNone/>
              <a:defRPr>
                <a:solidFill>
                  <a:schemeClr val="tx1">
                    <a:tint val="75000"/>
                  </a:schemeClr>
                </a:solidFill>
              </a:defRPr>
            </a:lvl6pPr>
            <a:lvl7pPr marL="3123098" indent="0" algn="ctr">
              <a:buNone/>
              <a:defRPr>
                <a:solidFill>
                  <a:schemeClr val="tx1">
                    <a:tint val="75000"/>
                  </a:schemeClr>
                </a:solidFill>
              </a:defRPr>
            </a:lvl7pPr>
            <a:lvl8pPr marL="3643616" indent="0" algn="ctr">
              <a:buNone/>
              <a:defRPr>
                <a:solidFill>
                  <a:schemeClr val="tx1">
                    <a:tint val="75000"/>
                  </a:schemeClr>
                </a:solidFill>
              </a:defRPr>
            </a:lvl8pPr>
            <a:lvl9pPr marL="416413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533401" y="7015530"/>
            <a:ext cx="2489200" cy="402989"/>
          </a:xfrm>
          <a:prstGeom prst="rect">
            <a:avLst/>
          </a:prstGeom>
        </p:spPr>
        <p:txBody>
          <a:bodyPr lIns="22811" tIns="11406" rIns="22811" bIns="11406"/>
          <a:lstStyle/>
          <a:p>
            <a:endParaRPr lang="en-GB"/>
          </a:p>
        </p:txBody>
      </p:sp>
      <p:sp>
        <p:nvSpPr>
          <p:cNvPr id="5" name="Footer Placeholder 4"/>
          <p:cNvSpPr>
            <a:spLocks noGrp="1"/>
          </p:cNvSpPr>
          <p:nvPr>
            <p:ph type="ftr" sz="quarter" idx="11"/>
          </p:nvPr>
        </p:nvSpPr>
        <p:spPr>
          <a:xfrm>
            <a:off x="3644901" y="7015530"/>
            <a:ext cx="3378200" cy="402989"/>
          </a:xfrm>
          <a:prstGeom prst="rect">
            <a:avLst/>
          </a:prstGeom>
        </p:spPr>
        <p:txBody>
          <a:bodyPr lIns="22811" tIns="11406" rIns="22811" bIns="11406"/>
          <a:lstStyle/>
          <a:p>
            <a:r>
              <a:rPr lang="en-GB" smtClean="0"/>
              <a:t>SIB - Introduction to EGI</a:t>
            </a:r>
            <a:endParaRPr lang="en-GB"/>
          </a:p>
        </p:txBody>
      </p:sp>
      <p:sp>
        <p:nvSpPr>
          <p:cNvPr id="6" name="Slide Number Placeholder 5"/>
          <p:cNvSpPr>
            <a:spLocks noGrp="1"/>
          </p:cNvSpPr>
          <p:nvPr>
            <p:ph type="sldNum" sz="quarter" idx="12"/>
          </p:nvPr>
        </p:nvSpPr>
        <p:spPr>
          <a:xfrm>
            <a:off x="7645400" y="7015530"/>
            <a:ext cx="2489200" cy="402989"/>
          </a:xfrm>
          <a:prstGeom prst="rect">
            <a:avLst/>
          </a:prstGeom>
        </p:spPr>
        <p:txBody>
          <a:bodyPr lIns="22811" tIns="11406" rIns="22811" bIns="11406"/>
          <a:lstStyle/>
          <a:p>
            <a:fld id="{FABC9D7A-95D0-4481-8CC7-99EEC59AA18B}" type="slidenum">
              <a:rPr lang="en-GB" smtClean="0"/>
              <a:t>‹#›</a:t>
            </a:fld>
            <a:endParaRPr lang="en-GB"/>
          </a:p>
        </p:txBody>
      </p:sp>
    </p:spTree>
    <p:extLst>
      <p:ext uri="{BB962C8B-B14F-4D97-AF65-F5344CB8AC3E}">
        <p14:creationId xmlns:p14="http://schemas.microsoft.com/office/powerpoint/2010/main" val="34415480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805608" y="208204"/>
            <a:ext cx="8568952" cy="938265"/>
          </a:xfrm>
          <a:prstGeom prst="rect">
            <a:avLst/>
          </a:prstGeom>
        </p:spPr>
        <p:txBody>
          <a:bodyPr lIns="104192" tIns="52097" rIns="104192" bIns="52097"/>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545468" y="1480550"/>
            <a:ext cx="9829092" cy="5280560"/>
          </a:xfrm>
          <a:prstGeom prst="rect">
            <a:avLst/>
          </a:prstGeom>
        </p:spPr>
        <p:txBody>
          <a:bodyPr lIns="104192" tIns="52097" rIns="104192" bIns="52097"/>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noProof="0" dirty="0" smtClean="0"/>
              <a:t>Click</a:t>
            </a:r>
            <a:endParaRPr lang="en-GB" noProof="0" dirty="0"/>
          </a:p>
        </p:txBody>
      </p:sp>
      <p:sp>
        <p:nvSpPr>
          <p:cNvPr id="7" name="Footer Placeholder 6"/>
          <p:cNvSpPr>
            <a:spLocks noGrp="1"/>
          </p:cNvSpPr>
          <p:nvPr>
            <p:ph type="ftr" sz="quarter" idx="11"/>
          </p:nvPr>
        </p:nvSpPr>
        <p:spPr>
          <a:xfrm>
            <a:off x="1385563" y="7116960"/>
            <a:ext cx="7896877" cy="402990"/>
          </a:xfrm>
          <a:prstGeom prst="rect">
            <a:avLst/>
          </a:prstGeom>
        </p:spPr>
        <p:txBody>
          <a:bodyPr lIns="104192" tIns="52097" rIns="104192" bIns="52097"/>
          <a:lstStyle/>
          <a:p>
            <a:r>
              <a:rPr lang="en-US" smtClean="0"/>
              <a:t>SIB - Introduction to EGI</a:t>
            </a:r>
            <a:endParaRPr lang="en-GB" dirty="0"/>
          </a:p>
        </p:txBody>
      </p:sp>
    </p:spTree>
    <p:extLst>
      <p:ext uri="{BB962C8B-B14F-4D97-AF65-F5344CB8AC3E}">
        <p14:creationId xmlns:p14="http://schemas.microsoft.com/office/powerpoint/2010/main" val="18134794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733425" y="1401702"/>
            <a:ext cx="9201150" cy="830511"/>
          </a:xfrm>
          <a:prstGeom prst="rect">
            <a:avLst/>
          </a:prstGeom>
        </p:spPr>
        <p:txBody>
          <a:bodyPr lIns="104205" tIns="52103" rIns="104205" bIns="52103"/>
          <a:lstStyle>
            <a:lvl1pPr>
              <a:defRPr b="1"/>
            </a:lvl1pPr>
          </a:lstStyle>
          <a:p>
            <a:r>
              <a:rPr lang="en-US" dirty="0"/>
              <a:t>Click to edit Master title style</a:t>
            </a:r>
          </a:p>
        </p:txBody>
      </p:sp>
      <p:sp>
        <p:nvSpPr>
          <p:cNvPr id="3" name="Content Placeholder 2"/>
          <p:cNvSpPr>
            <a:spLocks noGrp="1"/>
          </p:cNvSpPr>
          <p:nvPr>
            <p:ph idx="1"/>
          </p:nvPr>
        </p:nvSpPr>
        <p:spPr>
          <a:xfrm>
            <a:off x="733425" y="2520300"/>
            <a:ext cx="9201150" cy="3367631"/>
          </a:xfrm>
          <a:prstGeom prst="rect">
            <a:avLst/>
          </a:prstGeom>
        </p:spPr>
        <p:txBody>
          <a:bodyPr lIns="104205" tIns="52103" rIns="104205" bIns="52103"/>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20542" y="7015531"/>
            <a:ext cx="1582671" cy="402990"/>
          </a:xfrm>
          <a:prstGeom prst="rect">
            <a:avLst/>
          </a:prstGeom>
        </p:spPr>
        <p:txBody>
          <a:bodyPr lIns="104205" tIns="52103" rIns="104205" bIns="52103"/>
          <a:lstStyle>
            <a:lvl1pPr>
              <a:defRPr b="1">
                <a:solidFill>
                  <a:schemeClr val="tx1"/>
                </a:solidFill>
              </a:defRPr>
            </a:lvl1pPr>
          </a:lstStyle>
          <a:p>
            <a:r>
              <a:rPr lang="en-US"/>
              <a:t>www.eoscpilot.eu</a:t>
            </a:r>
            <a:endParaRPr lang="en-GB" dirty="0"/>
          </a:p>
        </p:txBody>
      </p:sp>
      <p:sp>
        <p:nvSpPr>
          <p:cNvPr id="5" name="Footer Placeholder 4"/>
          <p:cNvSpPr>
            <a:spLocks noGrp="1"/>
          </p:cNvSpPr>
          <p:nvPr>
            <p:ph type="ftr" sz="quarter" idx="11"/>
          </p:nvPr>
        </p:nvSpPr>
        <p:spPr>
          <a:xfrm>
            <a:off x="2524261" y="7015531"/>
            <a:ext cx="5940023" cy="402990"/>
          </a:xfrm>
          <a:prstGeom prst="rect">
            <a:avLst/>
          </a:prstGeom>
        </p:spPr>
        <p:txBody>
          <a:bodyPr lIns="104205" tIns="52103" rIns="104205" bIns="52103"/>
          <a:lstStyle>
            <a:lvl1pPr>
              <a:defRPr b="1">
                <a:solidFill>
                  <a:schemeClr val="tx1"/>
                </a:solidFill>
              </a:defRPr>
            </a:lvl1pPr>
          </a:lstStyle>
          <a:p>
            <a:r>
              <a:rPr lang="en-GB" dirty="0"/>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a:xfrm>
            <a:off x="9295685" y="7015531"/>
            <a:ext cx="638890" cy="402990"/>
          </a:xfrm>
          <a:prstGeom prst="rect">
            <a:avLst/>
          </a:prstGeom>
        </p:spPr>
        <p:txBody>
          <a:bodyPr lIns="104205" tIns="52103" rIns="104205" bIns="52103"/>
          <a:lstStyle>
            <a:lvl1pPr>
              <a:defRPr b="1">
                <a:solidFill>
                  <a:schemeClr val="tx1"/>
                </a:solidFill>
              </a:defRPr>
            </a:lvl1pPr>
          </a:lstStyle>
          <a:p>
            <a:fld id="{154E5F24-684F-EB47-903B-D0BF2D59DFAF}" type="slidenum">
              <a:rPr lang="en-GB" smtClean="0"/>
              <a:pPr/>
              <a:t>‹#›</a:t>
            </a:fld>
            <a:endParaRPr lang="en-GB" dirty="0"/>
          </a:p>
        </p:txBody>
      </p:sp>
    </p:spTree>
    <p:extLst>
      <p:ext uri="{BB962C8B-B14F-4D97-AF65-F5344CB8AC3E}">
        <p14:creationId xmlns:p14="http://schemas.microsoft.com/office/powerpoint/2010/main" val="451449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8000">
              <a:srgbClr val="F0F4FA"/>
            </a:gs>
            <a:gs pos="3000">
              <a:schemeClr val="bg1"/>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sldNum="0" hdr="0" ftr="0" dt="0"/>
  <p:txStyles>
    <p:titleStyle>
      <a:lvl1pPr algn="ctr" defTabSz="914295"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4" indent="-285717" algn="l" defTabSz="91429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8" indent="-228574" algn="l" defTabSz="91429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5"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7164"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14311"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1458"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8606"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5753"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14295" rtl="0" eaLnBrk="1" latinLnBrk="0" hangingPunct="1">
        <a:defRPr sz="1800" kern="1200">
          <a:solidFill>
            <a:schemeClr val="tx1"/>
          </a:solidFill>
          <a:latin typeface="+mn-lt"/>
          <a:ea typeface="+mn-ea"/>
          <a:cs typeface="+mn-cs"/>
        </a:defRPr>
      </a:lvl1pPr>
      <a:lvl2pPr marL="457147" algn="l" defTabSz="914295" rtl="0" eaLnBrk="1" latinLnBrk="0" hangingPunct="1">
        <a:defRPr sz="1800" kern="1200">
          <a:solidFill>
            <a:schemeClr val="tx1"/>
          </a:solidFill>
          <a:latin typeface="+mn-lt"/>
          <a:ea typeface="+mn-ea"/>
          <a:cs typeface="+mn-cs"/>
        </a:defRPr>
      </a:lvl2pPr>
      <a:lvl3pPr marL="914295" algn="l" defTabSz="914295" rtl="0" eaLnBrk="1" latinLnBrk="0" hangingPunct="1">
        <a:defRPr sz="1800" kern="1200">
          <a:solidFill>
            <a:schemeClr val="tx1"/>
          </a:solidFill>
          <a:latin typeface="+mn-lt"/>
          <a:ea typeface="+mn-ea"/>
          <a:cs typeface="+mn-cs"/>
        </a:defRPr>
      </a:lvl3pPr>
      <a:lvl4pPr marL="1371443" algn="l" defTabSz="914295" rtl="0" eaLnBrk="1" latinLnBrk="0" hangingPunct="1">
        <a:defRPr sz="1800" kern="1200">
          <a:solidFill>
            <a:schemeClr val="tx1"/>
          </a:solidFill>
          <a:latin typeface="+mn-lt"/>
          <a:ea typeface="+mn-ea"/>
          <a:cs typeface="+mn-cs"/>
        </a:defRPr>
      </a:lvl4pPr>
      <a:lvl5pPr marL="1828590" algn="l" defTabSz="914295" rtl="0" eaLnBrk="1" latinLnBrk="0" hangingPunct="1">
        <a:defRPr sz="1800" kern="1200">
          <a:solidFill>
            <a:schemeClr val="tx1"/>
          </a:solidFill>
          <a:latin typeface="+mn-lt"/>
          <a:ea typeface="+mn-ea"/>
          <a:cs typeface="+mn-cs"/>
        </a:defRPr>
      </a:lvl5pPr>
      <a:lvl6pPr marL="2285737" algn="l" defTabSz="914295" rtl="0" eaLnBrk="1" latinLnBrk="0" hangingPunct="1">
        <a:defRPr sz="1800" kern="1200">
          <a:solidFill>
            <a:schemeClr val="tx1"/>
          </a:solidFill>
          <a:latin typeface="+mn-lt"/>
          <a:ea typeface="+mn-ea"/>
          <a:cs typeface="+mn-cs"/>
        </a:defRPr>
      </a:lvl6pPr>
      <a:lvl7pPr marL="2742885" algn="l" defTabSz="914295" rtl="0" eaLnBrk="1" latinLnBrk="0" hangingPunct="1">
        <a:defRPr sz="1800" kern="1200">
          <a:solidFill>
            <a:schemeClr val="tx1"/>
          </a:solidFill>
          <a:latin typeface="+mn-lt"/>
          <a:ea typeface="+mn-ea"/>
          <a:cs typeface="+mn-cs"/>
        </a:defRPr>
      </a:lvl7pPr>
      <a:lvl8pPr marL="3200032" algn="l" defTabSz="914295" rtl="0" eaLnBrk="1" latinLnBrk="0" hangingPunct="1">
        <a:defRPr sz="1800" kern="1200">
          <a:solidFill>
            <a:schemeClr val="tx1"/>
          </a:solidFill>
          <a:latin typeface="+mn-lt"/>
          <a:ea typeface="+mn-ea"/>
          <a:cs typeface="+mn-cs"/>
        </a:defRPr>
      </a:lvl8pPr>
      <a:lvl9pPr marL="3657179" algn="l" defTabSz="9142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gif"/><Relationship Id="rId5" Type="http://schemas.openxmlformats.org/officeDocument/2006/relationships/image" Target="../media/image3.png"/><Relationship Id="rId6" Type="http://schemas.openxmlformats.org/officeDocument/2006/relationships/hyperlink" Target="mailto:Roberta.piscitelli@egi.eu"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go.egi.eu/cta" TargetMode="External"/><Relationship Id="rId4" Type="http://schemas.openxmlformats.org/officeDocument/2006/relationships/image" Target="../media/image61.jpg"/><Relationship Id="rId1" Type="http://schemas.openxmlformats.org/officeDocument/2006/relationships/slideLayout" Target="../slideLayouts/slideLayout1.xml"/><Relationship Id="rId2" Type="http://schemas.openxmlformats.org/officeDocument/2006/relationships/image" Target="../media/image60.jpeg"/></Relationships>
</file>

<file path=ppt/slides/_rels/slide11.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4.jpg"/><Relationship Id="rId5" Type="http://schemas.openxmlformats.org/officeDocument/2006/relationships/image" Target="../media/image6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hyperlink" Target="https://www.egi.eu/wp-content/uploads/2017/08/EGI_Use_Cases.pdf" TargetMode="External"/><Relationship Id="rId4" Type="http://schemas.openxmlformats.org/officeDocument/2006/relationships/image" Target="../media/image66.png"/><Relationship Id="rId5" Type="http://schemas.openxmlformats.org/officeDocument/2006/relationships/hyperlink" Target="https://www.egi.eu/wp-content/uploads/2016/08/EGI-Case-studies.pdf" TargetMode="External"/><Relationship Id="rId6" Type="http://schemas.openxmlformats.org/officeDocument/2006/relationships/image" Target="../media/image67.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1" Type="http://schemas.openxmlformats.org/officeDocument/2006/relationships/image" Target="../media/image78.png"/><Relationship Id="rId12" Type="http://schemas.openxmlformats.org/officeDocument/2006/relationships/image" Target="../media/image79.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7" Type="http://schemas.openxmlformats.org/officeDocument/2006/relationships/image" Target="../media/image74.png"/><Relationship Id="rId8" Type="http://schemas.openxmlformats.org/officeDocument/2006/relationships/image" Target="../media/image75.png"/><Relationship Id="rId9" Type="http://schemas.openxmlformats.org/officeDocument/2006/relationships/image" Target="../media/image76.png"/><Relationship Id="rId10" Type="http://schemas.openxmlformats.org/officeDocument/2006/relationships/image" Target="../media/image7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atahub.egi.e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81.jpg"/><Relationship Id="rId4" Type="http://schemas.openxmlformats.org/officeDocument/2006/relationships/image" Target="../media/image82.gif"/><Relationship Id="rId5" Type="http://schemas.openxmlformats.org/officeDocument/2006/relationships/image" Target="../media/image83.gif"/><Relationship Id="rId6" Type="http://schemas.openxmlformats.org/officeDocument/2006/relationships/image" Target="../media/image84.gif"/><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86.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 Id="rId11" Type="http://schemas.microsoft.com/office/2007/relationships/diagramDrawing" Target="../diagrams/drawing5.xml"/><Relationship Id="rId1" Type="http://schemas.openxmlformats.org/officeDocument/2006/relationships/slideLayout" Target="../slideLayouts/slideLayout4.xml"/><Relationship Id="rId2" Type="http://schemas.openxmlformats.org/officeDocument/2006/relationships/diagramData" Target="../diagrams/data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87.png"/></Relationships>
</file>

<file path=ppt/slides/_rels/slide35.xml.rels><?xml version="1.0" encoding="UTF-8" standalone="yes"?>
<Relationships xmlns="http://schemas.openxmlformats.org/package/2006/relationships"><Relationship Id="rId3" Type="http://schemas.openxmlformats.org/officeDocument/2006/relationships/hyperlink" Target="https://www.egi.eu/" TargetMode="External"/><Relationship Id="rId4" Type="http://schemas.openxmlformats.org/officeDocument/2006/relationships/hyperlink" Target="https://www.egi.eu/services/" TargetMode="External"/><Relationship Id="rId5" Type="http://schemas.openxmlformats.org/officeDocument/2006/relationships/hyperlink" Target="https://www.egi.eu/about/publications/" TargetMode="External"/><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46" Type="http://schemas.openxmlformats.org/officeDocument/2006/relationships/image" Target="../media/image49.png"/><Relationship Id="rId47" Type="http://schemas.openxmlformats.org/officeDocument/2006/relationships/image" Target="../media/image50.jpg"/><Relationship Id="rId48" Type="http://schemas.openxmlformats.org/officeDocument/2006/relationships/image" Target="../media/image51.png"/><Relationship Id="rId20" Type="http://schemas.openxmlformats.org/officeDocument/2006/relationships/image" Target="../media/image23.png"/><Relationship Id="rId21" Type="http://schemas.openxmlformats.org/officeDocument/2006/relationships/image" Target="../media/image24.jpg"/><Relationship Id="rId22" Type="http://schemas.openxmlformats.org/officeDocument/2006/relationships/image" Target="../media/image25.png"/><Relationship Id="rId23" Type="http://schemas.openxmlformats.org/officeDocument/2006/relationships/image" Target="../media/image26.jpg"/><Relationship Id="rId24" Type="http://schemas.openxmlformats.org/officeDocument/2006/relationships/image" Target="../media/image27.png"/><Relationship Id="rId25" Type="http://schemas.openxmlformats.org/officeDocument/2006/relationships/image" Target="../media/image28.jpg"/><Relationship Id="rId26" Type="http://schemas.openxmlformats.org/officeDocument/2006/relationships/image" Target="../media/image29.png"/><Relationship Id="rId27" Type="http://schemas.openxmlformats.org/officeDocument/2006/relationships/image" Target="../media/image30.jpg"/><Relationship Id="rId28" Type="http://schemas.openxmlformats.org/officeDocument/2006/relationships/image" Target="../media/image31.png"/><Relationship Id="rId29" Type="http://schemas.openxmlformats.org/officeDocument/2006/relationships/image" Target="../media/image32.jp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g"/><Relationship Id="rId30" Type="http://schemas.openxmlformats.org/officeDocument/2006/relationships/image" Target="../media/image33.png"/><Relationship Id="rId31" Type="http://schemas.openxmlformats.org/officeDocument/2006/relationships/image" Target="../media/image34.jpg"/><Relationship Id="rId32" Type="http://schemas.openxmlformats.org/officeDocument/2006/relationships/image" Target="../media/image35.png"/><Relationship Id="rId9" Type="http://schemas.openxmlformats.org/officeDocument/2006/relationships/image" Target="../media/image12.jpg"/><Relationship Id="rId6" Type="http://schemas.openxmlformats.org/officeDocument/2006/relationships/image" Target="../media/image9.png"/><Relationship Id="rId7" Type="http://schemas.openxmlformats.org/officeDocument/2006/relationships/image" Target="../media/image10.jpg"/><Relationship Id="rId8" Type="http://schemas.openxmlformats.org/officeDocument/2006/relationships/image" Target="../media/image11.png"/><Relationship Id="rId33" Type="http://schemas.openxmlformats.org/officeDocument/2006/relationships/image" Target="../media/image36.png"/><Relationship Id="rId34" Type="http://schemas.openxmlformats.org/officeDocument/2006/relationships/image" Target="../media/image37.png"/><Relationship Id="rId35" Type="http://schemas.openxmlformats.org/officeDocument/2006/relationships/image" Target="../media/image38.jpg"/><Relationship Id="rId36" Type="http://schemas.openxmlformats.org/officeDocument/2006/relationships/image" Target="../media/image39.png"/><Relationship Id="rId10" Type="http://schemas.openxmlformats.org/officeDocument/2006/relationships/image" Target="../media/image13.png"/><Relationship Id="rId11" Type="http://schemas.openxmlformats.org/officeDocument/2006/relationships/image" Target="../media/image14.jpg"/><Relationship Id="rId12" Type="http://schemas.openxmlformats.org/officeDocument/2006/relationships/image" Target="../media/image15.png"/><Relationship Id="rId13" Type="http://schemas.openxmlformats.org/officeDocument/2006/relationships/image" Target="../media/image16.jpg"/><Relationship Id="rId14" Type="http://schemas.openxmlformats.org/officeDocument/2006/relationships/image" Target="../media/image17.png"/><Relationship Id="rId15" Type="http://schemas.openxmlformats.org/officeDocument/2006/relationships/image" Target="../media/image18.jpg"/><Relationship Id="rId16" Type="http://schemas.openxmlformats.org/officeDocument/2006/relationships/image" Target="../media/image19.png"/><Relationship Id="rId17" Type="http://schemas.openxmlformats.org/officeDocument/2006/relationships/image" Target="../media/image20.jpg"/><Relationship Id="rId18" Type="http://schemas.openxmlformats.org/officeDocument/2006/relationships/image" Target="../media/image21.png"/><Relationship Id="rId19" Type="http://schemas.openxmlformats.org/officeDocument/2006/relationships/image" Target="../media/image22.jpeg"/><Relationship Id="rId37" Type="http://schemas.openxmlformats.org/officeDocument/2006/relationships/image" Target="../media/image40.jpg"/><Relationship Id="rId38" Type="http://schemas.openxmlformats.org/officeDocument/2006/relationships/image" Target="../media/image41.png"/><Relationship Id="rId39" Type="http://schemas.openxmlformats.org/officeDocument/2006/relationships/image" Target="../media/image42.png"/><Relationship Id="rId40" Type="http://schemas.openxmlformats.org/officeDocument/2006/relationships/image" Target="../media/image43.png"/><Relationship Id="rId41" Type="http://schemas.openxmlformats.org/officeDocument/2006/relationships/image" Target="../media/image44.jpeg"/><Relationship Id="rId42" Type="http://schemas.openxmlformats.org/officeDocument/2006/relationships/image" Target="../media/image45.png"/><Relationship Id="rId43" Type="http://schemas.openxmlformats.org/officeDocument/2006/relationships/image" Target="../media/image46.jpg"/><Relationship Id="rId44" Type="http://schemas.openxmlformats.org/officeDocument/2006/relationships/image" Target="../media/image47.png"/><Relationship Id="rId45" Type="http://schemas.openxmlformats.org/officeDocument/2006/relationships/image" Target="../media/image48.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5176561"/>
            <a:ext cx="0" cy="1848002"/>
          </a:xfrm>
          <a:custGeom>
            <a:avLst/>
            <a:gdLst/>
            <a:ahLst/>
            <a:cxnLst/>
            <a:rect l="l" t="t" r="r" b="b"/>
            <a:pathLst>
              <a:path h="1848002">
                <a:moveTo>
                  <a:pt x="0" y="1848002"/>
                </a:moveTo>
                <a:lnTo>
                  <a:pt x="0" y="0"/>
                </a:lnTo>
                <a:lnTo>
                  <a:pt x="0" y="1848002"/>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7"/>
          <p:cNvSpPr/>
          <p:nvPr/>
        </p:nvSpPr>
        <p:spPr>
          <a:xfrm>
            <a:off x="-228600" y="6299201"/>
            <a:ext cx="11125200" cy="815128"/>
          </a:xfrm>
          <a:custGeom>
            <a:avLst/>
            <a:gdLst/>
            <a:ahLst/>
            <a:cxnLst/>
            <a:rect l="l" t="t" r="r" b="b"/>
            <a:pathLst>
              <a:path w="5543994" h="1848002">
                <a:moveTo>
                  <a:pt x="5436006" y="0"/>
                </a:moveTo>
                <a:lnTo>
                  <a:pt x="108000" y="0"/>
                </a:lnTo>
                <a:lnTo>
                  <a:pt x="108000" y="1848002"/>
                </a:lnTo>
                <a:lnTo>
                  <a:pt x="5436006" y="1848002"/>
                </a:lnTo>
                <a:lnTo>
                  <a:pt x="5436006" y="0"/>
                </a:lnTo>
                <a:close/>
              </a:path>
            </a:pathLst>
          </a:custGeom>
          <a:solidFill>
            <a:srgbClr val="0067B1"/>
          </a:solidFill>
        </p:spPr>
        <p:txBody>
          <a:bodyPr wrap="square" lIns="0" tIns="0" rIns="0" bIns="0" rtlCol="0">
            <a:noAutofit/>
          </a:bodyPr>
          <a:lstStyle/>
          <a:p>
            <a:pPr marL="12699">
              <a:lnSpc>
                <a:spcPct val="95825"/>
              </a:lnSpc>
              <a:spcBef>
                <a:spcPts val="669"/>
              </a:spcBef>
            </a:pPr>
            <a:r>
              <a:rPr lang="en-GB" dirty="0" smtClean="0">
                <a:solidFill>
                  <a:srgbClr val="FFFFFF"/>
                </a:solidFill>
                <a:latin typeface="Open Sans" panose="020B0606030504020204" pitchFamily="34" charset="0"/>
                <a:ea typeface="Open Sans" panose="020B0606030504020204" pitchFamily="34" charset="0"/>
                <a:cs typeface="Open Sans" panose="020B0606030504020204" pitchFamily="34" charset="0"/>
              </a:rPr>
              <a:t>     </a:t>
            </a:r>
          </a:p>
          <a:p>
            <a:pPr marL="12699">
              <a:lnSpc>
                <a:spcPct val="95825"/>
              </a:lnSpc>
              <a:spcBef>
                <a:spcPts val="669"/>
              </a:spcBef>
            </a:pPr>
            <a:r>
              <a:rPr lang="en-GB" sz="210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60" name="Group 59"/>
          <p:cNvGrpSpPr/>
          <p:nvPr/>
        </p:nvGrpSpPr>
        <p:grpSpPr>
          <a:xfrm>
            <a:off x="9372600" y="6299201"/>
            <a:ext cx="1245600" cy="1246928"/>
            <a:chOff x="9372600" y="6299200"/>
            <a:chExt cx="1245600" cy="1246928"/>
          </a:xfrm>
        </p:grpSpPr>
        <p:sp>
          <p:nvSpPr>
            <p:cNvPr id="8" name="object 8"/>
            <p:cNvSpPr>
              <a:spLocks noChangeAspect="1"/>
            </p:cNvSpPr>
            <p:nvPr/>
          </p:nvSpPr>
          <p:spPr>
            <a:xfrm>
              <a:off x="9372600" y="6299200"/>
              <a:ext cx="1245600" cy="1246928"/>
            </a:xfrm>
            <a:custGeom>
              <a:avLst/>
              <a:gdLst/>
              <a:ahLst/>
              <a:cxnLst/>
              <a:rect l="l" t="t" r="r" b="b"/>
              <a:pathLst>
                <a:path w="1353235" h="1353235">
                  <a:moveTo>
                    <a:pt x="676617" y="1353235"/>
                  </a:moveTo>
                  <a:lnTo>
                    <a:pt x="732110" y="1350992"/>
                  </a:lnTo>
                  <a:lnTo>
                    <a:pt x="786368" y="1344379"/>
                  </a:lnTo>
                  <a:lnTo>
                    <a:pt x="839216" y="1333571"/>
                  </a:lnTo>
                  <a:lnTo>
                    <a:pt x="890481" y="1318741"/>
                  </a:lnTo>
                  <a:lnTo>
                    <a:pt x="939987" y="1300063"/>
                  </a:lnTo>
                  <a:lnTo>
                    <a:pt x="987562" y="1277712"/>
                  </a:lnTo>
                  <a:lnTo>
                    <a:pt x="1033030" y="1251862"/>
                  </a:lnTo>
                  <a:lnTo>
                    <a:pt x="1076219" y="1222687"/>
                  </a:lnTo>
                  <a:lnTo>
                    <a:pt x="1116953" y="1190361"/>
                  </a:lnTo>
                  <a:lnTo>
                    <a:pt x="1155058" y="1155058"/>
                  </a:lnTo>
                  <a:lnTo>
                    <a:pt x="1190361" y="1116953"/>
                  </a:lnTo>
                  <a:lnTo>
                    <a:pt x="1222687" y="1076219"/>
                  </a:lnTo>
                  <a:lnTo>
                    <a:pt x="1251862" y="1033030"/>
                  </a:lnTo>
                  <a:lnTo>
                    <a:pt x="1277712" y="987562"/>
                  </a:lnTo>
                  <a:lnTo>
                    <a:pt x="1300063" y="939987"/>
                  </a:lnTo>
                  <a:lnTo>
                    <a:pt x="1318741" y="890481"/>
                  </a:lnTo>
                  <a:lnTo>
                    <a:pt x="1333571" y="839216"/>
                  </a:lnTo>
                  <a:lnTo>
                    <a:pt x="1344379" y="786368"/>
                  </a:lnTo>
                  <a:lnTo>
                    <a:pt x="1350992" y="732110"/>
                  </a:lnTo>
                  <a:lnTo>
                    <a:pt x="1353235" y="676617"/>
                  </a:lnTo>
                  <a:lnTo>
                    <a:pt x="1350992" y="621124"/>
                  </a:lnTo>
                  <a:lnTo>
                    <a:pt x="1344379" y="566867"/>
                  </a:lnTo>
                  <a:lnTo>
                    <a:pt x="1333571" y="514019"/>
                  </a:lnTo>
                  <a:lnTo>
                    <a:pt x="1318741" y="462754"/>
                  </a:lnTo>
                  <a:lnTo>
                    <a:pt x="1300063" y="413248"/>
                  </a:lnTo>
                  <a:lnTo>
                    <a:pt x="1277712" y="365673"/>
                  </a:lnTo>
                  <a:lnTo>
                    <a:pt x="1251862" y="320204"/>
                  </a:lnTo>
                  <a:lnTo>
                    <a:pt x="1222687" y="277016"/>
                  </a:lnTo>
                  <a:lnTo>
                    <a:pt x="1190361" y="236282"/>
                  </a:lnTo>
                  <a:lnTo>
                    <a:pt x="1155058" y="198177"/>
                  </a:lnTo>
                  <a:lnTo>
                    <a:pt x="1116953" y="162874"/>
                  </a:lnTo>
                  <a:lnTo>
                    <a:pt x="1076219" y="130548"/>
                  </a:lnTo>
                  <a:lnTo>
                    <a:pt x="1033030" y="101373"/>
                  </a:lnTo>
                  <a:lnTo>
                    <a:pt x="987562" y="75523"/>
                  </a:lnTo>
                  <a:lnTo>
                    <a:pt x="939987" y="53172"/>
                  </a:lnTo>
                  <a:lnTo>
                    <a:pt x="890481" y="34494"/>
                  </a:lnTo>
                  <a:lnTo>
                    <a:pt x="839216" y="19664"/>
                  </a:lnTo>
                  <a:lnTo>
                    <a:pt x="786368" y="8855"/>
                  </a:lnTo>
                  <a:lnTo>
                    <a:pt x="732110" y="2242"/>
                  </a:lnTo>
                  <a:lnTo>
                    <a:pt x="676617" y="0"/>
                  </a:lnTo>
                  <a:lnTo>
                    <a:pt x="621124" y="2242"/>
                  </a:lnTo>
                  <a:lnTo>
                    <a:pt x="566867" y="8855"/>
                  </a:lnTo>
                  <a:lnTo>
                    <a:pt x="514019" y="19664"/>
                  </a:lnTo>
                  <a:lnTo>
                    <a:pt x="462754" y="34494"/>
                  </a:lnTo>
                  <a:lnTo>
                    <a:pt x="413248" y="53172"/>
                  </a:lnTo>
                  <a:lnTo>
                    <a:pt x="365673" y="75523"/>
                  </a:lnTo>
                  <a:lnTo>
                    <a:pt x="320204" y="101373"/>
                  </a:lnTo>
                  <a:lnTo>
                    <a:pt x="277016" y="130548"/>
                  </a:lnTo>
                  <a:lnTo>
                    <a:pt x="236282" y="162874"/>
                  </a:lnTo>
                  <a:lnTo>
                    <a:pt x="198177" y="198177"/>
                  </a:lnTo>
                  <a:lnTo>
                    <a:pt x="162874" y="236282"/>
                  </a:lnTo>
                  <a:lnTo>
                    <a:pt x="130548" y="277016"/>
                  </a:lnTo>
                  <a:lnTo>
                    <a:pt x="101373" y="320204"/>
                  </a:lnTo>
                  <a:lnTo>
                    <a:pt x="75523" y="365673"/>
                  </a:lnTo>
                  <a:lnTo>
                    <a:pt x="53172" y="413248"/>
                  </a:lnTo>
                  <a:lnTo>
                    <a:pt x="34494" y="462754"/>
                  </a:lnTo>
                  <a:lnTo>
                    <a:pt x="19664" y="514019"/>
                  </a:lnTo>
                  <a:lnTo>
                    <a:pt x="8855" y="566867"/>
                  </a:lnTo>
                  <a:lnTo>
                    <a:pt x="2242" y="621124"/>
                  </a:lnTo>
                  <a:lnTo>
                    <a:pt x="0" y="676617"/>
                  </a:lnTo>
                  <a:lnTo>
                    <a:pt x="2242" y="732110"/>
                  </a:lnTo>
                  <a:lnTo>
                    <a:pt x="8855" y="786368"/>
                  </a:lnTo>
                  <a:lnTo>
                    <a:pt x="19664" y="839216"/>
                  </a:lnTo>
                  <a:lnTo>
                    <a:pt x="34494" y="890481"/>
                  </a:lnTo>
                  <a:lnTo>
                    <a:pt x="53172" y="939987"/>
                  </a:lnTo>
                  <a:lnTo>
                    <a:pt x="75523" y="987562"/>
                  </a:lnTo>
                  <a:lnTo>
                    <a:pt x="101373" y="1033030"/>
                  </a:lnTo>
                  <a:lnTo>
                    <a:pt x="130548" y="1076219"/>
                  </a:lnTo>
                  <a:lnTo>
                    <a:pt x="162874" y="1116953"/>
                  </a:lnTo>
                  <a:lnTo>
                    <a:pt x="198177" y="1155058"/>
                  </a:lnTo>
                  <a:lnTo>
                    <a:pt x="236282" y="1190361"/>
                  </a:lnTo>
                  <a:lnTo>
                    <a:pt x="277016" y="1222687"/>
                  </a:lnTo>
                  <a:lnTo>
                    <a:pt x="320204" y="1251862"/>
                  </a:lnTo>
                  <a:lnTo>
                    <a:pt x="365673" y="1277712"/>
                  </a:lnTo>
                  <a:lnTo>
                    <a:pt x="413248" y="1300063"/>
                  </a:lnTo>
                  <a:lnTo>
                    <a:pt x="462754" y="1318741"/>
                  </a:lnTo>
                  <a:lnTo>
                    <a:pt x="514019" y="1333571"/>
                  </a:lnTo>
                  <a:lnTo>
                    <a:pt x="566867" y="1344379"/>
                  </a:lnTo>
                  <a:lnTo>
                    <a:pt x="621124" y="1350992"/>
                  </a:lnTo>
                  <a:lnTo>
                    <a:pt x="676617" y="1353235"/>
                  </a:lnTo>
                  <a:close/>
                </a:path>
              </a:pathLst>
            </a:custGeom>
            <a:solidFill>
              <a:srgbClr val="FFFFFF"/>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p:cNvGrpSpPr/>
            <p:nvPr/>
          </p:nvGrpSpPr>
          <p:grpSpPr>
            <a:xfrm>
              <a:off x="9500376" y="6451601"/>
              <a:ext cx="990049" cy="750846"/>
              <a:chOff x="9372601" y="6527801"/>
              <a:chExt cx="990049" cy="750846"/>
            </a:xfrm>
          </p:grpSpPr>
          <p:sp>
            <p:nvSpPr>
              <p:cNvPr id="9" name="object 9"/>
              <p:cNvSpPr/>
              <p:nvPr/>
            </p:nvSpPr>
            <p:spPr>
              <a:xfrm>
                <a:off x="9891812" y="6527801"/>
                <a:ext cx="81660" cy="81991"/>
              </a:xfrm>
              <a:custGeom>
                <a:avLst/>
                <a:gdLst/>
                <a:ahLst/>
                <a:cxnLst/>
                <a:rect l="l" t="t" r="r" b="b"/>
                <a:pathLst>
                  <a:path w="81661" h="81991">
                    <a:moveTo>
                      <a:pt x="0" y="35712"/>
                    </a:moveTo>
                    <a:lnTo>
                      <a:pt x="161" y="47735"/>
                    </a:lnTo>
                    <a:lnTo>
                      <a:pt x="4268" y="60115"/>
                    </a:lnTo>
                    <a:lnTo>
                      <a:pt x="11926" y="70494"/>
                    </a:lnTo>
                    <a:lnTo>
                      <a:pt x="22510" y="78057"/>
                    </a:lnTo>
                    <a:lnTo>
                      <a:pt x="35394" y="81991"/>
                    </a:lnTo>
                    <a:lnTo>
                      <a:pt x="47380" y="81835"/>
                    </a:lnTo>
                    <a:lnTo>
                      <a:pt x="59762" y="77739"/>
                    </a:lnTo>
                    <a:lnTo>
                      <a:pt x="70149" y="70088"/>
                    </a:lnTo>
                    <a:lnTo>
                      <a:pt x="77722" y="59508"/>
                    </a:lnTo>
                    <a:lnTo>
                      <a:pt x="81661" y="46621"/>
                    </a:lnTo>
                    <a:lnTo>
                      <a:pt x="81504" y="34607"/>
                    </a:lnTo>
                    <a:lnTo>
                      <a:pt x="77402" y="22236"/>
                    </a:lnTo>
                    <a:lnTo>
                      <a:pt x="69746" y="11862"/>
                    </a:lnTo>
                    <a:lnTo>
                      <a:pt x="59163" y="4298"/>
                    </a:lnTo>
                    <a:lnTo>
                      <a:pt x="46278" y="355"/>
                    </a:lnTo>
                    <a:lnTo>
                      <a:pt x="40767" y="0"/>
                    </a:lnTo>
                    <a:lnTo>
                      <a:pt x="36978" y="174"/>
                    </a:lnTo>
                    <a:lnTo>
                      <a:pt x="23676" y="3733"/>
                    </a:lnTo>
                    <a:lnTo>
                      <a:pt x="12449" y="11325"/>
                    </a:lnTo>
                    <a:lnTo>
                      <a:pt x="4242" y="22227"/>
                    </a:lnTo>
                    <a:lnTo>
                      <a:pt x="0" y="3571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0" name="object 10"/>
              <p:cNvSpPr/>
              <p:nvPr/>
            </p:nvSpPr>
            <p:spPr>
              <a:xfrm>
                <a:off x="9756580" y="6529090"/>
                <a:ext cx="81407" cy="81864"/>
              </a:xfrm>
              <a:custGeom>
                <a:avLst/>
                <a:gdLst/>
                <a:ahLst/>
                <a:cxnLst/>
                <a:rect l="l" t="t" r="r" b="b"/>
                <a:pathLst>
                  <a:path w="81407" h="81864">
                    <a:moveTo>
                      <a:pt x="34480" y="482"/>
                    </a:moveTo>
                    <a:lnTo>
                      <a:pt x="22625" y="4182"/>
                    </a:lnTo>
                    <a:lnTo>
                      <a:pt x="12046" y="11622"/>
                    </a:lnTo>
                    <a:lnTo>
                      <a:pt x="4353" y="21849"/>
                    </a:lnTo>
                    <a:lnTo>
                      <a:pt x="139" y="34052"/>
                    </a:lnTo>
                    <a:lnTo>
                      <a:pt x="0" y="47421"/>
                    </a:lnTo>
                    <a:lnTo>
                      <a:pt x="3706" y="59268"/>
                    </a:lnTo>
                    <a:lnTo>
                      <a:pt x="11147" y="69842"/>
                    </a:lnTo>
                    <a:lnTo>
                      <a:pt x="21371" y="77528"/>
                    </a:lnTo>
                    <a:lnTo>
                      <a:pt x="33571" y="81733"/>
                    </a:lnTo>
                    <a:lnTo>
                      <a:pt x="46939" y="81864"/>
                    </a:lnTo>
                    <a:lnTo>
                      <a:pt x="58805" y="78164"/>
                    </a:lnTo>
                    <a:lnTo>
                      <a:pt x="69381" y="70731"/>
                    </a:lnTo>
                    <a:lnTo>
                      <a:pt x="77069" y="60510"/>
                    </a:lnTo>
                    <a:lnTo>
                      <a:pt x="81275" y="48306"/>
                    </a:lnTo>
                    <a:lnTo>
                      <a:pt x="81406" y="34924"/>
                    </a:lnTo>
                    <a:lnTo>
                      <a:pt x="80804" y="31798"/>
                    </a:lnTo>
                    <a:lnTo>
                      <a:pt x="75376" y="18938"/>
                    </a:lnTo>
                    <a:lnTo>
                      <a:pt x="66256" y="8884"/>
                    </a:lnTo>
                    <a:lnTo>
                      <a:pt x="54400" y="2337"/>
                    </a:lnTo>
                    <a:lnTo>
                      <a:pt x="40766" y="0"/>
                    </a:lnTo>
                    <a:lnTo>
                      <a:pt x="38684" y="0"/>
                    </a:lnTo>
                    <a:lnTo>
                      <a:pt x="34480" y="48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1" name="object 11"/>
              <p:cNvSpPr/>
              <p:nvPr/>
            </p:nvSpPr>
            <p:spPr>
              <a:xfrm>
                <a:off x="9627050" y="6568668"/>
                <a:ext cx="81579" cy="81973"/>
              </a:xfrm>
              <a:custGeom>
                <a:avLst/>
                <a:gdLst/>
                <a:ahLst/>
                <a:cxnLst/>
                <a:rect l="l" t="t" r="r" b="b"/>
                <a:pathLst>
                  <a:path w="81579" h="81973">
                    <a:moveTo>
                      <a:pt x="23210" y="3949"/>
                    </a:moveTo>
                    <a:lnTo>
                      <a:pt x="19837" y="5733"/>
                    </a:lnTo>
                    <a:lnTo>
                      <a:pt x="10303" y="13488"/>
                    </a:lnTo>
                    <a:lnTo>
                      <a:pt x="3639" y="23430"/>
                    </a:lnTo>
                    <a:lnTo>
                      <a:pt x="114" y="34797"/>
                    </a:lnTo>
                    <a:lnTo>
                      <a:pt x="0" y="46828"/>
                    </a:lnTo>
                    <a:lnTo>
                      <a:pt x="3563" y="58762"/>
                    </a:lnTo>
                    <a:lnTo>
                      <a:pt x="5348" y="62135"/>
                    </a:lnTo>
                    <a:lnTo>
                      <a:pt x="13108" y="71670"/>
                    </a:lnTo>
                    <a:lnTo>
                      <a:pt x="23049" y="78334"/>
                    </a:lnTo>
                    <a:lnTo>
                      <a:pt x="34414" y="81858"/>
                    </a:lnTo>
                    <a:lnTo>
                      <a:pt x="46443" y="81973"/>
                    </a:lnTo>
                    <a:lnTo>
                      <a:pt x="58376" y="78409"/>
                    </a:lnTo>
                    <a:lnTo>
                      <a:pt x="61753" y="76621"/>
                    </a:lnTo>
                    <a:lnTo>
                      <a:pt x="71282" y="68861"/>
                    </a:lnTo>
                    <a:lnTo>
                      <a:pt x="77943" y="58920"/>
                    </a:lnTo>
                    <a:lnTo>
                      <a:pt x="81466" y="47556"/>
                    </a:lnTo>
                    <a:lnTo>
                      <a:pt x="81579" y="35528"/>
                    </a:lnTo>
                    <a:lnTo>
                      <a:pt x="78011" y="23596"/>
                    </a:lnTo>
                    <a:lnTo>
                      <a:pt x="74730" y="17878"/>
                    </a:lnTo>
                    <a:lnTo>
                      <a:pt x="65429" y="8192"/>
                    </a:lnTo>
                    <a:lnTo>
                      <a:pt x="53769" y="2109"/>
                    </a:lnTo>
                    <a:lnTo>
                      <a:pt x="40762" y="0"/>
                    </a:lnTo>
                    <a:lnTo>
                      <a:pt x="34869" y="0"/>
                    </a:lnTo>
                    <a:lnTo>
                      <a:pt x="28874" y="1282"/>
                    </a:lnTo>
                    <a:lnTo>
                      <a:pt x="23210" y="394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2" name="object 12"/>
              <p:cNvSpPr/>
              <p:nvPr/>
            </p:nvSpPr>
            <p:spPr>
              <a:xfrm>
                <a:off x="10135924" y="6637409"/>
                <a:ext cx="82336" cy="82333"/>
              </a:xfrm>
              <a:custGeom>
                <a:avLst/>
                <a:gdLst/>
                <a:ahLst/>
                <a:cxnLst/>
                <a:rect l="l" t="t" r="r" b="b"/>
                <a:pathLst>
                  <a:path w="82335" h="82333">
                    <a:moveTo>
                      <a:pt x="9942" y="14363"/>
                    </a:moveTo>
                    <a:lnTo>
                      <a:pt x="7564" y="17398"/>
                    </a:lnTo>
                    <a:lnTo>
                      <a:pt x="2026" y="28362"/>
                    </a:lnTo>
                    <a:lnTo>
                      <a:pt x="0" y="40149"/>
                    </a:lnTo>
                    <a:lnTo>
                      <a:pt x="1422" y="51957"/>
                    </a:lnTo>
                    <a:lnTo>
                      <a:pt x="6230" y="62984"/>
                    </a:lnTo>
                    <a:lnTo>
                      <a:pt x="14361" y="72428"/>
                    </a:lnTo>
                    <a:lnTo>
                      <a:pt x="17363" y="74774"/>
                    </a:lnTo>
                    <a:lnTo>
                      <a:pt x="28332" y="80307"/>
                    </a:lnTo>
                    <a:lnTo>
                      <a:pt x="40127" y="82333"/>
                    </a:lnTo>
                    <a:lnTo>
                      <a:pt x="51943" y="80912"/>
                    </a:lnTo>
                    <a:lnTo>
                      <a:pt x="62973" y="76104"/>
                    </a:lnTo>
                    <a:lnTo>
                      <a:pt x="72413" y="67970"/>
                    </a:lnTo>
                    <a:lnTo>
                      <a:pt x="74762" y="64972"/>
                    </a:lnTo>
                    <a:lnTo>
                      <a:pt x="80306" y="54006"/>
                    </a:lnTo>
                    <a:lnTo>
                      <a:pt x="82335" y="42215"/>
                    </a:lnTo>
                    <a:lnTo>
                      <a:pt x="80918" y="30404"/>
                    </a:lnTo>
                    <a:lnTo>
                      <a:pt x="76123" y="19375"/>
                    </a:lnTo>
                    <a:lnTo>
                      <a:pt x="68019" y="9931"/>
                    </a:lnTo>
                    <a:lnTo>
                      <a:pt x="65341" y="7823"/>
                    </a:lnTo>
                    <a:lnTo>
                      <a:pt x="53721" y="1946"/>
                    </a:lnTo>
                    <a:lnTo>
                      <a:pt x="41196" y="0"/>
                    </a:lnTo>
                    <a:lnTo>
                      <a:pt x="32172" y="994"/>
                    </a:lnTo>
                    <a:lnTo>
                      <a:pt x="20174" y="5748"/>
                    </a:lnTo>
                    <a:lnTo>
                      <a:pt x="9942" y="1436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3" name="object 13"/>
              <p:cNvSpPr/>
              <p:nvPr/>
            </p:nvSpPr>
            <p:spPr>
              <a:xfrm>
                <a:off x="9514167" y="6643441"/>
                <a:ext cx="81651" cy="82006"/>
              </a:xfrm>
              <a:custGeom>
                <a:avLst/>
                <a:gdLst/>
                <a:ahLst/>
                <a:cxnLst/>
                <a:rect l="l" t="t" r="r" b="b"/>
                <a:pathLst>
                  <a:path w="81651" h="82006">
                    <a:moveTo>
                      <a:pt x="13417" y="10452"/>
                    </a:moveTo>
                    <a:lnTo>
                      <a:pt x="10786" y="13004"/>
                    </a:lnTo>
                    <a:lnTo>
                      <a:pt x="3792" y="23150"/>
                    </a:lnTo>
                    <a:lnTo>
                      <a:pt x="181" y="34592"/>
                    </a:lnTo>
                    <a:lnTo>
                      <a:pt x="0" y="46519"/>
                    </a:lnTo>
                    <a:lnTo>
                      <a:pt x="3295" y="58118"/>
                    </a:lnTo>
                    <a:lnTo>
                      <a:pt x="10115" y="68579"/>
                    </a:lnTo>
                    <a:lnTo>
                      <a:pt x="12661" y="71198"/>
                    </a:lnTo>
                    <a:lnTo>
                      <a:pt x="22803" y="78202"/>
                    </a:lnTo>
                    <a:lnTo>
                      <a:pt x="34243" y="81820"/>
                    </a:lnTo>
                    <a:lnTo>
                      <a:pt x="46171" y="82006"/>
                    </a:lnTo>
                    <a:lnTo>
                      <a:pt x="57775" y="78717"/>
                    </a:lnTo>
                    <a:lnTo>
                      <a:pt x="68243" y="71907"/>
                    </a:lnTo>
                    <a:lnTo>
                      <a:pt x="70870" y="69347"/>
                    </a:lnTo>
                    <a:lnTo>
                      <a:pt x="77864" y="59201"/>
                    </a:lnTo>
                    <a:lnTo>
                      <a:pt x="81473" y="47760"/>
                    </a:lnTo>
                    <a:lnTo>
                      <a:pt x="81651" y="35833"/>
                    </a:lnTo>
                    <a:lnTo>
                      <a:pt x="78353" y="24232"/>
                    </a:lnTo>
                    <a:lnTo>
                      <a:pt x="71532" y="13766"/>
                    </a:lnTo>
                    <a:lnTo>
                      <a:pt x="65030" y="7861"/>
                    </a:lnTo>
                    <a:lnTo>
                      <a:pt x="53443" y="1974"/>
                    </a:lnTo>
                    <a:lnTo>
                      <a:pt x="40811" y="0"/>
                    </a:lnTo>
                    <a:lnTo>
                      <a:pt x="36902" y="186"/>
                    </a:lnTo>
                    <a:lnTo>
                      <a:pt x="24554" y="3351"/>
                    </a:lnTo>
                    <a:lnTo>
                      <a:pt x="13417" y="1045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4" name="object 14"/>
              <p:cNvSpPr/>
              <p:nvPr/>
            </p:nvSpPr>
            <p:spPr>
              <a:xfrm>
                <a:off x="10225073" y="6739299"/>
                <a:ext cx="82321" cy="82340"/>
              </a:xfrm>
              <a:custGeom>
                <a:avLst/>
                <a:gdLst/>
                <a:ahLst/>
                <a:cxnLst/>
                <a:rect l="l" t="t" r="r" b="b"/>
                <a:pathLst>
                  <a:path w="82322" h="82340">
                    <a:moveTo>
                      <a:pt x="18754" y="6629"/>
                    </a:moveTo>
                    <a:lnTo>
                      <a:pt x="15270" y="9157"/>
                    </a:lnTo>
                    <a:lnTo>
                      <a:pt x="7036" y="18130"/>
                    </a:lnTo>
                    <a:lnTo>
                      <a:pt x="1892" y="28827"/>
                    </a:lnTo>
                    <a:lnTo>
                      <a:pt x="0" y="40480"/>
                    </a:lnTo>
                    <a:lnTo>
                      <a:pt x="1520" y="52323"/>
                    </a:lnTo>
                    <a:lnTo>
                      <a:pt x="6613" y="63588"/>
                    </a:lnTo>
                    <a:lnTo>
                      <a:pt x="9143" y="67078"/>
                    </a:lnTo>
                    <a:lnTo>
                      <a:pt x="18111" y="75310"/>
                    </a:lnTo>
                    <a:lnTo>
                      <a:pt x="28805" y="80451"/>
                    </a:lnTo>
                    <a:lnTo>
                      <a:pt x="40457" y="82340"/>
                    </a:lnTo>
                    <a:lnTo>
                      <a:pt x="52302" y="80816"/>
                    </a:lnTo>
                    <a:lnTo>
                      <a:pt x="63572" y="75717"/>
                    </a:lnTo>
                    <a:lnTo>
                      <a:pt x="67047" y="73197"/>
                    </a:lnTo>
                    <a:lnTo>
                      <a:pt x="75284" y="64224"/>
                    </a:lnTo>
                    <a:lnTo>
                      <a:pt x="80429" y="53526"/>
                    </a:lnTo>
                    <a:lnTo>
                      <a:pt x="82322" y="41871"/>
                    </a:lnTo>
                    <a:lnTo>
                      <a:pt x="80803" y="30026"/>
                    </a:lnTo>
                    <a:lnTo>
                      <a:pt x="75714" y="18757"/>
                    </a:lnTo>
                    <a:lnTo>
                      <a:pt x="65541" y="7962"/>
                    </a:lnTo>
                    <a:lnTo>
                      <a:pt x="53928" y="2021"/>
                    </a:lnTo>
                    <a:lnTo>
                      <a:pt x="41119" y="0"/>
                    </a:lnTo>
                    <a:lnTo>
                      <a:pt x="33448" y="0"/>
                    </a:lnTo>
                    <a:lnTo>
                      <a:pt x="25676" y="2146"/>
                    </a:lnTo>
                    <a:lnTo>
                      <a:pt x="18754" y="662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5" name="object 15"/>
              <p:cNvSpPr/>
              <p:nvPr/>
            </p:nvSpPr>
            <p:spPr>
              <a:xfrm>
                <a:off x="9427039" y="6747032"/>
                <a:ext cx="81603" cy="81977"/>
              </a:xfrm>
              <a:custGeom>
                <a:avLst/>
                <a:gdLst/>
                <a:ahLst/>
                <a:cxnLst/>
                <a:rect l="l" t="t" r="r" b="b"/>
                <a:pathLst>
                  <a:path w="81602" h="81977">
                    <a:moveTo>
                      <a:pt x="5839" y="19456"/>
                    </a:moveTo>
                    <a:lnTo>
                      <a:pt x="3750" y="23222"/>
                    </a:lnTo>
                    <a:lnTo>
                      <a:pt x="109" y="34838"/>
                    </a:lnTo>
                    <a:lnTo>
                      <a:pt x="0" y="46706"/>
                    </a:lnTo>
                    <a:lnTo>
                      <a:pt x="3241" y="58058"/>
                    </a:lnTo>
                    <a:lnTo>
                      <a:pt x="9655" y="68128"/>
                    </a:lnTo>
                    <a:lnTo>
                      <a:pt x="19059" y="76149"/>
                    </a:lnTo>
                    <a:lnTo>
                      <a:pt x="22832" y="78231"/>
                    </a:lnTo>
                    <a:lnTo>
                      <a:pt x="34450" y="81870"/>
                    </a:lnTo>
                    <a:lnTo>
                      <a:pt x="46317" y="81977"/>
                    </a:lnTo>
                    <a:lnTo>
                      <a:pt x="57666" y="78732"/>
                    </a:lnTo>
                    <a:lnTo>
                      <a:pt x="67733" y="72315"/>
                    </a:lnTo>
                    <a:lnTo>
                      <a:pt x="75752" y="62903"/>
                    </a:lnTo>
                    <a:lnTo>
                      <a:pt x="77842" y="59127"/>
                    </a:lnTo>
                    <a:lnTo>
                      <a:pt x="81489" y="47512"/>
                    </a:lnTo>
                    <a:lnTo>
                      <a:pt x="81602" y="35647"/>
                    </a:lnTo>
                    <a:lnTo>
                      <a:pt x="78362" y="24297"/>
                    </a:lnTo>
                    <a:lnTo>
                      <a:pt x="71949" y="14229"/>
                    </a:lnTo>
                    <a:lnTo>
                      <a:pt x="62544" y="6210"/>
                    </a:lnTo>
                    <a:lnTo>
                      <a:pt x="55775" y="2019"/>
                    </a:lnTo>
                    <a:lnTo>
                      <a:pt x="48244" y="0"/>
                    </a:lnTo>
                    <a:lnTo>
                      <a:pt x="38840" y="48"/>
                    </a:lnTo>
                    <a:lnTo>
                      <a:pt x="26139" y="2710"/>
                    </a:lnTo>
                    <a:lnTo>
                      <a:pt x="14795" y="9260"/>
                    </a:lnTo>
                    <a:lnTo>
                      <a:pt x="5839" y="19456"/>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6" name="object 16"/>
              <p:cNvSpPr/>
              <p:nvPr/>
            </p:nvSpPr>
            <p:spPr>
              <a:xfrm>
                <a:off x="9372601" y="6871079"/>
                <a:ext cx="82073" cy="82193"/>
              </a:xfrm>
              <a:custGeom>
                <a:avLst/>
                <a:gdLst/>
                <a:ahLst/>
                <a:cxnLst/>
                <a:rect l="l" t="t" r="r" b="b"/>
                <a:pathLst>
                  <a:path w="82074" h="82193">
                    <a:moveTo>
                      <a:pt x="1334" y="30289"/>
                    </a:moveTo>
                    <a:lnTo>
                      <a:pt x="949" y="31803"/>
                    </a:lnTo>
                    <a:lnTo>
                      <a:pt x="0" y="44579"/>
                    </a:lnTo>
                    <a:lnTo>
                      <a:pt x="2887" y="56647"/>
                    </a:lnTo>
                    <a:lnTo>
                      <a:pt x="9170" y="67232"/>
                    </a:lnTo>
                    <a:lnTo>
                      <a:pt x="18409" y="75557"/>
                    </a:lnTo>
                    <a:lnTo>
                      <a:pt x="30163" y="80848"/>
                    </a:lnTo>
                    <a:lnTo>
                      <a:pt x="44488" y="82193"/>
                    </a:lnTo>
                    <a:lnTo>
                      <a:pt x="56550" y="79300"/>
                    </a:lnTo>
                    <a:lnTo>
                      <a:pt x="67130" y="73015"/>
                    </a:lnTo>
                    <a:lnTo>
                      <a:pt x="75454" y="63784"/>
                    </a:lnTo>
                    <a:lnTo>
                      <a:pt x="80747" y="52057"/>
                    </a:lnTo>
                    <a:lnTo>
                      <a:pt x="82074" y="37747"/>
                    </a:lnTo>
                    <a:lnTo>
                      <a:pt x="79182" y="25672"/>
                    </a:lnTo>
                    <a:lnTo>
                      <a:pt x="72898" y="15081"/>
                    </a:lnTo>
                    <a:lnTo>
                      <a:pt x="63663" y="6751"/>
                    </a:lnTo>
                    <a:lnTo>
                      <a:pt x="51918" y="1460"/>
                    </a:lnTo>
                    <a:lnTo>
                      <a:pt x="48273" y="469"/>
                    </a:lnTo>
                    <a:lnTo>
                      <a:pt x="44615" y="0"/>
                    </a:lnTo>
                    <a:lnTo>
                      <a:pt x="41021" y="0"/>
                    </a:lnTo>
                    <a:lnTo>
                      <a:pt x="28548" y="1942"/>
                    </a:lnTo>
                    <a:lnTo>
                      <a:pt x="16634" y="8006"/>
                    </a:lnTo>
                    <a:lnTo>
                      <a:pt x="7230" y="17642"/>
                    </a:lnTo>
                    <a:lnTo>
                      <a:pt x="1334" y="3028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7" name="object 17"/>
              <p:cNvSpPr/>
              <p:nvPr/>
            </p:nvSpPr>
            <p:spPr>
              <a:xfrm>
                <a:off x="9885170" y="6624263"/>
                <a:ext cx="58164" cy="58259"/>
              </a:xfrm>
              <a:custGeom>
                <a:avLst/>
                <a:gdLst/>
                <a:ahLst/>
                <a:cxnLst/>
                <a:rect l="l" t="t" r="r" b="b"/>
                <a:pathLst>
                  <a:path w="58165" h="58259">
                    <a:moveTo>
                      <a:pt x="162" y="25309"/>
                    </a:moveTo>
                    <a:lnTo>
                      <a:pt x="0" y="31680"/>
                    </a:lnTo>
                    <a:lnTo>
                      <a:pt x="3971" y="44042"/>
                    </a:lnTo>
                    <a:lnTo>
                      <a:pt x="12803" y="53388"/>
                    </a:lnTo>
                    <a:lnTo>
                      <a:pt x="25257" y="58100"/>
                    </a:lnTo>
                    <a:lnTo>
                      <a:pt x="31527" y="58259"/>
                    </a:lnTo>
                    <a:lnTo>
                      <a:pt x="43920" y="54305"/>
                    </a:lnTo>
                    <a:lnTo>
                      <a:pt x="53287" y="45482"/>
                    </a:lnTo>
                    <a:lnTo>
                      <a:pt x="57998" y="33030"/>
                    </a:lnTo>
                    <a:lnTo>
                      <a:pt x="58165" y="26706"/>
                    </a:lnTo>
                    <a:lnTo>
                      <a:pt x="54215" y="14327"/>
                    </a:lnTo>
                    <a:lnTo>
                      <a:pt x="45402" y="4965"/>
                    </a:lnTo>
                    <a:lnTo>
                      <a:pt x="32979" y="239"/>
                    </a:lnTo>
                    <a:lnTo>
                      <a:pt x="31633" y="74"/>
                    </a:lnTo>
                    <a:lnTo>
                      <a:pt x="28685" y="0"/>
                    </a:lnTo>
                    <a:lnTo>
                      <a:pt x="15407" y="3404"/>
                    </a:lnTo>
                    <a:lnTo>
                      <a:pt x="5266" y="12324"/>
                    </a:lnTo>
                    <a:lnTo>
                      <a:pt x="162" y="2530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8" name="object 18"/>
              <p:cNvSpPr/>
              <p:nvPr/>
            </p:nvSpPr>
            <p:spPr>
              <a:xfrm>
                <a:off x="9789469" y="6625176"/>
                <a:ext cx="57682" cy="58039"/>
              </a:xfrm>
              <a:custGeom>
                <a:avLst/>
                <a:gdLst/>
                <a:ahLst/>
                <a:cxnLst/>
                <a:rect l="l" t="t" r="r" b="b"/>
                <a:pathLst>
                  <a:path w="57683" h="58039">
                    <a:moveTo>
                      <a:pt x="24434" y="330"/>
                    </a:moveTo>
                    <a:lnTo>
                      <a:pt x="18008" y="2078"/>
                    </a:lnTo>
                    <a:lnTo>
                      <a:pt x="7389" y="9398"/>
                    </a:lnTo>
                    <a:lnTo>
                      <a:pt x="992" y="20441"/>
                    </a:lnTo>
                    <a:lnTo>
                      <a:pt x="0" y="33604"/>
                    </a:lnTo>
                    <a:lnTo>
                      <a:pt x="1735" y="40003"/>
                    </a:lnTo>
                    <a:lnTo>
                      <a:pt x="9050" y="50629"/>
                    </a:lnTo>
                    <a:lnTo>
                      <a:pt x="20096" y="57036"/>
                    </a:lnTo>
                    <a:lnTo>
                      <a:pt x="33261" y="58038"/>
                    </a:lnTo>
                    <a:lnTo>
                      <a:pt x="39694" y="56287"/>
                    </a:lnTo>
                    <a:lnTo>
                      <a:pt x="50308" y="48966"/>
                    </a:lnTo>
                    <a:lnTo>
                      <a:pt x="56700" y="37925"/>
                    </a:lnTo>
                    <a:lnTo>
                      <a:pt x="57683" y="24764"/>
                    </a:lnTo>
                    <a:lnTo>
                      <a:pt x="52426" y="11985"/>
                    </a:lnTo>
                    <a:lnTo>
                      <a:pt x="42187" y="3223"/>
                    </a:lnTo>
                    <a:lnTo>
                      <a:pt x="28892" y="0"/>
                    </a:lnTo>
                    <a:lnTo>
                      <a:pt x="27406" y="0"/>
                    </a:lnTo>
                    <a:lnTo>
                      <a:pt x="24434" y="330"/>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9" name="object 19"/>
              <p:cNvSpPr/>
              <p:nvPr/>
            </p:nvSpPr>
            <p:spPr>
              <a:xfrm>
                <a:off x="9977477" y="6650510"/>
                <a:ext cx="58088" cy="58216"/>
              </a:xfrm>
              <a:custGeom>
                <a:avLst/>
                <a:gdLst/>
                <a:ahLst/>
                <a:cxnLst/>
                <a:rect l="l" t="t" r="r" b="b"/>
                <a:pathLst>
                  <a:path w="58088" h="58216">
                    <a:moveTo>
                      <a:pt x="2424" y="17233"/>
                    </a:moveTo>
                    <a:lnTo>
                      <a:pt x="0" y="26235"/>
                    </a:lnTo>
                    <a:lnTo>
                      <a:pt x="1262" y="38136"/>
                    </a:lnTo>
                    <a:lnTo>
                      <a:pt x="7152" y="48492"/>
                    </a:lnTo>
                    <a:lnTo>
                      <a:pt x="17093" y="55791"/>
                    </a:lnTo>
                    <a:lnTo>
                      <a:pt x="26103" y="58216"/>
                    </a:lnTo>
                    <a:lnTo>
                      <a:pt x="38008" y="56954"/>
                    </a:lnTo>
                    <a:lnTo>
                      <a:pt x="48364" y="51067"/>
                    </a:lnTo>
                    <a:lnTo>
                      <a:pt x="55663" y="41135"/>
                    </a:lnTo>
                    <a:lnTo>
                      <a:pt x="58088" y="32123"/>
                    </a:lnTo>
                    <a:lnTo>
                      <a:pt x="56817" y="20229"/>
                    </a:lnTo>
                    <a:lnTo>
                      <a:pt x="50926" y="9870"/>
                    </a:lnTo>
                    <a:lnTo>
                      <a:pt x="40994" y="2552"/>
                    </a:lnTo>
                    <a:lnTo>
                      <a:pt x="37121" y="812"/>
                    </a:lnTo>
                    <a:lnTo>
                      <a:pt x="33082" y="0"/>
                    </a:lnTo>
                    <a:lnTo>
                      <a:pt x="29081" y="0"/>
                    </a:lnTo>
                    <a:lnTo>
                      <a:pt x="22497" y="751"/>
                    </a:lnTo>
                    <a:lnTo>
                      <a:pt x="10689" y="6485"/>
                    </a:lnTo>
                    <a:lnTo>
                      <a:pt x="2424" y="1723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0" name="object 20"/>
              <p:cNvSpPr/>
              <p:nvPr/>
            </p:nvSpPr>
            <p:spPr>
              <a:xfrm>
                <a:off x="9697382" y="6653231"/>
                <a:ext cx="58367" cy="58363"/>
              </a:xfrm>
              <a:custGeom>
                <a:avLst/>
                <a:gdLst/>
                <a:ahLst/>
                <a:cxnLst/>
                <a:rect l="l" t="t" r="r" b="b"/>
                <a:pathLst>
                  <a:path w="58367" h="58363">
                    <a:moveTo>
                      <a:pt x="17992" y="56135"/>
                    </a:moveTo>
                    <a:lnTo>
                      <a:pt x="29666" y="58363"/>
                    </a:lnTo>
                    <a:lnTo>
                      <a:pt x="41647" y="55549"/>
                    </a:lnTo>
                    <a:lnTo>
                      <a:pt x="49393" y="50228"/>
                    </a:lnTo>
                    <a:lnTo>
                      <a:pt x="56129" y="40372"/>
                    </a:lnTo>
                    <a:lnTo>
                      <a:pt x="58367" y="28697"/>
                    </a:lnTo>
                    <a:lnTo>
                      <a:pt x="55566" y="16713"/>
                    </a:lnTo>
                    <a:lnTo>
                      <a:pt x="52230" y="11265"/>
                    </a:lnTo>
                    <a:lnTo>
                      <a:pt x="41938" y="2937"/>
                    </a:lnTo>
                    <a:lnTo>
                      <a:pt x="29163" y="0"/>
                    </a:lnTo>
                    <a:lnTo>
                      <a:pt x="24997" y="0"/>
                    </a:lnTo>
                    <a:lnTo>
                      <a:pt x="20743" y="901"/>
                    </a:lnTo>
                    <a:lnTo>
                      <a:pt x="16730" y="2781"/>
                    </a:lnTo>
                    <a:lnTo>
                      <a:pt x="8967" y="8137"/>
                    </a:lnTo>
                    <a:lnTo>
                      <a:pt x="2236" y="18000"/>
                    </a:lnTo>
                    <a:lnTo>
                      <a:pt x="0" y="29675"/>
                    </a:lnTo>
                    <a:lnTo>
                      <a:pt x="2798" y="41655"/>
                    </a:lnTo>
                    <a:lnTo>
                      <a:pt x="8133" y="49410"/>
                    </a:lnTo>
                    <a:lnTo>
                      <a:pt x="17992" y="56135"/>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1" name="object 21"/>
              <p:cNvSpPr/>
              <p:nvPr/>
            </p:nvSpPr>
            <p:spPr>
              <a:xfrm>
                <a:off x="10058367" y="6701939"/>
                <a:ext cx="58326" cy="58362"/>
              </a:xfrm>
              <a:custGeom>
                <a:avLst/>
                <a:gdLst/>
                <a:ahLst/>
                <a:cxnLst/>
                <a:rect l="l" t="t" r="r" b="b"/>
                <a:pathLst>
                  <a:path w="58327" h="58362">
                    <a:moveTo>
                      <a:pt x="7037" y="10185"/>
                    </a:moveTo>
                    <a:lnTo>
                      <a:pt x="2135" y="18205"/>
                    </a:lnTo>
                    <a:lnTo>
                      <a:pt x="0" y="29956"/>
                    </a:lnTo>
                    <a:lnTo>
                      <a:pt x="2715" y="41527"/>
                    </a:lnTo>
                    <a:lnTo>
                      <a:pt x="10161" y="51320"/>
                    </a:lnTo>
                    <a:lnTo>
                      <a:pt x="18173" y="56230"/>
                    </a:lnTo>
                    <a:lnTo>
                      <a:pt x="29914" y="58362"/>
                    </a:lnTo>
                    <a:lnTo>
                      <a:pt x="41489" y="55642"/>
                    </a:lnTo>
                    <a:lnTo>
                      <a:pt x="51296" y="48196"/>
                    </a:lnTo>
                    <a:lnTo>
                      <a:pt x="56194" y="40173"/>
                    </a:lnTo>
                    <a:lnTo>
                      <a:pt x="58327" y="28421"/>
                    </a:lnTo>
                    <a:lnTo>
                      <a:pt x="55610" y="16847"/>
                    </a:lnTo>
                    <a:lnTo>
                      <a:pt x="48159" y="7048"/>
                    </a:lnTo>
                    <a:lnTo>
                      <a:pt x="42647" y="2311"/>
                    </a:lnTo>
                    <a:lnTo>
                      <a:pt x="35878" y="0"/>
                    </a:lnTo>
                    <a:lnTo>
                      <a:pt x="20956" y="12"/>
                    </a:lnTo>
                    <a:lnTo>
                      <a:pt x="12790" y="3454"/>
                    </a:lnTo>
                    <a:lnTo>
                      <a:pt x="7037" y="10185"/>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2" name="object 22"/>
              <p:cNvSpPr/>
              <p:nvPr/>
            </p:nvSpPr>
            <p:spPr>
              <a:xfrm>
                <a:off x="9617570" y="6706224"/>
                <a:ext cx="58011" cy="58188"/>
              </a:xfrm>
              <a:custGeom>
                <a:avLst/>
                <a:gdLst/>
                <a:ahLst/>
                <a:cxnLst/>
                <a:rect l="l" t="t" r="r" b="b"/>
                <a:pathLst>
                  <a:path w="58011" h="58188">
                    <a:moveTo>
                      <a:pt x="9579" y="7404"/>
                    </a:moveTo>
                    <a:lnTo>
                      <a:pt x="3703" y="14628"/>
                    </a:lnTo>
                    <a:lnTo>
                      <a:pt x="0" y="26014"/>
                    </a:lnTo>
                    <a:lnTo>
                      <a:pt x="1145" y="37881"/>
                    </a:lnTo>
                    <a:lnTo>
                      <a:pt x="7230" y="48615"/>
                    </a:lnTo>
                    <a:lnTo>
                      <a:pt x="14445" y="54484"/>
                    </a:lnTo>
                    <a:lnTo>
                      <a:pt x="25827" y="58188"/>
                    </a:lnTo>
                    <a:lnTo>
                      <a:pt x="37693" y="57042"/>
                    </a:lnTo>
                    <a:lnTo>
                      <a:pt x="48428" y="50952"/>
                    </a:lnTo>
                    <a:lnTo>
                      <a:pt x="54308" y="43723"/>
                    </a:lnTo>
                    <a:lnTo>
                      <a:pt x="58011" y="32343"/>
                    </a:lnTo>
                    <a:lnTo>
                      <a:pt x="56862" y="20483"/>
                    </a:lnTo>
                    <a:lnTo>
                      <a:pt x="50765" y="9753"/>
                    </a:lnTo>
                    <a:lnTo>
                      <a:pt x="45012" y="3301"/>
                    </a:lnTo>
                    <a:lnTo>
                      <a:pt x="37036" y="0"/>
                    </a:lnTo>
                    <a:lnTo>
                      <a:pt x="22089" y="0"/>
                    </a:lnTo>
                    <a:lnTo>
                      <a:pt x="15154" y="2438"/>
                    </a:lnTo>
                    <a:lnTo>
                      <a:pt x="9579" y="7404"/>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3" name="object 23"/>
              <p:cNvSpPr/>
              <p:nvPr/>
            </p:nvSpPr>
            <p:spPr>
              <a:xfrm>
                <a:off x="10121857" y="6774154"/>
                <a:ext cx="57694" cy="58036"/>
              </a:xfrm>
              <a:custGeom>
                <a:avLst/>
                <a:gdLst/>
                <a:ahLst/>
                <a:cxnLst/>
                <a:rect l="l" t="t" r="r" b="b"/>
                <a:pathLst>
                  <a:path w="57694" h="58036">
                    <a:moveTo>
                      <a:pt x="12963" y="4711"/>
                    </a:moveTo>
                    <a:lnTo>
                      <a:pt x="5807" y="11268"/>
                    </a:lnTo>
                    <a:lnTo>
                      <a:pt x="589" y="21898"/>
                    </a:lnTo>
                    <a:lnTo>
                      <a:pt x="0" y="33681"/>
                    </a:lnTo>
                    <a:lnTo>
                      <a:pt x="4365" y="45084"/>
                    </a:lnTo>
                    <a:lnTo>
                      <a:pt x="10900" y="52225"/>
                    </a:lnTo>
                    <a:lnTo>
                      <a:pt x="21527" y="57445"/>
                    </a:lnTo>
                    <a:lnTo>
                      <a:pt x="33316" y="58036"/>
                    </a:lnTo>
                    <a:lnTo>
                      <a:pt x="44725" y="53670"/>
                    </a:lnTo>
                    <a:lnTo>
                      <a:pt x="51873" y="47131"/>
                    </a:lnTo>
                    <a:lnTo>
                      <a:pt x="57098" y="36507"/>
                    </a:lnTo>
                    <a:lnTo>
                      <a:pt x="57694" y="24722"/>
                    </a:lnTo>
                    <a:lnTo>
                      <a:pt x="53336" y="13309"/>
                    </a:lnTo>
                    <a:lnTo>
                      <a:pt x="51752" y="11104"/>
                    </a:lnTo>
                    <a:lnTo>
                      <a:pt x="41428" y="2850"/>
                    </a:lnTo>
                    <a:lnTo>
                      <a:pt x="28838" y="0"/>
                    </a:lnTo>
                    <a:lnTo>
                      <a:pt x="23389" y="0"/>
                    </a:lnTo>
                    <a:lnTo>
                      <a:pt x="17865" y="1536"/>
                    </a:lnTo>
                    <a:lnTo>
                      <a:pt x="12963" y="471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4" name="object 24"/>
              <p:cNvSpPr/>
              <p:nvPr/>
            </p:nvSpPr>
            <p:spPr>
              <a:xfrm>
                <a:off x="9556122" y="6779656"/>
                <a:ext cx="57362" cy="57855"/>
              </a:xfrm>
              <a:custGeom>
                <a:avLst/>
                <a:gdLst/>
                <a:ahLst/>
                <a:cxnLst/>
                <a:rect l="l" t="t" r="r" b="b"/>
                <a:pathLst>
                  <a:path w="57362" h="57855">
                    <a:moveTo>
                      <a:pt x="13374" y="4322"/>
                    </a:moveTo>
                    <a:lnTo>
                      <a:pt x="3885" y="13766"/>
                    </a:lnTo>
                    <a:lnTo>
                      <a:pt x="213" y="22718"/>
                    </a:lnTo>
                    <a:lnTo>
                      <a:pt x="0" y="34564"/>
                    </a:lnTo>
                    <a:lnTo>
                      <a:pt x="4468" y="45486"/>
                    </a:lnTo>
                    <a:lnTo>
                      <a:pt x="13270" y="53962"/>
                    </a:lnTo>
                    <a:lnTo>
                      <a:pt x="22236" y="57648"/>
                    </a:lnTo>
                    <a:lnTo>
                      <a:pt x="34072" y="57855"/>
                    </a:lnTo>
                    <a:lnTo>
                      <a:pt x="44988" y="53379"/>
                    </a:lnTo>
                    <a:lnTo>
                      <a:pt x="53466" y="44577"/>
                    </a:lnTo>
                    <a:lnTo>
                      <a:pt x="57155" y="35629"/>
                    </a:lnTo>
                    <a:lnTo>
                      <a:pt x="57362" y="23785"/>
                    </a:lnTo>
                    <a:lnTo>
                      <a:pt x="52886" y="12862"/>
                    </a:lnTo>
                    <a:lnTo>
                      <a:pt x="44080" y="4394"/>
                    </a:lnTo>
                    <a:lnTo>
                      <a:pt x="39280" y="1422"/>
                    </a:lnTo>
                    <a:lnTo>
                      <a:pt x="33971" y="0"/>
                    </a:lnTo>
                    <a:lnTo>
                      <a:pt x="28713" y="0"/>
                    </a:lnTo>
                    <a:lnTo>
                      <a:pt x="25640" y="161"/>
                    </a:lnTo>
                    <a:lnTo>
                      <a:pt x="13374" y="432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5" name="object 25"/>
              <p:cNvSpPr/>
              <p:nvPr/>
            </p:nvSpPr>
            <p:spPr>
              <a:xfrm>
                <a:off x="9517195" y="6867545"/>
                <a:ext cx="58370" cy="58378"/>
              </a:xfrm>
              <a:custGeom>
                <a:avLst/>
                <a:gdLst/>
                <a:ahLst/>
                <a:cxnLst/>
                <a:rect l="l" t="t" r="r" b="b"/>
                <a:pathLst>
                  <a:path w="58370" h="58378">
                    <a:moveTo>
                      <a:pt x="1045" y="21501"/>
                    </a:moveTo>
                    <a:lnTo>
                      <a:pt x="0" y="29541"/>
                    </a:lnTo>
                    <a:lnTo>
                      <a:pt x="2771" y="41605"/>
                    </a:lnTo>
                    <a:lnTo>
                      <a:pt x="10222" y="51384"/>
                    </a:lnTo>
                    <a:lnTo>
                      <a:pt x="21467" y="57327"/>
                    </a:lnTo>
                    <a:lnTo>
                      <a:pt x="29537" y="58378"/>
                    </a:lnTo>
                    <a:lnTo>
                      <a:pt x="41605" y="55602"/>
                    </a:lnTo>
                    <a:lnTo>
                      <a:pt x="51384" y="48152"/>
                    </a:lnTo>
                    <a:lnTo>
                      <a:pt x="57319" y="36918"/>
                    </a:lnTo>
                    <a:lnTo>
                      <a:pt x="58370" y="28823"/>
                    </a:lnTo>
                    <a:lnTo>
                      <a:pt x="55590" y="16766"/>
                    </a:lnTo>
                    <a:lnTo>
                      <a:pt x="48134" y="6996"/>
                    </a:lnTo>
                    <a:lnTo>
                      <a:pt x="36885" y="1054"/>
                    </a:lnTo>
                    <a:lnTo>
                      <a:pt x="34319" y="355"/>
                    </a:lnTo>
                    <a:lnTo>
                      <a:pt x="31716" y="0"/>
                    </a:lnTo>
                    <a:lnTo>
                      <a:pt x="29163" y="0"/>
                    </a:lnTo>
                    <a:lnTo>
                      <a:pt x="18726" y="1949"/>
                    </a:lnTo>
                    <a:lnTo>
                      <a:pt x="7705" y="9445"/>
                    </a:lnTo>
                    <a:lnTo>
                      <a:pt x="1045" y="2150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6" name="object 26"/>
              <p:cNvSpPr/>
              <p:nvPr/>
            </p:nvSpPr>
            <p:spPr>
              <a:xfrm>
                <a:off x="9879937" y="6702890"/>
                <a:ext cx="38805" cy="38851"/>
              </a:xfrm>
              <a:custGeom>
                <a:avLst/>
                <a:gdLst/>
                <a:ahLst/>
                <a:cxnLst/>
                <a:rect l="l" t="t" r="r" b="b"/>
                <a:pathLst>
                  <a:path w="38805" h="38851">
                    <a:moveTo>
                      <a:pt x="100" y="16889"/>
                    </a:moveTo>
                    <a:lnTo>
                      <a:pt x="0" y="21076"/>
                    </a:lnTo>
                    <a:lnTo>
                      <a:pt x="5226" y="32794"/>
                    </a:lnTo>
                    <a:lnTo>
                      <a:pt x="16813" y="38745"/>
                    </a:lnTo>
                    <a:lnTo>
                      <a:pt x="21043" y="38851"/>
                    </a:lnTo>
                    <a:lnTo>
                      <a:pt x="32758" y="33627"/>
                    </a:lnTo>
                    <a:lnTo>
                      <a:pt x="38695" y="22045"/>
                    </a:lnTo>
                    <a:lnTo>
                      <a:pt x="38805" y="17820"/>
                    </a:lnTo>
                    <a:lnTo>
                      <a:pt x="33582" y="6126"/>
                    </a:lnTo>
                    <a:lnTo>
                      <a:pt x="21995" y="188"/>
                    </a:lnTo>
                    <a:lnTo>
                      <a:pt x="19118" y="0"/>
                    </a:lnTo>
                    <a:lnTo>
                      <a:pt x="6541" y="4863"/>
                    </a:lnTo>
                    <a:lnTo>
                      <a:pt x="100" y="1688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7" name="object 27"/>
              <p:cNvSpPr/>
              <p:nvPr/>
            </p:nvSpPr>
            <p:spPr>
              <a:xfrm>
                <a:off x="9816129" y="6703528"/>
                <a:ext cx="38468" cy="38671"/>
              </a:xfrm>
              <a:custGeom>
                <a:avLst/>
                <a:gdLst/>
                <a:ahLst/>
                <a:cxnLst/>
                <a:rect l="l" t="t" r="r" b="b"/>
                <a:pathLst>
                  <a:path w="38468" h="38671">
                    <a:moveTo>
                      <a:pt x="16294" y="215"/>
                    </a:moveTo>
                    <a:lnTo>
                      <a:pt x="12039" y="1368"/>
                    </a:lnTo>
                    <a:lnTo>
                      <a:pt x="2412" y="9682"/>
                    </a:lnTo>
                    <a:lnTo>
                      <a:pt x="0" y="22390"/>
                    </a:lnTo>
                    <a:lnTo>
                      <a:pt x="1172" y="26677"/>
                    </a:lnTo>
                    <a:lnTo>
                      <a:pt x="9495" y="36285"/>
                    </a:lnTo>
                    <a:lnTo>
                      <a:pt x="22186" y="38671"/>
                    </a:lnTo>
                    <a:lnTo>
                      <a:pt x="26454" y="37514"/>
                    </a:lnTo>
                    <a:lnTo>
                      <a:pt x="36074" y="29206"/>
                    </a:lnTo>
                    <a:lnTo>
                      <a:pt x="38468" y="16509"/>
                    </a:lnTo>
                    <a:lnTo>
                      <a:pt x="37007" y="6883"/>
                    </a:lnTo>
                    <a:lnTo>
                      <a:pt x="28714" y="0"/>
                    </a:lnTo>
                    <a:lnTo>
                      <a:pt x="19265" y="0"/>
                    </a:lnTo>
                    <a:lnTo>
                      <a:pt x="16294" y="215"/>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8" name="object 28"/>
              <p:cNvSpPr/>
              <p:nvPr/>
            </p:nvSpPr>
            <p:spPr>
              <a:xfrm>
                <a:off x="9941510" y="6720393"/>
                <a:ext cx="38727" cy="38826"/>
              </a:xfrm>
              <a:custGeom>
                <a:avLst/>
                <a:gdLst/>
                <a:ahLst/>
                <a:cxnLst/>
                <a:rect l="l" t="t" r="r" b="b"/>
                <a:pathLst>
                  <a:path w="38727" h="38826">
                    <a:moveTo>
                      <a:pt x="1596" y="11506"/>
                    </a:moveTo>
                    <a:lnTo>
                      <a:pt x="0" y="17469"/>
                    </a:lnTo>
                    <a:lnTo>
                      <a:pt x="2430" y="29063"/>
                    </a:lnTo>
                    <a:lnTo>
                      <a:pt x="11388" y="37211"/>
                    </a:lnTo>
                    <a:lnTo>
                      <a:pt x="17394" y="38826"/>
                    </a:lnTo>
                    <a:lnTo>
                      <a:pt x="28966" y="36383"/>
                    </a:lnTo>
                    <a:lnTo>
                      <a:pt x="37118" y="27444"/>
                    </a:lnTo>
                    <a:lnTo>
                      <a:pt x="38727" y="21445"/>
                    </a:lnTo>
                    <a:lnTo>
                      <a:pt x="36288" y="9860"/>
                    </a:lnTo>
                    <a:lnTo>
                      <a:pt x="27339" y="1727"/>
                    </a:lnTo>
                    <a:lnTo>
                      <a:pt x="24736" y="558"/>
                    </a:lnTo>
                    <a:lnTo>
                      <a:pt x="22005" y="0"/>
                    </a:lnTo>
                    <a:lnTo>
                      <a:pt x="11947" y="0"/>
                    </a:lnTo>
                    <a:lnTo>
                      <a:pt x="4848" y="4279"/>
                    </a:lnTo>
                    <a:lnTo>
                      <a:pt x="1596" y="11506"/>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9" name="object 29"/>
              <p:cNvSpPr/>
              <p:nvPr/>
            </p:nvSpPr>
            <p:spPr>
              <a:xfrm>
                <a:off x="9755084" y="6722202"/>
                <a:ext cx="38230" cy="38587"/>
              </a:xfrm>
              <a:custGeom>
                <a:avLst/>
                <a:gdLst/>
                <a:ahLst/>
                <a:cxnLst/>
                <a:rect l="l" t="t" r="r" b="b"/>
                <a:pathLst>
                  <a:path w="38230" h="38587">
                    <a:moveTo>
                      <a:pt x="10814" y="1879"/>
                    </a:moveTo>
                    <a:lnTo>
                      <a:pt x="5633" y="5441"/>
                    </a:lnTo>
                    <a:lnTo>
                      <a:pt x="0" y="15817"/>
                    </a:lnTo>
                    <a:lnTo>
                      <a:pt x="1504" y="27800"/>
                    </a:lnTo>
                    <a:lnTo>
                      <a:pt x="5071" y="32964"/>
                    </a:lnTo>
                    <a:lnTo>
                      <a:pt x="15460" y="38587"/>
                    </a:lnTo>
                    <a:lnTo>
                      <a:pt x="27425" y="37071"/>
                    </a:lnTo>
                    <a:lnTo>
                      <a:pt x="32603" y="33505"/>
                    </a:lnTo>
                    <a:lnTo>
                      <a:pt x="38230" y="23129"/>
                    </a:lnTo>
                    <a:lnTo>
                      <a:pt x="36709" y="11163"/>
                    </a:lnTo>
                    <a:lnTo>
                      <a:pt x="33381" y="4140"/>
                    </a:lnTo>
                    <a:lnTo>
                      <a:pt x="26396" y="0"/>
                    </a:lnTo>
                    <a:lnTo>
                      <a:pt x="16325" y="0"/>
                    </a:lnTo>
                    <a:lnTo>
                      <a:pt x="13493" y="609"/>
                    </a:lnTo>
                    <a:lnTo>
                      <a:pt x="10814" y="187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0" name="object 30"/>
              <p:cNvSpPr/>
              <p:nvPr/>
            </p:nvSpPr>
            <p:spPr>
              <a:xfrm>
                <a:off x="9701508" y="6757557"/>
                <a:ext cx="38725" cy="38821"/>
              </a:xfrm>
              <a:custGeom>
                <a:avLst/>
                <a:gdLst/>
                <a:ahLst/>
                <a:cxnLst/>
                <a:rect l="l" t="t" r="r" b="b"/>
                <a:pathLst>
                  <a:path w="38725" h="38821">
                    <a:moveTo>
                      <a:pt x="6413" y="4927"/>
                    </a:moveTo>
                    <a:lnTo>
                      <a:pt x="2489" y="9754"/>
                    </a:lnTo>
                    <a:lnTo>
                      <a:pt x="0" y="21330"/>
                    </a:lnTo>
                    <a:lnTo>
                      <a:pt x="4851" y="32410"/>
                    </a:lnTo>
                    <a:lnTo>
                      <a:pt x="9655" y="36328"/>
                    </a:lnTo>
                    <a:lnTo>
                      <a:pt x="21224" y="38821"/>
                    </a:lnTo>
                    <a:lnTo>
                      <a:pt x="32308" y="33959"/>
                    </a:lnTo>
                    <a:lnTo>
                      <a:pt x="36221" y="29168"/>
                    </a:lnTo>
                    <a:lnTo>
                      <a:pt x="38725" y="17594"/>
                    </a:lnTo>
                    <a:lnTo>
                      <a:pt x="33883" y="6502"/>
                    </a:lnTo>
                    <a:lnTo>
                      <a:pt x="30048" y="2197"/>
                    </a:lnTo>
                    <a:lnTo>
                      <a:pt x="24714" y="0"/>
                    </a:lnTo>
                    <a:lnTo>
                      <a:pt x="14744" y="0"/>
                    </a:lnTo>
                    <a:lnTo>
                      <a:pt x="10121" y="1625"/>
                    </a:lnTo>
                    <a:lnTo>
                      <a:pt x="6413" y="4927"/>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1" name="object 31"/>
              <p:cNvSpPr/>
              <p:nvPr/>
            </p:nvSpPr>
            <p:spPr>
              <a:xfrm>
                <a:off x="10037572" y="6802866"/>
                <a:ext cx="38854" cy="38884"/>
              </a:xfrm>
              <a:custGeom>
                <a:avLst/>
                <a:gdLst/>
                <a:ahLst/>
                <a:cxnLst/>
                <a:rect l="l" t="t" r="r" b="b"/>
                <a:pathLst>
                  <a:path w="38854" h="38884">
                    <a:moveTo>
                      <a:pt x="8827" y="3124"/>
                    </a:moveTo>
                    <a:lnTo>
                      <a:pt x="4080" y="7481"/>
                    </a:lnTo>
                    <a:lnTo>
                      <a:pt x="0" y="18462"/>
                    </a:lnTo>
                    <a:lnTo>
                      <a:pt x="3099" y="30035"/>
                    </a:lnTo>
                    <a:lnTo>
                      <a:pt x="7478" y="34804"/>
                    </a:lnTo>
                    <a:lnTo>
                      <a:pt x="18466" y="38884"/>
                    </a:lnTo>
                    <a:lnTo>
                      <a:pt x="30011" y="35775"/>
                    </a:lnTo>
                    <a:lnTo>
                      <a:pt x="34777" y="31401"/>
                    </a:lnTo>
                    <a:lnTo>
                      <a:pt x="38854" y="20418"/>
                    </a:lnTo>
                    <a:lnTo>
                      <a:pt x="35751" y="8851"/>
                    </a:lnTo>
                    <a:lnTo>
                      <a:pt x="32017" y="3111"/>
                    </a:lnTo>
                    <a:lnTo>
                      <a:pt x="25769" y="0"/>
                    </a:lnTo>
                    <a:lnTo>
                      <a:pt x="15774" y="0"/>
                    </a:lnTo>
                    <a:lnTo>
                      <a:pt x="12078" y="1015"/>
                    </a:lnTo>
                    <a:lnTo>
                      <a:pt x="8827" y="3124"/>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2" name="object 32"/>
              <p:cNvSpPr/>
              <p:nvPr/>
            </p:nvSpPr>
            <p:spPr>
              <a:xfrm>
                <a:off x="10065078" y="6860953"/>
                <a:ext cx="37325" cy="38125"/>
              </a:xfrm>
              <a:custGeom>
                <a:avLst/>
                <a:gdLst/>
                <a:ahLst/>
                <a:cxnLst/>
                <a:rect l="l" t="t" r="r" b="b"/>
                <a:pathLst>
                  <a:path w="37325" h="38125">
                    <a:moveTo>
                      <a:pt x="13169" y="800"/>
                    </a:moveTo>
                    <a:lnTo>
                      <a:pt x="8114" y="3115"/>
                    </a:lnTo>
                    <a:lnTo>
                      <a:pt x="470" y="12577"/>
                    </a:lnTo>
                    <a:lnTo>
                      <a:pt x="0" y="24968"/>
                    </a:lnTo>
                    <a:lnTo>
                      <a:pt x="2311" y="30022"/>
                    </a:lnTo>
                    <a:lnTo>
                      <a:pt x="11775" y="37665"/>
                    </a:lnTo>
                    <a:lnTo>
                      <a:pt x="24155" y="38125"/>
                    </a:lnTo>
                    <a:lnTo>
                      <a:pt x="29220" y="35812"/>
                    </a:lnTo>
                    <a:lnTo>
                      <a:pt x="36865" y="26357"/>
                    </a:lnTo>
                    <a:lnTo>
                      <a:pt x="37325" y="13970"/>
                    </a:lnTo>
                    <a:lnTo>
                      <a:pt x="34823" y="5486"/>
                    </a:lnTo>
                    <a:lnTo>
                      <a:pt x="27076" y="0"/>
                    </a:lnTo>
                    <a:lnTo>
                      <a:pt x="16865" y="0"/>
                    </a:lnTo>
                    <a:lnTo>
                      <a:pt x="13169" y="800"/>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3" name="object 33"/>
              <p:cNvSpPr/>
              <p:nvPr/>
            </p:nvSpPr>
            <p:spPr>
              <a:xfrm>
                <a:off x="9634605" y="6865109"/>
                <a:ext cx="38918" cy="38925"/>
              </a:xfrm>
              <a:custGeom>
                <a:avLst/>
                <a:gdLst/>
                <a:ahLst/>
                <a:cxnLst/>
                <a:rect l="l" t="t" r="r" b="b"/>
                <a:pathLst>
                  <a:path w="38917" h="38925">
                    <a:moveTo>
                      <a:pt x="695" y="14338"/>
                    </a:moveTo>
                    <a:lnTo>
                      <a:pt x="0" y="19712"/>
                    </a:lnTo>
                    <a:lnTo>
                      <a:pt x="3993" y="31261"/>
                    </a:lnTo>
                    <a:lnTo>
                      <a:pt x="14335" y="38227"/>
                    </a:lnTo>
                    <a:lnTo>
                      <a:pt x="19692" y="38925"/>
                    </a:lnTo>
                    <a:lnTo>
                      <a:pt x="31250" y="34954"/>
                    </a:lnTo>
                    <a:lnTo>
                      <a:pt x="38224" y="24612"/>
                    </a:lnTo>
                    <a:lnTo>
                      <a:pt x="38917" y="19245"/>
                    </a:lnTo>
                    <a:lnTo>
                      <a:pt x="34939" y="7687"/>
                    </a:lnTo>
                    <a:lnTo>
                      <a:pt x="24597" y="711"/>
                    </a:lnTo>
                    <a:lnTo>
                      <a:pt x="22895" y="241"/>
                    </a:lnTo>
                    <a:lnTo>
                      <a:pt x="19453" y="0"/>
                    </a:lnTo>
                    <a:lnTo>
                      <a:pt x="10906" y="0"/>
                    </a:lnTo>
                    <a:lnTo>
                      <a:pt x="3070" y="5689"/>
                    </a:lnTo>
                    <a:lnTo>
                      <a:pt x="695" y="14338"/>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4" name="object 34"/>
              <p:cNvSpPr/>
              <p:nvPr/>
            </p:nvSpPr>
            <p:spPr>
              <a:xfrm>
                <a:off x="9875296" y="6760044"/>
                <a:ext cx="26328" cy="25539"/>
              </a:xfrm>
              <a:custGeom>
                <a:avLst/>
                <a:gdLst/>
                <a:ahLst/>
                <a:cxnLst/>
                <a:rect l="l" t="t" r="r" b="b"/>
                <a:pathLst>
                  <a:path w="26327" h="25539">
                    <a:moveTo>
                      <a:pt x="901" y="10731"/>
                    </a:moveTo>
                    <a:lnTo>
                      <a:pt x="0" y="17500"/>
                    </a:lnTo>
                    <a:lnTo>
                      <a:pt x="4749" y="23723"/>
                    </a:lnTo>
                    <a:lnTo>
                      <a:pt x="11531" y="24637"/>
                    </a:lnTo>
                    <a:lnTo>
                      <a:pt x="18300" y="25539"/>
                    </a:lnTo>
                    <a:lnTo>
                      <a:pt x="24561" y="20777"/>
                    </a:lnTo>
                    <a:lnTo>
                      <a:pt x="25476" y="14008"/>
                    </a:lnTo>
                    <a:lnTo>
                      <a:pt x="26327" y="7238"/>
                    </a:lnTo>
                    <a:lnTo>
                      <a:pt x="21615" y="1003"/>
                    </a:lnTo>
                    <a:lnTo>
                      <a:pt x="14833" y="114"/>
                    </a:lnTo>
                    <a:lnTo>
                      <a:pt x="7073" y="0"/>
                    </a:lnTo>
                    <a:lnTo>
                      <a:pt x="1727" y="4533"/>
                    </a:lnTo>
                    <a:lnTo>
                      <a:pt x="901" y="1073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5" name="object 35"/>
              <p:cNvSpPr/>
              <p:nvPr/>
            </p:nvSpPr>
            <p:spPr>
              <a:xfrm>
                <a:off x="9834524" y="6760429"/>
                <a:ext cx="26530" cy="25641"/>
              </a:xfrm>
              <a:custGeom>
                <a:avLst/>
                <a:gdLst/>
                <a:ahLst/>
                <a:cxnLst/>
                <a:rect l="l" t="t" r="r" b="b"/>
                <a:pathLst>
                  <a:path w="26530" h="25641">
                    <a:moveTo>
                      <a:pt x="11391" y="139"/>
                    </a:moveTo>
                    <a:lnTo>
                      <a:pt x="4635" y="1193"/>
                    </a:lnTo>
                    <a:lnTo>
                      <a:pt x="0" y="7505"/>
                    </a:lnTo>
                    <a:lnTo>
                      <a:pt x="1041" y="14249"/>
                    </a:lnTo>
                    <a:lnTo>
                      <a:pt x="2082" y="21005"/>
                    </a:lnTo>
                    <a:lnTo>
                      <a:pt x="8407" y="25641"/>
                    </a:lnTo>
                    <a:lnTo>
                      <a:pt x="15151" y="24612"/>
                    </a:lnTo>
                    <a:lnTo>
                      <a:pt x="21907" y="23583"/>
                    </a:lnTo>
                    <a:lnTo>
                      <a:pt x="26530" y="17259"/>
                    </a:lnTo>
                    <a:lnTo>
                      <a:pt x="25501" y="10515"/>
                    </a:lnTo>
                    <a:lnTo>
                      <a:pt x="24561" y="4381"/>
                    </a:lnTo>
                    <a:lnTo>
                      <a:pt x="19291" y="0"/>
                    </a:lnTo>
                    <a:lnTo>
                      <a:pt x="13296" y="0"/>
                    </a:lnTo>
                    <a:lnTo>
                      <a:pt x="11391" y="13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6" name="object 36"/>
              <p:cNvSpPr/>
              <p:nvPr/>
            </p:nvSpPr>
            <p:spPr>
              <a:xfrm>
                <a:off x="9913531" y="6771168"/>
                <a:ext cx="28168" cy="26466"/>
              </a:xfrm>
              <a:custGeom>
                <a:avLst/>
                <a:gdLst/>
                <a:ahLst/>
                <a:cxnLst/>
                <a:rect l="l" t="t" r="r" b="b"/>
                <a:pathLst>
                  <a:path w="28168" h="26466">
                    <a:moveTo>
                      <a:pt x="2794" y="7302"/>
                    </a:moveTo>
                    <a:lnTo>
                      <a:pt x="0" y="13550"/>
                    </a:lnTo>
                    <a:lnTo>
                      <a:pt x="2781" y="20866"/>
                    </a:lnTo>
                    <a:lnTo>
                      <a:pt x="9004" y="23660"/>
                    </a:lnTo>
                    <a:lnTo>
                      <a:pt x="15240" y="26466"/>
                    </a:lnTo>
                    <a:lnTo>
                      <a:pt x="22567" y="23685"/>
                    </a:lnTo>
                    <a:lnTo>
                      <a:pt x="25374" y="17449"/>
                    </a:lnTo>
                    <a:lnTo>
                      <a:pt x="28168" y="11214"/>
                    </a:lnTo>
                    <a:lnTo>
                      <a:pt x="25387" y="3886"/>
                    </a:lnTo>
                    <a:lnTo>
                      <a:pt x="19164" y="1104"/>
                    </a:lnTo>
                    <a:lnTo>
                      <a:pt x="17500" y="355"/>
                    </a:lnTo>
                    <a:lnTo>
                      <a:pt x="14071" y="0"/>
                    </a:lnTo>
                    <a:lnTo>
                      <a:pt x="9347" y="0"/>
                    </a:lnTo>
                    <a:lnTo>
                      <a:pt x="4851" y="2717"/>
                    </a:lnTo>
                    <a:lnTo>
                      <a:pt x="2794" y="730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7" name="object 37"/>
              <p:cNvSpPr/>
              <p:nvPr/>
            </p:nvSpPr>
            <p:spPr>
              <a:xfrm>
                <a:off x="9761193" y="6794796"/>
                <a:ext cx="27571" cy="26162"/>
              </a:xfrm>
              <a:custGeom>
                <a:avLst/>
                <a:gdLst/>
                <a:ahLst/>
                <a:cxnLst/>
                <a:rect l="l" t="t" r="r" b="b"/>
                <a:pathLst>
                  <a:path w="27571" h="26161">
                    <a:moveTo>
                      <a:pt x="5537" y="3149"/>
                    </a:moveTo>
                    <a:lnTo>
                      <a:pt x="431" y="7683"/>
                    </a:lnTo>
                    <a:lnTo>
                      <a:pt x="0" y="15519"/>
                    </a:lnTo>
                    <a:lnTo>
                      <a:pt x="4533" y="20624"/>
                    </a:lnTo>
                    <a:lnTo>
                      <a:pt x="9093" y="25704"/>
                    </a:lnTo>
                    <a:lnTo>
                      <a:pt x="16916" y="26161"/>
                    </a:lnTo>
                    <a:lnTo>
                      <a:pt x="22009" y="21615"/>
                    </a:lnTo>
                    <a:lnTo>
                      <a:pt x="27127" y="17056"/>
                    </a:lnTo>
                    <a:lnTo>
                      <a:pt x="27571" y="9245"/>
                    </a:lnTo>
                    <a:lnTo>
                      <a:pt x="22999" y="4152"/>
                    </a:lnTo>
                    <a:lnTo>
                      <a:pt x="20561" y="1396"/>
                    </a:lnTo>
                    <a:lnTo>
                      <a:pt x="17170" y="0"/>
                    </a:lnTo>
                    <a:lnTo>
                      <a:pt x="10833" y="0"/>
                    </a:lnTo>
                    <a:lnTo>
                      <a:pt x="7899" y="1028"/>
                    </a:lnTo>
                    <a:lnTo>
                      <a:pt x="5537" y="3149"/>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8" name="object 38"/>
              <p:cNvSpPr/>
              <p:nvPr/>
            </p:nvSpPr>
            <p:spPr>
              <a:xfrm>
                <a:off x="9974634" y="6823610"/>
                <a:ext cx="28206" cy="26479"/>
              </a:xfrm>
              <a:custGeom>
                <a:avLst/>
                <a:gdLst/>
                <a:ahLst/>
                <a:cxnLst/>
                <a:rect l="l" t="t" r="r" b="b"/>
                <a:pathLst>
                  <a:path w="28206" h="26479">
                    <a:moveTo>
                      <a:pt x="7391" y="1993"/>
                    </a:moveTo>
                    <a:lnTo>
                      <a:pt x="1663" y="5702"/>
                    </a:lnTo>
                    <a:lnTo>
                      <a:pt x="0" y="13385"/>
                    </a:lnTo>
                    <a:lnTo>
                      <a:pt x="3733" y="19113"/>
                    </a:lnTo>
                    <a:lnTo>
                      <a:pt x="7467" y="24841"/>
                    </a:lnTo>
                    <a:lnTo>
                      <a:pt x="15112" y="26479"/>
                    </a:lnTo>
                    <a:lnTo>
                      <a:pt x="20840" y="22758"/>
                    </a:lnTo>
                    <a:lnTo>
                      <a:pt x="26568" y="19050"/>
                    </a:lnTo>
                    <a:lnTo>
                      <a:pt x="28206" y="11379"/>
                    </a:lnTo>
                    <a:lnTo>
                      <a:pt x="24485" y="5638"/>
                    </a:lnTo>
                    <a:lnTo>
                      <a:pt x="22123" y="1993"/>
                    </a:lnTo>
                    <a:lnTo>
                      <a:pt x="18173" y="0"/>
                    </a:lnTo>
                    <a:lnTo>
                      <a:pt x="11785" y="0"/>
                    </a:lnTo>
                    <a:lnTo>
                      <a:pt x="7391" y="199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39" name="object 39"/>
              <p:cNvSpPr/>
              <p:nvPr/>
            </p:nvSpPr>
            <p:spPr>
              <a:xfrm>
                <a:off x="9734666" y="6825923"/>
                <a:ext cx="28219" cy="26492"/>
              </a:xfrm>
              <a:custGeom>
                <a:avLst/>
                <a:gdLst/>
                <a:ahLst/>
                <a:cxnLst/>
                <a:rect l="l" t="t" r="r" b="b"/>
                <a:pathLst>
                  <a:path w="28219" h="26492">
                    <a:moveTo>
                      <a:pt x="3606" y="5842"/>
                    </a:moveTo>
                    <a:lnTo>
                      <a:pt x="0" y="11645"/>
                    </a:lnTo>
                    <a:lnTo>
                      <a:pt x="1777" y="19278"/>
                    </a:lnTo>
                    <a:lnTo>
                      <a:pt x="7581" y="22910"/>
                    </a:lnTo>
                    <a:lnTo>
                      <a:pt x="13385" y="26492"/>
                    </a:lnTo>
                    <a:lnTo>
                      <a:pt x="21018" y="24714"/>
                    </a:lnTo>
                    <a:lnTo>
                      <a:pt x="24625" y="18910"/>
                    </a:lnTo>
                    <a:lnTo>
                      <a:pt x="28219" y="13106"/>
                    </a:lnTo>
                    <a:lnTo>
                      <a:pt x="26454" y="5499"/>
                    </a:lnTo>
                    <a:lnTo>
                      <a:pt x="20650" y="1866"/>
                    </a:lnTo>
                    <a:lnTo>
                      <a:pt x="18618" y="622"/>
                    </a:lnTo>
                    <a:lnTo>
                      <a:pt x="14122" y="0"/>
                    </a:lnTo>
                    <a:lnTo>
                      <a:pt x="9994" y="0"/>
                    </a:lnTo>
                    <a:lnTo>
                      <a:pt x="5943" y="2095"/>
                    </a:lnTo>
                    <a:lnTo>
                      <a:pt x="3606" y="584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0" name="object 40"/>
              <p:cNvSpPr/>
              <p:nvPr/>
            </p:nvSpPr>
            <p:spPr>
              <a:xfrm>
                <a:off x="9991975" y="6860560"/>
                <a:ext cx="27585" cy="26187"/>
              </a:xfrm>
              <a:custGeom>
                <a:avLst/>
                <a:gdLst/>
                <a:ahLst/>
                <a:cxnLst/>
                <a:rect l="l" t="t" r="r" b="b"/>
                <a:pathLst>
                  <a:path w="27584" h="26187">
                    <a:moveTo>
                      <a:pt x="10274" y="520"/>
                    </a:moveTo>
                    <a:lnTo>
                      <a:pt x="3733" y="2451"/>
                    </a:lnTo>
                    <a:lnTo>
                      <a:pt x="0" y="9321"/>
                    </a:lnTo>
                    <a:lnTo>
                      <a:pt x="1930" y="15887"/>
                    </a:lnTo>
                    <a:lnTo>
                      <a:pt x="3860" y="22440"/>
                    </a:lnTo>
                    <a:lnTo>
                      <a:pt x="10731" y="26187"/>
                    </a:lnTo>
                    <a:lnTo>
                      <a:pt x="17310" y="24257"/>
                    </a:lnTo>
                    <a:lnTo>
                      <a:pt x="23825" y="22326"/>
                    </a:lnTo>
                    <a:lnTo>
                      <a:pt x="27584" y="15430"/>
                    </a:lnTo>
                    <a:lnTo>
                      <a:pt x="25641" y="8877"/>
                    </a:lnTo>
                    <a:lnTo>
                      <a:pt x="24066" y="3492"/>
                    </a:lnTo>
                    <a:lnTo>
                      <a:pt x="19138" y="0"/>
                    </a:lnTo>
                    <a:lnTo>
                      <a:pt x="13792" y="0"/>
                    </a:lnTo>
                    <a:lnTo>
                      <a:pt x="10274" y="520"/>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1" name="object 41"/>
              <p:cNvSpPr/>
              <p:nvPr/>
            </p:nvSpPr>
            <p:spPr>
              <a:xfrm>
                <a:off x="9718740" y="6863198"/>
                <a:ext cx="27482" cy="26123"/>
              </a:xfrm>
              <a:custGeom>
                <a:avLst/>
                <a:gdLst/>
                <a:ahLst/>
                <a:cxnLst/>
                <a:rect l="l" t="t" r="r" b="b"/>
                <a:pathLst>
                  <a:path w="27482" h="26123">
                    <a:moveTo>
                      <a:pt x="1816" y="9118"/>
                    </a:moveTo>
                    <a:lnTo>
                      <a:pt x="0" y="15709"/>
                    </a:lnTo>
                    <a:lnTo>
                      <a:pt x="3886" y="22517"/>
                    </a:lnTo>
                    <a:lnTo>
                      <a:pt x="10477" y="24333"/>
                    </a:lnTo>
                    <a:lnTo>
                      <a:pt x="17056" y="26123"/>
                    </a:lnTo>
                    <a:lnTo>
                      <a:pt x="23875" y="22250"/>
                    </a:lnTo>
                    <a:lnTo>
                      <a:pt x="25679" y="15671"/>
                    </a:lnTo>
                    <a:lnTo>
                      <a:pt x="27482" y="9067"/>
                    </a:lnTo>
                    <a:lnTo>
                      <a:pt x="23609" y="2260"/>
                    </a:lnTo>
                    <a:lnTo>
                      <a:pt x="17005" y="444"/>
                    </a:lnTo>
                    <a:lnTo>
                      <a:pt x="13741" y="0"/>
                    </a:lnTo>
                    <a:lnTo>
                      <a:pt x="8305" y="0"/>
                    </a:lnTo>
                    <a:lnTo>
                      <a:pt x="3327" y="3619"/>
                    </a:lnTo>
                    <a:lnTo>
                      <a:pt x="1816" y="9118"/>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2" name="object 42"/>
              <p:cNvSpPr/>
              <p:nvPr/>
            </p:nvSpPr>
            <p:spPr>
              <a:xfrm>
                <a:off x="10161982" y="6861308"/>
                <a:ext cx="57723" cy="58043"/>
              </a:xfrm>
              <a:custGeom>
                <a:avLst/>
                <a:gdLst/>
                <a:ahLst/>
                <a:cxnLst/>
                <a:rect l="l" t="t" r="r" b="b"/>
                <a:pathLst>
                  <a:path w="57723" h="58043">
                    <a:moveTo>
                      <a:pt x="20615" y="1206"/>
                    </a:moveTo>
                    <a:lnTo>
                      <a:pt x="13050" y="4659"/>
                    </a:lnTo>
                    <a:lnTo>
                      <a:pt x="4342" y="13371"/>
                    </a:lnTo>
                    <a:lnTo>
                      <a:pt x="0" y="24817"/>
                    </a:lnTo>
                    <a:lnTo>
                      <a:pt x="854" y="37452"/>
                    </a:lnTo>
                    <a:lnTo>
                      <a:pt x="4323" y="45009"/>
                    </a:lnTo>
                    <a:lnTo>
                      <a:pt x="13042" y="53705"/>
                    </a:lnTo>
                    <a:lnTo>
                      <a:pt x="24487" y="58043"/>
                    </a:lnTo>
                    <a:lnTo>
                      <a:pt x="37125" y="57188"/>
                    </a:lnTo>
                    <a:lnTo>
                      <a:pt x="44697" y="53715"/>
                    </a:lnTo>
                    <a:lnTo>
                      <a:pt x="53391" y="45002"/>
                    </a:lnTo>
                    <a:lnTo>
                      <a:pt x="57723" y="33567"/>
                    </a:lnTo>
                    <a:lnTo>
                      <a:pt x="56848" y="20942"/>
                    </a:lnTo>
                    <a:lnTo>
                      <a:pt x="52142" y="11596"/>
                    </a:lnTo>
                    <a:lnTo>
                      <a:pt x="41880" y="3078"/>
                    </a:lnTo>
                    <a:lnTo>
                      <a:pt x="28857" y="0"/>
                    </a:lnTo>
                    <a:lnTo>
                      <a:pt x="26127" y="0"/>
                    </a:lnTo>
                    <a:lnTo>
                      <a:pt x="23346" y="393"/>
                    </a:lnTo>
                    <a:lnTo>
                      <a:pt x="20615" y="1206"/>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3" name="object 43"/>
              <p:cNvSpPr/>
              <p:nvPr/>
            </p:nvSpPr>
            <p:spPr>
              <a:xfrm>
                <a:off x="10291430" y="7006394"/>
                <a:ext cx="68046" cy="272237"/>
              </a:xfrm>
              <a:custGeom>
                <a:avLst/>
                <a:gdLst/>
                <a:ahLst/>
                <a:cxnLst/>
                <a:rect l="l" t="t" r="r" b="b"/>
                <a:pathLst>
                  <a:path w="68046" h="272237">
                    <a:moveTo>
                      <a:pt x="0" y="0"/>
                    </a:moveTo>
                    <a:lnTo>
                      <a:pt x="0" y="272237"/>
                    </a:lnTo>
                    <a:lnTo>
                      <a:pt x="68046" y="272237"/>
                    </a:lnTo>
                    <a:lnTo>
                      <a:pt x="68046" y="0"/>
                    </a:lnTo>
                    <a:lnTo>
                      <a:pt x="0" y="0"/>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4" name="object 44"/>
              <p:cNvSpPr/>
              <p:nvPr/>
            </p:nvSpPr>
            <p:spPr>
              <a:xfrm>
                <a:off x="9673799" y="7142502"/>
                <a:ext cx="0" cy="0"/>
              </a:xfrm>
              <a:custGeom>
                <a:avLst/>
                <a:gdLst/>
                <a:ahLst/>
                <a:cxnLst/>
                <a:rect l="l" t="t" r="r" b="b"/>
                <a:pathLst>
                  <a:path>
                    <a:moveTo>
                      <a:pt x="0" y="0"/>
                    </a:moveTo>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5" name="object 45"/>
              <p:cNvSpPr/>
              <p:nvPr/>
            </p:nvSpPr>
            <p:spPr>
              <a:xfrm>
                <a:off x="9372811" y="7006398"/>
                <a:ext cx="420280" cy="272249"/>
              </a:xfrm>
              <a:custGeom>
                <a:avLst/>
                <a:gdLst/>
                <a:ahLst/>
                <a:cxnLst/>
                <a:rect l="l" t="t" r="r" b="b"/>
                <a:pathLst>
                  <a:path w="420281" h="272249">
                    <a:moveTo>
                      <a:pt x="96378" y="266379"/>
                    </a:moveTo>
                    <a:lnTo>
                      <a:pt x="109136" y="269596"/>
                    </a:lnTo>
                    <a:lnTo>
                      <a:pt x="122326" y="271575"/>
                    </a:lnTo>
                    <a:lnTo>
                      <a:pt x="135877" y="272249"/>
                    </a:lnTo>
                    <a:lnTo>
                      <a:pt x="420281" y="272249"/>
                    </a:lnTo>
                    <a:lnTo>
                      <a:pt x="420281" y="204152"/>
                    </a:lnTo>
                    <a:lnTo>
                      <a:pt x="134717" y="204141"/>
                    </a:lnTo>
                    <a:lnTo>
                      <a:pt x="121381" y="202603"/>
                    </a:lnTo>
                    <a:lnTo>
                      <a:pt x="109009" y="198626"/>
                    </a:lnTo>
                    <a:lnTo>
                      <a:pt x="97806" y="192437"/>
                    </a:lnTo>
                    <a:lnTo>
                      <a:pt x="87972" y="184264"/>
                    </a:lnTo>
                    <a:lnTo>
                      <a:pt x="79101" y="173329"/>
                    </a:lnTo>
                    <a:lnTo>
                      <a:pt x="73132" y="162006"/>
                    </a:lnTo>
                    <a:lnTo>
                      <a:pt x="69370" y="149534"/>
                    </a:lnTo>
                    <a:lnTo>
                      <a:pt x="68046" y="136105"/>
                    </a:lnTo>
                    <a:lnTo>
                      <a:pt x="68063" y="134675"/>
                    </a:lnTo>
                    <a:lnTo>
                      <a:pt x="69651" y="121344"/>
                    </a:lnTo>
                    <a:lnTo>
                      <a:pt x="73653" y="108978"/>
                    </a:lnTo>
                    <a:lnTo>
                      <a:pt x="79837" y="97778"/>
                    </a:lnTo>
                    <a:lnTo>
                      <a:pt x="87972" y="87947"/>
                    </a:lnTo>
                    <a:lnTo>
                      <a:pt x="98731" y="79166"/>
                    </a:lnTo>
                    <a:lnTo>
                      <a:pt x="110044" y="73154"/>
                    </a:lnTo>
                    <a:lnTo>
                      <a:pt x="122506" y="69368"/>
                    </a:lnTo>
                    <a:lnTo>
                      <a:pt x="135915" y="68046"/>
                    </a:lnTo>
                    <a:lnTo>
                      <a:pt x="339813" y="68072"/>
                    </a:lnTo>
                    <a:lnTo>
                      <a:pt x="343852" y="69913"/>
                    </a:lnTo>
                    <a:lnTo>
                      <a:pt x="347052" y="73025"/>
                    </a:lnTo>
                    <a:lnTo>
                      <a:pt x="350164" y="76212"/>
                    </a:lnTo>
                    <a:lnTo>
                      <a:pt x="351993" y="80238"/>
                    </a:lnTo>
                    <a:lnTo>
                      <a:pt x="351993" y="89852"/>
                    </a:lnTo>
                    <a:lnTo>
                      <a:pt x="343852" y="100215"/>
                    </a:lnTo>
                    <a:lnTo>
                      <a:pt x="129133" y="102082"/>
                    </a:lnTo>
                    <a:lnTo>
                      <a:pt x="117946" y="103963"/>
                    </a:lnTo>
                    <a:lnTo>
                      <a:pt x="98055" y="122193"/>
                    </a:lnTo>
                    <a:lnTo>
                      <a:pt x="95084" y="136105"/>
                    </a:lnTo>
                    <a:lnTo>
                      <a:pt x="104058" y="159131"/>
                    </a:lnTo>
                    <a:lnTo>
                      <a:pt x="129133" y="170129"/>
                    </a:lnTo>
                    <a:lnTo>
                      <a:pt x="336728" y="170112"/>
                    </a:lnTo>
                    <a:lnTo>
                      <a:pt x="362820" y="165467"/>
                    </a:lnTo>
                    <a:lnTo>
                      <a:pt x="385542" y="153518"/>
                    </a:lnTo>
                    <a:lnTo>
                      <a:pt x="396318" y="144060"/>
                    </a:lnTo>
                    <a:lnTo>
                      <a:pt x="411030" y="123294"/>
                    </a:lnTo>
                    <a:lnTo>
                      <a:pt x="419032" y="98493"/>
                    </a:lnTo>
                    <a:lnTo>
                      <a:pt x="420090" y="85051"/>
                    </a:lnTo>
                    <a:lnTo>
                      <a:pt x="420073" y="83299"/>
                    </a:lnTo>
                    <a:lnTo>
                      <a:pt x="415419" y="57230"/>
                    </a:lnTo>
                    <a:lnTo>
                      <a:pt x="403456" y="34516"/>
                    </a:lnTo>
                    <a:lnTo>
                      <a:pt x="394020" y="23767"/>
                    </a:lnTo>
                    <a:lnTo>
                      <a:pt x="373257" y="9049"/>
                    </a:lnTo>
                    <a:lnTo>
                      <a:pt x="348449" y="1056"/>
                    </a:lnTo>
                    <a:lnTo>
                      <a:pt x="335013" y="0"/>
                    </a:lnTo>
                    <a:lnTo>
                      <a:pt x="133226" y="25"/>
                    </a:lnTo>
                    <a:lnTo>
                      <a:pt x="106632" y="3171"/>
                    </a:lnTo>
                    <a:lnTo>
                      <a:pt x="81819" y="11212"/>
                    </a:lnTo>
                    <a:lnTo>
                      <a:pt x="59346" y="23625"/>
                    </a:lnTo>
                    <a:lnTo>
                      <a:pt x="39776" y="39890"/>
                    </a:lnTo>
                    <a:lnTo>
                      <a:pt x="29622" y="51254"/>
                    </a:lnTo>
                    <a:lnTo>
                      <a:pt x="15646" y="72642"/>
                    </a:lnTo>
                    <a:lnTo>
                      <a:pt x="5818" y="96594"/>
                    </a:lnTo>
                    <a:lnTo>
                      <a:pt x="662" y="122550"/>
                    </a:lnTo>
                    <a:lnTo>
                      <a:pt x="0" y="136105"/>
                    </a:lnTo>
                    <a:lnTo>
                      <a:pt x="25" y="138845"/>
                    </a:lnTo>
                    <a:lnTo>
                      <a:pt x="3165" y="165439"/>
                    </a:lnTo>
                    <a:lnTo>
                      <a:pt x="11187" y="190260"/>
                    </a:lnTo>
                    <a:lnTo>
                      <a:pt x="23565" y="212745"/>
                    </a:lnTo>
                    <a:lnTo>
                      <a:pt x="39776" y="232333"/>
                    </a:lnTo>
                    <a:lnTo>
                      <a:pt x="51071" y="242467"/>
                    </a:lnTo>
                    <a:lnTo>
                      <a:pt x="72438" y="256499"/>
                    </a:lnTo>
                    <a:lnTo>
                      <a:pt x="84122" y="261992"/>
                    </a:lnTo>
                    <a:lnTo>
                      <a:pt x="96378" y="266379"/>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6" name="object 46"/>
              <p:cNvSpPr/>
              <p:nvPr/>
            </p:nvSpPr>
            <p:spPr>
              <a:xfrm>
                <a:off x="9829765" y="7006398"/>
                <a:ext cx="420255" cy="272249"/>
              </a:xfrm>
              <a:custGeom>
                <a:avLst/>
                <a:gdLst/>
                <a:ahLst/>
                <a:cxnLst/>
                <a:rect l="l" t="t" r="r" b="b"/>
                <a:pathLst>
                  <a:path w="420255" h="272249">
                    <a:moveTo>
                      <a:pt x="68086" y="137518"/>
                    </a:moveTo>
                    <a:lnTo>
                      <a:pt x="69383" y="122683"/>
                    </a:lnTo>
                    <a:lnTo>
                      <a:pt x="73141" y="110206"/>
                    </a:lnTo>
                    <a:lnTo>
                      <a:pt x="79105" y="98874"/>
                    </a:lnTo>
                    <a:lnTo>
                      <a:pt x="87035" y="88885"/>
                    </a:lnTo>
                    <a:lnTo>
                      <a:pt x="97789" y="79795"/>
                    </a:lnTo>
                    <a:lnTo>
                      <a:pt x="108987" y="73606"/>
                    </a:lnTo>
                    <a:lnTo>
                      <a:pt x="121350" y="69619"/>
                    </a:lnTo>
                    <a:lnTo>
                      <a:pt x="134690" y="68070"/>
                    </a:lnTo>
                    <a:lnTo>
                      <a:pt x="420255" y="68059"/>
                    </a:lnTo>
                    <a:lnTo>
                      <a:pt x="420255" y="0"/>
                    </a:lnTo>
                    <a:lnTo>
                      <a:pt x="135864" y="0"/>
                    </a:lnTo>
                    <a:lnTo>
                      <a:pt x="122312" y="673"/>
                    </a:lnTo>
                    <a:lnTo>
                      <a:pt x="96361" y="5863"/>
                    </a:lnTo>
                    <a:lnTo>
                      <a:pt x="72422" y="15739"/>
                    </a:lnTo>
                    <a:lnTo>
                      <a:pt x="51058" y="29772"/>
                    </a:lnTo>
                    <a:lnTo>
                      <a:pt x="39801" y="39878"/>
                    </a:lnTo>
                    <a:lnTo>
                      <a:pt x="23572" y="59466"/>
                    </a:lnTo>
                    <a:lnTo>
                      <a:pt x="11190" y="81951"/>
                    </a:lnTo>
                    <a:lnTo>
                      <a:pt x="3169" y="106771"/>
                    </a:lnTo>
                    <a:lnTo>
                      <a:pt x="26" y="133366"/>
                    </a:lnTo>
                    <a:lnTo>
                      <a:pt x="0" y="136105"/>
                    </a:lnTo>
                    <a:lnTo>
                      <a:pt x="665" y="149655"/>
                    </a:lnTo>
                    <a:lnTo>
                      <a:pt x="5820" y="175608"/>
                    </a:lnTo>
                    <a:lnTo>
                      <a:pt x="15646" y="199562"/>
                    </a:lnTo>
                    <a:lnTo>
                      <a:pt x="29629" y="220956"/>
                    </a:lnTo>
                    <a:lnTo>
                      <a:pt x="39801" y="232333"/>
                    </a:lnTo>
                    <a:lnTo>
                      <a:pt x="59360" y="248597"/>
                    </a:lnTo>
                    <a:lnTo>
                      <a:pt x="81829" y="261019"/>
                    </a:lnTo>
                    <a:lnTo>
                      <a:pt x="106644" y="269071"/>
                    </a:lnTo>
                    <a:lnTo>
                      <a:pt x="133241" y="272224"/>
                    </a:lnTo>
                    <a:lnTo>
                      <a:pt x="335000" y="272249"/>
                    </a:lnTo>
                    <a:lnTo>
                      <a:pt x="348441" y="271190"/>
                    </a:lnTo>
                    <a:lnTo>
                      <a:pt x="373240" y="263182"/>
                    </a:lnTo>
                    <a:lnTo>
                      <a:pt x="394006" y="248468"/>
                    </a:lnTo>
                    <a:lnTo>
                      <a:pt x="403465" y="237685"/>
                    </a:lnTo>
                    <a:lnTo>
                      <a:pt x="415411" y="214967"/>
                    </a:lnTo>
                    <a:lnTo>
                      <a:pt x="420049" y="188889"/>
                    </a:lnTo>
                    <a:lnTo>
                      <a:pt x="419011" y="173727"/>
                    </a:lnTo>
                    <a:lnTo>
                      <a:pt x="411012" y="148929"/>
                    </a:lnTo>
                    <a:lnTo>
                      <a:pt x="396310" y="128157"/>
                    </a:lnTo>
                    <a:lnTo>
                      <a:pt x="385565" y="118718"/>
                    </a:lnTo>
                    <a:lnTo>
                      <a:pt x="362858" y="106756"/>
                    </a:lnTo>
                    <a:lnTo>
                      <a:pt x="336770" y="102099"/>
                    </a:lnTo>
                    <a:lnTo>
                      <a:pt x="129146" y="102082"/>
                    </a:lnTo>
                    <a:lnTo>
                      <a:pt x="115212" y="105052"/>
                    </a:lnTo>
                    <a:lnTo>
                      <a:pt x="96994" y="124941"/>
                    </a:lnTo>
                    <a:lnTo>
                      <a:pt x="98087" y="150039"/>
                    </a:lnTo>
                    <a:lnTo>
                      <a:pt x="117967" y="168257"/>
                    </a:lnTo>
                    <a:lnTo>
                      <a:pt x="339788" y="170154"/>
                    </a:lnTo>
                    <a:lnTo>
                      <a:pt x="343877" y="171983"/>
                    </a:lnTo>
                    <a:lnTo>
                      <a:pt x="347052" y="175120"/>
                    </a:lnTo>
                    <a:lnTo>
                      <a:pt x="350164" y="178320"/>
                    </a:lnTo>
                    <a:lnTo>
                      <a:pt x="352018" y="182346"/>
                    </a:lnTo>
                    <a:lnTo>
                      <a:pt x="352018" y="191960"/>
                    </a:lnTo>
                    <a:lnTo>
                      <a:pt x="343877" y="202323"/>
                    </a:lnTo>
                    <a:lnTo>
                      <a:pt x="135928" y="204152"/>
                    </a:lnTo>
                    <a:lnTo>
                      <a:pt x="122510" y="202839"/>
                    </a:lnTo>
                    <a:lnTo>
                      <a:pt x="110051" y="199070"/>
                    </a:lnTo>
                    <a:lnTo>
                      <a:pt x="98741" y="193071"/>
                    </a:lnTo>
                    <a:lnTo>
                      <a:pt x="88770" y="185071"/>
                    </a:lnTo>
                    <a:lnTo>
                      <a:pt x="79829" y="174434"/>
                    </a:lnTo>
                    <a:lnTo>
                      <a:pt x="73654" y="163238"/>
                    </a:lnTo>
                    <a:lnTo>
                      <a:pt x="69659" y="150869"/>
                    </a:lnTo>
                    <a:lnTo>
                      <a:pt x="68086" y="137518"/>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7" name="object 47"/>
              <p:cNvSpPr/>
              <p:nvPr/>
            </p:nvSpPr>
            <p:spPr>
              <a:xfrm>
                <a:off x="10280291" y="6855805"/>
                <a:ext cx="82359" cy="82384"/>
              </a:xfrm>
              <a:custGeom>
                <a:avLst/>
                <a:gdLst/>
                <a:ahLst/>
                <a:cxnLst/>
                <a:rect l="l" t="t" r="r" b="b"/>
                <a:pathLst>
                  <a:path w="82359" h="82384">
                    <a:moveTo>
                      <a:pt x="82359" y="41186"/>
                    </a:moveTo>
                    <a:lnTo>
                      <a:pt x="81483" y="32698"/>
                    </a:lnTo>
                    <a:lnTo>
                      <a:pt x="76325" y="19714"/>
                    </a:lnTo>
                    <a:lnTo>
                      <a:pt x="67301" y="9349"/>
                    </a:lnTo>
                    <a:lnTo>
                      <a:pt x="55288" y="2484"/>
                    </a:lnTo>
                    <a:lnTo>
                      <a:pt x="41160" y="0"/>
                    </a:lnTo>
                    <a:lnTo>
                      <a:pt x="32703" y="871"/>
                    </a:lnTo>
                    <a:lnTo>
                      <a:pt x="19718" y="6029"/>
                    </a:lnTo>
                    <a:lnTo>
                      <a:pt x="9351" y="15056"/>
                    </a:lnTo>
                    <a:lnTo>
                      <a:pt x="2484" y="27069"/>
                    </a:lnTo>
                    <a:lnTo>
                      <a:pt x="0" y="41186"/>
                    </a:lnTo>
                    <a:lnTo>
                      <a:pt x="872" y="49664"/>
                    </a:lnTo>
                    <a:lnTo>
                      <a:pt x="6028" y="62661"/>
                    </a:lnTo>
                    <a:lnTo>
                      <a:pt x="15049" y="73033"/>
                    </a:lnTo>
                    <a:lnTo>
                      <a:pt x="27054" y="79900"/>
                    </a:lnTo>
                    <a:lnTo>
                      <a:pt x="41160" y="82384"/>
                    </a:lnTo>
                    <a:lnTo>
                      <a:pt x="49668" y="81506"/>
                    </a:lnTo>
                    <a:lnTo>
                      <a:pt x="62658" y="76344"/>
                    </a:lnTo>
                    <a:lnTo>
                      <a:pt x="73019" y="67318"/>
                    </a:lnTo>
                    <a:lnTo>
                      <a:pt x="79878" y="55306"/>
                    </a:lnTo>
                    <a:lnTo>
                      <a:pt x="82359" y="41186"/>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8" name="object 48"/>
              <p:cNvSpPr/>
              <p:nvPr/>
            </p:nvSpPr>
            <p:spPr>
              <a:xfrm>
                <a:off x="10021637" y="6564818"/>
                <a:ext cx="82359" cy="82372"/>
              </a:xfrm>
              <a:custGeom>
                <a:avLst/>
                <a:gdLst/>
                <a:ahLst/>
                <a:cxnLst/>
                <a:rect l="l" t="t" r="r" b="b"/>
                <a:pathLst>
                  <a:path w="82359" h="82372">
                    <a:moveTo>
                      <a:pt x="82359" y="41173"/>
                    </a:moveTo>
                    <a:lnTo>
                      <a:pt x="81485" y="32695"/>
                    </a:lnTo>
                    <a:lnTo>
                      <a:pt x="76328" y="19710"/>
                    </a:lnTo>
                    <a:lnTo>
                      <a:pt x="67304" y="9347"/>
                    </a:lnTo>
                    <a:lnTo>
                      <a:pt x="55290" y="2483"/>
                    </a:lnTo>
                    <a:lnTo>
                      <a:pt x="41160" y="0"/>
                    </a:lnTo>
                    <a:lnTo>
                      <a:pt x="32712" y="869"/>
                    </a:lnTo>
                    <a:lnTo>
                      <a:pt x="19723" y="6022"/>
                    </a:lnTo>
                    <a:lnTo>
                      <a:pt x="9354" y="15045"/>
                    </a:lnTo>
                    <a:lnTo>
                      <a:pt x="2485" y="27056"/>
                    </a:lnTo>
                    <a:lnTo>
                      <a:pt x="0" y="41173"/>
                    </a:lnTo>
                    <a:lnTo>
                      <a:pt x="872" y="49651"/>
                    </a:lnTo>
                    <a:lnTo>
                      <a:pt x="6028" y="62648"/>
                    </a:lnTo>
                    <a:lnTo>
                      <a:pt x="15049" y="73020"/>
                    </a:lnTo>
                    <a:lnTo>
                      <a:pt x="27054" y="79887"/>
                    </a:lnTo>
                    <a:lnTo>
                      <a:pt x="41160" y="82372"/>
                    </a:lnTo>
                    <a:lnTo>
                      <a:pt x="49668" y="81494"/>
                    </a:lnTo>
                    <a:lnTo>
                      <a:pt x="62658" y="76331"/>
                    </a:lnTo>
                    <a:lnTo>
                      <a:pt x="73019" y="67305"/>
                    </a:lnTo>
                    <a:lnTo>
                      <a:pt x="79878" y="55293"/>
                    </a:lnTo>
                    <a:lnTo>
                      <a:pt x="82359" y="41173"/>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49" name="object 49"/>
              <p:cNvSpPr/>
              <p:nvPr/>
            </p:nvSpPr>
            <p:spPr>
              <a:xfrm>
                <a:off x="9995421" y="6754714"/>
                <a:ext cx="38863" cy="38862"/>
              </a:xfrm>
              <a:custGeom>
                <a:avLst/>
                <a:gdLst/>
                <a:ahLst/>
                <a:cxnLst/>
                <a:rect l="l" t="t" r="r" b="b"/>
                <a:pathLst>
                  <a:path w="38862" h="38861">
                    <a:moveTo>
                      <a:pt x="38862" y="19431"/>
                    </a:moveTo>
                    <a:lnTo>
                      <a:pt x="33945" y="6512"/>
                    </a:lnTo>
                    <a:lnTo>
                      <a:pt x="21829" y="146"/>
                    </a:lnTo>
                    <a:lnTo>
                      <a:pt x="19431" y="0"/>
                    </a:lnTo>
                    <a:lnTo>
                      <a:pt x="6512" y="4916"/>
                    </a:lnTo>
                    <a:lnTo>
                      <a:pt x="146" y="17032"/>
                    </a:lnTo>
                    <a:lnTo>
                      <a:pt x="0" y="19431"/>
                    </a:lnTo>
                    <a:lnTo>
                      <a:pt x="4916" y="32349"/>
                    </a:lnTo>
                    <a:lnTo>
                      <a:pt x="17032"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0" name="object 50"/>
              <p:cNvSpPr/>
              <p:nvPr/>
            </p:nvSpPr>
            <p:spPr>
              <a:xfrm>
                <a:off x="9660258" y="6806528"/>
                <a:ext cx="38863" cy="38862"/>
              </a:xfrm>
              <a:custGeom>
                <a:avLst/>
                <a:gdLst/>
                <a:ahLst/>
                <a:cxnLst/>
                <a:rect l="l" t="t" r="r" b="b"/>
                <a:pathLst>
                  <a:path w="38862" h="38861">
                    <a:moveTo>
                      <a:pt x="38862" y="19431"/>
                    </a:moveTo>
                    <a:lnTo>
                      <a:pt x="33945" y="6512"/>
                    </a:lnTo>
                    <a:lnTo>
                      <a:pt x="21829" y="146"/>
                    </a:lnTo>
                    <a:lnTo>
                      <a:pt x="19431" y="0"/>
                    </a:lnTo>
                    <a:lnTo>
                      <a:pt x="6507" y="4916"/>
                    </a:lnTo>
                    <a:lnTo>
                      <a:pt x="146" y="17032"/>
                    </a:lnTo>
                    <a:lnTo>
                      <a:pt x="0" y="19431"/>
                    </a:lnTo>
                    <a:lnTo>
                      <a:pt x="4911" y="32349"/>
                    </a:lnTo>
                    <a:lnTo>
                      <a:pt x="17029"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1" name="object 51"/>
              <p:cNvSpPr/>
              <p:nvPr/>
            </p:nvSpPr>
            <p:spPr>
              <a:xfrm>
                <a:off x="9949580" y="6792978"/>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2" name="object 52"/>
              <p:cNvSpPr/>
              <p:nvPr/>
            </p:nvSpPr>
            <p:spPr>
              <a:xfrm>
                <a:off x="9796501" y="6772315"/>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 name="object 2"/>
              <p:cNvSpPr txBox="1"/>
              <p:nvPr/>
            </p:nvSpPr>
            <p:spPr>
              <a:xfrm>
                <a:off x="10291430" y="7006394"/>
                <a:ext cx="68046" cy="272237"/>
              </a:xfrm>
              <a:prstGeom prst="rect">
                <a:avLst/>
              </a:prstGeom>
            </p:spPr>
            <p:txBody>
              <a:bodyPr wrap="square" lIns="0" tIns="0" rIns="0" bIns="0" rtlCol="0">
                <a:noAutofit/>
              </a:bodyPr>
              <a:lstStyle/>
              <a:p>
                <a:pPr marL="25397">
                  <a:lnSpc>
                    <a:spcPts val="999"/>
                  </a:lnSpc>
                </a:pPr>
                <a:endParaRPr sz="1000" dirty="0">
                  <a:latin typeface="Open Sans" panose="020B0606030504020204" pitchFamily="34" charset="0"/>
                  <a:ea typeface="Open Sans" panose="020B0606030504020204" pitchFamily="34" charset="0"/>
                  <a:cs typeface="Open Sans" panose="020B0606030504020204" pitchFamily="34" charset="0"/>
                </a:endParaRPr>
              </a:p>
            </p:txBody>
          </p:sp>
        </p:gr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4" y="1"/>
            <a:ext cx="10672176" cy="3799975"/>
          </a:xfrm>
          <a:prstGeom prst="rect">
            <a:avLst/>
          </a:prstGeom>
        </p:spPr>
      </p:pic>
      <p:sp>
        <p:nvSpPr>
          <p:cNvPr id="58" name="TextBox 57"/>
          <p:cNvSpPr txBox="1"/>
          <p:nvPr/>
        </p:nvSpPr>
        <p:spPr>
          <a:xfrm>
            <a:off x="2" y="1625938"/>
            <a:ext cx="10667999" cy="2677646"/>
          </a:xfrm>
          <a:prstGeom prst="rect">
            <a:avLst/>
          </a:prstGeom>
          <a:noFill/>
        </p:spPr>
        <p:txBody>
          <a:bodyPr wrap="square" lIns="91429" tIns="45715" rIns="91429" bIns="45715" rtlCol="0">
            <a:spAutoFit/>
          </a:bodyPr>
          <a:lstStyle/>
          <a:p>
            <a:pPr algn="ctr"/>
            <a:r>
              <a:rPr lang="en-GB" sz="3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EGI: </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advanced</a:t>
            </a:r>
            <a:r>
              <a:rPr lang="en-GB" sz="3600" spc="1"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computing</a:t>
            </a:r>
            <a:r>
              <a:rPr lang="en-GB" sz="3600" spc="-9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for </a:t>
            </a:r>
            <a:r>
              <a:rPr lang="en-GB" sz="3600" dirty="0" smtClean="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research</a:t>
            </a:r>
          </a:p>
          <a:p>
            <a:pPr algn="ctr"/>
            <a:r>
              <a:rPr lang="en-GB" sz="3600" dirty="0" smtClean="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t>
            </a:r>
            <a:endPar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algn="ctr"/>
            <a:r>
              <a:rPr lang="en-GB" sz="3600" dirty="0" smtClean="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Towards the European Open Science Cloud (EOSC)</a:t>
            </a:r>
            <a:endPar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algn="ctr"/>
            <a:endParaRPr lang="en-GB" sz="2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59" name="Group 58"/>
          <p:cNvGrpSpPr/>
          <p:nvPr/>
        </p:nvGrpSpPr>
        <p:grpSpPr>
          <a:xfrm>
            <a:off x="300885" y="7175198"/>
            <a:ext cx="8690716" cy="343203"/>
            <a:chOff x="764341" y="7213600"/>
            <a:chExt cx="8690716" cy="343203"/>
          </a:xfrm>
        </p:grpSpPr>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341" y="7213600"/>
              <a:ext cx="454859" cy="343203"/>
            </a:xfrm>
            <a:prstGeom prst="rect">
              <a:avLst/>
            </a:prstGeom>
          </p:spPr>
        </p:pic>
        <p:sp>
          <p:nvSpPr>
            <p:cNvPr id="54" name="TextBox 53"/>
            <p:cNvSpPr txBox="1"/>
            <p:nvPr/>
          </p:nvSpPr>
          <p:spPr>
            <a:xfrm>
              <a:off x="1742969" y="7322433"/>
              <a:ext cx="7712088" cy="146129"/>
            </a:xfrm>
            <a:prstGeom prst="rect">
              <a:avLst/>
            </a:prstGeom>
            <a:noFill/>
          </p:spPr>
          <p:txBody>
            <a:bodyPr wrap="square" lIns="22795" tIns="11398" rIns="22795" bIns="11398" rtlCol="0">
              <a:spAutoFit/>
            </a:bodyPr>
            <a:lstStyle/>
            <a:p>
              <a:r>
                <a:rPr lang="en-GB" sz="800" dirty="0">
                  <a:solidFill>
                    <a:srgbClr val="0067B1"/>
                  </a:solidFill>
                  <a:latin typeface="Open Sans" panose="020B0606030504020204" pitchFamily="34" charset="0"/>
                  <a:ea typeface="Open Sans" panose="020B0606030504020204" pitchFamily="34" charset="0"/>
                  <a:cs typeface="Open Sans" panose="020B0606030504020204" pitchFamily="34" charset="0"/>
                </a:rPr>
                <a:t>The EGI-Engage project is co-funded by the European Union (EU) Horizon 2020 program under grant number 654142</a:t>
              </a:r>
            </a:p>
          </p:txBody>
        </p: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7426" y="7245764"/>
              <a:ext cx="438974" cy="299468"/>
            </a:xfrm>
            <a:prstGeom prst="rect">
              <a:avLst/>
            </a:prstGeom>
          </p:spPr>
        </p:pic>
      </p:grpSp>
      <p:sp>
        <p:nvSpPr>
          <p:cNvPr id="56" name="TextBox 55"/>
          <p:cNvSpPr txBox="1"/>
          <p:nvPr/>
        </p:nvSpPr>
        <p:spPr>
          <a:xfrm>
            <a:off x="228600" y="6488088"/>
            <a:ext cx="2648774" cy="415488"/>
          </a:xfrm>
          <a:prstGeom prst="rect">
            <a:avLst/>
          </a:prstGeom>
          <a:noFill/>
        </p:spPr>
        <p:txBody>
          <a:bodyPr wrap="square" lIns="91429" tIns="45715" rIns="91429" bIns="45715" rtlCol="0">
            <a:spAutoFit/>
          </a:bodyPr>
          <a:lstStyle/>
          <a:p>
            <a:r>
              <a:rPr lang="en-GB"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www.egi.eu</a:t>
            </a:r>
          </a:p>
        </p:txBody>
      </p:sp>
      <p:sp>
        <p:nvSpPr>
          <p:cNvPr id="61" name="Subtitle 3"/>
          <p:cNvSpPr txBox="1">
            <a:spLocks/>
          </p:cNvSpPr>
          <p:nvPr/>
        </p:nvSpPr>
        <p:spPr>
          <a:xfrm>
            <a:off x="1524001" y="4089400"/>
            <a:ext cx="7488832" cy="504056"/>
          </a:xfrm>
          <a:prstGeom prst="rect">
            <a:avLst/>
          </a:prstGeom>
        </p:spPr>
        <p:txBody>
          <a:bodyPr lIns="91429" tIns="45715" rIns="91429" bIns="45715"/>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b="1" dirty="0" smtClean="0">
                <a:latin typeface="Open Sans" panose="020B0606030504020204" pitchFamily="34" charset="0"/>
                <a:ea typeface="Open Sans" panose="020B0606030504020204" pitchFamily="34" charset="0"/>
                <a:cs typeface="Open Sans" panose="020B0606030504020204" pitchFamily="34" charset="0"/>
              </a:rPr>
              <a:t>Yannick </a:t>
            </a:r>
            <a:r>
              <a:rPr lang="it-IT" b="1" dirty="0" smtClean="0">
                <a:latin typeface="Open Sans" panose="020B0606030504020204" pitchFamily="34" charset="0"/>
                <a:ea typeface="Open Sans" panose="020B0606030504020204" pitchFamily="34" charset="0"/>
                <a:cs typeface="Open Sans" panose="020B0606030504020204" pitchFamily="34" charset="0"/>
              </a:rPr>
              <a:t>Legré</a:t>
            </a: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sp>
        <p:nvSpPr>
          <p:cNvPr id="62" name="Text Placeholder 1"/>
          <p:cNvSpPr>
            <a:spLocks noGrp="1"/>
          </p:cNvSpPr>
          <p:nvPr/>
        </p:nvSpPr>
        <p:spPr>
          <a:xfrm>
            <a:off x="1881771" y="4699000"/>
            <a:ext cx="6805029" cy="1081944"/>
          </a:xfrm>
          <a:prstGeom prst="rect">
            <a:avLst/>
          </a:prstGeom>
        </p:spPr>
        <p:txBody>
          <a:bodyPr vert="horz" lIns="91429" tIns="45715" rIns="91429" bIns="45715" rtlCol="0">
            <a:normAutofit/>
          </a:bodyPr>
          <a:lstStyle>
            <a:lvl1pPr marL="0" indent="0" algn="ctr" defTabSz="914400" rtl="0" eaLnBrk="1" latinLnBrk="0" hangingPunct="1">
              <a:spcBef>
                <a:spcPct val="20000"/>
              </a:spcBef>
              <a:buFontTx/>
              <a:buNone/>
              <a:defRPr sz="2000" b="1" kern="1200" baseline="0">
                <a:solidFill>
                  <a:schemeClr val="tx1">
                    <a:lumMod val="50000"/>
                    <a:lumOff val="50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Open Sans" panose="020B0606030504020204" pitchFamily="34" charset="0"/>
                <a:ea typeface="Open Sans" panose="020B0606030504020204" pitchFamily="34" charset="0"/>
                <a:cs typeface="Open Sans" panose="020B0606030504020204" pitchFamily="34" charset="0"/>
              </a:rPr>
              <a:t>Managing </a:t>
            </a:r>
            <a:r>
              <a:rPr lang="en-US" dirty="0" smtClean="0">
                <a:latin typeface="Open Sans" panose="020B0606030504020204" pitchFamily="34" charset="0"/>
                <a:ea typeface="Open Sans" panose="020B0606030504020204" pitchFamily="34" charset="0"/>
                <a:cs typeface="Open Sans" panose="020B0606030504020204" pitchFamily="34" charset="0"/>
              </a:rPr>
              <a:t>Director </a:t>
            </a:r>
            <a:endParaRPr lang="en-US" dirty="0" smtClean="0">
              <a:latin typeface="Open Sans" panose="020B0606030504020204" pitchFamily="34" charset="0"/>
              <a:ea typeface="Open Sans" panose="020B0606030504020204" pitchFamily="34" charset="0"/>
              <a:cs typeface="Open Sans" panose="020B0606030504020204" pitchFamily="34" charset="0"/>
            </a:endParaRPr>
          </a:p>
          <a:p>
            <a:r>
              <a:rPr lang="en-US" dirty="0" smtClean="0">
                <a:latin typeface="Open Sans" panose="020B0606030504020204" pitchFamily="34" charset="0"/>
                <a:ea typeface="Open Sans" panose="020B0606030504020204" pitchFamily="34" charset="0"/>
                <a:cs typeface="Open Sans" panose="020B0606030504020204" pitchFamily="34" charset="0"/>
                <a:hlinkClick r:id="rId6"/>
              </a:rPr>
              <a:t>yannick.legre</a:t>
            </a:r>
            <a:r>
              <a:rPr lang="en-US" dirty="0">
                <a:latin typeface="Open Sans" panose="020B0606030504020204" pitchFamily="34" charset="0"/>
                <a:ea typeface="Open Sans" panose="020B0606030504020204" pitchFamily="34" charset="0"/>
                <a:cs typeface="Open Sans" panose="020B0606030504020204" pitchFamily="34" charset="0"/>
                <a:hlinkClick r:id="rId6"/>
              </a:rPr>
              <a:t>@</a:t>
            </a:r>
            <a:r>
              <a:rPr lang="en-US" dirty="0" smtClean="0">
                <a:latin typeface="Open Sans" panose="020B0606030504020204" pitchFamily="34" charset="0"/>
                <a:ea typeface="Open Sans" panose="020B0606030504020204" pitchFamily="34" charset="0"/>
                <a:cs typeface="Open Sans" panose="020B0606030504020204" pitchFamily="34" charset="0"/>
                <a:hlinkClick r:id="rId6"/>
              </a:rPr>
              <a:t>egi.eu</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6000"/>
    </mc:Choice>
    <mc:Fallback xmlns="">
      <p:transition xmlns:p14="http://schemas.microsoft.com/office/powerpoint/2010/main" advTm="600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4847072" y="1955801"/>
            <a:ext cx="5668528" cy="3482995"/>
          </a:xfrm>
          <a:prstGeom prst="rect">
            <a:avLst/>
          </a:prstGeom>
          <a:noFill/>
        </p:spPr>
        <p:txBody>
          <a:bodyPr wrap="square" lIns="91419" tIns="45709" rIns="91419" bIns="45709" rtlCol="0">
            <a:spAutoFit/>
          </a:bodyPr>
          <a:lstStyle/>
          <a:p>
            <a:pPr>
              <a:spcBef>
                <a:spcPts val="1368"/>
              </a:spcBef>
            </a:pPr>
            <a:r>
              <a:rPr lang="en-GB" sz="2700" dirty="0">
                <a:latin typeface="Open Sans" panose="020B0606030504020204" pitchFamily="34" charset="0"/>
                <a:ea typeface="Open Sans" panose="020B0606030504020204" pitchFamily="34" charset="0"/>
                <a:cs typeface="Open Sans" panose="020B0606030504020204" pitchFamily="34" charset="0"/>
              </a:rPr>
              <a:t>1350 scientists from 32 countries</a:t>
            </a:r>
          </a:p>
          <a:p>
            <a:pPr>
              <a:spcBef>
                <a:spcPts val="1368"/>
              </a:spcBef>
            </a:pPr>
            <a:r>
              <a:rPr lang="en-GB" sz="2700" b="1" dirty="0">
                <a:latin typeface="Open Sans Semibold" panose="020B0706030804020204" pitchFamily="34" charset="0"/>
                <a:ea typeface="Open Sans Semibold" panose="020B0706030804020204" pitchFamily="34" charset="0"/>
                <a:cs typeface="Open Sans Semibold" panose="020B0706030804020204" pitchFamily="34" charset="0"/>
              </a:rPr>
              <a:t>CTA EGI usage (2013-2016):</a:t>
            </a:r>
          </a:p>
          <a:p>
            <a:pPr marL="457147" indent="-457147">
              <a:spcBef>
                <a:spcPts val="1368"/>
              </a:spcBef>
              <a:buFont typeface="Arial" panose="020B0604020202020204" pitchFamily="34" charset="0"/>
              <a:buChar char="•"/>
            </a:pPr>
            <a:r>
              <a:rPr lang="en-GB" sz="2700" dirty="0">
                <a:latin typeface="Open Sans" panose="020B0606030504020204" pitchFamily="34" charset="0"/>
                <a:ea typeface="Open Sans" panose="020B0606030504020204" pitchFamily="34" charset="0"/>
                <a:cs typeface="Open Sans" panose="020B0606030504020204" pitchFamily="34" charset="0"/>
              </a:rPr>
              <a:t>360 million HS06 CPU hours</a:t>
            </a:r>
          </a:p>
          <a:p>
            <a:pPr marL="457147" indent="-457147">
              <a:spcBef>
                <a:spcPts val="1368"/>
              </a:spcBef>
              <a:buFont typeface="Arial" panose="020B0604020202020204" pitchFamily="34" charset="0"/>
              <a:buChar char="•"/>
            </a:pPr>
            <a:r>
              <a:rPr lang="en-GB" sz="2700" dirty="0">
                <a:latin typeface="Open Sans" panose="020B0606030504020204" pitchFamily="34" charset="0"/>
                <a:ea typeface="Open Sans" panose="020B0606030504020204" pitchFamily="34" charset="0"/>
                <a:cs typeface="Open Sans" panose="020B0606030504020204" pitchFamily="34" charset="0"/>
              </a:rPr>
              <a:t>11 PB of data transferred</a:t>
            </a:r>
          </a:p>
          <a:p>
            <a:pPr marL="457147" indent="-457147">
              <a:spcBef>
                <a:spcPts val="1368"/>
              </a:spcBef>
              <a:buFont typeface="Arial" panose="020B0604020202020204" pitchFamily="34" charset="0"/>
              <a:buChar char="•"/>
            </a:pPr>
            <a:r>
              <a:rPr lang="en-GB" sz="2700" dirty="0">
                <a:latin typeface="Open Sans" panose="020B0606030504020204" pitchFamily="34" charset="0"/>
                <a:ea typeface="Open Sans" panose="020B0606030504020204" pitchFamily="34" charset="0"/>
                <a:cs typeface="Open Sans" panose="020B0606030504020204" pitchFamily="34" charset="0"/>
              </a:rPr>
              <a:t>2 PB currently in storage</a:t>
            </a:r>
          </a:p>
          <a:p>
            <a:pPr marL="457147" indent="-457147">
              <a:spcBef>
                <a:spcPts val="1368"/>
              </a:spcBef>
              <a:buFont typeface="Arial" panose="020B0604020202020204" pitchFamily="34" charset="0"/>
              <a:buChar char="•"/>
            </a:pPr>
            <a:r>
              <a:rPr lang="en-GB" sz="2700" dirty="0">
                <a:latin typeface="Open Sans" panose="020B0606030504020204" pitchFamily="34" charset="0"/>
                <a:ea typeface="Open Sans" panose="020B0606030504020204" pitchFamily="34" charset="0"/>
                <a:cs typeface="Open Sans" panose="020B0606030504020204" pitchFamily="34" charset="0"/>
              </a:rPr>
              <a:t>11 million compute jobs</a:t>
            </a:r>
            <a:endParaRPr lang="en-US" sz="27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44" y="1955801"/>
            <a:ext cx="3901807" cy="2590800"/>
          </a:xfrm>
          <a:prstGeom prst="rect">
            <a:avLst/>
          </a:prstGeom>
        </p:spPr>
      </p:pic>
      <p:sp>
        <p:nvSpPr>
          <p:cNvPr id="12" name="TextBox 11"/>
          <p:cNvSpPr txBox="1"/>
          <p:nvPr/>
        </p:nvSpPr>
        <p:spPr>
          <a:xfrm>
            <a:off x="757102" y="4631759"/>
            <a:ext cx="3891099" cy="597665"/>
          </a:xfrm>
          <a:prstGeom prst="rect">
            <a:avLst/>
          </a:prstGeom>
          <a:noFill/>
        </p:spPr>
        <p:txBody>
          <a:bodyPr wrap="square" lIns="104192" tIns="52097" rIns="104192" bIns="52097"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Credit: Akihiro </a:t>
            </a:r>
            <a:r>
              <a:rPr lang="en-GB" sz="1400" dirty="0" err="1">
                <a:latin typeface="Open Sans" panose="020B0606030504020204" pitchFamily="34" charset="0"/>
                <a:ea typeface="Open Sans" panose="020B0606030504020204" pitchFamily="34" charset="0"/>
                <a:cs typeface="Open Sans" panose="020B0606030504020204" pitchFamily="34" charset="0"/>
              </a:rPr>
              <a:t>Ikeshita</a:t>
            </a:r>
            <a:r>
              <a:rPr lang="en-GB" sz="1400" dirty="0">
                <a:latin typeface="Open Sans" panose="020B0606030504020204" pitchFamily="34" charset="0"/>
                <a:ea typeface="Open Sans" panose="020B0606030504020204" pitchFamily="34" charset="0"/>
                <a:cs typeface="Open Sans" panose="020B0606030504020204" pitchFamily="34" charset="0"/>
              </a:rPr>
              <a:t> Mero-TSK</a:t>
            </a:r>
          </a:p>
          <a:p>
            <a:endParaRPr lang="en-GB" dirty="0"/>
          </a:p>
        </p:txBody>
      </p:sp>
      <p:sp>
        <p:nvSpPr>
          <p:cNvPr id="4" name="TextBox 3"/>
          <p:cNvSpPr txBox="1"/>
          <p:nvPr/>
        </p:nvSpPr>
        <p:spPr>
          <a:xfrm>
            <a:off x="782444" y="5860872"/>
            <a:ext cx="9237204" cy="1200329"/>
          </a:xfrm>
          <a:prstGeom prst="rect">
            <a:avLst/>
          </a:prstGeom>
          <a:noFill/>
        </p:spPr>
        <p:txBody>
          <a:bodyPr wrap="square" lIns="91429" tIns="45715" rIns="91429" bIns="45715" rtlCol="0">
            <a:spAutoFit/>
          </a:bodyPr>
          <a:lstStyle/>
          <a:p>
            <a:r>
              <a:rPr lang="en-GB" sz="2400" dirty="0">
                <a:latin typeface="Open Sans" panose="020B0606030504020204" pitchFamily="34" charset="0"/>
                <a:ea typeface="Open Sans" panose="020B0606030504020204" pitchFamily="34" charset="0"/>
                <a:cs typeface="Open Sans" panose="020B0606030504020204" pitchFamily="34" charset="0"/>
              </a:rPr>
              <a:t>CTA used EGI’s High-Throughput Compute and Online Storage services to manage its computational challenges during the array preparatory phase. </a:t>
            </a:r>
            <a:r>
              <a:rPr lang="en-GB" sz="2400" i="1" dirty="0">
                <a:latin typeface="Open Sans" panose="020B0606030504020204" pitchFamily="34" charset="0"/>
                <a:ea typeface="Open Sans" panose="020B0606030504020204" pitchFamily="34" charset="0"/>
                <a:cs typeface="Open Sans" panose="020B0606030504020204" pitchFamily="34" charset="0"/>
                <a:hlinkClick r:id="rId3"/>
              </a:rPr>
              <a:t>http://go.egi.eu/</a:t>
            </a:r>
            <a:r>
              <a:rPr lang="en-GB" sz="2400" i="1" dirty="0" smtClean="0">
                <a:latin typeface="Open Sans" panose="020B0606030504020204" pitchFamily="34" charset="0"/>
                <a:ea typeface="Open Sans" panose="020B0606030504020204" pitchFamily="34" charset="0"/>
                <a:cs typeface="Open Sans" panose="020B0606030504020204" pitchFamily="34" charset="0"/>
                <a:hlinkClick r:id="rId3"/>
              </a:rPr>
              <a:t>cta</a:t>
            </a:r>
            <a:r>
              <a:rPr lang="en-GB" sz="2400" i="1" dirty="0" smtClean="0">
                <a:latin typeface="Open Sans" panose="020B0606030504020204" pitchFamily="34" charset="0"/>
                <a:ea typeface="Open Sans" panose="020B0606030504020204" pitchFamily="34" charset="0"/>
                <a:cs typeface="Open Sans" panose="020B0606030504020204" pitchFamily="34" charset="0"/>
              </a:rPr>
              <a:t> </a:t>
            </a:r>
            <a:endParaRPr lang="en-GB" sz="24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 r="17031"/>
          <a:stretch/>
        </p:blipFill>
        <p:spPr>
          <a:xfrm>
            <a:off x="782443" y="1955801"/>
            <a:ext cx="3916810" cy="2675957"/>
          </a:xfrm>
          <a:prstGeom prst="rect">
            <a:avLst/>
          </a:prstGeom>
        </p:spPr>
      </p:pic>
      <p:sp>
        <p:nvSpPr>
          <p:cNvPr id="13" name="TextBox 12"/>
          <p:cNvSpPr txBox="1"/>
          <p:nvPr/>
        </p:nvSpPr>
        <p:spPr>
          <a:xfrm>
            <a:off x="533400" y="408227"/>
            <a:ext cx="9982200" cy="1400373"/>
          </a:xfrm>
          <a:prstGeom prst="rect">
            <a:avLst/>
          </a:prstGeom>
          <a:noFill/>
        </p:spPr>
        <p:txBody>
          <a:bodyPr wrap="square" lIns="91429" tIns="45715" rIns="91429" bIns="45715" rtlCol="0">
            <a:spAutoFit/>
          </a:bodyPr>
          <a:lstStyle/>
          <a:p>
            <a:pPr algn="ctr"/>
            <a:r>
              <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rPr>
              <a:t>Cherenkov Telescope Array: </a:t>
            </a:r>
          </a:p>
          <a:p>
            <a:pPr algn="ctr"/>
            <a:r>
              <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rPr>
              <a:t>the world’s leading gamma-ray observatory</a:t>
            </a:r>
            <a:endParaRPr lang="en-GB" sz="2400" b="1"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2100" spc="452"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endParaRPr lang="en-GB" sz="21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4" name="Straight Connector 13"/>
          <p:cNvCxnSpPr/>
          <p:nvPr/>
        </p:nvCxnSpPr>
        <p:spPr>
          <a:xfrm>
            <a:off x="1066800" y="1574800"/>
            <a:ext cx="8915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06515"/>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xmlns:p14="http://schemas.microsoft.com/office/powerpoint/2010/main" advTm="100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1" y="1955801"/>
            <a:ext cx="3886201" cy="3009020"/>
          </a:xfrm>
          <a:prstGeom prst="rect">
            <a:avLst/>
          </a:prstGeom>
        </p:spPr>
      </p:pic>
      <p:sp>
        <p:nvSpPr>
          <p:cNvPr id="11" name="TextBox 10"/>
          <p:cNvSpPr txBox="1"/>
          <p:nvPr/>
        </p:nvSpPr>
        <p:spPr>
          <a:xfrm>
            <a:off x="4881700" y="1879601"/>
            <a:ext cx="5206429" cy="3898493"/>
          </a:xfrm>
          <a:prstGeom prst="rect">
            <a:avLst/>
          </a:prstGeom>
          <a:noFill/>
        </p:spPr>
        <p:txBody>
          <a:bodyPr wrap="square" lIns="91419" tIns="45709" rIns="91419" bIns="45709" rtlCol="0">
            <a:spAutoFit/>
          </a:bodyPr>
          <a:lstStyle/>
          <a:p>
            <a:pPr>
              <a:spcBef>
                <a:spcPts val="1368"/>
              </a:spcBef>
            </a:pPr>
            <a:r>
              <a:rPr lang="en-GB" sz="2700" b="1" dirty="0">
                <a:latin typeface="Open Sans Semibold" panose="020B0706030804020204" pitchFamily="34" charset="0"/>
                <a:ea typeface="Open Sans Semibold" panose="020B0706030804020204" pitchFamily="34" charset="0"/>
                <a:cs typeface="Open Sans Semibold" panose="020B0706030804020204" pitchFamily="34" charset="0"/>
              </a:rPr>
              <a:t>Very fast access to large volumes of data</a:t>
            </a:r>
          </a:p>
          <a:p>
            <a:pPr marL="457147" indent="-457147">
              <a:spcBef>
                <a:spcPts val="1368"/>
              </a:spcBef>
              <a:buFont typeface="Arial"/>
              <a:buChar char="•"/>
            </a:pPr>
            <a:r>
              <a:rPr lang="en-GB" sz="2700" dirty="0">
                <a:latin typeface="Open Sans" panose="020B0606030504020204" pitchFamily="34" charset="0"/>
                <a:ea typeface="Open Sans" panose="020B0606030504020204" pitchFamily="34" charset="0"/>
                <a:cs typeface="Open Sans" panose="020B0606030504020204" pitchFamily="34" charset="0"/>
              </a:rPr>
              <a:t>Earth Observation  data</a:t>
            </a:r>
          </a:p>
          <a:p>
            <a:pPr marL="457147" indent="-457147">
              <a:spcBef>
                <a:spcPts val="1368"/>
              </a:spcBef>
              <a:buFont typeface="Arial"/>
              <a:buChar char="•"/>
            </a:pPr>
            <a:r>
              <a:rPr lang="en-GB" sz="2700" dirty="0">
                <a:latin typeface="Open Sans" panose="020B0606030504020204" pitchFamily="34" charset="0"/>
                <a:ea typeface="Open Sans" panose="020B0606030504020204" pitchFamily="34" charset="0"/>
                <a:cs typeface="Open Sans" panose="020B0606030504020204" pitchFamily="34" charset="0"/>
              </a:rPr>
              <a:t>In-situ data</a:t>
            </a:r>
          </a:p>
          <a:p>
            <a:pPr>
              <a:spcBef>
                <a:spcPts val="1368"/>
              </a:spcBef>
            </a:pPr>
            <a:r>
              <a:rPr lang="en-GB" sz="2700" b="1" dirty="0">
                <a:latin typeface="Open Sans Semibold" panose="020B0706030804020204" pitchFamily="34" charset="0"/>
                <a:ea typeface="Open Sans Semibold" panose="020B0706030804020204" pitchFamily="34" charset="0"/>
                <a:cs typeface="Open Sans Semibold" panose="020B0706030804020204" pitchFamily="34" charset="0"/>
              </a:rPr>
              <a:t>Distributed processing</a:t>
            </a:r>
          </a:p>
          <a:p>
            <a:pPr marL="457147" indent="-457147">
              <a:spcBef>
                <a:spcPts val="1368"/>
              </a:spcBef>
              <a:buFont typeface="Arial"/>
              <a:buChar char="•"/>
            </a:pPr>
            <a:r>
              <a:rPr lang="en-GB" sz="2700" dirty="0">
                <a:latin typeface="Open Sans" panose="020B0606030504020204" pitchFamily="34" charset="0"/>
                <a:ea typeface="Open Sans" panose="020B0606030504020204" pitchFamily="34" charset="0"/>
                <a:cs typeface="Open Sans" panose="020B0606030504020204" pitchFamily="34" charset="0"/>
              </a:rPr>
              <a:t>Hybrid cloud infrastructure</a:t>
            </a:r>
          </a:p>
          <a:p>
            <a:pPr marL="457147" indent="-457147">
              <a:spcBef>
                <a:spcPts val="1368"/>
              </a:spcBef>
              <a:buFont typeface="Arial"/>
              <a:buChar char="•"/>
            </a:pPr>
            <a:r>
              <a:rPr lang="en-GB" sz="2700" dirty="0">
                <a:latin typeface="Open Sans" panose="020B0606030504020204" pitchFamily="34" charset="0"/>
                <a:ea typeface="Open Sans" panose="020B0606030504020204" pitchFamily="34" charset="0"/>
                <a:cs typeface="Open Sans" panose="020B0606030504020204" pitchFamily="34" charset="0"/>
              </a:rPr>
              <a:t>Access to HTC resources</a:t>
            </a:r>
          </a:p>
        </p:txBody>
      </p:sp>
      <p:pic>
        <p:nvPicPr>
          <p:cNvPr id="2" name="Picture 1" descr="Screen Shot 2016-11-21 at 16.38.2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1" y="1955800"/>
            <a:ext cx="4556760" cy="3505201"/>
          </a:xfrm>
          <a:prstGeom prst="rect">
            <a:avLst/>
          </a:prstGeom>
        </p:spPr>
      </p:pic>
      <p:sp>
        <p:nvSpPr>
          <p:cNvPr id="14" name="TextBox 13"/>
          <p:cNvSpPr txBox="1"/>
          <p:nvPr/>
        </p:nvSpPr>
        <p:spPr>
          <a:xfrm>
            <a:off x="457201" y="408227"/>
            <a:ext cx="9829800" cy="907931"/>
          </a:xfrm>
          <a:prstGeom prst="rect">
            <a:avLst/>
          </a:prstGeom>
          <a:noFill/>
        </p:spPr>
        <p:txBody>
          <a:bodyPr wrap="square" lIns="91429" tIns="45715" rIns="91429" bIns="45715" rtlCol="0">
            <a:spAutoFit/>
          </a:bodyPr>
          <a:lstStyle/>
          <a:p>
            <a:pPr algn="ctr"/>
            <a:r>
              <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rPr>
              <a:t>Supporting the </a:t>
            </a:r>
            <a:r>
              <a:rPr lang="en-GB" sz="3200" b="1" dirty="0" err="1">
                <a:solidFill>
                  <a:srgbClr val="0067B1"/>
                </a:solidFill>
                <a:latin typeface="Open Sans" panose="020B0606030504020204" pitchFamily="34" charset="0"/>
                <a:ea typeface="Open Sans" panose="020B0606030504020204" pitchFamily="34" charset="0"/>
                <a:cs typeface="Open Sans" panose="020B0606030504020204" pitchFamily="34" charset="0"/>
              </a:rPr>
              <a:t>Geohazard</a:t>
            </a:r>
            <a:r>
              <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rPr>
              <a:t> Exploitation Platform</a:t>
            </a:r>
            <a:endParaRPr lang="en-GB" sz="2400" b="1"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2100" spc="452"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endParaRPr lang="en-GB" sz="21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1066800" y="1574800"/>
            <a:ext cx="8915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839279"/>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xmlns:p14="http://schemas.microsoft.com/office/powerpoint/2010/main" advTm="1000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4847072" y="1881307"/>
            <a:ext cx="5439928" cy="3724086"/>
          </a:xfrm>
          <a:prstGeom prst="rect">
            <a:avLst/>
          </a:prstGeom>
          <a:noFill/>
        </p:spPr>
        <p:txBody>
          <a:bodyPr wrap="square" lIns="91419" tIns="45709" rIns="91419" bIns="45709" rtlCol="0">
            <a:spAutoFit/>
          </a:bodyPr>
          <a:lstStyle/>
          <a:p>
            <a:pPr marL="88890">
              <a:spcBef>
                <a:spcPts val="800"/>
              </a:spcBef>
              <a:buClr>
                <a:srgbClr val="000000"/>
              </a:buClr>
              <a:buSzPct val="100000"/>
            </a:pPr>
            <a:r>
              <a:rPr lang="fi-FI" sz="2700" b="1" dirty="0" err="1">
                <a:solidFill>
                  <a:srgbClr val="000000"/>
                </a:solidFill>
                <a:latin typeface="Open Sans"/>
                <a:cs typeface="Open Sans"/>
              </a:rPr>
              <a:t>Euro-Argo</a:t>
            </a:r>
            <a:endParaRPr lang="fi-FI" sz="2700" b="1" dirty="0">
              <a:solidFill>
                <a:srgbClr val="000000"/>
              </a:solidFill>
              <a:latin typeface="Open Sans"/>
              <a:cs typeface="Open Sans"/>
            </a:endParaRPr>
          </a:p>
          <a:p>
            <a:pPr marL="431750" indent="-342860">
              <a:spcBef>
                <a:spcPts val="800"/>
              </a:spcBef>
              <a:buClr>
                <a:srgbClr val="000000"/>
              </a:buClr>
              <a:buSzPct val="100000"/>
              <a:buFont typeface="Arial"/>
              <a:buChar char="•"/>
            </a:pPr>
            <a:r>
              <a:rPr lang="fi-FI" sz="2700" dirty="0" err="1">
                <a:solidFill>
                  <a:srgbClr val="000000"/>
                </a:solidFill>
                <a:latin typeface="Open Sans"/>
                <a:cs typeface="Open Sans"/>
              </a:rPr>
              <a:t>Operates</a:t>
            </a:r>
            <a:r>
              <a:rPr lang="fi-FI" sz="2700" dirty="0">
                <a:solidFill>
                  <a:srgbClr val="000000"/>
                </a:solidFill>
                <a:latin typeface="Open Sans"/>
                <a:cs typeface="Open Sans"/>
              </a:rPr>
              <a:t> an </a:t>
            </a:r>
            <a:r>
              <a:rPr lang="fi-FI" sz="2700" dirty="0" err="1">
                <a:solidFill>
                  <a:srgbClr val="000000"/>
                </a:solidFill>
                <a:latin typeface="Open Sans"/>
                <a:cs typeface="Open Sans"/>
              </a:rPr>
              <a:t>array</a:t>
            </a:r>
            <a:r>
              <a:rPr lang="fi-FI" sz="2700" dirty="0">
                <a:solidFill>
                  <a:srgbClr val="000000"/>
                </a:solidFill>
                <a:latin typeface="Open Sans"/>
                <a:cs typeface="Open Sans"/>
              </a:rPr>
              <a:t> of </a:t>
            </a:r>
            <a:r>
              <a:rPr lang="fi-FI" sz="2700" dirty="0" err="1">
                <a:solidFill>
                  <a:srgbClr val="000000"/>
                </a:solidFill>
                <a:latin typeface="Open Sans"/>
                <a:cs typeface="Open Sans"/>
              </a:rPr>
              <a:t>ca</a:t>
            </a:r>
            <a:r>
              <a:rPr lang="fi-FI" sz="2700" dirty="0">
                <a:solidFill>
                  <a:srgbClr val="000000"/>
                </a:solidFill>
                <a:latin typeface="Open Sans"/>
                <a:cs typeface="Open Sans"/>
              </a:rPr>
              <a:t>. 800 </a:t>
            </a:r>
            <a:r>
              <a:rPr lang="fi-FI" sz="2700" dirty="0" err="1">
                <a:solidFill>
                  <a:srgbClr val="000000"/>
                </a:solidFill>
                <a:latin typeface="Open Sans"/>
                <a:cs typeface="Open Sans"/>
              </a:rPr>
              <a:t>floating</a:t>
            </a:r>
            <a:r>
              <a:rPr lang="fi-FI" sz="2700" dirty="0">
                <a:solidFill>
                  <a:srgbClr val="000000"/>
                </a:solidFill>
                <a:latin typeface="Open Sans"/>
                <a:cs typeface="Open Sans"/>
              </a:rPr>
              <a:t> </a:t>
            </a:r>
            <a:r>
              <a:rPr lang="fi-FI" sz="2700" dirty="0" err="1">
                <a:solidFill>
                  <a:srgbClr val="000000"/>
                </a:solidFill>
                <a:latin typeface="Open Sans"/>
                <a:cs typeface="Open Sans"/>
              </a:rPr>
              <a:t>sensors</a:t>
            </a:r>
            <a:r>
              <a:rPr lang="fi-FI" sz="2700" dirty="0">
                <a:solidFill>
                  <a:srgbClr val="000000"/>
                </a:solidFill>
                <a:latin typeface="Open Sans"/>
                <a:cs typeface="Open Sans"/>
              </a:rPr>
              <a:t> </a:t>
            </a:r>
          </a:p>
          <a:p>
            <a:pPr marL="431750" indent="-342860">
              <a:spcBef>
                <a:spcPts val="800"/>
              </a:spcBef>
              <a:buClr>
                <a:srgbClr val="000000"/>
              </a:buClr>
              <a:buSzPct val="100000"/>
              <a:buFont typeface="Arial"/>
              <a:buChar char="•"/>
            </a:pPr>
            <a:r>
              <a:rPr lang="fi-FI" sz="2700" dirty="0" err="1">
                <a:solidFill>
                  <a:srgbClr val="000000"/>
                </a:solidFill>
                <a:latin typeface="Open Sans"/>
                <a:cs typeface="Open Sans"/>
              </a:rPr>
              <a:t>Enhances</a:t>
            </a:r>
            <a:r>
              <a:rPr lang="fi-FI" sz="2700" dirty="0">
                <a:solidFill>
                  <a:srgbClr val="000000"/>
                </a:solidFill>
                <a:latin typeface="Open Sans"/>
                <a:cs typeface="Open Sans"/>
              </a:rPr>
              <a:t> </a:t>
            </a:r>
            <a:r>
              <a:rPr lang="fi-FI" sz="2700" dirty="0" err="1">
                <a:solidFill>
                  <a:srgbClr val="000000"/>
                </a:solidFill>
                <a:latin typeface="Open Sans"/>
                <a:cs typeface="Open Sans"/>
              </a:rPr>
              <a:t>coverage</a:t>
            </a:r>
            <a:r>
              <a:rPr lang="fi-FI" sz="2700" dirty="0">
                <a:solidFill>
                  <a:srgbClr val="000000"/>
                </a:solidFill>
                <a:latin typeface="Open Sans"/>
                <a:cs typeface="Open Sans"/>
              </a:rPr>
              <a:t> in the </a:t>
            </a:r>
            <a:r>
              <a:rPr lang="fi-FI" sz="2700" dirty="0" err="1">
                <a:solidFill>
                  <a:srgbClr val="000000"/>
                </a:solidFill>
                <a:latin typeface="Open Sans"/>
                <a:cs typeface="Open Sans"/>
              </a:rPr>
              <a:t>Europe’s</a:t>
            </a:r>
            <a:r>
              <a:rPr lang="fi-FI" sz="2700" dirty="0">
                <a:solidFill>
                  <a:srgbClr val="000000"/>
                </a:solidFill>
                <a:latin typeface="Open Sans"/>
                <a:cs typeface="Open Sans"/>
              </a:rPr>
              <a:t> </a:t>
            </a:r>
            <a:r>
              <a:rPr lang="fi-FI" sz="2700" dirty="0" err="1">
                <a:solidFill>
                  <a:srgbClr val="000000"/>
                </a:solidFill>
                <a:latin typeface="Open Sans"/>
                <a:cs typeface="Open Sans"/>
              </a:rPr>
              <a:t>regional</a:t>
            </a:r>
            <a:r>
              <a:rPr lang="fi-FI" sz="2700" dirty="0">
                <a:solidFill>
                  <a:srgbClr val="000000"/>
                </a:solidFill>
                <a:latin typeface="Open Sans"/>
                <a:cs typeface="Open Sans"/>
              </a:rPr>
              <a:t> </a:t>
            </a:r>
            <a:r>
              <a:rPr lang="fi-FI" sz="2700" dirty="0" err="1">
                <a:solidFill>
                  <a:srgbClr val="000000"/>
                </a:solidFill>
                <a:latin typeface="Open Sans"/>
                <a:cs typeface="Open Sans"/>
              </a:rPr>
              <a:t>seas</a:t>
            </a:r>
            <a:endParaRPr lang="fi-FI" sz="2700" dirty="0">
              <a:solidFill>
                <a:srgbClr val="000000"/>
              </a:solidFill>
              <a:latin typeface="Open Sans"/>
              <a:cs typeface="Open Sans"/>
            </a:endParaRPr>
          </a:p>
          <a:p>
            <a:pPr marL="431750" indent="-342860">
              <a:spcBef>
                <a:spcPts val="800"/>
              </a:spcBef>
              <a:buClr>
                <a:srgbClr val="000000"/>
              </a:buClr>
              <a:buSzPct val="100000"/>
              <a:buFont typeface="Arial"/>
              <a:buChar char="•"/>
            </a:pPr>
            <a:r>
              <a:rPr lang="fi-FI" sz="2700" dirty="0" err="1">
                <a:solidFill>
                  <a:srgbClr val="000000"/>
                </a:solidFill>
                <a:latin typeface="Open Sans"/>
                <a:cs typeface="Open Sans"/>
              </a:rPr>
              <a:t>Provides</a:t>
            </a:r>
            <a:r>
              <a:rPr lang="fi-FI" sz="2700" dirty="0">
                <a:solidFill>
                  <a:srgbClr val="000000"/>
                </a:solidFill>
                <a:latin typeface="Open Sans"/>
                <a:cs typeface="Open Sans"/>
              </a:rPr>
              <a:t> </a:t>
            </a:r>
            <a:r>
              <a:rPr lang="fi-FI" sz="2700" dirty="0" err="1">
                <a:solidFill>
                  <a:srgbClr val="000000"/>
                </a:solidFill>
                <a:latin typeface="Open Sans"/>
                <a:cs typeface="Open Sans"/>
              </a:rPr>
              <a:t>access</a:t>
            </a:r>
            <a:r>
              <a:rPr lang="fi-FI" sz="2700" dirty="0">
                <a:solidFill>
                  <a:srgbClr val="000000"/>
                </a:solidFill>
                <a:latin typeface="Open Sans"/>
                <a:cs typeface="Open Sans"/>
              </a:rPr>
              <a:t> to </a:t>
            </a:r>
            <a:r>
              <a:rPr lang="fi-FI" sz="2700" dirty="0" err="1">
                <a:solidFill>
                  <a:srgbClr val="000000"/>
                </a:solidFill>
                <a:latin typeface="Open Sans"/>
                <a:cs typeface="Open Sans"/>
              </a:rPr>
              <a:t>quality</a:t>
            </a:r>
            <a:r>
              <a:rPr lang="fi-FI" sz="2700" dirty="0">
                <a:solidFill>
                  <a:srgbClr val="000000"/>
                </a:solidFill>
                <a:latin typeface="Open Sans"/>
                <a:cs typeface="Open Sans"/>
              </a:rPr>
              <a:t> </a:t>
            </a:r>
            <a:r>
              <a:rPr lang="fi-FI" sz="2700" dirty="0" err="1">
                <a:solidFill>
                  <a:srgbClr val="000000"/>
                </a:solidFill>
                <a:latin typeface="Open Sans"/>
                <a:cs typeface="Open Sans"/>
              </a:rPr>
              <a:t>controlled</a:t>
            </a:r>
            <a:r>
              <a:rPr lang="fi-FI" sz="2700" dirty="0">
                <a:solidFill>
                  <a:srgbClr val="000000"/>
                </a:solidFill>
                <a:latin typeface="Open Sans"/>
                <a:cs typeface="Open Sans"/>
              </a:rPr>
              <a:t> data and data products</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444" y="1955801"/>
            <a:ext cx="3901807" cy="2590800"/>
          </a:xfrm>
          <a:prstGeom prst="rect">
            <a:avLst/>
          </a:prstGeom>
        </p:spPr>
      </p:pic>
      <p:sp>
        <p:nvSpPr>
          <p:cNvPr id="12" name="TextBox 11"/>
          <p:cNvSpPr txBox="1"/>
          <p:nvPr/>
        </p:nvSpPr>
        <p:spPr>
          <a:xfrm>
            <a:off x="757102" y="4631758"/>
            <a:ext cx="3891099" cy="382223"/>
          </a:xfrm>
          <a:prstGeom prst="rect">
            <a:avLst/>
          </a:prstGeom>
          <a:noFill/>
        </p:spPr>
        <p:txBody>
          <a:bodyPr wrap="square" lIns="104192" tIns="52097" rIns="104192" bIns="52097"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http://</a:t>
            </a:r>
            <a:r>
              <a:rPr lang="en-GB" dirty="0" err="1">
                <a:latin typeface="Open Sans" panose="020B0606030504020204" pitchFamily="34" charset="0"/>
                <a:ea typeface="Open Sans" panose="020B0606030504020204" pitchFamily="34" charset="0"/>
                <a:cs typeface="Open Sans" panose="020B0606030504020204" pitchFamily="34" charset="0"/>
              </a:rPr>
              <a:t>www.euro-argo.eu</a:t>
            </a:r>
            <a:r>
              <a:rPr lang="en-GB" dirty="0">
                <a:latin typeface="Open Sans" panose="020B0606030504020204" pitchFamily="34" charset="0"/>
                <a:ea typeface="Open Sans" panose="020B0606030504020204" pitchFamily="34" charset="0"/>
                <a:cs typeface="Open Sans" panose="020B0606030504020204" pitchFamily="34" charset="0"/>
              </a:rPr>
              <a:t>/</a:t>
            </a:r>
            <a:endParaRPr lang="en-GB" sz="2400" dirty="0"/>
          </a:p>
        </p:txBody>
      </p:sp>
      <p:sp>
        <p:nvSpPr>
          <p:cNvPr id="4" name="TextBox 3"/>
          <p:cNvSpPr txBox="1"/>
          <p:nvPr/>
        </p:nvSpPr>
        <p:spPr>
          <a:xfrm>
            <a:off x="782443" y="6146801"/>
            <a:ext cx="9237204" cy="830997"/>
          </a:xfrm>
          <a:prstGeom prst="rect">
            <a:avLst/>
          </a:prstGeom>
          <a:noFill/>
        </p:spPr>
        <p:txBody>
          <a:bodyPr wrap="square" lIns="91429" tIns="45715" rIns="91429" bIns="45715" rtlCol="0">
            <a:spAutoFit/>
          </a:bodyPr>
          <a:lstStyle/>
          <a:p>
            <a:r>
              <a:rPr lang="en-GB" sz="2400" dirty="0" err="1">
                <a:latin typeface="Open Sans" panose="020B0606030504020204" pitchFamily="34" charset="0"/>
                <a:ea typeface="Open Sans" panose="020B0606030504020204" pitchFamily="34" charset="0"/>
                <a:cs typeface="Open Sans" panose="020B0606030504020204" pitchFamily="34" charset="0"/>
              </a:rPr>
              <a:t>Hadoop</a:t>
            </a:r>
            <a:r>
              <a:rPr lang="en-GB" sz="2400" dirty="0">
                <a:latin typeface="Open Sans" panose="020B0606030504020204" pitchFamily="34" charset="0"/>
                <a:ea typeface="Open Sans" panose="020B0606030504020204" pitchFamily="34" charset="0"/>
                <a:cs typeface="Open Sans" panose="020B0606030504020204" pitchFamily="34" charset="0"/>
              </a:rPr>
              <a:t> clusters for data filtering </a:t>
            </a:r>
            <a:r>
              <a:rPr lang="en-GB" sz="2400" dirty="0" smtClean="0">
                <a:latin typeface="Open Sans" panose="020B0606030504020204" pitchFamily="34" charset="0"/>
                <a:ea typeface="Open Sans" panose="020B0606030504020204" pitchFamily="34" charset="0"/>
                <a:cs typeface="Open Sans" panose="020B0606030504020204" pitchFamily="34" charset="0"/>
              </a:rPr>
              <a:t>are </a:t>
            </a:r>
            <a:r>
              <a:rPr lang="en-GB" sz="2400" dirty="0">
                <a:latin typeface="Open Sans" panose="020B0606030504020204" pitchFamily="34" charset="0"/>
                <a:ea typeface="Open Sans" panose="020B0606030504020204" pitchFamily="34" charset="0"/>
                <a:cs typeface="Open Sans" panose="020B0606030504020204" pitchFamily="34" charset="0"/>
              </a:rPr>
              <a:t>deployed and evaluated </a:t>
            </a:r>
            <a:endParaRPr lang="en-GB" sz="2400" dirty="0" smtClean="0">
              <a:latin typeface="Open Sans" panose="020B0606030504020204" pitchFamily="34" charset="0"/>
              <a:ea typeface="Open Sans" panose="020B0606030504020204" pitchFamily="34" charset="0"/>
              <a:cs typeface="Open Sans" panose="020B0606030504020204" pitchFamily="34" charset="0"/>
            </a:endParaRPr>
          </a:p>
          <a:p>
            <a:r>
              <a:rPr lang="en-GB" sz="2400" dirty="0" smtClean="0">
                <a:latin typeface="Open Sans" panose="020B0606030504020204" pitchFamily="34" charset="0"/>
                <a:ea typeface="Open Sans" panose="020B0606030504020204" pitchFamily="34" charset="0"/>
                <a:cs typeface="Open Sans" panose="020B0606030504020204" pitchFamily="34" charset="0"/>
              </a:rPr>
              <a:t>in the EGI </a:t>
            </a:r>
            <a:r>
              <a:rPr lang="en-GB" sz="2400" dirty="0">
                <a:latin typeface="Open Sans" panose="020B0606030504020204" pitchFamily="34" charset="0"/>
                <a:ea typeface="Open Sans" panose="020B0606030504020204" pitchFamily="34" charset="0"/>
                <a:cs typeface="Open Sans" panose="020B0606030504020204" pitchFamily="34" charset="0"/>
              </a:rPr>
              <a:t>Federated Cloud</a:t>
            </a:r>
          </a:p>
        </p:txBody>
      </p:sp>
      <p:sp>
        <p:nvSpPr>
          <p:cNvPr id="13" name="TextBox 12"/>
          <p:cNvSpPr txBox="1"/>
          <p:nvPr/>
        </p:nvSpPr>
        <p:spPr>
          <a:xfrm>
            <a:off x="990601" y="408227"/>
            <a:ext cx="8839200" cy="1754327"/>
          </a:xfrm>
          <a:prstGeom prst="rect">
            <a:avLst/>
          </a:prstGeom>
          <a:noFill/>
        </p:spPr>
        <p:txBody>
          <a:bodyPr wrap="square" lIns="91429" tIns="45715" rIns="91429" bIns="45715" rtlCol="0">
            <a:spAutoFit/>
          </a:bodyPr>
          <a:lstStyle/>
          <a:p>
            <a:pPr algn="ctr"/>
            <a:r>
              <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rPr>
              <a:t>Making sense of ocean salinity &amp; temperature data</a:t>
            </a:r>
          </a:p>
          <a:p>
            <a:pPr algn="ctr"/>
            <a:endParaRPr lang="en-GB" sz="2400" b="1"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2100" spc="452"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endParaRPr lang="en-GB" sz="21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4" name="Straight Connector 13"/>
          <p:cNvCxnSpPr/>
          <p:nvPr/>
        </p:nvCxnSpPr>
        <p:spPr>
          <a:xfrm>
            <a:off x="1066800" y="1574800"/>
            <a:ext cx="8915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241668" y="3599935"/>
            <a:ext cx="184644" cy="369322"/>
          </a:xfrm>
          <a:prstGeom prst="rect">
            <a:avLst/>
          </a:prstGeom>
        </p:spPr>
        <p:txBody>
          <a:bodyPr wrap="none" lIns="91429" tIns="45715" rIns="91429" bIns="45715">
            <a:spAutoFit/>
          </a:bodyPr>
          <a:lstStyle/>
          <a:p>
            <a:r>
              <a:rPr lang="en-US" dirty="0"/>
              <a:t> </a:t>
            </a:r>
          </a:p>
        </p:txBody>
      </p:sp>
      <p:sp>
        <p:nvSpPr>
          <p:cNvPr id="3" name="Rectangle 2"/>
          <p:cNvSpPr/>
          <p:nvPr/>
        </p:nvSpPr>
        <p:spPr>
          <a:xfrm>
            <a:off x="5241668" y="3599935"/>
            <a:ext cx="184644" cy="369322"/>
          </a:xfrm>
          <a:prstGeom prst="rect">
            <a:avLst/>
          </a:prstGeom>
        </p:spPr>
        <p:txBody>
          <a:bodyPr wrap="none" lIns="91429" tIns="45715" rIns="91429" bIns="45715">
            <a:spAutoFit/>
          </a:bodyPr>
          <a:lstStyle/>
          <a:p>
            <a:r>
              <a:rPr lang="en-US" dirty="0"/>
              <a:t> </a:t>
            </a:r>
          </a:p>
        </p:txBody>
      </p:sp>
      <p:sp>
        <p:nvSpPr>
          <p:cNvPr id="5" name="Rectangle 4"/>
          <p:cNvSpPr/>
          <p:nvPr/>
        </p:nvSpPr>
        <p:spPr>
          <a:xfrm>
            <a:off x="5241668" y="3599935"/>
            <a:ext cx="184644" cy="369322"/>
          </a:xfrm>
          <a:prstGeom prst="rect">
            <a:avLst/>
          </a:prstGeom>
        </p:spPr>
        <p:txBody>
          <a:bodyPr wrap="none" lIns="91429" tIns="45715" rIns="91429" bIns="45715">
            <a:spAutoFit/>
          </a:bodyPr>
          <a:lstStyle/>
          <a:p>
            <a:r>
              <a:rPr lang="en-US" dirty="0"/>
              <a:t> </a:t>
            </a:r>
          </a:p>
        </p:txBody>
      </p:sp>
      <p:pic>
        <p:nvPicPr>
          <p:cNvPr id="15" name="Shape 472" descr="Résultat de recherche d'images pour &quot;argo float&quot;"/>
          <p:cNvPicPr preferRelativeResize="0"/>
          <p:nvPr/>
        </p:nvPicPr>
        <p:blipFill rotWithShape="1">
          <a:blip r:embed="rId4">
            <a:alphaModFix/>
          </a:blip>
          <a:srcRect/>
          <a:stretch/>
        </p:blipFill>
        <p:spPr>
          <a:xfrm>
            <a:off x="762001" y="1955801"/>
            <a:ext cx="3962400" cy="2590800"/>
          </a:xfrm>
          <a:prstGeom prst="rect">
            <a:avLst/>
          </a:prstGeom>
          <a:noFill/>
          <a:ln>
            <a:noFill/>
          </a:ln>
        </p:spPr>
      </p:pic>
      <p:pic>
        <p:nvPicPr>
          <p:cNvPr id="16" name="Picture 15"/>
          <p:cNvPicPr>
            <a:picLocks noChangeAspect="1"/>
          </p:cNvPicPr>
          <p:nvPr/>
        </p:nvPicPr>
        <p:blipFill>
          <a:blip r:embed="rId5"/>
          <a:stretch>
            <a:fillRect/>
          </a:stretch>
        </p:blipFill>
        <p:spPr>
          <a:xfrm>
            <a:off x="9432471" y="6164944"/>
            <a:ext cx="990600" cy="990599"/>
          </a:xfrm>
          <a:prstGeom prst="rect">
            <a:avLst/>
          </a:prstGeom>
        </p:spPr>
      </p:pic>
      <p:sp>
        <p:nvSpPr>
          <p:cNvPr id="6" name="Rectangle 5"/>
          <p:cNvSpPr/>
          <p:nvPr/>
        </p:nvSpPr>
        <p:spPr>
          <a:xfrm rot="18917298">
            <a:off x="63700" y="331576"/>
            <a:ext cx="1505731" cy="923320"/>
          </a:xfrm>
          <a:prstGeom prst="rect">
            <a:avLst/>
          </a:prstGeom>
          <a:noFill/>
        </p:spPr>
        <p:txBody>
          <a:bodyPr wrap="none" lIns="91429" tIns="45715" rIns="91429" bIns="45715">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a:ln w="50800"/>
                <a:solidFill>
                  <a:schemeClr val="bg1">
                    <a:shade val="50000"/>
                  </a:schemeClr>
                </a:solidFill>
              </a:rPr>
              <a:t>Pilot</a:t>
            </a:r>
          </a:p>
        </p:txBody>
      </p:sp>
    </p:spTree>
    <p:extLst>
      <p:ext uri="{BB962C8B-B14F-4D97-AF65-F5344CB8AC3E}">
        <p14:creationId xmlns:p14="http://schemas.microsoft.com/office/powerpoint/2010/main" val="1705744628"/>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xmlns:p14="http://schemas.microsoft.com/office/powerpoint/2010/main" advTm="1000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57201" y="408227"/>
            <a:ext cx="9829800" cy="584765"/>
          </a:xfrm>
          <a:prstGeom prst="rect">
            <a:avLst/>
          </a:prstGeom>
          <a:noFill/>
        </p:spPr>
        <p:txBody>
          <a:bodyPr wrap="square" lIns="91429" tIns="45715" rIns="91429" bIns="45715" rtlCol="0">
            <a:spAutoFit/>
          </a:bodyPr>
          <a:lstStyle/>
          <a:p>
            <a:pPr algn="ctr"/>
            <a:r>
              <a:rPr lang="en-GB" sz="32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Additional use cases</a:t>
            </a:r>
            <a:r>
              <a:rPr lang="mr-IN" sz="32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a:t>
            </a:r>
            <a:endParaRPr lang="en-GB" sz="2400" b="1"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1066800" y="1574800"/>
            <a:ext cx="8915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Picture 2">
            <a:hlinkClick r:id="rId3"/>
          </p:cNvPr>
          <p:cNvPicPr>
            <a:picLocks noChangeAspect="1"/>
          </p:cNvPicPr>
          <p:nvPr/>
        </p:nvPicPr>
        <p:blipFill>
          <a:blip r:embed="rId4"/>
          <a:stretch>
            <a:fillRect/>
          </a:stretch>
        </p:blipFill>
        <p:spPr>
          <a:xfrm>
            <a:off x="609600" y="1803399"/>
            <a:ext cx="3600450" cy="5080000"/>
          </a:xfrm>
          <a:prstGeom prst="rect">
            <a:avLst/>
          </a:prstGeom>
        </p:spPr>
      </p:pic>
      <p:pic>
        <p:nvPicPr>
          <p:cNvPr id="4" name="Picture 3">
            <a:hlinkClick r:id="rId5"/>
          </p:cNvPr>
          <p:cNvPicPr>
            <a:picLocks noChangeAspect="1"/>
          </p:cNvPicPr>
          <p:nvPr/>
        </p:nvPicPr>
        <p:blipFill>
          <a:blip r:embed="rId6"/>
          <a:stretch>
            <a:fillRect/>
          </a:stretch>
        </p:blipFill>
        <p:spPr>
          <a:xfrm>
            <a:off x="6382200" y="1803399"/>
            <a:ext cx="3600000" cy="5095385"/>
          </a:xfrm>
          <a:prstGeom prst="rect">
            <a:avLst/>
          </a:prstGeom>
        </p:spPr>
      </p:pic>
      <p:sp>
        <p:nvSpPr>
          <p:cNvPr id="5" name="TextBox 4"/>
          <p:cNvSpPr txBox="1"/>
          <p:nvPr/>
        </p:nvSpPr>
        <p:spPr>
          <a:xfrm>
            <a:off x="7696200" y="6985000"/>
            <a:ext cx="1191289" cy="369332"/>
          </a:xfrm>
          <a:prstGeom prst="rect">
            <a:avLst/>
          </a:prstGeom>
          <a:noFill/>
        </p:spPr>
        <p:txBody>
          <a:bodyPr wrap="none" rtlCol="0">
            <a:spAutoFit/>
          </a:bodyPr>
          <a:lstStyle/>
          <a:p>
            <a:r>
              <a:rPr lang="is-IS" dirty="0"/>
              <a:t>2010-2014</a:t>
            </a:r>
            <a:endParaRPr lang="en-GB" dirty="0"/>
          </a:p>
        </p:txBody>
      </p:sp>
      <p:sp>
        <p:nvSpPr>
          <p:cNvPr id="10" name="TextBox 9"/>
          <p:cNvSpPr txBox="1"/>
          <p:nvPr/>
        </p:nvSpPr>
        <p:spPr>
          <a:xfrm>
            <a:off x="1752600" y="6985000"/>
            <a:ext cx="1191289" cy="369332"/>
          </a:xfrm>
          <a:prstGeom prst="rect">
            <a:avLst/>
          </a:prstGeom>
          <a:noFill/>
        </p:spPr>
        <p:txBody>
          <a:bodyPr wrap="none" rtlCol="0">
            <a:spAutoFit/>
          </a:bodyPr>
          <a:lstStyle/>
          <a:p>
            <a:r>
              <a:rPr lang="is-IS" dirty="0" smtClean="0"/>
              <a:t>2015-2017</a:t>
            </a:r>
            <a:endParaRPr lang="en-GB" dirty="0"/>
          </a:p>
        </p:txBody>
      </p:sp>
    </p:spTree>
    <p:extLst>
      <p:ext uri="{BB962C8B-B14F-4D97-AF65-F5344CB8AC3E}">
        <p14:creationId xmlns:p14="http://schemas.microsoft.com/office/powerpoint/2010/main" val="196920982"/>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xmlns:p14="http://schemas.microsoft.com/office/powerpoint/2010/main" advTm="1000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67B1"/>
        </a:solidFill>
        <a:effectLst/>
      </p:bgPr>
    </p:bg>
    <p:spTree>
      <p:nvGrpSpPr>
        <p:cNvPr id="1" name=""/>
        <p:cNvGrpSpPr/>
        <p:nvPr/>
      </p:nvGrpSpPr>
      <p:grpSpPr>
        <a:xfrm>
          <a:off x="0" y="0"/>
          <a:ext cx="0" cy="0"/>
          <a:chOff x="0" y="0"/>
          <a:chExt cx="0" cy="0"/>
        </a:xfrm>
      </p:grpSpPr>
      <p:sp>
        <p:nvSpPr>
          <p:cNvPr id="7" name="Rectangle 6"/>
          <p:cNvSpPr/>
          <p:nvPr/>
        </p:nvSpPr>
        <p:spPr>
          <a:xfrm>
            <a:off x="1676400" y="1651000"/>
            <a:ext cx="7392821" cy="4278072"/>
          </a:xfrm>
          <a:prstGeom prst="rect">
            <a:avLst/>
          </a:prstGeom>
        </p:spPr>
        <p:txBody>
          <a:bodyPr wrap="square" lIns="91419" tIns="45709" rIns="91419" bIns="45709">
            <a:spAutoFit/>
          </a:bodyPr>
          <a:lstStyle/>
          <a:p>
            <a:pPr algn="ctr" defTabSz="1022115">
              <a:spcBef>
                <a:spcPct val="0"/>
              </a:spcBef>
              <a:spcAft>
                <a:spcPct val="35000"/>
              </a:spcAft>
            </a:pPr>
            <a:r>
              <a:rPr lang="en-GB" sz="6800" b="1" dirty="0">
                <a:solidFill>
                  <a:schemeClr val="lt1"/>
                </a:solidFill>
                <a:latin typeface="Open Sans" panose="020B0606030504020204" pitchFamily="34" charset="0"/>
                <a:ea typeface="Open Sans" panose="020B0606030504020204" pitchFamily="34" charset="0"/>
                <a:cs typeface="Open Sans" panose="020B0606030504020204" pitchFamily="34" charset="0"/>
              </a:rPr>
              <a:t>A wide offer of services for      </a:t>
            </a:r>
            <a:r>
              <a:rPr lang="en-GB" sz="6800" b="1" dirty="0" smtClean="0">
                <a:solidFill>
                  <a:schemeClr val="lt1"/>
                </a:solidFill>
                <a:latin typeface="Open Sans" panose="020B0606030504020204" pitchFamily="34" charset="0"/>
                <a:ea typeface="Open Sans" panose="020B0606030504020204" pitchFamily="34" charset="0"/>
                <a:cs typeface="Open Sans" panose="020B0606030504020204" pitchFamily="34" charset="0"/>
              </a:rPr>
              <a:t>Research and Innovation</a:t>
            </a:r>
            <a:endParaRPr lang="en-GB" sz="6800" b="1"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219935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804"/>
            <a:ext cx="9906000" cy="680796"/>
          </a:xfrm>
        </p:spPr>
        <p:txBody>
          <a:bodyPr>
            <a:normAutofit fontScale="90000"/>
          </a:bodyPr>
          <a:lstStyle/>
          <a:p>
            <a:r>
              <a:rPr lang="en-US" sz="32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Commitment </a:t>
            </a:r>
            <a:r>
              <a:rPr lang="en-US" sz="3200" b="1" dirty="0">
                <a:solidFill>
                  <a:srgbClr val="0067B1"/>
                </a:solidFill>
                <a:latin typeface="Open Sans" panose="020B0606030504020204" pitchFamily="34" charset="0"/>
                <a:ea typeface="Open Sans" panose="020B0606030504020204" pitchFamily="34" charset="0"/>
                <a:cs typeface="Open Sans" panose="020B0606030504020204" pitchFamily="34" charset="0"/>
              </a:rPr>
              <a:t>to </a:t>
            </a:r>
            <a:r>
              <a:rPr lang="en-US" sz="32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excellence &amp; continuous improvement</a:t>
            </a:r>
            <a:endPar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sz="half" idx="4294967295"/>
          </p:nvPr>
        </p:nvSpPr>
        <p:spPr>
          <a:xfrm>
            <a:off x="803897" y="1480550"/>
            <a:ext cx="9298633" cy="5280560"/>
          </a:xfrm>
          <a:prstGeom prst="rect">
            <a:avLst/>
          </a:prstGeom>
        </p:spPr>
        <p:txBody>
          <a:bodyPr/>
          <a:lstStyle/>
          <a:p>
            <a:pPr marL="1009223" lvl="2" indent="0">
              <a:buNone/>
            </a:pPr>
            <a:endParaRPr lang="en-GB" sz="1545" b="1" dirty="0"/>
          </a:p>
          <a:p>
            <a:endParaRPr lang="en-GB" sz="1987" dirty="0"/>
          </a:p>
        </p:txBody>
      </p:sp>
      <p:pic>
        <p:nvPicPr>
          <p:cNvPr id="1026" name="Picture 2" descr="C:\Users\Malgorzata Krakowian\Dropbox\Screenshots\Screenshot 2017-04-24 10.09.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812" y="1249136"/>
            <a:ext cx="3946097" cy="56009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lgorzata Krakowian\Dropbox\Screenshots\Screenshot 2017-04-24 10.10.05.png"/>
          <p:cNvPicPr>
            <a:picLocks noChangeAspect="1" noChangeArrowheads="1"/>
          </p:cNvPicPr>
          <p:nvPr/>
        </p:nvPicPr>
        <p:blipFill rotWithShape="1">
          <a:blip r:embed="rId4">
            <a:extLst>
              <a:ext uri="{28A0092B-C50C-407E-A947-70E740481C1C}">
                <a14:useLocalDpi xmlns:a14="http://schemas.microsoft.com/office/drawing/2010/main" val="0"/>
              </a:ext>
            </a:extLst>
          </a:blip>
          <a:srcRect b="1759"/>
          <a:stretch/>
        </p:blipFill>
        <p:spPr bwMode="auto">
          <a:xfrm>
            <a:off x="5492951" y="1256889"/>
            <a:ext cx="3940130" cy="558540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1805776" y="1060443"/>
            <a:ext cx="720884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1635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70034" y="138073"/>
            <a:ext cx="8296621" cy="674727"/>
          </a:xfrm>
          <a:ln>
            <a:noFill/>
          </a:ln>
        </p:spPr>
        <p:txBody>
          <a:bodyPr anchor="t">
            <a:noAutofit/>
          </a:bodyPr>
          <a:lstStyle/>
          <a:p>
            <a:r>
              <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rPr>
              <a:t>EGI Service Catalogue</a:t>
            </a:r>
          </a:p>
        </p:txBody>
      </p:sp>
      <p:sp>
        <p:nvSpPr>
          <p:cNvPr id="10" name="TextBox 9"/>
          <p:cNvSpPr txBox="1"/>
          <p:nvPr/>
        </p:nvSpPr>
        <p:spPr>
          <a:xfrm>
            <a:off x="564073" y="756029"/>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Compute</a:t>
            </a:r>
          </a:p>
        </p:txBody>
      </p:sp>
      <p:sp>
        <p:nvSpPr>
          <p:cNvPr id="39" name="TextBox 38"/>
          <p:cNvSpPr txBox="1"/>
          <p:nvPr/>
        </p:nvSpPr>
        <p:spPr>
          <a:xfrm>
            <a:off x="610989" y="3173528"/>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Storage and Data </a:t>
            </a:r>
          </a:p>
        </p:txBody>
      </p:sp>
      <p:sp>
        <p:nvSpPr>
          <p:cNvPr id="14" name="TextBox 13"/>
          <p:cNvSpPr txBox="1"/>
          <p:nvPr/>
        </p:nvSpPr>
        <p:spPr>
          <a:xfrm>
            <a:off x="1731184" y="1880050"/>
            <a:ext cx="8220511" cy="823254"/>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Cloud Compute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Run virtual machines on demand with complete control over computing resources</a:t>
            </a:r>
          </a:p>
          <a:p>
            <a:endParaRPr lang="en-GB" sz="13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p:cNvSpPr txBox="1"/>
          <p:nvPr/>
        </p:nvSpPr>
        <p:spPr>
          <a:xfrm>
            <a:off x="1740213" y="2492272"/>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Cloud Container Compute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Run Docker containers in a lightweight virtualised environment</a:t>
            </a:r>
          </a:p>
        </p:txBody>
      </p:sp>
      <p:sp>
        <p:nvSpPr>
          <p:cNvPr id="46" name="TextBox 45"/>
          <p:cNvSpPr txBox="1"/>
          <p:nvPr/>
        </p:nvSpPr>
        <p:spPr>
          <a:xfrm>
            <a:off x="1676401" y="3643769"/>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Online Storage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Store, share and access your files and their metadata on a global scale</a:t>
            </a:r>
          </a:p>
        </p:txBody>
      </p:sp>
      <p:sp>
        <p:nvSpPr>
          <p:cNvPr id="49" name="TextBox 48"/>
          <p:cNvSpPr txBox="1"/>
          <p:nvPr/>
        </p:nvSpPr>
        <p:spPr>
          <a:xfrm>
            <a:off x="1676401" y="4203573"/>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Archive Storage </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Back-up your data for the long term and future use in a secure environment</a:t>
            </a:r>
          </a:p>
        </p:txBody>
      </p:sp>
      <p:sp>
        <p:nvSpPr>
          <p:cNvPr id="52" name="TextBox 51"/>
          <p:cNvSpPr txBox="1"/>
          <p:nvPr/>
        </p:nvSpPr>
        <p:spPr>
          <a:xfrm>
            <a:off x="1685489" y="4780608"/>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Data Transfer</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Transfer large sets of data from one place to another</a:t>
            </a:r>
          </a:p>
        </p:txBody>
      </p:sp>
      <p:sp>
        <p:nvSpPr>
          <p:cNvPr id="54" name="TextBox 53"/>
          <p:cNvSpPr txBox="1"/>
          <p:nvPr/>
        </p:nvSpPr>
        <p:spPr>
          <a:xfrm>
            <a:off x="614818" y="5554168"/>
            <a:ext cx="9482760" cy="361571"/>
          </a:xfrm>
          <a:prstGeom prst="rect">
            <a:avLst/>
          </a:prstGeom>
          <a:solidFill>
            <a:srgbClr val="0070C0"/>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Training</a:t>
            </a:r>
          </a:p>
        </p:txBody>
      </p:sp>
      <p:sp>
        <p:nvSpPr>
          <p:cNvPr id="55" name="TextBox 54"/>
          <p:cNvSpPr txBox="1"/>
          <p:nvPr/>
        </p:nvSpPr>
        <p:spPr>
          <a:xfrm>
            <a:off x="1685489" y="6070601"/>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FitSM training</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Learn how to manage IT services with a pragmatic and lightweight standard</a:t>
            </a:r>
          </a:p>
        </p:txBody>
      </p:sp>
      <p:sp>
        <p:nvSpPr>
          <p:cNvPr id="57" name="TextBox 56"/>
          <p:cNvSpPr txBox="1"/>
          <p:nvPr/>
        </p:nvSpPr>
        <p:spPr>
          <a:xfrm>
            <a:off x="1654094" y="6606504"/>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Training infrastructure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Dedicated computing and storage for training and education</a:t>
            </a: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116" y="1953909"/>
            <a:ext cx="457200" cy="38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758" y="2563600"/>
            <a:ext cx="433802" cy="41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726" y="3632200"/>
            <a:ext cx="420837" cy="499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1" y="4323407"/>
            <a:ext cx="426960" cy="367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697" y="4933007"/>
            <a:ext cx="48610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1" y="6037934"/>
            <a:ext cx="395747" cy="47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2283" y="6671905"/>
            <a:ext cx="376109" cy="44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1731184" y="1258965"/>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High-Throughput Compute</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Execute thousands of computational tasks to analyse large datasets</a:t>
            </a:r>
          </a:p>
        </p:txBody>
      </p:sp>
      <p:pic>
        <p:nvPicPr>
          <p:cNvPr id="24"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90601" y="1346201"/>
            <a:ext cx="440717" cy="448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3836231" y="1270000"/>
            <a:ext cx="2488369" cy="369332"/>
          </a:xfrm>
          <a:prstGeom prst="rect">
            <a:avLst/>
          </a:prstGeom>
          <a:noFill/>
        </p:spPr>
        <p:txBody>
          <a:bodyPr wrap="none" rtlCol="0">
            <a:spAutoFit/>
          </a:bodyPr>
          <a:lstStyle/>
          <a:p>
            <a:r>
              <a:rPr lang="en-US" dirty="0" smtClean="0">
                <a:sym typeface="Wingdings"/>
              </a:rPr>
              <a:t> Aka. ‘Grid computing’</a:t>
            </a:r>
            <a:endParaRPr lang="en-US" dirty="0"/>
          </a:p>
        </p:txBody>
      </p:sp>
      <p:pic>
        <p:nvPicPr>
          <p:cNvPr id="2" name="Picture 1"/>
          <p:cNvPicPr>
            <a:picLocks noChangeAspect="1"/>
          </p:cNvPicPr>
          <p:nvPr/>
        </p:nvPicPr>
        <p:blipFill>
          <a:blip r:embed="rId11"/>
          <a:stretch>
            <a:fillRect/>
          </a:stretch>
        </p:blipFill>
        <p:spPr>
          <a:xfrm>
            <a:off x="8428884" y="152400"/>
            <a:ext cx="2108200" cy="1054100"/>
          </a:xfrm>
          <a:prstGeom prst="rect">
            <a:avLst/>
          </a:prstGeom>
        </p:spPr>
      </p:pic>
      <p:pic>
        <p:nvPicPr>
          <p:cNvPr id="3" name="Picture 2"/>
          <p:cNvPicPr>
            <a:picLocks noChangeAspect="1"/>
          </p:cNvPicPr>
          <p:nvPr/>
        </p:nvPicPr>
        <p:blipFill>
          <a:blip r:embed="rId12"/>
          <a:stretch>
            <a:fillRect/>
          </a:stretch>
        </p:blipFill>
        <p:spPr>
          <a:xfrm>
            <a:off x="8382000" y="1193800"/>
            <a:ext cx="2133600" cy="1066800"/>
          </a:xfrm>
          <a:prstGeom prst="rect">
            <a:avLst/>
          </a:prstGeom>
        </p:spPr>
      </p:pic>
      <p:grpSp>
        <p:nvGrpSpPr>
          <p:cNvPr id="7" name="Group 6"/>
          <p:cNvGrpSpPr/>
          <p:nvPr/>
        </p:nvGrpSpPr>
        <p:grpSpPr>
          <a:xfrm rot="19616141">
            <a:off x="5290160" y="3476115"/>
            <a:ext cx="8328106" cy="1752600"/>
            <a:chOff x="7772400" y="4013200"/>
            <a:chExt cx="8328106" cy="1752600"/>
          </a:xfrm>
        </p:grpSpPr>
        <p:sp>
          <p:nvSpPr>
            <p:cNvPr id="5" name="Rectangle 4"/>
            <p:cNvSpPr/>
            <p:nvPr/>
          </p:nvSpPr>
          <p:spPr>
            <a:xfrm>
              <a:off x="7772400" y="4013200"/>
              <a:ext cx="5181600" cy="17526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7848600" y="4089399"/>
              <a:ext cx="8251906" cy="1520930"/>
              <a:chOff x="7848600" y="4089399"/>
              <a:chExt cx="8251906" cy="1520930"/>
            </a:xfrm>
          </p:grpSpPr>
          <p:sp>
            <p:nvSpPr>
              <p:cNvPr id="27" name="TextBox 26"/>
              <p:cNvSpPr txBox="1"/>
              <p:nvPr/>
            </p:nvSpPr>
            <p:spPr>
              <a:xfrm>
                <a:off x="7848600" y="4089399"/>
                <a:ext cx="5029200" cy="361571"/>
              </a:xfrm>
              <a:prstGeom prst="rect">
                <a:avLst/>
              </a:prstGeom>
              <a:solidFill>
                <a:srgbClr val="0070C0"/>
              </a:solidFill>
            </p:spPr>
            <p:txBody>
              <a:bodyPr wrap="square" lIns="22792" tIns="11397" rIns="22792" bIns="11397" rtlCol="0">
                <a:spAutoFit/>
              </a:bodyPr>
              <a:lstStyle/>
              <a:p>
                <a:pPr algn="ctr"/>
                <a:r>
                  <a:rPr lang="en-GB" sz="2200" dirty="0" smtClean="0">
                    <a:solidFill>
                      <a:srgbClr val="FF0000"/>
                    </a:solidFill>
                    <a:latin typeface="Open Sans" panose="020B0606030504020204" pitchFamily="34" charset="0"/>
                    <a:ea typeface="Open Sans" panose="020B0606030504020204" pitchFamily="34" charset="0"/>
                    <a:cs typeface="Open Sans" panose="020B0606030504020204" pitchFamily="34" charset="0"/>
                  </a:rPr>
                  <a:t>NEW: </a:t>
                </a:r>
                <a:r>
                  <a:rPr lang="en-GB" sz="2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Platforms</a:t>
                </a:r>
                <a:endPar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p:cNvSpPr txBox="1"/>
              <p:nvPr/>
            </p:nvSpPr>
            <p:spPr>
              <a:xfrm>
                <a:off x="7879995" y="4467896"/>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Workload manager</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Manage workloads and distributed data in an efficient way</a:t>
                </a:r>
              </a:p>
            </p:txBody>
          </p:sp>
          <p:sp>
            <p:nvSpPr>
              <p:cNvPr id="29" name="TextBox 28"/>
              <p:cNvSpPr txBox="1"/>
              <p:nvPr/>
            </p:nvSpPr>
            <p:spPr>
              <a:xfrm>
                <a:off x="7848600" y="5003801"/>
                <a:ext cx="8220511" cy="606528"/>
              </a:xfrm>
              <a:prstGeom prst="rect">
                <a:avLst/>
              </a:prstGeom>
              <a:noFill/>
            </p:spPr>
            <p:txBody>
              <a:bodyPr wrap="square" lIns="22811" tIns="11406" rIns="22811" bIns="11406" rtlCol="0">
                <a:spAutoFit/>
              </a:bodyPr>
              <a:lstStyle/>
              <a:p>
                <a:pPr fontAlgn="base">
                  <a:lnSpc>
                    <a:spcPct val="150000"/>
                  </a:lnSpc>
                  <a:spcBef>
                    <a:spcPct val="0"/>
                  </a:spcBef>
                </a:pPr>
                <a:r>
                  <a:rPr lang="en-GB" sz="1300" b="1"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Applications </a:t>
                </a:r>
                <a:r>
                  <a:rPr lang="en-GB" sz="1300" b="1" dirty="0">
                    <a:solidFill>
                      <a:schemeClr val="tx2"/>
                    </a:solidFill>
                    <a:latin typeface="Open Sans" panose="020B0606030504020204" pitchFamily="34" charset="0"/>
                    <a:ea typeface="Open Sans" panose="020B0606030504020204" pitchFamily="34" charset="0"/>
                    <a:cs typeface="Open Sans" panose="020B0606030504020204" pitchFamily="34" charset="0"/>
                  </a:rPr>
                  <a:t>o</a:t>
                </a:r>
                <a:r>
                  <a:rPr lang="en-GB" sz="1300" b="1"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n Demand</a:t>
                </a:r>
              </a:p>
              <a:p>
                <a:pPr fontAlgn="base">
                  <a:lnSpc>
                    <a:spcPct val="150000"/>
                  </a:lnSpc>
                  <a:spcBef>
                    <a:spcPct val="0"/>
                  </a:spcBef>
                </a:pPr>
                <a:r>
                  <a:rPr lang="en-GB" sz="1300" dirty="0">
                    <a:solidFill>
                      <a:schemeClr val="tx2"/>
                    </a:solidFill>
                    <a:latin typeface="Open Sans" panose="020B0606030504020204" pitchFamily="34" charset="0"/>
                    <a:ea typeface="Open Sans" panose="020B0606030504020204" pitchFamily="34" charset="0"/>
                    <a:cs typeface="Open Sans" panose="020B0606030504020204" pitchFamily="34" charset="0"/>
                  </a:rPr>
                  <a:t>Use online applications for your data &amp; compute intensive research</a:t>
                </a:r>
              </a:p>
            </p:txBody>
          </p:sp>
        </p:grpSp>
      </p:grpSp>
    </p:spTree>
    <p:extLst>
      <p:ext uri="{BB962C8B-B14F-4D97-AF65-F5344CB8AC3E}">
        <p14:creationId xmlns:p14="http://schemas.microsoft.com/office/powerpoint/2010/main" val="25926718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36803"/>
            <a:ext cx="9409045" cy="680797"/>
          </a:xfrm>
        </p:spPr>
        <p:txBody>
          <a:bodyPr>
            <a:normAutofit/>
          </a:bodyPr>
          <a:lstStyle/>
          <a:p>
            <a:r>
              <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rPr>
              <a:t>Ported applications</a:t>
            </a:r>
            <a:r>
              <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rPr>
              <a:t>and tools</a:t>
            </a:r>
            <a:endPar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Footer Placeholder 3"/>
          <p:cNvSpPr>
            <a:spLocks noGrp="1"/>
          </p:cNvSpPr>
          <p:nvPr>
            <p:ph type="ftr" sz="quarter" idx="11"/>
          </p:nvPr>
        </p:nvSpPr>
        <p:spPr/>
        <p:txBody>
          <a:bodyPr/>
          <a:lstStyle/>
          <a:p>
            <a:r>
              <a:rPr lang="en-GB" smtClean="0"/>
              <a:t>Catania, 9 May 2017</a:t>
            </a:r>
            <a:endParaRPr lang="en-GB"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552725"/>
            <a:ext cx="8346504" cy="5172467"/>
          </a:xfrm>
          <a:prstGeom prst="rect">
            <a:avLst/>
          </a:prstGeom>
        </p:spPr>
      </p:pic>
      <p:cxnSp>
        <p:nvCxnSpPr>
          <p:cNvPr id="5" name="Straight Connector 4"/>
          <p:cNvCxnSpPr/>
          <p:nvPr/>
        </p:nvCxnSpPr>
        <p:spPr>
          <a:xfrm>
            <a:off x="1805776" y="1060443"/>
            <a:ext cx="720884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5579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38073"/>
            <a:ext cx="10668000" cy="674727"/>
          </a:xfrm>
          <a:ln>
            <a:noFill/>
          </a:ln>
        </p:spPr>
        <p:txBody>
          <a:bodyPr anchor="t">
            <a:noAutofit/>
          </a:bodyPr>
          <a:lstStyle/>
          <a:p>
            <a:r>
              <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rPr>
              <a:t>EGI Services in the pipeline</a:t>
            </a:r>
          </a:p>
        </p:txBody>
      </p:sp>
      <p:sp>
        <p:nvSpPr>
          <p:cNvPr id="10" name="TextBox 9"/>
          <p:cNvSpPr txBox="1"/>
          <p:nvPr/>
        </p:nvSpPr>
        <p:spPr>
          <a:xfrm>
            <a:off x="564073" y="984522"/>
            <a:ext cx="9482760" cy="361571"/>
          </a:xfrm>
          <a:prstGeom prst="rect">
            <a:avLst/>
          </a:prstGeom>
          <a:solidFill>
            <a:schemeClr val="accent6">
              <a:lumMod val="75000"/>
            </a:schemeClr>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Operations </a:t>
            </a:r>
          </a:p>
        </p:txBody>
      </p:sp>
      <p:sp>
        <p:nvSpPr>
          <p:cNvPr id="39" name="TextBox 38"/>
          <p:cNvSpPr txBox="1"/>
          <p:nvPr/>
        </p:nvSpPr>
        <p:spPr>
          <a:xfrm>
            <a:off x="609600" y="3098801"/>
            <a:ext cx="9482760" cy="361571"/>
          </a:xfrm>
          <a:prstGeom prst="rect">
            <a:avLst/>
          </a:prstGeom>
          <a:solidFill>
            <a:srgbClr val="E46C0A"/>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Data Management  </a:t>
            </a:r>
          </a:p>
        </p:txBody>
      </p:sp>
      <p:sp>
        <p:nvSpPr>
          <p:cNvPr id="14" name="TextBox 13"/>
          <p:cNvSpPr txBox="1"/>
          <p:nvPr/>
        </p:nvSpPr>
        <p:spPr>
          <a:xfrm>
            <a:off x="762000" y="6908801"/>
            <a:ext cx="9036405" cy="350047"/>
          </a:xfrm>
          <a:prstGeom prst="rect">
            <a:avLst/>
          </a:prstGeom>
          <a:noFill/>
        </p:spPr>
        <p:txBody>
          <a:bodyPr wrap="square" lIns="22811" tIns="11406" rIns="22811" bIns="11406" rtlCol="0">
            <a:spAutoFit/>
          </a:bodyPr>
          <a:lstStyle/>
          <a:p>
            <a:pPr fontAlgn="base">
              <a:lnSpc>
                <a:spcPct val="150000"/>
              </a:lnSpc>
              <a:spcBef>
                <a:spcPct val="0"/>
              </a:spcBef>
            </a:pPr>
            <a:r>
              <a:rPr lang="en-GB" sz="1500" b="1" dirty="0">
                <a:latin typeface="Open Sans" panose="020B0606030504020204" pitchFamily="34" charset="0"/>
                <a:ea typeface="Open Sans" panose="020B0606030504020204" pitchFamily="34" charset="0"/>
                <a:cs typeface="Open Sans" panose="020B0606030504020204" pitchFamily="34" charset="0"/>
              </a:rPr>
              <a:t>Check-In: </a:t>
            </a:r>
            <a:r>
              <a:rPr lang="en-GB" sz="1500" dirty="0">
                <a:latin typeface="Open Sans" panose="020B0606030504020204" pitchFamily="34" charset="0"/>
                <a:ea typeface="Open Sans" panose="020B0606030504020204" pitchFamily="34" charset="0"/>
                <a:cs typeface="Open Sans" panose="020B0606030504020204" pitchFamily="34" charset="0"/>
              </a:rPr>
              <a:t>Handle transparent Single Sign-On from multiple heterogeneous identity providers</a:t>
            </a:r>
          </a:p>
        </p:txBody>
      </p:sp>
      <p:sp>
        <p:nvSpPr>
          <p:cNvPr id="41" name="TextBox 40"/>
          <p:cNvSpPr txBox="1"/>
          <p:nvPr/>
        </p:nvSpPr>
        <p:spPr>
          <a:xfrm>
            <a:off x="762000" y="6375401"/>
            <a:ext cx="9112605" cy="350047"/>
          </a:xfrm>
          <a:prstGeom prst="rect">
            <a:avLst/>
          </a:prstGeom>
          <a:noFill/>
        </p:spPr>
        <p:txBody>
          <a:bodyPr wrap="square" lIns="22811" tIns="11406" rIns="22811" bIns="11406" rtlCol="0">
            <a:spAutoFit/>
          </a:bodyPr>
          <a:lstStyle/>
          <a:p>
            <a:pPr fontAlgn="base">
              <a:lnSpc>
                <a:spcPct val="150000"/>
              </a:lnSpc>
              <a:spcBef>
                <a:spcPct val="0"/>
              </a:spcBef>
            </a:pPr>
            <a:r>
              <a:rPr lang="en-GB" sz="1500" b="1" dirty="0">
                <a:latin typeface="Open Sans" panose="020B0606030504020204" pitchFamily="34" charset="0"/>
                <a:ea typeface="Open Sans" panose="020B0606030504020204" pitchFamily="34" charset="0"/>
                <a:cs typeface="Open Sans" panose="020B0606030504020204" pitchFamily="34" charset="0"/>
              </a:rPr>
              <a:t>Attribute Management: </a:t>
            </a:r>
            <a:r>
              <a:rPr lang="en-GB" sz="1500" dirty="0">
                <a:latin typeface="Open Sans" panose="020B0606030504020204" pitchFamily="34" charset="0"/>
                <a:ea typeface="Open Sans" panose="020B0606030504020204" pitchFamily="34" charset="0"/>
                <a:cs typeface="Open Sans" panose="020B0606030504020204" pitchFamily="34" charset="0"/>
              </a:rPr>
              <a:t>Manage community membership and expose trusted information</a:t>
            </a:r>
          </a:p>
        </p:txBody>
      </p:sp>
      <p:sp>
        <p:nvSpPr>
          <p:cNvPr id="46" name="TextBox 45"/>
          <p:cNvSpPr txBox="1"/>
          <p:nvPr/>
        </p:nvSpPr>
        <p:spPr>
          <a:xfrm>
            <a:off x="762000" y="3784601"/>
            <a:ext cx="9112605" cy="719379"/>
          </a:xfrm>
          <a:prstGeom prst="rect">
            <a:avLst/>
          </a:prstGeom>
          <a:noFill/>
        </p:spPr>
        <p:txBody>
          <a:bodyPr wrap="square" lIns="22811" tIns="11406" rIns="22811" bIns="11406" rtlCol="0">
            <a:spAutoFit/>
          </a:bodyPr>
          <a:lstStyle/>
          <a:p>
            <a:pPr fontAlgn="base">
              <a:lnSpc>
                <a:spcPct val="150000"/>
              </a:lnSpc>
              <a:spcBef>
                <a:spcPct val="0"/>
              </a:spcBef>
            </a:pPr>
            <a:r>
              <a:rPr lang="en-GB" sz="1500" b="1" dirty="0">
                <a:latin typeface="Open Sans" panose="020B0606030504020204" pitchFamily="34" charset="0"/>
                <a:ea typeface="Open Sans" panose="020B0606030504020204" pitchFamily="34" charset="0"/>
                <a:cs typeface="Open Sans" panose="020B0606030504020204" pitchFamily="34" charset="0"/>
              </a:rPr>
              <a:t>Data Hub: </a:t>
            </a:r>
            <a:r>
              <a:rPr lang="en-US" sz="1500" dirty="0">
                <a:latin typeface="Open Sans" panose="020B0606030504020204" pitchFamily="34" charset="0"/>
                <a:ea typeface="Open Sans" panose="020B0606030504020204" pitchFamily="34" charset="0"/>
                <a:cs typeface="Open Sans" panose="020B0606030504020204" pitchFamily="34" charset="0"/>
              </a:rPr>
              <a:t>Selected big datasets of public interest made exploitable </a:t>
            </a:r>
            <a:r>
              <a:rPr lang="mr-IN" sz="1500" dirty="0">
                <a:latin typeface="Open Sans" panose="020B0606030504020204" pitchFamily="34" charset="0"/>
                <a:ea typeface="Open Sans" panose="020B0606030504020204" pitchFamily="34" charset="0"/>
                <a:cs typeface="Open Sans" panose="020B0606030504020204" pitchFamily="34" charset="0"/>
              </a:rPr>
              <a:t>–</a:t>
            </a:r>
            <a:r>
              <a:rPr lang="en-US" sz="1500" dirty="0">
                <a:latin typeface="Open Sans" panose="020B0606030504020204" pitchFamily="34" charset="0"/>
                <a:ea typeface="Open Sans" panose="020B0606030504020204" pitchFamily="34" charset="0"/>
                <a:cs typeface="Open Sans" panose="020B0606030504020204" pitchFamily="34" charset="0"/>
              </a:rPr>
              <a:t> </a:t>
            </a:r>
            <a:r>
              <a:rPr lang="en-GB" sz="1600" u="sng" dirty="0">
                <a:hlinkClick r:id="rId3"/>
              </a:rPr>
              <a:t>https://datahub.egi.eu</a:t>
            </a:r>
            <a:r>
              <a:rPr lang="en-US" sz="1600" dirty="0"/>
              <a:t> </a:t>
            </a:r>
          </a:p>
          <a:p>
            <a:pPr fontAlgn="base">
              <a:lnSpc>
                <a:spcPct val="150000"/>
              </a:lnSpc>
              <a:spcBef>
                <a:spcPct val="0"/>
              </a:spcBef>
            </a:pPr>
            <a:endParaRPr lang="en-GB" sz="1500" dirty="0">
              <a:latin typeface="Open Sans" panose="020B0606030504020204" pitchFamily="34" charset="0"/>
              <a:ea typeface="Open Sans" panose="020B0606030504020204" pitchFamily="34" charset="0"/>
              <a:cs typeface="Open Sans" panose="020B0606030504020204" pitchFamily="34" charset="0"/>
            </a:endParaRPr>
          </a:p>
        </p:txBody>
      </p:sp>
      <p:sp>
        <p:nvSpPr>
          <p:cNvPr id="49" name="TextBox 48"/>
          <p:cNvSpPr txBox="1"/>
          <p:nvPr/>
        </p:nvSpPr>
        <p:spPr>
          <a:xfrm>
            <a:off x="762000" y="4394201"/>
            <a:ext cx="9112605" cy="350047"/>
          </a:xfrm>
          <a:prstGeom prst="rect">
            <a:avLst/>
          </a:prstGeom>
          <a:noFill/>
        </p:spPr>
        <p:txBody>
          <a:bodyPr wrap="square" lIns="22811" tIns="11406" rIns="22811" bIns="11406" rtlCol="0">
            <a:spAutoFit/>
          </a:bodyPr>
          <a:lstStyle/>
          <a:p>
            <a:pPr fontAlgn="base">
              <a:lnSpc>
                <a:spcPct val="150000"/>
              </a:lnSpc>
              <a:spcBef>
                <a:spcPct val="0"/>
              </a:spcBef>
            </a:pPr>
            <a:r>
              <a:rPr lang="en-GB" sz="1500" b="1" dirty="0" smtClean="0">
                <a:latin typeface="Open Sans" panose="020B0606030504020204" pitchFamily="34" charset="0"/>
                <a:ea typeface="Open Sans" panose="020B0606030504020204" pitchFamily="34" charset="0"/>
                <a:cs typeface="Open Sans" panose="020B0606030504020204" pitchFamily="34" charset="0"/>
              </a:rPr>
              <a:t>Federated Data Manager: </a:t>
            </a:r>
            <a:r>
              <a:rPr lang="en-US" sz="1500" dirty="0">
                <a:latin typeface="Open Sans" panose="020B0606030504020204" pitchFamily="34" charset="0"/>
                <a:ea typeface="Open Sans" panose="020B0606030504020204" pitchFamily="34" charset="0"/>
                <a:cs typeface="Open Sans" panose="020B0606030504020204" pitchFamily="34" charset="0"/>
              </a:rPr>
              <a:t>Share, discover, and process data federated from different sources</a:t>
            </a:r>
          </a:p>
        </p:txBody>
      </p:sp>
      <p:sp>
        <p:nvSpPr>
          <p:cNvPr id="52" name="TextBox 51"/>
          <p:cNvSpPr txBox="1"/>
          <p:nvPr/>
        </p:nvSpPr>
        <p:spPr>
          <a:xfrm>
            <a:off x="762000" y="2184400"/>
            <a:ext cx="9112605" cy="696296"/>
          </a:xfrm>
          <a:prstGeom prst="rect">
            <a:avLst/>
          </a:prstGeom>
          <a:noFill/>
        </p:spPr>
        <p:txBody>
          <a:bodyPr wrap="square" lIns="22811" tIns="11406" rIns="22811" bIns="11406" rtlCol="0">
            <a:spAutoFit/>
          </a:bodyPr>
          <a:lstStyle/>
          <a:p>
            <a:pPr fontAlgn="base">
              <a:lnSpc>
                <a:spcPct val="150000"/>
              </a:lnSpc>
              <a:spcBef>
                <a:spcPct val="0"/>
              </a:spcBef>
            </a:pPr>
            <a:r>
              <a:rPr lang="en-GB" sz="1500" b="1" dirty="0">
                <a:latin typeface="Open Sans" panose="020B0606030504020204" pitchFamily="34" charset="0"/>
                <a:ea typeface="Open Sans" panose="020B0606030504020204" pitchFamily="34" charset="0"/>
                <a:cs typeface="Open Sans" panose="020B0606030504020204" pitchFamily="34" charset="0"/>
              </a:rPr>
              <a:t>Configuration Database: </a:t>
            </a:r>
            <a:r>
              <a:rPr lang="en-US" sz="1500" dirty="0">
                <a:latin typeface="Open Sans" panose="020B0606030504020204" pitchFamily="34" charset="0"/>
                <a:ea typeface="Open Sans" panose="020B0606030504020204" pitchFamily="34" charset="0"/>
                <a:cs typeface="Open Sans" panose="020B0606030504020204" pitchFamily="34" charset="0"/>
              </a:rPr>
              <a:t>Manage the configuration information of federated e­-infrastructure assets and their functional relations</a:t>
            </a:r>
            <a:endParaRPr lang="en-GB" sz="1500"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p:cNvSpPr txBox="1"/>
          <p:nvPr/>
        </p:nvSpPr>
        <p:spPr>
          <a:xfrm>
            <a:off x="614818" y="5758533"/>
            <a:ext cx="9482760" cy="361571"/>
          </a:xfrm>
          <a:prstGeom prst="rect">
            <a:avLst/>
          </a:prstGeom>
          <a:solidFill>
            <a:srgbClr val="E46C0A"/>
          </a:solidFill>
          <a:ln>
            <a:solidFill>
              <a:srgbClr val="F2A52C"/>
            </a:solidFill>
          </a:ln>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Security </a:t>
            </a:r>
          </a:p>
        </p:txBody>
      </p:sp>
      <p:sp>
        <p:nvSpPr>
          <p:cNvPr id="55" name="TextBox 54"/>
          <p:cNvSpPr txBox="1"/>
          <p:nvPr/>
        </p:nvSpPr>
        <p:spPr>
          <a:xfrm>
            <a:off x="762000" y="5080000"/>
            <a:ext cx="9112605" cy="350047"/>
          </a:xfrm>
          <a:prstGeom prst="rect">
            <a:avLst/>
          </a:prstGeom>
          <a:noFill/>
        </p:spPr>
        <p:txBody>
          <a:bodyPr wrap="square" lIns="22811" tIns="11406" rIns="22811" bIns="11406" rtlCol="0">
            <a:spAutoFit/>
          </a:bodyPr>
          <a:lstStyle/>
          <a:p>
            <a:pPr fontAlgn="base">
              <a:lnSpc>
                <a:spcPct val="150000"/>
              </a:lnSpc>
              <a:spcBef>
                <a:spcPct val="0"/>
              </a:spcBef>
            </a:pPr>
            <a:r>
              <a:rPr lang="en-GB" sz="1500" b="1" dirty="0">
                <a:latin typeface="Open Sans" panose="020B0606030504020204" pitchFamily="34" charset="0"/>
                <a:ea typeface="Open Sans" panose="020B0606030504020204" pitchFamily="34" charset="0"/>
                <a:cs typeface="Open Sans" panose="020B0606030504020204" pitchFamily="34" charset="0"/>
              </a:rPr>
              <a:t>Content Distribution: </a:t>
            </a:r>
            <a:r>
              <a:rPr lang="en-GB" sz="1500" dirty="0">
                <a:latin typeface="Open Sans" panose="020B0606030504020204" pitchFamily="34" charset="0"/>
                <a:ea typeface="Open Sans" panose="020B0606030504020204" pitchFamily="34" charset="0"/>
                <a:cs typeface="Open Sans" panose="020B0606030504020204" pitchFamily="34" charset="0"/>
              </a:rPr>
              <a:t>Deliver data in the most efficient way</a:t>
            </a:r>
          </a:p>
        </p:txBody>
      </p:sp>
      <p:sp>
        <p:nvSpPr>
          <p:cNvPr id="22" name="TextBox 21"/>
          <p:cNvSpPr txBox="1"/>
          <p:nvPr/>
        </p:nvSpPr>
        <p:spPr>
          <a:xfrm>
            <a:off x="762000" y="1651001"/>
            <a:ext cx="9112605" cy="350047"/>
          </a:xfrm>
          <a:prstGeom prst="rect">
            <a:avLst/>
          </a:prstGeom>
          <a:noFill/>
        </p:spPr>
        <p:txBody>
          <a:bodyPr wrap="square" lIns="22811" tIns="11406" rIns="22811" bIns="11406" rtlCol="0">
            <a:spAutoFit/>
          </a:bodyPr>
          <a:lstStyle/>
          <a:p>
            <a:pPr fontAlgn="base">
              <a:lnSpc>
                <a:spcPct val="150000"/>
              </a:lnSpc>
              <a:spcBef>
                <a:spcPct val="0"/>
              </a:spcBef>
            </a:pPr>
            <a:r>
              <a:rPr lang="en-GB" sz="1500" b="1" dirty="0">
                <a:latin typeface="Open Sans" panose="020B0606030504020204" pitchFamily="34" charset="0"/>
                <a:ea typeface="Open Sans" panose="020B0606030504020204" pitchFamily="34" charset="0"/>
                <a:cs typeface="Open Sans" panose="020B0606030504020204" pitchFamily="34" charset="0"/>
              </a:rPr>
              <a:t>Service Monitoring: </a:t>
            </a:r>
            <a:r>
              <a:rPr lang="en-GB" sz="1500" dirty="0">
                <a:latin typeface="Open Sans" panose="020B0606030504020204" pitchFamily="34" charset="0"/>
                <a:ea typeface="Open Sans" panose="020B0606030504020204" pitchFamily="34" charset="0"/>
                <a:cs typeface="Open Sans" panose="020B0606030504020204" pitchFamily="34" charset="0"/>
              </a:rPr>
              <a:t>Monitor a wide range of services across your infrastructures</a:t>
            </a:r>
          </a:p>
        </p:txBody>
      </p:sp>
    </p:spTree>
    <p:extLst>
      <p:ext uri="{BB962C8B-B14F-4D97-AF65-F5344CB8AC3E}">
        <p14:creationId xmlns:p14="http://schemas.microsoft.com/office/powerpoint/2010/main" val="21601673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38073"/>
            <a:ext cx="10668000" cy="674727"/>
          </a:xfrm>
          <a:ln>
            <a:noFill/>
          </a:ln>
        </p:spPr>
        <p:txBody>
          <a:bodyPr anchor="t">
            <a:noAutofit/>
          </a:bodyPr>
          <a:lstStyle/>
          <a:p>
            <a:r>
              <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rPr>
              <a:t>EGI Services for Participants</a:t>
            </a:r>
          </a:p>
        </p:txBody>
      </p:sp>
      <p:sp>
        <p:nvSpPr>
          <p:cNvPr id="10" name="TextBox 9"/>
          <p:cNvSpPr txBox="1"/>
          <p:nvPr/>
        </p:nvSpPr>
        <p:spPr>
          <a:xfrm>
            <a:off x="564075" y="1012909"/>
            <a:ext cx="4769927" cy="361571"/>
          </a:xfrm>
          <a:prstGeom prst="rect">
            <a:avLst/>
          </a:prstGeom>
          <a:solidFill>
            <a:schemeClr val="bg1">
              <a:lumMod val="50000"/>
            </a:schemeClr>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Operations </a:t>
            </a:r>
          </a:p>
        </p:txBody>
      </p:sp>
      <p:sp>
        <p:nvSpPr>
          <p:cNvPr id="39" name="TextBox 38"/>
          <p:cNvSpPr txBox="1"/>
          <p:nvPr/>
        </p:nvSpPr>
        <p:spPr>
          <a:xfrm>
            <a:off x="5715001" y="1012962"/>
            <a:ext cx="4529760" cy="361571"/>
          </a:xfrm>
          <a:prstGeom prst="rect">
            <a:avLst/>
          </a:prstGeom>
          <a:solidFill>
            <a:schemeClr val="bg1">
              <a:lumMod val="50000"/>
            </a:schemeClr>
          </a:solidFill>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Coordination</a:t>
            </a:r>
          </a:p>
        </p:txBody>
      </p:sp>
      <p:sp>
        <p:nvSpPr>
          <p:cNvPr id="41" name="TextBox 40"/>
          <p:cNvSpPr txBox="1"/>
          <p:nvPr/>
        </p:nvSpPr>
        <p:spPr>
          <a:xfrm>
            <a:off x="5715001" y="1422400"/>
            <a:ext cx="4529759" cy="5498891"/>
          </a:xfrm>
          <a:prstGeom prst="rect">
            <a:avLst/>
          </a:prstGeom>
          <a:noFill/>
        </p:spPr>
        <p:txBody>
          <a:bodyPr wrap="square" lIns="22811" tIns="11406" rIns="22811" bIns="11406" rtlCol="0">
            <a:spAutoFit/>
          </a:bodyPr>
          <a:lstStyle/>
          <a:p>
            <a:pPr algn="just" fontAlgn="base">
              <a:lnSpc>
                <a:spcPct val="150000"/>
              </a:lnSpc>
              <a:spcBef>
                <a:spcPct val="0"/>
              </a:spcBef>
            </a:pPr>
            <a:r>
              <a:rPr lang="en-US" sz="1400" b="1" dirty="0">
                <a:latin typeface="Open Sans" panose="020B0606030504020204" pitchFamily="34" charset="0"/>
                <a:ea typeface="Open Sans" panose="020B0606030504020204" pitchFamily="34" charset="0"/>
                <a:cs typeface="Open Sans" panose="020B0606030504020204" pitchFamily="34" charset="0"/>
              </a:rPr>
              <a:t>Communications</a:t>
            </a:r>
            <a:r>
              <a:rPr lang="en-US" sz="1400" dirty="0">
                <a:latin typeface="Open Sans" panose="020B0606030504020204" pitchFamily="34" charset="0"/>
                <a:ea typeface="Open Sans" panose="020B0606030504020204" pitchFamily="34" charset="0"/>
                <a:cs typeface="Open Sans" panose="020B0606030504020204" pitchFamily="34" charset="0"/>
              </a:rPr>
              <a:t> Share your successes at a larger scale		</a:t>
            </a:r>
          </a:p>
          <a:p>
            <a:pPr algn="just" fontAlgn="base">
              <a:lnSpc>
                <a:spcPct val="150000"/>
              </a:lnSpc>
              <a:spcBef>
                <a:spcPct val="0"/>
              </a:spcBef>
            </a:pPr>
            <a:r>
              <a:rPr lang="en-US" sz="1400" b="1" dirty="0">
                <a:latin typeface="Open Sans" panose="020B0606030504020204" pitchFamily="34" charset="0"/>
                <a:ea typeface="Open Sans" panose="020B0606030504020204" pitchFamily="34" charset="0"/>
                <a:cs typeface="Open Sans" panose="020B0606030504020204" pitchFamily="34" charset="0"/>
              </a:rPr>
              <a:t>ITSM Coordination </a:t>
            </a:r>
            <a:r>
              <a:rPr lang="en-GB" sz="1400" dirty="0">
                <a:latin typeface="Open Sans" panose="020B0606030504020204" pitchFamily="34" charset="0"/>
                <a:ea typeface="Open Sans" panose="020B0606030504020204" pitchFamily="34" charset="0"/>
                <a:cs typeface="Open Sans" panose="020B0606030504020204" pitchFamily="34" charset="0"/>
              </a:rPr>
              <a:t>Ensures professional service management for EGI IT services</a:t>
            </a:r>
          </a:p>
          <a:p>
            <a:pPr algn="just" fontAlgn="base">
              <a:lnSpc>
                <a:spcPct val="150000"/>
              </a:lnSpc>
              <a:spcBef>
                <a:spcPct val="0"/>
              </a:spcBef>
            </a:pPr>
            <a:r>
              <a:rPr lang="en-US" sz="1400" b="1" dirty="0">
                <a:latin typeface="Open Sans" panose="020B0606030504020204" pitchFamily="34" charset="0"/>
                <a:ea typeface="Open Sans" panose="020B0606030504020204" pitchFamily="34" charset="0"/>
                <a:cs typeface="Open Sans" panose="020B0606030504020204" pitchFamily="34" charset="0"/>
              </a:rPr>
              <a:t>Community Coordination </a:t>
            </a:r>
            <a:r>
              <a:rPr lang="en-GB" sz="1400" dirty="0">
                <a:latin typeface="Open Sans" panose="020B0606030504020204" pitchFamily="34" charset="0"/>
                <a:ea typeface="Open Sans" panose="020B0606030504020204" pitchFamily="34" charset="0"/>
                <a:cs typeface="Open Sans" panose="020B0606030504020204" pitchFamily="34" charset="0"/>
              </a:rPr>
              <a:t>A joint approach to user engagement</a:t>
            </a:r>
          </a:p>
          <a:p>
            <a:pPr algn="just" fontAlgn="base">
              <a:lnSpc>
                <a:spcPct val="150000"/>
              </a:lnSpc>
              <a:spcBef>
                <a:spcPct val="0"/>
              </a:spcBef>
            </a:pPr>
            <a:r>
              <a:rPr lang="en-US" sz="1400" b="1" dirty="0">
                <a:latin typeface="Open Sans" panose="020B0606030504020204" pitchFamily="34" charset="0"/>
                <a:ea typeface="Open Sans" panose="020B0606030504020204" pitchFamily="34" charset="0"/>
                <a:cs typeface="Open Sans" panose="020B0606030504020204" pitchFamily="34" charset="0"/>
              </a:rPr>
              <a:t>Operations Coordination and Support </a:t>
            </a:r>
            <a:r>
              <a:rPr lang="en-GB" sz="1400" dirty="0">
                <a:latin typeface="Open Sans" panose="020B0606030504020204" pitchFamily="34" charset="0"/>
                <a:ea typeface="Open Sans" panose="020B0606030504020204" pitchFamily="34" charset="0"/>
                <a:cs typeface="Open Sans" panose="020B0606030504020204" pitchFamily="34" charset="0"/>
              </a:rPr>
              <a:t>Coordinate activities to ensure seamless operations</a:t>
            </a:r>
          </a:p>
          <a:p>
            <a:pPr algn="just" fontAlgn="base">
              <a:lnSpc>
                <a:spcPct val="150000"/>
              </a:lnSpc>
              <a:spcBef>
                <a:spcPct val="0"/>
              </a:spcBef>
            </a:pPr>
            <a:r>
              <a:rPr lang="en-US" sz="1400" b="1" dirty="0">
                <a:latin typeface="Open Sans" panose="020B0606030504020204" pitchFamily="34" charset="0"/>
                <a:ea typeface="Open Sans" panose="020B0606030504020204" pitchFamily="34" charset="0"/>
                <a:cs typeface="Open Sans" panose="020B0606030504020204" pitchFamily="34" charset="0"/>
              </a:rPr>
              <a:t>Security Coordination</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GB" sz="1400" dirty="0">
                <a:latin typeface="Open Sans" panose="020B0606030504020204" pitchFamily="34" charset="0"/>
                <a:ea typeface="Open Sans" panose="020B0606030504020204" pitchFamily="34" charset="0"/>
                <a:cs typeface="Open Sans" panose="020B0606030504020204" pitchFamily="34" charset="0"/>
              </a:rPr>
              <a:t>Enhance local security for a safer global infrastructure </a:t>
            </a:r>
          </a:p>
          <a:p>
            <a:pPr algn="just" fontAlgn="base">
              <a:lnSpc>
                <a:spcPct val="150000"/>
              </a:lnSpc>
              <a:spcBef>
                <a:spcPct val="0"/>
              </a:spcBef>
            </a:pPr>
            <a:r>
              <a:rPr lang="en-US" sz="1400" b="1" dirty="0">
                <a:latin typeface="Open Sans" panose="020B0606030504020204" pitchFamily="34" charset="0"/>
                <a:ea typeface="Open Sans" panose="020B0606030504020204" pitchFamily="34" charset="0"/>
                <a:cs typeface="Open Sans" panose="020B0606030504020204" pitchFamily="34" charset="0"/>
              </a:rPr>
              <a:t>Project Management and Planning </a:t>
            </a:r>
            <a:r>
              <a:rPr lang="en-GB" sz="1400" dirty="0">
                <a:latin typeface="Open Sans" panose="020B0606030504020204" pitchFamily="34" charset="0"/>
                <a:ea typeface="Open Sans" panose="020B0606030504020204" pitchFamily="34" charset="0"/>
                <a:cs typeface="Open Sans" panose="020B0606030504020204" pitchFamily="34" charset="0"/>
              </a:rPr>
              <a:t>A joint approach to planning and management</a:t>
            </a:r>
          </a:p>
          <a:p>
            <a:pPr algn="just" fontAlgn="base">
              <a:lnSpc>
                <a:spcPct val="150000"/>
              </a:lnSpc>
              <a:spcBef>
                <a:spcPct val="0"/>
              </a:spcBef>
            </a:pPr>
            <a:r>
              <a:rPr lang="en-US" sz="1400" b="1" dirty="0">
                <a:latin typeface="Open Sans" panose="020B0606030504020204" pitchFamily="34" charset="0"/>
                <a:ea typeface="Open Sans" panose="020B0606030504020204" pitchFamily="34" charset="0"/>
                <a:cs typeface="Open Sans" panose="020B0606030504020204" pitchFamily="34" charset="0"/>
              </a:rPr>
              <a:t>Strategy and Policy Development</a:t>
            </a:r>
            <a:r>
              <a:rPr lang="en-US" sz="1400" dirty="0">
                <a:latin typeface="Open Sans" panose="020B0606030504020204" pitchFamily="34" charset="0"/>
                <a:ea typeface="Open Sans" panose="020B0606030504020204" pitchFamily="34" charset="0"/>
                <a:cs typeface="Open Sans" panose="020B0606030504020204" pitchFamily="34" charset="0"/>
              </a:rPr>
              <a:t> Define common strategies and policies in Europe and worldwide</a:t>
            </a:r>
          </a:p>
          <a:p>
            <a:pPr algn="just" fontAlgn="base">
              <a:lnSpc>
                <a:spcPct val="150000"/>
              </a:lnSpc>
              <a:spcBef>
                <a:spcPct val="0"/>
              </a:spcBef>
            </a:pPr>
            <a:r>
              <a:rPr lang="en-US" sz="1400" b="1" dirty="0">
                <a:latin typeface="Open Sans" panose="020B0606030504020204" pitchFamily="34" charset="0"/>
                <a:ea typeface="Open Sans" panose="020B0606030504020204" pitchFamily="34" charset="0"/>
                <a:cs typeface="Open Sans" panose="020B0606030504020204" pitchFamily="34" charset="0"/>
              </a:rPr>
              <a:t>Technical Coordination</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GB" sz="1400" dirty="0">
                <a:latin typeface="Open Sans" panose="020B0606030504020204" pitchFamily="34" charset="0"/>
                <a:ea typeface="Open Sans" panose="020B0606030504020204" pitchFamily="34" charset="0"/>
                <a:cs typeface="Open Sans" panose="020B0606030504020204" pitchFamily="34" charset="0"/>
              </a:rPr>
              <a:t>Progress and innovation through collaboration</a:t>
            </a:r>
          </a:p>
          <a:p>
            <a:pPr algn="just" fontAlgn="base">
              <a:lnSpc>
                <a:spcPct val="150000"/>
              </a:lnSpc>
              <a:spcBef>
                <a:spcPct val="0"/>
              </a:spcBef>
            </a:pP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p:cNvSpPr txBox="1"/>
          <p:nvPr/>
        </p:nvSpPr>
        <p:spPr>
          <a:xfrm>
            <a:off x="564075" y="5523739"/>
            <a:ext cx="4648203" cy="361571"/>
          </a:xfrm>
          <a:prstGeom prst="rect">
            <a:avLst/>
          </a:prstGeom>
          <a:solidFill>
            <a:schemeClr val="bg1">
              <a:lumMod val="50000"/>
            </a:schemeClr>
          </a:solidFill>
          <a:ln>
            <a:noFill/>
          </a:ln>
        </p:spPr>
        <p:txBody>
          <a:bodyPr wrap="square" lIns="22792" tIns="11397" rIns="22792" bIns="11397" rtlCol="0">
            <a:spAutoFit/>
          </a:bodyPr>
          <a:lstStyle/>
          <a:p>
            <a:pPr algn="ctr"/>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Security </a:t>
            </a:r>
          </a:p>
        </p:txBody>
      </p:sp>
      <p:sp>
        <p:nvSpPr>
          <p:cNvPr id="22" name="TextBox 21"/>
          <p:cNvSpPr txBox="1"/>
          <p:nvPr/>
        </p:nvSpPr>
        <p:spPr>
          <a:xfrm>
            <a:off x="564075" y="1498600"/>
            <a:ext cx="4769927" cy="3901019"/>
          </a:xfrm>
          <a:prstGeom prst="rect">
            <a:avLst/>
          </a:prstGeom>
          <a:noFill/>
        </p:spPr>
        <p:txBody>
          <a:bodyPr wrap="square" lIns="22811" tIns="11406" rIns="22811" bIns="11406" rtlCol="0">
            <a:spAutoFit/>
          </a:bodyPr>
          <a:lstStyle/>
          <a:p>
            <a:pPr algn="just" fontAlgn="base">
              <a:lnSpc>
                <a:spcPct val="150000"/>
              </a:lnSpc>
              <a:spcBef>
                <a:spcPct val="0"/>
              </a:spcBef>
            </a:pPr>
            <a:r>
              <a:rPr lang="en-US" sz="1400" b="1" dirty="0">
                <a:latin typeface="Open Sans" panose="020B0606030504020204" pitchFamily="34" charset="0"/>
                <a:ea typeface="Open Sans" panose="020B0606030504020204" pitchFamily="34" charset="0"/>
                <a:cs typeface="Open Sans" panose="020B0606030504020204" pitchFamily="34" charset="0"/>
              </a:rPr>
              <a:t>Accounting </a:t>
            </a:r>
            <a:r>
              <a:rPr lang="en-GB" sz="1400" dirty="0">
                <a:latin typeface="Open Sans" panose="020B0606030504020204" pitchFamily="34" charset="0"/>
                <a:ea typeface="Open Sans" panose="020B0606030504020204" pitchFamily="34" charset="0"/>
                <a:cs typeface="Open Sans" panose="020B0606030504020204" pitchFamily="34" charset="0"/>
              </a:rPr>
              <a:t>Track and report the usage of your services</a:t>
            </a:r>
          </a:p>
          <a:p>
            <a:pPr algn="just" fontAlgn="base">
              <a:lnSpc>
                <a:spcPct val="150000"/>
              </a:lnSpc>
              <a:spcBef>
                <a:spcPct val="0"/>
              </a:spcBef>
            </a:pPr>
            <a:r>
              <a:rPr lang="en-US" sz="1400" b="1" dirty="0">
                <a:latin typeface="Open Sans" panose="020B0606030504020204" pitchFamily="34" charset="0"/>
                <a:ea typeface="Open Sans" panose="020B0606030504020204" pitchFamily="34" charset="0"/>
                <a:cs typeface="Open Sans" panose="020B0606030504020204" pitchFamily="34" charset="0"/>
              </a:rPr>
              <a:t>Helpdesk </a:t>
            </a:r>
            <a:r>
              <a:rPr lang="en-US" sz="1400" dirty="0">
                <a:latin typeface="Open Sans" panose="020B0606030504020204" pitchFamily="34" charset="0"/>
                <a:ea typeface="Open Sans" panose="020B0606030504020204" pitchFamily="34" charset="0"/>
                <a:cs typeface="Open Sans" panose="020B0606030504020204" pitchFamily="34" charset="0"/>
              </a:rPr>
              <a:t>Handle EGI service requests and incidents for distributed support teams</a:t>
            </a:r>
          </a:p>
          <a:p>
            <a:pPr algn="just" fontAlgn="base">
              <a:lnSpc>
                <a:spcPct val="150000"/>
              </a:lnSpc>
              <a:spcBef>
                <a:spcPct val="0"/>
              </a:spcBef>
            </a:pPr>
            <a:r>
              <a:rPr lang="en-US" sz="1400" b="1" dirty="0">
                <a:latin typeface="Open Sans" panose="020B0606030504020204" pitchFamily="34" charset="0"/>
                <a:ea typeface="Open Sans" panose="020B0606030504020204" pitchFamily="34" charset="0"/>
                <a:cs typeface="Open Sans" panose="020B0606030504020204" pitchFamily="34" charset="0"/>
              </a:rPr>
              <a:t>Operations Tools </a:t>
            </a:r>
            <a:r>
              <a:rPr lang="en-US" sz="1400" dirty="0">
                <a:latin typeface="Open Sans" panose="020B0606030504020204" pitchFamily="34" charset="0"/>
                <a:ea typeface="Open Sans" panose="020B0606030504020204" pitchFamily="34" charset="0"/>
                <a:cs typeface="Open Sans" panose="020B0606030504020204" pitchFamily="34" charset="0"/>
              </a:rPr>
              <a:t>Integrate resources and operations </a:t>
            </a:r>
            <a:r>
              <a:rPr lang="en-US" sz="1400" b="1" dirty="0">
                <a:latin typeface="Open Sans" panose="020B0606030504020204" pitchFamily="34" charset="0"/>
                <a:ea typeface="Open Sans" panose="020B0606030504020204" pitchFamily="34" charset="0"/>
                <a:cs typeface="Open Sans" panose="020B0606030504020204" pitchFamily="34" charset="0"/>
              </a:rPr>
              <a:t>	</a:t>
            </a:r>
          </a:p>
          <a:p>
            <a:pPr algn="just" fontAlgn="base">
              <a:lnSpc>
                <a:spcPct val="150000"/>
              </a:lnSpc>
              <a:spcBef>
                <a:spcPct val="0"/>
              </a:spcBef>
            </a:pPr>
            <a:r>
              <a:rPr lang="en-US" sz="1400" b="1" dirty="0">
                <a:latin typeface="Open Sans" panose="020B0606030504020204" pitchFamily="34" charset="0"/>
                <a:ea typeface="Open Sans" panose="020B0606030504020204" pitchFamily="34" charset="0"/>
                <a:cs typeface="Open Sans" panose="020B0606030504020204" pitchFamily="34" charset="0"/>
              </a:rPr>
              <a:t>Collaboration and Community Management Tools</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GB" sz="1400" dirty="0">
                <a:latin typeface="Open Sans" panose="020B0606030504020204" pitchFamily="34" charset="0"/>
                <a:ea typeface="Open Sans" panose="020B0606030504020204" pitchFamily="34" charset="0"/>
                <a:cs typeface="Open Sans" panose="020B0606030504020204" pitchFamily="34" charset="0"/>
              </a:rPr>
              <a:t>Coordinate activities to ensure seamless operations</a:t>
            </a:r>
          </a:p>
          <a:p>
            <a:pPr algn="just" fontAlgn="base">
              <a:lnSpc>
                <a:spcPct val="150000"/>
              </a:lnSpc>
              <a:spcBef>
                <a:spcPct val="0"/>
              </a:spcBef>
            </a:pPr>
            <a:r>
              <a:rPr lang="en-US" sz="1400" b="1" dirty="0">
                <a:latin typeface="Open Sans" panose="020B0606030504020204" pitchFamily="34" charset="0"/>
                <a:ea typeface="Open Sans" panose="020B0606030504020204" pitchFamily="34" charset="0"/>
                <a:cs typeface="Open Sans" panose="020B0606030504020204" pitchFamily="34" charset="0"/>
              </a:rPr>
              <a:t>Configuration Database </a:t>
            </a:r>
            <a:r>
              <a:rPr lang="en-US" sz="1400" dirty="0">
                <a:latin typeface="Open Sans" panose="020B0606030504020204" pitchFamily="34" charset="0"/>
                <a:ea typeface="Open Sans" panose="020B0606030504020204" pitchFamily="34" charset="0"/>
                <a:cs typeface="Open Sans" panose="020B0606030504020204" pitchFamily="34" charset="0"/>
              </a:rPr>
              <a:t>Manage the configuration information of federated e­-infrastructure </a:t>
            </a:r>
          </a:p>
          <a:p>
            <a:pPr algn="just" fontAlgn="base">
              <a:lnSpc>
                <a:spcPct val="150000"/>
              </a:lnSpc>
              <a:spcBef>
                <a:spcPct val="0"/>
              </a:spcBef>
            </a:pPr>
            <a:r>
              <a:rPr lang="en-US" sz="1400" b="1" dirty="0">
                <a:latin typeface="Open Sans" panose="020B0606030504020204" pitchFamily="34" charset="0"/>
                <a:ea typeface="Open Sans" panose="020B0606030504020204" pitchFamily="34" charset="0"/>
                <a:cs typeface="Open Sans" panose="020B0606030504020204" pitchFamily="34" charset="0"/>
              </a:rPr>
              <a:t>Service Monitoring </a:t>
            </a:r>
            <a:r>
              <a:rPr lang="en-US" sz="1400" dirty="0">
                <a:latin typeface="Open Sans" panose="020B0606030504020204" pitchFamily="34" charset="0"/>
                <a:ea typeface="Open Sans" panose="020B0606030504020204" pitchFamily="34" charset="0"/>
                <a:cs typeface="Open Sans" panose="020B0606030504020204" pitchFamily="34" charset="0"/>
              </a:rPr>
              <a:t>Monitor EGI services and provide operational and business insights</a:t>
            </a:r>
          </a:p>
          <a:p>
            <a:pPr algn="just" fontAlgn="base">
              <a:lnSpc>
                <a:spcPct val="150000"/>
              </a:lnSpc>
              <a:spcBef>
                <a:spcPct val="0"/>
              </a:spcBef>
            </a:pPr>
            <a:r>
              <a:rPr lang="en-US" sz="1400" b="1" dirty="0">
                <a:latin typeface="Open Sans" panose="020B0606030504020204" pitchFamily="34" charset="0"/>
                <a:ea typeface="Open Sans" panose="020B0606030504020204" pitchFamily="34" charset="0"/>
                <a:cs typeface="Open Sans" panose="020B0606030504020204" pitchFamily="34" charset="0"/>
              </a:rPr>
              <a:t>Validated Software and Repository </a:t>
            </a:r>
            <a:r>
              <a:rPr lang="en-US" sz="1400" dirty="0">
                <a:latin typeface="Open Sans" panose="020B0606030504020204" pitchFamily="34" charset="0"/>
                <a:ea typeface="Open Sans" panose="020B0606030504020204" pitchFamily="34" charset="0"/>
                <a:cs typeface="Open Sans" panose="020B0606030504020204" pitchFamily="34" charset="0"/>
              </a:rPr>
              <a:t>Manage high-quality software releases</a:t>
            </a:r>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p:cNvSpPr txBox="1"/>
          <p:nvPr/>
        </p:nvSpPr>
        <p:spPr>
          <a:xfrm>
            <a:off x="564075" y="5918464"/>
            <a:ext cx="4343400" cy="696296"/>
          </a:xfrm>
          <a:prstGeom prst="rect">
            <a:avLst/>
          </a:prstGeom>
          <a:noFill/>
        </p:spPr>
        <p:txBody>
          <a:bodyPr wrap="square" lIns="22811" tIns="11406" rIns="22811" bIns="11406" rtlCol="0">
            <a:spAutoFit/>
          </a:bodyPr>
          <a:lstStyle/>
          <a:p>
            <a:pPr algn="just" fontAlgn="base">
              <a:lnSpc>
                <a:spcPct val="150000"/>
              </a:lnSpc>
              <a:spcBef>
                <a:spcPct val="0"/>
              </a:spcBef>
            </a:pPr>
            <a:r>
              <a:rPr lang="en-GB" sz="1500" b="1" dirty="0">
                <a:latin typeface="Open Sans" panose="020B0606030504020204" pitchFamily="34" charset="0"/>
                <a:ea typeface="Open Sans" panose="020B0606030504020204" pitchFamily="34" charset="0"/>
                <a:cs typeface="Open Sans" panose="020B0606030504020204" pitchFamily="34" charset="0"/>
              </a:rPr>
              <a:t>Attribute Management: </a:t>
            </a:r>
            <a:r>
              <a:rPr lang="en-GB" sz="1500" dirty="0">
                <a:latin typeface="Open Sans" panose="020B0606030504020204" pitchFamily="34" charset="0"/>
                <a:ea typeface="Open Sans" panose="020B0606030504020204" pitchFamily="34" charset="0"/>
                <a:cs typeface="Open Sans" panose="020B0606030504020204" pitchFamily="34" charset="0"/>
              </a:rPr>
              <a:t>Manage community membership and expose trusted information</a:t>
            </a:r>
          </a:p>
        </p:txBody>
      </p:sp>
      <p:sp>
        <p:nvSpPr>
          <p:cNvPr id="9" name="TextBox 8"/>
          <p:cNvSpPr txBox="1"/>
          <p:nvPr/>
        </p:nvSpPr>
        <p:spPr>
          <a:xfrm>
            <a:off x="564075" y="6647914"/>
            <a:ext cx="4343400" cy="369283"/>
          </a:xfrm>
          <a:prstGeom prst="rect">
            <a:avLst/>
          </a:prstGeom>
          <a:noFill/>
        </p:spPr>
        <p:txBody>
          <a:bodyPr wrap="square" lIns="22811" tIns="11406" rIns="22811" bIns="11406" rtlCol="0">
            <a:spAutoFit/>
          </a:bodyPr>
          <a:lstStyle/>
          <a:p>
            <a:pPr algn="just" fontAlgn="base">
              <a:lnSpc>
                <a:spcPct val="150000"/>
              </a:lnSpc>
              <a:spcBef>
                <a:spcPct val="0"/>
              </a:spcBef>
            </a:pPr>
            <a:r>
              <a:rPr lang="en-GB" sz="1500" b="1" dirty="0" err="1" smtClean="0">
                <a:latin typeface="Open Sans" panose="020B0606030504020204" pitchFamily="34" charset="0"/>
                <a:ea typeface="Open Sans" panose="020B0606030504020204" pitchFamily="34" charset="0"/>
                <a:cs typeface="Open Sans" panose="020B0606030504020204" pitchFamily="34" charset="0"/>
              </a:rPr>
              <a:t>CheckIn</a:t>
            </a:r>
            <a:r>
              <a:rPr lang="en-GB" sz="1500" b="1" dirty="0" smtClean="0">
                <a:latin typeface="Open Sans" panose="020B0606030504020204" pitchFamily="34" charset="0"/>
                <a:ea typeface="Open Sans" panose="020B0606030504020204" pitchFamily="34" charset="0"/>
                <a:cs typeface="Open Sans" panose="020B0606030504020204" pitchFamily="34" charset="0"/>
              </a:rPr>
              <a:t>: </a:t>
            </a:r>
            <a:r>
              <a:rPr lang="en-GB" sz="1500" dirty="0">
                <a:latin typeface="Open Sans" panose="020B0606030504020204" pitchFamily="34" charset="0"/>
                <a:ea typeface="Open Sans" panose="020B0606030504020204" pitchFamily="34" charset="0"/>
                <a:cs typeface="Open Sans" panose="020B0606030504020204" pitchFamily="34" charset="0"/>
              </a:rPr>
              <a:t>Login with your own credentials</a:t>
            </a:r>
          </a:p>
        </p:txBody>
      </p:sp>
    </p:spTree>
    <p:extLst>
      <p:ext uri="{BB962C8B-B14F-4D97-AF65-F5344CB8AC3E}">
        <p14:creationId xmlns:p14="http://schemas.microsoft.com/office/powerpoint/2010/main" val="42880406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9811" b="3672"/>
          <a:stretch/>
        </p:blipFill>
        <p:spPr>
          <a:xfrm>
            <a:off x="2" y="-13402"/>
            <a:ext cx="10667999" cy="7596000"/>
          </a:xfrm>
          <a:prstGeom prst="rect">
            <a:avLst/>
          </a:prstGeom>
        </p:spPr>
      </p:pic>
      <p:sp>
        <p:nvSpPr>
          <p:cNvPr id="6" name="object 6"/>
          <p:cNvSpPr/>
          <p:nvPr/>
        </p:nvSpPr>
        <p:spPr>
          <a:xfrm>
            <a:off x="0" y="5176561"/>
            <a:ext cx="0" cy="1848002"/>
          </a:xfrm>
          <a:custGeom>
            <a:avLst/>
            <a:gdLst/>
            <a:ahLst/>
            <a:cxnLst/>
            <a:rect l="l" t="t" r="r" b="b"/>
            <a:pathLst>
              <a:path h="1848002">
                <a:moveTo>
                  <a:pt x="0" y="1848002"/>
                </a:moveTo>
                <a:lnTo>
                  <a:pt x="0" y="0"/>
                </a:lnTo>
                <a:lnTo>
                  <a:pt x="0" y="1848002"/>
                </a:lnTo>
                <a:close/>
              </a:path>
            </a:pathLst>
          </a:custGeom>
          <a:solidFill>
            <a:srgbClr val="0067B1"/>
          </a:solidFill>
        </p:spPr>
        <p:txBody>
          <a:bodyPr wrap="square" lIns="0" tIns="0" rIns="0" bIns="0" rtlCol="0">
            <a:noAutofit/>
          </a:bodyPr>
          <a:lstStyle/>
          <a:p>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57" name="Rectangle 56"/>
          <p:cNvSpPr/>
          <p:nvPr/>
        </p:nvSpPr>
        <p:spPr>
          <a:xfrm>
            <a:off x="1137039" y="4055409"/>
            <a:ext cx="8692761" cy="1938992"/>
          </a:xfrm>
          <a:prstGeom prst="rect">
            <a:avLst/>
          </a:prstGeom>
        </p:spPr>
        <p:txBody>
          <a:bodyPr wrap="square" lIns="91429" tIns="45715" rIns="91429" bIns="45715">
            <a:spAutoFit/>
          </a:bodyPr>
          <a:lstStyle/>
          <a:p>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EGI is a federation of over 300 computing and data centres spread across </a:t>
            </a:r>
            <a:r>
              <a:rPr lang="en-GB" sz="2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50+ </a:t>
            </a: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countries in Europe and worldwide</a:t>
            </a:r>
          </a:p>
          <a:p>
            <a:pPr>
              <a:buClr>
                <a:schemeClr val="tx2"/>
              </a:buClr>
            </a:pPr>
            <a:endPar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buClr>
                <a:schemeClr val="tx2"/>
              </a:buClr>
            </a:pPr>
            <a:r>
              <a:rPr lang="en-GB"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EGI delivers services to support scientists, multinational projects and research infrastructures</a:t>
            </a:r>
          </a:p>
        </p:txBody>
      </p:sp>
      <p:sp>
        <p:nvSpPr>
          <p:cNvPr id="58" name="TextBox 57"/>
          <p:cNvSpPr txBox="1"/>
          <p:nvPr/>
        </p:nvSpPr>
        <p:spPr>
          <a:xfrm>
            <a:off x="2" y="1625938"/>
            <a:ext cx="10667999" cy="1015663"/>
          </a:xfrm>
          <a:prstGeom prst="rect">
            <a:avLst/>
          </a:prstGeom>
          <a:noFill/>
        </p:spPr>
        <p:txBody>
          <a:bodyPr wrap="square" lIns="91429" tIns="45715" rIns="91429" bIns="45715" rtlCol="0">
            <a:spAutoFit/>
          </a:bodyPr>
          <a:lstStyle/>
          <a:p>
            <a:pPr algn="ctr"/>
            <a:r>
              <a:rPr lang="en-GB" sz="36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EGI: </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advanced</a:t>
            </a:r>
            <a:r>
              <a:rPr lang="en-GB" sz="3600" spc="1"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computing</a:t>
            </a:r>
            <a:r>
              <a:rPr lang="en-GB" sz="3600" spc="-9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 </a:t>
            </a:r>
            <a:r>
              <a:rPr lang="en-GB" sz="3600"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for research</a:t>
            </a:r>
          </a:p>
          <a:p>
            <a:pPr algn="ctr"/>
            <a:endParaRPr lang="en-GB" sz="24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6" name="TextBox 55"/>
          <p:cNvSpPr txBox="1"/>
          <p:nvPr/>
        </p:nvSpPr>
        <p:spPr>
          <a:xfrm>
            <a:off x="228600" y="6488088"/>
            <a:ext cx="2648774" cy="415488"/>
          </a:xfrm>
          <a:prstGeom prst="rect">
            <a:avLst/>
          </a:prstGeom>
          <a:noFill/>
        </p:spPr>
        <p:txBody>
          <a:bodyPr wrap="square" lIns="91429" tIns="45715" rIns="91429" bIns="45715" rtlCol="0">
            <a:spAutoFit/>
          </a:bodyPr>
          <a:lstStyle/>
          <a:p>
            <a:r>
              <a:rPr lang="en-GB" sz="2100" dirty="0">
                <a:solidFill>
                  <a:schemeClr val="bg1"/>
                </a:solidFill>
                <a:latin typeface="Open Sans" panose="020B0606030504020204" pitchFamily="34" charset="0"/>
                <a:ea typeface="Open Sans" panose="020B0606030504020204" pitchFamily="34" charset="0"/>
                <a:cs typeface="Open Sans" panose="020B0606030504020204" pitchFamily="34" charset="0"/>
              </a:rPr>
              <a:t>www.egi.eu</a:t>
            </a:r>
          </a:p>
        </p:txBody>
      </p:sp>
    </p:spTree>
    <p:extLst>
      <p:ext uri="{BB962C8B-B14F-4D97-AF65-F5344CB8AC3E}">
        <p14:creationId xmlns:p14="http://schemas.microsoft.com/office/powerpoint/2010/main" val="2785638841"/>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xmlns:p14="http://schemas.microsoft.com/office/powerpoint/2010/main" advTm="600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837610"/>
            <a:ext cx="2622274" cy="659221"/>
          </a:xfrm>
          <a:prstGeom prst="rect">
            <a:avLst/>
          </a:prstGeom>
          <a:noFill/>
        </p:spPr>
        <p:txBody>
          <a:bodyPr wrap="square" lIns="104192" tIns="52097" rIns="104192" bIns="52097" rtlCol="0">
            <a:spAutoFit/>
          </a:bodyPr>
          <a:lstStyle/>
          <a:p>
            <a:pPr marL="325603" indent="-325603" algn="r">
              <a:buFont typeface="Wingdings" charset="2"/>
              <a:buChar char="ü"/>
            </a:pPr>
            <a:r>
              <a:rPr lang="en-US" dirty="0">
                <a:latin typeface="Open Sans"/>
                <a:cs typeface="Open Sans"/>
              </a:rPr>
              <a:t>Pilots</a:t>
            </a:r>
          </a:p>
          <a:p>
            <a:pPr marL="325603" indent="-325603" algn="r">
              <a:buFont typeface="Wingdings" charset="2"/>
              <a:buChar char="ü"/>
            </a:pPr>
            <a:r>
              <a:rPr lang="en-US" dirty="0">
                <a:latin typeface="Open Sans"/>
                <a:cs typeface="Open Sans"/>
              </a:rPr>
              <a:t>Proof of </a:t>
            </a:r>
            <a:r>
              <a:rPr lang="en-US" dirty="0" smtClean="0">
                <a:latin typeface="Open Sans"/>
                <a:cs typeface="Open Sans"/>
              </a:rPr>
              <a:t>concepts</a:t>
            </a:r>
            <a:endParaRPr lang="en-US" dirty="0">
              <a:latin typeface="Open Sans"/>
              <a:cs typeface="Open Sans"/>
            </a:endParaRPr>
          </a:p>
        </p:txBody>
      </p:sp>
      <p:sp>
        <p:nvSpPr>
          <p:cNvPr id="9" name="TextBox 8"/>
          <p:cNvSpPr txBox="1"/>
          <p:nvPr/>
        </p:nvSpPr>
        <p:spPr>
          <a:xfrm>
            <a:off x="181504" y="6156641"/>
            <a:ext cx="2034368" cy="659221"/>
          </a:xfrm>
          <a:prstGeom prst="rect">
            <a:avLst/>
          </a:prstGeom>
          <a:noFill/>
        </p:spPr>
        <p:txBody>
          <a:bodyPr wrap="square" lIns="104192" tIns="52097" rIns="104192" bIns="52097" rtlCol="0">
            <a:spAutoFit/>
          </a:bodyPr>
          <a:lstStyle/>
          <a:p>
            <a:pPr marL="325603" indent="-325603" algn="r">
              <a:buFont typeface="Wingdings" charset="2"/>
              <a:buChar char="ü"/>
            </a:pPr>
            <a:r>
              <a:rPr lang="en-US" dirty="0">
                <a:latin typeface="Open Sans"/>
                <a:cs typeface="Open Sans"/>
              </a:rPr>
              <a:t>EU visibility</a:t>
            </a:r>
          </a:p>
          <a:p>
            <a:pPr marL="325603" indent="-325603" algn="r">
              <a:buFont typeface="Wingdings" charset="2"/>
              <a:buChar char="ü"/>
            </a:pPr>
            <a:r>
              <a:rPr lang="en-US" dirty="0" smtClean="0">
                <a:latin typeface="Open Sans"/>
                <a:cs typeface="Open Sans"/>
              </a:rPr>
              <a:t>Networking</a:t>
            </a:r>
            <a:endParaRPr lang="en-US" dirty="0">
              <a:latin typeface="Open Sans"/>
              <a:cs typeface="Open Sans"/>
            </a:endParaRPr>
          </a:p>
        </p:txBody>
      </p:sp>
      <p:sp>
        <p:nvSpPr>
          <p:cNvPr id="12" name="TextBox 11"/>
          <p:cNvSpPr txBox="1"/>
          <p:nvPr/>
        </p:nvSpPr>
        <p:spPr>
          <a:xfrm>
            <a:off x="8077201" y="1837610"/>
            <a:ext cx="2352261" cy="936220"/>
          </a:xfrm>
          <a:prstGeom prst="rect">
            <a:avLst/>
          </a:prstGeom>
          <a:noFill/>
        </p:spPr>
        <p:txBody>
          <a:bodyPr wrap="square" lIns="104192" tIns="52097" rIns="104192" bIns="52097" rtlCol="0">
            <a:spAutoFit/>
          </a:bodyPr>
          <a:lstStyle/>
          <a:p>
            <a:pPr marL="325603" indent="-325603">
              <a:buFont typeface="Wingdings" charset="2"/>
              <a:buChar char="ü"/>
            </a:pPr>
            <a:r>
              <a:rPr lang="en-US" dirty="0">
                <a:latin typeface="Open Sans"/>
                <a:cs typeface="Open Sans"/>
              </a:rPr>
              <a:t>Datasets</a:t>
            </a:r>
          </a:p>
          <a:p>
            <a:pPr marL="325603" indent="-325603">
              <a:buFont typeface="Wingdings" charset="2"/>
              <a:buChar char="ü"/>
            </a:pPr>
            <a:r>
              <a:rPr lang="en-US" dirty="0">
                <a:latin typeface="Open Sans"/>
                <a:cs typeface="Open Sans"/>
              </a:rPr>
              <a:t>Tools/Software</a:t>
            </a:r>
          </a:p>
          <a:p>
            <a:pPr marL="325603" indent="-325603">
              <a:buFont typeface="Wingdings" charset="2"/>
              <a:buChar char="ü"/>
            </a:pPr>
            <a:r>
              <a:rPr lang="en-US" dirty="0">
                <a:latin typeface="Open Sans"/>
                <a:cs typeface="Open Sans"/>
              </a:rPr>
              <a:t>Applications</a:t>
            </a:r>
          </a:p>
        </p:txBody>
      </p:sp>
      <p:sp>
        <p:nvSpPr>
          <p:cNvPr id="14" name="TextBox 13"/>
          <p:cNvSpPr txBox="1"/>
          <p:nvPr/>
        </p:nvSpPr>
        <p:spPr>
          <a:xfrm>
            <a:off x="8077201" y="6141126"/>
            <a:ext cx="2465379" cy="936220"/>
          </a:xfrm>
          <a:prstGeom prst="rect">
            <a:avLst/>
          </a:prstGeom>
          <a:noFill/>
        </p:spPr>
        <p:txBody>
          <a:bodyPr wrap="square" lIns="104192" tIns="52097" rIns="104192" bIns="52097" rtlCol="0">
            <a:spAutoFit/>
          </a:bodyPr>
          <a:lstStyle/>
          <a:p>
            <a:pPr marL="325603" indent="-325603">
              <a:buFont typeface="Wingdings" charset="2"/>
              <a:buChar char="ü"/>
            </a:pPr>
            <a:r>
              <a:rPr lang="en-US" dirty="0">
                <a:latin typeface="Open Sans"/>
                <a:cs typeface="Open Sans"/>
              </a:rPr>
              <a:t>Products/Services</a:t>
            </a:r>
          </a:p>
          <a:p>
            <a:pPr marL="325603" indent="-325603">
              <a:buFont typeface="Wingdings" charset="2"/>
              <a:buChar char="ü"/>
            </a:pPr>
            <a:r>
              <a:rPr lang="en-US" dirty="0">
                <a:latin typeface="Open Sans"/>
                <a:cs typeface="Open Sans"/>
              </a:rPr>
              <a:t>Integrate</a:t>
            </a:r>
          </a:p>
          <a:p>
            <a:pPr marL="325603" indent="-325603">
              <a:buFont typeface="Wingdings" charset="2"/>
              <a:buChar char="ü"/>
            </a:pPr>
            <a:r>
              <a:rPr lang="en-US" dirty="0">
                <a:latin typeface="Open Sans"/>
                <a:cs typeface="Open Sans"/>
              </a:rPr>
              <a:t>Share expertise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5603" y="1491992"/>
            <a:ext cx="2710380" cy="2821067"/>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9995" y="1491992"/>
            <a:ext cx="2704612" cy="282106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5603" y="4392533"/>
            <a:ext cx="2710380" cy="2821067"/>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9995" y="4392533"/>
            <a:ext cx="2704612" cy="2821067"/>
          </a:xfrm>
          <a:prstGeom prst="rect">
            <a:avLst/>
          </a:prstGeom>
        </p:spPr>
      </p:pic>
      <p:sp>
        <p:nvSpPr>
          <p:cNvPr id="5" name="TextBox 4"/>
          <p:cNvSpPr txBox="1"/>
          <p:nvPr/>
        </p:nvSpPr>
        <p:spPr>
          <a:xfrm>
            <a:off x="2645703" y="1748617"/>
            <a:ext cx="1344149" cy="459167"/>
          </a:xfrm>
          <a:prstGeom prst="rect">
            <a:avLst/>
          </a:prstGeom>
          <a:noFill/>
        </p:spPr>
        <p:txBody>
          <a:bodyPr wrap="square" lIns="104192" tIns="52097" rIns="104192" bIns="52097" rtlCol="0">
            <a:spAutoFit/>
          </a:bodyPr>
          <a:lstStyle/>
          <a:p>
            <a:pPr algn="ctr"/>
            <a:r>
              <a:rPr lang="en-GB" sz="2300" b="1" dirty="0">
                <a:solidFill>
                  <a:schemeClr val="bg1"/>
                </a:solidFill>
                <a:latin typeface="Open Sans"/>
                <a:ea typeface="Open Sans" panose="020B0606030504020204" pitchFamily="34" charset="0"/>
                <a:cs typeface="Open Sans"/>
              </a:rPr>
              <a:t>Access</a:t>
            </a:r>
          </a:p>
        </p:txBody>
      </p:sp>
      <p:sp>
        <p:nvSpPr>
          <p:cNvPr id="19" name="TextBox 18"/>
          <p:cNvSpPr txBox="1"/>
          <p:nvPr/>
        </p:nvSpPr>
        <p:spPr>
          <a:xfrm>
            <a:off x="6510132" y="1748617"/>
            <a:ext cx="1344149" cy="459167"/>
          </a:xfrm>
          <a:prstGeom prst="rect">
            <a:avLst/>
          </a:prstGeom>
          <a:noFill/>
        </p:spPr>
        <p:txBody>
          <a:bodyPr wrap="square" lIns="104192" tIns="52097" rIns="104192" bIns="52097" rtlCol="0">
            <a:spAutoFit/>
          </a:bodyPr>
          <a:lstStyle/>
          <a:p>
            <a:pPr algn="ctr"/>
            <a:r>
              <a:rPr lang="en-GB" sz="2300" b="1" dirty="0">
                <a:solidFill>
                  <a:schemeClr val="bg1"/>
                </a:solidFill>
                <a:latin typeface="Open Sans"/>
                <a:ea typeface="Open Sans" panose="020B0606030504020204" pitchFamily="34" charset="0"/>
                <a:cs typeface="Open Sans"/>
              </a:rPr>
              <a:t>Reuse</a:t>
            </a:r>
          </a:p>
        </p:txBody>
      </p:sp>
      <p:sp>
        <p:nvSpPr>
          <p:cNvPr id="20" name="TextBox 19"/>
          <p:cNvSpPr txBox="1"/>
          <p:nvPr/>
        </p:nvSpPr>
        <p:spPr>
          <a:xfrm>
            <a:off x="2646403" y="6124650"/>
            <a:ext cx="1344149" cy="459167"/>
          </a:xfrm>
          <a:prstGeom prst="rect">
            <a:avLst/>
          </a:prstGeom>
          <a:noFill/>
        </p:spPr>
        <p:txBody>
          <a:bodyPr wrap="square" lIns="104192" tIns="52097" rIns="104192" bIns="52097" rtlCol="0">
            <a:spAutoFit/>
          </a:bodyPr>
          <a:lstStyle/>
          <a:p>
            <a:pPr algn="ctr"/>
            <a:r>
              <a:rPr lang="en-GB" sz="2300" b="1" dirty="0">
                <a:solidFill>
                  <a:schemeClr val="bg1"/>
                </a:solidFill>
                <a:latin typeface="Open Sans"/>
                <a:ea typeface="Open Sans" panose="020B0606030504020204" pitchFamily="34" charset="0"/>
                <a:cs typeface="Open Sans"/>
              </a:rPr>
              <a:t>Market</a:t>
            </a:r>
          </a:p>
        </p:txBody>
      </p:sp>
      <p:sp>
        <p:nvSpPr>
          <p:cNvPr id="21" name="TextBox 20"/>
          <p:cNvSpPr txBox="1"/>
          <p:nvPr/>
        </p:nvSpPr>
        <p:spPr>
          <a:xfrm>
            <a:off x="6174093" y="6124650"/>
            <a:ext cx="1764196" cy="459167"/>
          </a:xfrm>
          <a:prstGeom prst="rect">
            <a:avLst/>
          </a:prstGeom>
          <a:noFill/>
        </p:spPr>
        <p:txBody>
          <a:bodyPr wrap="square" lIns="104192" tIns="52097" rIns="104192" bIns="52097" rtlCol="0">
            <a:spAutoFit/>
          </a:bodyPr>
          <a:lstStyle/>
          <a:p>
            <a:pPr algn="ctr"/>
            <a:r>
              <a:rPr lang="en-GB" sz="2300" b="1" dirty="0">
                <a:solidFill>
                  <a:schemeClr val="bg1"/>
                </a:solidFill>
                <a:latin typeface="Open Sans"/>
                <a:ea typeface="Open Sans" panose="020B0606030504020204" pitchFamily="34" charset="0"/>
                <a:cs typeface="Open Sans"/>
              </a:rPr>
              <a:t>Co-design</a:t>
            </a:r>
          </a:p>
        </p:txBody>
      </p:sp>
      <p:sp>
        <p:nvSpPr>
          <p:cNvPr id="27" name="AutoShape 2" descr="Image result for egi logo"/>
          <p:cNvSpPr>
            <a:spLocks noChangeAspect="1" noChangeArrowheads="1"/>
          </p:cNvSpPr>
          <p:nvPr/>
        </p:nvSpPr>
        <p:spPr bwMode="auto">
          <a:xfrm>
            <a:off x="181504" y="-159444"/>
            <a:ext cx="355600" cy="336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169" tIns="52085" rIns="104169" bIns="52085" numCol="1" anchor="t" anchorCtr="0" compatLnSpc="1">
            <a:prstTxWarp prst="textNoShape">
              <a:avLst/>
            </a:prstTxWarp>
          </a:bodyPr>
          <a:lstStyle/>
          <a:p>
            <a:endParaRPr lang="en-GB">
              <a:solidFill>
                <a:srgbClr val="000000"/>
              </a:solidFill>
              <a:latin typeface="Verdana"/>
            </a:endParaRPr>
          </a:p>
        </p:txBody>
      </p:sp>
      <p:sp>
        <p:nvSpPr>
          <p:cNvPr id="28" name="AutoShape 4" descr="Image result for egi logo"/>
          <p:cNvSpPr>
            <a:spLocks noChangeAspect="1" noChangeArrowheads="1"/>
          </p:cNvSpPr>
          <p:nvPr/>
        </p:nvSpPr>
        <p:spPr bwMode="auto">
          <a:xfrm>
            <a:off x="359304" y="8764"/>
            <a:ext cx="355600" cy="336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169" tIns="52085" rIns="104169" bIns="52085" numCol="1" anchor="t" anchorCtr="0" compatLnSpc="1">
            <a:prstTxWarp prst="textNoShape">
              <a:avLst/>
            </a:prstTxWarp>
          </a:bodyPr>
          <a:lstStyle/>
          <a:p>
            <a:endParaRPr lang="en-GB">
              <a:solidFill>
                <a:srgbClr val="000000"/>
              </a:solidFill>
              <a:latin typeface="Verdana"/>
            </a:endParaRPr>
          </a:p>
        </p:txBody>
      </p:sp>
      <p:sp>
        <p:nvSpPr>
          <p:cNvPr id="29" name="TextBox 28"/>
          <p:cNvSpPr txBox="1"/>
          <p:nvPr/>
        </p:nvSpPr>
        <p:spPr>
          <a:xfrm>
            <a:off x="1295401" y="408226"/>
            <a:ext cx="8229600" cy="584775"/>
          </a:xfrm>
          <a:prstGeom prst="rect">
            <a:avLst/>
          </a:prstGeom>
          <a:noFill/>
        </p:spPr>
        <p:txBody>
          <a:bodyPr wrap="square" lIns="91429" tIns="45715" rIns="91429" bIns="45715" rtlCol="0">
            <a:spAutoFit/>
          </a:bodyPr>
          <a:lstStyle/>
          <a:p>
            <a:pPr algn="ctr"/>
            <a:r>
              <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rPr>
              <a:t>Services offered to SMEs and Industry</a:t>
            </a:r>
            <a:endPar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1" name="Straight Connector 30"/>
          <p:cNvCxnSpPr/>
          <p:nvPr/>
        </p:nvCxnSpPr>
        <p:spPr>
          <a:xfrm>
            <a:off x="1805776" y="1060443"/>
            <a:ext cx="720884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55603" y="7210624"/>
            <a:ext cx="3349096" cy="307766"/>
          </a:xfrm>
          <a:prstGeom prst="rect">
            <a:avLst/>
          </a:prstGeom>
          <a:noFill/>
        </p:spPr>
        <p:txBody>
          <a:bodyPr wrap="square" lIns="91429" tIns="45715" rIns="91429" bIns="45715"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https://www.egi.eu/business/</a:t>
            </a:r>
          </a:p>
        </p:txBody>
      </p:sp>
    </p:spTree>
    <p:extLst>
      <p:ext uri="{BB962C8B-B14F-4D97-AF65-F5344CB8AC3E}">
        <p14:creationId xmlns:p14="http://schemas.microsoft.com/office/powerpoint/2010/main" val="8030497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67B1"/>
        </a:solidFill>
        <a:effectLst/>
      </p:bgPr>
    </p:bg>
    <p:spTree>
      <p:nvGrpSpPr>
        <p:cNvPr id="1" name=""/>
        <p:cNvGrpSpPr/>
        <p:nvPr/>
      </p:nvGrpSpPr>
      <p:grpSpPr>
        <a:xfrm>
          <a:off x="0" y="0"/>
          <a:ext cx="0" cy="0"/>
          <a:chOff x="0" y="0"/>
          <a:chExt cx="0" cy="0"/>
        </a:xfrm>
      </p:grpSpPr>
      <p:sp>
        <p:nvSpPr>
          <p:cNvPr id="7" name="Rectangle 6"/>
          <p:cNvSpPr/>
          <p:nvPr/>
        </p:nvSpPr>
        <p:spPr>
          <a:xfrm>
            <a:off x="533400" y="2645849"/>
            <a:ext cx="9601200" cy="1138751"/>
          </a:xfrm>
          <a:prstGeom prst="rect">
            <a:avLst/>
          </a:prstGeom>
        </p:spPr>
        <p:txBody>
          <a:bodyPr wrap="square" lIns="91419" tIns="45709" rIns="91419" bIns="45709">
            <a:spAutoFit/>
          </a:bodyPr>
          <a:lstStyle/>
          <a:p>
            <a:pPr algn="ctr" defTabSz="1022115">
              <a:spcBef>
                <a:spcPct val="0"/>
              </a:spcBef>
              <a:spcAft>
                <a:spcPct val="35000"/>
              </a:spcAft>
            </a:pPr>
            <a:r>
              <a:rPr lang="en-GB" sz="6800" b="1" dirty="0" smtClean="0">
                <a:solidFill>
                  <a:schemeClr val="lt1"/>
                </a:solidFill>
                <a:latin typeface="Open Sans" panose="020B0606030504020204" pitchFamily="34" charset="0"/>
                <a:ea typeface="Open Sans" panose="020B0606030504020204" pitchFamily="34" charset="0"/>
                <a:cs typeface="Open Sans" panose="020B0606030504020204" pitchFamily="34" charset="0"/>
              </a:rPr>
              <a:t>Towards the EOSC</a:t>
            </a:r>
            <a:endParaRPr lang="en-GB" sz="6800" b="1"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216151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marL="0" indent="0" algn="ctr">
              <a:buNone/>
            </a:pPr>
            <a:r>
              <a:rPr lang="en-US" dirty="0" smtClean="0"/>
              <a:t>“The </a:t>
            </a:r>
            <a:r>
              <a:rPr lang="en-US" dirty="0"/>
              <a:t>European Open Science Cloud (EOSC) is a vision for a </a:t>
            </a:r>
            <a:r>
              <a:rPr lang="en-US" dirty="0">
                <a:solidFill>
                  <a:schemeClr val="accent1"/>
                </a:solidFill>
              </a:rPr>
              <a:t>federated</a:t>
            </a:r>
            <a:r>
              <a:rPr lang="en-US" dirty="0"/>
              <a:t>, </a:t>
            </a:r>
            <a:r>
              <a:rPr lang="en-US" dirty="0">
                <a:solidFill>
                  <a:schemeClr val="accent1"/>
                </a:solidFill>
              </a:rPr>
              <a:t>globally accessible</a:t>
            </a:r>
            <a:r>
              <a:rPr lang="en-US" dirty="0"/>
              <a:t>, </a:t>
            </a:r>
            <a:r>
              <a:rPr lang="en-US" dirty="0" smtClean="0">
                <a:solidFill>
                  <a:schemeClr val="accent1"/>
                </a:solidFill>
              </a:rPr>
              <a:t>multidisciplinary</a:t>
            </a:r>
            <a:r>
              <a:rPr lang="en-US" dirty="0" smtClean="0"/>
              <a:t> environment </a:t>
            </a:r>
            <a:r>
              <a:rPr lang="en-US" dirty="0"/>
              <a:t>where researchers, innovators, companies and citizens can </a:t>
            </a:r>
            <a:r>
              <a:rPr lang="en-US" dirty="0">
                <a:solidFill>
                  <a:schemeClr val="accent1"/>
                </a:solidFill>
              </a:rPr>
              <a:t>publish, find, use and reuse</a:t>
            </a:r>
            <a:r>
              <a:rPr lang="en-US" dirty="0"/>
              <a:t> each other's </a:t>
            </a:r>
            <a:r>
              <a:rPr lang="en-US" dirty="0">
                <a:solidFill>
                  <a:schemeClr val="accent1"/>
                </a:solidFill>
              </a:rPr>
              <a:t>data</a:t>
            </a:r>
            <a:r>
              <a:rPr lang="en-US" dirty="0" smtClean="0">
                <a:solidFill>
                  <a:schemeClr val="accent1"/>
                </a:solidFill>
              </a:rPr>
              <a:t>, tools</a:t>
            </a:r>
            <a:r>
              <a:rPr lang="en-US" dirty="0">
                <a:solidFill>
                  <a:schemeClr val="accent1"/>
                </a:solidFill>
              </a:rPr>
              <a:t>, publications </a:t>
            </a:r>
            <a:r>
              <a:rPr lang="en-US" dirty="0"/>
              <a:t>and other outputs for research, innovation and educational purposes</a:t>
            </a:r>
            <a:r>
              <a:rPr lang="en-US" dirty="0" smtClean="0"/>
              <a:t>.”</a:t>
            </a:r>
          </a:p>
          <a:p>
            <a:pPr marL="0" indent="0" algn="r">
              <a:buNone/>
            </a:pPr>
            <a:endParaRPr lang="en-US" dirty="0"/>
          </a:p>
          <a:p>
            <a:pPr marL="0" indent="0" algn="r">
              <a:buNone/>
            </a:pPr>
            <a:r>
              <a:rPr lang="en-US" sz="2300" i="1" dirty="0"/>
              <a:t>Credits: Open Science Policy Platform EOSC </a:t>
            </a:r>
            <a:r>
              <a:rPr lang="en-US" sz="2300" i="1" dirty="0" smtClean="0"/>
              <a:t>WG</a:t>
            </a:r>
            <a:endParaRPr lang="en-US" sz="2300" i="1" dirty="0"/>
          </a:p>
        </p:txBody>
      </p:sp>
      <p:sp>
        <p:nvSpPr>
          <p:cNvPr id="5" name="TextBox 4"/>
          <p:cNvSpPr txBox="1"/>
          <p:nvPr/>
        </p:nvSpPr>
        <p:spPr>
          <a:xfrm>
            <a:off x="1295401" y="408226"/>
            <a:ext cx="8229600" cy="584775"/>
          </a:xfrm>
          <a:prstGeom prst="rect">
            <a:avLst/>
          </a:prstGeom>
          <a:noFill/>
        </p:spPr>
        <p:txBody>
          <a:bodyPr wrap="square" lIns="91429" tIns="45715" rIns="91429" bIns="45715" rtlCol="0">
            <a:spAutoFit/>
          </a:bodyPr>
          <a:lstStyle/>
          <a:p>
            <a:pPr algn="ctr"/>
            <a:r>
              <a:rPr lang="en-GB" sz="32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Defining the EOSC</a:t>
            </a:r>
            <a:endPar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p:cNvCxnSpPr/>
          <p:nvPr/>
        </p:nvCxnSpPr>
        <p:spPr>
          <a:xfrm>
            <a:off x="1805776" y="1060443"/>
            <a:ext cx="720884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2746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normAutofit fontScale="92500" lnSpcReduction="20000"/>
          </a:bodyPr>
          <a:lstStyle/>
          <a:p>
            <a:pPr marL="455897">
              <a:lnSpc>
                <a:spcPct val="114000"/>
              </a:lnSpc>
              <a:spcBef>
                <a:spcPts val="684"/>
              </a:spcBef>
              <a:buFont typeface="Arial"/>
              <a:buChar char="•"/>
            </a:pPr>
            <a:r>
              <a:rPr lang="en-GB" dirty="0" smtClean="0">
                <a:latin typeface="Open Sans Semibold" panose="020B0706030804020204" pitchFamily="34" charset="0"/>
                <a:ea typeface="Open Sans Semibold" panose="020B0706030804020204" pitchFamily="34" charset="0"/>
                <a:cs typeface="Open Sans Semibold" panose="020B0706030804020204" pitchFamily="34" charset="0"/>
              </a:rPr>
              <a:t>Fragmented efforts in service provisioning at national and European level</a:t>
            </a:r>
          </a:p>
          <a:p>
            <a:pPr marL="455897">
              <a:lnSpc>
                <a:spcPct val="114000"/>
              </a:lnSpc>
              <a:spcBef>
                <a:spcPts val="684"/>
              </a:spcBef>
              <a:buFont typeface="Arial"/>
              <a:buChar char="•"/>
            </a:pPr>
            <a:r>
              <a:rPr lang="en-GB" dirty="0" smtClean="0">
                <a:latin typeface="Open Sans Semibold" panose="020B0706030804020204" pitchFamily="34" charset="0"/>
                <a:ea typeface="Open Sans Semibold" panose="020B0706030804020204" pitchFamily="34" charset="0"/>
                <a:cs typeface="Open Sans Semibold" panose="020B0706030804020204" pitchFamily="34" charset="0"/>
              </a:rPr>
              <a:t>Lack of basic AAI interoperability</a:t>
            </a:r>
          </a:p>
          <a:p>
            <a:pPr marL="455897">
              <a:lnSpc>
                <a:spcPct val="114000"/>
              </a:lnSpc>
              <a:spcBef>
                <a:spcPts val="684"/>
              </a:spcBef>
              <a:buFont typeface="Arial"/>
              <a:buChar char="•"/>
            </a:pPr>
            <a:r>
              <a:rPr lang="en-GB" dirty="0" smtClean="0">
                <a:latin typeface="Open Sans Semibold" panose="020B0706030804020204" pitchFamily="34" charset="0"/>
                <a:ea typeface="Open Sans Semibold" panose="020B0706030804020204" pitchFamily="34" charset="0"/>
                <a:cs typeface="Open Sans Semibold" panose="020B0706030804020204" pitchFamily="34" charset="0"/>
              </a:rPr>
              <a:t>Disconnected compute/data infrastructures</a:t>
            </a:r>
          </a:p>
          <a:p>
            <a:pPr marL="455897">
              <a:lnSpc>
                <a:spcPct val="114000"/>
              </a:lnSpc>
              <a:spcBef>
                <a:spcPts val="684"/>
              </a:spcBef>
              <a:buFont typeface="Arial"/>
              <a:buChar char="•"/>
            </a:pPr>
            <a:r>
              <a:rPr lang="en-GB" dirty="0">
                <a:latin typeface="Open Sans Semibold" panose="020B0706030804020204" pitchFamily="34" charset="0"/>
                <a:ea typeface="Open Sans Semibold" panose="020B0706030804020204" pitchFamily="34" charset="0"/>
                <a:cs typeface="Open Sans Semibold" panose="020B0706030804020204" pitchFamily="34" charset="0"/>
              </a:rPr>
              <a:t>Heterogeneous funding models </a:t>
            </a:r>
          </a:p>
          <a:p>
            <a:pPr marL="455897">
              <a:lnSpc>
                <a:spcPct val="114000"/>
              </a:lnSpc>
              <a:spcBef>
                <a:spcPts val="684"/>
              </a:spcBef>
              <a:buFont typeface="Arial"/>
              <a:buChar char="•"/>
            </a:pPr>
            <a:r>
              <a:rPr lang="en-GB" dirty="0">
                <a:latin typeface="Open Sans Semibold" panose="020B0706030804020204" pitchFamily="34" charset="0"/>
                <a:ea typeface="Open Sans Semibold" panose="020B0706030804020204" pitchFamily="34" charset="0"/>
                <a:cs typeface="Open Sans Semibold" panose="020B0706030804020204" pitchFamily="34" charset="0"/>
              </a:rPr>
              <a:t>Different access </a:t>
            </a:r>
            <a:r>
              <a:rPr lang="en-GB" dirty="0" smtClean="0">
                <a:latin typeface="Open Sans Semibold" panose="020B0706030804020204" pitchFamily="34" charset="0"/>
                <a:ea typeface="Open Sans Semibold" panose="020B0706030804020204" pitchFamily="34" charset="0"/>
                <a:cs typeface="Open Sans Semibold" panose="020B0706030804020204" pitchFamily="34" charset="0"/>
              </a:rPr>
              <a:t>policies</a:t>
            </a:r>
          </a:p>
          <a:p>
            <a:pPr marL="455897">
              <a:lnSpc>
                <a:spcPct val="114000"/>
              </a:lnSpc>
              <a:spcBef>
                <a:spcPts val="684"/>
              </a:spcBef>
              <a:buFont typeface="Arial"/>
              <a:buChar char="•"/>
            </a:pPr>
            <a:r>
              <a:rPr lang="en-GB" dirty="0" smtClean="0">
                <a:latin typeface="Open Sans Semibold" panose="020B0706030804020204" pitchFamily="34" charset="0"/>
                <a:ea typeface="Open Sans Semibold" panose="020B0706030804020204" pitchFamily="34" charset="0"/>
                <a:cs typeface="Open Sans Semibold" panose="020B0706030804020204" pitchFamily="34" charset="0"/>
              </a:rPr>
              <a:t>No easy mechanism to procure services from e-infrastructures </a:t>
            </a:r>
            <a:endParaRPr lang="en-GB"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455897">
              <a:lnSpc>
                <a:spcPct val="114000"/>
              </a:lnSpc>
              <a:spcBef>
                <a:spcPts val="684"/>
              </a:spcBef>
              <a:buFont typeface="Arial"/>
              <a:buChar char="•"/>
            </a:pPr>
            <a:r>
              <a:rPr lang="en-US" dirty="0" smtClean="0">
                <a:latin typeface="Open Sans Semibold" panose="020B0706030804020204" pitchFamily="34" charset="0"/>
                <a:ea typeface="Open Sans Semibold" panose="020B0706030804020204" pitchFamily="34" charset="0"/>
                <a:cs typeface="Open Sans Semibold" panose="020B0706030804020204" pitchFamily="34" charset="0"/>
              </a:rPr>
              <a:t>Dependency </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on short-term project-based </a:t>
            </a:r>
            <a:r>
              <a:rPr lang="en-US" dirty="0" smtClean="0">
                <a:latin typeface="Open Sans Semibold" panose="020B0706030804020204" pitchFamily="34" charset="0"/>
                <a:ea typeface="Open Sans Semibold" panose="020B0706030804020204" pitchFamily="34" charset="0"/>
                <a:cs typeface="Open Sans Semibold" panose="020B0706030804020204" pitchFamily="34" charset="0"/>
              </a:rPr>
              <a:t>funding</a:t>
            </a:r>
          </a:p>
          <a:p>
            <a:pPr marL="455897">
              <a:lnSpc>
                <a:spcPct val="114000"/>
              </a:lnSpc>
              <a:spcBef>
                <a:spcPts val="684"/>
              </a:spcBef>
              <a:buFont typeface="Arial"/>
              <a:buChar char="•"/>
            </a:pPr>
            <a:r>
              <a:rPr lang="is-IS" dirty="0" smtClean="0">
                <a:latin typeface="Open Sans Semibold" panose="020B0706030804020204" pitchFamily="34" charset="0"/>
                <a:ea typeface="Open Sans Semibold" panose="020B0706030804020204" pitchFamily="34" charset="0"/>
                <a:cs typeface="Open Sans Semibold" panose="020B0706030804020204" pitchFamily="34" charset="0"/>
              </a:rPr>
              <a:t>…</a:t>
            </a: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 name="TextBox 4"/>
          <p:cNvSpPr txBox="1"/>
          <p:nvPr/>
        </p:nvSpPr>
        <p:spPr>
          <a:xfrm>
            <a:off x="1295401" y="408226"/>
            <a:ext cx="8229600" cy="584775"/>
          </a:xfrm>
          <a:prstGeom prst="rect">
            <a:avLst/>
          </a:prstGeom>
          <a:noFill/>
        </p:spPr>
        <p:txBody>
          <a:bodyPr wrap="square" lIns="91429" tIns="45715" rIns="91429" bIns="45715" rtlCol="0">
            <a:spAutoFit/>
          </a:bodyPr>
          <a:lstStyle/>
          <a:p>
            <a:pPr algn="ctr"/>
            <a:r>
              <a:rPr lang="en-GB" sz="32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Challenges</a:t>
            </a:r>
            <a:endPar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p:cNvCxnSpPr/>
          <p:nvPr/>
        </p:nvCxnSpPr>
        <p:spPr>
          <a:xfrm>
            <a:off x="1805776" y="1060443"/>
            <a:ext cx="720884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15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13357" y="4075432"/>
            <a:ext cx="1763999" cy="2658452"/>
          </a:xfrm>
          <a:prstGeom prst="roundRect">
            <a:avLst/>
          </a:prstGeom>
          <a:gradFill flip="none" rotWithShape="1">
            <a:gsLst>
              <a:gs pos="0">
                <a:schemeClr val="accent4">
                  <a:lumMod val="75000"/>
                </a:scheme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en-US" b="1" dirty="0" smtClean="0"/>
          </a:p>
          <a:p>
            <a:pPr algn="ctr"/>
            <a:r>
              <a:rPr lang="en-US" b="1" dirty="0" smtClean="0">
                <a:solidFill>
                  <a:schemeClr val="tx1"/>
                </a:solidFill>
              </a:rPr>
              <a:t>Federation Services</a:t>
            </a:r>
          </a:p>
          <a:p>
            <a:pPr algn="ctr"/>
            <a:endParaRPr lang="en-US" b="1" dirty="0" smtClean="0">
              <a:solidFill>
                <a:schemeClr val="tx1"/>
              </a:solidFill>
            </a:endParaRPr>
          </a:p>
          <a:p>
            <a:pPr algn="ctr"/>
            <a:r>
              <a:rPr lang="en-US" sz="1600" dirty="0">
                <a:solidFill>
                  <a:srgbClr val="000000"/>
                </a:solidFill>
              </a:rPr>
              <a:t>AAI,</a:t>
            </a:r>
          </a:p>
          <a:p>
            <a:pPr algn="ctr"/>
            <a:r>
              <a:rPr lang="en-US" sz="1600" dirty="0">
                <a:solidFill>
                  <a:srgbClr val="000000"/>
                </a:solidFill>
              </a:rPr>
              <a:t>Accounting,</a:t>
            </a:r>
          </a:p>
          <a:p>
            <a:pPr algn="ctr"/>
            <a:r>
              <a:rPr lang="en-US" sz="1600" dirty="0">
                <a:solidFill>
                  <a:srgbClr val="000000"/>
                </a:solidFill>
              </a:rPr>
              <a:t>Monitoring,</a:t>
            </a:r>
          </a:p>
          <a:p>
            <a:pPr algn="ctr"/>
            <a:r>
              <a:rPr lang="en-US" sz="1600" dirty="0">
                <a:solidFill>
                  <a:srgbClr val="000000"/>
                </a:solidFill>
              </a:rPr>
              <a:t>Service Catalogue,</a:t>
            </a:r>
          </a:p>
          <a:p>
            <a:pPr algn="ctr"/>
            <a:r>
              <a:rPr lang="en-US" sz="1600" dirty="0">
                <a:solidFill>
                  <a:srgbClr val="000000"/>
                </a:solidFill>
              </a:rPr>
              <a:t>Operations</a:t>
            </a:r>
          </a:p>
          <a:p>
            <a:pPr algn="ctr"/>
            <a:endParaRPr lang="en-US" sz="1600" dirty="0">
              <a:solidFill>
                <a:srgbClr val="000000"/>
              </a:solidFill>
            </a:endParaRPr>
          </a:p>
        </p:txBody>
      </p:sp>
      <p:sp>
        <p:nvSpPr>
          <p:cNvPr id="8" name="Rounded Rectangle 7"/>
          <p:cNvSpPr/>
          <p:nvPr/>
        </p:nvSpPr>
        <p:spPr>
          <a:xfrm>
            <a:off x="2245084" y="5534775"/>
            <a:ext cx="6173599" cy="1191996"/>
          </a:xfrm>
          <a:prstGeom prst="roundRect">
            <a:avLst/>
          </a:prstGeom>
          <a:gradFill flip="none" rotWithShape="1">
            <a:gsLst>
              <a:gs pos="0">
                <a:schemeClr val="accent3"/>
              </a:gs>
              <a:gs pos="100000">
                <a:srgbClr val="FFFFFF"/>
              </a:gs>
            </a:gsLst>
            <a:path path="rect">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r>
              <a:rPr lang="en-US" b="1" dirty="0" smtClean="0">
                <a:solidFill>
                  <a:srgbClr val="000000"/>
                </a:solidFill>
              </a:rPr>
              <a:t>Basic Infrastructure</a:t>
            </a:r>
          </a:p>
          <a:p>
            <a:pPr algn="ctr"/>
            <a:r>
              <a:rPr lang="en-US" sz="1600" dirty="0">
                <a:solidFill>
                  <a:srgbClr val="000000"/>
                </a:solidFill>
              </a:rPr>
              <a:t>Compute and Storage</a:t>
            </a:r>
            <a:endParaRPr lang="en-US" sz="1600" dirty="0">
              <a:solidFill>
                <a:srgbClr val="000000"/>
              </a:solidFill>
            </a:endParaRPr>
          </a:p>
        </p:txBody>
      </p:sp>
      <p:sp>
        <p:nvSpPr>
          <p:cNvPr id="12" name="Rounded Rectangle 11"/>
          <p:cNvSpPr/>
          <p:nvPr/>
        </p:nvSpPr>
        <p:spPr>
          <a:xfrm>
            <a:off x="8526355" y="4051945"/>
            <a:ext cx="1848205" cy="2658451"/>
          </a:xfrm>
          <a:prstGeom prst="roundRect">
            <a:avLst/>
          </a:prstGeom>
          <a:gradFill flip="none" rotWithShape="1">
            <a:gsLst>
              <a:gs pos="0">
                <a:schemeClr val="accent4"/>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r>
              <a:rPr lang="en-US" b="1" dirty="0">
                <a:solidFill>
                  <a:srgbClr val="000000"/>
                </a:solidFill>
              </a:rPr>
              <a:t> Collaborative services</a:t>
            </a:r>
            <a:endParaRPr lang="en-US" b="1" dirty="0" smtClean="0">
              <a:solidFill>
                <a:srgbClr val="000000"/>
              </a:solidFill>
            </a:endParaRPr>
          </a:p>
          <a:p>
            <a:pPr algn="ctr"/>
            <a:endParaRPr lang="en-US" b="1" dirty="0">
              <a:solidFill>
                <a:srgbClr val="000000"/>
              </a:solidFill>
            </a:endParaRPr>
          </a:p>
          <a:p>
            <a:pPr algn="ctr"/>
            <a:r>
              <a:rPr lang="en-US" sz="1600" dirty="0">
                <a:solidFill>
                  <a:srgbClr val="000000"/>
                </a:solidFill>
              </a:rPr>
              <a:t>Application Repository,</a:t>
            </a:r>
          </a:p>
          <a:p>
            <a:pPr algn="ctr"/>
            <a:r>
              <a:rPr lang="en-US" sz="1600" dirty="0">
                <a:solidFill>
                  <a:srgbClr val="000000"/>
                </a:solidFill>
              </a:rPr>
              <a:t>Configuration Management,</a:t>
            </a:r>
          </a:p>
          <a:p>
            <a:pPr algn="ctr"/>
            <a:r>
              <a:rPr lang="en-US" sz="1600" dirty="0">
                <a:solidFill>
                  <a:srgbClr val="000000"/>
                </a:solidFill>
              </a:rPr>
              <a:t>Marketplace</a:t>
            </a:r>
          </a:p>
        </p:txBody>
      </p:sp>
      <p:sp>
        <p:nvSpPr>
          <p:cNvPr id="3" name="Rounded Rectangle 2"/>
          <p:cNvSpPr/>
          <p:nvPr/>
        </p:nvSpPr>
        <p:spPr>
          <a:xfrm>
            <a:off x="139743" y="3949085"/>
            <a:ext cx="10404465" cy="3167874"/>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en-US"/>
          </a:p>
        </p:txBody>
      </p:sp>
      <p:sp>
        <p:nvSpPr>
          <p:cNvPr id="4" name="TextBox 3"/>
          <p:cNvSpPr txBox="1"/>
          <p:nvPr/>
        </p:nvSpPr>
        <p:spPr>
          <a:xfrm>
            <a:off x="4200962" y="6674498"/>
            <a:ext cx="2308741" cy="382223"/>
          </a:xfrm>
          <a:prstGeom prst="rect">
            <a:avLst/>
          </a:prstGeom>
          <a:noFill/>
        </p:spPr>
        <p:txBody>
          <a:bodyPr wrap="square" lIns="104205" tIns="52103" rIns="104205" bIns="52103" rtlCol="0">
            <a:spAutoFit/>
          </a:bodyPr>
          <a:lstStyle/>
          <a:p>
            <a:r>
              <a:rPr lang="en-US" i="1" dirty="0" smtClean="0"/>
              <a:t>Common services</a:t>
            </a:r>
            <a:endParaRPr lang="en-US" i="1" dirty="0"/>
          </a:p>
        </p:txBody>
      </p:sp>
      <p:sp>
        <p:nvSpPr>
          <p:cNvPr id="15" name="Rounded Rectangle 14"/>
          <p:cNvSpPr/>
          <p:nvPr/>
        </p:nvSpPr>
        <p:spPr>
          <a:xfrm>
            <a:off x="2194357" y="1847517"/>
            <a:ext cx="1422978" cy="1034532"/>
          </a:xfrm>
          <a:prstGeom prst="roundRect">
            <a:avLst/>
          </a:prstGeom>
          <a:gradFill flip="none" rotWithShape="1">
            <a:gsLst>
              <a:gs pos="0">
                <a:schemeClr val="accent6"/>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r>
              <a:rPr lang="en-US" b="1" dirty="0" smtClean="0">
                <a:solidFill>
                  <a:srgbClr val="000000"/>
                </a:solidFill>
              </a:rPr>
              <a:t>Thematic</a:t>
            </a:r>
            <a:endParaRPr lang="en-US" b="1" dirty="0">
              <a:solidFill>
                <a:srgbClr val="000000"/>
              </a:solidFill>
            </a:endParaRPr>
          </a:p>
          <a:p>
            <a:pPr algn="ctr"/>
            <a:r>
              <a:rPr lang="en-US" b="1" dirty="0">
                <a:solidFill>
                  <a:srgbClr val="000000"/>
                </a:solidFill>
              </a:rPr>
              <a:t>Service</a:t>
            </a:r>
            <a:endParaRPr lang="en-US" b="1" dirty="0">
              <a:solidFill>
                <a:srgbClr val="000000"/>
              </a:solidFill>
            </a:endParaRPr>
          </a:p>
        </p:txBody>
      </p:sp>
      <p:sp>
        <p:nvSpPr>
          <p:cNvPr id="16" name="Rounded Rectangle 15"/>
          <p:cNvSpPr/>
          <p:nvPr/>
        </p:nvSpPr>
        <p:spPr>
          <a:xfrm>
            <a:off x="3800673" y="1847517"/>
            <a:ext cx="1422978" cy="1034532"/>
          </a:xfrm>
          <a:prstGeom prst="roundRect">
            <a:avLst/>
          </a:prstGeom>
          <a:gradFill flip="none" rotWithShape="1">
            <a:gsLst>
              <a:gs pos="0">
                <a:schemeClr val="accent6"/>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r>
              <a:rPr lang="en-US" b="1" dirty="0" smtClean="0">
                <a:solidFill>
                  <a:srgbClr val="000000"/>
                </a:solidFill>
              </a:rPr>
              <a:t>Thematic</a:t>
            </a:r>
            <a:endParaRPr lang="en-US" b="1" dirty="0">
              <a:solidFill>
                <a:srgbClr val="000000"/>
              </a:solidFill>
            </a:endParaRPr>
          </a:p>
          <a:p>
            <a:pPr algn="ctr"/>
            <a:r>
              <a:rPr lang="en-US" b="1" dirty="0">
                <a:solidFill>
                  <a:srgbClr val="000000"/>
                </a:solidFill>
              </a:rPr>
              <a:t>Service</a:t>
            </a:r>
            <a:endParaRPr lang="en-US" b="1" dirty="0">
              <a:solidFill>
                <a:srgbClr val="000000"/>
              </a:solidFill>
            </a:endParaRPr>
          </a:p>
        </p:txBody>
      </p:sp>
      <p:sp>
        <p:nvSpPr>
          <p:cNvPr id="17" name="Rounded Rectangle 16"/>
          <p:cNvSpPr/>
          <p:nvPr/>
        </p:nvSpPr>
        <p:spPr>
          <a:xfrm>
            <a:off x="5411328" y="1855446"/>
            <a:ext cx="1422978" cy="1034532"/>
          </a:xfrm>
          <a:prstGeom prst="roundRect">
            <a:avLst/>
          </a:prstGeom>
          <a:gradFill flip="none" rotWithShape="1">
            <a:gsLst>
              <a:gs pos="0">
                <a:schemeClr val="accent6"/>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r>
              <a:rPr lang="en-US" b="1" dirty="0" smtClean="0">
                <a:solidFill>
                  <a:srgbClr val="000000"/>
                </a:solidFill>
              </a:rPr>
              <a:t>Thematic</a:t>
            </a:r>
            <a:endParaRPr lang="en-US" b="1" dirty="0">
              <a:solidFill>
                <a:srgbClr val="000000"/>
              </a:solidFill>
            </a:endParaRPr>
          </a:p>
          <a:p>
            <a:pPr algn="ctr"/>
            <a:r>
              <a:rPr lang="en-US" b="1" dirty="0">
                <a:solidFill>
                  <a:srgbClr val="000000"/>
                </a:solidFill>
              </a:rPr>
              <a:t>Service</a:t>
            </a:r>
            <a:endParaRPr lang="en-US" b="1" dirty="0">
              <a:solidFill>
                <a:srgbClr val="000000"/>
              </a:solidFill>
            </a:endParaRPr>
          </a:p>
        </p:txBody>
      </p:sp>
      <p:sp>
        <p:nvSpPr>
          <p:cNvPr id="18" name="Rounded Rectangle 17"/>
          <p:cNvSpPr/>
          <p:nvPr/>
        </p:nvSpPr>
        <p:spPr>
          <a:xfrm>
            <a:off x="7024229" y="1855446"/>
            <a:ext cx="1422978" cy="1034532"/>
          </a:xfrm>
          <a:prstGeom prst="roundRect">
            <a:avLst/>
          </a:prstGeom>
          <a:gradFill flip="none" rotWithShape="1">
            <a:gsLst>
              <a:gs pos="0">
                <a:schemeClr val="accent6"/>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r>
              <a:rPr lang="en-US" b="1" dirty="0" smtClean="0">
                <a:solidFill>
                  <a:srgbClr val="000000"/>
                </a:solidFill>
              </a:rPr>
              <a:t>Thematic</a:t>
            </a:r>
            <a:endParaRPr lang="en-US" b="1" dirty="0">
              <a:solidFill>
                <a:srgbClr val="000000"/>
              </a:solidFill>
            </a:endParaRPr>
          </a:p>
          <a:p>
            <a:pPr algn="ctr"/>
            <a:r>
              <a:rPr lang="en-US" b="1" dirty="0">
                <a:solidFill>
                  <a:srgbClr val="000000"/>
                </a:solidFill>
              </a:rPr>
              <a:t>Service</a:t>
            </a:r>
            <a:endParaRPr lang="en-US" b="1" dirty="0">
              <a:solidFill>
                <a:srgbClr val="000000"/>
              </a:solidFill>
            </a:endParaRPr>
          </a:p>
        </p:txBody>
      </p:sp>
      <p:sp>
        <p:nvSpPr>
          <p:cNvPr id="19" name="Rounded Rectangle 18"/>
          <p:cNvSpPr/>
          <p:nvPr/>
        </p:nvSpPr>
        <p:spPr>
          <a:xfrm>
            <a:off x="569929" y="1832006"/>
            <a:ext cx="1422978" cy="1034532"/>
          </a:xfrm>
          <a:prstGeom prst="roundRect">
            <a:avLst/>
          </a:prstGeom>
          <a:gradFill flip="none" rotWithShape="1">
            <a:gsLst>
              <a:gs pos="0">
                <a:schemeClr val="accent6"/>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r>
              <a:rPr lang="en-US" b="1" dirty="0" smtClean="0">
                <a:solidFill>
                  <a:srgbClr val="000000"/>
                </a:solidFill>
              </a:rPr>
              <a:t>Thematic</a:t>
            </a:r>
            <a:endParaRPr lang="en-US" b="1" dirty="0">
              <a:solidFill>
                <a:srgbClr val="000000"/>
              </a:solidFill>
            </a:endParaRPr>
          </a:p>
          <a:p>
            <a:pPr algn="ctr"/>
            <a:r>
              <a:rPr lang="en-US" b="1" dirty="0">
                <a:solidFill>
                  <a:srgbClr val="000000"/>
                </a:solidFill>
              </a:rPr>
              <a:t>Service</a:t>
            </a:r>
            <a:endParaRPr lang="en-US" b="1" dirty="0">
              <a:solidFill>
                <a:srgbClr val="000000"/>
              </a:solidFill>
            </a:endParaRPr>
          </a:p>
        </p:txBody>
      </p:sp>
      <p:sp>
        <p:nvSpPr>
          <p:cNvPr id="20" name="TextBox 19"/>
          <p:cNvSpPr txBox="1"/>
          <p:nvPr/>
        </p:nvSpPr>
        <p:spPr>
          <a:xfrm>
            <a:off x="3565906" y="1431868"/>
            <a:ext cx="3476976" cy="382223"/>
          </a:xfrm>
          <a:prstGeom prst="rect">
            <a:avLst/>
          </a:prstGeom>
          <a:noFill/>
        </p:spPr>
        <p:txBody>
          <a:bodyPr wrap="square" lIns="104205" tIns="52103" rIns="104205" bIns="52103" rtlCol="0">
            <a:spAutoFit/>
          </a:bodyPr>
          <a:lstStyle/>
          <a:p>
            <a:r>
              <a:rPr lang="en-US" i="1" dirty="0" smtClean="0"/>
              <a:t>Community Support services</a:t>
            </a:r>
            <a:endParaRPr lang="en-US" i="1" dirty="0"/>
          </a:p>
        </p:txBody>
      </p:sp>
      <p:sp>
        <p:nvSpPr>
          <p:cNvPr id="21" name="Down Arrow 20"/>
          <p:cNvSpPr/>
          <p:nvPr/>
        </p:nvSpPr>
        <p:spPr>
          <a:xfrm>
            <a:off x="4719738" y="3027059"/>
            <a:ext cx="1141754" cy="2709414"/>
          </a:xfrm>
          <a:prstGeom prst="downArrow">
            <a:avLst>
              <a:gd name="adj1" fmla="val 65572"/>
              <a:gd name="adj2" fmla="val 50000"/>
            </a:avLst>
          </a:prstGeom>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en-US"/>
          </a:p>
        </p:txBody>
      </p:sp>
      <p:sp>
        <p:nvSpPr>
          <p:cNvPr id="13" name="Rounded Rectangle 12"/>
          <p:cNvSpPr/>
          <p:nvPr/>
        </p:nvSpPr>
        <p:spPr>
          <a:xfrm>
            <a:off x="2245085" y="4074802"/>
            <a:ext cx="6167594" cy="1189875"/>
          </a:xfrm>
          <a:prstGeom prst="roundRect">
            <a:avLst/>
          </a:prstGeom>
          <a:gradFill flip="none" rotWithShape="1">
            <a:gsLst>
              <a:gs pos="0">
                <a:schemeClr val="accent3"/>
              </a:gs>
              <a:gs pos="100000">
                <a:srgbClr val="FFFFFF"/>
              </a:gs>
            </a:gsLst>
            <a:path path="rect">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r>
              <a:rPr lang="en-US" b="1" dirty="0" smtClean="0">
                <a:solidFill>
                  <a:srgbClr val="000000"/>
                </a:solidFill>
              </a:rPr>
              <a:t>Added Value </a:t>
            </a:r>
            <a:r>
              <a:rPr lang="en-US" b="1" dirty="0">
                <a:solidFill>
                  <a:srgbClr val="000000"/>
                </a:solidFill>
              </a:rPr>
              <a:t>S</a:t>
            </a:r>
            <a:r>
              <a:rPr lang="en-US" b="1" dirty="0" smtClean="0">
                <a:solidFill>
                  <a:srgbClr val="000000"/>
                </a:solidFill>
              </a:rPr>
              <a:t>ervices</a:t>
            </a:r>
          </a:p>
          <a:p>
            <a:pPr algn="ctr"/>
            <a:r>
              <a:rPr lang="en-US" sz="1600" dirty="0">
                <a:solidFill>
                  <a:srgbClr val="000000"/>
                </a:solidFill>
              </a:rPr>
              <a:t>Compute</a:t>
            </a:r>
            <a:r>
              <a:rPr lang="en-US" sz="1600" dirty="0">
                <a:solidFill>
                  <a:srgbClr val="000000"/>
                </a:solidFill>
              </a:rPr>
              <a:t>/</a:t>
            </a:r>
            <a:r>
              <a:rPr lang="en-US" sz="1600" dirty="0">
                <a:solidFill>
                  <a:srgbClr val="000000"/>
                </a:solidFill>
              </a:rPr>
              <a:t>Data/Software </a:t>
            </a:r>
          </a:p>
          <a:p>
            <a:pPr algn="ctr"/>
            <a:r>
              <a:rPr lang="en-US" sz="1600" dirty="0">
                <a:solidFill>
                  <a:srgbClr val="000000"/>
                </a:solidFill>
              </a:rPr>
              <a:t>Management and Preservation </a:t>
            </a:r>
            <a:endParaRPr lang="en-US" sz="1600" dirty="0">
              <a:solidFill>
                <a:srgbClr val="000000"/>
              </a:solidFill>
            </a:endParaRPr>
          </a:p>
        </p:txBody>
      </p:sp>
      <p:sp>
        <p:nvSpPr>
          <p:cNvPr id="22" name="Down Arrow 21"/>
          <p:cNvSpPr/>
          <p:nvPr/>
        </p:nvSpPr>
        <p:spPr>
          <a:xfrm>
            <a:off x="4963298" y="3027058"/>
            <a:ext cx="685054" cy="1139507"/>
          </a:xfrm>
          <a:prstGeom prst="downArrow">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en-US"/>
          </a:p>
        </p:txBody>
      </p:sp>
      <p:sp>
        <p:nvSpPr>
          <p:cNvPr id="23" name="Down Arrow 22"/>
          <p:cNvSpPr/>
          <p:nvPr/>
        </p:nvSpPr>
        <p:spPr>
          <a:xfrm>
            <a:off x="899117" y="3031676"/>
            <a:ext cx="685054" cy="1139507"/>
          </a:xfrm>
          <a:prstGeom prst="downArrow">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en-US"/>
          </a:p>
        </p:txBody>
      </p:sp>
      <p:sp>
        <p:nvSpPr>
          <p:cNvPr id="24" name="Down Arrow 23"/>
          <p:cNvSpPr/>
          <p:nvPr/>
        </p:nvSpPr>
        <p:spPr>
          <a:xfrm>
            <a:off x="9176694" y="3027058"/>
            <a:ext cx="685054" cy="1139507"/>
          </a:xfrm>
          <a:prstGeom prst="downArrow">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en-US"/>
          </a:p>
        </p:txBody>
      </p:sp>
      <p:sp>
        <p:nvSpPr>
          <p:cNvPr id="14" name="Rounded Rectangle 13"/>
          <p:cNvSpPr/>
          <p:nvPr/>
        </p:nvSpPr>
        <p:spPr>
          <a:xfrm>
            <a:off x="139742" y="1431868"/>
            <a:ext cx="10404465" cy="1599807"/>
          </a:xfrm>
          <a:prstGeom prst="round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en-US"/>
          </a:p>
        </p:txBody>
      </p:sp>
      <p:sp>
        <p:nvSpPr>
          <p:cNvPr id="25" name="Rounded Rectangle 24"/>
          <p:cNvSpPr/>
          <p:nvPr/>
        </p:nvSpPr>
        <p:spPr>
          <a:xfrm>
            <a:off x="8646211" y="1839501"/>
            <a:ext cx="1422978" cy="1034532"/>
          </a:xfrm>
          <a:prstGeom prst="roundRect">
            <a:avLst/>
          </a:prstGeom>
          <a:gradFill flip="none" rotWithShape="1">
            <a:gsLst>
              <a:gs pos="0">
                <a:schemeClr val="accent6"/>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r>
              <a:rPr lang="en-US" b="1" dirty="0" smtClean="0">
                <a:solidFill>
                  <a:srgbClr val="000000"/>
                </a:solidFill>
              </a:rPr>
              <a:t>Thematic</a:t>
            </a:r>
            <a:endParaRPr lang="en-US" b="1" dirty="0">
              <a:solidFill>
                <a:srgbClr val="000000"/>
              </a:solidFill>
            </a:endParaRPr>
          </a:p>
          <a:p>
            <a:pPr algn="ctr"/>
            <a:r>
              <a:rPr lang="en-US" b="1" dirty="0">
                <a:solidFill>
                  <a:srgbClr val="000000"/>
                </a:solidFill>
              </a:rPr>
              <a:t>Service</a:t>
            </a:r>
            <a:endParaRPr lang="en-US" b="1" dirty="0">
              <a:solidFill>
                <a:srgbClr val="000000"/>
              </a:solidFill>
            </a:endParaRPr>
          </a:p>
        </p:txBody>
      </p:sp>
      <p:sp>
        <p:nvSpPr>
          <p:cNvPr id="26" name="TextBox 25"/>
          <p:cNvSpPr txBox="1"/>
          <p:nvPr/>
        </p:nvSpPr>
        <p:spPr>
          <a:xfrm>
            <a:off x="1295401" y="408226"/>
            <a:ext cx="8229600" cy="584775"/>
          </a:xfrm>
          <a:prstGeom prst="rect">
            <a:avLst/>
          </a:prstGeom>
          <a:noFill/>
        </p:spPr>
        <p:txBody>
          <a:bodyPr wrap="square" lIns="91429" tIns="45715" rIns="91429" bIns="45715" rtlCol="0">
            <a:spAutoFit/>
          </a:bodyPr>
          <a:lstStyle/>
          <a:p>
            <a:pPr algn="ctr"/>
            <a:r>
              <a:rPr lang="en-GB" sz="32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EOSC Services</a:t>
            </a:r>
            <a:endPar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7" name="Straight Connector 26"/>
          <p:cNvCxnSpPr/>
          <p:nvPr/>
        </p:nvCxnSpPr>
        <p:spPr>
          <a:xfrm>
            <a:off x="1805776" y="1060443"/>
            <a:ext cx="720884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1742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94931402"/>
              </p:ext>
            </p:extLst>
          </p:nvPr>
        </p:nvGraphicFramePr>
        <p:xfrm>
          <a:off x="293440" y="1161908"/>
          <a:ext cx="10081120" cy="5722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295401" y="408226"/>
            <a:ext cx="8229600" cy="584775"/>
          </a:xfrm>
          <a:prstGeom prst="rect">
            <a:avLst/>
          </a:prstGeom>
          <a:noFill/>
        </p:spPr>
        <p:txBody>
          <a:bodyPr wrap="square" lIns="91429" tIns="45715" rIns="91429" bIns="45715" rtlCol="0">
            <a:spAutoFit/>
          </a:bodyPr>
          <a:lstStyle/>
          <a:p>
            <a:pPr algn="ctr"/>
            <a:r>
              <a:rPr lang="en-GB" sz="32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EOSC </a:t>
            </a:r>
            <a:r>
              <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rPr>
              <a:t>a</a:t>
            </a:r>
            <a:r>
              <a:rPr lang="en-GB" sz="32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rchitecture components</a:t>
            </a:r>
            <a:endPar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1805776" y="1060443"/>
            <a:ext cx="720884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8720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4-05 at 12.08.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1713"/>
            <a:ext cx="10668000" cy="5622956"/>
          </a:xfrm>
          <a:prstGeom prst="rect">
            <a:avLst/>
          </a:prstGeom>
        </p:spPr>
      </p:pic>
      <p:pic>
        <p:nvPicPr>
          <p:cNvPr id="6" name="Picture 5" descr="Screen Shot 2017-05-09 at 05.59.4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523" y="4869633"/>
            <a:ext cx="1200150" cy="742903"/>
          </a:xfrm>
          <a:prstGeom prst="rect">
            <a:avLst/>
          </a:prstGeom>
        </p:spPr>
      </p:pic>
      <p:pic>
        <p:nvPicPr>
          <p:cNvPr id="7" name="Picture 6" descr="Screen Shot 2017-05-09 at 05.59.4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7719" y="4869633"/>
            <a:ext cx="1200150" cy="742903"/>
          </a:xfrm>
          <a:prstGeom prst="rect">
            <a:avLst/>
          </a:prstGeom>
        </p:spPr>
      </p:pic>
      <p:pic>
        <p:nvPicPr>
          <p:cNvPr id="8" name="Picture 7" descr="Screen Shot 2017-05-09 at 05.59.4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8373" y="3307747"/>
            <a:ext cx="1200150" cy="742903"/>
          </a:xfrm>
          <a:prstGeom prst="rect">
            <a:avLst/>
          </a:prstGeom>
        </p:spPr>
      </p:pic>
      <p:pic>
        <p:nvPicPr>
          <p:cNvPr id="9" name="Picture 8" descr="Screen Shot 2017-05-09 at 05.59.4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6173" y="5267011"/>
            <a:ext cx="1200150" cy="742903"/>
          </a:xfrm>
          <a:prstGeom prst="rect">
            <a:avLst/>
          </a:prstGeom>
        </p:spPr>
      </p:pic>
      <p:sp>
        <p:nvSpPr>
          <p:cNvPr id="10" name="TextBox 9"/>
          <p:cNvSpPr txBox="1"/>
          <p:nvPr/>
        </p:nvSpPr>
        <p:spPr>
          <a:xfrm>
            <a:off x="1295401" y="408226"/>
            <a:ext cx="8229600" cy="584775"/>
          </a:xfrm>
          <a:prstGeom prst="rect">
            <a:avLst/>
          </a:prstGeom>
          <a:noFill/>
        </p:spPr>
        <p:txBody>
          <a:bodyPr wrap="square" lIns="91429" tIns="45715" rIns="91429" bIns="45715" rtlCol="0">
            <a:spAutoFit/>
          </a:bodyPr>
          <a:lstStyle/>
          <a:p>
            <a:pPr algn="ctr"/>
            <a:r>
              <a:rPr lang="en-GB" sz="32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Architecture and EGI contribution</a:t>
            </a:r>
            <a:endPar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p:cNvCxnSpPr/>
          <p:nvPr/>
        </p:nvCxnSpPr>
        <p:spPr>
          <a:xfrm>
            <a:off x="1805776" y="1060443"/>
            <a:ext cx="720884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3730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67B1"/>
        </a:solidFill>
        <a:effectLst/>
      </p:bgPr>
    </p:bg>
    <p:spTree>
      <p:nvGrpSpPr>
        <p:cNvPr id="1" name=""/>
        <p:cNvGrpSpPr/>
        <p:nvPr/>
      </p:nvGrpSpPr>
      <p:grpSpPr>
        <a:xfrm>
          <a:off x="0" y="0"/>
          <a:ext cx="0" cy="0"/>
          <a:chOff x="0" y="0"/>
          <a:chExt cx="0" cy="0"/>
        </a:xfrm>
      </p:grpSpPr>
      <p:sp>
        <p:nvSpPr>
          <p:cNvPr id="7" name="Rectangle 6"/>
          <p:cNvSpPr/>
          <p:nvPr/>
        </p:nvSpPr>
        <p:spPr>
          <a:xfrm>
            <a:off x="533400" y="1651000"/>
            <a:ext cx="9601200" cy="3231631"/>
          </a:xfrm>
          <a:prstGeom prst="rect">
            <a:avLst/>
          </a:prstGeom>
        </p:spPr>
        <p:txBody>
          <a:bodyPr wrap="square" lIns="91419" tIns="45709" rIns="91419" bIns="45709">
            <a:spAutoFit/>
          </a:bodyPr>
          <a:lstStyle/>
          <a:p>
            <a:pPr algn="ctr" defTabSz="1022115">
              <a:spcBef>
                <a:spcPct val="0"/>
              </a:spcBef>
              <a:spcAft>
                <a:spcPct val="35000"/>
              </a:spcAft>
            </a:pPr>
            <a:r>
              <a:rPr lang="en-GB" sz="6800" b="1" dirty="0" smtClean="0">
                <a:solidFill>
                  <a:schemeClr val="lt1"/>
                </a:solidFill>
                <a:latin typeface="Open Sans" panose="020B0606030504020204" pitchFamily="34" charset="0"/>
                <a:ea typeface="Open Sans" panose="020B0606030504020204" pitchFamily="34" charset="0"/>
                <a:cs typeface="Open Sans" panose="020B0606030504020204" pitchFamily="34" charset="0"/>
              </a:rPr>
              <a:t>European Open Science </a:t>
            </a:r>
            <a:r>
              <a:rPr lang="en-GB" sz="6800" b="1" dirty="0">
                <a:solidFill>
                  <a:schemeClr val="lt1"/>
                </a:solidFill>
                <a:latin typeface="Open Sans" panose="020B0606030504020204" pitchFamily="34" charset="0"/>
                <a:ea typeface="Open Sans" panose="020B0606030504020204" pitchFamily="34" charset="0"/>
                <a:cs typeface="Open Sans" panose="020B0606030504020204" pitchFamily="34" charset="0"/>
              </a:rPr>
              <a:t>Cloud </a:t>
            </a:r>
            <a:r>
              <a:rPr lang="en-GB" sz="6800" b="1" dirty="0" smtClean="0">
                <a:solidFill>
                  <a:schemeClr val="lt1"/>
                </a:solidFill>
                <a:latin typeface="Open Sans" panose="020B0606030504020204" pitchFamily="34" charset="0"/>
                <a:ea typeface="Open Sans" panose="020B0606030504020204" pitchFamily="34" charset="0"/>
                <a:cs typeface="Open Sans" panose="020B0606030504020204" pitchFamily="34" charset="0"/>
              </a:rPr>
              <a:t>services management</a:t>
            </a:r>
            <a:endParaRPr lang="en-GB" sz="6800" b="1"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784633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572130186"/>
              </p:ext>
            </p:extLst>
          </p:nvPr>
        </p:nvGraphicFramePr>
        <p:xfrm>
          <a:off x="461021" y="1041400"/>
          <a:ext cx="9902179" cy="6216275"/>
        </p:xfrm>
        <a:graphic>
          <a:graphicData uri="http://schemas.openxmlformats.org/drawingml/2006/table">
            <a:tbl>
              <a:tblPr firstRow="1" bandRow="1">
                <a:tableStyleId>{69CF1AB2-1976-4502-BF36-3FF5EA218861}</a:tableStyleId>
              </a:tblPr>
              <a:tblGrid>
                <a:gridCol w="3226727"/>
                <a:gridCol w="6675452"/>
              </a:tblGrid>
              <a:tr h="632749">
                <a:tc>
                  <a:txBody>
                    <a:bodyPr/>
                    <a:lstStyle/>
                    <a:p>
                      <a:r>
                        <a:rPr lang="en-US" sz="2600" dirty="0" smtClean="0"/>
                        <a:t>EOSC Components</a:t>
                      </a:r>
                      <a:endParaRPr lang="en-US" sz="2600" dirty="0"/>
                    </a:p>
                  </a:txBody>
                  <a:tcPr marL="106680" marR="106680" marT="50461" marB="50461"/>
                </a:tc>
                <a:tc>
                  <a:txBody>
                    <a:bodyPr/>
                    <a:lstStyle/>
                    <a:p>
                      <a:r>
                        <a:rPr lang="en-US" sz="2600" dirty="0" smtClean="0"/>
                        <a:t>Managing</a:t>
                      </a:r>
                      <a:r>
                        <a:rPr lang="en-US" sz="2600" baseline="0" dirty="0" smtClean="0"/>
                        <a:t> o</a:t>
                      </a:r>
                      <a:r>
                        <a:rPr lang="en-US" sz="2600" dirty="0" smtClean="0"/>
                        <a:t>rganizations</a:t>
                      </a:r>
                      <a:endParaRPr lang="en-US" sz="2600" dirty="0"/>
                    </a:p>
                  </a:txBody>
                  <a:tcPr marL="106680" marR="106680" marT="50461" marB="50461"/>
                </a:tc>
              </a:tr>
              <a:tr h="1560202">
                <a:tc>
                  <a:txBody>
                    <a:bodyPr/>
                    <a:lstStyle/>
                    <a:p>
                      <a:r>
                        <a:rPr lang="en-US" sz="3100" b="1" dirty="0" smtClean="0">
                          <a:solidFill>
                            <a:schemeClr val="accent6"/>
                          </a:solidFill>
                        </a:rPr>
                        <a:t>Thematic clouds</a:t>
                      </a:r>
                      <a:endParaRPr lang="en-US" sz="3100" b="1" dirty="0">
                        <a:solidFill>
                          <a:schemeClr val="accent6"/>
                        </a:solidFill>
                      </a:endParaRPr>
                    </a:p>
                  </a:txBody>
                  <a:tcPr marL="106680" marR="106680" marT="50461" marB="5046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100" dirty="0" smtClean="0">
                          <a:sym typeface="Wingdings"/>
                        </a:rPr>
                        <a:t>Specific research community organizations, initiatives, projects, communities of practice </a:t>
                      </a:r>
                    </a:p>
                  </a:txBody>
                  <a:tcPr marL="106680" marR="106680" marT="50461" marB="50461"/>
                </a:tc>
              </a:tr>
              <a:tr h="2455785">
                <a:tc>
                  <a:txBody>
                    <a:bodyPr/>
                    <a:lstStyle/>
                    <a:p>
                      <a:r>
                        <a:rPr lang="en-US" sz="3100" b="1" dirty="0" smtClean="0">
                          <a:solidFill>
                            <a:srgbClr val="70AD47"/>
                          </a:solidFill>
                        </a:rPr>
                        <a:t>Generic services</a:t>
                      </a:r>
                      <a:endParaRPr lang="en-US" sz="3100" b="1" dirty="0">
                        <a:solidFill>
                          <a:srgbClr val="70AD47"/>
                        </a:solidFill>
                      </a:endParaRPr>
                    </a:p>
                  </a:txBody>
                  <a:tcPr marL="106680" marR="106680" marT="50461" marB="50461"/>
                </a:tc>
                <a:tc>
                  <a:txBody>
                    <a:bodyPr/>
                    <a:lstStyle/>
                    <a:p>
                      <a:r>
                        <a:rPr lang="en-US" sz="3100" dirty="0" smtClean="0"/>
                        <a:t>European and</a:t>
                      </a:r>
                      <a:r>
                        <a:rPr lang="en-US" sz="3100" baseline="0" dirty="0" smtClean="0"/>
                        <a:t> international </a:t>
                      </a:r>
                      <a:r>
                        <a:rPr lang="en-US" sz="3100" dirty="0" smtClean="0"/>
                        <a:t>e-Infrastructures, national/regional infrastructures,</a:t>
                      </a:r>
                      <a:r>
                        <a:rPr lang="en-US" sz="3100" baseline="0" dirty="0" smtClean="0"/>
                        <a:t> </a:t>
                      </a:r>
                      <a:r>
                        <a:rPr lang="en-US" sz="3100" dirty="0" smtClean="0"/>
                        <a:t>commercial providers (pre-procured in collaboration with thematic cloud providers) </a:t>
                      </a:r>
                      <a:endParaRPr lang="en-US" sz="3100" dirty="0"/>
                    </a:p>
                  </a:txBody>
                  <a:tcPr marL="106680" marR="106680" marT="50461" marB="50461"/>
                </a:tc>
              </a:tr>
              <a:tr h="1560202">
                <a:tc>
                  <a:txBody>
                    <a:bodyPr/>
                    <a:lstStyle/>
                    <a:p>
                      <a:r>
                        <a:rPr lang="en-US" sz="3100" b="1" dirty="0" smtClean="0">
                          <a:solidFill>
                            <a:srgbClr val="FF0000"/>
                          </a:solidFill>
                        </a:rPr>
                        <a:t>EOSC Hub</a:t>
                      </a:r>
                    </a:p>
                    <a:p>
                      <a:r>
                        <a:rPr lang="en-US" sz="3100" dirty="0" smtClean="0"/>
                        <a:t>    </a:t>
                      </a:r>
                    </a:p>
                    <a:p>
                      <a:endParaRPr lang="en-US" sz="3100" dirty="0"/>
                    </a:p>
                  </a:txBody>
                  <a:tcPr marL="106680" marR="106680" marT="50461" marB="50461"/>
                </a:tc>
                <a:tc>
                  <a:txBody>
                    <a:bodyPr/>
                    <a:lstStyle/>
                    <a:p>
                      <a:r>
                        <a:rPr lang="en-US" sz="3100" dirty="0" smtClean="0"/>
                        <a:t>Jointly</a:t>
                      </a:r>
                      <a:r>
                        <a:rPr lang="en-US" sz="3100" baseline="0" dirty="0" smtClean="0"/>
                        <a:t> managed by the EOSC stakeholders</a:t>
                      </a:r>
                      <a:endParaRPr lang="en-US" sz="3100" dirty="0"/>
                    </a:p>
                  </a:txBody>
                  <a:tcPr marL="106680" marR="106680" marT="50461" marB="50461"/>
                </a:tc>
              </a:tr>
            </a:tbl>
          </a:graphicData>
        </a:graphic>
      </p:graphicFrame>
    </p:spTree>
    <p:extLst>
      <p:ext uri="{BB962C8B-B14F-4D97-AF65-F5344CB8AC3E}">
        <p14:creationId xmlns:p14="http://schemas.microsoft.com/office/powerpoint/2010/main" val="2907232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884408261"/>
              </p:ext>
            </p:extLst>
          </p:nvPr>
        </p:nvGraphicFramePr>
        <p:xfrm>
          <a:off x="116622" y="2122374"/>
          <a:ext cx="7112000" cy="4485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7468723" y="1098349"/>
            <a:ext cx="3053345" cy="3644655"/>
          </a:xfrm>
          <a:prstGeom prst="rect">
            <a:avLst/>
          </a:prstGeom>
          <a:noFill/>
        </p:spPr>
        <p:txBody>
          <a:bodyPr wrap="square" lIns="104205" tIns="52103" rIns="104205" bIns="52103" rtlCol="0">
            <a:spAutoFit/>
          </a:bodyPr>
          <a:lstStyle/>
          <a:p>
            <a:r>
              <a:rPr lang="en-US" sz="2300" b="1" dirty="0"/>
              <a:t>Research community </a:t>
            </a:r>
          </a:p>
          <a:p>
            <a:r>
              <a:rPr lang="en-US" sz="2300" b="1" dirty="0"/>
              <a:t>s</a:t>
            </a:r>
            <a:r>
              <a:rPr lang="en-US" sz="2300" b="1" dirty="0"/>
              <a:t>ervices and resources</a:t>
            </a:r>
          </a:p>
          <a:p>
            <a:pPr marL="390769" indent="-390769">
              <a:buFont typeface="Arial"/>
              <a:buChar char="•"/>
            </a:pPr>
            <a:r>
              <a:rPr lang="en-US" sz="2300" dirty="0"/>
              <a:t>Digital artifacts including core data resources, software, tools, pipelines, publications etc.</a:t>
            </a:r>
          </a:p>
          <a:p>
            <a:pPr marL="390769" indent="-390769">
              <a:buFont typeface="Arial"/>
              <a:buChar char="•"/>
            </a:pPr>
            <a:r>
              <a:rPr lang="en-US" sz="2300" dirty="0"/>
              <a:t>Policies</a:t>
            </a:r>
          </a:p>
          <a:p>
            <a:pPr marL="390769" indent="-390769">
              <a:buFont typeface="Arial"/>
              <a:buChar char="•"/>
            </a:pPr>
            <a:r>
              <a:rPr lang="en-US" sz="2300" b="1" dirty="0"/>
              <a:t>Dedicated</a:t>
            </a:r>
            <a:r>
              <a:rPr lang="en-US" sz="2300" dirty="0"/>
              <a:t> service management </a:t>
            </a:r>
            <a:endParaRPr lang="en-US" sz="2300" dirty="0"/>
          </a:p>
        </p:txBody>
      </p:sp>
      <p:sp>
        <p:nvSpPr>
          <p:cNvPr id="9" name="TextBox 8"/>
          <p:cNvSpPr txBox="1"/>
          <p:nvPr/>
        </p:nvSpPr>
        <p:spPr>
          <a:xfrm>
            <a:off x="7468723" y="4522897"/>
            <a:ext cx="3053345" cy="2582825"/>
          </a:xfrm>
          <a:prstGeom prst="rect">
            <a:avLst/>
          </a:prstGeom>
          <a:noFill/>
        </p:spPr>
        <p:txBody>
          <a:bodyPr wrap="square" lIns="104205" tIns="52103" rIns="104205" bIns="52103" rtlCol="0">
            <a:spAutoFit/>
          </a:bodyPr>
          <a:lstStyle/>
          <a:p>
            <a:r>
              <a:rPr lang="en-US" sz="2300" b="1" dirty="0"/>
              <a:t>EOSC Hub</a:t>
            </a:r>
          </a:p>
          <a:p>
            <a:pPr marL="390769" indent="-390769">
              <a:buFont typeface="Arial"/>
              <a:buChar char="•"/>
            </a:pPr>
            <a:r>
              <a:rPr lang="en-US" sz="2300" dirty="0"/>
              <a:t>Policies</a:t>
            </a:r>
          </a:p>
          <a:p>
            <a:pPr marL="390769" indent="-390769">
              <a:buFont typeface="Arial"/>
              <a:buChar char="•"/>
            </a:pPr>
            <a:r>
              <a:rPr lang="en-US" sz="2300" dirty="0"/>
              <a:t>Functions shared by all thematic clouds (e.g. </a:t>
            </a:r>
            <a:r>
              <a:rPr lang="en-US" sz="2300" dirty="0" err="1"/>
              <a:t>IdPs</a:t>
            </a:r>
            <a:r>
              <a:rPr lang="en-US" sz="2300" dirty="0"/>
              <a:t>, PIDs, AAI)</a:t>
            </a:r>
          </a:p>
          <a:p>
            <a:pPr marL="390769" indent="-390769">
              <a:buFont typeface="Arial"/>
              <a:buChar char="•"/>
            </a:pPr>
            <a:r>
              <a:rPr lang="en-US" sz="2300" b="1" dirty="0"/>
              <a:t>Integrated</a:t>
            </a:r>
            <a:r>
              <a:rPr lang="en-US" sz="2300" dirty="0"/>
              <a:t> service management</a:t>
            </a:r>
            <a:endParaRPr lang="en-US" sz="2300" dirty="0"/>
          </a:p>
        </p:txBody>
      </p:sp>
      <p:sp>
        <p:nvSpPr>
          <p:cNvPr id="10" name="Left Arrow 9"/>
          <p:cNvSpPr/>
          <p:nvPr/>
        </p:nvSpPr>
        <p:spPr>
          <a:xfrm>
            <a:off x="6046823" y="2817434"/>
            <a:ext cx="1436869" cy="594635"/>
          </a:xfrm>
          <a:prstGeom prst="lef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en-US"/>
          </a:p>
        </p:txBody>
      </p:sp>
      <p:sp>
        <p:nvSpPr>
          <p:cNvPr id="11" name="Left Arrow 10"/>
          <p:cNvSpPr/>
          <p:nvPr/>
        </p:nvSpPr>
        <p:spPr>
          <a:xfrm>
            <a:off x="4535116" y="4059393"/>
            <a:ext cx="2933607" cy="594635"/>
          </a:xfrm>
          <a:prstGeom prst="lef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en-US"/>
          </a:p>
        </p:txBody>
      </p:sp>
      <p:sp>
        <p:nvSpPr>
          <p:cNvPr id="12" name="Title 1"/>
          <p:cNvSpPr txBox="1">
            <a:spLocks/>
          </p:cNvSpPr>
          <p:nvPr/>
        </p:nvSpPr>
        <p:spPr>
          <a:xfrm>
            <a:off x="1143000" y="436804"/>
            <a:ext cx="8568952" cy="680796"/>
          </a:xfrm>
          <a:prstGeom prst="rect">
            <a:avLst/>
          </a:prstGeom>
        </p:spPr>
        <p:txBody>
          <a:bodyPr lIns="104205" tIns="52103" rIns="104205" bIns="52103">
            <a:normAutofit/>
          </a:bodyPr>
          <a:lstStyle>
            <a:lvl1pPr algn="ctr" defTabSz="914295" rtl="0" eaLnBrk="1" latinLnBrk="0" hangingPunct="1">
              <a:spcBef>
                <a:spcPct val="0"/>
              </a:spcBef>
              <a:buNone/>
              <a:defRPr sz="4400" b="1" kern="1200">
                <a:solidFill>
                  <a:schemeClr val="tx1"/>
                </a:solidFill>
                <a:latin typeface="+mj-lt"/>
                <a:ea typeface="+mj-ea"/>
                <a:cs typeface="+mj-cs"/>
              </a:defRPr>
            </a:lvl1pPr>
          </a:lstStyle>
          <a:p>
            <a:r>
              <a:rPr lang="en-US" sz="3200"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EOSC Thematic services</a:t>
            </a:r>
            <a:endPar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3" name="Straight Connector 12"/>
          <p:cNvCxnSpPr/>
          <p:nvPr/>
        </p:nvCxnSpPr>
        <p:spPr>
          <a:xfrm>
            <a:off x="1805776" y="1060443"/>
            <a:ext cx="720884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39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000"/>
            <a:ext cx="10744200" cy="7567200"/>
          </a:xfrm>
          <a:prstGeom prst="rect">
            <a:avLst/>
          </a:prstGeom>
        </p:spPr>
      </p:pic>
      <p:sp>
        <p:nvSpPr>
          <p:cNvPr id="4" name="TextBox 3"/>
          <p:cNvSpPr txBox="1"/>
          <p:nvPr/>
        </p:nvSpPr>
        <p:spPr>
          <a:xfrm>
            <a:off x="762001" y="1546286"/>
            <a:ext cx="9220201" cy="4483269"/>
          </a:xfrm>
          <a:prstGeom prst="rect">
            <a:avLst/>
          </a:prstGeom>
          <a:noFill/>
        </p:spPr>
        <p:txBody>
          <a:bodyPr wrap="square" lIns="91429" tIns="45715" rIns="91429" bIns="45715" rtlCol="0">
            <a:spAutoFit/>
          </a:bodyPr>
          <a:lstStyle/>
          <a:p>
            <a:pPr algn="ctr">
              <a:lnSpc>
                <a:spcPct val="150000"/>
              </a:lnSpc>
            </a:pPr>
            <a:r>
              <a:rPr lang="en-GB" sz="3200" dirty="0">
                <a:solidFill>
                  <a:srgbClr val="FFFFFF"/>
                </a:solidFill>
                <a:latin typeface="Open Sans" panose="020B0606030504020204" pitchFamily="34" charset="0"/>
                <a:ea typeface="Open Sans" panose="020B0606030504020204" pitchFamily="34" charset="0"/>
                <a:cs typeface="Open Sans" panose="020B0606030504020204" pitchFamily="34" charset="0"/>
              </a:rPr>
              <a:t>EGI’s mission is to create and deliver </a:t>
            </a:r>
          </a:p>
          <a:p>
            <a:pPr algn="ctr">
              <a:lnSpc>
                <a:spcPct val="150000"/>
              </a:lnSpc>
            </a:pPr>
            <a:r>
              <a:rPr lang="en-GB" sz="3200" dirty="0">
                <a:solidFill>
                  <a:srgbClr val="FFFFFF"/>
                </a:solidFill>
                <a:latin typeface="Open Sans" panose="020B0606030504020204" pitchFamily="34" charset="0"/>
                <a:ea typeface="Open Sans" panose="020B0606030504020204" pitchFamily="34" charset="0"/>
                <a:cs typeface="Open Sans" panose="020B0606030504020204" pitchFamily="34" charset="0"/>
              </a:rPr>
              <a:t>open solutions for science and research </a:t>
            </a:r>
          </a:p>
          <a:p>
            <a:pPr algn="ctr">
              <a:lnSpc>
                <a:spcPct val="150000"/>
              </a:lnSpc>
            </a:pPr>
            <a:r>
              <a:rPr lang="en-GB" sz="3200" dirty="0">
                <a:solidFill>
                  <a:srgbClr val="FFFFFF"/>
                </a:solidFill>
                <a:latin typeface="Open Sans" panose="020B0606030504020204" pitchFamily="34" charset="0"/>
                <a:ea typeface="Open Sans" panose="020B0606030504020204" pitchFamily="34" charset="0"/>
                <a:cs typeface="Open Sans" panose="020B0606030504020204" pitchFamily="34" charset="0"/>
              </a:rPr>
              <a:t>by federating digital capabilities, </a:t>
            </a:r>
          </a:p>
          <a:p>
            <a:pPr algn="ctr">
              <a:lnSpc>
                <a:spcPct val="150000"/>
              </a:lnSpc>
            </a:pPr>
            <a:r>
              <a:rPr lang="en-GB" sz="3200" dirty="0">
                <a:solidFill>
                  <a:srgbClr val="FFFFFF"/>
                </a:solidFill>
                <a:latin typeface="Open Sans" panose="020B0606030504020204" pitchFamily="34" charset="0"/>
                <a:ea typeface="Open Sans" panose="020B0606030504020204" pitchFamily="34" charset="0"/>
                <a:cs typeface="Open Sans" panose="020B0606030504020204" pitchFamily="34" charset="0"/>
              </a:rPr>
              <a:t>resources and expertise </a:t>
            </a:r>
          </a:p>
          <a:p>
            <a:pPr algn="ctr">
              <a:lnSpc>
                <a:spcPct val="150000"/>
              </a:lnSpc>
            </a:pPr>
            <a:r>
              <a:rPr lang="en-GB" sz="3200" dirty="0">
                <a:solidFill>
                  <a:srgbClr val="FFFFFF"/>
                </a:solidFill>
                <a:latin typeface="Open Sans" panose="020B0606030504020204" pitchFamily="34" charset="0"/>
                <a:ea typeface="Open Sans" panose="020B0606030504020204" pitchFamily="34" charset="0"/>
                <a:cs typeface="Open Sans" panose="020B0606030504020204" pitchFamily="34" charset="0"/>
              </a:rPr>
              <a:t>between communities and </a:t>
            </a:r>
          </a:p>
          <a:p>
            <a:pPr algn="ctr">
              <a:lnSpc>
                <a:spcPct val="150000"/>
              </a:lnSpc>
            </a:pPr>
            <a:r>
              <a:rPr lang="en-GB" sz="3200" dirty="0">
                <a:solidFill>
                  <a:srgbClr val="FFFFFF"/>
                </a:solidFill>
                <a:latin typeface="Open Sans" panose="020B0606030504020204" pitchFamily="34" charset="0"/>
                <a:ea typeface="Open Sans" panose="020B0606030504020204" pitchFamily="34" charset="0"/>
                <a:cs typeface="Open Sans" panose="020B0606030504020204" pitchFamily="34" charset="0"/>
              </a:rPr>
              <a:t>across national boundaries.</a:t>
            </a:r>
          </a:p>
        </p:txBody>
      </p:sp>
    </p:spTree>
    <p:extLst>
      <p:ext uri="{BB962C8B-B14F-4D97-AF65-F5344CB8AC3E}">
        <p14:creationId xmlns:p14="http://schemas.microsoft.com/office/powerpoint/2010/main" val="4690943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a:xfrm>
            <a:off x="2896969" y="2575056"/>
            <a:ext cx="688499" cy="2152010"/>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en-US"/>
          </a:p>
        </p:txBody>
      </p:sp>
      <p:graphicFrame>
        <p:nvGraphicFramePr>
          <p:cNvPr id="8" name="Diagram 7"/>
          <p:cNvGraphicFramePr/>
          <p:nvPr>
            <p:extLst>
              <p:ext uri="{D42A27DB-BD31-4B8C-83A1-F6EECF244321}">
                <p14:modId xmlns:p14="http://schemas.microsoft.com/office/powerpoint/2010/main" val="3830239400"/>
              </p:ext>
            </p:extLst>
          </p:nvPr>
        </p:nvGraphicFramePr>
        <p:xfrm>
          <a:off x="276377" y="3016685"/>
          <a:ext cx="7112000" cy="4485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3006891396"/>
              </p:ext>
            </p:extLst>
          </p:nvPr>
        </p:nvGraphicFramePr>
        <p:xfrm>
          <a:off x="988173" y="720703"/>
          <a:ext cx="5891932" cy="35833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Down Arrow 8"/>
          <p:cNvSpPr/>
          <p:nvPr/>
        </p:nvSpPr>
        <p:spPr>
          <a:xfrm>
            <a:off x="2030670" y="3808490"/>
            <a:ext cx="688499" cy="2152010"/>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en-US"/>
          </a:p>
        </p:txBody>
      </p:sp>
      <p:sp>
        <p:nvSpPr>
          <p:cNvPr id="10" name="Down Arrow 9"/>
          <p:cNvSpPr/>
          <p:nvPr/>
        </p:nvSpPr>
        <p:spPr>
          <a:xfrm>
            <a:off x="4947501" y="3808490"/>
            <a:ext cx="688499" cy="2152010"/>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en-US"/>
          </a:p>
        </p:txBody>
      </p:sp>
      <p:sp>
        <p:nvSpPr>
          <p:cNvPr id="14" name="TextBox 13"/>
          <p:cNvSpPr txBox="1"/>
          <p:nvPr/>
        </p:nvSpPr>
        <p:spPr>
          <a:xfrm>
            <a:off x="7462255" y="4048232"/>
            <a:ext cx="3053345" cy="2936768"/>
          </a:xfrm>
          <a:prstGeom prst="rect">
            <a:avLst/>
          </a:prstGeom>
          <a:noFill/>
        </p:spPr>
        <p:txBody>
          <a:bodyPr wrap="square" lIns="104205" tIns="52103" rIns="104205" bIns="52103" rtlCol="0">
            <a:spAutoFit/>
          </a:bodyPr>
          <a:lstStyle/>
          <a:p>
            <a:r>
              <a:rPr lang="en-US" sz="2300" b="1" dirty="0"/>
              <a:t>EOSC Generic services </a:t>
            </a:r>
          </a:p>
          <a:p>
            <a:pPr marL="390769" indent="-390769">
              <a:buFont typeface="Arial"/>
              <a:buChar char="•"/>
            </a:pPr>
            <a:r>
              <a:rPr lang="en-US" sz="2300" dirty="0"/>
              <a:t>Networks</a:t>
            </a:r>
          </a:p>
          <a:p>
            <a:pPr marL="390769" indent="-390769">
              <a:buFont typeface="Arial"/>
              <a:buChar char="•"/>
            </a:pPr>
            <a:r>
              <a:rPr lang="en-US" sz="2300" dirty="0"/>
              <a:t>Compute</a:t>
            </a:r>
          </a:p>
          <a:p>
            <a:pPr marL="390769" indent="-390769">
              <a:buFont typeface="Arial"/>
              <a:buChar char="•"/>
            </a:pPr>
            <a:r>
              <a:rPr lang="en-US" sz="2300" dirty="0"/>
              <a:t>Storage and Data Management</a:t>
            </a:r>
          </a:p>
          <a:p>
            <a:pPr marL="390769" indent="-390769">
              <a:buFont typeface="Arial"/>
              <a:buChar char="•"/>
            </a:pPr>
            <a:r>
              <a:rPr lang="en-US" sz="2300" dirty="0"/>
              <a:t>Orchestrators, workflow </a:t>
            </a:r>
            <a:r>
              <a:rPr lang="en-US" sz="2300" dirty="0" err="1"/>
              <a:t>mgt</a:t>
            </a:r>
            <a:r>
              <a:rPr lang="en-US" sz="2300" dirty="0"/>
              <a:t> systems</a:t>
            </a:r>
            <a:r>
              <a:rPr lang="is-IS" sz="2300" dirty="0"/>
              <a:t>…</a:t>
            </a:r>
            <a:endParaRPr lang="en-US" sz="2300" dirty="0"/>
          </a:p>
        </p:txBody>
      </p:sp>
      <p:sp>
        <p:nvSpPr>
          <p:cNvPr id="13" name="Down Arrow 12"/>
          <p:cNvSpPr/>
          <p:nvPr/>
        </p:nvSpPr>
        <p:spPr>
          <a:xfrm rot="20170820">
            <a:off x="3088645" y="3682592"/>
            <a:ext cx="688499" cy="1350945"/>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en-US"/>
          </a:p>
        </p:txBody>
      </p:sp>
      <p:sp>
        <p:nvSpPr>
          <p:cNvPr id="15" name="Down Arrow 14"/>
          <p:cNvSpPr/>
          <p:nvPr/>
        </p:nvSpPr>
        <p:spPr>
          <a:xfrm rot="1932229">
            <a:off x="3999836" y="3737530"/>
            <a:ext cx="688499" cy="1350945"/>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lIns="104205" tIns="52103" rIns="104205" bIns="52103" rtlCol="0" anchor="ctr"/>
          <a:lstStyle/>
          <a:p>
            <a:pPr algn="ctr"/>
            <a:endParaRPr lang="en-US"/>
          </a:p>
        </p:txBody>
      </p:sp>
      <p:sp>
        <p:nvSpPr>
          <p:cNvPr id="16" name="Title 1"/>
          <p:cNvSpPr txBox="1">
            <a:spLocks/>
          </p:cNvSpPr>
          <p:nvPr/>
        </p:nvSpPr>
        <p:spPr>
          <a:xfrm>
            <a:off x="1143000" y="436804"/>
            <a:ext cx="8568952" cy="680796"/>
          </a:xfrm>
          <a:prstGeom prst="rect">
            <a:avLst/>
          </a:prstGeom>
        </p:spPr>
        <p:txBody>
          <a:bodyPr lIns="104205" tIns="52103" rIns="104205" bIns="52103">
            <a:normAutofit/>
          </a:bodyPr>
          <a:lstStyle>
            <a:lvl1pPr algn="ctr" defTabSz="914295" rtl="0" eaLnBrk="1" latinLnBrk="0" hangingPunct="1">
              <a:spcBef>
                <a:spcPct val="0"/>
              </a:spcBef>
              <a:buNone/>
              <a:defRPr sz="4400" b="1" kern="1200">
                <a:solidFill>
                  <a:schemeClr val="tx1"/>
                </a:solidFill>
                <a:latin typeface="+mj-lt"/>
                <a:ea typeface="+mj-ea"/>
                <a:cs typeface="+mj-cs"/>
              </a:defRPr>
            </a:lvl1pPr>
          </a:lstStyle>
          <a:p>
            <a:r>
              <a:rPr lang="en-US" sz="3200"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EOSC Generic Services</a:t>
            </a:r>
            <a:endPar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7" name="Straight Connector 16"/>
          <p:cNvCxnSpPr/>
          <p:nvPr/>
        </p:nvCxnSpPr>
        <p:spPr>
          <a:xfrm>
            <a:off x="1805776" y="1060443"/>
            <a:ext cx="720884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194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0" grpId="0" animBg="1"/>
      <p:bldP spid="14" grpId="0"/>
      <p:bldP spid="14" grpId="1"/>
      <p:bldP spid="13"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43000" y="436804"/>
            <a:ext cx="8568952" cy="680796"/>
          </a:xfrm>
          <a:prstGeom prst="rect">
            <a:avLst/>
          </a:prstGeom>
        </p:spPr>
        <p:txBody>
          <a:bodyPr lIns="104205" tIns="52103" rIns="104205" bIns="52103">
            <a:normAutofit/>
          </a:bodyPr>
          <a:lstStyle>
            <a:lvl1pPr algn="ctr" defTabSz="914295" rtl="0" eaLnBrk="1" latinLnBrk="0" hangingPunct="1">
              <a:spcBef>
                <a:spcPct val="0"/>
              </a:spcBef>
              <a:buNone/>
              <a:defRPr sz="4400" b="1" kern="1200">
                <a:solidFill>
                  <a:schemeClr val="tx1"/>
                </a:solidFill>
                <a:latin typeface="+mj-lt"/>
                <a:ea typeface="+mj-ea"/>
                <a:cs typeface="+mj-cs"/>
              </a:defRPr>
            </a:lvl1pPr>
          </a:lstStyle>
          <a:p>
            <a:r>
              <a:rPr lang="en-US" sz="3200"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EOSC Hub</a:t>
            </a:r>
            <a:endPar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p:cNvCxnSpPr/>
          <p:nvPr/>
        </p:nvCxnSpPr>
        <p:spPr>
          <a:xfrm>
            <a:off x="1805776" y="1060443"/>
            <a:ext cx="720884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
          </p:nvPr>
        </p:nvSpPr>
        <p:spPr>
          <a:xfrm>
            <a:off x="457200" y="1498600"/>
            <a:ext cx="9928798" cy="5507447"/>
          </a:xfrm>
        </p:spPr>
        <p:txBody>
          <a:bodyPr>
            <a:normAutofit/>
          </a:bodyPr>
          <a:lstStyle/>
          <a:p>
            <a:r>
              <a:rPr lang="en-US" dirty="0"/>
              <a:t>Shared services </a:t>
            </a:r>
            <a:r>
              <a:rPr lang="en-US" dirty="0" err="1"/>
              <a:t>e.g</a:t>
            </a:r>
            <a:r>
              <a:rPr lang="en-US" dirty="0" smtClean="0"/>
              <a:t>:</a:t>
            </a:r>
            <a:endParaRPr lang="en-US" dirty="0"/>
          </a:p>
          <a:p>
            <a:pPr lvl="1"/>
            <a:r>
              <a:rPr lang="en-US" dirty="0" smtClean="0"/>
              <a:t>Federated </a:t>
            </a:r>
            <a:r>
              <a:rPr lang="en-US" dirty="0"/>
              <a:t>identity provisioning (e.g. personal identities, PIDs</a:t>
            </a:r>
            <a:r>
              <a:rPr lang="en-US" dirty="0" smtClean="0"/>
              <a:t>)</a:t>
            </a:r>
          </a:p>
          <a:p>
            <a:pPr lvl="1"/>
            <a:r>
              <a:rPr lang="en-US" dirty="0" smtClean="0"/>
              <a:t>Collaborative </a:t>
            </a:r>
            <a:r>
              <a:rPr lang="en-US" dirty="0"/>
              <a:t>services (e.g. common platforms for sharing digital artifacts</a:t>
            </a:r>
            <a:r>
              <a:rPr lang="en-US" dirty="0" smtClean="0"/>
              <a:t>)</a:t>
            </a:r>
          </a:p>
          <a:p>
            <a:pPr marL="514396" indent="-457200">
              <a:buFont typeface="Arial"/>
              <a:buChar char="•"/>
            </a:pPr>
            <a:r>
              <a:rPr lang="en-US" dirty="0" smtClean="0"/>
              <a:t>Lightweight integrated service management framework e.g.:</a:t>
            </a:r>
          </a:p>
          <a:p>
            <a:pPr lvl="1"/>
            <a:r>
              <a:rPr lang="en-US" dirty="0"/>
              <a:t>Service </a:t>
            </a:r>
            <a:r>
              <a:rPr lang="en-US" dirty="0"/>
              <a:t>portfolio and service/research artifact catalogues (Findable</a:t>
            </a:r>
            <a:r>
              <a:rPr lang="en-US" dirty="0"/>
              <a:t>)</a:t>
            </a:r>
          </a:p>
          <a:p>
            <a:pPr lvl="1"/>
            <a:r>
              <a:rPr lang="en-US" dirty="0"/>
              <a:t>SLAs </a:t>
            </a:r>
            <a:r>
              <a:rPr lang="en-US" dirty="0"/>
              <a:t>and OLAs, processes (Accessible, Reusable</a:t>
            </a:r>
            <a:r>
              <a:rPr lang="en-US" dirty="0"/>
              <a:t>)</a:t>
            </a:r>
          </a:p>
          <a:p>
            <a:pPr lvl="1"/>
            <a:r>
              <a:rPr lang="en-US" dirty="0"/>
              <a:t>Standards </a:t>
            </a:r>
            <a:r>
              <a:rPr lang="en-US" dirty="0"/>
              <a:t>and reference protocols (Interoperable</a:t>
            </a:r>
            <a:r>
              <a:rPr lang="en-US" dirty="0" smtClean="0"/>
              <a:t>)</a:t>
            </a:r>
            <a:endParaRPr lang="en-US" dirty="0"/>
          </a:p>
          <a:p>
            <a:pPr marL="914400" lvl="1" indent="-457200">
              <a:buFontTx/>
              <a:buChar char="-"/>
            </a:pPr>
            <a:endParaRPr lang="en-US" dirty="0"/>
          </a:p>
        </p:txBody>
      </p:sp>
    </p:spTree>
    <p:extLst>
      <p:ext uri="{BB962C8B-B14F-4D97-AF65-F5344CB8AC3E}">
        <p14:creationId xmlns:p14="http://schemas.microsoft.com/office/powerpoint/2010/main" val="1099295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88374"/>
            <a:ext cx="9928798" cy="5507447"/>
          </a:xfrm>
        </p:spPr>
        <p:txBody>
          <a:bodyPr>
            <a:normAutofit fontScale="92500"/>
          </a:bodyPr>
          <a:lstStyle/>
          <a:p>
            <a:r>
              <a:rPr lang="en-US" dirty="0" smtClean="0"/>
              <a:t>Perform service integration and access management:</a:t>
            </a:r>
          </a:p>
          <a:p>
            <a:pPr lvl="1"/>
            <a:r>
              <a:rPr lang="en-US" dirty="0" smtClean="0"/>
              <a:t>Aggregate demand and supply</a:t>
            </a:r>
          </a:p>
          <a:p>
            <a:pPr lvl="1"/>
            <a:r>
              <a:rPr lang="en-US" dirty="0" smtClean="0"/>
              <a:t>Ensure that all providers perform to provide a seamless service aligned with agreements established with the customers</a:t>
            </a:r>
          </a:p>
          <a:p>
            <a:pPr lvl="2"/>
            <a:r>
              <a:rPr lang="en-US" dirty="0" smtClean="0"/>
              <a:t>Communicate and manage alignment to customer policies and standards</a:t>
            </a:r>
          </a:p>
          <a:p>
            <a:pPr lvl="2"/>
            <a:r>
              <a:rPr lang="en-US" dirty="0" smtClean="0"/>
              <a:t>Define and maintain SLAs</a:t>
            </a:r>
          </a:p>
          <a:p>
            <a:pPr lvl="2"/>
            <a:r>
              <a:rPr lang="en-US" dirty="0" smtClean="0"/>
              <a:t>Quality assurance reviews</a:t>
            </a:r>
          </a:p>
          <a:p>
            <a:pPr lvl="2"/>
            <a:r>
              <a:rPr lang="en-US" dirty="0" smtClean="0"/>
              <a:t>Measure and monitor performance</a:t>
            </a:r>
          </a:p>
          <a:p>
            <a:pPr lvl="2"/>
            <a:r>
              <a:rPr lang="en-US" dirty="0" smtClean="0"/>
              <a:t>Manage service “towers”</a:t>
            </a:r>
          </a:p>
          <a:p>
            <a:pPr lvl="3"/>
            <a:r>
              <a:rPr lang="en-US" dirty="0" smtClean="0"/>
              <a:t>Policies</a:t>
            </a:r>
          </a:p>
          <a:p>
            <a:pPr lvl="3"/>
            <a:r>
              <a:rPr lang="en-US" dirty="0" smtClean="0"/>
              <a:t>Service correction, continual improvement, innovation</a:t>
            </a:r>
          </a:p>
          <a:p>
            <a:pPr lvl="3"/>
            <a:r>
              <a:rPr lang="en-US" dirty="0"/>
              <a:t>M</a:t>
            </a:r>
            <a:r>
              <a:rPr lang="en-US" dirty="0" smtClean="0"/>
              <a:t>ajor incidents</a:t>
            </a:r>
          </a:p>
          <a:p>
            <a:pPr lvl="3"/>
            <a:r>
              <a:rPr lang="en-US" dirty="0" smtClean="0"/>
              <a:t>Change and release</a:t>
            </a:r>
          </a:p>
        </p:txBody>
      </p:sp>
      <p:sp>
        <p:nvSpPr>
          <p:cNvPr id="7" name="Title 1"/>
          <p:cNvSpPr txBox="1">
            <a:spLocks/>
          </p:cNvSpPr>
          <p:nvPr/>
        </p:nvSpPr>
        <p:spPr>
          <a:xfrm>
            <a:off x="1143000" y="436804"/>
            <a:ext cx="8568952" cy="680796"/>
          </a:xfrm>
          <a:prstGeom prst="rect">
            <a:avLst/>
          </a:prstGeom>
        </p:spPr>
        <p:txBody>
          <a:bodyPr lIns="104205" tIns="52103" rIns="104205" bIns="52103">
            <a:normAutofit/>
          </a:bodyPr>
          <a:lstStyle>
            <a:lvl1pPr algn="ctr" defTabSz="914295" rtl="0" eaLnBrk="1" latinLnBrk="0" hangingPunct="1">
              <a:spcBef>
                <a:spcPct val="0"/>
              </a:spcBef>
              <a:buNone/>
              <a:defRPr sz="4400" b="1" kern="1200">
                <a:solidFill>
                  <a:schemeClr val="tx1"/>
                </a:solidFill>
                <a:latin typeface="+mj-lt"/>
                <a:ea typeface="+mj-ea"/>
                <a:cs typeface="+mj-cs"/>
              </a:defRPr>
            </a:lvl1pPr>
          </a:lstStyle>
          <a:p>
            <a:r>
              <a:rPr lang="en-US" sz="3200"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(Some) EOSC Hub functions</a:t>
            </a:r>
            <a:endPar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p:cNvCxnSpPr/>
          <p:nvPr/>
        </p:nvCxnSpPr>
        <p:spPr>
          <a:xfrm>
            <a:off x="1805776" y="1060443"/>
            <a:ext cx="720884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602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293440" y="1480550"/>
            <a:ext cx="10081120" cy="5280560"/>
          </a:xfrm>
        </p:spPr>
        <p:txBody>
          <a:bodyPr>
            <a:normAutofit/>
          </a:bodyPr>
          <a:lstStyle/>
          <a:p>
            <a:pPr marL="0" indent="0">
              <a:buNone/>
            </a:pPr>
            <a:r>
              <a:rPr lang="en-GB" b="1" i="1" dirty="0" smtClean="0"/>
              <a:t>Mission</a:t>
            </a:r>
            <a:endParaRPr lang="en-GB" dirty="0"/>
          </a:p>
          <a:p>
            <a:pPr marL="0" indent="0">
              <a:buNone/>
            </a:pPr>
            <a:r>
              <a:rPr lang="en-GB" dirty="0" smtClean="0"/>
              <a:t>	</a:t>
            </a:r>
            <a:r>
              <a:rPr lang="en-GB" dirty="0" smtClean="0">
                <a:solidFill>
                  <a:srgbClr val="4F81BD"/>
                </a:solidFill>
              </a:rPr>
              <a:t>EOSC</a:t>
            </a:r>
            <a:r>
              <a:rPr lang="en-GB" dirty="0">
                <a:solidFill>
                  <a:srgbClr val="4F81BD"/>
                </a:solidFill>
              </a:rPr>
              <a:t>-hub</a:t>
            </a:r>
            <a:r>
              <a:rPr lang="en-GB" dirty="0"/>
              <a:t> </a:t>
            </a:r>
            <a:r>
              <a:rPr lang="en-GB" dirty="0" smtClean="0"/>
              <a:t>mobilises </a:t>
            </a:r>
            <a:r>
              <a:rPr lang="en-GB" dirty="0"/>
              <a:t>providers from the EGI Federation, EUDAT CDI, INDIGO-</a:t>
            </a:r>
            <a:r>
              <a:rPr lang="en-GB" dirty="0" err="1"/>
              <a:t>DataCloud</a:t>
            </a:r>
            <a:r>
              <a:rPr lang="en-GB" dirty="0"/>
              <a:t> and major research e-infrastructures offering </a:t>
            </a:r>
            <a:r>
              <a:rPr lang="en-GB" dirty="0">
                <a:solidFill>
                  <a:srgbClr val="4F81BD"/>
                </a:solidFill>
              </a:rPr>
              <a:t>services, software and data </a:t>
            </a:r>
            <a:r>
              <a:rPr lang="en-GB" dirty="0"/>
              <a:t>for advanced data-driven research and innovation. </a:t>
            </a:r>
            <a:endParaRPr lang="en-GB" dirty="0" smtClean="0"/>
          </a:p>
          <a:p>
            <a:pPr marL="0" indent="0">
              <a:buNone/>
            </a:pPr>
            <a:endParaRPr lang="en-GB" dirty="0" smtClean="0"/>
          </a:p>
          <a:p>
            <a:pPr marL="0" indent="0">
              <a:buNone/>
            </a:pPr>
            <a:r>
              <a:rPr lang="en-GB" dirty="0" smtClean="0"/>
              <a:t>	These </a:t>
            </a:r>
            <a:r>
              <a:rPr lang="en-GB" dirty="0"/>
              <a:t>resources are offered via </a:t>
            </a:r>
            <a:r>
              <a:rPr lang="en-GB" b="1" dirty="0">
                <a:solidFill>
                  <a:srgbClr val="4F81BD"/>
                </a:solidFill>
              </a:rPr>
              <a:t>the </a:t>
            </a:r>
            <a:r>
              <a:rPr lang="en-GB" b="1" dirty="0" smtClean="0">
                <a:solidFill>
                  <a:srgbClr val="4F81BD"/>
                </a:solidFill>
              </a:rPr>
              <a:t>Hub,</a:t>
            </a:r>
            <a:r>
              <a:rPr lang="en-GB" dirty="0" smtClean="0"/>
              <a:t> </a:t>
            </a:r>
            <a:r>
              <a:rPr lang="en-GB" dirty="0"/>
              <a:t>the </a:t>
            </a:r>
            <a:r>
              <a:rPr lang="en-GB" dirty="0">
                <a:solidFill>
                  <a:srgbClr val="4F81BD"/>
                </a:solidFill>
              </a:rPr>
              <a:t>service </a:t>
            </a:r>
            <a:r>
              <a:rPr lang="en-GB" dirty="0" smtClean="0">
                <a:solidFill>
                  <a:srgbClr val="4F81BD"/>
                </a:solidFill>
              </a:rPr>
              <a:t>integration </a:t>
            </a:r>
            <a:r>
              <a:rPr lang="en-GB" dirty="0">
                <a:solidFill>
                  <a:srgbClr val="4F81BD"/>
                </a:solidFill>
              </a:rPr>
              <a:t>and management system of the European Open Science Cloud</a:t>
            </a:r>
            <a:r>
              <a:rPr lang="en-GB" dirty="0">
                <a:solidFill>
                  <a:srgbClr val="000000"/>
                </a:solidFill>
              </a:rPr>
              <a:t>, acting as a single entry point for all stakeholders.</a:t>
            </a:r>
            <a:r>
              <a:rPr lang="en-US" dirty="0">
                <a:solidFill>
                  <a:srgbClr val="000000"/>
                </a:solidFill>
              </a:rPr>
              <a:t> </a:t>
            </a:r>
          </a:p>
        </p:txBody>
      </p:sp>
      <p:sp>
        <p:nvSpPr>
          <p:cNvPr id="5" name="TextBox 4"/>
          <p:cNvSpPr txBox="1"/>
          <p:nvPr/>
        </p:nvSpPr>
        <p:spPr>
          <a:xfrm>
            <a:off x="1295401" y="408226"/>
            <a:ext cx="8229600" cy="584775"/>
          </a:xfrm>
          <a:prstGeom prst="rect">
            <a:avLst/>
          </a:prstGeom>
          <a:noFill/>
        </p:spPr>
        <p:txBody>
          <a:bodyPr wrap="square" lIns="91429" tIns="45715" rIns="91429" bIns="45715" rtlCol="0">
            <a:spAutoFit/>
          </a:bodyPr>
          <a:lstStyle/>
          <a:p>
            <a:pPr algn="ctr"/>
            <a:r>
              <a:rPr lang="en-GB" sz="32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EOSC-hub project</a:t>
            </a:r>
            <a:endParaRPr lang="en-GB" sz="3200"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1805776" y="1060443"/>
            <a:ext cx="720884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Explosion 2 8"/>
          <p:cNvSpPr/>
          <p:nvPr/>
        </p:nvSpPr>
        <p:spPr>
          <a:xfrm>
            <a:off x="7772400" y="159476"/>
            <a:ext cx="2789463" cy="1643924"/>
          </a:xfrm>
          <a:prstGeom prst="irregularSeal2">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lIns="36000" tIns="46800" rIns="36000" rtlCol="0" anchor="ctr"/>
          <a:lstStyle/>
          <a:p>
            <a:pPr algn="ctr"/>
            <a:r>
              <a:rPr lang="en-GB" b="1" dirty="0" smtClean="0">
                <a:solidFill>
                  <a:srgbClr val="0067B1"/>
                </a:solidFill>
              </a:rPr>
              <a:t>Start on 1</a:t>
            </a:r>
            <a:r>
              <a:rPr lang="en-GB" b="1" baseline="30000" dirty="0" smtClean="0">
                <a:solidFill>
                  <a:srgbClr val="0067B1"/>
                </a:solidFill>
              </a:rPr>
              <a:t>st</a:t>
            </a:r>
            <a:r>
              <a:rPr lang="en-GB" b="1" dirty="0" smtClean="0">
                <a:solidFill>
                  <a:srgbClr val="0067B1"/>
                </a:solidFill>
              </a:rPr>
              <a:t> Jan. 2018</a:t>
            </a:r>
            <a:endParaRPr lang="en-GB" b="1" dirty="0">
              <a:solidFill>
                <a:srgbClr val="0067B1"/>
              </a:solidFill>
            </a:endParaRPr>
          </a:p>
        </p:txBody>
      </p:sp>
    </p:spTree>
    <p:extLst>
      <p:ext uri="{BB962C8B-B14F-4D97-AF65-F5344CB8AC3E}">
        <p14:creationId xmlns:p14="http://schemas.microsoft.com/office/powerpoint/2010/main" val="27522910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048" y="208204"/>
            <a:ext cx="8568952" cy="938265"/>
          </a:xfrm>
          <a:noFill/>
        </p:spPr>
        <p:txBody>
          <a:bodyPr/>
          <a:lstStyle/>
          <a:p>
            <a:pPr algn="r"/>
            <a:r>
              <a:rPr lang="en-GB" dirty="0" smtClean="0"/>
              <a:t>Next Community Event</a:t>
            </a:r>
            <a:endParaRPr lang="en-GB" dirty="0"/>
          </a:p>
        </p:txBody>
      </p:sp>
      <p:sp>
        <p:nvSpPr>
          <p:cNvPr id="4" name="AutoShape 2" descr="EGI poster Bari"/>
          <p:cNvSpPr>
            <a:spLocks noChangeAspect="1" noChangeArrowheads="1"/>
          </p:cNvSpPr>
          <p:nvPr/>
        </p:nvSpPr>
        <p:spPr bwMode="auto">
          <a:xfrm>
            <a:off x="74083" y="-150683"/>
            <a:ext cx="355600" cy="3364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205" tIns="52103" rIns="104205" bIns="52103" numCol="1" anchor="t" anchorCtr="0" compatLnSpc="1">
            <a:prstTxWarp prst="textNoShape">
              <a:avLst/>
            </a:prstTxWarp>
          </a:bodyPr>
          <a:lstStyle/>
          <a:p>
            <a:endParaRPr lang="en-GB"/>
          </a:p>
        </p:txBody>
      </p:sp>
      <p:sp>
        <p:nvSpPr>
          <p:cNvPr id="5" name="AutoShape 4" descr="EGI poster Bari"/>
          <p:cNvSpPr>
            <a:spLocks noChangeAspect="1" noChangeArrowheads="1"/>
          </p:cNvSpPr>
          <p:nvPr/>
        </p:nvSpPr>
        <p:spPr bwMode="auto">
          <a:xfrm>
            <a:off x="251883" y="17521"/>
            <a:ext cx="355600" cy="3364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205" tIns="52103" rIns="104205" bIns="52103" numCol="1" anchor="t" anchorCtr="0" compatLnSpc="1">
            <a:prstTxWarp prst="textNoShape">
              <a:avLst/>
            </a:prstTxWarp>
          </a:bodyPr>
          <a:lstStyle/>
          <a:p>
            <a:endParaRPr lang="en-GB"/>
          </a:p>
        </p:txBody>
      </p:sp>
      <p:sp>
        <p:nvSpPr>
          <p:cNvPr id="6" name="AutoShape 6" descr="EGI poster Bari"/>
          <p:cNvSpPr>
            <a:spLocks noChangeAspect="1" noChangeArrowheads="1"/>
          </p:cNvSpPr>
          <p:nvPr/>
        </p:nvSpPr>
        <p:spPr bwMode="auto">
          <a:xfrm>
            <a:off x="429683" y="185726"/>
            <a:ext cx="355600" cy="3364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205" tIns="52103" rIns="104205" bIns="52103" numCol="1" anchor="t" anchorCtr="0" compatLnSpc="1">
            <a:prstTxWarp prst="textNoShape">
              <a:avLst/>
            </a:prstTxWarp>
          </a:bodyPr>
          <a:lstStyle/>
          <a:p>
            <a:endParaRPr lang="en-GB"/>
          </a:p>
        </p:txBody>
      </p:sp>
      <p:sp>
        <p:nvSpPr>
          <p:cNvPr id="7" name="AutoShape 8" descr="EGI poster Bari"/>
          <p:cNvSpPr>
            <a:spLocks noChangeAspect="1" noChangeArrowheads="1"/>
          </p:cNvSpPr>
          <p:nvPr/>
        </p:nvSpPr>
        <p:spPr bwMode="auto">
          <a:xfrm>
            <a:off x="607483" y="353930"/>
            <a:ext cx="355600" cy="3364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205" tIns="52103" rIns="104205" bIns="52103" numCol="1" anchor="t" anchorCtr="0" compatLnSpc="1">
            <a:prstTxWarp prst="textNoShape">
              <a:avLst/>
            </a:prstTxWarp>
          </a:bodyPr>
          <a:lstStyle/>
          <a:p>
            <a:endParaRPr lang="en-GB"/>
          </a:p>
        </p:txBody>
      </p:sp>
      <p:sp>
        <p:nvSpPr>
          <p:cNvPr id="8" name="AutoShape 10" descr="EGI poster Bari"/>
          <p:cNvSpPr>
            <a:spLocks noChangeAspect="1" noChangeArrowheads="1"/>
          </p:cNvSpPr>
          <p:nvPr/>
        </p:nvSpPr>
        <p:spPr bwMode="auto">
          <a:xfrm>
            <a:off x="785283" y="522135"/>
            <a:ext cx="355600" cy="3364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4205" tIns="52103" rIns="104205" bIns="52103" numCol="1" anchor="t" anchorCtr="0" compatLnSpc="1">
            <a:prstTxWarp prst="textNoShape">
              <a:avLst/>
            </a:prstTxWarp>
          </a:bodyPr>
          <a:lstStyle/>
          <a:p>
            <a:endParaRPr lang="en-GB"/>
          </a:p>
        </p:txBody>
      </p:sp>
      <p:pic>
        <p:nvPicPr>
          <p:cNvPr id="11" name="Picture 10"/>
          <p:cNvPicPr>
            <a:picLocks noChangeAspect="1"/>
          </p:cNvPicPr>
          <p:nvPr/>
        </p:nvPicPr>
        <p:blipFill>
          <a:blip r:embed="rId3"/>
          <a:stretch>
            <a:fillRect/>
          </a:stretch>
        </p:blipFill>
        <p:spPr>
          <a:xfrm>
            <a:off x="0" y="1654010"/>
            <a:ext cx="10668000" cy="4252449"/>
          </a:xfrm>
          <a:prstGeom prst="rect">
            <a:avLst/>
          </a:prstGeom>
        </p:spPr>
      </p:pic>
      <p:sp>
        <p:nvSpPr>
          <p:cNvPr id="12" name="Rectangle 11"/>
          <p:cNvSpPr/>
          <p:nvPr/>
        </p:nvSpPr>
        <p:spPr>
          <a:xfrm>
            <a:off x="4770712" y="1002958"/>
            <a:ext cx="5506460" cy="520722"/>
          </a:xfrm>
          <a:prstGeom prst="rect">
            <a:avLst/>
          </a:prstGeom>
        </p:spPr>
        <p:txBody>
          <a:bodyPr wrap="none" lIns="104205" tIns="52103" rIns="104205" bIns="52103">
            <a:spAutoFit/>
          </a:bodyPr>
          <a:lstStyle/>
          <a:p>
            <a:r>
              <a:rPr lang="en-US" sz="2700" dirty="0"/>
              <a:t>https://</a:t>
            </a:r>
            <a:r>
              <a:rPr lang="en-US" sz="2700" dirty="0" err="1"/>
              <a:t>www.digitalinfrastructures.eu</a:t>
            </a:r>
            <a:endParaRPr lang="en-US" sz="2700" dirty="0"/>
          </a:p>
        </p:txBody>
      </p:sp>
    </p:spTree>
    <p:extLst>
      <p:ext uri="{BB962C8B-B14F-4D97-AF65-F5344CB8AC3E}">
        <p14:creationId xmlns:p14="http://schemas.microsoft.com/office/powerpoint/2010/main" val="290647087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p:cNvSpPr txBox="1">
            <a:spLocks/>
          </p:cNvSpPr>
          <p:nvPr/>
        </p:nvSpPr>
        <p:spPr>
          <a:xfrm>
            <a:off x="685800" y="2048201"/>
            <a:ext cx="8424936" cy="4784400"/>
          </a:xfrm>
          <a:prstGeom prst="rect">
            <a:avLst/>
          </a:prstGeom>
        </p:spPr>
        <p:txBody>
          <a:bodyPr lIns="91429" tIns="45715" rIns="91429" bIns="45715"/>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Visit </a:t>
            </a:r>
            <a:r>
              <a:rPr lang="en-US" sz="2400" dirty="0">
                <a:latin typeface="Open Sans" panose="020B0606030504020204" pitchFamily="34" charset="0"/>
                <a:ea typeface="Open Sans" panose="020B0606030504020204" pitchFamily="34" charset="0"/>
                <a:cs typeface="Open Sans" panose="020B0606030504020204" pitchFamily="34" charset="0"/>
                <a:hlinkClick r:id="rId3"/>
              </a:rPr>
              <a:t>www.egi.eu/</a:t>
            </a: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Services </a:t>
            </a:r>
            <a:r>
              <a:rPr lang="en-US" sz="2400" dirty="0">
                <a:latin typeface="Open Sans" panose="020B0606030504020204" pitchFamily="34" charset="0"/>
                <a:ea typeface="Open Sans" panose="020B0606030504020204" pitchFamily="34" charset="0"/>
                <a:cs typeface="Open Sans" panose="020B0606030504020204" pitchFamily="34" charset="0"/>
                <a:hlinkClick r:id="rId4"/>
              </a:rPr>
              <a:t>www.egi.eu/services/</a:t>
            </a:r>
            <a:r>
              <a:rPr lang="en-US" sz="2400" dirty="0">
                <a:latin typeface="Open Sans" panose="020B0606030504020204" pitchFamily="34" charset="0"/>
                <a:ea typeface="Open Sans" panose="020B0606030504020204" pitchFamily="34" charset="0"/>
                <a:cs typeface="Open Sans" panose="020B0606030504020204" pitchFamily="34" charset="0"/>
              </a:rPr>
              <a:t> </a:t>
            </a:r>
          </a:p>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Publications </a:t>
            </a:r>
            <a:r>
              <a:rPr lang="en-US" sz="2400" dirty="0">
                <a:latin typeface="Open Sans" panose="020B0606030504020204" pitchFamily="34" charset="0"/>
                <a:ea typeface="Open Sans" panose="020B0606030504020204" pitchFamily="34" charset="0"/>
                <a:cs typeface="Open Sans" panose="020B0606030504020204" pitchFamily="34" charset="0"/>
                <a:hlinkClick r:id="rId5"/>
              </a:rPr>
              <a:t>www.egi.eu/about/publications/</a:t>
            </a:r>
            <a:r>
              <a:rPr lang="en-US" sz="2400" dirty="0">
                <a:latin typeface="Open Sans" panose="020B0606030504020204" pitchFamily="34" charset="0"/>
                <a:ea typeface="Open Sans" panose="020B0606030504020204" pitchFamily="34" charset="0"/>
                <a:cs typeface="Open Sans" panose="020B0606030504020204" pitchFamily="34" charset="0"/>
              </a:rPr>
              <a:t> </a:t>
            </a:r>
          </a:p>
        </p:txBody>
      </p:sp>
      <p:sp>
        <p:nvSpPr>
          <p:cNvPr id="7" name="TextBox 6"/>
          <p:cNvSpPr txBox="1"/>
          <p:nvPr/>
        </p:nvSpPr>
        <p:spPr>
          <a:xfrm>
            <a:off x="685801" y="408226"/>
            <a:ext cx="9296400" cy="1077218"/>
          </a:xfrm>
          <a:prstGeom prst="rect">
            <a:avLst/>
          </a:prstGeom>
          <a:noFill/>
        </p:spPr>
        <p:txBody>
          <a:bodyPr wrap="square" lIns="91429" tIns="45715" rIns="91429" bIns="45715" rtlCol="0">
            <a:spAutoFit/>
          </a:bodyPr>
          <a:lstStyle/>
          <a:p>
            <a:pPr algn="ctr"/>
            <a:r>
              <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rPr>
              <a:t>Discover more</a:t>
            </a:r>
          </a:p>
          <a:p>
            <a:pPr algn="ctr"/>
            <a:r>
              <a:rPr lang="en-GB" sz="3200" spc="452"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p:cNvCxnSpPr/>
          <p:nvPr/>
        </p:nvCxnSpPr>
        <p:spPr>
          <a:xfrm>
            <a:off x="1066800" y="1041400"/>
            <a:ext cx="8915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10099"/>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xmlns:p14="http://schemas.microsoft.com/office/powerpoint/2010/main" advClick="0" advTm="500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432" y="3148796"/>
            <a:ext cx="3612401" cy="3570395"/>
          </a:xfrm>
          <a:prstGeom prst="rect">
            <a:avLst/>
          </a:prstGeom>
        </p:spPr>
      </p:pic>
      <p:sp>
        <p:nvSpPr>
          <p:cNvPr id="7" name="Content Placeholder 6"/>
          <p:cNvSpPr>
            <a:spLocks noGrp="1"/>
          </p:cNvSpPr>
          <p:nvPr>
            <p:ph sz="half" idx="2"/>
          </p:nvPr>
        </p:nvSpPr>
        <p:spPr>
          <a:xfrm>
            <a:off x="252029" y="1365158"/>
            <a:ext cx="10111171" cy="5280560"/>
          </a:xfrm>
        </p:spPr>
        <p:txBody>
          <a:bodyPr lIns="91419" tIns="45709" rIns="91419" bIns="45709"/>
          <a:lstStyle/>
          <a:p>
            <a:r>
              <a:rPr lang="en-US" sz="2400" dirty="0" smtClean="0">
                <a:latin typeface="Open Sans" panose="020B0606030504020204" pitchFamily="34" charset="0"/>
                <a:ea typeface="Open Sans" panose="020B0606030504020204" pitchFamily="34" charset="0"/>
                <a:cs typeface="Open Sans" panose="020B0606030504020204" pitchFamily="34" charset="0"/>
              </a:rPr>
              <a:t>Major National e-Infrastructures: </a:t>
            </a:r>
            <a:r>
              <a:rPr lang="en-US" sz="24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22</a:t>
            </a:r>
            <a:r>
              <a:rPr lang="en-US" sz="2400"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 </a:t>
            </a:r>
            <a:r>
              <a:rPr lang="en-US" sz="24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NGIs</a:t>
            </a:r>
            <a:endParaRPr lang="en-US" sz="2400" b="1"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smtClean="0">
                <a:latin typeface="Open Sans" panose="020B0606030504020204" pitchFamily="34" charset="0"/>
                <a:ea typeface="Open Sans" panose="020B0606030504020204" pitchFamily="34" charset="0"/>
                <a:cs typeface="Open Sans" panose="020B0606030504020204" pitchFamily="34" charset="0"/>
              </a:rPr>
              <a:t>EIRO</a:t>
            </a:r>
            <a:r>
              <a:rPr lang="en-US" sz="2400" dirty="0" smtClean="0">
                <a:latin typeface="Open Sans" panose="020B0606030504020204" pitchFamily="34" charset="0"/>
                <a:ea typeface="Open Sans" panose="020B0606030504020204" pitchFamily="34" charset="0"/>
                <a:cs typeface="Open Sans" panose="020B0606030504020204" pitchFamily="34" charset="0"/>
              </a:rPr>
              <a:t>: </a:t>
            </a:r>
            <a:r>
              <a:rPr lang="en-US" sz="24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CERN</a:t>
            </a:r>
          </a:p>
          <a:p>
            <a:r>
              <a:rPr lang="en-US" sz="24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EGI Foundation</a:t>
            </a:r>
          </a:p>
          <a:p>
            <a:r>
              <a:rPr lang="en-US" sz="2400" dirty="0" smtClean="0">
                <a:latin typeface="Open Sans" panose="020B0606030504020204" pitchFamily="34" charset="0"/>
                <a:ea typeface="Open Sans" panose="020B0606030504020204" pitchFamily="34" charset="0"/>
                <a:cs typeface="Open Sans" panose="020B0606030504020204" pitchFamily="34" charset="0"/>
              </a:rPr>
              <a:t>(ERICs)</a:t>
            </a:r>
            <a:endParaRPr lang="en-US" sz="2400" dirty="0"/>
          </a:p>
        </p:txBody>
      </p:sp>
      <p:sp>
        <p:nvSpPr>
          <p:cNvPr id="60" name="TextBox 59"/>
          <p:cNvSpPr txBox="1"/>
          <p:nvPr/>
        </p:nvSpPr>
        <p:spPr>
          <a:xfrm>
            <a:off x="343113" y="6645719"/>
            <a:ext cx="3695488" cy="320631"/>
          </a:xfrm>
          <a:prstGeom prst="rect">
            <a:avLst/>
          </a:prstGeom>
          <a:noFill/>
        </p:spPr>
        <p:txBody>
          <a:bodyPr wrap="square" lIns="104169" tIns="52085" rIns="104169" bIns="52085" rtlCol="0">
            <a:spAutoFit/>
          </a:bodyPr>
          <a:lstStyle/>
          <a:p>
            <a:r>
              <a:rPr lang="en-US" sz="1400" dirty="0" err="1">
                <a:latin typeface="Open Sans" panose="020B0606030504020204" pitchFamily="34" charset="0"/>
                <a:ea typeface="Open Sans" panose="020B0606030504020204" pitchFamily="34" charset="0"/>
                <a:cs typeface="Open Sans" panose="020B0606030504020204" pitchFamily="34" charset="0"/>
              </a:rPr>
              <a:t>www.egi.eu</a:t>
            </a:r>
            <a:r>
              <a:rPr lang="en-US" sz="1400" dirty="0">
                <a:latin typeface="Open Sans" panose="020B0606030504020204" pitchFamily="34" charset="0"/>
                <a:ea typeface="Open Sans" panose="020B0606030504020204" pitchFamily="34" charset="0"/>
                <a:cs typeface="Open Sans" panose="020B0606030504020204" pitchFamily="34" charset="0"/>
              </a:rPr>
              <a:t>/about/</a:t>
            </a:r>
            <a:r>
              <a:rPr lang="en-US" sz="1400" dirty="0" err="1">
                <a:latin typeface="Open Sans" panose="020B0606030504020204" pitchFamily="34" charset="0"/>
                <a:ea typeface="Open Sans" panose="020B0606030504020204" pitchFamily="34" charset="0"/>
                <a:cs typeface="Open Sans" panose="020B0606030504020204" pitchFamily="34" charset="0"/>
              </a:rPr>
              <a:t>egi</a:t>
            </a:r>
            <a:r>
              <a:rPr lang="en-US" sz="1400" dirty="0">
                <a:latin typeface="Open Sans" panose="020B0606030504020204" pitchFamily="34" charset="0"/>
                <a:ea typeface="Open Sans" panose="020B0606030504020204" pitchFamily="34" charset="0"/>
                <a:cs typeface="Open Sans" panose="020B0606030504020204" pitchFamily="34" charset="0"/>
              </a:rPr>
              <a:t>-foundation/</a:t>
            </a:r>
          </a:p>
        </p:txBody>
      </p:sp>
      <p:sp>
        <p:nvSpPr>
          <p:cNvPr id="64" name="TextBox 63"/>
          <p:cNvSpPr txBox="1"/>
          <p:nvPr/>
        </p:nvSpPr>
        <p:spPr>
          <a:xfrm>
            <a:off x="990601" y="408226"/>
            <a:ext cx="8839200" cy="907931"/>
          </a:xfrm>
          <a:prstGeom prst="rect">
            <a:avLst/>
          </a:prstGeom>
          <a:noFill/>
        </p:spPr>
        <p:txBody>
          <a:bodyPr wrap="square" lIns="91429" tIns="45715" rIns="91429" bIns="45715" rtlCol="0">
            <a:spAutoFit/>
          </a:bodyPr>
          <a:lstStyle/>
          <a:p>
            <a:pPr algn="ctr"/>
            <a:r>
              <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rPr>
              <a:t>EGI </a:t>
            </a:r>
            <a:r>
              <a:rPr lang="en-US" sz="32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National pillars: NGI</a:t>
            </a:r>
            <a:endParaRPr lang="en-GB" sz="2400" b="1"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2100" spc="452"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endParaRPr lang="en-GB" sz="21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62" name="Straight Connector 61"/>
          <p:cNvCxnSpPr/>
          <p:nvPr/>
        </p:nvCxnSpPr>
        <p:spPr>
          <a:xfrm>
            <a:off x="1805776" y="1060443"/>
            <a:ext cx="720884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1" name="Picture 30" descr="Screen Shot 2016-04-12 at 06.03.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185" y="3024560"/>
            <a:ext cx="504056" cy="438105"/>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0081" y="3558858"/>
            <a:ext cx="720080" cy="514343"/>
          </a:xfrm>
          <a:prstGeom prst="rect">
            <a:avLst/>
          </a:prstGeom>
        </p:spPr>
      </p:pic>
      <p:pic>
        <p:nvPicPr>
          <p:cNvPr id="35" name="Picture 34" descr="Screen Shot 2016-04-12 at 06.10.5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3991" y="3528616"/>
            <a:ext cx="676249" cy="432048"/>
          </a:xfrm>
          <a:prstGeom prst="rect">
            <a:avLst/>
          </a:prstGeom>
        </p:spPr>
      </p:pic>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6065" y="4134922"/>
            <a:ext cx="1008112" cy="399866"/>
          </a:xfrm>
          <a:prstGeom prst="rect">
            <a:avLst/>
          </a:prstGeom>
        </p:spPr>
      </p:pic>
      <p:pic>
        <p:nvPicPr>
          <p:cNvPr id="39" name="Picture 38" descr="Screen Shot 2016-04-12 at 06.12.3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8873" y="4062914"/>
            <a:ext cx="515779" cy="504056"/>
          </a:xfrm>
          <a:prstGeom prst="rect">
            <a:avLst/>
          </a:prstGeom>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4057" y="4722122"/>
            <a:ext cx="1039726" cy="462678"/>
          </a:xfrm>
          <a:prstGeom prst="rect">
            <a:avLst/>
          </a:prstGeom>
        </p:spPr>
      </p:pic>
      <p:pic>
        <p:nvPicPr>
          <p:cNvPr id="43" name="Picture 42" descr="Screen Shot 2016-04-12 at 06.15.15.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17069" y="4638978"/>
            <a:ext cx="667275" cy="454960"/>
          </a:xfrm>
          <a:prstGeom prst="rect">
            <a:avLst/>
          </a:prstGeom>
        </p:spPr>
      </p:pic>
      <p:pic>
        <p:nvPicPr>
          <p:cNvPr id="45" name="Picture 4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36909" y="5071026"/>
            <a:ext cx="825260" cy="432048"/>
          </a:xfrm>
          <a:prstGeom prst="rect">
            <a:avLst/>
          </a:prstGeom>
        </p:spPr>
      </p:pic>
      <p:pic>
        <p:nvPicPr>
          <p:cNvPr id="47" name="Picture 46" descr="Screen Shot 2016-04-12 at 06.16.42.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21567" y="5071026"/>
            <a:ext cx="662474" cy="43204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54057" y="5578612"/>
            <a:ext cx="936104" cy="284502"/>
          </a:xfrm>
          <a:prstGeom prst="rect">
            <a:avLst/>
          </a:prstGeom>
        </p:spPr>
      </p:pic>
      <p:pic>
        <p:nvPicPr>
          <p:cNvPr id="51" name="Picture 50" descr="Screen Shot 2016-04-12 at 06.20.08.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52375" y="5503074"/>
            <a:ext cx="619269" cy="432048"/>
          </a:xfrm>
          <a:prstGeom prst="rect">
            <a:avLst/>
          </a:prstGeom>
        </p:spPr>
      </p:pic>
      <p:pic>
        <p:nvPicPr>
          <p:cNvPr id="53" name="Picture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42089" y="5935122"/>
            <a:ext cx="567500" cy="425625"/>
          </a:xfrm>
          <a:prstGeom prst="rect">
            <a:avLst/>
          </a:prstGeom>
        </p:spPr>
      </p:pic>
      <p:pic>
        <p:nvPicPr>
          <p:cNvPr id="55" name="Picture 54" descr="Screen Shot 2016-04-12 at 06.21.52.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92901" y="5935122"/>
            <a:ext cx="682439" cy="432048"/>
          </a:xfrm>
          <a:prstGeom prst="rect">
            <a:avLst/>
          </a:prstGeom>
        </p:spPr>
      </p:pic>
      <p:pic>
        <p:nvPicPr>
          <p:cNvPr id="57" name="Picture 5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86105" y="6439178"/>
            <a:ext cx="473814" cy="473814"/>
          </a:xfrm>
          <a:prstGeom prst="rect">
            <a:avLst/>
          </a:prstGeom>
        </p:spPr>
      </p:pic>
      <p:pic>
        <p:nvPicPr>
          <p:cNvPr id="59" name="Picture 58" descr="Screen Shot 2016-04-12 at 06.23.26.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262169" y="6439178"/>
            <a:ext cx="609476" cy="412568"/>
          </a:xfrm>
          <a:prstGeom prst="rect">
            <a:avLst/>
          </a:prstGeom>
        </p:spPr>
      </p:pic>
      <p:pic>
        <p:nvPicPr>
          <p:cNvPr id="61" name="Picture 6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311912" y="3090541"/>
            <a:ext cx="736245" cy="366066"/>
          </a:xfrm>
          <a:prstGeom prst="rect">
            <a:avLst/>
          </a:prstGeom>
        </p:spPr>
      </p:pic>
      <p:pic>
        <p:nvPicPr>
          <p:cNvPr id="63" name="Picture 62" descr="Screen Shot 2016-04-12 at 06.24.39.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04000" y="3024559"/>
            <a:ext cx="715114" cy="432048"/>
          </a:xfrm>
          <a:prstGeom prst="rect">
            <a:avLst/>
          </a:prstGeom>
        </p:spPr>
      </p:pic>
      <p:pic>
        <p:nvPicPr>
          <p:cNvPr id="65" name="Picture 6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257961" y="3523274"/>
            <a:ext cx="774031" cy="365381"/>
          </a:xfrm>
          <a:prstGeom prst="rect">
            <a:avLst/>
          </a:prstGeom>
        </p:spPr>
      </p:pic>
      <p:pic>
        <p:nvPicPr>
          <p:cNvPr id="66" name="Picture 65" descr="Screen Shot 2016-04-12 at 06.25.59.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094068" y="3503835"/>
            <a:ext cx="730012" cy="492334"/>
          </a:xfrm>
          <a:prstGeom prst="rect">
            <a:avLst/>
          </a:prstGeom>
        </p:spPr>
      </p:pic>
      <p:pic>
        <p:nvPicPr>
          <p:cNvPr id="67" name="Picture 6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239904" y="3960663"/>
            <a:ext cx="792088" cy="460704"/>
          </a:xfrm>
          <a:prstGeom prst="rect">
            <a:avLst/>
          </a:prstGeom>
        </p:spPr>
      </p:pic>
      <p:pic>
        <p:nvPicPr>
          <p:cNvPr id="68" name="Picture 67" descr="Screen Shot 2016-04-12 at 06.27.31.png"/>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124693" y="4032671"/>
            <a:ext cx="699387" cy="360040"/>
          </a:xfrm>
          <a:prstGeom prst="rect">
            <a:avLst/>
          </a:prstGeom>
        </p:spPr>
      </p:pic>
      <p:pic>
        <p:nvPicPr>
          <p:cNvPr id="69" name="Picture 6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410816" y="4464719"/>
            <a:ext cx="653736" cy="576064"/>
          </a:xfrm>
          <a:prstGeom prst="rect">
            <a:avLst/>
          </a:prstGeom>
        </p:spPr>
      </p:pic>
      <p:pic>
        <p:nvPicPr>
          <p:cNvPr id="70" name="Picture 69" descr="Screen Shot 2016-04-12 at 06.29.14.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104000" y="4464719"/>
            <a:ext cx="716651" cy="474092"/>
          </a:xfrm>
          <a:prstGeom prst="rect">
            <a:avLst/>
          </a:prstGeom>
        </p:spPr>
      </p:pic>
      <p:pic>
        <p:nvPicPr>
          <p:cNvPr id="71" name="Picture 70"/>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6527936" y="5040783"/>
            <a:ext cx="551759" cy="396997"/>
          </a:xfrm>
          <a:prstGeom prst="rect">
            <a:avLst/>
          </a:prstGeom>
        </p:spPr>
      </p:pic>
      <p:pic>
        <p:nvPicPr>
          <p:cNvPr id="72" name="Picture 71" descr="Screen Shot 2016-04-12 at 06.30.56.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116080" y="5040783"/>
            <a:ext cx="720080" cy="360040"/>
          </a:xfrm>
          <a:prstGeom prst="rect">
            <a:avLst/>
          </a:prstGeom>
        </p:spPr>
      </p:pic>
      <p:pic>
        <p:nvPicPr>
          <p:cNvPr id="73" name="Picture 7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239904" y="5472832"/>
            <a:ext cx="811673" cy="415166"/>
          </a:xfrm>
          <a:prstGeom prst="rect">
            <a:avLst/>
          </a:prstGeom>
        </p:spPr>
      </p:pic>
      <p:pic>
        <p:nvPicPr>
          <p:cNvPr id="74" name="Picture 73" descr="Screen Shot 2016-04-12 at 06.32.18.png"/>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176008" y="5472831"/>
            <a:ext cx="660779" cy="432048"/>
          </a:xfrm>
          <a:prstGeom prst="rect">
            <a:avLst/>
          </a:prstGeom>
        </p:spPr>
      </p:pic>
      <p:pic>
        <p:nvPicPr>
          <p:cNvPr id="75" name="Picture 74"/>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311912" y="5904879"/>
            <a:ext cx="765808" cy="371013"/>
          </a:xfrm>
          <a:prstGeom prst="rect">
            <a:avLst/>
          </a:prstGeom>
        </p:spPr>
      </p:pic>
      <p:pic>
        <p:nvPicPr>
          <p:cNvPr id="76" name="Picture 75" descr="Screen Shot 2016-04-12 at 06.33.46.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176008" y="5976887"/>
            <a:ext cx="678449" cy="417120"/>
          </a:xfrm>
          <a:prstGeom prst="rect">
            <a:avLst/>
          </a:prstGeom>
        </p:spPr>
      </p:pic>
      <p:pic>
        <p:nvPicPr>
          <p:cNvPr id="77" name="Picture 76" descr="Screen Shot 2016-04-12 at 06.35.56.png"/>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6455928" y="6336927"/>
            <a:ext cx="653164" cy="575816"/>
          </a:xfrm>
          <a:prstGeom prst="rect">
            <a:avLst/>
          </a:prstGeom>
        </p:spPr>
      </p:pic>
      <p:pic>
        <p:nvPicPr>
          <p:cNvPr id="78" name="Picture 77" descr="Screen Shot 2016-04-12 at 06.36.08.png"/>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135790" y="6408936"/>
            <a:ext cx="709002" cy="504056"/>
          </a:xfrm>
          <a:prstGeom prst="rect">
            <a:avLst/>
          </a:prstGeom>
        </p:spPr>
      </p:pic>
      <p:pic>
        <p:nvPicPr>
          <p:cNvPr id="79" name="Picture 78"/>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8348217" y="3042072"/>
            <a:ext cx="658368" cy="542544"/>
          </a:xfrm>
          <a:prstGeom prst="rect">
            <a:avLst/>
          </a:prstGeom>
        </p:spPr>
      </p:pic>
      <p:pic>
        <p:nvPicPr>
          <p:cNvPr id="80" name="Picture 79" descr="Screen Shot 2016-04-12 at 06.38.48.png"/>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9006585" y="3042072"/>
            <a:ext cx="733993" cy="477949"/>
          </a:xfrm>
          <a:prstGeom prst="rect">
            <a:avLst/>
          </a:prstGeom>
        </p:spPr>
      </p:pic>
      <p:pic>
        <p:nvPicPr>
          <p:cNvPr id="81" name="Picture 80"/>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8422513" y="3474120"/>
            <a:ext cx="512064" cy="542544"/>
          </a:xfrm>
          <a:prstGeom prst="rect">
            <a:avLst/>
          </a:prstGeom>
        </p:spPr>
      </p:pic>
      <p:pic>
        <p:nvPicPr>
          <p:cNvPr id="82" name="Picture 81" descr="Screen Shot 2016-04-12 at 06.40.31.png"/>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8934577" y="3588792"/>
            <a:ext cx="783404" cy="389384"/>
          </a:xfrm>
          <a:prstGeom prst="rect">
            <a:avLst/>
          </a:prstGeom>
        </p:spPr>
      </p:pic>
      <p:pic>
        <p:nvPicPr>
          <p:cNvPr id="83" name="Picture 82" descr="Screen Shot 2016-04-12 at 06.45.21.png"/>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8430521" y="4122192"/>
            <a:ext cx="549052" cy="476286"/>
          </a:xfrm>
          <a:prstGeom prst="rect">
            <a:avLst/>
          </a:prstGeom>
        </p:spPr>
      </p:pic>
      <p:pic>
        <p:nvPicPr>
          <p:cNvPr id="84" name="Picture 83" descr="Screen Shot 2016-04-12 at 06.46.02.png"/>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9006585" y="4050184"/>
            <a:ext cx="718371" cy="499492"/>
          </a:xfrm>
          <a:prstGeom prst="rect">
            <a:avLst/>
          </a:prstGeom>
        </p:spPr>
      </p:pic>
      <p:pic>
        <p:nvPicPr>
          <p:cNvPr id="85" name="Picture 84"/>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8142489" y="4770264"/>
            <a:ext cx="792088" cy="106105"/>
          </a:xfrm>
          <a:prstGeom prst="rect">
            <a:avLst/>
          </a:prstGeom>
        </p:spPr>
      </p:pic>
      <p:pic>
        <p:nvPicPr>
          <p:cNvPr id="86" name="Picture 85" descr="Screen Shot 2016-04-12 at 06.47.04.png"/>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9054093" y="4626248"/>
            <a:ext cx="699507" cy="432048"/>
          </a:xfrm>
          <a:prstGeom prst="rect">
            <a:avLst/>
          </a:prstGeom>
        </p:spPr>
      </p:pic>
      <p:pic>
        <p:nvPicPr>
          <p:cNvPr id="87" name="Picture 86"/>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8286505" y="4914280"/>
            <a:ext cx="719328" cy="542544"/>
          </a:xfrm>
          <a:prstGeom prst="rect">
            <a:avLst/>
          </a:prstGeom>
        </p:spPr>
      </p:pic>
      <p:pic>
        <p:nvPicPr>
          <p:cNvPr id="88" name="Picture 87" descr="Screen Shot 2016-04-12 at 06.48.21.png"/>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9006585" y="5058296"/>
            <a:ext cx="715392" cy="496159"/>
          </a:xfrm>
          <a:prstGeom prst="rect">
            <a:avLst/>
          </a:prstGeom>
        </p:spPr>
      </p:pic>
      <p:pic>
        <p:nvPicPr>
          <p:cNvPr id="89" name="Picture 88"/>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8358513" y="5538310"/>
            <a:ext cx="569650" cy="384082"/>
          </a:xfrm>
          <a:prstGeom prst="rect">
            <a:avLst/>
          </a:prstGeom>
        </p:spPr>
      </p:pic>
      <p:pic>
        <p:nvPicPr>
          <p:cNvPr id="90" name="Picture 89" descr="Screen Shot 2016-04-12 at 06.49.44.png"/>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9006585" y="5562352"/>
            <a:ext cx="724187" cy="377271"/>
          </a:xfrm>
          <a:prstGeom prst="rect">
            <a:avLst/>
          </a:prstGeom>
        </p:spPr>
      </p:pic>
      <p:pic>
        <p:nvPicPr>
          <p:cNvPr id="91" name="Picture 90"/>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8718553" y="6223000"/>
            <a:ext cx="687965" cy="680321"/>
          </a:xfrm>
          <a:prstGeom prst="rect">
            <a:avLst/>
          </a:prstGeom>
        </p:spPr>
      </p:pic>
      <p:cxnSp>
        <p:nvCxnSpPr>
          <p:cNvPr id="92" name="Straight Connector 91"/>
          <p:cNvCxnSpPr/>
          <p:nvPr/>
        </p:nvCxnSpPr>
        <p:spPr>
          <a:xfrm>
            <a:off x="8286505" y="5994400"/>
            <a:ext cx="1440160" cy="0"/>
          </a:xfrm>
          <a:prstGeom prst="line">
            <a:avLst/>
          </a:prstGeom>
          <a:ln w="88900"/>
        </p:spPr>
        <p:style>
          <a:lnRef idx="2">
            <a:schemeClr val="accent1"/>
          </a:lnRef>
          <a:fillRef idx="0">
            <a:schemeClr val="accent1"/>
          </a:fillRef>
          <a:effectRef idx="1">
            <a:schemeClr val="accent1"/>
          </a:effectRef>
          <a:fontRef idx="minor">
            <a:schemeClr val="tx1"/>
          </a:fontRef>
        </p:style>
      </p:cxnSp>
      <p:pic>
        <p:nvPicPr>
          <p:cNvPr id="93" name="Picture 92" descr="Screen Shot 2016-04-14 at 17.28.08.png"/>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4470081" y="3001262"/>
            <a:ext cx="714287" cy="598741"/>
          </a:xfrm>
          <a:prstGeom prst="rect">
            <a:avLst/>
          </a:prstGeom>
        </p:spPr>
      </p:pic>
    </p:spTree>
    <p:extLst>
      <p:ext uri="{BB962C8B-B14F-4D97-AF65-F5344CB8AC3E}">
        <p14:creationId xmlns:p14="http://schemas.microsoft.com/office/powerpoint/2010/main" val="16900392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0-17 at 22.37.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0335"/>
            <a:ext cx="10668000" cy="4690432"/>
          </a:xfrm>
          <a:prstGeom prst="rect">
            <a:avLst/>
          </a:prstGeom>
        </p:spPr>
      </p:pic>
      <p:graphicFrame>
        <p:nvGraphicFramePr>
          <p:cNvPr id="10" name="Diagram 9"/>
          <p:cNvGraphicFramePr/>
          <p:nvPr>
            <p:extLst>
              <p:ext uri="{D42A27DB-BD31-4B8C-83A1-F6EECF244321}">
                <p14:modId xmlns:p14="http://schemas.microsoft.com/office/powerpoint/2010/main" val="873701795"/>
              </p:ext>
            </p:extLst>
          </p:nvPr>
        </p:nvGraphicFramePr>
        <p:xfrm>
          <a:off x="296333" y="3821887"/>
          <a:ext cx="10371667" cy="481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ircular Arrow 2"/>
          <p:cNvSpPr/>
          <p:nvPr/>
        </p:nvSpPr>
        <p:spPr>
          <a:xfrm>
            <a:off x="4191000" y="1498600"/>
            <a:ext cx="1447800" cy="1828800"/>
          </a:xfrm>
          <a:prstGeom prst="circularArrow">
            <a:avLst>
              <a:gd name="adj1" fmla="val 12500"/>
              <a:gd name="adj2" fmla="val 1142319"/>
              <a:gd name="adj3" fmla="val 20457681"/>
              <a:gd name="adj4" fmla="val 14381015"/>
              <a:gd name="adj5" fmla="val 12500"/>
            </a:avLst>
          </a:prstGeom>
          <a:solidFill>
            <a:schemeClr val="accent1">
              <a:lumMod val="7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200400" y="1498600"/>
            <a:ext cx="1905000" cy="1261884"/>
          </a:xfrm>
          <a:prstGeom prst="rect">
            <a:avLst/>
          </a:prstGeom>
          <a:noFill/>
        </p:spPr>
        <p:txBody>
          <a:bodyPr wrap="square" rtlCol="0">
            <a:spAutoFit/>
          </a:bodyPr>
          <a:lstStyle/>
          <a:p>
            <a:pPr algn="ctr"/>
            <a:r>
              <a:rPr lang="en-US" sz="2800" b="1" dirty="0" smtClean="0">
                <a:solidFill>
                  <a:schemeClr val="accent1">
                    <a:lumMod val="75000"/>
                  </a:schemeClr>
                </a:solidFill>
                <a:latin typeface="Arial Narrow"/>
                <a:cs typeface="Arial Narrow"/>
              </a:rPr>
              <a:t>EGI Foundation </a:t>
            </a:r>
            <a:r>
              <a:rPr lang="en-US" sz="2000" b="1" dirty="0" smtClean="0">
                <a:solidFill>
                  <a:schemeClr val="accent1">
                    <a:lumMod val="75000"/>
                  </a:schemeClr>
                </a:solidFill>
                <a:latin typeface="Arial Narrow"/>
                <a:cs typeface="Arial Narrow"/>
              </a:rPr>
              <a:t>(Amsterdam)</a:t>
            </a:r>
            <a:endParaRPr lang="en-US" sz="2000" b="1" dirty="0">
              <a:solidFill>
                <a:schemeClr val="accent1">
                  <a:lumMod val="75000"/>
                </a:schemeClr>
              </a:solidFill>
              <a:latin typeface="Arial Narrow"/>
              <a:cs typeface="Arial Narrow"/>
            </a:endParaRPr>
          </a:p>
        </p:txBody>
      </p:sp>
      <p:sp>
        <p:nvSpPr>
          <p:cNvPr id="8" name="TextBox 7"/>
          <p:cNvSpPr txBox="1"/>
          <p:nvPr/>
        </p:nvSpPr>
        <p:spPr>
          <a:xfrm>
            <a:off x="990600" y="408226"/>
            <a:ext cx="8839200" cy="892552"/>
          </a:xfrm>
          <a:prstGeom prst="rect">
            <a:avLst/>
          </a:prstGeom>
          <a:noFill/>
        </p:spPr>
        <p:txBody>
          <a:bodyPr wrap="square" rtlCol="0">
            <a:spAutoFit/>
          </a:bodyPr>
          <a:lstStyle/>
          <a:p>
            <a:pPr algn="ctr"/>
            <a:r>
              <a:rPr lang="en-GB" sz="32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EGI </a:t>
            </a:r>
            <a:r>
              <a:rPr lang="en-GB" sz="32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Federated Infrastructure</a:t>
            </a:r>
            <a:endPar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2000" spc="452"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p:cNvCxnSpPr/>
          <p:nvPr/>
        </p:nvCxnSpPr>
        <p:spPr>
          <a:xfrm>
            <a:off x="1805776" y="1060443"/>
            <a:ext cx="7208848"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0261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0601" y="408226"/>
            <a:ext cx="8839200" cy="907931"/>
          </a:xfrm>
          <a:prstGeom prst="rect">
            <a:avLst/>
          </a:prstGeom>
          <a:noFill/>
        </p:spPr>
        <p:txBody>
          <a:bodyPr wrap="square" lIns="91429" tIns="45715" rIns="91429" bIns="45715" rtlCol="0">
            <a:spAutoFit/>
          </a:bodyPr>
          <a:lstStyle/>
          <a:p>
            <a:pPr algn="ctr"/>
            <a:r>
              <a:rPr lang="en-US" sz="32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Why a federation?</a:t>
            </a:r>
            <a:endPar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2100" spc="452"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endParaRPr lang="en-GB" sz="21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p:cNvCxnSpPr/>
          <p:nvPr/>
        </p:nvCxnSpPr>
        <p:spPr>
          <a:xfrm>
            <a:off x="1805776" y="1060443"/>
            <a:ext cx="720884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545468" y="1480550"/>
            <a:ext cx="9829092" cy="5280560"/>
          </a:xfrm>
          <a:prstGeom prst="rect">
            <a:avLst/>
          </a:prstGeom>
        </p:spPr>
        <p:txBody>
          <a:bodyPr>
            <a:normAutofit fontScale="92500"/>
          </a:bodyPr>
          <a:lstStyle>
            <a:lvl1pPr marL="342860" indent="-342860" algn="l" defTabSz="91429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4" indent="-285717" algn="l" defTabSz="91429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8" indent="-228574" algn="l" defTabSz="91429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5"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7164"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14311"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1458"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8606"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5753" indent="-228574" algn="l" defTabSz="914295"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r>
              <a:rPr lang="en-US" smtClean="0"/>
              <a:t>Leverage national e-Infrastructure investments</a:t>
            </a:r>
          </a:p>
          <a:p>
            <a:r>
              <a:rPr lang="en-US" smtClean="0"/>
              <a:t>Open access to national infrastructures and services, support international user groups</a:t>
            </a:r>
          </a:p>
          <a:p>
            <a:r>
              <a:rPr lang="en-US" smtClean="0"/>
              <a:t>Integrated </a:t>
            </a:r>
            <a:r>
              <a:rPr lang="en-US" smtClean="0">
                <a:solidFill>
                  <a:srgbClr val="4F81BD"/>
                </a:solidFill>
              </a:rPr>
              <a:t>community, private and/or public infrastructures </a:t>
            </a:r>
            <a:r>
              <a:rPr lang="en-US" smtClean="0"/>
              <a:t>into a scalable data/computing platform for research. </a:t>
            </a:r>
          </a:p>
          <a:p>
            <a:r>
              <a:rPr lang="en-US" smtClean="0"/>
              <a:t>Ease of access via federated identity provisioning and </a:t>
            </a:r>
            <a:r>
              <a:rPr lang="en-US" smtClean="0">
                <a:solidFill>
                  <a:srgbClr val="4F81BD"/>
                </a:solidFill>
              </a:rPr>
              <a:t>single authentication and authorization</a:t>
            </a:r>
            <a:r>
              <a:rPr lang="en-US" smtClean="0"/>
              <a:t> framework </a:t>
            </a:r>
          </a:p>
          <a:p>
            <a:r>
              <a:rPr lang="en-US" smtClean="0"/>
              <a:t>Interoperability of scientific applications and data across multiple providers bringing distributed computing to data.</a:t>
            </a:r>
            <a:endParaRPr lang="en-US" dirty="0"/>
          </a:p>
        </p:txBody>
      </p:sp>
    </p:spTree>
    <p:extLst>
      <p:ext uri="{BB962C8B-B14F-4D97-AF65-F5344CB8AC3E}">
        <p14:creationId xmlns:p14="http://schemas.microsoft.com/office/powerpoint/2010/main" val="843653766"/>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xmlns:p14="http://schemas.microsoft.com/office/powerpoint/2010/main" advTm="1000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9"/>
          <p:cNvSpPr txBox="1"/>
          <p:nvPr/>
        </p:nvSpPr>
        <p:spPr>
          <a:xfrm>
            <a:off x="2041729" y="2640527"/>
            <a:ext cx="85519" cy="139700"/>
          </a:xfrm>
          <a:prstGeom prst="rect">
            <a:avLst/>
          </a:prstGeom>
        </p:spPr>
        <p:txBody>
          <a:bodyPr wrap="square" lIns="0" tIns="0" rIns="0" bIns="0" rtlCol="0">
            <a:noAutofit/>
          </a:bodyPr>
          <a:lstStyle/>
          <a:p>
            <a:pPr marL="12699">
              <a:lnSpc>
                <a:spcPts val="999"/>
              </a:lnSpc>
              <a:spcBef>
                <a:spcPts val="50"/>
              </a:spcBef>
            </a:pPr>
            <a:endParaRPr sz="900" dirty="0">
              <a:latin typeface="Times New Roman"/>
              <a:cs typeface="Times New Roman"/>
            </a:endParaRPr>
          </a:p>
        </p:txBody>
      </p:sp>
      <p:grpSp>
        <p:nvGrpSpPr>
          <p:cNvPr id="6" name="Group 5"/>
          <p:cNvGrpSpPr/>
          <p:nvPr/>
        </p:nvGrpSpPr>
        <p:grpSpPr>
          <a:xfrm>
            <a:off x="838200" y="1382081"/>
            <a:ext cx="8860346" cy="954719"/>
            <a:chOff x="0" y="3527723"/>
            <a:chExt cx="6409407" cy="954719"/>
          </a:xfrm>
        </p:grpSpPr>
        <p:sp>
          <p:nvSpPr>
            <p:cNvPr id="7" name="Rounded Rectangle 6"/>
            <p:cNvSpPr/>
            <p:nvPr/>
          </p:nvSpPr>
          <p:spPr>
            <a:xfrm>
              <a:off x="0" y="3527723"/>
              <a:ext cx="6409407" cy="954719"/>
            </a:xfrm>
            <a:prstGeom prst="roundRect">
              <a:avLst/>
            </a:prstGeom>
            <a:solidFill>
              <a:srgbClr val="0070C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Rounded Rectangle 4"/>
            <p:cNvSpPr/>
            <p:nvPr/>
          </p:nvSpPr>
          <p:spPr>
            <a:xfrm>
              <a:off x="46606" y="3574329"/>
              <a:ext cx="6316195" cy="8615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algn="ctr" defTabSz="1022233">
                <a:lnSpc>
                  <a:spcPct val="90000"/>
                </a:lnSpc>
                <a:spcBef>
                  <a:spcPct val="0"/>
                </a:spcBef>
                <a:spcAft>
                  <a:spcPct val="35000"/>
                </a:spcAft>
              </a:pPr>
              <a:endParaRPr lang="en-US" sz="2100" b="1" dirty="0">
                <a:latin typeface="Segoe UI" panose="020B0502040204020203" pitchFamily="34" charset="0"/>
                <a:ea typeface="Segoe UI" panose="020B0502040204020203" pitchFamily="34" charset="0"/>
                <a:cs typeface="Segoe UI" panose="020B0502040204020203" pitchFamily="34" charset="0"/>
              </a:endParaRPr>
            </a:p>
          </p:txBody>
        </p:sp>
      </p:grpSp>
      <p:sp>
        <p:nvSpPr>
          <p:cNvPr id="9" name="TextBox 8"/>
          <p:cNvSpPr txBox="1"/>
          <p:nvPr/>
        </p:nvSpPr>
        <p:spPr>
          <a:xfrm>
            <a:off x="1801714" y="340766"/>
            <a:ext cx="7570887" cy="861774"/>
          </a:xfrm>
          <a:prstGeom prst="rect">
            <a:avLst/>
          </a:prstGeom>
          <a:noFill/>
        </p:spPr>
        <p:txBody>
          <a:bodyPr wrap="square" lIns="91429" tIns="45715" rIns="91429" bIns="45715" rtlCol="0">
            <a:spAutoFit/>
          </a:bodyPr>
          <a:lstStyle/>
          <a:p>
            <a:pPr algn="ctr"/>
            <a:r>
              <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rPr>
              <a:t>A global system of e-Infrastructures</a:t>
            </a:r>
            <a:endParaRPr lang="en-GB" sz="3200" b="1"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0" name="Straight Connector 9"/>
          <p:cNvCxnSpPr/>
          <p:nvPr/>
        </p:nvCxnSpPr>
        <p:spPr>
          <a:xfrm>
            <a:off x="3124201" y="949760"/>
            <a:ext cx="50292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219201" y="1422401"/>
            <a:ext cx="8229600" cy="934707"/>
          </a:xfrm>
          <a:prstGeom prst="rect">
            <a:avLst/>
          </a:prstGeom>
        </p:spPr>
        <p:txBody>
          <a:bodyPr wrap="square" lIns="91429" tIns="45715" rIns="91429" bIns="45715">
            <a:spAutoFit/>
          </a:bodyPr>
          <a:lstStyle/>
          <a:p>
            <a:pPr algn="ctr" defTabSz="1022233">
              <a:lnSpc>
                <a:spcPct val="114000"/>
              </a:lnSpc>
              <a:spcBef>
                <a:spcPct val="0"/>
              </a:spcBef>
              <a:spcAft>
                <a:spcPct val="35000"/>
              </a:spcAft>
            </a:pPr>
            <a:r>
              <a:rPr lang="en-GB" sz="2100" b="1" dirty="0">
                <a:solidFill>
                  <a:schemeClr val="lt1"/>
                </a:solidFill>
                <a:latin typeface="Open Sans" panose="020B0606030504020204" pitchFamily="34" charset="0"/>
                <a:ea typeface="Open Sans" panose="020B0606030504020204" pitchFamily="34" charset="0"/>
                <a:cs typeface="Open Sans" panose="020B0606030504020204" pitchFamily="34" charset="0"/>
              </a:rPr>
              <a:t>Africa-Arabia, Asia and Pacific region, China, Europe, India </a:t>
            </a:r>
          </a:p>
          <a:p>
            <a:pPr algn="ctr" defTabSz="1022233">
              <a:lnSpc>
                <a:spcPct val="114000"/>
              </a:lnSpc>
              <a:spcBef>
                <a:spcPct val="0"/>
              </a:spcBef>
              <a:spcAft>
                <a:spcPct val="35000"/>
              </a:spcAft>
            </a:pPr>
            <a:r>
              <a:rPr lang="en-GB" sz="2100" b="1" dirty="0">
                <a:solidFill>
                  <a:schemeClr val="lt1"/>
                </a:solidFill>
                <a:latin typeface="Open Sans" panose="020B0606030504020204" pitchFamily="34" charset="0"/>
                <a:ea typeface="Open Sans" panose="020B0606030504020204" pitchFamily="34" charset="0"/>
                <a:cs typeface="Open Sans" panose="020B0606030504020204" pitchFamily="34" charset="0"/>
              </a:rPr>
              <a:t>North and South America, Ukraine</a:t>
            </a:r>
          </a:p>
        </p:txBody>
      </p:sp>
      <p:pic>
        <p:nvPicPr>
          <p:cNvPr id="15" name="Picture 14" descr="Screen Shot 2015-05-18 at 01.59.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994400"/>
            <a:ext cx="2106704" cy="1143000"/>
          </a:xfrm>
          <a:prstGeom prst="rect">
            <a:avLst/>
          </a:prstGeom>
        </p:spPr>
      </p:pic>
      <p:pic>
        <p:nvPicPr>
          <p:cNvPr id="16" name="Picture 15"/>
          <p:cNvPicPr/>
          <p:nvPr/>
        </p:nvPicPr>
        <p:blipFill>
          <a:blip r:embed="rId4">
            <a:extLst>
              <a:ext uri="{28A0092B-C50C-407E-A947-70E740481C1C}">
                <a14:useLocalDpi xmlns:a14="http://schemas.microsoft.com/office/drawing/2010/main" val="0"/>
              </a:ext>
            </a:extLst>
          </a:blip>
          <a:stretch>
            <a:fillRect/>
          </a:stretch>
        </p:blipFill>
        <p:spPr>
          <a:xfrm>
            <a:off x="5562600" y="6223001"/>
            <a:ext cx="2667000" cy="990599"/>
          </a:xfrm>
          <a:prstGeom prst="rect">
            <a:avLst/>
          </a:prstGeom>
        </p:spPr>
      </p:pic>
      <p:pic>
        <p:nvPicPr>
          <p:cNvPr id="18" name="Picture 17" descr="Screen Shot 2015-05-18 at 01.56.1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067" y="3777209"/>
            <a:ext cx="1565134" cy="838200"/>
          </a:xfrm>
          <a:prstGeom prst="rect">
            <a:avLst/>
          </a:prstGeom>
        </p:spPr>
      </p:pic>
      <p:pic>
        <p:nvPicPr>
          <p:cNvPr id="19" name="Picture 18" descr="Screen Shot 2015-05-18 at 01.58.5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802" y="4699001"/>
            <a:ext cx="2091620" cy="1150391"/>
          </a:xfrm>
          <a:prstGeom prst="rect">
            <a:avLst/>
          </a:prstGeom>
        </p:spPr>
      </p:pic>
      <p:pic>
        <p:nvPicPr>
          <p:cNvPr id="21" name="Picture 20" descr="Screen Shot 2015-10-21 at 12.02.18.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8800" y="3784601"/>
            <a:ext cx="2008348" cy="885401"/>
          </a:xfrm>
          <a:prstGeom prst="rect">
            <a:avLst/>
          </a:prstGeom>
        </p:spPr>
      </p:pic>
      <p:grpSp>
        <p:nvGrpSpPr>
          <p:cNvPr id="69" name="Group 68"/>
          <p:cNvGrpSpPr/>
          <p:nvPr/>
        </p:nvGrpSpPr>
        <p:grpSpPr>
          <a:xfrm>
            <a:off x="762000" y="2489200"/>
            <a:ext cx="1524000" cy="1143000"/>
            <a:chOff x="9372601" y="6527801"/>
            <a:chExt cx="990049" cy="750846"/>
          </a:xfrm>
        </p:grpSpPr>
        <p:sp>
          <p:nvSpPr>
            <p:cNvPr id="24" name="object 9"/>
            <p:cNvSpPr/>
            <p:nvPr/>
          </p:nvSpPr>
          <p:spPr>
            <a:xfrm>
              <a:off x="9891812" y="6527801"/>
              <a:ext cx="81660" cy="81991"/>
            </a:xfrm>
            <a:custGeom>
              <a:avLst/>
              <a:gdLst/>
              <a:ahLst/>
              <a:cxnLst/>
              <a:rect l="l" t="t" r="r" b="b"/>
              <a:pathLst>
                <a:path w="81661" h="81991">
                  <a:moveTo>
                    <a:pt x="0" y="35712"/>
                  </a:moveTo>
                  <a:lnTo>
                    <a:pt x="161" y="47735"/>
                  </a:lnTo>
                  <a:lnTo>
                    <a:pt x="4268" y="60115"/>
                  </a:lnTo>
                  <a:lnTo>
                    <a:pt x="11926" y="70494"/>
                  </a:lnTo>
                  <a:lnTo>
                    <a:pt x="22510" y="78057"/>
                  </a:lnTo>
                  <a:lnTo>
                    <a:pt x="35394" y="81991"/>
                  </a:lnTo>
                  <a:lnTo>
                    <a:pt x="47380" y="81835"/>
                  </a:lnTo>
                  <a:lnTo>
                    <a:pt x="59762" y="77739"/>
                  </a:lnTo>
                  <a:lnTo>
                    <a:pt x="70149" y="70088"/>
                  </a:lnTo>
                  <a:lnTo>
                    <a:pt x="77722" y="59508"/>
                  </a:lnTo>
                  <a:lnTo>
                    <a:pt x="81661" y="46621"/>
                  </a:lnTo>
                  <a:lnTo>
                    <a:pt x="81504" y="34607"/>
                  </a:lnTo>
                  <a:lnTo>
                    <a:pt x="77402" y="22236"/>
                  </a:lnTo>
                  <a:lnTo>
                    <a:pt x="69746" y="11862"/>
                  </a:lnTo>
                  <a:lnTo>
                    <a:pt x="59163" y="4298"/>
                  </a:lnTo>
                  <a:lnTo>
                    <a:pt x="46278" y="355"/>
                  </a:lnTo>
                  <a:lnTo>
                    <a:pt x="40767" y="0"/>
                  </a:lnTo>
                  <a:lnTo>
                    <a:pt x="36978" y="174"/>
                  </a:lnTo>
                  <a:lnTo>
                    <a:pt x="23676" y="3733"/>
                  </a:lnTo>
                  <a:lnTo>
                    <a:pt x="12449" y="11325"/>
                  </a:lnTo>
                  <a:lnTo>
                    <a:pt x="4242" y="22227"/>
                  </a:lnTo>
                  <a:lnTo>
                    <a:pt x="0" y="35712"/>
                  </a:lnTo>
                  <a:close/>
                </a:path>
              </a:pathLst>
            </a:custGeom>
            <a:solidFill>
              <a:srgbClr val="A7A9AB"/>
            </a:solidFill>
          </p:spPr>
          <p:txBody>
            <a:bodyPr wrap="square" lIns="0" tIns="0" rIns="0" bIns="0" rtlCol="0">
              <a:noAutofit/>
            </a:bodyPr>
            <a:lstStyle/>
            <a:p>
              <a:endParaRPr/>
            </a:p>
          </p:txBody>
        </p:sp>
        <p:sp>
          <p:nvSpPr>
            <p:cNvPr id="25" name="object 10"/>
            <p:cNvSpPr/>
            <p:nvPr/>
          </p:nvSpPr>
          <p:spPr>
            <a:xfrm>
              <a:off x="9756580" y="6529090"/>
              <a:ext cx="81407" cy="81864"/>
            </a:xfrm>
            <a:custGeom>
              <a:avLst/>
              <a:gdLst/>
              <a:ahLst/>
              <a:cxnLst/>
              <a:rect l="l" t="t" r="r" b="b"/>
              <a:pathLst>
                <a:path w="81407" h="81864">
                  <a:moveTo>
                    <a:pt x="34480" y="482"/>
                  </a:moveTo>
                  <a:lnTo>
                    <a:pt x="22625" y="4182"/>
                  </a:lnTo>
                  <a:lnTo>
                    <a:pt x="12046" y="11622"/>
                  </a:lnTo>
                  <a:lnTo>
                    <a:pt x="4353" y="21849"/>
                  </a:lnTo>
                  <a:lnTo>
                    <a:pt x="139" y="34052"/>
                  </a:lnTo>
                  <a:lnTo>
                    <a:pt x="0" y="47421"/>
                  </a:lnTo>
                  <a:lnTo>
                    <a:pt x="3706" y="59268"/>
                  </a:lnTo>
                  <a:lnTo>
                    <a:pt x="11147" y="69842"/>
                  </a:lnTo>
                  <a:lnTo>
                    <a:pt x="21371" y="77528"/>
                  </a:lnTo>
                  <a:lnTo>
                    <a:pt x="33571" y="81733"/>
                  </a:lnTo>
                  <a:lnTo>
                    <a:pt x="46939" y="81864"/>
                  </a:lnTo>
                  <a:lnTo>
                    <a:pt x="58805" y="78164"/>
                  </a:lnTo>
                  <a:lnTo>
                    <a:pt x="69381" y="70731"/>
                  </a:lnTo>
                  <a:lnTo>
                    <a:pt x="77069" y="60510"/>
                  </a:lnTo>
                  <a:lnTo>
                    <a:pt x="81275" y="48306"/>
                  </a:lnTo>
                  <a:lnTo>
                    <a:pt x="81406" y="34924"/>
                  </a:lnTo>
                  <a:lnTo>
                    <a:pt x="80804" y="31798"/>
                  </a:lnTo>
                  <a:lnTo>
                    <a:pt x="75376" y="18938"/>
                  </a:lnTo>
                  <a:lnTo>
                    <a:pt x="66256" y="8884"/>
                  </a:lnTo>
                  <a:lnTo>
                    <a:pt x="54400" y="2337"/>
                  </a:lnTo>
                  <a:lnTo>
                    <a:pt x="40766" y="0"/>
                  </a:lnTo>
                  <a:lnTo>
                    <a:pt x="38684" y="0"/>
                  </a:lnTo>
                  <a:lnTo>
                    <a:pt x="34480" y="482"/>
                  </a:lnTo>
                  <a:close/>
                </a:path>
              </a:pathLst>
            </a:custGeom>
            <a:solidFill>
              <a:srgbClr val="A7A9AB"/>
            </a:solidFill>
          </p:spPr>
          <p:txBody>
            <a:bodyPr wrap="square" lIns="0" tIns="0" rIns="0" bIns="0" rtlCol="0">
              <a:noAutofit/>
            </a:bodyPr>
            <a:lstStyle/>
            <a:p>
              <a:endParaRPr/>
            </a:p>
          </p:txBody>
        </p:sp>
        <p:sp>
          <p:nvSpPr>
            <p:cNvPr id="26" name="object 11"/>
            <p:cNvSpPr/>
            <p:nvPr/>
          </p:nvSpPr>
          <p:spPr>
            <a:xfrm>
              <a:off x="9627050" y="6568668"/>
              <a:ext cx="81579" cy="81973"/>
            </a:xfrm>
            <a:custGeom>
              <a:avLst/>
              <a:gdLst/>
              <a:ahLst/>
              <a:cxnLst/>
              <a:rect l="l" t="t" r="r" b="b"/>
              <a:pathLst>
                <a:path w="81579" h="81973">
                  <a:moveTo>
                    <a:pt x="23210" y="3949"/>
                  </a:moveTo>
                  <a:lnTo>
                    <a:pt x="19837" y="5733"/>
                  </a:lnTo>
                  <a:lnTo>
                    <a:pt x="10303" y="13488"/>
                  </a:lnTo>
                  <a:lnTo>
                    <a:pt x="3639" y="23430"/>
                  </a:lnTo>
                  <a:lnTo>
                    <a:pt x="114" y="34797"/>
                  </a:lnTo>
                  <a:lnTo>
                    <a:pt x="0" y="46828"/>
                  </a:lnTo>
                  <a:lnTo>
                    <a:pt x="3563" y="58762"/>
                  </a:lnTo>
                  <a:lnTo>
                    <a:pt x="5348" y="62135"/>
                  </a:lnTo>
                  <a:lnTo>
                    <a:pt x="13108" y="71670"/>
                  </a:lnTo>
                  <a:lnTo>
                    <a:pt x="23049" y="78334"/>
                  </a:lnTo>
                  <a:lnTo>
                    <a:pt x="34414" y="81858"/>
                  </a:lnTo>
                  <a:lnTo>
                    <a:pt x="46443" y="81973"/>
                  </a:lnTo>
                  <a:lnTo>
                    <a:pt x="58376" y="78409"/>
                  </a:lnTo>
                  <a:lnTo>
                    <a:pt x="61753" y="76621"/>
                  </a:lnTo>
                  <a:lnTo>
                    <a:pt x="71282" y="68861"/>
                  </a:lnTo>
                  <a:lnTo>
                    <a:pt x="77943" y="58920"/>
                  </a:lnTo>
                  <a:lnTo>
                    <a:pt x="81466" y="47556"/>
                  </a:lnTo>
                  <a:lnTo>
                    <a:pt x="81579" y="35528"/>
                  </a:lnTo>
                  <a:lnTo>
                    <a:pt x="78011" y="23596"/>
                  </a:lnTo>
                  <a:lnTo>
                    <a:pt x="74730" y="17878"/>
                  </a:lnTo>
                  <a:lnTo>
                    <a:pt x="65429" y="8192"/>
                  </a:lnTo>
                  <a:lnTo>
                    <a:pt x="53769" y="2109"/>
                  </a:lnTo>
                  <a:lnTo>
                    <a:pt x="40762" y="0"/>
                  </a:lnTo>
                  <a:lnTo>
                    <a:pt x="34869" y="0"/>
                  </a:lnTo>
                  <a:lnTo>
                    <a:pt x="28874" y="1282"/>
                  </a:lnTo>
                  <a:lnTo>
                    <a:pt x="23210" y="3949"/>
                  </a:lnTo>
                  <a:close/>
                </a:path>
              </a:pathLst>
            </a:custGeom>
            <a:solidFill>
              <a:srgbClr val="A7A9AB"/>
            </a:solidFill>
          </p:spPr>
          <p:txBody>
            <a:bodyPr wrap="square" lIns="0" tIns="0" rIns="0" bIns="0" rtlCol="0">
              <a:noAutofit/>
            </a:bodyPr>
            <a:lstStyle/>
            <a:p>
              <a:endParaRPr/>
            </a:p>
          </p:txBody>
        </p:sp>
        <p:sp>
          <p:nvSpPr>
            <p:cNvPr id="27" name="object 12"/>
            <p:cNvSpPr/>
            <p:nvPr/>
          </p:nvSpPr>
          <p:spPr>
            <a:xfrm>
              <a:off x="10135924" y="6637409"/>
              <a:ext cx="82336" cy="82333"/>
            </a:xfrm>
            <a:custGeom>
              <a:avLst/>
              <a:gdLst/>
              <a:ahLst/>
              <a:cxnLst/>
              <a:rect l="l" t="t" r="r" b="b"/>
              <a:pathLst>
                <a:path w="82335" h="82333">
                  <a:moveTo>
                    <a:pt x="9942" y="14363"/>
                  </a:moveTo>
                  <a:lnTo>
                    <a:pt x="7564" y="17398"/>
                  </a:lnTo>
                  <a:lnTo>
                    <a:pt x="2026" y="28362"/>
                  </a:lnTo>
                  <a:lnTo>
                    <a:pt x="0" y="40149"/>
                  </a:lnTo>
                  <a:lnTo>
                    <a:pt x="1422" y="51957"/>
                  </a:lnTo>
                  <a:lnTo>
                    <a:pt x="6230" y="62984"/>
                  </a:lnTo>
                  <a:lnTo>
                    <a:pt x="14361" y="72428"/>
                  </a:lnTo>
                  <a:lnTo>
                    <a:pt x="17363" y="74774"/>
                  </a:lnTo>
                  <a:lnTo>
                    <a:pt x="28332" y="80307"/>
                  </a:lnTo>
                  <a:lnTo>
                    <a:pt x="40127" y="82333"/>
                  </a:lnTo>
                  <a:lnTo>
                    <a:pt x="51943" y="80912"/>
                  </a:lnTo>
                  <a:lnTo>
                    <a:pt x="62973" y="76104"/>
                  </a:lnTo>
                  <a:lnTo>
                    <a:pt x="72413" y="67970"/>
                  </a:lnTo>
                  <a:lnTo>
                    <a:pt x="74762" y="64972"/>
                  </a:lnTo>
                  <a:lnTo>
                    <a:pt x="80306" y="54006"/>
                  </a:lnTo>
                  <a:lnTo>
                    <a:pt x="82335" y="42215"/>
                  </a:lnTo>
                  <a:lnTo>
                    <a:pt x="80918" y="30404"/>
                  </a:lnTo>
                  <a:lnTo>
                    <a:pt x="76123" y="19375"/>
                  </a:lnTo>
                  <a:lnTo>
                    <a:pt x="68019" y="9931"/>
                  </a:lnTo>
                  <a:lnTo>
                    <a:pt x="65341" y="7823"/>
                  </a:lnTo>
                  <a:lnTo>
                    <a:pt x="53721" y="1946"/>
                  </a:lnTo>
                  <a:lnTo>
                    <a:pt x="41196" y="0"/>
                  </a:lnTo>
                  <a:lnTo>
                    <a:pt x="32172" y="994"/>
                  </a:lnTo>
                  <a:lnTo>
                    <a:pt x="20174" y="5748"/>
                  </a:lnTo>
                  <a:lnTo>
                    <a:pt x="9942" y="14363"/>
                  </a:lnTo>
                  <a:close/>
                </a:path>
              </a:pathLst>
            </a:custGeom>
            <a:solidFill>
              <a:srgbClr val="A7A9AB"/>
            </a:solidFill>
          </p:spPr>
          <p:txBody>
            <a:bodyPr wrap="square" lIns="0" tIns="0" rIns="0" bIns="0" rtlCol="0">
              <a:noAutofit/>
            </a:bodyPr>
            <a:lstStyle/>
            <a:p>
              <a:endParaRPr/>
            </a:p>
          </p:txBody>
        </p:sp>
        <p:sp>
          <p:nvSpPr>
            <p:cNvPr id="28" name="object 13"/>
            <p:cNvSpPr/>
            <p:nvPr/>
          </p:nvSpPr>
          <p:spPr>
            <a:xfrm>
              <a:off x="9514167" y="6643441"/>
              <a:ext cx="81651" cy="82006"/>
            </a:xfrm>
            <a:custGeom>
              <a:avLst/>
              <a:gdLst/>
              <a:ahLst/>
              <a:cxnLst/>
              <a:rect l="l" t="t" r="r" b="b"/>
              <a:pathLst>
                <a:path w="81651" h="82006">
                  <a:moveTo>
                    <a:pt x="13417" y="10452"/>
                  </a:moveTo>
                  <a:lnTo>
                    <a:pt x="10786" y="13004"/>
                  </a:lnTo>
                  <a:lnTo>
                    <a:pt x="3792" y="23150"/>
                  </a:lnTo>
                  <a:lnTo>
                    <a:pt x="181" y="34592"/>
                  </a:lnTo>
                  <a:lnTo>
                    <a:pt x="0" y="46519"/>
                  </a:lnTo>
                  <a:lnTo>
                    <a:pt x="3295" y="58118"/>
                  </a:lnTo>
                  <a:lnTo>
                    <a:pt x="10115" y="68579"/>
                  </a:lnTo>
                  <a:lnTo>
                    <a:pt x="12661" y="71198"/>
                  </a:lnTo>
                  <a:lnTo>
                    <a:pt x="22803" y="78202"/>
                  </a:lnTo>
                  <a:lnTo>
                    <a:pt x="34243" y="81820"/>
                  </a:lnTo>
                  <a:lnTo>
                    <a:pt x="46171" y="82006"/>
                  </a:lnTo>
                  <a:lnTo>
                    <a:pt x="57775" y="78717"/>
                  </a:lnTo>
                  <a:lnTo>
                    <a:pt x="68243" y="71907"/>
                  </a:lnTo>
                  <a:lnTo>
                    <a:pt x="70870" y="69347"/>
                  </a:lnTo>
                  <a:lnTo>
                    <a:pt x="77864" y="59201"/>
                  </a:lnTo>
                  <a:lnTo>
                    <a:pt x="81473" y="47760"/>
                  </a:lnTo>
                  <a:lnTo>
                    <a:pt x="81651" y="35833"/>
                  </a:lnTo>
                  <a:lnTo>
                    <a:pt x="78353" y="24232"/>
                  </a:lnTo>
                  <a:lnTo>
                    <a:pt x="71532" y="13766"/>
                  </a:lnTo>
                  <a:lnTo>
                    <a:pt x="65030" y="7861"/>
                  </a:lnTo>
                  <a:lnTo>
                    <a:pt x="53443" y="1974"/>
                  </a:lnTo>
                  <a:lnTo>
                    <a:pt x="40811" y="0"/>
                  </a:lnTo>
                  <a:lnTo>
                    <a:pt x="36902" y="186"/>
                  </a:lnTo>
                  <a:lnTo>
                    <a:pt x="24554" y="3351"/>
                  </a:lnTo>
                  <a:lnTo>
                    <a:pt x="13417" y="10452"/>
                  </a:lnTo>
                  <a:close/>
                </a:path>
              </a:pathLst>
            </a:custGeom>
            <a:solidFill>
              <a:srgbClr val="A7A9AB"/>
            </a:solidFill>
          </p:spPr>
          <p:txBody>
            <a:bodyPr wrap="square" lIns="0" tIns="0" rIns="0" bIns="0" rtlCol="0">
              <a:noAutofit/>
            </a:bodyPr>
            <a:lstStyle/>
            <a:p>
              <a:endParaRPr/>
            </a:p>
          </p:txBody>
        </p:sp>
        <p:sp>
          <p:nvSpPr>
            <p:cNvPr id="29" name="object 14"/>
            <p:cNvSpPr/>
            <p:nvPr/>
          </p:nvSpPr>
          <p:spPr>
            <a:xfrm>
              <a:off x="10225073" y="6739299"/>
              <a:ext cx="82321" cy="82340"/>
            </a:xfrm>
            <a:custGeom>
              <a:avLst/>
              <a:gdLst/>
              <a:ahLst/>
              <a:cxnLst/>
              <a:rect l="l" t="t" r="r" b="b"/>
              <a:pathLst>
                <a:path w="82322" h="82340">
                  <a:moveTo>
                    <a:pt x="18754" y="6629"/>
                  </a:moveTo>
                  <a:lnTo>
                    <a:pt x="15270" y="9157"/>
                  </a:lnTo>
                  <a:lnTo>
                    <a:pt x="7036" y="18130"/>
                  </a:lnTo>
                  <a:lnTo>
                    <a:pt x="1892" y="28827"/>
                  </a:lnTo>
                  <a:lnTo>
                    <a:pt x="0" y="40480"/>
                  </a:lnTo>
                  <a:lnTo>
                    <a:pt x="1520" y="52323"/>
                  </a:lnTo>
                  <a:lnTo>
                    <a:pt x="6613" y="63588"/>
                  </a:lnTo>
                  <a:lnTo>
                    <a:pt x="9143" y="67078"/>
                  </a:lnTo>
                  <a:lnTo>
                    <a:pt x="18111" y="75310"/>
                  </a:lnTo>
                  <a:lnTo>
                    <a:pt x="28805" y="80451"/>
                  </a:lnTo>
                  <a:lnTo>
                    <a:pt x="40457" y="82340"/>
                  </a:lnTo>
                  <a:lnTo>
                    <a:pt x="52302" y="80816"/>
                  </a:lnTo>
                  <a:lnTo>
                    <a:pt x="63572" y="75717"/>
                  </a:lnTo>
                  <a:lnTo>
                    <a:pt x="67047" y="73197"/>
                  </a:lnTo>
                  <a:lnTo>
                    <a:pt x="75284" y="64224"/>
                  </a:lnTo>
                  <a:lnTo>
                    <a:pt x="80429" y="53526"/>
                  </a:lnTo>
                  <a:lnTo>
                    <a:pt x="82322" y="41871"/>
                  </a:lnTo>
                  <a:lnTo>
                    <a:pt x="80803" y="30026"/>
                  </a:lnTo>
                  <a:lnTo>
                    <a:pt x="75714" y="18757"/>
                  </a:lnTo>
                  <a:lnTo>
                    <a:pt x="65541" y="7962"/>
                  </a:lnTo>
                  <a:lnTo>
                    <a:pt x="53928" y="2021"/>
                  </a:lnTo>
                  <a:lnTo>
                    <a:pt x="41119" y="0"/>
                  </a:lnTo>
                  <a:lnTo>
                    <a:pt x="33448" y="0"/>
                  </a:lnTo>
                  <a:lnTo>
                    <a:pt x="25676" y="2146"/>
                  </a:lnTo>
                  <a:lnTo>
                    <a:pt x="18754" y="6629"/>
                  </a:lnTo>
                  <a:close/>
                </a:path>
              </a:pathLst>
            </a:custGeom>
            <a:solidFill>
              <a:srgbClr val="A7A9AB"/>
            </a:solidFill>
          </p:spPr>
          <p:txBody>
            <a:bodyPr wrap="square" lIns="0" tIns="0" rIns="0" bIns="0" rtlCol="0">
              <a:noAutofit/>
            </a:bodyPr>
            <a:lstStyle/>
            <a:p>
              <a:endParaRPr/>
            </a:p>
          </p:txBody>
        </p:sp>
        <p:sp>
          <p:nvSpPr>
            <p:cNvPr id="30" name="object 15"/>
            <p:cNvSpPr/>
            <p:nvPr/>
          </p:nvSpPr>
          <p:spPr>
            <a:xfrm>
              <a:off x="9427039" y="6747032"/>
              <a:ext cx="81603" cy="81977"/>
            </a:xfrm>
            <a:custGeom>
              <a:avLst/>
              <a:gdLst/>
              <a:ahLst/>
              <a:cxnLst/>
              <a:rect l="l" t="t" r="r" b="b"/>
              <a:pathLst>
                <a:path w="81602" h="81977">
                  <a:moveTo>
                    <a:pt x="5839" y="19456"/>
                  </a:moveTo>
                  <a:lnTo>
                    <a:pt x="3750" y="23222"/>
                  </a:lnTo>
                  <a:lnTo>
                    <a:pt x="109" y="34838"/>
                  </a:lnTo>
                  <a:lnTo>
                    <a:pt x="0" y="46706"/>
                  </a:lnTo>
                  <a:lnTo>
                    <a:pt x="3241" y="58058"/>
                  </a:lnTo>
                  <a:lnTo>
                    <a:pt x="9655" y="68128"/>
                  </a:lnTo>
                  <a:lnTo>
                    <a:pt x="19059" y="76149"/>
                  </a:lnTo>
                  <a:lnTo>
                    <a:pt x="22832" y="78231"/>
                  </a:lnTo>
                  <a:lnTo>
                    <a:pt x="34450" y="81870"/>
                  </a:lnTo>
                  <a:lnTo>
                    <a:pt x="46317" y="81977"/>
                  </a:lnTo>
                  <a:lnTo>
                    <a:pt x="57666" y="78732"/>
                  </a:lnTo>
                  <a:lnTo>
                    <a:pt x="67733" y="72315"/>
                  </a:lnTo>
                  <a:lnTo>
                    <a:pt x="75752" y="62903"/>
                  </a:lnTo>
                  <a:lnTo>
                    <a:pt x="77842" y="59127"/>
                  </a:lnTo>
                  <a:lnTo>
                    <a:pt x="81489" y="47512"/>
                  </a:lnTo>
                  <a:lnTo>
                    <a:pt x="81602" y="35647"/>
                  </a:lnTo>
                  <a:lnTo>
                    <a:pt x="78362" y="24297"/>
                  </a:lnTo>
                  <a:lnTo>
                    <a:pt x="71949" y="14229"/>
                  </a:lnTo>
                  <a:lnTo>
                    <a:pt x="62544" y="6210"/>
                  </a:lnTo>
                  <a:lnTo>
                    <a:pt x="55775" y="2019"/>
                  </a:lnTo>
                  <a:lnTo>
                    <a:pt x="48244" y="0"/>
                  </a:lnTo>
                  <a:lnTo>
                    <a:pt x="38840" y="48"/>
                  </a:lnTo>
                  <a:lnTo>
                    <a:pt x="26139" y="2710"/>
                  </a:lnTo>
                  <a:lnTo>
                    <a:pt x="14795" y="9260"/>
                  </a:lnTo>
                  <a:lnTo>
                    <a:pt x="5839" y="19456"/>
                  </a:lnTo>
                  <a:close/>
                </a:path>
              </a:pathLst>
            </a:custGeom>
            <a:solidFill>
              <a:srgbClr val="A7A9AB"/>
            </a:solidFill>
          </p:spPr>
          <p:txBody>
            <a:bodyPr wrap="square" lIns="0" tIns="0" rIns="0" bIns="0" rtlCol="0">
              <a:noAutofit/>
            </a:bodyPr>
            <a:lstStyle/>
            <a:p>
              <a:endParaRPr/>
            </a:p>
          </p:txBody>
        </p:sp>
        <p:sp>
          <p:nvSpPr>
            <p:cNvPr id="31" name="object 16"/>
            <p:cNvSpPr/>
            <p:nvPr/>
          </p:nvSpPr>
          <p:spPr>
            <a:xfrm>
              <a:off x="9372601" y="6871079"/>
              <a:ext cx="82073" cy="82193"/>
            </a:xfrm>
            <a:custGeom>
              <a:avLst/>
              <a:gdLst/>
              <a:ahLst/>
              <a:cxnLst/>
              <a:rect l="l" t="t" r="r" b="b"/>
              <a:pathLst>
                <a:path w="82074" h="82193">
                  <a:moveTo>
                    <a:pt x="1334" y="30289"/>
                  </a:moveTo>
                  <a:lnTo>
                    <a:pt x="949" y="31803"/>
                  </a:lnTo>
                  <a:lnTo>
                    <a:pt x="0" y="44579"/>
                  </a:lnTo>
                  <a:lnTo>
                    <a:pt x="2887" y="56647"/>
                  </a:lnTo>
                  <a:lnTo>
                    <a:pt x="9170" y="67232"/>
                  </a:lnTo>
                  <a:lnTo>
                    <a:pt x="18409" y="75557"/>
                  </a:lnTo>
                  <a:lnTo>
                    <a:pt x="30163" y="80848"/>
                  </a:lnTo>
                  <a:lnTo>
                    <a:pt x="44488" y="82193"/>
                  </a:lnTo>
                  <a:lnTo>
                    <a:pt x="56550" y="79300"/>
                  </a:lnTo>
                  <a:lnTo>
                    <a:pt x="67130" y="73015"/>
                  </a:lnTo>
                  <a:lnTo>
                    <a:pt x="75454" y="63784"/>
                  </a:lnTo>
                  <a:lnTo>
                    <a:pt x="80747" y="52057"/>
                  </a:lnTo>
                  <a:lnTo>
                    <a:pt x="82074" y="37747"/>
                  </a:lnTo>
                  <a:lnTo>
                    <a:pt x="79182" y="25672"/>
                  </a:lnTo>
                  <a:lnTo>
                    <a:pt x="72898" y="15081"/>
                  </a:lnTo>
                  <a:lnTo>
                    <a:pt x="63663" y="6751"/>
                  </a:lnTo>
                  <a:lnTo>
                    <a:pt x="51918" y="1460"/>
                  </a:lnTo>
                  <a:lnTo>
                    <a:pt x="48273" y="469"/>
                  </a:lnTo>
                  <a:lnTo>
                    <a:pt x="44615" y="0"/>
                  </a:lnTo>
                  <a:lnTo>
                    <a:pt x="41021" y="0"/>
                  </a:lnTo>
                  <a:lnTo>
                    <a:pt x="28548" y="1942"/>
                  </a:lnTo>
                  <a:lnTo>
                    <a:pt x="16634" y="8006"/>
                  </a:lnTo>
                  <a:lnTo>
                    <a:pt x="7230" y="17642"/>
                  </a:lnTo>
                  <a:lnTo>
                    <a:pt x="1334" y="30289"/>
                  </a:lnTo>
                  <a:close/>
                </a:path>
              </a:pathLst>
            </a:custGeom>
            <a:solidFill>
              <a:srgbClr val="A7A9AB"/>
            </a:solidFill>
          </p:spPr>
          <p:txBody>
            <a:bodyPr wrap="square" lIns="0" tIns="0" rIns="0" bIns="0" rtlCol="0">
              <a:noAutofit/>
            </a:bodyPr>
            <a:lstStyle/>
            <a:p>
              <a:endParaRPr/>
            </a:p>
          </p:txBody>
        </p:sp>
        <p:sp>
          <p:nvSpPr>
            <p:cNvPr id="32" name="object 17"/>
            <p:cNvSpPr/>
            <p:nvPr/>
          </p:nvSpPr>
          <p:spPr>
            <a:xfrm>
              <a:off x="9885170" y="6624263"/>
              <a:ext cx="58164" cy="58259"/>
            </a:xfrm>
            <a:custGeom>
              <a:avLst/>
              <a:gdLst/>
              <a:ahLst/>
              <a:cxnLst/>
              <a:rect l="l" t="t" r="r" b="b"/>
              <a:pathLst>
                <a:path w="58165" h="58259">
                  <a:moveTo>
                    <a:pt x="162" y="25309"/>
                  </a:moveTo>
                  <a:lnTo>
                    <a:pt x="0" y="31680"/>
                  </a:lnTo>
                  <a:lnTo>
                    <a:pt x="3971" y="44042"/>
                  </a:lnTo>
                  <a:lnTo>
                    <a:pt x="12803" y="53388"/>
                  </a:lnTo>
                  <a:lnTo>
                    <a:pt x="25257" y="58100"/>
                  </a:lnTo>
                  <a:lnTo>
                    <a:pt x="31527" y="58259"/>
                  </a:lnTo>
                  <a:lnTo>
                    <a:pt x="43920" y="54305"/>
                  </a:lnTo>
                  <a:lnTo>
                    <a:pt x="53287" y="45482"/>
                  </a:lnTo>
                  <a:lnTo>
                    <a:pt x="57998" y="33030"/>
                  </a:lnTo>
                  <a:lnTo>
                    <a:pt x="58165" y="26706"/>
                  </a:lnTo>
                  <a:lnTo>
                    <a:pt x="54215" y="14327"/>
                  </a:lnTo>
                  <a:lnTo>
                    <a:pt x="45402" y="4965"/>
                  </a:lnTo>
                  <a:lnTo>
                    <a:pt x="32979" y="239"/>
                  </a:lnTo>
                  <a:lnTo>
                    <a:pt x="31633" y="74"/>
                  </a:lnTo>
                  <a:lnTo>
                    <a:pt x="28685" y="0"/>
                  </a:lnTo>
                  <a:lnTo>
                    <a:pt x="15407" y="3404"/>
                  </a:lnTo>
                  <a:lnTo>
                    <a:pt x="5266" y="12324"/>
                  </a:lnTo>
                  <a:lnTo>
                    <a:pt x="162" y="25309"/>
                  </a:lnTo>
                  <a:close/>
                </a:path>
              </a:pathLst>
            </a:custGeom>
            <a:solidFill>
              <a:srgbClr val="A7A9AB"/>
            </a:solidFill>
          </p:spPr>
          <p:txBody>
            <a:bodyPr wrap="square" lIns="0" tIns="0" rIns="0" bIns="0" rtlCol="0">
              <a:noAutofit/>
            </a:bodyPr>
            <a:lstStyle/>
            <a:p>
              <a:endParaRPr/>
            </a:p>
          </p:txBody>
        </p:sp>
        <p:sp>
          <p:nvSpPr>
            <p:cNvPr id="33" name="object 18"/>
            <p:cNvSpPr/>
            <p:nvPr/>
          </p:nvSpPr>
          <p:spPr>
            <a:xfrm>
              <a:off x="9789469" y="6625176"/>
              <a:ext cx="57682" cy="58039"/>
            </a:xfrm>
            <a:custGeom>
              <a:avLst/>
              <a:gdLst/>
              <a:ahLst/>
              <a:cxnLst/>
              <a:rect l="l" t="t" r="r" b="b"/>
              <a:pathLst>
                <a:path w="57683" h="58039">
                  <a:moveTo>
                    <a:pt x="24434" y="330"/>
                  </a:moveTo>
                  <a:lnTo>
                    <a:pt x="18008" y="2078"/>
                  </a:lnTo>
                  <a:lnTo>
                    <a:pt x="7389" y="9398"/>
                  </a:lnTo>
                  <a:lnTo>
                    <a:pt x="992" y="20441"/>
                  </a:lnTo>
                  <a:lnTo>
                    <a:pt x="0" y="33604"/>
                  </a:lnTo>
                  <a:lnTo>
                    <a:pt x="1735" y="40003"/>
                  </a:lnTo>
                  <a:lnTo>
                    <a:pt x="9050" y="50629"/>
                  </a:lnTo>
                  <a:lnTo>
                    <a:pt x="20096" y="57036"/>
                  </a:lnTo>
                  <a:lnTo>
                    <a:pt x="33261" y="58038"/>
                  </a:lnTo>
                  <a:lnTo>
                    <a:pt x="39694" y="56287"/>
                  </a:lnTo>
                  <a:lnTo>
                    <a:pt x="50308" y="48966"/>
                  </a:lnTo>
                  <a:lnTo>
                    <a:pt x="56700" y="37925"/>
                  </a:lnTo>
                  <a:lnTo>
                    <a:pt x="57683" y="24764"/>
                  </a:lnTo>
                  <a:lnTo>
                    <a:pt x="52426" y="11985"/>
                  </a:lnTo>
                  <a:lnTo>
                    <a:pt x="42187" y="3223"/>
                  </a:lnTo>
                  <a:lnTo>
                    <a:pt x="28892" y="0"/>
                  </a:lnTo>
                  <a:lnTo>
                    <a:pt x="27406" y="0"/>
                  </a:lnTo>
                  <a:lnTo>
                    <a:pt x="24434" y="330"/>
                  </a:lnTo>
                  <a:close/>
                </a:path>
              </a:pathLst>
            </a:custGeom>
            <a:solidFill>
              <a:srgbClr val="A7A9AB"/>
            </a:solidFill>
          </p:spPr>
          <p:txBody>
            <a:bodyPr wrap="square" lIns="0" tIns="0" rIns="0" bIns="0" rtlCol="0">
              <a:noAutofit/>
            </a:bodyPr>
            <a:lstStyle/>
            <a:p>
              <a:endParaRPr/>
            </a:p>
          </p:txBody>
        </p:sp>
        <p:sp>
          <p:nvSpPr>
            <p:cNvPr id="34" name="object 19"/>
            <p:cNvSpPr/>
            <p:nvPr/>
          </p:nvSpPr>
          <p:spPr>
            <a:xfrm>
              <a:off x="9977477" y="6650510"/>
              <a:ext cx="58088" cy="58216"/>
            </a:xfrm>
            <a:custGeom>
              <a:avLst/>
              <a:gdLst/>
              <a:ahLst/>
              <a:cxnLst/>
              <a:rect l="l" t="t" r="r" b="b"/>
              <a:pathLst>
                <a:path w="58088" h="58216">
                  <a:moveTo>
                    <a:pt x="2424" y="17233"/>
                  </a:moveTo>
                  <a:lnTo>
                    <a:pt x="0" y="26235"/>
                  </a:lnTo>
                  <a:lnTo>
                    <a:pt x="1262" y="38136"/>
                  </a:lnTo>
                  <a:lnTo>
                    <a:pt x="7152" y="48492"/>
                  </a:lnTo>
                  <a:lnTo>
                    <a:pt x="17093" y="55791"/>
                  </a:lnTo>
                  <a:lnTo>
                    <a:pt x="26103" y="58216"/>
                  </a:lnTo>
                  <a:lnTo>
                    <a:pt x="38008" y="56954"/>
                  </a:lnTo>
                  <a:lnTo>
                    <a:pt x="48364" y="51067"/>
                  </a:lnTo>
                  <a:lnTo>
                    <a:pt x="55663" y="41135"/>
                  </a:lnTo>
                  <a:lnTo>
                    <a:pt x="58088" y="32123"/>
                  </a:lnTo>
                  <a:lnTo>
                    <a:pt x="56817" y="20229"/>
                  </a:lnTo>
                  <a:lnTo>
                    <a:pt x="50926" y="9870"/>
                  </a:lnTo>
                  <a:lnTo>
                    <a:pt x="40994" y="2552"/>
                  </a:lnTo>
                  <a:lnTo>
                    <a:pt x="37121" y="812"/>
                  </a:lnTo>
                  <a:lnTo>
                    <a:pt x="33082" y="0"/>
                  </a:lnTo>
                  <a:lnTo>
                    <a:pt x="29081" y="0"/>
                  </a:lnTo>
                  <a:lnTo>
                    <a:pt x="22497" y="751"/>
                  </a:lnTo>
                  <a:lnTo>
                    <a:pt x="10689" y="6485"/>
                  </a:lnTo>
                  <a:lnTo>
                    <a:pt x="2424" y="17233"/>
                  </a:lnTo>
                  <a:close/>
                </a:path>
              </a:pathLst>
            </a:custGeom>
            <a:solidFill>
              <a:srgbClr val="A7A9AB"/>
            </a:solidFill>
          </p:spPr>
          <p:txBody>
            <a:bodyPr wrap="square" lIns="0" tIns="0" rIns="0" bIns="0" rtlCol="0">
              <a:noAutofit/>
            </a:bodyPr>
            <a:lstStyle/>
            <a:p>
              <a:endParaRPr/>
            </a:p>
          </p:txBody>
        </p:sp>
        <p:sp>
          <p:nvSpPr>
            <p:cNvPr id="35" name="object 20"/>
            <p:cNvSpPr/>
            <p:nvPr/>
          </p:nvSpPr>
          <p:spPr>
            <a:xfrm>
              <a:off x="9697382" y="6653231"/>
              <a:ext cx="58367" cy="58363"/>
            </a:xfrm>
            <a:custGeom>
              <a:avLst/>
              <a:gdLst/>
              <a:ahLst/>
              <a:cxnLst/>
              <a:rect l="l" t="t" r="r" b="b"/>
              <a:pathLst>
                <a:path w="58367" h="58363">
                  <a:moveTo>
                    <a:pt x="17992" y="56135"/>
                  </a:moveTo>
                  <a:lnTo>
                    <a:pt x="29666" y="58363"/>
                  </a:lnTo>
                  <a:lnTo>
                    <a:pt x="41647" y="55549"/>
                  </a:lnTo>
                  <a:lnTo>
                    <a:pt x="49393" y="50228"/>
                  </a:lnTo>
                  <a:lnTo>
                    <a:pt x="56129" y="40372"/>
                  </a:lnTo>
                  <a:lnTo>
                    <a:pt x="58367" y="28697"/>
                  </a:lnTo>
                  <a:lnTo>
                    <a:pt x="55566" y="16713"/>
                  </a:lnTo>
                  <a:lnTo>
                    <a:pt x="52230" y="11265"/>
                  </a:lnTo>
                  <a:lnTo>
                    <a:pt x="41938" y="2937"/>
                  </a:lnTo>
                  <a:lnTo>
                    <a:pt x="29163" y="0"/>
                  </a:lnTo>
                  <a:lnTo>
                    <a:pt x="24997" y="0"/>
                  </a:lnTo>
                  <a:lnTo>
                    <a:pt x="20743" y="901"/>
                  </a:lnTo>
                  <a:lnTo>
                    <a:pt x="16730" y="2781"/>
                  </a:lnTo>
                  <a:lnTo>
                    <a:pt x="8967" y="8137"/>
                  </a:lnTo>
                  <a:lnTo>
                    <a:pt x="2236" y="18000"/>
                  </a:lnTo>
                  <a:lnTo>
                    <a:pt x="0" y="29675"/>
                  </a:lnTo>
                  <a:lnTo>
                    <a:pt x="2798" y="41655"/>
                  </a:lnTo>
                  <a:lnTo>
                    <a:pt x="8133" y="49410"/>
                  </a:lnTo>
                  <a:lnTo>
                    <a:pt x="17992" y="56135"/>
                  </a:lnTo>
                  <a:close/>
                </a:path>
              </a:pathLst>
            </a:custGeom>
            <a:solidFill>
              <a:srgbClr val="A7A9AB"/>
            </a:solidFill>
          </p:spPr>
          <p:txBody>
            <a:bodyPr wrap="square" lIns="0" tIns="0" rIns="0" bIns="0" rtlCol="0">
              <a:noAutofit/>
            </a:bodyPr>
            <a:lstStyle/>
            <a:p>
              <a:endParaRPr/>
            </a:p>
          </p:txBody>
        </p:sp>
        <p:sp>
          <p:nvSpPr>
            <p:cNvPr id="36" name="object 21"/>
            <p:cNvSpPr/>
            <p:nvPr/>
          </p:nvSpPr>
          <p:spPr>
            <a:xfrm>
              <a:off x="10058367" y="6701939"/>
              <a:ext cx="58326" cy="58362"/>
            </a:xfrm>
            <a:custGeom>
              <a:avLst/>
              <a:gdLst/>
              <a:ahLst/>
              <a:cxnLst/>
              <a:rect l="l" t="t" r="r" b="b"/>
              <a:pathLst>
                <a:path w="58327" h="58362">
                  <a:moveTo>
                    <a:pt x="7037" y="10185"/>
                  </a:moveTo>
                  <a:lnTo>
                    <a:pt x="2135" y="18205"/>
                  </a:lnTo>
                  <a:lnTo>
                    <a:pt x="0" y="29956"/>
                  </a:lnTo>
                  <a:lnTo>
                    <a:pt x="2715" y="41527"/>
                  </a:lnTo>
                  <a:lnTo>
                    <a:pt x="10161" y="51320"/>
                  </a:lnTo>
                  <a:lnTo>
                    <a:pt x="18173" y="56230"/>
                  </a:lnTo>
                  <a:lnTo>
                    <a:pt x="29914" y="58362"/>
                  </a:lnTo>
                  <a:lnTo>
                    <a:pt x="41489" y="55642"/>
                  </a:lnTo>
                  <a:lnTo>
                    <a:pt x="51296" y="48196"/>
                  </a:lnTo>
                  <a:lnTo>
                    <a:pt x="56194" y="40173"/>
                  </a:lnTo>
                  <a:lnTo>
                    <a:pt x="58327" y="28421"/>
                  </a:lnTo>
                  <a:lnTo>
                    <a:pt x="55610" y="16847"/>
                  </a:lnTo>
                  <a:lnTo>
                    <a:pt x="48159" y="7048"/>
                  </a:lnTo>
                  <a:lnTo>
                    <a:pt x="42647" y="2311"/>
                  </a:lnTo>
                  <a:lnTo>
                    <a:pt x="35878" y="0"/>
                  </a:lnTo>
                  <a:lnTo>
                    <a:pt x="20956" y="12"/>
                  </a:lnTo>
                  <a:lnTo>
                    <a:pt x="12790" y="3454"/>
                  </a:lnTo>
                  <a:lnTo>
                    <a:pt x="7037" y="10185"/>
                  </a:lnTo>
                  <a:close/>
                </a:path>
              </a:pathLst>
            </a:custGeom>
            <a:solidFill>
              <a:srgbClr val="A7A9AB"/>
            </a:solidFill>
          </p:spPr>
          <p:txBody>
            <a:bodyPr wrap="square" lIns="0" tIns="0" rIns="0" bIns="0" rtlCol="0">
              <a:noAutofit/>
            </a:bodyPr>
            <a:lstStyle/>
            <a:p>
              <a:endParaRPr/>
            </a:p>
          </p:txBody>
        </p:sp>
        <p:sp>
          <p:nvSpPr>
            <p:cNvPr id="37" name="object 22"/>
            <p:cNvSpPr/>
            <p:nvPr/>
          </p:nvSpPr>
          <p:spPr>
            <a:xfrm>
              <a:off x="9617570" y="6706224"/>
              <a:ext cx="58011" cy="58188"/>
            </a:xfrm>
            <a:custGeom>
              <a:avLst/>
              <a:gdLst/>
              <a:ahLst/>
              <a:cxnLst/>
              <a:rect l="l" t="t" r="r" b="b"/>
              <a:pathLst>
                <a:path w="58011" h="58188">
                  <a:moveTo>
                    <a:pt x="9579" y="7404"/>
                  </a:moveTo>
                  <a:lnTo>
                    <a:pt x="3703" y="14628"/>
                  </a:lnTo>
                  <a:lnTo>
                    <a:pt x="0" y="26014"/>
                  </a:lnTo>
                  <a:lnTo>
                    <a:pt x="1145" y="37881"/>
                  </a:lnTo>
                  <a:lnTo>
                    <a:pt x="7230" y="48615"/>
                  </a:lnTo>
                  <a:lnTo>
                    <a:pt x="14445" y="54484"/>
                  </a:lnTo>
                  <a:lnTo>
                    <a:pt x="25827" y="58188"/>
                  </a:lnTo>
                  <a:lnTo>
                    <a:pt x="37693" y="57042"/>
                  </a:lnTo>
                  <a:lnTo>
                    <a:pt x="48428" y="50952"/>
                  </a:lnTo>
                  <a:lnTo>
                    <a:pt x="54308" y="43723"/>
                  </a:lnTo>
                  <a:lnTo>
                    <a:pt x="58011" y="32343"/>
                  </a:lnTo>
                  <a:lnTo>
                    <a:pt x="56862" y="20483"/>
                  </a:lnTo>
                  <a:lnTo>
                    <a:pt x="50765" y="9753"/>
                  </a:lnTo>
                  <a:lnTo>
                    <a:pt x="45012" y="3301"/>
                  </a:lnTo>
                  <a:lnTo>
                    <a:pt x="37036" y="0"/>
                  </a:lnTo>
                  <a:lnTo>
                    <a:pt x="22089" y="0"/>
                  </a:lnTo>
                  <a:lnTo>
                    <a:pt x="15154" y="2438"/>
                  </a:lnTo>
                  <a:lnTo>
                    <a:pt x="9579" y="7404"/>
                  </a:lnTo>
                  <a:close/>
                </a:path>
              </a:pathLst>
            </a:custGeom>
            <a:solidFill>
              <a:srgbClr val="A7A9AB"/>
            </a:solidFill>
          </p:spPr>
          <p:txBody>
            <a:bodyPr wrap="square" lIns="0" tIns="0" rIns="0" bIns="0" rtlCol="0">
              <a:noAutofit/>
            </a:bodyPr>
            <a:lstStyle/>
            <a:p>
              <a:endParaRPr/>
            </a:p>
          </p:txBody>
        </p:sp>
        <p:sp>
          <p:nvSpPr>
            <p:cNvPr id="38" name="object 23"/>
            <p:cNvSpPr/>
            <p:nvPr/>
          </p:nvSpPr>
          <p:spPr>
            <a:xfrm>
              <a:off x="10121857" y="6774154"/>
              <a:ext cx="57694" cy="58036"/>
            </a:xfrm>
            <a:custGeom>
              <a:avLst/>
              <a:gdLst/>
              <a:ahLst/>
              <a:cxnLst/>
              <a:rect l="l" t="t" r="r" b="b"/>
              <a:pathLst>
                <a:path w="57694" h="58036">
                  <a:moveTo>
                    <a:pt x="12963" y="4711"/>
                  </a:moveTo>
                  <a:lnTo>
                    <a:pt x="5807" y="11268"/>
                  </a:lnTo>
                  <a:lnTo>
                    <a:pt x="589" y="21898"/>
                  </a:lnTo>
                  <a:lnTo>
                    <a:pt x="0" y="33681"/>
                  </a:lnTo>
                  <a:lnTo>
                    <a:pt x="4365" y="45084"/>
                  </a:lnTo>
                  <a:lnTo>
                    <a:pt x="10900" y="52225"/>
                  </a:lnTo>
                  <a:lnTo>
                    <a:pt x="21527" y="57445"/>
                  </a:lnTo>
                  <a:lnTo>
                    <a:pt x="33316" y="58036"/>
                  </a:lnTo>
                  <a:lnTo>
                    <a:pt x="44725" y="53670"/>
                  </a:lnTo>
                  <a:lnTo>
                    <a:pt x="51873" y="47131"/>
                  </a:lnTo>
                  <a:lnTo>
                    <a:pt x="57098" y="36507"/>
                  </a:lnTo>
                  <a:lnTo>
                    <a:pt x="57694" y="24722"/>
                  </a:lnTo>
                  <a:lnTo>
                    <a:pt x="53336" y="13309"/>
                  </a:lnTo>
                  <a:lnTo>
                    <a:pt x="51752" y="11104"/>
                  </a:lnTo>
                  <a:lnTo>
                    <a:pt x="41428" y="2850"/>
                  </a:lnTo>
                  <a:lnTo>
                    <a:pt x="28838" y="0"/>
                  </a:lnTo>
                  <a:lnTo>
                    <a:pt x="23389" y="0"/>
                  </a:lnTo>
                  <a:lnTo>
                    <a:pt x="17865" y="1536"/>
                  </a:lnTo>
                  <a:lnTo>
                    <a:pt x="12963" y="4711"/>
                  </a:lnTo>
                  <a:close/>
                </a:path>
              </a:pathLst>
            </a:custGeom>
            <a:solidFill>
              <a:srgbClr val="A7A9AB"/>
            </a:solidFill>
          </p:spPr>
          <p:txBody>
            <a:bodyPr wrap="square" lIns="0" tIns="0" rIns="0" bIns="0" rtlCol="0">
              <a:noAutofit/>
            </a:bodyPr>
            <a:lstStyle/>
            <a:p>
              <a:endParaRPr/>
            </a:p>
          </p:txBody>
        </p:sp>
        <p:sp>
          <p:nvSpPr>
            <p:cNvPr id="39" name="object 24"/>
            <p:cNvSpPr/>
            <p:nvPr/>
          </p:nvSpPr>
          <p:spPr>
            <a:xfrm>
              <a:off x="9556122" y="6779656"/>
              <a:ext cx="57362" cy="57855"/>
            </a:xfrm>
            <a:custGeom>
              <a:avLst/>
              <a:gdLst/>
              <a:ahLst/>
              <a:cxnLst/>
              <a:rect l="l" t="t" r="r" b="b"/>
              <a:pathLst>
                <a:path w="57362" h="57855">
                  <a:moveTo>
                    <a:pt x="13374" y="4322"/>
                  </a:moveTo>
                  <a:lnTo>
                    <a:pt x="3885" y="13766"/>
                  </a:lnTo>
                  <a:lnTo>
                    <a:pt x="213" y="22718"/>
                  </a:lnTo>
                  <a:lnTo>
                    <a:pt x="0" y="34564"/>
                  </a:lnTo>
                  <a:lnTo>
                    <a:pt x="4468" y="45486"/>
                  </a:lnTo>
                  <a:lnTo>
                    <a:pt x="13270" y="53962"/>
                  </a:lnTo>
                  <a:lnTo>
                    <a:pt x="22236" y="57648"/>
                  </a:lnTo>
                  <a:lnTo>
                    <a:pt x="34072" y="57855"/>
                  </a:lnTo>
                  <a:lnTo>
                    <a:pt x="44988" y="53379"/>
                  </a:lnTo>
                  <a:lnTo>
                    <a:pt x="53466" y="44577"/>
                  </a:lnTo>
                  <a:lnTo>
                    <a:pt x="57155" y="35629"/>
                  </a:lnTo>
                  <a:lnTo>
                    <a:pt x="57362" y="23785"/>
                  </a:lnTo>
                  <a:lnTo>
                    <a:pt x="52886" y="12862"/>
                  </a:lnTo>
                  <a:lnTo>
                    <a:pt x="44080" y="4394"/>
                  </a:lnTo>
                  <a:lnTo>
                    <a:pt x="39280" y="1422"/>
                  </a:lnTo>
                  <a:lnTo>
                    <a:pt x="33971" y="0"/>
                  </a:lnTo>
                  <a:lnTo>
                    <a:pt x="28713" y="0"/>
                  </a:lnTo>
                  <a:lnTo>
                    <a:pt x="25640" y="161"/>
                  </a:lnTo>
                  <a:lnTo>
                    <a:pt x="13374" y="4322"/>
                  </a:lnTo>
                  <a:close/>
                </a:path>
              </a:pathLst>
            </a:custGeom>
            <a:solidFill>
              <a:srgbClr val="A7A9AB"/>
            </a:solidFill>
          </p:spPr>
          <p:txBody>
            <a:bodyPr wrap="square" lIns="0" tIns="0" rIns="0" bIns="0" rtlCol="0">
              <a:noAutofit/>
            </a:bodyPr>
            <a:lstStyle/>
            <a:p>
              <a:endParaRPr/>
            </a:p>
          </p:txBody>
        </p:sp>
        <p:sp>
          <p:nvSpPr>
            <p:cNvPr id="40" name="object 25"/>
            <p:cNvSpPr/>
            <p:nvPr/>
          </p:nvSpPr>
          <p:spPr>
            <a:xfrm>
              <a:off x="9517195" y="6867545"/>
              <a:ext cx="58370" cy="58378"/>
            </a:xfrm>
            <a:custGeom>
              <a:avLst/>
              <a:gdLst/>
              <a:ahLst/>
              <a:cxnLst/>
              <a:rect l="l" t="t" r="r" b="b"/>
              <a:pathLst>
                <a:path w="58370" h="58378">
                  <a:moveTo>
                    <a:pt x="1045" y="21501"/>
                  </a:moveTo>
                  <a:lnTo>
                    <a:pt x="0" y="29541"/>
                  </a:lnTo>
                  <a:lnTo>
                    <a:pt x="2771" y="41605"/>
                  </a:lnTo>
                  <a:lnTo>
                    <a:pt x="10222" y="51384"/>
                  </a:lnTo>
                  <a:lnTo>
                    <a:pt x="21467" y="57327"/>
                  </a:lnTo>
                  <a:lnTo>
                    <a:pt x="29537" y="58378"/>
                  </a:lnTo>
                  <a:lnTo>
                    <a:pt x="41605" y="55602"/>
                  </a:lnTo>
                  <a:lnTo>
                    <a:pt x="51384" y="48152"/>
                  </a:lnTo>
                  <a:lnTo>
                    <a:pt x="57319" y="36918"/>
                  </a:lnTo>
                  <a:lnTo>
                    <a:pt x="58370" y="28823"/>
                  </a:lnTo>
                  <a:lnTo>
                    <a:pt x="55590" y="16766"/>
                  </a:lnTo>
                  <a:lnTo>
                    <a:pt x="48134" y="6996"/>
                  </a:lnTo>
                  <a:lnTo>
                    <a:pt x="36885" y="1054"/>
                  </a:lnTo>
                  <a:lnTo>
                    <a:pt x="34319" y="355"/>
                  </a:lnTo>
                  <a:lnTo>
                    <a:pt x="31716" y="0"/>
                  </a:lnTo>
                  <a:lnTo>
                    <a:pt x="29163" y="0"/>
                  </a:lnTo>
                  <a:lnTo>
                    <a:pt x="18726" y="1949"/>
                  </a:lnTo>
                  <a:lnTo>
                    <a:pt x="7705" y="9445"/>
                  </a:lnTo>
                  <a:lnTo>
                    <a:pt x="1045" y="21501"/>
                  </a:lnTo>
                  <a:close/>
                </a:path>
              </a:pathLst>
            </a:custGeom>
            <a:solidFill>
              <a:srgbClr val="A7A9AB"/>
            </a:solidFill>
          </p:spPr>
          <p:txBody>
            <a:bodyPr wrap="square" lIns="0" tIns="0" rIns="0" bIns="0" rtlCol="0">
              <a:noAutofit/>
            </a:bodyPr>
            <a:lstStyle/>
            <a:p>
              <a:endParaRPr/>
            </a:p>
          </p:txBody>
        </p:sp>
        <p:sp>
          <p:nvSpPr>
            <p:cNvPr id="41" name="object 26"/>
            <p:cNvSpPr/>
            <p:nvPr/>
          </p:nvSpPr>
          <p:spPr>
            <a:xfrm>
              <a:off x="9879937" y="6702890"/>
              <a:ext cx="38805" cy="38851"/>
            </a:xfrm>
            <a:custGeom>
              <a:avLst/>
              <a:gdLst/>
              <a:ahLst/>
              <a:cxnLst/>
              <a:rect l="l" t="t" r="r" b="b"/>
              <a:pathLst>
                <a:path w="38805" h="38851">
                  <a:moveTo>
                    <a:pt x="100" y="16889"/>
                  </a:moveTo>
                  <a:lnTo>
                    <a:pt x="0" y="21076"/>
                  </a:lnTo>
                  <a:lnTo>
                    <a:pt x="5226" y="32794"/>
                  </a:lnTo>
                  <a:lnTo>
                    <a:pt x="16813" y="38745"/>
                  </a:lnTo>
                  <a:lnTo>
                    <a:pt x="21043" y="38851"/>
                  </a:lnTo>
                  <a:lnTo>
                    <a:pt x="32758" y="33627"/>
                  </a:lnTo>
                  <a:lnTo>
                    <a:pt x="38695" y="22045"/>
                  </a:lnTo>
                  <a:lnTo>
                    <a:pt x="38805" y="17820"/>
                  </a:lnTo>
                  <a:lnTo>
                    <a:pt x="33582" y="6126"/>
                  </a:lnTo>
                  <a:lnTo>
                    <a:pt x="21995" y="188"/>
                  </a:lnTo>
                  <a:lnTo>
                    <a:pt x="19118" y="0"/>
                  </a:lnTo>
                  <a:lnTo>
                    <a:pt x="6541" y="4863"/>
                  </a:lnTo>
                  <a:lnTo>
                    <a:pt x="100" y="16889"/>
                  </a:lnTo>
                  <a:close/>
                </a:path>
              </a:pathLst>
            </a:custGeom>
            <a:solidFill>
              <a:srgbClr val="A7A9AB"/>
            </a:solidFill>
          </p:spPr>
          <p:txBody>
            <a:bodyPr wrap="square" lIns="0" tIns="0" rIns="0" bIns="0" rtlCol="0">
              <a:noAutofit/>
            </a:bodyPr>
            <a:lstStyle/>
            <a:p>
              <a:endParaRPr/>
            </a:p>
          </p:txBody>
        </p:sp>
        <p:sp>
          <p:nvSpPr>
            <p:cNvPr id="42" name="object 27"/>
            <p:cNvSpPr/>
            <p:nvPr/>
          </p:nvSpPr>
          <p:spPr>
            <a:xfrm>
              <a:off x="9816129" y="6703528"/>
              <a:ext cx="38468" cy="38671"/>
            </a:xfrm>
            <a:custGeom>
              <a:avLst/>
              <a:gdLst/>
              <a:ahLst/>
              <a:cxnLst/>
              <a:rect l="l" t="t" r="r" b="b"/>
              <a:pathLst>
                <a:path w="38468" h="38671">
                  <a:moveTo>
                    <a:pt x="16294" y="215"/>
                  </a:moveTo>
                  <a:lnTo>
                    <a:pt x="12039" y="1368"/>
                  </a:lnTo>
                  <a:lnTo>
                    <a:pt x="2412" y="9682"/>
                  </a:lnTo>
                  <a:lnTo>
                    <a:pt x="0" y="22390"/>
                  </a:lnTo>
                  <a:lnTo>
                    <a:pt x="1172" y="26677"/>
                  </a:lnTo>
                  <a:lnTo>
                    <a:pt x="9495" y="36285"/>
                  </a:lnTo>
                  <a:lnTo>
                    <a:pt x="22186" y="38671"/>
                  </a:lnTo>
                  <a:lnTo>
                    <a:pt x="26454" y="37514"/>
                  </a:lnTo>
                  <a:lnTo>
                    <a:pt x="36074" y="29206"/>
                  </a:lnTo>
                  <a:lnTo>
                    <a:pt x="38468" y="16509"/>
                  </a:lnTo>
                  <a:lnTo>
                    <a:pt x="37007" y="6883"/>
                  </a:lnTo>
                  <a:lnTo>
                    <a:pt x="28714" y="0"/>
                  </a:lnTo>
                  <a:lnTo>
                    <a:pt x="19265" y="0"/>
                  </a:lnTo>
                  <a:lnTo>
                    <a:pt x="16294" y="215"/>
                  </a:lnTo>
                  <a:close/>
                </a:path>
              </a:pathLst>
            </a:custGeom>
            <a:solidFill>
              <a:srgbClr val="A7A9AB"/>
            </a:solidFill>
          </p:spPr>
          <p:txBody>
            <a:bodyPr wrap="square" lIns="0" tIns="0" rIns="0" bIns="0" rtlCol="0">
              <a:noAutofit/>
            </a:bodyPr>
            <a:lstStyle/>
            <a:p>
              <a:endParaRPr/>
            </a:p>
          </p:txBody>
        </p:sp>
        <p:sp>
          <p:nvSpPr>
            <p:cNvPr id="43" name="object 28"/>
            <p:cNvSpPr/>
            <p:nvPr/>
          </p:nvSpPr>
          <p:spPr>
            <a:xfrm>
              <a:off x="9941510" y="6720393"/>
              <a:ext cx="38727" cy="38826"/>
            </a:xfrm>
            <a:custGeom>
              <a:avLst/>
              <a:gdLst/>
              <a:ahLst/>
              <a:cxnLst/>
              <a:rect l="l" t="t" r="r" b="b"/>
              <a:pathLst>
                <a:path w="38727" h="38826">
                  <a:moveTo>
                    <a:pt x="1596" y="11506"/>
                  </a:moveTo>
                  <a:lnTo>
                    <a:pt x="0" y="17469"/>
                  </a:lnTo>
                  <a:lnTo>
                    <a:pt x="2430" y="29063"/>
                  </a:lnTo>
                  <a:lnTo>
                    <a:pt x="11388" y="37211"/>
                  </a:lnTo>
                  <a:lnTo>
                    <a:pt x="17394" y="38826"/>
                  </a:lnTo>
                  <a:lnTo>
                    <a:pt x="28966" y="36383"/>
                  </a:lnTo>
                  <a:lnTo>
                    <a:pt x="37118" y="27444"/>
                  </a:lnTo>
                  <a:lnTo>
                    <a:pt x="38727" y="21445"/>
                  </a:lnTo>
                  <a:lnTo>
                    <a:pt x="36288" y="9860"/>
                  </a:lnTo>
                  <a:lnTo>
                    <a:pt x="27339" y="1727"/>
                  </a:lnTo>
                  <a:lnTo>
                    <a:pt x="24736" y="558"/>
                  </a:lnTo>
                  <a:lnTo>
                    <a:pt x="22005" y="0"/>
                  </a:lnTo>
                  <a:lnTo>
                    <a:pt x="11947" y="0"/>
                  </a:lnTo>
                  <a:lnTo>
                    <a:pt x="4848" y="4279"/>
                  </a:lnTo>
                  <a:lnTo>
                    <a:pt x="1596" y="11506"/>
                  </a:lnTo>
                  <a:close/>
                </a:path>
              </a:pathLst>
            </a:custGeom>
            <a:solidFill>
              <a:srgbClr val="A7A9AB"/>
            </a:solidFill>
          </p:spPr>
          <p:txBody>
            <a:bodyPr wrap="square" lIns="0" tIns="0" rIns="0" bIns="0" rtlCol="0">
              <a:noAutofit/>
            </a:bodyPr>
            <a:lstStyle/>
            <a:p>
              <a:endParaRPr/>
            </a:p>
          </p:txBody>
        </p:sp>
        <p:sp>
          <p:nvSpPr>
            <p:cNvPr id="44" name="object 29"/>
            <p:cNvSpPr/>
            <p:nvPr/>
          </p:nvSpPr>
          <p:spPr>
            <a:xfrm>
              <a:off x="9755084" y="6722202"/>
              <a:ext cx="38230" cy="38587"/>
            </a:xfrm>
            <a:custGeom>
              <a:avLst/>
              <a:gdLst/>
              <a:ahLst/>
              <a:cxnLst/>
              <a:rect l="l" t="t" r="r" b="b"/>
              <a:pathLst>
                <a:path w="38230" h="38587">
                  <a:moveTo>
                    <a:pt x="10814" y="1879"/>
                  </a:moveTo>
                  <a:lnTo>
                    <a:pt x="5633" y="5441"/>
                  </a:lnTo>
                  <a:lnTo>
                    <a:pt x="0" y="15817"/>
                  </a:lnTo>
                  <a:lnTo>
                    <a:pt x="1504" y="27800"/>
                  </a:lnTo>
                  <a:lnTo>
                    <a:pt x="5071" y="32964"/>
                  </a:lnTo>
                  <a:lnTo>
                    <a:pt x="15460" y="38587"/>
                  </a:lnTo>
                  <a:lnTo>
                    <a:pt x="27425" y="37071"/>
                  </a:lnTo>
                  <a:lnTo>
                    <a:pt x="32603" y="33505"/>
                  </a:lnTo>
                  <a:lnTo>
                    <a:pt x="38230" y="23129"/>
                  </a:lnTo>
                  <a:lnTo>
                    <a:pt x="36709" y="11163"/>
                  </a:lnTo>
                  <a:lnTo>
                    <a:pt x="33381" y="4140"/>
                  </a:lnTo>
                  <a:lnTo>
                    <a:pt x="26396" y="0"/>
                  </a:lnTo>
                  <a:lnTo>
                    <a:pt x="16325" y="0"/>
                  </a:lnTo>
                  <a:lnTo>
                    <a:pt x="13493" y="609"/>
                  </a:lnTo>
                  <a:lnTo>
                    <a:pt x="10814" y="1879"/>
                  </a:lnTo>
                  <a:close/>
                </a:path>
              </a:pathLst>
            </a:custGeom>
            <a:solidFill>
              <a:srgbClr val="A7A9AB"/>
            </a:solidFill>
          </p:spPr>
          <p:txBody>
            <a:bodyPr wrap="square" lIns="0" tIns="0" rIns="0" bIns="0" rtlCol="0">
              <a:noAutofit/>
            </a:bodyPr>
            <a:lstStyle/>
            <a:p>
              <a:endParaRPr/>
            </a:p>
          </p:txBody>
        </p:sp>
        <p:sp>
          <p:nvSpPr>
            <p:cNvPr id="45" name="object 30"/>
            <p:cNvSpPr/>
            <p:nvPr/>
          </p:nvSpPr>
          <p:spPr>
            <a:xfrm>
              <a:off x="9701508" y="6757557"/>
              <a:ext cx="38725" cy="38821"/>
            </a:xfrm>
            <a:custGeom>
              <a:avLst/>
              <a:gdLst/>
              <a:ahLst/>
              <a:cxnLst/>
              <a:rect l="l" t="t" r="r" b="b"/>
              <a:pathLst>
                <a:path w="38725" h="38821">
                  <a:moveTo>
                    <a:pt x="6413" y="4927"/>
                  </a:moveTo>
                  <a:lnTo>
                    <a:pt x="2489" y="9754"/>
                  </a:lnTo>
                  <a:lnTo>
                    <a:pt x="0" y="21330"/>
                  </a:lnTo>
                  <a:lnTo>
                    <a:pt x="4851" y="32410"/>
                  </a:lnTo>
                  <a:lnTo>
                    <a:pt x="9655" y="36328"/>
                  </a:lnTo>
                  <a:lnTo>
                    <a:pt x="21224" y="38821"/>
                  </a:lnTo>
                  <a:lnTo>
                    <a:pt x="32308" y="33959"/>
                  </a:lnTo>
                  <a:lnTo>
                    <a:pt x="36221" y="29168"/>
                  </a:lnTo>
                  <a:lnTo>
                    <a:pt x="38725" y="17594"/>
                  </a:lnTo>
                  <a:lnTo>
                    <a:pt x="33883" y="6502"/>
                  </a:lnTo>
                  <a:lnTo>
                    <a:pt x="30048" y="2197"/>
                  </a:lnTo>
                  <a:lnTo>
                    <a:pt x="24714" y="0"/>
                  </a:lnTo>
                  <a:lnTo>
                    <a:pt x="14744" y="0"/>
                  </a:lnTo>
                  <a:lnTo>
                    <a:pt x="10121" y="1625"/>
                  </a:lnTo>
                  <a:lnTo>
                    <a:pt x="6413" y="4927"/>
                  </a:lnTo>
                  <a:close/>
                </a:path>
              </a:pathLst>
            </a:custGeom>
            <a:solidFill>
              <a:srgbClr val="A7A9AB"/>
            </a:solidFill>
          </p:spPr>
          <p:txBody>
            <a:bodyPr wrap="square" lIns="0" tIns="0" rIns="0" bIns="0" rtlCol="0">
              <a:noAutofit/>
            </a:bodyPr>
            <a:lstStyle/>
            <a:p>
              <a:endParaRPr/>
            </a:p>
          </p:txBody>
        </p:sp>
        <p:sp>
          <p:nvSpPr>
            <p:cNvPr id="46" name="object 31"/>
            <p:cNvSpPr/>
            <p:nvPr/>
          </p:nvSpPr>
          <p:spPr>
            <a:xfrm>
              <a:off x="10037572" y="6802866"/>
              <a:ext cx="38854" cy="38884"/>
            </a:xfrm>
            <a:custGeom>
              <a:avLst/>
              <a:gdLst/>
              <a:ahLst/>
              <a:cxnLst/>
              <a:rect l="l" t="t" r="r" b="b"/>
              <a:pathLst>
                <a:path w="38854" h="38884">
                  <a:moveTo>
                    <a:pt x="8827" y="3124"/>
                  </a:moveTo>
                  <a:lnTo>
                    <a:pt x="4080" y="7481"/>
                  </a:lnTo>
                  <a:lnTo>
                    <a:pt x="0" y="18462"/>
                  </a:lnTo>
                  <a:lnTo>
                    <a:pt x="3099" y="30035"/>
                  </a:lnTo>
                  <a:lnTo>
                    <a:pt x="7478" y="34804"/>
                  </a:lnTo>
                  <a:lnTo>
                    <a:pt x="18466" y="38884"/>
                  </a:lnTo>
                  <a:lnTo>
                    <a:pt x="30011" y="35775"/>
                  </a:lnTo>
                  <a:lnTo>
                    <a:pt x="34777" y="31401"/>
                  </a:lnTo>
                  <a:lnTo>
                    <a:pt x="38854" y="20418"/>
                  </a:lnTo>
                  <a:lnTo>
                    <a:pt x="35751" y="8851"/>
                  </a:lnTo>
                  <a:lnTo>
                    <a:pt x="32017" y="3111"/>
                  </a:lnTo>
                  <a:lnTo>
                    <a:pt x="25769" y="0"/>
                  </a:lnTo>
                  <a:lnTo>
                    <a:pt x="15774" y="0"/>
                  </a:lnTo>
                  <a:lnTo>
                    <a:pt x="12078" y="1015"/>
                  </a:lnTo>
                  <a:lnTo>
                    <a:pt x="8827" y="3124"/>
                  </a:lnTo>
                  <a:close/>
                </a:path>
              </a:pathLst>
            </a:custGeom>
            <a:solidFill>
              <a:srgbClr val="A7A9AB"/>
            </a:solidFill>
          </p:spPr>
          <p:txBody>
            <a:bodyPr wrap="square" lIns="0" tIns="0" rIns="0" bIns="0" rtlCol="0">
              <a:noAutofit/>
            </a:bodyPr>
            <a:lstStyle/>
            <a:p>
              <a:endParaRPr/>
            </a:p>
          </p:txBody>
        </p:sp>
        <p:sp>
          <p:nvSpPr>
            <p:cNvPr id="47" name="object 32"/>
            <p:cNvSpPr/>
            <p:nvPr/>
          </p:nvSpPr>
          <p:spPr>
            <a:xfrm>
              <a:off x="10065078" y="6860953"/>
              <a:ext cx="37325" cy="38125"/>
            </a:xfrm>
            <a:custGeom>
              <a:avLst/>
              <a:gdLst/>
              <a:ahLst/>
              <a:cxnLst/>
              <a:rect l="l" t="t" r="r" b="b"/>
              <a:pathLst>
                <a:path w="37325" h="38125">
                  <a:moveTo>
                    <a:pt x="13169" y="800"/>
                  </a:moveTo>
                  <a:lnTo>
                    <a:pt x="8114" y="3115"/>
                  </a:lnTo>
                  <a:lnTo>
                    <a:pt x="470" y="12577"/>
                  </a:lnTo>
                  <a:lnTo>
                    <a:pt x="0" y="24968"/>
                  </a:lnTo>
                  <a:lnTo>
                    <a:pt x="2311" y="30022"/>
                  </a:lnTo>
                  <a:lnTo>
                    <a:pt x="11775" y="37665"/>
                  </a:lnTo>
                  <a:lnTo>
                    <a:pt x="24155" y="38125"/>
                  </a:lnTo>
                  <a:lnTo>
                    <a:pt x="29220" y="35812"/>
                  </a:lnTo>
                  <a:lnTo>
                    <a:pt x="36865" y="26357"/>
                  </a:lnTo>
                  <a:lnTo>
                    <a:pt x="37325" y="13970"/>
                  </a:lnTo>
                  <a:lnTo>
                    <a:pt x="34823" y="5486"/>
                  </a:lnTo>
                  <a:lnTo>
                    <a:pt x="27076" y="0"/>
                  </a:lnTo>
                  <a:lnTo>
                    <a:pt x="16865" y="0"/>
                  </a:lnTo>
                  <a:lnTo>
                    <a:pt x="13169" y="800"/>
                  </a:lnTo>
                  <a:close/>
                </a:path>
              </a:pathLst>
            </a:custGeom>
            <a:solidFill>
              <a:srgbClr val="A7A9AB"/>
            </a:solidFill>
          </p:spPr>
          <p:txBody>
            <a:bodyPr wrap="square" lIns="0" tIns="0" rIns="0" bIns="0" rtlCol="0">
              <a:noAutofit/>
            </a:bodyPr>
            <a:lstStyle/>
            <a:p>
              <a:endParaRPr/>
            </a:p>
          </p:txBody>
        </p:sp>
        <p:sp>
          <p:nvSpPr>
            <p:cNvPr id="48" name="object 33"/>
            <p:cNvSpPr/>
            <p:nvPr/>
          </p:nvSpPr>
          <p:spPr>
            <a:xfrm>
              <a:off x="9634605" y="6865109"/>
              <a:ext cx="38918" cy="38925"/>
            </a:xfrm>
            <a:custGeom>
              <a:avLst/>
              <a:gdLst/>
              <a:ahLst/>
              <a:cxnLst/>
              <a:rect l="l" t="t" r="r" b="b"/>
              <a:pathLst>
                <a:path w="38917" h="38925">
                  <a:moveTo>
                    <a:pt x="695" y="14338"/>
                  </a:moveTo>
                  <a:lnTo>
                    <a:pt x="0" y="19712"/>
                  </a:lnTo>
                  <a:lnTo>
                    <a:pt x="3993" y="31261"/>
                  </a:lnTo>
                  <a:lnTo>
                    <a:pt x="14335" y="38227"/>
                  </a:lnTo>
                  <a:lnTo>
                    <a:pt x="19692" y="38925"/>
                  </a:lnTo>
                  <a:lnTo>
                    <a:pt x="31250" y="34954"/>
                  </a:lnTo>
                  <a:lnTo>
                    <a:pt x="38224" y="24612"/>
                  </a:lnTo>
                  <a:lnTo>
                    <a:pt x="38917" y="19245"/>
                  </a:lnTo>
                  <a:lnTo>
                    <a:pt x="34939" y="7687"/>
                  </a:lnTo>
                  <a:lnTo>
                    <a:pt x="24597" y="711"/>
                  </a:lnTo>
                  <a:lnTo>
                    <a:pt x="22895" y="241"/>
                  </a:lnTo>
                  <a:lnTo>
                    <a:pt x="19453" y="0"/>
                  </a:lnTo>
                  <a:lnTo>
                    <a:pt x="10906" y="0"/>
                  </a:lnTo>
                  <a:lnTo>
                    <a:pt x="3070" y="5689"/>
                  </a:lnTo>
                  <a:lnTo>
                    <a:pt x="695" y="14338"/>
                  </a:lnTo>
                  <a:close/>
                </a:path>
              </a:pathLst>
            </a:custGeom>
            <a:solidFill>
              <a:srgbClr val="A7A9AB"/>
            </a:solidFill>
          </p:spPr>
          <p:txBody>
            <a:bodyPr wrap="square" lIns="0" tIns="0" rIns="0" bIns="0" rtlCol="0">
              <a:noAutofit/>
            </a:bodyPr>
            <a:lstStyle/>
            <a:p>
              <a:endParaRPr/>
            </a:p>
          </p:txBody>
        </p:sp>
        <p:sp>
          <p:nvSpPr>
            <p:cNvPr id="49" name="object 34"/>
            <p:cNvSpPr/>
            <p:nvPr/>
          </p:nvSpPr>
          <p:spPr>
            <a:xfrm>
              <a:off x="9875296" y="6760044"/>
              <a:ext cx="26328" cy="25539"/>
            </a:xfrm>
            <a:custGeom>
              <a:avLst/>
              <a:gdLst/>
              <a:ahLst/>
              <a:cxnLst/>
              <a:rect l="l" t="t" r="r" b="b"/>
              <a:pathLst>
                <a:path w="26327" h="25539">
                  <a:moveTo>
                    <a:pt x="901" y="10731"/>
                  </a:moveTo>
                  <a:lnTo>
                    <a:pt x="0" y="17500"/>
                  </a:lnTo>
                  <a:lnTo>
                    <a:pt x="4749" y="23723"/>
                  </a:lnTo>
                  <a:lnTo>
                    <a:pt x="11531" y="24637"/>
                  </a:lnTo>
                  <a:lnTo>
                    <a:pt x="18300" y="25539"/>
                  </a:lnTo>
                  <a:lnTo>
                    <a:pt x="24561" y="20777"/>
                  </a:lnTo>
                  <a:lnTo>
                    <a:pt x="25476" y="14008"/>
                  </a:lnTo>
                  <a:lnTo>
                    <a:pt x="26327" y="7238"/>
                  </a:lnTo>
                  <a:lnTo>
                    <a:pt x="21615" y="1003"/>
                  </a:lnTo>
                  <a:lnTo>
                    <a:pt x="14833" y="114"/>
                  </a:lnTo>
                  <a:lnTo>
                    <a:pt x="7073" y="0"/>
                  </a:lnTo>
                  <a:lnTo>
                    <a:pt x="1727" y="4533"/>
                  </a:lnTo>
                  <a:lnTo>
                    <a:pt x="901" y="10731"/>
                  </a:lnTo>
                  <a:close/>
                </a:path>
              </a:pathLst>
            </a:custGeom>
            <a:solidFill>
              <a:srgbClr val="A7A9AB"/>
            </a:solidFill>
          </p:spPr>
          <p:txBody>
            <a:bodyPr wrap="square" lIns="0" tIns="0" rIns="0" bIns="0" rtlCol="0">
              <a:noAutofit/>
            </a:bodyPr>
            <a:lstStyle/>
            <a:p>
              <a:endParaRPr/>
            </a:p>
          </p:txBody>
        </p:sp>
        <p:sp>
          <p:nvSpPr>
            <p:cNvPr id="50" name="object 35"/>
            <p:cNvSpPr/>
            <p:nvPr/>
          </p:nvSpPr>
          <p:spPr>
            <a:xfrm>
              <a:off x="9834524" y="6760429"/>
              <a:ext cx="26530" cy="25641"/>
            </a:xfrm>
            <a:custGeom>
              <a:avLst/>
              <a:gdLst/>
              <a:ahLst/>
              <a:cxnLst/>
              <a:rect l="l" t="t" r="r" b="b"/>
              <a:pathLst>
                <a:path w="26530" h="25641">
                  <a:moveTo>
                    <a:pt x="11391" y="139"/>
                  </a:moveTo>
                  <a:lnTo>
                    <a:pt x="4635" y="1193"/>
                  </a:lnTo>
                  <a:lnTo>
                    <a:pt x="0" y="7505"/>
                  </a:lnTo>
                  <a:lnTo>
                    <a:pt x="1041" y="14249"/>
                  </a:lnTo>
                  <a:lnTo>
                    <a:pt x="2082" y="21005"/>
                  </a:lnTo>
                  <a:lnTo>
                    <a:pt x="8407" y="25641"/>
                  </a:lnTo>
                  <a:lnTo>
                    <a:pt x="15151" y="24612"/>
                  </a:lnTo>
                  <a:lnTo>
                    <a:pt x="21907" y="23583"/>
                  </a:lnTo>
                  <a:lnTo>
                    <a:pt x="26530" y="17259"/>
                  </a:lnTo>
                  <a:lnTo>
                    <a:pt x="25501" y="10515"/>
                  </a:lnTo>
                  <a:lnTo>
                    <a:pt x="24561" y="4381"/>
                  </a:lnTo>
                  <a:lnTo>
                    <a:pt x="19291" y="0"/>
                  </a:lnTo>
                  <a:lnTo>
                    <a:pt x="13296" y="0"/>
                  </a:lnTo>
                  <a:lnTo>
                    <a:pt x="11391" y="139"/>
                  </a:lnTo>
                  <a:close/>
                </a:path>
              </a:pathLst>
            </a:custGeom>
            <a:solidFill>
              <a:srgbClr val="A7A9AB"/>
            </a:solidFill>
          </p:spPr>
          <p:txBody>
            <a:bodyPr wrap="square" lIns="0" tIns="0" rIns="0" bIns="0" rtlCol="0">
              <a:noAutofit/>
            </a:bodyPr>
            <a:lstStyle/>
            <a:p>
              <a:endParaRPr/>
            </a:p>
          </p:txBody>
        </p:sp>
        <p:sp>
          <p:nvSpPr>
            <p:cNvPr id="51" name="object 36"/>
            <p:cNvSpPr/>
            <p:nvPr/>
          </p:nvSpPr>
          <p:spPr>
            <a:xfrm>
              <a:off x="9913531" y="6771168"/>
              <a:ext cx="28168" cy="26466"/>
            </a:xfrm>
            <a:custGeom>
              <a:avLst/>
              <a:gdLst/>
              <a:ahLst/>
              <a:cxnLst/>
              <a:rect l="l" t="t" r="r" b="b"/>
              <a:pathLst>
                <a:path w="28168" h="26466">
                  <a:moveTo>
                    <a:pt x="2794" y="7302"/>
                  </a:moveTo>
                  <a:lnTo>
                    <a:pt x="0" y="13550"/>
                  </a:lnTo>
                  <a:lnTo>
                    <a:pt x="2781" y="20866"/>
                  </a:lnTo>
                  <a:lnTo>
                    <a:pt x="9004" y="23660"/>
                  </a:lnTo>
                  <a:lnTo>
                    <a:pt x="15240" y="26466"/>
                  </a:lnTo>
                  <a:lnTo>
                    <a:pt x="22567" y="23685"/>
                  </a:lnTo>
                  <a:lnTo>
                    <a:pt x="25374" y="17449"/>
                  </a:lnTo>
                  <a:lnTo>
                    <a:pt x="28168" y="11214"/>
                  </a:lnTo>
                  <a:lnTo>
                    <a:pt x="25387" y="3886"/>
                  </a:lnTo>
                  <a:lnTo>
                    <a:pt x="19164" y="1104"/>
                  </a:lnTo>
                  <a:lnTo>
                    <a:pt x="17500" y="355"/>
                  </a:lnTo>
                  <a:lnTo>
                    <a:pt x="14071" y="0"/>
                  </a:lnTo>
                  <a:lnTo>
                    <a:pt x="9347" y="0"/>
                  </a:lnTo>
                  <a:lnTo>
                    <a:pt x="4851" y="2717"/>
                  </a:lnTo>
                  <a:lnTo>
                    <a:pt x="2794" y="7302"/>
                  </a:lnTo>
                  <a:close/>
                </a:path>
              </a:pathLst>
            </a:custGeom>
            <a:solidFill>
              <a:srgbClr val="A7A9AB"/>
            </a:solidFill>
          </p:spPr>
          <p:txBody>
            <a:bodyPr wrap="square" lIns="0" tIns="0" rIns="0" bIns="0" rtlCol="0">
              <a:noAutofit/>
            </a:bodyPr>
            <a:lstStyle/>
            <a:p>
              <a:endParaRPr/>
            </a:p>
          </p:txBody>
        </p:sp>
        <p:sp>
          <p:nvSpPr>
            <p:cNvPr id="52" name="object 37"/>
            <p:cNvSpPr/>
            <p:nvPr/>
          </p:nvSpPr>
          <p:spPr>
            <a:xfrm>
              <a:off x="9761193" y="6794796"/>
              <a:ext cx="27571" cy="26162"/>
            </a:xfrm>
            <a:custGeom>
              <a:avLst/>
              <a:gdLst/>
              <a:ahLst/>
              <a:cxnLst/>
              <a:rect l="l" t="t" r="r" b="b"/>
              <a:pathLst>
                <a:path w="27571" h="26161">
                  <a:moveTo>
                    <a:pt x="5537" y="3149"/>
                  </a:moveTo>
                  <a:lnTo>
                    <a:pt x="431" y="7683"/>
                  </a:lnTo>
                  <a:lnTo>
                    <a:pt x="0" y="15519"/>
                  </a:lnTo>
                  <a:lnTo>
                    <a:pt x="4533" y="20624"/>
                  </a:lnTo>
                  <a:lnTo>
                    <a:pt x="9093" y="25704"/>
                  </a:lnTo>
                  <a:lnTo>
                    <a:pt x="16916" y="26161"/>
                  </a:lnTo>
                  <a:lnTo>
                    <a:pt x="22009" y="21615"/>
                  </a:lnTo>
                  <a:lnTo>
                    <a:pt x="27127" y="17056"/>
                  </a:lnTo>
                  <a:lnTo>
                    <a:pt x="27571" y="9245"/>
                  </a:lnTo>
                  <a:lnTo>
                    <a:pt x="22999" y="4152"/>
                  </a:lnTo>
                  <a:lnTo>
                    <a:pt x="20561" y="1396"/>
                  </a:lnTo>
                  <a:lnTo>
                    <a:pt x="17170" y="0"/>
                  </a:lnTo>
                  <a:lnTo>
                    <a:pt x="10833" y="0"/>
                  </a:lnTo>
                  <a:lnTo>
                    <a:pt x="7899" y="1028"/>
                  </a:lnTo>
                  <a:lnTo>
                    <a:pt x="5537" y="3149"/>
                  </a:lnTo>
                  <a:close/>
                </a:path>
              </a:pathLst>
            </a:custGeom>
            <a:solidFill>
              <a:srgbClr val="A7A9AB"/>
            </a:solidFill>
          </p:spPr>
          <p:txBody>
            <a:bodyPr wrap="square" lIns="0" tIns="0" rIns="0" bIns="0" rtlCol="0">
              <a:noAutofit/>
            </a:bodyPr>
            <a:lstStyle/>
            <a:p>
              <a:endParaRPr/>
            </a:p>
          </p:txBody>
        </p:sp>
        <p:sp>
          <p:nvSpPr>
            <p:cNvPr id="53" name="object 38"/>
            <p:cNvSpPr/>
            <p:nvPr/>
          </p:nvSpPr>
          <p:spPr>
            <a:xfrm>
              <a:off x="9974634" y="6823610"/>
              <a:ext cx="28206" cy="26479"/>
            </a:xfrm>
            <a:custGeom>
              <a:avLst/>
              <a:gdLst/>
              <a:ahLst/>
              <a:cxnLst/>
              <a:rect l="l" t="t" r="r" b="b"/>
              <a:pathLst>
                <a:path w="28206" h="26479">
                  <a:moveTo>
                    <a:pt x="7391" y="1993"/>
                  </a:moveTo>
                  <a:lnTo>
                    <a:pt x="1663" y="5702"/>
                  </a:lnTo>
                  <a:lnTo>
                    <a:pt x="0" y="13385"/>
                  </a:lnTo>
                  <a:lnTo>
                    <a:pt x="3733" y="19113"/>
                  </a:lnTo>
                  <a:lnTo>
                    <a:pt x="7467" y="24841"/>
                  </a:lnTo>
                  <a:lnTo>
                    <a:pt x="15112" y="26479"/>
                  </a:lnTo>
                  <a:lnTo>
                    <a:pt x="20840" y="22758"/>
                  </a:lnTo>
                  <a:lnTo>
                    <a:pt x="26568" y="19050"/>
                  </a:lnTo>
                  <a:lnTo>
                    <a:pt x="28206" y="11379"/>
                  </a:lnTo>
                  <a:lnTo>
                    <a:pt x="24485" y="5638"/>
                  </a:lnTo>
                  <a:lnTo>
                    <a:pt x="22123" y="1993"/>
                  </a:lnTo>
                  <a:lnTo>
                    <a:pt x="18173" y="0"/>
                  </a:lnTo>
                  <a:lnTo>
                    <a:pt x="11785" y="0"/>
                  </a:lnTo>
                  <a:lnTo>
                    <a:pt x="7391" y="1993"/>
                  </a:lnTo>
                  <a:close/>
                </a:path>
              </a:pathLst>
            </a:custGeom>
            <a:solidFill>
              <a:srgbClr val="A7A9AB"/>
            </a:solidFill>
          </p:spPr>
          <p:txBody>
            <a:bodyPr wrap="square" lIns="0" tIns="0" rIns="0" bIns="0" rtlCol="0">
              <a:noAutofit/>
            </a:bodyPr>
            <a:lstStyle/>
            <a:p>
              <a:endParaRPr/>
            </a:p>
          </p:txBody>
        </p:sp>
        <p:sp>
          <p:nvSpPr>
            <p:cNvPr id="54" name="object 39"/>
            <p:cNvSpPr/>
            <p:nvPr/>
          </p:nvSpPr>
          <p:spPr>
            <a:xfrm>
              <a:off x="9734666" y="6825923"/>
              <a:ext cx="28219" cy="26492"/>
            </a:xfrm>
            <a:custGeom>
              <a:avLst/>
              <a:gdLst/>
              <a:ahLst/>
              <a:cxnLst/>
              <a:rect l="l" t="t" r="r" b="b"/>
              <a:pathLst>
                <a:path w="28219" h="26492">
                  <a:moveTo>
                    <a:pt x="3606" y="5842"/>
                  </a:moveTo>
                  <a:lnTo>
                    <a:pt x="0" y="11645"/>
                  </a:lnTo>
                  <a:lnTo>
                    <a:pt x="1777" y="19278"/>
                  </a:lnTo>
                  <a:lnTo>
                    <a:pt x="7581" y="22910"/>
                  </a:lnTo>
                  <a:lnTo>
                    <a:pt x="13385" y="26492"/>
                  </a:lnTo>
                  <a:lnTo>
                    <a:pt x="21018" y="24714"/>
                  </a:lnTo>
                  <a:lnTo>
                    <a:pt x="24625" y="18910"/>
                  </a:lnTo>
                  <a:lnTo>
                    <a:pt x="28219" y="13106"/>
                  </a:lnTo>
                  <a:lnTo>
                    <a:pt x="26454" y="5499"/>
                  </a:lnTo>
                  <a:lnTo>
                    <a:pt x="20650" y="1866"/>
                  </a:lnTo>
                  <a:lnTo>
                    <a:pt x="18618" y="622"/>
                  </a:lnTo>
                  <a:lnTo>
                    <a:pt x="14122" y="0"/>
                  </a:lnTo>
                  <a:lnTo>
                    <a:pt x="9994" y="0"/>
                  </a:lnTo>
                  <a:lnTo>
                    <a:pt x="5943" y="2095"/>
                  </a:lnTo>
                  <a:lnTo>
                    <a:pt x="3606" y="5842"/>
                  </a:lnTo>
                  <a:close/>
                </a:path>
              </a:pathLst>
            </a:custGeom>
            <a:solidFill>
              <a:srgbClr val="A7A9AB"/>
            </a:solidFill>
          </p:spPr>
          <p:txBody>
            <a:bodyPr wrap="square" lIns="0" tIns="0" rIns="0" bIns="0" rtlCol="0">
              <a:noAutofit/>
            </a:bodyPr>
            <a:lstStyle/>
            <a:p>
              <a:endParaRPr/>
            </a:p>
          </p:txBody>
        </p:sp>
        <p:sp>
          <p:nvSpPr>
            <p:cNvPr id="55" name="object 40"/>
            <p:cNvSpPr/>
            <p:nvPr/>
          </p:nvSpPr>
          <p:spPr>
            <a:xfrm>
              <a:off x="9991975" y="6860560"/>
              <a:ext cx="27585" cy="26187"/>
            </a:xfrm>
            <a:custGeom>
              <a:avLst/>
              <a:gdLst/>
              <a:ahLst/>
              <a:cxnLst/>
              <a:rect l="l" t="t" r="r" b="b"/>
              <a:pathLst>
                <a:path w="27584" h="26187">
                  <a:moveTo>
                    <a:pt x="10274" y="520"/>
                  </a:moveTo>
                  <a:lnTo>
                    <a:pt x="3733" y="2451"/>
                  </a:lnTo>
                  <a:lnTo>
                    <a:pt x="0" y="9321"/>
                  </a:lnTo>
                  <a:lnTo>
                    <a:pt x="1930" y="15887"/>
                  </a:lnTo>
                  <a:lnTo>
                    <a:pt x="3860" y="22440"/>
                  </a:lnTo>
                  <a:lnTo>
                    <a:pt x="10731" y="26187"/>
                  </a:lnTo>
                  <a:lnTo>
                    <a:pt x="17310" y="24257"/>
                  </a:lnTo>
                  <a:lnTo>
                    <a:pt x="23825" y="22326"/>
                  </a:lnTo>
                  <a:lnTo>
                    <a:pt x="27584" y="15430"/>
                  </a:lnTo>
                  <a:lnTo>
                    <a:pt x="25641" y="8877"/>
                  </a:lnTo>
                  <a:lnTo>
                    <a:pt x="24066" y="3492"/>
                  </a:lnTo>
                  <a:lnTo>
                    <a:pt x="19138" y="0"/>
                  </a:lnTo>
                  <a:lnTo>
                    <a:pt x="13792" y="0"/>
                  </a:lnTo>
                  <a:lnTo>
                    <a:pt x="10274" y="520"/>
                  </a:lnTo>
                  <a:close/>
                </a:path>
              </a:pathLst>
            </a:custGeom>
            <a:solidFill>
              <a:srgbClr val="A7A9AB"/>
            </a:solidFill>
          </p:spPr>
          <p:txBody>
            <a:bodyPr wrap="square" lIns="0" tIns="0" rIns="0" bIns="0" rtlCol="0">
              <a:noAutofit/>
            </a:bodyPr>
            <a:lstStyle/>
            <a:p>
              <a:endParaRPr/>
            </a:p>
          </p:txBody>
        </p:sp>
        <p:sp>
          <p:nvSpPr>
            <p:cNvPr id="56" name="object 41"/>
            <p:cNvSpPr/>
            <p:nvPr/>
          </p:nvSpPr>
          <p:spPr>
            <a:xfrm>
              <a:off x="9718740" y="6863198"/>
              <a:ext cx="27482" cy="26123"/>
            </a:xfrm>
            <a:custGeom>
              <a:avLst/>
              <a:gdLst/>
              <a:ahLst/>
              <a:cxnLst/>
              <a:rect l="l" t="t" r="r" b="b"/>
              <a:pathLst>
                <a:path w="27482" h="26123">
                  <a:moveTo>
                    <a:pt x="1816" y="9118"/>
                  </a:moveTo>
                  <a:lnTo>
                    <a:pt x="0" y="15709"/>
                  </a:lnTo>
                  <a:lnTo>
                    <a:pt x="3886" y="22517"/>
                  </a:lnTo>
                  <a:lnTo>
                    <a:pt x="10477" y="24333"/>
                  </a:lnTo>
                  <a:lnTo>
                    <a:pt x="17056" y="26123"/>
                  </a:lnTo>
                  <a:lnTo>
                    <a:pt x="23875" y="22250"/>
                  </a:lnTo>
                  <a:lnTo>
                    <a:pt x="25679" y="15671"/>
                  </a:lnTo>
                  <a:lnTo>
                    <a:pt x="27482" y="9067"/>
                  </a:lnTo>
                  <a:lnTo>
                    <a:pt x="23609" y="2260"/>
                  </a:lnTo>
                  <a:lnTo>
                    <a:pt x="17005" y="444"/>
                  </a:lnTo>
                  <a:lnTo>
                    <a:pt x="13741" y="0"/>
                  </a:lnTo>
                  <a:lnTo>
                    <a:pt x="8305" y="0"/>
                  </a:lnTo>
                  <a:lnTo>
                    <a:pt x="3327" y="3619"/>
                  </a:lnTo>
                  <a:lnTo>
                    <a:pt x="1816" y="9118"/>
                  </a:lnTo>
                  <a:close/>
                </a:path>
              </a:pathLst>
            </a:custGeom>
            <a:solidFill>
              <a:srgbClr val="A7A9AB"/>
            </a:solidFill>
          </p:spPr>
          <p:txBody>
            <a:bodyPr wrap="square" lIns="0" tIns="0" rIns="0" bIns="0" rtlCol="0">
              <a:noAutofit/>
            </a:bodyPr>
            <a:lstStyle/>
            <a:p>
              <a:endParaRPr/>
            </a:p>
          </p:txBody>
        </p:sp>
        <p:sp>
          <p:nvSpPr>
            <p:cNvPr id="57" name="object 42"/>
            <p:cNvSpPr/>
            <p:nvPr/>
          </p:nvSpPr>
          <p:spPr>
            <a:xfrm>
              <a:off x="10161982" y="6861308"/>
              <a:ext cx="57723" cy="58043"/>
            </a:xfrm>
            <a:custGeom>
              <a:avLst/>
              <a:gdLst/>
              <a:ahLst/>
              <a:cxnLst/>
              <a:rect l="l" t="t" r="r" b="b"/>
              <a:pathLst>
                <a:path w="57723" h="58043">
                  <a:moveTo>
                    <a:pt x="20615" y="1206"/>
                  </a:moveTo>
                  <a:lnTo>
                    <a:pt x="13050" y="4659"/>
                  </a:lnTo>
                  <a:lnTo>
                    <a:pt x="4342" y="13371"/>
                  </a:lnTo>
                  <a:lnTo>
                    <a:pt x="0" y="24817"/>
                  </a:lnTo>
                  <a:lnTo>
                    <a:pt x="854" y="37452"/>
                  </a:lnTo>
                  <a:lnTo>
                    <a:pt x="4323" y="45009"/>
                  </a:lnTo>
                  <a:lnTo>
                    <a:pt x="13042" y="53705"/>
                  </a:lnTo>
                  <a:lnTo>
                    <a:pt x="24487" y="58043"/>
                  </a:lnTo>
                  <a:lnTo>
                    <a:pt x="37125" y="57188"/>
                  </a:lnTo>
                  <a:lnTo>
                    <a:pt x="44697" y="53715"/>
                  </a:lnTo>
                  <a:lnTo>
                    <a:pt x="53391" y="45002"/>
                  </a:lnTo>
                  <a:lnTo>
                    <a:pt x="57723" y="33567"/>
                  </a:lnTo>
                  <a:lnTo>
                    <a:pt x="56848" y="20942"/>
                  </a:lnTo>
                  <a:lnTo>
                    <a:pt x="52142" y="11596"/>
                  </a:lnTo>
                  <a:lnTo>
                    <a:pt x="41880" y="3078"/>
                  </a:lnTo>
                  <a:lnTo>
                    <a:pt x="28857" y="0"/>
                  </a:lnTo>
                  <a:lnTo>
                    <a:pt x="26127" y="0"/>
                  </a:lnTo>
                  <a:lnTo>
                    <a:pt x="23346" y="393"/>
                  </a:lnTo>
                  <a:lnTo>
                    <a:pt x="20615" y="1206"/>
                  </a:lnTo>
                  <a:close/>
                </a:path>
              </a:pathLst>
            </a:custGeom>
            <a:solidFill>
              <a:srgbClr val="A7A9AB"/>
            </a:solidFill>
          </p:spPr>
          <p:txBody>
            <a:bodyPr wrap="square" lIns="0" tIns="0" rIns="0" bIns="0" rtlCol="0">
              <a:noAutofit/>
            </a:bodyPr>
            <a:lstStyle/>
            <a:p>
              <a:endParaRPr/>
            </a:p>
          </p:txBody>
        </p:sp>
        <p:sp>
          <p:nvSpPr>
            <p:cNvPr id="58" name="object 43"/>
            <p:cNvSpPr/>
            <p:nvPr/>
          </p:nvSpPr>
          <p:spPr>
            <a:xfrm>
              <a:off x="10291430" y="7006394"/>
              <a:ext cx="68046" cy="272237"/>
            </a:xfrm>
            <a:custGeom>
              <a:avLst/>
              <a:gdLst/>
              <a:ahLst/>
              <a:cxnLst/>
              <a:rect l="l" t="t" r="r" b="b"/>
              <a:pathLst>
                <a:path w="68046" h="272237">
                  <a:moveTo>
                    <a:pt x="0" y="0"/>
                  </a:moveTo>
                  <a:lnTo>
                    <a:pt x="0" y="272237"/>
                  </a:lnTo>
                  <a:lnTo>
                    <a:pt x="68046" y="272237"/>
                  </a:lnTo>
                  <a:lnTo>
                    <a:pt x="68046" y="0"/>
                  </a:lnTo>
                  <a:lnTo>
                    <a:pt x="0" y="0"/>
                  </a:lnTo>
                  <a:close/>
                </a:path>
              </a:pathLst>
            </a:custGeom>
            <a:solidFill>
              <a:srgbClr val="0067B1"/>
            </a:solidFill>
          </p:spPr>
          <p:txBody>
            <a:bodyPr wrap="square" lIns="0" tIns="0" rIns="0" bIns="0" rtlCol="0">
              <a:noAutofit/>
            </a:bodyPr>
            <a:lstStyle/>
            <a:p>
              <a:endParaRPr/>
            </a:p>
          </p:txBody>
        </p:sp>
        <p:sp>
          <p:nvSpPr>
            <p:cNvPr id="59" name="object 44"/>
            <p:cNvSpPr/>
            <p:nvPr/>
          </p:nvSpPr>
          <p:spPr>
            <a:xfrm>
              <a:off x="9673799" y="7142502"/>
              <a:ext cx="0" cy="0"/>
            </a:xfrm>
            <a:custGeom>
              <a:avLst/>
              <a:gdLst/>
              <a:ahLst/>
              <a:cxnLst/>
              <a:rect l="l" t="t" r="r" b="b"/>
              <a:pathLst>
                <a:path>
                  <a:moveTo>
                    <a:pt x="0" y="0"/>
                  </a:moveTo>
                </a:path>
              </a:pathLst>
            </a:custGeom>
            <a:solidFill>
              <a:srgbClr val="0067B1"/>
            </a:solidFill>
          </p:spPr>
          <p:txBody>
            <a:bodyPr wrap="square" lIns="0" tIns="0" rIns="0" bIns="0" rtlCol="0">
              <a:noAutofit/>
            </a:bodyPr>
            <a:lstStyle/>
            <a:p>
              <a:endParaRPr/>
            </a:p>
          </p:txBody>
        </p:sp>
        <p:sp>
          <p:nvSpPr>
            <p:cNvPr id="60" name="object 45"/>
            <p:cNvSpPr/>
            <p:nvPr/>
          </p:nvSpPr>
          <p:spPr>
            <a:xfrm>
              <a:off x="9372811" y="7006398"/>
              <a:ext cx="420280" cy="272249"/>
            </a:xfrm>
            <a:custGeom>
              <a:avLst/>
              <a:gdLst/>
              <a:ahLst/>
              <a:cxnLst/>
              <a:rect l="l" t="t" r="r" b="b"/>
              <a:pathLst>
                <a:path w="420281" h="272249">
                  <a:moveTo>
                    <a:pt x="96378" y="266379"/>
                  </a:moveTo>
                  <a:lnTo>
                    <a:pt x="109136" y="269596"/>
                  </a:lnTo>
                  <a:lnTo>
                    <a:pt x="122326" y="271575"/>
                  </a:lnTo>
                  <a:lnTo>
                    <a:pt x="135877" y="272249"/>
                  </a:lnTo>
                  <a:lnTo>
                    <a:pt x="420281" y="272249"/>
                  </a:lnTo>
                  <a:lnTo>
                    <a:pt x="420281" y="204152"/>
                  </a:lnTo>
                  <a:lnTo>
                    <a:pt x="134717" y="204141"/>
                  </a:lnTo>
                  <a:lnTo>
                    <a:pt x="121381" y="202603"/>
                  </a:lnTo>
                  <a:lnTo>
                    <a:pt x="109009" y="198626"/>
                  </a:lnTo>
                  <a:lnTo>
                    <a:pt x="97806" y="192437"/>
                  </a:lnTo>
                  <a:lnTo>
                    <a:pt x="87972" y="184264"/>
                  </a:lnTo>
                  <a:lnTo>
                    <a:pt x="79101" y="173329"/>
                  </a:lnTo>
                  <a:lnTo>
                    <a:pt x="73132" y="162006"/>
                  </a:lnTo>
                  <a:lnTo>
                    <a:pt x="69370" y="149534"/>
                  </a:lnTo>
                  <a:lnTo>
                    <a:pt x="68046" y="136105"/>
                  </a:lnTo>
                  <a:lnTo>
                    <a:pt x="68063" y="134675"/>
                  </a:lnTo>
                  <a:lnTo>
                    <a:pt x="69651" y="121344"/>
                  </a:lnTo>
                  <a:lnTo>
                    <a:pt x="73653" y="108978"/>
                  </a:lnTo>
                  <a:lnTo>
                    <a:pt x="79837" y="97778"/>
                  </a:lnTo>
                  <a:lnTo>
                    <a:pt x="87972" y="87947"/>
                  </a:lnTo>
                  <a:lnTo>
                    <a:pt x="98731" y="79166"/>
                  </a:lnTo>
                  <a:lnTo>
                    <a:pt x="110044" y="73154"/>
                  </a:lnTo>
                  <a:lnTo>
                    <a:pt x="122506" y="69368"/>
                  </a:lnTo>
                  <a:lnTo>
                    <a:pt x="135915" y="68046"/>
                  </a:lnTo>
                  <a:lnTo>
                    <a:pt x="339813" y="68072"/>
                  </a:lnTo>
                  <a:lnTo>
                    <a:pt x="343852" y="69913"/>
                  </a:lnTo>
                  <a:lnTo>
                    <a:pt x="347052" y="73025"/>
                  </a:lnTo>
                  <a:lnTo>
                    <a:pt x="350164" y="76212"/>
                  </a:lnTo>
                  <a:lnTo>
                    <a:pt x="351993" y="80238"/>
                  </a:lnTo>
                  <a:lnTo>
                    <a:pt x="351993" y="89852"/>
                  </a:lnTo>
                  <a:lnTo>
                    <a:pt x="343852" y="100215"/>
                  </a:lnTo>
                  <a:lnTo>
                    <a:pt x="129133" y="102082"/>
                  </a:lnTo>
                  <a:lnTo>
                    <a:pt x="117946" y="103963"/>
                  </a:lnTo>
                  <a:lnTo>
                    <a:pt x="98055" y="122193"/>
                  </a:lnTo>
                  <a:lnTo>
                    <a:pt x="95084" y="136105"/>
                  </a:lnTo>
                  <a:lnTo>
                    <a:pt x="104058" y="159131"/>
                  </a:lnTo>
                  <a:lnTo>
                    <a:pt x="129133" y="170129"/>
                  </a:lnTo>
                  <a:lnTo>
                    <a:pt x="336728" y="170112"/>
                  </a:lnTo>
                  <a:lnTo>
                    <a:pt x="362820" y="165467"/>
                  </a:lnTo>
                  <a:lnTo>
                    <a:pt x="385542" y="153518"/>
                  </a:lnTo>
                  <a:lnTo>
                    <a:pt x="396318" y="144060"/>
                  </a:lnTo>
                  <a:lnTo>
                    <a:pt x="411030" y="123294"/>
                  </a:lnTo>
                  <a:lnTo>
                    <a:pt x="419032" y="98493"/>
                  </a:lnTo>
                  <a:lnTo>
                    <a:pt x="420090" y="85051"/>
                  </a:lnTo>
                  <a:lnTo>
                    <a:pt x="420073" y="83299"/>
                  </a:lnTo>
                  <a:lnTo>
                    <a:pt x="415419" y="57230"/>
                  </a:lnTo>
                  <a:lnTo>
                    <a:pt x="403456" y="34516"/>
                  </a:lnTo>
                  <a:lnTo>
                    <a:pt x="394020" y="23767"/>
                  </a:lnTo>
                  <a:lnTo>
                    <a:pt x="373257" y="9049"/>
                  </a:lnTo>
                  <a:lnTo>
                    <a:pt x="348449" y="1056"/>
                  </a:lnTo>
                  <a:lnTo>
                    <a:pt x="335013" y="0"/>
                  </a:lnTo>
                  <a:lnTo>
                    <a:pt x="133226" y="25"/>
                  </a:lnTo>
                  <a:lnTo>
                    <a:pt x="106632" y="3171"/>
                  </a:lnTo>
                  <a:lnTo>
                    <a:pt x="81819" y="11212"/>
                  </a:lnTo>
                  <a:lnTo>
                    <a:pt x="59346" y="23625"/>
                  </a:lnTo>
                  <a:lnTo>
                    <a:pt x="39776" y="39890"/>
                  </a:lnTo>
                  <a:lnTo>
                    <a:pt x="29622" y="51254"/>
                  </a:lnTo>
                  <a:lnTo>
                    <a:pt x="15646" y="72642"/>
                  </a:lnTo>
                  <a:lnTo>
                    <a:pt x="5818" y="96594"/>
                  </a:lnTo>
                  <a:lnTo>
                    <a:pt x="662" y="122550"/>
                  </a:lnTo>
                  <a:lnTo>
                    <a:pt x="0" y="136105"/>
                  </a:lnTo>
                  <a:lnTo>
                    <a:pt x="25" y="138845"/>
                  </a:lnTo>
                  <a:lnTo>
                    <a:pt x="3165" y="165439"/>
                  </a:lnTo>
                  <a:lnTo>
                    <a:pt x="11187" y="190260"/>
                  </a:lnTo>
                  <a:lnTo>
                    <a:pt x="23565" y="212745"/>
                  </a:lnTo>
                  <a:lnTo>
                    <a:pt x="39776" y="232333"/>
                  </a:lnTo>
                  <a:lnTo>
                    <a:pt x="51071" y="242467"/>
                  </a:lnTo>
                  <a:lnTo>
                    <a:pt x="72438" y="256499"/>
                  </a:lnTo>
                  <a:lnTo>
                    <a:pt x="84122" y="261992"/>
                  </a:lnTo>
                  <a:lnTo>
                    <a:pt x="96378" y="266379"/>
                  </a:lnTo>
                  <a:close/>
                </a:path>
              </a:pathLst>
            </a:custGeom>
            <a:solidFill>
              <a:srgbClr val="0067B1"/>
            </a:solidFill>
          </p:spPr>
          <p:txBody>
            <a:bodyPr wrap="square" lIns="0" tIns="0" rIns="0" bIns="0" rtlCol="0">
              <a:noAutofit/>
            </a:bodyPr>
            <a:lstStyle/>
            <a:p>
              <a:endParaRPr/>
            </a:p>
          </p:txBody>
        </p:sp>
        <p:sp>
          <p:nvSpPr>
            <p:cNvPr id="61" name="object 46"/>
            <p:cNvSpPr/>
            <p:nvPr/>
          </p:nvSpPr>
          <p:spPr>
            <a:xfrm>
              <a:off x="9829765" y="7006398"/>
              <a:ext cx="420255" cy="272249"/>
            </a:xfrm>
            <a:custGeom>
              <a:avLst/>
              <a:gdLst/>
              <a:ahLst/>
              <a:cxnLst/>
              <a:rect l="l" t="t" r="r" b="b"/>
              <a:pathLst>
                <a:path w="420255" h="272249">
                  <a:moveTo>
                    <a:pt x="68086" y="137518"/>
                  </a:moveTo>
                  <a:lnTo>
                    <a:pt x="69383" y="122683"/>
                  </a:lnTo>
                  <a:lnTo>
                    <a:pt x="73141" y="110206"/>
                  </a:lnTo>
                  <a:lnTo>
                    <a:pt x="79105" y="98874"/>
                  </a:lnTo>
                  <a:lnTo>
                    <a:pt x="87035" y="88885"/>
                  </a:lnTo>
                  <a:lnTo>
                    <a:pt x="97789" y="79795"/>
                  </a:lnTo>
                  <a:lnTo>
                    <a:pt x="108987" y="73606"/>
                  </a:lnTo>
                  <a:lnTo>
                    <a:pt x="121350" y="69619"/>
                  </a:lnTo>
                  <a:lnTo>
                    <a:pt x="134690" y="68070"/>
                  </a:lnTo>
                  <a:lnTo>
                    <a:pt x="420255" y="68059"/>
                  </a:lnTo>
                  <a:lnTo>
                    <a:pt x="420255" y="0"/>
                  </a:lnTo>
                  <a:lnTo>
                    <a:pt x="135864" y="0"/>
                  </a:lnTo>
                  <a:lnTo>
                    <a:pt x="122312" y="673"/>
                  </a:lnTo>
                  <a:lnTo>
                    <a:pt x="96361" y="5863"/>
                  </a:lnTo>
                  <a:lnTo>
                    <a:pt x="72422" y="15739"/>
                  </a:lnTo>
                  <a:lnTo>
                    <a:pt x="51058" y="29772"/>
                  </a:lnTo>
                  <a:lnTo>
                    <a:pt x="39801" y="39878"/>
                  </a:lnTo>
                  <a:lnTo>
                    <a:pt x="23572" y="59466"/>
                  </a:lnTo>
                  <a:lnTo>
                    <a:pt x="11190" y="81951"/>
                  </a:lnTo>
                  <a:lnTo>
                    <a:pt x="3169" y="106771"/>
                  </a:lnTo>
                  <a:lnTo>
                    <a:pt x="26" y="133366"/>
                  </a:lnTo>
                  <a:lnTo>
                    <a:pt x="0" y="136105"/>
                  </a:lnTo>
                  <a:lnTo>
                    <a:pt x="665" y="149655"/>
                  </a:lnTo>
                  <a:lnTo>
                    <a:pt x="5820" y="175608"/>
                  </a:lnTo>
                  <a:lnTo>
                    <a:pt x="15646" y="199562"/>
                  </a:lnTo>
                  <a:lnTo>
                    <a:pt x="29629" y="220956"/>
                  </a:lnTo>
                  <a:lnTo>
                    <a:pt x="39801" y="232333"/>
                  </a:lnTo>
                  <a:lnTo>
                    <a:pt x="59360" y="248597"/>
                  </a:lnTo>
                  <a:lnTo>
                    <a:pt x="81829" y="261019"/>
                  </a:lnTo>
                  <a:lnTo>
                    <a:pt x="106644" y="269071"/>
                  </a:lnTo>
                  <a:lnTo>
                    <a:pt x="133241" y="272224"/>
                  </a:lnTo>
                  <a:lnTo>
                    <a:pt x="335000" y="272249"/>
                  </a:lnTo>
                  <a:lnTo>
                    <a:pt x="348441" y="271190"/>
                  </a:lnTo>
                  <a:lnTo>
                    <a:pt x="373240" y="263182"/>
                  </a:lnTo>
                  <a:lnTo>
                    <a:pt x="394006" y="248468"/>
                  </a:lnTo>
                  <a:lnTo>
                    <a:pt x="403465" y="237685"/>
                  </a:lnTo>
                  <a:lnTo>
                    <a:pt x="415411" y="214967"/>
                  </a:lnTo>
                  <a:lnTo>
                    <a:pt x="420049" y="188889"/>
                  </a:lnTo>
                  <a:lnTo>
                    <a:pt x="419011" y="173727"/>
                  </a:lnTo>
                  <a:lnTo>
                    <a:pt x="411012" y="148929"/>
                  </a:lnTo>
                  <a:lnTo>
                    <a:pt x="396310" y="128157"/>
                  </a:lnTo>
                  <a:lnTo>
                    <a:pt x="385565" y="118718"/>
                  </a:lnTo>
                  <a:lnTo>
                    <a:pt x="362858" y="106756"/>
                  </a:lnTo>
                  <a:lnTo>
                    <a:pt x="336770" y="102099"/>
                  </a:lnTo>
                  <a:lnTo>
                    <a:pt x="129146" y="102082"/>
                  </a:lnTo>
                  <a:lnTo>
                    <a:pt x="115212" y="105052"/>
                  </a:lnTo>
                  <a:lnTo>
                    <a:pt x="96994" y="124941"/>
                  </a:lnTo>
                  <a:lnTo>
                    <a:pt x="98087" y="150039"/>
                  </a:lnTo>
                  <a:lnTo>
                    <a:pt x="117967" y="168257"/>
                  </a:lnTo>
                  <a:lnTo>
                    <a:pt x="339788" y="170154"/>
                  </a:lnTo>
                  <a:lnTo>
                    <a:pt x="343877" y="171983"/>
                  </a:lnTo>
                  <a:lnTo>
                    <a:pt x="347052" y="175120"/>
                  </a:lnTo>
                  <a:lnTo>
                    <a:pt x="350164" y="178320"/>
                  </a:lnTo>
                  <a:lnTo>
                    <a:pt x="352018" y="182346"/>
                  </a:lnTo>
                  <a:lnTo>
                    <a:pt x="352018" y="191960"/>
                  </a:lnTo>
                  <a:lnTo>
                    <a:pt x="343877" y="202323"/>
                  </a:lnTo>
                  <a:lnTo>
                    <a:pt x="135928" y="204152"/>
                  </a:lnTo>
                  <a:lnTo>
                    <a:pt x="122510" y="202839"/>
                  </a:lnTo>
                  <a:lnTo>
                    <a:pt x="110051" y="199070"/>
                  </a:lnTo>
                  <a:lnTo>
                    <a:pt x="98741" y="193071"/>
                  </a:lnTo>
                  <a:lnTo>
                    <a:pt x="88770" y="185071"/>
                  </a:lnTo>
                  <a:lnTo>
                    <a:pt x="79829" y="174434"/>
                  </a:lnTo>
                  <a:lnTo>
                    <a:pt x="73654" y="163238"/>
                  </a:lnTo>
                  <a:lnTo>
                    <a:pt x="69659" y="150869"/>
                  </a:lnTo>
                  <a:lnTo>
                    <a:pt x="68086" y="137518"/>
                  </a:lnTo>
                  <a:close/>
                </a:path>
              </a:pathLst>
            </a:custGeom>
            <a:solidFill>
              <a:srgbClr val="0067B1"/>
            </a:solidFill>
          </p:spPr>
          <p:txBody>
            <a:bodyPr wrap="square" lIns="0" tIns="0" rIns="0" bIns="0" rtlCol="0">
              <a:noAutofit/>
            </a:bodyPr>
            <a:lstStyle/>
            <a:p>
              <a:endParaRPr/>
            </a:p>
          </p:txBody>
        </p:sp>
        <p:sp>
          <p:nvSpPr>
            <p:cNvPr id="62" name="object 47"/>
            <p:cNvSpPr/>
            <p:nvPr/>
          </p:nvSpPr>
          <p:spPr>
            <a:xfrm>
              <a:off x="10280291" y="6855805"/>
              <a:ext cx="82359" cy="82384"/>
            </a:xfrm>
            <a:custGeom>
              <a:avLst/>
              <a:gdLst/>
              <a:ahLst/>
              <a:cxnLst/>
              <a:rect l="l" t="t" r="r" b="b"/>
              <a:pathLst>
                <a:path w="82359" h="82384">
                  <a:moveTo>
                    <a:pt x="82359" y="41186"/>
                  </a:moveTo>
                  <a:lnTo>
                    <a:pt x="81483" y="32698"/>
                  </a:lnTo>
                  <a:lnTo>
                    <a:pt x="76325" y="19714"/>
                  </a:lnTo>
                  <a:lnTo>
                    <a:pt x="67301" y="9349"/>
                  </a:lnTo>
                  <a:lnTo>
                    <a:pt x="55288" y="2484"/>
                  </a:lnTo>
                  <a:lnTo>
                    <a:pt x="41160" y="0"/>
                  </a:lnTo>
                  <a:lnTo>
                    <a:pt x="32703" y="871"/>
                  </a:lnTo>
                  <a:lnTo>
                    <a:pt x="19718" y="6029"/>
                  </a:lnTo>
                  <a:lnTo>
                    <a:pt x="9351" y="15056"/>
                  </a:lnTo>
                  <a:lnTo>
                    <a:pt x="2484" y="27069"/>
                  </a:lnTo>
                  <a:lnTo>
                    <a:pt x="0" y="41186"/>
                  </a:lnTo>
                  <a:lnTo>
                    <a:pt x="872" y="49664"/>
                  </a:lnTo>
                  <a:lnTo>
                    <a:pt x="6028" y="62661"/>
                  </a:lnTo>
                  <a:lnTo>
                    <a:pt x="15049" y="73033"/>
                  </a:lnTo>
                  <a:lnTo>
                    <a:pt x="27054" y="79900"/>
                  </a:lnTo>
                  <a:lnTo>
                    <a:pt x="41160" y="82384"/>
                  </a:lnTo>
                  <a:lnTo>
                    <a:pt x="49668" y="81506"/>
                  </a:lnTo>
                  <a:lnTo>
                    <a:pt x="62658" y="76344"/>
                  </a:lnTo>
                  <a:lnTo>
                    <a:pt x="73019" y="67318"/>
                  </a:lnTo>
                  <a:lnTo>
                    <a:pt x="79878" y="55306"/>
                  </a:lnTo>
                  <a:lnTo>
                    <a:pt x="82359" y="41186"/>
                  </a:lnTo>
                  <a:close/>
                </a:path>
              </a:pathLst>
            </a:custGeom>
            <a:solidFill>
              <a:srgbClr val="0067B1"/>
            </a:solidFill>
          </p:spPr>
          <p:txBody>
            <a:bodyPr wrap="square" lIns="0" tIns="0" rIns="0" bIns="0" rtlCol="0">
              <a:noAutofit/>
            </a:bodyPr>
            <a:lstStyle/>
            <a:p>
              <a:endParaRPr/>
            </a:p>
          </p:txBody>
        </p:sp>
        <p:sp>
          <p:nvSpPr>
            <p:cNvPr id="63" name="object 48"/>
            <p:cNvSpPr/>
            <p:nvPr/>
          </p:nvSpPr>
          <p:spPr>
            <a:xfrm>
              <a:off x="10021637" y="6564818"/>
              <a:ext cx="82359" cy="82372"/>
            </a:xfrm>
            <a:custGeom>
              <a:avLst/>
              <a:gdLst/>
              <a:ahLst/>
              <a:cxnLst/>
              <a:rect l="l" t="t" r="r" b="b"/>
              <a:pathLst>
                <a:path w="82359" h="82372">
                  <a:moveTo>
                    <a:pt x="82359" y="41173"/>
                  </a:moveTo>
                  <a:lnTo>
                    <a:pt x="81485" y="32695"/>
                  </a:lnTo>
                  <a:lnTo>
                    <a:pt x="76328" y="19710"/>
                  </a:lnTo>
                  <a:lnTo>
                    <a:pt x="67304" y="9347"/>
                  </a:lnTo>
                  <a:lnTo>
                    <a:pt x="55290" y="2483"/>
                  </a:lnTo>
                  <a:lnTo>
                    <a:pt x="41160" y="0"/>
                  </a:lnTo>
                  <a:lnTo>
                    <a:pt x="32712" y="869"/>
                  </a:lnTo>
                  <a:lnTo>
                    <a:pt x="19723" y="6022"/>
                  </a:lnTo>
                  <a:lnTo>
                    <a:pt x="9354" y="15045"/>
                  </a:lnTo>
                  <a:lnTo>
                    <a:pt x="2485" y="27056"/>
                  </a:lnTo>
                  <a:lnTo>
                    <a:pt x="0" y="41173"/>
                  </a:lnTo>
                  <a:lnTo>
                    <a:pt x="872" y="49651"/>
                  </a:lnTo>
                  <a:lnTo>
                    <a:pt x="6028" y="62648"/>
                  </a:lnTo>
                  <a:lnTo>
                    <a:pt x="15049" y="73020"/>
                  </a:lnTo>
                  <a:lnTo>
                    <a:pt x="27054" y="79887"/>
                  </a:lnTo>
                  <a:lnTo>
                    <a:pt x="41160" y="82372"/>
                  </a:lnTo>
                  <a:lnTo>
                    <a:pt x="49668" y="81494"/>
                  </a:lnTo>
                  <a:lnTo>
                    <a:pt x="62658" y="76331"/>
                  </a:lnTo>
                  <a:lnTo>
                    <a:pt x="73019" y="67305"/>
                  </a:lnTo>
                  <a:lnTo>
                    <a:pt x="79878" y="55293"/>
                  </a:lnTo>
                  <a:lnTo>
                    <a:pt x="82359" y="41173"/>
                  </a:lnTo>
                  <a:close/>
                </a:path>
              </a:pathLst>
            </a:custGeom>
            <a:solidFill>
              <a:srgbClr val="A7A9AB"/>
            </a:solidFill>
          </p:spPr>
          <p:txBody>
            <a:bodyPr wrap="square" lIns="0" tIns="0" rIns="0" bIns="0" rtlCol="0">
              <a:noAutofit/>
            </a:bodyPr>
            <a:lstStyle/>
            <a:p>
              <a:endParaRPr/>
            </a:p>
          </p:txBody>
        </p:sp>
        <p:sp>
          <p:nvSpPr>
            <p:cNvPr id="64" name="object 49"/>
            <p:cNvSpPr/>
            <p:nvPr/>
          </p:nvSpPr>
          <p:spPr>
            <a:xfrm>
              <a:off x="9995421" y="6754714"/>
              <a:ext cx="38863" cy="38862"/>
            </a:xfrm>
            <a:custGeom>
              <a:avLst/>
              <a:gdLst/>
              <a:ahLst/>
              <a:cxnLst/>
              <a:rect l="l" t="t" r="r" b="b"/>
              <a:pathLst>
                <a:path w="38862" h="38861">
                  <a:moveTo>
                    <a:pt x="38862" y="19431"/>
                  </a:moveTo>
                  <a:lnTo>
                    <a:pt x="33945" y="6512"/>
                  </a:lnTo>
                  <a:lnTo>
                    <a:pt x="21829" y="146"/>
                  </a:lnTo>
                  <a:lnTo>
                    <a:pt x="19431" y="0"/>
                  </a:lnTo>
                  <a:lnTo>
                    <a:pt x="6512" y="4916"/>
                  </a:lnTo>
                  <a:lnTo>
                    <a:pt x="146" y="17032"/>
                  </a:lnTo>
                  <a:lnTo>
                    <a:pt x="0" y="19431"/>
                  </a:lnTo>
                  <a:lnTo>
                    <a:pt x="4916" y="32349"/>
                  </a:lnTo>
                  <a:lnTo>
                    <a:pt x="17032"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p>
          </p:txBody>
        </p:sp>
        <p:sp>
          <p:nvSpPr>
            <p:cNvPr id="65" name="object 50"/>
            <p:cNvSpPr/>
            <p:nvPr/>
          </p:nvSpPr>
          <p:spPr>
            <a:xfrm>
              <a:off x="9660258" y="6806528"/>
              <a:ext cx="38863" cy="38862"/>
            </a:xfrm>
            <a:custGeom>
              <a:avLst/>
              <a:gdLst/>
              <a:ahLst/>
              <a:cxnLst/>
              <a:rect l="l" t="t" r="r" b="b"/>
              <a:pathLst>
                <a:path w="38862" h="38861">
                  <a:moveTo>
                    <a:pt x="38862" y="19431"/>
                  </a:moveTo>
                  <a:lnTo>
                    <a:pt x="33945" y="6512"/>
                  </a:lnTo>
                  <a:lnTo>
                    <a:pt x="21829" y="146"/>
                  </a:lnTo>
                  <a:lnTo>
                    <a:pt x="19431" y="0"/>
                  </a:lnTo>
                  <a:lnTo>
                    <a:pt x="6507" y="4916"/>
                  </a:lnTo>
                  <a:lnTo>
                    <a:pt x="146" y="17032"/>
                  </a:lnTo>
                  <a:lnTo>
                    <a:pt x="0" y="19431"/>
                  </a:lnTo>
                  <a:lnTo>
                    <a:pt x="4911" y="32349"/>
                  </a:lnTo>
                  <a:lnTo>
                    <a:pt x="17029" y="38715"/>
                  </a:lnTo>
                  <a:lnTo>
                    <a:pt x="19431" y="38862"/>
                  </a:lnTo>
                  <a:lnTo>
                    <a:pt x="32349" y="33945"/>
                  </a:lnTo>
                  <a:lnTo>
                    <a:pt x="38715" y="21829"/>
                  </a:lnTo>
                  <a:lnTo>
                    <a:pt x="38862" y="19431"/>
                  </a:lnTo>
                  <a:close/>
                </a:path>
              </a:pathLst>
            </a:custGeom>
            <a:solidFill>
              <a:srgbClr val="A7A9AB"/>
            </a:solidFill>
          </p:spPr>
          <p:txBody>
            <a:bodyPr wrap="square" lIns="0" tIns="0" rIns="0" bIns="0" rtlCol="0">
              <a:noAutofit/>
            </a:bodyPr>
            <a:lstStyle/>
            <a:p>
              <a:endParaRPr/>
            </a:p>
          </p:txBody>
        </p:sp>
        <p:sp>
          <p:nvSpPr>
            <p:cNvPr id="66" name="object 51"/>
            <p:cNvSpPr/>
            <p:nvPr/>
          </p:nvSpPr>
          <p:spPr>
            <a:xfrm>
              <a:off x="9949580" y="6792978"/>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p>
          </p:txBody>
        </p:sp>
        <p:sp>
          <p:nvSpPr>
            <p:cNvPr id="67" name="object 52"/>
            <p:cNvSpPr/>
            <p:nvPr/>
          </p:nvSpPr>
          <p:spPr>
            <a:xfrm>
              <a:off x="9796501" y="6772315"/>
              <a:ext cx="24764" cy="24765"/>
            </a:xfrm>
            <a:custGeom>
              <a:avLst/>
              <a:gdLst/>
              <a:ahLst/>
              <a:cxnLst/>
              <a:rect l="l" t="t" r="r" b="b"/>
              <a:pathLst>
                <a:path w="24764" h="24765">
                  <a:moveTo>
                    <a:pt x="0" y="12382"/>
                  </a:moveTo>
                  <a:lnTo>
                    <a:pt x="0" y="19215"/>
                  </a:lnTo>
                  <a:lnTo>
                    <a:pt x="5537" y="24765"/>
                  </a:lnTo>
                  <a:lnTo>
                    <a:pt x="19227" y="24765"/>
                  </a:lnTo>
                  <a:lnTo>
                    <a:pt x="24765" y="19215"/>
                  </a:lnTo>
                  <a:lnTo>
                    <a:pt x="24765" y="5537"/>
                  </a:lnTo>
                  <a:lnTo>
                    <a:pt x="19227" y="0"/>
                  </a:lnTo>
                  <a:lnTo>
                    <a:pt x="5537" y="0"/>
                  </a:lnTo>
                  <a:lnTo>
                    <a:pt x="0" y="5537"/>
                  </a:lnTo>
                  <a:lnTo>
                    <a:pt x="0" y="12382"/>
                  </a:lnTo>
                  <a:close/>
                </a:path>
              </a:pathLst>
            </a:custGeom>
            <a:solidFill>
              <a:srgbClr val="A7A9AB"/>
            </a:solidFill>
          </p:spPr>
          <p:txBody>
            <a:bodyPr wrap="square" lIns="0" tIns="0" rIns="0" bIns="0" rtlCol="0">
              <a:noAutofit/>
            </a:bodyPr>
            <a:lstStyle/>
            <a:p>
              <a:endParaRPr/>
            </a:p>
          </p:txBody>
        </p:sp>
        <p:sp>
          <p:nvSpPr>
            <p:cNvPr id="68" name="object 2"/>
            <p:cNvSpPr txBox="1"/>
            <p:nvPr/>
          </p:nvSpPr>
          <p:spPr>
            <a:xfrm>
              <a:off x="10291430" y="7006394"/>
              <a:ext cx="68046" cy="272237"/>
            </a:xfrm>
            <a:prstGeom prst="rect">
              <a:avLst/>
            </a:prstGeom>
          </p:spPr>
          <p:txBody>
            <a:bodyPr wrap="square" lIns="0" tIns="0" rIns="0" bIns="0" rtlCol="0">
              <a:noAutofit/>
            </a:bodyPr>
            <a:lstStyle/>
            <a:p>
              <a:pPr marL="25397">
                <a:lnSpc>
                  <a:spcPts val="999"/>
                </a:lnSpc>
              </a:pPr>
              <a:endParaRPr sz="1000" dirty="0"/>
            </a:p>
          </p:txBody>
        </p:sp>
      </p:grpSp>
      <p:sp>
        <p:nvSpPr>
          <p:cNvPr id="70" name="Rectangle 69"/>
          <p:cNvSpPr/>
          <p:nvPr/>
        </p:nvSpPr>
        <p:spPr>
          <a:xfrm>
            <a:off x="2404848" y="3740478"/>
            <a:ext cx="3233931" cy="923320"/>
          </a:xfrm>
          <a:prstGeom prst="rect">
            <a:avLst/>
          </a:prstGeom>
        </p:spPr>
        <p:txBody>
          <a:bodyPr wrap="none" lIns="91429" tIns="45715" rIns="91429" bIns="45715">
            <a:spAutoFit/>
          </a:bodyPr>
          <a:lstStyle/>
          <a:p>
            <a:r>
              <a:rPr lang="en-US" dirty="0" smtClean="0"/>
              <a:t>Africa and Arabia:</a:t>
            </a:r>
          </a:p>
          <a:p>
            <a:r>
              <a:rPr lang="en-US" dirty="0" smtClean="0"/>
              <a:t>Council </a:t>
            </a:r>
            <a:r>
              <a:rPr lang="en-US" dirty="0"/>
              <a:t>for Scientific and </a:t>
            </a:r>
            <a:endParaRPr lang="en-US" dirty="0" smtClean="0"/>
          </a:p>
          <a:p>
            <a:r>
              <a:rPr lang="en-US" dirty="0" smtClean="0"/>
              <a:t>Industrial Research, South Africa </a:t>
            </a:r>
            <a:endParaRPr lang="en-US" dirty="0"/>
          </a:p>
        </p:txBody>
      </p:sp>
      <p:sp>
        <p:nvSpPr>
          <p:cNvPr id="71" name="Rectangle 70"/>
          <p:cNvSpPr/>
          <p:nvPr/>
        </p:nvSpPr>
        <p:spPr>
          <a:xfrm>
            <a:off x="2394402" y="4918670"/>
            <a:ext cx="2710976" cy="923320"/>
          </a:xfrm>
          <a:prstGeom prst="rect">
            <a:avLst/>
          </a:prstGeom>
        </p:spPr>
        <p:txBody>
          <a:bodyPr wrap="none" lIns="91429" tIns="45715" rIns="91429" bIns="45715">
            <a:spAutoFit/>
          </a:bodyPr>
          <a:lstStyle/>
          <a:p>
            <a:r>
              <a:rPr lang="en-US" dirty="0" smtClean="0"/>
              <a:t>India:</a:t>
            </a:r>
          </a:p>
          <a:p>
            <a:r>
              <a:rPr lang="en-US" dirty="0"/>
              <a:t>Centre for </a:t>
            </a:r>
            <a:r>
              <a:rPr lang="en-US" dirty="0" smtClean="0"/>
              <a:t>Development </a:t>
            </a:r>
            <a:r>
              <a:rPr lang="en-US" dirty="0"/>
              <a:t>of </a:t>
            </a:r>
            <a:endParaRPr lang="en-US" dirty="0" smtClean="0"/>
          </a:p>
          <a:p>
            <a:r>
              <a:rPr lang="en-US" dirty="0" smtClean="0"/>
              <a:t>Advanced </a:t>
            </a:r>
            <a:r>
              <a:rPr lang="en-US" dirty="0"/>
              <a:t>Computing</a:t>
            </a:r>
          </a:p>
        </p:txBody>
      </p:sp>
      <p:sp>
        <p:nvSpPr>
          <p:cNvPr id="72" name="Rectangle 71"/>
          <p:cNvSpPr/>
          <p:nvPr/>
        </p:nvSpPr>
        <p:spPr>
          <a:xfrm>
            <a:off x="2438400" y="6310868"/>
            <a:ext cx="572370" cy="369322"/>
          </a:xfrm>
          <a:prstGeom prst="rect">
            <a:avLst/>
          </a:prstGeom>
        </p:spPr>
        <p:txBody>
          <a:bodyPr wrap="none" lIns="91429" tIns="45715" rIns="91429" bIns="45715">
            <a:spAutoFit/>
          </a:bodyPr>
          <a:lstStyle/>
          <a:p>
            <a:r>
              <a:rPr lang="en-US" dirty="0" smtClean="0"/>
              <a:t>USA</a:t>
            </a:r>
            <a:endParaRPr lang="en-US" dirty="0"/>
          </a:p>
        </p:txBody>
      </p:sp>
      <p:pic>
        <p:nvPicPr>
          <p:cNvPr id="73" name="Picture 72" descr="Screen Shot 2016-10-04 at 07.05.4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4201" y="2489201"/>
            <a:ext cx="1727200" cy="1145680"/>
          </a:xfrm>
          <a:prstGeom prst="rect">
            <a:avLst/>
          </a:prstGeom>
        </p:spPr>
      </p:pic>
      <p:sp>
        <p:nvSpPr>
          <p:cNvPr id="74" name="Rectangle 73"/>
          <p:cNvSpPr/>
          <p:nvPr/>
        </p:nvSpPr>
        <p:spPr>
          <a:xfrm>
            <a:off x="7239000" y="2641600"/>
            <a:ext cx="2934232" cy="923320"/>
          </a:xfrm>
          <a:prstGeom prst="rect">
            <a:avLst/>
          </a:prstGeom>
        </p:spPr>
        <p:txBody>
          <a:bodyPr wrap="none" lIns="91429" tIns="45715" rIns="91429" bIns="45715">
            <a:spAutoFit/>
          </a:bodyPr>
          <a:lstStyle/>
          <a:p>
            <a:r>
              <a:rPr lang="en-US" dirty="0" smtClean="0"/>
              <a:t>China:</a:t>
            </a:r>
          </a:p>
          <a:p>
            <a:r>
              <a:rPr lang="en-US" dirty="0"/>
              <a:t>Institute of </a:t>
            </a:r>
            <a:r>
              <a:rPr lang="en-US" dirty="0" smtClean="0"/>
              <a:t>HEP, </a:t>
            </a:r>
            <a:endParaRPr lang="en-US" dirty="0"/>
          </a:p>
          <a:p>
            <a:r>
              <a:rPr lang="en-US" dirty="0"/>
              <a:t>Chinese Academy of Sciences </a:t>
            </a:r>
          </a:p>
        </p:txBody>
      </p:sp>
      <p:sp>
        <p:nvSpPr>
          <p:cNvPr id="75" name="Rectangle 74"/>
          <p:cNvSpPr/>
          <p:nvPr/>
        </p:nvSpPr>
        <p:spPr>
          <a:xfrm>
            <a:off x="7765851" y="3775670"/>
            <a:ext cx="2292549" cy="923320"/>
          </a:xfrm>
          <a:prstGeom prst="rect">
            <a:avLst/>
          </a:prstGeom>
        </p:spPr>
        <p:txBody>
          <a:bodyPr wrap="square" lIns="91429" tIns="45715" rIns="91429" bIns="45715">
            <a:spAutoFit/>
          </a:bodyPr>
          <a:lstStyle/>
          <a:p>
            <a:r>
              <a:rPr lang="en-US" dirty="0" smtClean="0"/>
              <a:t>Latin America:</a:t>
            </a:r>
          </a:p>
          <a:p>
            <a:r>
              <a:rPr lang="en-US" dirty="0" err="1"/>
              <a:t>Universida</a:t>
            </a:r>
            <a:r>
              <a:rPr lang="en-US" dirty="0"/>
              <a:t> de Federal do </a:t>
            </a:r>
            <a:r>
              <a:rPr lang="en-US" dirty="0" smtClean="0"/>
              <a:t>Rio </a:t>
            </a:r>
            <a:r>
              <a:rPr lang="en-US" dirty="0"/>
              <a:t>de Janeiro </a:t>
            </a:r>
            <a:endParaRPr lang="en-US" dirty="0" smtClean="0"/>
          </a:p>
        </p:txBody>
      </p:sp>
      <p:sp>
        <p:nvSpPr>
          <p:cNvPr id="77" name="Rectangle 76"/>
          <p:cNvSpPr/>
          <p:nvPr/>
        </p:nvSpPr>
        <p:spPr>
          <a:xfrm>
            <a:off x="7772400" y="5147270"/>
            <a:ext cx="2314434" cy="646321"/>
          </a:xfrm>
          <a:prstGeom prst="rect">
            <a:avLst/>
          </a:prstGeom>
        </p:spPr>
        <p:txBody>
          <a:bodyPr wrap="none" lIns="91429" tIns="45715" rIns="91429" bIns="45715">
            <a:spAutoFit/>
          </a:bodyPr>
          <a:lstStyle/>
          <a:p>
            <a:r>
              <a:rPr lang="en-US" dirty="0" smtClean="0"/>
              <a:t>Australia:</a:t>
            </a:r>
            <a:endParaRPr lang="en-US" dirty="0" smtClean="0"/>
          </a:p>
          <a:p>
            <a:r>
              <a:rPr lang="en-US" dirty="0" smtClean="0"/>
              <a:t>Nectar Research Cloud</a:t>
            </a:r>
            <a:endParaRPr lang="en-US" dirty="0" smtClean="0"/>
          </a:p>
        </p:txBody>
      </p:sp>
      <p:sp>
        <p:nvSpPr>
          <p:cNvPr id="78" name="Rectangle 77"/>
          <p:cNvSpPr/>
          <p:nvPr/>
        </p:nvSpPr>
        <p:spPr>
          <a:xfrm>
            <a:off x="8305800" y="6414869"/>
            <a:ext cx="881988" cy="369322"/>
          </a:xfrm>
          <a:prstGeom prst="rect">
            <a:avLst/>
          </a:prstGeom>
        </p:spPr>
        <p:txBody>
          <a:bodyPr wrap="none" lIns="91429" tIns="45715" rIns="91429" bIns="45715">
            <a:spAutoFit/>
          </a:bodyPr>
          <a:lstStyle/>
          <a:p>
            <a:r>
              <a:rPr lang="en-US" dirty="0" smtClean="0"/>
              <a:t>Canada</a:t>
            </a:r>
          </a:p>
        </p:txBody>
      </p:sp>
      <p:sp>
        <p:nvSpPr>
          <p:cNvPr id="79" name="Rectangle 78"/>
          <p:cNvSpPr/>
          <p:nvPr/>
        </p:nvSpPr>
        <p:spPr>
          <a:xfrm>
            <a:off x="2438400" y="2946401"/>
            <a:ext cx="1675812" cy="369322"/>
          </a:xfrm>
          <a:prstGeom prst="rect">
            <a:avLst/>
          </a:prstGeom>
        </p:spPr>
        <p:txBody>
          <a:bodyPr wrap="none" lIns="91429" tIns="45715" rIns="91429" bIns="45715">
            <a:spAutoFit/>
          </a:bodyPr>
          <a:lstStyle/>
          <a:p>
            <a:r>
              <a:rPr lang="en-US" dirty="0" smtClean="0"/>
              <a:t>Europe (mainly)</a:t>
            </a:r>
            <a:endParaRPr lang="en-US" dirty="0"/>
          </a:p>
        </p:txBody>
      </p:sp>
      <p:pic>
        <p:nvPicPr>
          <p:cNvPr id="2" name="Picture 1"/>
          <p:cNvPicPr>
            <a:picLocks noChangeAspect="1"/>
          </p:cNvPicPr>
          <p:nvPr/>
        </p:nvPicPr>
        <p:blipFill>
          <a:blip r:embed="rId9"/>
          <a:stretch>
            <a:fillRect/>
          </a:stretch>
        </p:blipFill>
        <p:spPr>
          <a:xfrm>
            <a:off x="5562600" y="5003800"/>
            <a:ext cx="1600200" cy="1003299"/>
          </a:xfrm>
          <a:prstGeom prst="rect">
            <a:avLst/>
          </a:prstGeom>
        </p:spPr>
      </p:pic>
    </p:spTree>
    <p:extLst>
      <p:ext uri="{BB962C8B-B14F-4D97-AF65-F5344CB8AC3E}">
        <p14:creationId xmlns:p14="http://schemas.microsoft.com/office/powerpoint/2010/main" val="32508266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2849" y="6401991"/>
            <a:ext cx="1628889" cy="936208"/>
          </a:xfrm>
          <a:prstGeom prst="rect">
            <a:avLst/>
          </a:prstGeom>
          <a:noFill/>
        </p:spPr>
        <p:txBody>
          <a:bodyPr wrap="none" lIns="104192" tIns="52097" rIns="104192" bIns="52097" rtlCol="0">
            <a:spAutoFit/>
          </a:bodyPr>
          <a:lstStyle/>
          <a:p>
            <a:pPr algn="ctr"/>
            <a:r>
              <a:rPr lang="en-GB" b="1" dirty="0" smtClean="0">
                <a:solidFill>
                  <a:schemeClr val="accent6">
                    <a:lumMod val="75000"/>
                  </a:schemeClr>
                </a:solidFill>
              </a:rPr>
              <a:t>International </a:t>
            </a:r>
          </a:p>
          <a:p>
            <a:pPr algn="ctr"/>
            <a:r>
              <a:rPr lang="en-GB" b="1" dirty="0" smtClean="0">
                <a:solidFill>
                  <a:schemeClr val="accent6">
                    <a:lumMod val="75000"/>
                  </a:schemeClr>
                </a:solidFill>
              </a:rPr>
              <a:t>Research</a:t>
            </a:r>
            <a:r>
              <a:rPr lang="en-GB" b="1" dirty="0" smtClean="0">
                <a:solidFill>
                  <a:schemeClr val="accent6">
                    <a:lumMod val="75000"/>
                  </a:schemeClr>
                </a:solidFill>
              </a:rPr>
              <a:t/>
            </a:r>
            <a:br>
              <a:rPr lang="en-GB" b="1" dirty="0" smtClean="0">
                <a:solidFill>
                  <a:schemeClr val="accent6">
                    <a:lumMod val="75000"/>
                  </a:schemeClr>
                </a:solidFill>
              </a:rPr>
            </a:br>
            <a:r>
              <a:rPr lang="en-GB" b="1" dirty="0" smtClean="0">
                <a:solidFill>
                  <a:schemeClr val="accent6">
                    <a:lumMod val="75000"/>
                  </a:schemeClr>
                </a:solidFill>
              </a:rPr>
              <a:t>infrastructures</a:t>
            </a:r>
            <a:endParaRPr lang="en-GB" b="1" dirty="0">
              <a:solidFill>
                <a:schemeClr val="accent6">
                  <a:lumMod val="75000"/>
                </a:schemeClr>
              </a:solidFill>
            </a:endParaRPr>
          </a:p>
        </p:txBody>
      </p:sp>
      <p:cxnSp>
        <p:nvCxnSpPr>
          <p:cNvPr id="4" name="Straight Arrow Connector 3"/>
          <p:cNvCxnSpPr/>
          <p:nvPr/>
        </p:nvCxnSpPr>
        <p:spPr>
          <a:xfrm>
            <a:off x="1049530" y="6327817"/>
            <a:ext cx="8988999" cy="0"/>
          </a:xfrm>
          <a:prstGeom prst="straightConnector1">
            <a:avLst/>
          </a:prstGeom>
          <a:ln w="19050">
            <a:solidFill>
              <a:srgbClr val="E46C0A"/>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049529" y="1400337"/>
            <a:ext cx="0" cy="4927482"/>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6392" y="1161910"/>
            <a:ext cx="1050793" cy="843875"/>
          </a:xfrm>
          <a:prstGeom prst="rect">
            <a:avLst/>
          </a:prstGeom>
          <a:noFill/>
        </p:spPr>
        <p:txBody>
          <a:bodyPr wrap="none" lIns="104192" tIns="52097" rIns="104192" bIns="52097" rtlCol="0">
            <a:spAutoFit/>
          </a:bodyPr>
          <a:lstStyle/>
          <a:p>
            <a:pPr algn="ctr"/>
            <a:r>
              <a:rPr lang="en-GB" sz="1600" b="1" dirty="0">
                <a:solidFill>
                  <a:srgbClr val="E46C0A"/>
                </a:solidFill>
              </a:rPr>
              <a:t>Size of </a:t>
            </a:r>
            <a:br>
              <a:rPr lang="en-GB" sz="1600" b="1" dirty="0">
                <a:solidFill>
                  <a:srgbClr val="E46C0A"/>
                </a:solidFill>
              </a:rPr>
            </a:br>
            <a:r>
              <a:rPr lang="en-GB" sz="1600" b="1" dirty="0">
                <a:solidFill>
                  <a:srgbClr val="E46C0A"/>
                </a:solidFill>
              </a:rPr>
              <a:t>individual</a:t>
            </a:r>
            <a:br>
              <a:rPr lang="en-GB" sz="1600" b="1" dirty="0">
                <a:solidFill>
                  <a:srgbClr val="E46C0A"/>
                </a:solidFill>
              </a:rPr>
            </a:br>
            <a:r>
              <a:rPr lang="en-GB" sz="1600" b="1" dirty="0">
                <a:solidFill>
                  <a:srgbClr val="E46C0A"/>
                </a:solidFill>
              </a:rPr>
              <a:t>groups</a:t>
            </a:r>
          </a:p>
        </p:txBody>
      </p:sp>
      <p:sp>
        <p:nvSpPr>
          <p:cNvPr id="7" name="TextBox 6"/>
          <p:cNvSpPr txBox="1"/>
          <p:nvPr/>
        </p:nvSpPr>
        <p:spPr>
          <a:xfrm>
            <a:off x="2687351" y="6419470"/>
            <a:ext cx="2875249" cy="659209"/>
          </a:xfrm>
          <a:prstGeom prst="rect">
            <a:avLst/>
          </a:prstGeom>
          <a:noFill/>
        </p:spPr>
        <p:txBody>
          <a:bodyPr wrap="none" lIns="104192" tIns="52097" rIns="104192" bIns="52097" rtlCol="0">
            <a:spAutoFit/>
          </a:bodyPr>
          <a:lstStyle/>
          <a:p>
            <a:pPr algn="ctr"/>
            <a:r>
              <a:rPr lang="en-GB" b="1" dirty="0">
                <a:solidFill>
                  <a:schemeClr val="accent6">
                    <a:lumMod val="75000"/>
                  </a:schemeClr>
                </a:solidFill>
              </a:rPr>
              <a:t>Multinational </a:t>
            </a:r>
            <a:r>
              <a:rPr lang="en-GB" b="1" dirty="0" smtClean="0">
                <a:solidFill>
                  <a:schemeClr val="accent6">
                    <a:lumMod val="75000"/>
                  </a:schemeClr>
                </a:solidFill>
              </a:rPr>
              <a:t>communities, </a:t>
            </a:r>
            <a:br>
              <a:rPr lang="en-GB" b="1" dirty="0" smtClean="0">
                <a:solidFill>
                  <a:schemeClr val="accent6">
                    <a:lumMod val="75000"/>
                  </a:schemeClr>
                </a:solidFill>
              </a:rPr>
            </a:br>
            <a:r>
              <a:rPr lang="en-GB" b="1" dirty="0" smtClean="0">
                <a:solidFill>
                  <a:schemeClr val="accent6">
                    <a:lumMod val="75000"/>
                  </a:schemeClr>
                </a:solidFill>
              </a:rPr>
              <a:t>(e.g. H2020 projects)</a:t>
            </a:r>
            <a:endParaRPr lang="en-GB" b="1" dirty="0">
              <a:solidFill>
                <a:schemeClr val="accent6">
                  <a:lumMod val="75000"/>
                </a:schemeClr>
              </a:solidFill>
            </a:endParaRPr>
          </a:p>
        </p:txBody>
      </p:sp>
      <p:sp>
        <p:nvSpPr>
          <p:cNvPr id="8" name="TextBox 7"/>
          <p:cNvSpPr txBox="1"/>
          <p:nvPr/>
        </p:nvSpPr>
        <p:spPr>
          <a:xfrm>
            <a:off x="8073301" y="6407293"/>
            <a:ext cx="2143753" cy="382210"/>
          </a:xfrm>
          <a:prstGeom prst="rect">
            <a:avLst/>
          </a:prstGeom>
          <a:noFill/>
        </p:spPr>
        <p:txBody>
          <a:bodyPr wrap="none" lIns="104192" tIns="52097" rIns="104192" bIns="52097" rtlCol="0">
            <a:spAutoFit/>
          </a:bodyPr>
          <a:lstStyle/>
          <a:p>
            <a:pPr algn="ctr"/>
            <a:r>
              <a:rPr lang="en-GB" b="1" dirty="0">
                <a:solidFill>
                  <a:schemeClr val="accent6">
                    <a:lumMod val="75000"/>
                  </a:schemeClr>
                </a:solidFill>
              </a:rPr>
              <a:t>‘Long </a:t>
            </a:r>
            <a:r>
              <a:rPr lang="en-GB" b="1" dirty="0" smtClean="0">
                <a:solidFill>
                  <a:schemeClr val="accent6">
                    <a:lumMod val="75000"/>
                  </a:schemeClr>
                </a:solidFill>
              </a:rPr>
              <a:t>tail of science’</a:t>
            </a:r>
            <a:endParaRPr lang="en-GB" b="1" dirty="0">
              <a:solidFill>
                <a:schemeClr val="accent6">
                  <a:lumMod val="75000"/>
                </a:schemeClr>
              </a:solidFill>
            </a:endParaRPr>
          </a:p>
        </p:txBody>
      </p:sp>
      <p:sp>
        <p:nvSpPr>
          <p:cNvPr id="9" name="TextBox 8"/>
          <p:cNvSpPr txBox="1"/>
          <p:nvPr/>
        </p:nvSpPr>
        <p:spPr>
          <a:xfrm>
            <a:off x="1217543" y="1147165"/>
            <a:ext cx="1117118" cy="4044752"/>
          </a:xfrm>
          <a:prstGeom prst="rect">
            <a:avLst/>
          </a:prstGeom>
          <a:noFill/>
        </p:spPr>
        <p:txBody>
          <a:bodyPr wrap="none" lIns="104192" tIns="52097" rIns="104192" bIns="52097" rtlCol="0">
            <a:spAutoFit/>
          </a:bodyPr>
          <a:lstStyle/>
          <a:p>
            <a:r>
              <a:rPr lang="en-GB" sz="1600" dirty="0"/>
              <a:t>WLCG</a:t>
            </a:r>
          </a:p>
          <a:p>
            <a:r>
              <a:rPr lang="en-US" sz="1600" dirty="0"/>
              <a:t>ELI</a:t>
            </a:r>
          </a:p>
          <a:p>
            <a:r>
              <a:rPr lang="en-GB" sz="1600" dirty="0"/>
              <a:t>CTA</a:t>
            </a:r>
          </a:p>
          <a:p>
            <a:r>
              <a:rPr lang="en-GB" sz="1600" dirty="0"/>
              <a:t>ELIXIR</a:t>
            </a:r>
          </a:p>
          <a:p>
            <a:r>
              <a:rPr lang="en-US" sz="1600" dirty="0"/>
              <a:t>EPOS</a:t>
            </a:r>
            <a:endParaRPr lang="en-GB" sz="1600" dirty="0"/>
          </a:p>
          <a:p>
            <a:r>
              <a:rPr lang="en-GB" sz="1600" dirty="0"/>
              <a:t>EISCAT_3D</a:t>
            </a:r>
          </a:p>
          <a:p>
            <a:r>
              <a:rPr lang="en-US" sz="1600" dirty="0"/>
              <a:t>BBMRI</a:t>
            </a:r>
          </a:p>
          <a:p>
            <a:r>
              <a:rPr lang="en-US" sz="1600" dirty="0"/>
              <a:t>CLARIN</a:t>
            </a:r>
          </a:p>
          <a:p>
            <a:r>
              <a:rPr lang="en-US" sz="1600" dirty="0"/>
              <a:t>LOFAR</a:t>
            </a:r>
          </a:p>
          <a:p>
            <a:r>
              <a:rPr lang="en-GB" sz="1600" dirty="0"/>
              <a:t>EMSO</a:t>
            </a:r>
          </a:p>
          <a:p>
            <a:r>
              <a:rPr lang="en-GB" sz="1600" dirty="0" err="1"/>
              <a:t>LifeWatch</a:t>
            </a:r>
            <a:endParaRPr lang="en-GB" sz="1600" dirty="0"/>
          </a:p>
          <a:p>
            <a:r>
              <a:rPr lang="en-GB" sz="1600" dirty="0"/>
              <a:t>ICOS</a:t>
            </a:r>
          </a:p>
          <a:p>
            <a:r>
              <a:rPr lang="en-US" sz="1600" dirty="0"/>
              <a:t>EMSO</a:t>
            </a:r>
          </a:p>
          <a:p>
            <a:r>
              <a:rPr lang="en-US" sz="1600" dirty="0"/>
              <a:t>CORBEL</a:t>
            </a:r>
          </a:p>
          <a:p>
            <a:r>
              <a:rPr lang="en-US" sz="1600" dirty="0" err="1"/>
              <a:t>ENVRIplus</a:t>
            </a:r>
            <a:endParaRPr lang="en-US" sz="1600" dirty="0"/>
          </a:p>
          <a:p>
            <a:r>
              <a:rPr lang="is-IS" sz="1600" dirty="0"/>
              <a:t>…</a:t>
            </a:r>
            <a:endParaRPr lang="en-GB" sz="1600" dirty="0"/>
          </a:p>
        </p:txBody>
      </p:sp>
      <p:sp>
        <p:nvSpPr>
          <p:cNvPr id="10" name="TextBox 9"/>
          <p:cNvSpPr txBox="1"/>
          <p:nvPr/>
        </p:nvSpPr>
        <p:spPr>
          <a:xfrm>
            <a:off x="3401786" y="2172534"/>
            <a:ext cx="2129314" cy="3306088"/>
          </a:xfrm>
          <a:prstGeom prst="rect">
            <a:avLst/>
          </a:prstGeom>
          <a:noFill/>
        </p:spPr>
        <p:txBody>
          <a:bodyPr wrap="none" lIns="104192" tIns="52097" rIns="104192" bIns="52097" rtlCol="0">
            <a:spAutoFit/>
          </a:bodyPr>
          <a:lstStyle/>
          <a:p>
            <a:r>
              <a:rPr lang="en-GB" sz="1600" dirty="0"/>
              <a:t>VRE projects</a:t>
            </a:r>
          </a:p>
          <a:p>
            <a:r>
              <a:rPr lang="en-GB" sz="1600" dirty="0" err="1" smtClean="0"/>
              <a:t>OpenDreamKit</a:t>
            </a:r>
            <a:endParaRPr lang="en-GB" sz="1600" dirty="0" smtClean="0"/>
          </a:p>
          <a:p>
            <a:r>
              <a:rPr lang="en-GB" sz="1600" dirty="0" err="1" smtClean="0"/>
              <a:t>WeNMR</a:t>
            </a:r>
            <a:endParaRPr lang="en-GB" sz="1600" dirty="0"/>
          </a:p>
          <a:p>
            <a:r>
              <a:rPr lang="en-GB" sz="1600" dirty="0"/>
              <a:t>DRIHM</a:t>
            </a:r>
          </a:p>
          <a:p>
            <a:r>
              <a:rPr lang="en-GB" sz="1600" dirty="0"/>
              <a:t>VERCE</a:t>
            </a:r>
          </a:p>
          <a:p>
            <a:r>
              <a:rPr lang="en-GB" sz="1600" dirty="0" err="1"/>
              <a:t>MuG</a:t>
            </a:r>
            <a:endParaRPr lang="en-GB" sz="1600" dirty="0"/>
          </a:p>
          <a:p>
            <a:r>
              <a:rPr lang="en-GB" sz="1600" dirty="0" err="1"/>
              <a:t>AgINFRA</a:t>
            </a:r>
            <a:endParaRPr lang="en-GB" sz="1600" dirty="0"/>
          </a:p>
          <a:p>
            <a:r>
              <a:rPr lang="en-GB" sz="1600" dirty="0"/>
              <a:t>CMMST</a:t>
            </a:r>
          </a:p>
          <a:p>
            <a:r>
              <a:rPr lang="en-US" sz="1600" dirty="0"/>
              <a:t>LSGC</a:t>
            </a:r>
            <a:endParaRPr lang="en-GB" sz="1600" dirty="0"/>
          </a:p>
          <a:p>
            <a:r>
              <a:rPr lang="en-GB" sz="1600" dirty="0" err="1"/>
              <a:t>SuperSites</a:t>
            </a:r>
            <a:r>
              <a:rPr lang="en-GB" sz="1600" dirty="0"/>
              <a:t> Exploitation</a:t>
            </a:r>
          </a:p>
          <a:p>
            <a:r>
              <a:rPr lang="en-GB" sz="1600" dirty="0"/>
              <a:t>Environmental sci.</a:t>
            </a:r>
          </a:p>
          <a:p>
            <a:r>
              <a:rPr lang="en-US" sz="1600" dirty="0" err="1"/>
              <a:t>neuGRID</a:t>
            </a:r>
            <a:endParaRPr lang="en-US" sz="1600" dirty="0"/>
          </a:p>
          <a:p>
            <a:r>
              <a:rPr lang="is-IS" sz="1600" dirty="0"/>
              <a:t>…</a:t>
            </a:r>
            <a:endParaRPr lang="en-GB" sz="1600" dirty="0"/>
          </a:p>
        </p:txBody>
      </p:sp>
      <p:sp>
        <p:nvSpPr>
          <p:cNvPr id="11" name="TextBox 10"/>
          <p:cNvSpPr txBox="1"/>
          <p:nvPr/>
        </p:nvSpPr>
        <p:spPr>
          <a:xfrm>
            <a:off x="8031696" y="2576870"/>
            <a:ext cx="2634159" cy="3798530"/>
          </a:xfrm>
          <a:prstGeom prst="rect">
            <a:avLst/>
          </a:prstGeom>
          <a:noFill/>
        </p:spPr>
        <p:txBody>
          <a:bodyPr wrap="none" lIns="104192" tIns="52097" rIns="104192" bIns="52097" rtlCol="0">
            <a:spAutoFit/>
          </a:bodyPr>
          <a:lstStyle/>
          <a:p>
            <a:r>
              <a:rPr lang="en-GB" sz="1600" dirty="0" err="1"/>
              <a:t>PeachNote</a:t>
            </a:r>
            <a:endParaRPr lang="en-GB" sz="1600" dirty="0"/>
          </a:p>
          <a:p>
            <a:r>
              <a:rPr lang="en-GB" sz="1600" dirty="0"/>
              <a:t>CEBA Galaxy </a:t>
            </a:r>
            <a:r>
              <a:rPr lang="en-GB" sz="1600" dirty="0" err="1"/>
              <a:t>eLab</a:t>
            </a:r>
            <a:endParaRPr lang="en-GB" sz="1600" dirty="0"/>
          </a:p>
          <a:p>
            <a:r>
              <a:rPr lang="en-GB" sz="1600" dirty="0"/>
              <a:t>Semiconductor design</a:t>
            </a:r>
          </a:p>
          <a:p>
            <a:r>
              <a:rPr lang="en-GB" sz="1600" dirty="0"/>
              <a:t>Main-belt comets</a:t>
            </a:r>
          </a:p>
          <a:p>
            <a:r>
              <a:rPr lang="en-GB" sz="1600" dirty="0"/>
              <a:t>Quantum </a:t>
            </a:r>
            <a:r>
              <a:rPr lang="en-GB" sz="1600" dirty="0" err="1"/>
              <a:t>pysics</a:t>
            </a:r>
            <a:r>
              <a:rPr lang="en-GB" sz="1600" dirty="0"/>
              <a:t> studies</a:t>
            </a:r>
          </a:p>
          <a:p>
            <a:r>
              <a:rPr lang="en-GB" sz="1600" dirty="0"/>
              <a:t>Virtual imaging (LS)</a:t>
            </a:r>
          </a:p>
          <a:p>
            <a:r>
              <a:rPr lang="en-GB" sz="1600" dirty="0"/>
              <a:t>Bovine tuberculosis spread</a:t>
            </a:r>
          </a:p>
          <a:p>
            <a:r>
              <a:rPr lang="en-GB" sz="1600" dirty="0"/>
              <a:t>Convergent </a:t>
            </a:r>
            <a:r>
              <a:rPr lang="en-GB" sz="1600" dirty="0" err="1"/>
              <a:t>evol</a:t>
            </a:r>
            <a:r>
              <a:rPr lang="en-GB" sz="1600" dirty="0"/>
              <a:t>. in genomes</a:t>
            </a:r>
          </a:p>
          <a:p>
            <a:r>
              <a:rPr lang="en-US" sz="1600" dirty="0"/>
              <a:t>Geography evolution</a:t>
            </a:r>
          </a:p>
          <a:p>
            <a:r>
              <a:rPr lang="en-US" sz="1600" dirty="0"/>
              <a:t>Seafloor seismic waves</a:t>
            </a:r>
          </a:p>
          <a:p>
            <a:r>
              <a:rPr lang="en-GB" sz="1600" dirty="0"/>
              <a:t>3D liver maps with MRI</a:t>
            </a:r>
          </a:p>
          <a:p>
            <a:r>
              <a:rPr lang="en-US" sz="1600" dirty="0"/>
              <a:t>Metabolic rate modelling</a:t>
            </a:r>
          </a:p>
          <a:p>
            <a:r>
              <a:rPr lang="en-US" sz="1600" dirty="0"/>
              <a:t>Genome alignment</a:t>
            </a:r>
          </a:p>
          <a:p>
            <a:r>
              <a:rPr lang="en-GB" sz="1600" dirty="0"/>
              <a:t>Tapeworms infection on fish</a:t>
            </a:r>
          </a:p>
          <a:p>
            <a:r>
              <a:rPr lang="en-GB" sz="1600" dirty="0"/>
              <a:t>…</a:t>
            </a:r>
          </a:p>
        </p:txBody>
      </p:sp>
      <p:sp>
        <p:nvSpPr>
          <p:cNvPr id="12" name="TextBox 11"/>
          <p:cNvSpPr txBox="1"/>
          <p:nvPr/>
        </p:nvSpPr>
        <p:spPr>
          <a:xfrm>
            <a:off x="6478099" y="6407293"/>
            <a:ext cx="1066573" cy="659209"/>
          </a:xfrm>
          <a:prstGeom prst="rect">
            <a:avLst/>
          </a:prstGeom>
          <a:noFill/>
        </p:spPr>
        <p:txBody>
          <a:bodyPr wrap="none" lIns="104192" tIns="52097" rIns="104192" bIns="52097" rtlCol="0">
            <a:spAutoFit/>
          </a:bodyPr>
          <a:lstStyle/>
          <a:p>
            <a:pPr algn="ctr"/>
            <a:r>
              <a:rPr lang="en-GB" b="1" dirty="0">
                <a:solidFill>
                  <a:schemeClr val="accent6">
                    <a:lumMod val="75000"/>
                  </a:schemeClr>
                </a:solidFill>
              </a:rPr>
              <a:t>Industry,</a:t>
            </a:r>
            <a:br>
              <a:rPr lang="en-GB" b="1" dirty="0">
                <a:solidFill>
                  <a:schemeClr val="accent6">
                    <a:lumMod val="75000"/>
                  </a:schemeClr>
                </a:solidFill>
              </a:rPr>
            </a:br>
            <a:r>
              <a:rPr lang="en-GB" b="1" dirty="0">
                <a:solidFill>
                  <a:schemeClr val="accent6">
                    <a:lumMod val="75000"/>
                  </a:schemeClr>
                </a:solidFill>
              </a:rPr>
              <a:t>SMEs</a:t>
            </a:r>
          </a:p>
        </p:txBody>
      </p:sp>
      <p:sp>
        <p:nvSpPr>
          <p:cNvPr id="13" name="TextBox 12"/>
          <p:cNvSpPr txBox="1"/>
          <p:nvPr/>
        </p:nvSpPr>
        <p:spPr>
          <a:xfrm>
            <a:off x="6400800" y="3256955"/>
            <a:ext cx="1081150" cy="2813645"/>
          </a:xfrm>
          <a:prstGeom prst="rect">
            <a:avLst/>
          </a:prstGeom>
          <a:noFill/>
        </p:spPr>
        <p:txBody>
          <a:bodyPr wrap="none" lIns="104192" tIns="52097" rIns="104192" bIns="52097" rtlCol="0">
            <a:spAutoFit/>
          </a:bodyPr>
          <a:lstStyle/>
          <a:p>
            <a:r>
              <a:rPr lang="en-US" sz="1600" dirty="0" err="1"/>
              <a:t>Agroknow</a:t>
            </a:r>
            <a:endParaRPr lang="en-US" sz="1600" dirty="0"/>
          </a:p>
          <a:p>
            <a:r>
              <a:rPr lang="en-US" sz="1600" dirty="0" err="1"/>
              <a:t>CloudEO</a:t>
            </a:r>
            <a:endParaRPr lang="en-US" sz="1600" dirty="0"/>
          </a:p>
          <a:p>
            <a:r>
              <a:rPr lang="en-US" sz="1600" dirty="0" err="1"/>
              <a:t>CloudSME</a:t>
            </a:r>
            <a:endParaRPr lang="en-US" sz="1600" dirty="0"/>
          </a:p>
          <a:p>
            <a:r>
              <a:rPr lang="en-US" sz="1600" dirty="0" err="1"/>
              <a:t>Ecohydros</a:t>
            </a:r>
            <a:endParaRPr lang="en-US" sz="1600" dirty="0"/>
          </a:p>
          <a:p>
            <a:r>
              <a:rPr lang="en-US" sz="1600" dirty="0" err="1"/>
              <a:t>G</a:t>
            </a:r>
            <a:r>
              <a:rPr lang="en-US" sz="1600" dirty="0" err="1" smtClean="0"/>
              <a:t>nubila</a:t>
            </a:r>
            <a:endParaRPr lang="en-US" sz="1600" dirty="0"/>
          </a:p>
          <a:p>
            <a:r>
              <a:rPr lang="en-US" sz="1600" dirty="0" err="1"/>
              <a:t>Sinergise</a:t>
            </a:r>
            <a:endParaRPr lang="en-US" sz="1600" dirty="0"/>
          </a:p>
          <a:p>
            <a:r>
              <a:rPr lang="en-US" sz="1600" dirty="0" err="1"/>
              <a:t>SixSq</a:t>
            </a:r>
            <a:endParaRPr lang="en-US" sz="1600" dirty="0"/>
          </a:p>
          <a:p>
            <a:r>
              <a:rPr lang="en-US" sz="1600" dirty="0"/>
              <a:t>TEISS</a:t>
            </a:r>
          </a:p>
          <a:p>
            <a:r>
              <a:rPr lang="en-US" sz="1600" dirty="0" err="1"/>
              <a:t>Terradue</a:t>
            </a:r>
            <a:endParaRPr lang="en-US" sz="1600" dirty="0"/>
          </a:p>
          <a:p>
            <a:r>
              <a:rPr lang="en-US" sz="1600" dirty="0" err="1"/>
              <a:t>Ubercloud</a:t>
            </a:r>
            <a:endParaRPr lang="en-US" sz="1600" dirty="0"/>
          </a:p>
          <a:p>
            <a:r>
              <a:rPr lang="is-IS" sz="1600" dirty="0"/>
              <a:t>…</a:t>
            </a:r>
            <a:endParaRPr lang="en-GB" sz="1600" dirty="0"/>
          </a:p>
        </p:txBody>
      </p:sp>
      <p:sp>
        <p:nvSpPr>
          <p:cNvPr id="14" name="Arc 13"/>
          <p:cNvSpPr/>
          <p:nvPr/>
        </p:nvSpPr>
        <p:spPr>
          <a:xfrm rot="10800000">
            <a:off x="1385563" y="-2811866"/>
            <a:ext cx="17221913" cy="8980731"/>
          </a:xfrm>
          <a:prstGeom prst="arc">
            <a:avLst>
              <a:gd name="adj1" fmla="val 16200000"/>
              <a:gd name="adj2" fmla="val 60107"/>
            </a:avLst>
          </a:prstGeom>
        </p:spPr>
        <p:style>
          <a:lnRef idx="2">
            <a:schemeClr val="accent1"/>
          </a:lnRef>
          <a:fillRef idx="0">
            <a:schemeClr val="accent1"/>
          </a:fillRef>
          <a:effectRef idx="1">
            <a:schemeClr val="accent1"/>
          </a:effectRef>
          <a:fontRef idx="minor">
            <a:schemeClr val="tx1"/>
          </a:fontRef>
        </p:style>
        <p:txBody>
          <a:bodyPr lIns="104192" tIns="52097" rIns="104192" bIns="52097" rtlCol="0" anchor="ctr"/>
          <a:lstStyle/>
          <a:p>
            <a:pPr algn="ctr"/>
            <a:endParaRPr lang="en-US"/>
          </a:p>
        </p:txBody>
      </p:sp>
      <p:sp>
        <p:nvSpPr>
          <p:cNvPr id="15" name="Right Arrow 14"/>
          <p:cNvSpPr/>
          <p:nvPr/>
        </p:nvSpPr>
        <p:spPr>
          <a:xfrm rot="19989141" flipH="1">
            <a:off x="2089741" y="1302976"/>
            <a:ext cx="914400" cy="5523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948367" y="1117600"/>
            <a:ext cx="3757233" cy="400110"/>
          </a:xfrm>
          <a:prstGeom prst="rect">
            <a:avLst/>
          </a:prstGeom>
          <a:noFill/>
        </p:spPr>
        <p:txBody>
          <a:bodyPr wrap="none" rtlCol="0">
            <a:spAutoFit/>
          </a:bodyPr>
          <a:lstStyle/>
          <a:p>
            <a:r>
              <a:rPr lang="en-US" sz="2000" b="1" dirty="0" smtClean="0">
                <a:solidFill>
                  <a:schemeClr val="accent1">
                    <a:lumMod val="75000"/>
                  </a:schemeClr>
                </a:solidFill>
              </a:rPr>
              <a:t>Support by ‘Competence </a:t>
            </a:r>
            <a:r>
              <a:rPr lang="en-US" sz="2000" b="1" dirty="0" err="1" smtClean="0">
                <a:solidFill>
                  <a:schemeClr val="accent1">
                    <a:lumMod val="75000"/>
                  </a:schemeClr>
                </a:solidFill>
              </a:rPr>
              <a:t>Centres’</a:t>
            </a:r>
            <a:endParaRPr lang="en-US" sz="2000" b="1" dirty="0">
              <a:solidFill>
                <a:schemeClr val="accent1">
                  <a:lumMod val="75000"/>
                </a:schemeClr>
              </a:solidFill>
            </a:endParaRPr>
          </a:p>
        </p:txBody>
      </p:sp>
      <p:sp>
        <p:nvSpPr>
          <p:cNvPr id="19" name="TextBox 18"/>
          <p:cNvSpPr txBox="1"/>
          <p:nvPr/>
        </p:nvSpPr>
        <p:spPr>
          <a:xfrm>
            <a:off x="990601" y="408226"/>
            <a:ext cx="8839200" cy="907931"/>
          </a:xfrm>
          <a:prstGeom prst="rect">
            <a:avLst/>
          </a:prstGeom>
          <a:noFill/>
        </p:spPr>
        <p:txBody>
          <a:bodyPr wrap="square" lIns="91429" tIns="45715" rIns="91429" bIns="45715" rtlCol="0">
            <a:spAutoFit/>
          </a:bodyPr>
          <a:lstStyle/>
          <a:p>
            <a:pPr algn="ctr"/>
            <a:r>
              <a:rPr lang="en-GB" sz="3200" b="1" dirty="0" smtClean="0">
                <a:solidFill>
                  <a:srgbClr val="0067B1"/>
                </a:solidFill>
                <a:latin typeface="Open Sans" panose="020B0606030504020204" pitchFamily="34" charset="0"/>
                <a:ea typeface="Open Sans" panose="020B0606030504020204" pitchFamily="34" charset="0"/>
                <a:cs typeface="Open Sans" panose="020B0606030504020204" pitchFamily="34" charset="0"/>
              </a:rPr>
              <a:t>EGI serves </a:t>
            </a:r>
            <a:r>
              <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rPr>
              <a:t>researchers and innovators</a:t>
            </a:r>
          </a:p>
          <a:p>
            <a:pPr algn="ctr"/>
            <a:r>
              <a:rPr lang="en-GB" sz="2100" spc="452"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endParaRPr lang="en-GB" sz="21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0" name="Straight Connector 19"/>
          <p:cNvCxnSpPr/>
          <p:nvPr/>
        </p:nvCxnSpPr>
        <p:spPr>
          <a:xfrm>
            <a:off x="1805776" y="1060443"/>
            <a:ext cx="720884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3262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4847072" y="1881308"/>
            <a:ext cx="5439928" cy="4011344"/>
          </a:xfrm>
          <a:prstGeom prst="rect">
            <a:avLst/>
          </a:prstGeom>
          <a:noFill/>
        </p:spPr>
        <p:txBody>
          <a:bodyPr wrap="square" lIns="91419" tIns="45709" rIns="91419" bIns="45709" rtlCol="0">
            <a:spAutoFit/>
          </a:bodyPr>
          <a:lstStyle/>
          <a:p>
            <a:pPr>
              <a:spcBef>
                <a:spcPts val="1368"/>
              </a:spcBef>
            </a:pPr>
            <a:r>
              <a:rPr lang="en-US" sz="2700" dirty="0">
                <a:latin typeface="Open Sans" panose="020B0606030504020204" pitchFamily="34" charset="0"/>
                <a:ea typeface="Open Sans" panose="020B0606030504020204" pitchFamily="34" charset="0"/>
                <a:cs typeface="Open Sans" panose="020B0606030504020204" pitchFamily="34" charset="0"/>
              </a:rPr>
              <a:t>In 2016, the Worldwide LHC Computing Grid (WLCG) transferred on average </a:t>
            </a:r>
            <a:r>
              <a:rPr lang="en-US" sz="2700" b="1" dirty="0">
                <a:latin typeface="Open Sans Semibold" panose="020B0706030804020204" pitchFamily="34" charset="0"/>
                <a:ea typeface="Open Sans Semibold" panose="020B0706030804020204" pitchFamily="34" charset="0"/>
                <a:cs typeface="Open Sans Semibold" panose="020B0706030804020204" pitchFamily="34" charset="0"/>
              </a:rPr>
              <a:t>80 Petabytes of data per month</a:t>
            </a:r>
            <a:r>
              <a:rPr lang="en-US" sz="2700" dirty="0">
                <a:latin typeface="Open Sans" panose="020B0606030504020204" pitchFamily="34" charset="0"/>
                <a:ea typeface="Open Sans" panose="020B0606030504020204" pitchFamily="34" charset="0"/>
                <a:cs typeface="Open Sans" panose="020B0606030504020204" pitchFamily="34" charset="0"/>
              </a:rPr>
              <a:t>.</a:t>
            </a:r>
          </a:p>
          <a:p>
            <a:pPr>
              <a:spcBef>
                <a:spcPts val="1368"/>
              </a:spcBef>
            </a:pPr>
            <a:r>
              <a:rPr lang="en-US" sz="2700" dirty="0">
                <a:latin typeface="Open Sans" panose="020B0606030504020204" pitchFamily="34" charset="0"/>
                <a:ea typeface="Open Sans" panose="020B0606030504020204" pitchFamily="34" charset="0"/>
                <a:cs typeface="Open Sans" panose="020B0606030504020204" pitchFamily="34" charset="0"/>
              </a:rPr>
              <a:t>This corresponds to more than  </a:t>
            </a:r>
            <a:r>
              <a:rPr lang="en-US" sz="2700" b="1" dirty="0">
                <a:latin typeface="Open Sans Semibold" panose="020B0706030804020204" pitchFamily="34" charset="0"/>
                <a:ea typeface="Open Sans Semibold" panose="020B0706030804020204" pitchFamily="34" charset="0"/>
                <a:cs typeface="Open Sans Semibold" panose="020B0706030804020204" pitchFamily="34" charset="0"/>
              </a:rPr>
              <a:t>1 billion files per month</a:t>
            </a:r>
            <a:r>
              <a:rPr lang="en-US" sz="270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2700" dirty="0">
                <a:latin typeface="Open Sans" panose="020B0606030504020204" pitchFamily="34" charset="0"/>
                <a:ea typeface="Open Sans" panose="020B0606030504020204" pitchFamily="34" charset="0"/>
                <a:cs typeface="Open Sans" panose="020B0606030504020204" pitchFamily="34" charset="0"/>
              </a:rPr>
              <a:t>transferred to </a:t>
            </a:r>
            <a:r>
              <a:rPr lang="en-US" sz="2700" b="1" dirty="0">
                <a:latin typeface="Open Sans Semibold" panose="020B0706030804020204" pitchFamily="34" charset="0"/>
                <a:ea typeface="Open Sans Semibold" panose="020B0706030804020204" pitchFamily="34" charset="0"/>
                <a:cs typeface="Open Sans Semibold" panose="020B0706030804020204" pitchFamily="34" charset="0"/>
              </a:rPr>
              <a:t>thousands of particle physicists </a:t>
            </a:r>
            <a:r>
              <a:rPr lang="en-US" sz="2700" dirty="0">
                <a:latin typeface="Open Sans" panose="020B0606030504020204" pitchFamily="34" charset="0"/>
                <a:ea typeface="Open Sans" panose="020B0606030504020204" pitchFamily="34" charset="0"/>
                <a:cs typeface="Open Sans" panose="020B0606030504020204" pitchFamily="34" charset="0"/>
              </a:rPr>
              <a:t>working across the world. </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44" y="1955801"/>
            <a:ext cx="3901807" cy="2590800"/>
          </a:xfrm>
          <a:prstGeom prst="rect">
            <a:avLst/>
          </a:prstGeom>
        </p:spPr>
      </p:pic>
      <p:sp>
        <p:nvSpPr>
          <p:cNvPr id="12" name="TextBox 11"/>
          <p:cNvSpPr txBox="1"/>
          <p:nvPr/>
        </p:nvSpPr>
        <p:spPr>
          <a:xfrm>
            <a:off x="757102" y="4631759"/>
            <a:ext cx="3891099" cy="597665"/>
          </a:xfrm>
          <a:prstGeom prst="rect">
            <a:avLst/>
          </a:prstGeom>
          <a:noFill/>
        </p:spPr>
        <p:txBody>
          <a:bodyPr wrap="square" lIns="104192" tIns="52097" rIns="104192" bIns="52097" rtlCol="0">
            <a:spAutoFit/>
          </a:bodyPr>
          <a:lstStyle/>
          <a:p>
            <a:r>
              <a:rPr lang="en-GB" sz="1400" dirty="0">
                <a:latin typeface="Open Sans" panose="020B0606030504020204" pitchFamily="34" charset="0"/>
                <a:ea typeface="Open Sans" panose="020B0606030504020204" pitchFamily="34" charset="0"/>
                <a:cs typeface="Open Sans" panose="020B0606030504020204" pitchFamily="34" charset="0"/>
              </a:rPr>
              <a:t>ATLAS control room at CERN</a:t>
            </a:r>
          </a:p>
          <a:p>
            <a:endParaRPr lang="en-GB" dirty="0"/>
          </a:p>
        </p:txBody>
      </p:sp>
      <p:sp>
        <p:nvSpPr>
          <p:cNvPr id="4" name="TextBox 3"/>
          <p:cNvSpPr txBox="1"/>
          <p:nvPr/>
        </p:nvSpPr>
        <p:spPr>
          <a:xfrm>
            <a:off x="782443" y="6146801"/>
            <a:ext cx="9237204" cy="830997"/>
          </a:xfrm>
          <a:prstGeom prst="rect">
            <a:avLst/>
          </a:prstGeom>
          <a:noFill/>
        </p:spPr>
        <p:txBody>
          <a:bodyPr wrap="square" lIns="91429" tIns="45715" rIns="91429" bIns="45715" rtlCol="0">
            <a:spAutoFit/>
          </a:bodyPr>
          <a:lstStyle/>
          <a:p>
            <a:r>
              <a:rPr lang="en-GB" sz="2400" dirty="0" smtClean="0">
                <a:latin typeface="Open Sans" panose="020B0606030504020204" pitchFamily="34" charset="0"/>
                <a:ea typeface="Open Sans" panose="020B0606030504020204" pitchFamily="34" charset="0"/>
                <a:cs typeface="Open Sans" panose="020B0606030504020204" pitchFamily="34" charset="0"/>
              </a:rPr>
              <a:t>WLCG </a:t>
            </a:r>
            <a:r>
              <a:rPr lang="en-GB" sz="2400" dirty="0">
                <a:latin typeface="Open Sans" panose="020B0606030504020204" pitchFamily="34" charset="0"/>
                <a:ea typeface="Open Sans" panose="020B0606030504020204" pitchFamily="34" charset="0"/>
                <a:cs typeface="Open Sans" panose="020B0606030504020204" pitchFamily="34" charset="0"/>
              </a:rPr>
              <a:t>is the largest resource provider and service consumer of the EGI Federation</a:t>
            </a:r>
          </a:p>
        </p:txBody>
      </p:sp>
      <p:sp>
        <p:nvSpPr>
          <p:cNvPr id="13" name="TextBox 12"/>
          <p:cNvSpPr txBox="1"/>
          <p:nvPr/>
        </p:nvSpPr>
        <p:spPr>
          <a:xfrm>
            <a:off x="990601" y="408227"/>
            <a:ext cx="8839200" cy="1754327"/>
          </a:xfrm>
          <a:prstGeom prst="rect">
            <a:avLst/>
          </a:prstGeom>
          <a:noFill/>
        </p:spPr>
        <p:txBody>
          <a:bodyPr wrap="square" lIns="91429" tIns="45715" rIns="91429" bIns="45715" rtlCol="0">
            <a:spAutoFit/>
          </a:bodyPr>
          <a:lstStyle/>
          <a:p>
            <a:pPr algn="ctr"/>
            <a:r>
              <a:rPr lang="en-GB" sz="3200" b="1" dirty="0">
                <a:solidFill>
                  <a:srgbClr val="0067B1"/>
                </a:solidFill>
                <a:latin typeface="Open Sans" panose="020B0606030504020204" pitchFamily="34" charset="0"/>
                <a:ea typeface="Open Sans" panose="020B0606030504020204" pitchFamily="34" charset="0"/>
                <a:cs typeface="Open Sans" panose="020B0606030504020204" pitchFamily="34" charset="0"/>
              </a:rPr>
              <a:t>WLCG: Online Storage and Data Transfer at unprecedented scales</a:t>
            </a:r>
          </a:p>
          <a:p>
            <a:pPr algn="ctr"/>
            <a:endParaRPr lang="en-GB" sz="2400" b="1" dirty="0">
              <a:solidFill>
                <a:srgbClr val="0067B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2100" spc="452" dirty="0">
                <a:solidFill>
                  <a:srgbClr val="0067B1"/>
                </a:solidFill>
                <a:latin typeface="Open Sans" panose="020B0606030504020204" pitchFamily="34" charset="0"/>
                <a:ea typeface="Open Sans" panose="020B0606030504020204" pitchFamily="34" charset="0"/>
                <a:cs typeface="Open Sans" panose="020B0606030504020204" pitchFamily="34" charset="0"/>
              </a:rPr>
              <a:t> </a:t>
            </a:r>
            <a:endParaRPr lang="en-GB" sz="21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4" name="Straight Connector 13"/>
          <p:cNvCxnSpPr/>
          <p:nvPr/>
        </p:nvCxnSpPr>
        <p:spPr>
          <a:xfrm>
            <a:off x="1066800" y="1574800"/>
            <a:ext cx="89154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405446"/>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xmlns:p14="http://schemas.microsoft.com/office/powerpoint/2010/main" advTm="1000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14347</TotalTime>
  <Words>2519</Words>
  <Application>Microsoft Macintosh PowerPoint</Application>
  <PresentationFormat>Custom</PresentationFormat>
  <Paragraphs>459</Paragraphs>
  <Slides>35</Slides>
  <Notes>20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Commitment to excellence &amp; continuous improvement</vt:lpstr>
      <vt:lpstr>EGI Service Catalogue</vt:lpstr>
      <vt:lpstr>Ported applications and tools</vt:lpstr>
      <vt:lpstr>EGI Services in the pipeline</vt:lpstr>
      <vt:lpstr>EGI Services for Participants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Community Event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Iulia</dc:creator>
  <cp:lastModifiedBy>Yannick LEGRE</cp:lastModifiedBy>
  <cp:revision>396</cp:revision>
  <cp:lastPrinted>2016-11-30T21:13:05Z</cp:lastPrinted>
  <dcterms:modified xsi:type="dcterms:W3CDTF">2017-09-26T05:51:20Z</dcterms:modified>
</cp:coreProperties>
</file>