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5" r:id="rId10"/>
    <p:sldId id="264" r:id="rId11"/>
    <p:sldId id="263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F8AAE2-A3ED-4AF8-B94F-E944BE478AF1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6527DC-8537-40E5-ABC0-2F0564BFC0C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527DC-8537-40E5-ABC0-2F0564BFC0C6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527DC-8537-40E5-ABC0-2F0564BFC0C6}" type="slidenum">
              <a:rPr lang="ru-RU" smtClean="0"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527DC-8537-40E5-ABC0-2F0564BFC0C6}" type="slidenum">
              <a:rPr lang="ru-RU" smtClean="0"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5B03E-7579-4C5C-85D4-18C23255AA79}" type="datetime1">
              <a:rPr lang="ru-RU" smtClean="0"/>
              <a:t>22.09.2017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NEC '17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37B3-00AF-470D-B648-FA9E31E0E3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F4CFC-17B6-4A11-BA07-AF27723A6648}" type="datetime1">
              <a:rPr lang="ru-RU" smtClean="0"/>
              <a:t>22.09.2017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NEC '17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37B3-00AF-470D-B648-FA9E31E0E3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3CA2B-6398-460E-B7D2-0DA32A8F92BE}" type="datetime1">
              <a:rPr lang="ru-RU" smtClean="0"/>
              <a:t>22.09.2017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NEC '17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37B3-00AF-470D-B648-FA9E31E0E3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AC69D-B345-4104-8659-54677DBEEFE3}" type="datetime1">
              <a:rPr lang="ru-RU" smtClean="0"/>
              <a:t>22.09.2017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NEC '17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37B3-00AF-470D-B648-FA9E31E0E3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7D092-2DEB-4090-B7DE-1EEA0E4A2320}" type="datetime1">
              <a:rPr lang="ru-RU" smtClean="0"/>
              <a:t>22.09.2017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NEC '17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37B3-00AF-470D-B648-FA9E31E0E3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3D56-A92E-412B-A4D5-1DB562F04EC1}" type="datetime1">
              <a:rPr lang="ru-RU" smtClean="0"/>
              <a:t>22.09.2017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NEC '17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37B3-00AF-470D-B648-FA9E31E0E3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4D3B1-0EA7-4BE9-9784-A2D36D45447A}" type="datetime1">
              <a:rPr lang="ru-RU" smtClean="0"/>
              <a:t>22.09.2017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NEC '17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37B3-00AF-470D-B648-FA9E31E0E3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5E1C-CA16-4CE7-87BD-EDC680815396}" type="datetime1">
              <a:rPr lang="ru-RU" smtClean="0"/>
              <a:t>22.09.2017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NEC '17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37B3-00AF-470D-B648-FA9E31E0E3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10F60-C6D5-4579-9340-B7465EF27DBB}" type="datetime1">
              <a:rPr lang="ru-RU" smtClean="0"/>
              <a:t>22.09.2017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NEC '17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37B3-00AF-470D-B648-FA9E31E0E3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E0C5E-C720-4CB9-B5C7-212C5EF3435F}" type="datetime1">
              <a:rPr lang="ru-RU" smtClean="0"/>
              <a:t>22.09.2017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NEC '17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37B3-00AF-470D-B648-FA9E31E0E3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4670-0AFB-4A79-9509-8F9E91574DF6}" type="datetime1">
              <a:rPr lang="ru-RU" smtClean="0"/>
              <a:t>22.09.2017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NEC '17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37B3-00AF-470D-B648-FA9E31E0E3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2A7CB-C58F-4CFD-885E-B75AAFF90B9F}" type="datetime1">
              <a:rPr lang="ru-RU" smtClean="0"/>
              <a:t>22.09.2017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NEC '17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737B3-00AF-470D-B648-FA9E31E0E33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Control and monitoring of the starting minimum of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Booster injection system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4429132"/>
            <a:ext cx="6400800" cy="1752600"/>
          </a:xfrm>
        </p:spPr>
        <p:txBody>
          <a:bodyPr/>
          <a:lstStyle/>
          <a:p>
            <a:r>
              <a:rPr lang="en-US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A.A.Fateev</a:t>
            </a:r>
            <a:r>
              <a:rPr lang="en-US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V.V.Tarasov</a:t>
            </a:r>
            <a:r>
              <a:rPr lang="en-US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E.V.Gorbachev</a:t>
            </a:r>
            <a:r>
              <a:rPr lang="en-US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H.P.Nazlev</a:t>
            </a:r>
            <a:endParaRPr lang="ru-RU" dirty="0" smtClean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LabVIEW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VI prototype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and its options</a:t>
            </a:r>
            <a:endParaRPr lang="ru-RU" b="1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4311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Timing control for time delays, advances and pulse width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Auto/manual modes of injection time control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Voltage control of a voltage source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Emergency buttons and indicators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3786190"/>
            <a:ext cx="4356099" cy="2627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CEC7E-9755-4388-A2EE-1B81E1A18A47}" type="datetime1">
              <a:rPr lang="ru-RU" smtClean="0"/>
              <a:t>22.09.2017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37B3-00AF-470D-B648-FA9E31E0E330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NEC '17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786874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LabVIEW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VI prototype and its options</a:t>
            </a:r>
            <a:endParaRPr lang="ru-RU" b="1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1500174"/>
            <a:ext cx="7391395" cy="4559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84F3A-0516-4FD8-842A-933218B92BA9}" type="datetime1">
              <a:rPr lang="ru-RU" smtClean="0"/>
              <a:t>22.09.2017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37B3-00AF-470D-B648-FA9E31E0E330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NEC '17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Power and control hardware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779256" y="2493713"/>
            <a:ext cx="4857786" cy="2727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2857496"/>
            <a:ext cx="2857520" cy="160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5083810" y="2488562"/>
            <a:ext cx="4834296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Овал 2"/>
          <p:cNvSpPr/>
          <p:nvPr/>
        </p:nvSpPr>
        <p:spPr>
          <a:xfrm>
            <a:off x="971600" y="4725144"/>
            <a:ext cx="1368152" cy="129614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cxnSp>
        <p:nvCxnSpPr>
          <p:cNvPr id="8" name="Съединител &quot;права стрелка&quot; 7"/>
          <p:cNvCxnSpPr/>
          <p:nvPr/>
        </p:nvCxnSpPr>
        <p:spPr>
          <a:xfrm flipV="1">
            <a:off x="2267744" y="4077072"/>
            <a:ext cx="1224136" cy="93610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0E6F1-36BC-40E3-80CD-B5C661D6A864}" type="datetime1">
              <a:rPr lang="ru-RU" smtClean="0"/>
              <a:t>22.09.2017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37B3-00AF-470D-B648-FA9E31E0E330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NEC '17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GUI clients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736"/>
            <a:ext cx="5658950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59" y="1428736"/>
            <a:ext cx="2926101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14282" y="5572140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Main GUI client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00760" y="3786190"/>
            <a:ext cx="3000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Client for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thyratron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driver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25FA8-50B6-46AB-8067-0FB5545A5C9C}" type="datetime1">
              <a:rPr lang="ru-RU" smtClean="0"/>
              <a:t>22.09.2017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37B3-00AF-470D-B648-FA9E31E0E330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NEC '17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Test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results</a:t>
            </a:r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714488"/>
            <a:ext cx="3844925" cy="253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1785926"/>
            <a:ext cx="4572000" cy="235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214810" y="4143380"/>
            <a:ext cx="464347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latin typeface="Arial" pitchFamily="34" charset="0"/>
                <a:cs typeface="Arial" pitchFamily="34" charset="0"/>
              </a:rPr>
              <a:t>yellow - disconnection of the controlled charging 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key</a:t>
            </a:r>
            <a:endParaRPr lang="en-US" sz="1500" dirty="0" smtClean="0">
              <a:latin typeface="Arial" pitchFamily="34" charset="0"/>
              <a:cs typeface="Arial" pitchFamily="34" charset="0"/>
            </a:endParaRPr>
          </a:p>
          <a:p>
            <a:endParaRPr lang="en-US" sz="15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500" dirty="0" smtClean="0">
                <a:latin typeface="Arial" pitchFamily="34" charset="0"/>
                <a:cs typeface="Arial" pitchFamily="34" charset="0"/>
              </a:rPr>
              <a:t>cyan - starting the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thyristor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key</a:t>
            </a:r>
            <a:endParaRPr lang="en-US" sz="1500" dirty="0" smtClean="0">
              <a:latin typeface="Arial" pitchFamily="34" charset="0"/>
              <a:cs typeface="Arial" pitchFamily="34" charset="0"/>
            </a:endParaRPr>
          </a:p>
          <a:p>
            <a:endParaRPr lang="en-US" sz="15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500" dirty="0" smtClean="0">
                <a:latin typeface="Arial" pitchFamily="34" charset="0"/>
                <a:cs typeface="Arial" pitchFamily="34" charset="0"/>
              </a:rPr>
              <a:t>purple - launch of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thyratron</a:t>
            </a:r>
            <a:endParaRPr lang="en-US" sz="1500" dirty="0" smtClean="0">
              <a:latin typeface="Arial" pitchFamily="34" charset="0"/>
              <a:cs typeface="Arial" pitchFamily="34" charset="0"/>
            </a:endParaRPr>
          </a:p>
          <a:p>
            <a:endParaRPr lang="en-US" sz="15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500" dirty="0" smtClean="0">
                <a:latin typeface="Arial" pitchFamily="34" charset="0"/>
                <a:cs typeface="Arial" pitchFamily="34" charset="0"/>
              </a:rPr>
              <a:t>green - voltage at equivalent load, 10kV / 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div</a:t>
            </a:r>
            <a:endParaRPr lang="ru-RU" sz="1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3C290-BE31-4EA0-948D-FF35085A13F1}" type="datetime1">
              <a:rPr lang="ru-RU" smtClean="0"/>
              <a:t>22.09.2017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37B3-00AF-470D-B648-FA9E31E0E330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NEC '17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Conclusions</a:t>
            </a:r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1"/>
            <a:ext cx="8643998" cy="2857520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buAutoNum type="arabicPeriod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The main result of the tests was the obtaining of the specified parameters of a high-voltage output pulse at an equivalent load of 450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pF.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rabicPeriod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The voltage on the equivalent load exceeds 60 kV. The amplitude of the post-pulses does not exceed 300V. The discharge time does not exceed 100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nsec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rabicPeriod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A successfully completed test program allows us to conclude that the main parameters of the power supply system of the Booster inflector plates comply with the technical specification.</a:t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rabicPeriod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The system is ready to connect to the real load on the Booster installation.</a:t>
            </a:r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F02C-751C-42DA-9D24-58AD415B971D}" type="datetime1">
              <a:rPr lang="ru-RU" smtClean="0"/>
              <a:t>22.09.2017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37B3-00AF-470D-B648-FA9E31E0E330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NEC '17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71670" y="5072074"/>
            <a:ext cx="5286412" cy="71438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Thank you for attention!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22530" name="Picture 2" descr="Картинки по запросу dubn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928802"/>
            <a:ext cx="4810116" cy="3209250"/>
          </a:xfrm>
          <a:prstGeom prst="rect">
            <a:avLst/>
          </a:prstGeom>
          <a:noFill/>
        </p:spPr>
      </p:pic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680BB-F6ED-4579-B23C-0B88273EA95B}" type="datetime1">
              <a:rPr lang="ru-RU" smtClean="0"/>
              <a:t>22.09.2017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37B3-00AF-470D-B648-FA9E31E0E330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NEC '17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Contents</a:t>
            </a:r>
            <a:endParaRPr lang="ru-RU" b="1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Work objectives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Booster injection system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Devices requirements and parameters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Software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Test results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Conclusions</a:t>
            </a:r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4EA43-83C3-46AC-A618-F23EA5C9B753}" type="datetime1">
              <a:rPr lang="ru-RU" smtClean="0"/>
              <a:t>22.09.2017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37B3-00AF-470D-B648-FA9E31E0E330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NEC '17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Work objectives</a:t>
            </a:r>
            <a:endParaRPr lang="ru-RU" b="1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700808"/>
            <a:ext cx="8435280" cy="2836912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Creation of prototype control and monitoring unit for the supply of deflection plates based on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cRIO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LabVIEW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571500" indent="-571500">
              <a:buFont typeface="+mj-lt"/>
              <a:buAutoNum type="romanUcPeriod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Creation of Tango Controls device server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s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571500" indent="-571500">
              <a:buFont typeface="+mj-lt"/>
              <a:buAutoNum type="romanUcPeriod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Creation of GUI client for easier system control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D790-43C1-4DA1-86F9-1C95994F5D11}" type="datetime1">
              <a:rPr lang="ru-RU" smtClean="0"/>
              <a:t>22.09.2017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37B3-00AF-470D-B648-FA9E31E0E330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NEC '17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Booster injection</a:t>
            </a:r>
            <a:endParaRPr lang="ru-RU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311468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The NICA booster injection system will consist of three pairs of electrostatic deflecting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plates (inflector plates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to provide 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the injection of the ion bunches into the Booster in single-turn, multi-turn and multiple injection modes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		The starting minimum will include only one pair of inflector plates. One of them is grounded.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n-US" dirty="0" smtClean="0">
              <a:latin typeface="Albertus" pitchFamily="34" charset="0"/>
            </a:endParaRPr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A5D3D-5491-4B69-B596-1B76966E3464}" type="datetime1">
              <a:rPr lang="ru-RU" smtClean="0"/>
              <a:t>22.09.2017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37B3-00AF-470D-B648-FA9E31E0E330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NEC '17</a:t>
            </a:r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3357562"/>
            <a:ext cx="5533995" cy="3021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System parameters</a:t>
            </a:r>
            <a:endParaRPr lang="ru-RU" b="1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1"/>
            <a:ext cx="8401080" cy="2900369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Maximum electrical potential on 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plate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………………………… </a:t>
            </a:r>
            <a:r>
              <a:rPr lang="bg-BG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60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kV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Charging time of the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plate…………………………………………..</a:t>
            </a:r>
            <a:r>
              <a:rPr lang="bg-BG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bg-BG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50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µS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Duration of the plateau of the pulse, not less than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……………….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30µS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Heterogeneity of voltage on the plateau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…………………………..</a:t>
            </a:r>
            <a:r>
              <a:rPr lang="bg-BG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≤</a:t>
            </a:r>
            <a:r>
              <a:rPr lang="bg-BG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1%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 discharge time of the plate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……………………………………. </a:t>
            </a:r>
            <a:r>
              <a:rPr lang="bg-BG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≤0.1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µS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Residual voltage after discharge of plates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…………………………</a:t>
            </a:r>
            <a:r>
              <a:rPr lang="bg-BG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≤</a:t>
            </a:r>
            <a:r>
              <a:rPr lang="bg-BG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0.5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kV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Number of pulses in a row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…………………………………………..</a:t>
            </a:r>
            <a:r>
              <a:rPr lang="bg-BG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bg-BG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3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Pulse iteration rate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……………………………………………………</a:t>
            </a:r>
            <a:r>
              <a:rPr lang="bg-BG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Hz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4554E-B3B0-4A79-97F0-407959F97076}" type="datetime1">
              <a:rPr lang="ru-RU" smtClean="0"/>
              <a:t>22.09.2017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37B3-00AF-470D-B648-FA9E31E0E330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NEC '17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Power and control scheme</a:t>
            </a: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928802"/>
            <a:ext cx="8229600" cy="3827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95536" y="5805264"/>
            <a:ext cx="72378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control system is based on National Instruments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cRIO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hardware.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4CBCF-177A-4F45-84A5-7D8A4AFC1CE4}" type="datetime1">
              <a:rPr lang="ru-RU" smtClean="0"/>
              <a:t>22.09.2017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37B3-00AF-470D-B648-FA9E31E0E330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NEC '17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What is cRIO-9068</a:t>
            </a:r>
            <a:endParaRPr lang="ru-RU" b="1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1328734"/>
          </a:xfrm>
        </p:spPr>
        <p:txBody>
          <a:bodyPr>
            <a:normAutofit fontScale="47500" lnSpcReduction="20000"/>
          </a:bodyPr>
          <a:lstStyle/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667 MHz dual-core ARM Cortex-A9 CPU, 1 GB flash, 512 MB DDR3 RAM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8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slot chassis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Artix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– 7 FPGA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NI Linux Real-Time OS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Work with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LabVIEW</a:t>
            </a:r>
            <a:r>
              <a:rPr lang="en-US" dirty="0">
                <a:latin typeface="Arial" pitchFamily="34" charset="0"/>
                <a:cs typeface="Arial" pitchFamily="34" charset="0"/>
              </a:rPr>
              <a:t> Real-Time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or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C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/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C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++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on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Ethernet(2 gigabit) or RS-232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 descr="Картинки по запросу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6264" y="2564904"/>
            <a:ext cx="3629943" cy="184378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42910" y="4077072"/>
            <a:ext cx="78581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Modules, who we use:</a:t>
            </a:r>
          </a:p>
          <a:p>
            <a:r>
              <a:rPr lang="en-US" sz="15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NI 9239 – analog input module, for voltage measurement</a:t>
            </a:r>
            <a:br>
              <a:rPr lang="en-US" sz="15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15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NI 9269 – analog output module, for voltage control</a:t>
            </a:r>
          </a:p>
          <a:p>
            <a:r>
              <a:rPr lang="en-US" sz="15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NI 9401 – slow digital I/O module, for safety and lock signals</a:t>
            </a:r>
          </a:p>
          <a:p>
            <a:r>
              <a:rPr lang="en-US" sz="15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NI 9402 – fast digital I/O module, for triggering of individual blocks</a:t>
            </a:r>
          </a:p>
          <a:p>
            <a:r>
              <a:rPr lang="en-US" sz="15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NI 9862 – CAN interface module, for thyratron drivers control</a:t>
            </a:r>
            <a:endParaRPr lang="en-US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5572140"/>
            <a:ext cx="8058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FPGA firmware is developed in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LabVIEW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FPGA. Interface with NICA control system was developed as TANGO devices using C++ and running on system controller.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7F40-0E72-4306-AD74-699BAEFC2031}" type="datetime1">
              <a:rPr lang="ru-RU" smtClean="0"/>
              <a:t>22.09.2017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37B3-00AF-470D-B648-FA9E31E0E330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NEC '17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LabVIEW</a:t>
            </a:r>
            <a:endParaRPr lang="ru-RU" b="1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8612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Laboratory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Virtual Instrument Engineering Workbench (</a:t>
            </a:r>
            <a:r>
              <a:rPr lang="en-US" sz="2400" b="1" dirty="0" err="1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LabVIEW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) is a system-design platform and development environment for a visual programming language from National Instruments.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Картинки по запросу labview wikipedi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3857628"/>
            <a:ext cx="3071834" cy="767959"/>
          </a:xfrm>
          <a:prstGeom prst="rect">
            <a:avLst/>
          </a:prstGeom>
          <a:noFill/>
        </p:spPr>
      </p:pic>
      <p:pic>
        <p:nvPicPr>
          <p:cNvPr id="10242" name="Picture 2" descr="Картинки по запросу labview add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4214818"/>
            <a:ext cx="2857520" cy="2129559"/>
          </a:xfrm>
          <a:prstGeom prst="rect">
            <a:avLst/>
          </a:prstGeom>
          <a:noFill/>
        </p:spPr>
      </p:pic>
      <p:pic>
        <p:nvPicPr>
          <p:cNvPr id="10244" name="Picture 4" descr="http://forums.ni.com/attachments/ni/170/309129/1/Shift%20Register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14744" y="4786322"/>
            <a:ext cx="3286148" cy="1604863"/>
          </a:xfrm>
          <a:prstGeom prst="rect">
            <a:avLst/>
          </a:prstGeom>
          <a:noFill/>
        </p:spPr>
      </p:pic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896C3-1C36-4B64-AE88-7FEAF9AB18D5}" type="datetime1">
              <a:rPr lang="ru-RU" smtClean="0"/>
              <a:t>22.09.2017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37B3-00AF-470D-B648-FA9E31E0E330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NEC '17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Device parameters and requirements</a:t>
            </a:r>
            <a:endParaRPr lang="ru-RU" b="1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971807"/>
          </a:xfrm>
        </p:spPr>
        <p:txBody>
          <a:bodyPr>
            <a:normAutofit fontScale="25000" lnSpcReduction="20000"/>
          </a:bodyPr>
          <a:lstStyle/>
          <a:p>
            <a:pPr marL="180975" indent="-180975">
              <a:buAutoNum type="arabicPeriod"/>
            </a:pPr>
            <a:r>
              <a:rPr lang="en-US" sz="4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DCS-300/3.5</a:t>
            </a:r>
          </a:p>
          <a:p>
            <a:pPr>
              <a:buNone/>
            </a:pPr>
            <a:r>
              <a:rPr lang="en-US" sz="4400" dirty="0" smtClean="0">
                <a:latin typeface="Arial" pitchFamily="34" charset="0"/>
                <a:cs typeface="Arial" pitchFamily="34" charset="0"/>
              </a:rPr>
              <a:t>- Remote start</a:t>
            </a:r>
          </a:p>
          <a:p>
            <a:pPr>
              <a:buNone/>
            </a:pPr>
            <a:r>
              <a:rPr lang="en-US" sz="4400" dirty="0" smtClean="0">
                <a:latin typeface="Arial" pitchFamily="34" charset="0"/>
                <a:cs typeface="Arial" pitchFamily="34" charset="0"/>
              </a:rPr>
              <a:t>- Output level control 0 - 300 V, accuracy 0.1%</a:t>
            </a:r>
          </a:p>
          <a:p>
            <a:pPr>
              <a:buNone/>
            </a:pPr>
            <a:r>
              <a:rPr lang="en-US" sz="4400" dirty="0" smtClean="0">
                <a:latin typeface="Arial" pitchFamily="34" charset="0"/>
                <a:cs typeface="Arial" pitchFamily="34" charset="0"/>
              </a:rPr>
              <a:t>- Switching ON the output pulse (~ 100 ms before injection), accuracy 1 ms</a:t>
            </a:r>
          </a:p>
          <a:p>
            <a:pPr>
              <a:buNone/>
            </a:pPr>
            <a:r>
              <a:rPr lang="en-US" sz="4400" dirty="0" smtClean="0">
                <a:latin typeface="Arial" pitchFamily="34" charset="0"/>
                <a:cs typeface="Arial" pitchFamily="34" charset="0"/>
              </a:rPr>
              <a:t>- Switching OFF the output pulse (~ 10 ms before injection), accuracy 1 </a:t>
            </a:r>
            <a:r>
              <a:rPr lang="el-GR" sz="4400" dirty="0" smtClean="0">
                <a:latin typeface="Arial" pitchFamily="34" charset="0"/>
                <a:cs typeface="Arial" pitchFamily="34" charset="0"/>
              </a:rPr>
              <a:t>μ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s</a:t>
            </a:r>
          </a:p>
          <a:p>
            <a:pPr marL="514350" indent="-514350">
              <a:buNone/>
            </a:pPr>
            <a:r>
              <a:rPr lang="en-US" sz="4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en-US" sz="4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Thyratron</a:t>
            </a:r>
            <a:r>
              <a:rPr lang="en-US" sz="4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TPI2-10k/50-75 and </a:t>
            </a:r>
            <a:r>
              <a:rPr lang="en-US" sz="4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thyratron</a:t>
            </a:r>
            <a:r>
              <a:rPr lang="en-US" sz="4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driver PB-6P</a:t>
            </a:r>
          </a:p>
          <a:p>
            <a:pPr>
              <a:buNone/>
            </a:pPr>
            <a:r>
              <a:rPr lang="en-US" sz="4400" dirty="0" smtClean="0">
                <a:latin typeface="Arial" pitchFamily="34" charset="0"/>
                <a:cs typeface="Arial" pitchFamily="34" charset="0"/>
              </a:rPr>
              <a:t>- Adjustable start time and jitter ≤ 10 ns</a:t>
            </a:r>
          </a:p>
          <a:p>
            <a:pPr marL="514350" indent="-514350">
              <a:buNone/>
            </a:pPr>
            <a:r>
              <a:rPr lang="en-US" sz="4400" dirty="0" smtClean="0">
                <a:latin typeface="Arial" pitchFamily="34" charset="0"/>
                <a:cs typeface="Arial" pitchFamily="34" charset="0"/>
              </a:rPr>
              <a:t>- Control the  thyratron grids and filaments parameters via CAN interface</a:t>
            </a:r>
          </a:p>
          <a:p>
            <a:pPr marL="514350" indent="-514350">
              <a:buNone/>
            </a:pPr>
            <a:r>
              <a:rPr lang="en-US" sz="4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 </a:t>
            </a:r>
            <a:r>
              <a:rPr lang="en-US" sz="4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Thyristor</a:t>
            </a:r>
            <a:r>
              <a:rPr lang="en-US" sz="4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pulse generator</a:t>
            </a:r>
          </a:p>
          <a:p>
            <a:pPr marL="514350" indent="-514350">
              <a:buNone/>
            </a:pPr>
            <a:r>
              <a:rPr lang="en-US" sz="4400" dirty="0" smtClean="0">
                <a:latin typeface="Arial" pitchFamily="34" charset="0"/>
                <a:cs typeface="Arial" pitchFamily="34" charset="0"/>
              </a:rPr>
              <a:t>- Trigger pulse with amplitude&gt; 10 volts, 50 ohm impedance (an additional pulse amplifier with delay time &lt;20ns was designed)</a:t>
            </a:r>
          </a:p>
          <a:p>
            <a:pPr>
              <a:buNone/>
            </a:pPr>
            <a:r>
              <a:rPr lang="en-US" sz="4400" dirty="0" smtClean="0">
                <a:latin typeface="Arial" pitchFamily="34" charset="0"/>
                <a:cs typeface="Arial" pitchFamily="34" charset="0"/>
              </a:rPr>
              <a:t>- Pulse duration not less than 2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μs</a:t>
            </a:r>
            <a:endParaRPr lang="en-US" sz="4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4400" dirty="0" smtClean="0">
                <a:latin typeface="Arial" pitchFamily="34" charset="0"/>
                <a:cs typeface="Arial" pitchFamily="34" charset="0"/>
              </a:rPr>
              <a:t>- Adjustable start time in the range 0.5 - 2 ms before injection, with step not more than 1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μs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and jitter not more than 100 ns</a:t>
            </a:r>
          </a:p>
          <a:p>
            <a:pPr>
              <a:buNone/>
            </a:pPr>
            <a:r>
              <a:rPr lang="en-US" sz="4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GE-36 Charging Transformer</a:t>
            </a:r>
          </a:p>
          <a:p>
            <a:pPr>
              <a:buNone/>
            </a:pPr>
            <a:r>
              <a:rPr lang="en-US" sz="4400" dirty="0" smtClean="0">
                <a:latin typeface="Arial" pitchFamily="34" charset="0"/>
                <a:cs typeface="Arial" pitchFamily="34" charset="0"/>
              </a:rPr>
              <a:t>- Measurement of amplitude and shape of the output pulse with the help of ADC (digital oscilloscope) with a range of 0 - 5 V (0.1%)</a:t>
            </a:r>
          </a:p>
          <a:p>
            <a:pPr marL="514350" indent="-514350">
              <a:buNone/>
            </a:pPr>
            <a:r>
              <a:rPr lang="en-US" sz="4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sz="4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Safety and lock signals</a:t>
            </a:r>
          </a:p>
          <a:p>
            <a:pPr marL="514350" indent="-514350">
              <a:buNone/>
            </a:pPr>
            <a:endParaRPr lang="en-US" sz="3600" dirty="0" smtClean="0">
              <a:solidFill>
                <a:srgbClr val="FF0000"/>
              </a:solidFill>
              <a:latin typeface="Albertus Extra Bold" pitchFamily="34" charset="0"/>
            </a:endParaRPr>
          </a:p>
          <a:p>
            <a:pPr marL="514350" indent="-514350">
              <a:buNone/>
            </a:pPr>
            <a:endParaRPr lang="en-US" dirty="0" smtClean="0">
              <a:latin typeface="Albertus Extra Bold" pitchFamily="34" charset="0"/>
            </a:endParaRPr>
          </a:p>
        </p:txBody>
      </p:sp>
      <p:pic>
        <p:nvPicPr>
          <p:cNvPr id="4" name="Picture 6" descr="Картинки по запросу dcs3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857760"/>
            <a:ext cx="3643338" cy="1493769"/>
          </a:xfrm>
          <a:prstGeom prst="rect">
            <a:avLst/>
          </a:prstGeom>
          <a:noFill/>
        </p:spPr>
      </p:pic>
      <p:pic>
        <p:nvPicPr>
          <p:cNvPr id="5" name="Picture 1" descr="C:\Users\Hristo\Downloads\IMG_20160908_11252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7620" y="4857760"/>
            <a:ext cx="2714644" cy="1526987"/>
          </a:xfrm>
          <a:prstGeom prst="rect">
            <a:avLst/>
          </a:prstGeom>
          <a:noFill/>
        </p:spPr>
      </p:pic>
      <p:pic>
        <p:nvPicPr>
          <p:cNvPr id="6" name="Picture 2" descr="Картинки по запросу GE-36 transforme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6578" y="4643446"/>
            <a:ext cx="1714512" cy="1714513"/>
          </a:xfrm>
          <a:prstGeom prst="rect">
            <a:avLst/>
          </a:prstGeom>
          <a:noFill/>
        </p:spPr>
      </p:pic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DF96-4176-4BF1-9B50-AF874F1623C7}" type="datetime1">
              <a:rPr lang="ru-RU" smtClean="0"/>
              <a:t>22.09.2017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37B3-00AF-470D-B648-FA9E31E0E330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NEC '17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614</Words>
  <Application>Microsoft Office PowerPoint</Application>
  <PresentationFormat>Экран (4:3)</PresentationFormat>
  <Paragraphs>129</Paragraphs>
  <Slides>16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Control and monitoring of the starting minimum of Booster injection system</vt:lpstr>
      <vt:lpstr>Contents</vt:lpstr>
      <vt:lpstr>Work objectives</vt:lpstr>
      <vt:lpstr>Booster injection</vt:lpstr>
      <vt:lpstr>System parameters</vt:lpstr>
      <vt:lpstr>Power and control scheme</vt:lpstr>
      <vt:lpstr>What is cRIO-9068</vt:lpstr>
      <vt:lpstr>LabVIEW</vt:lpstr>
      <vt:lpstr>Device parameters and requirements</vt:lpstr>
      <vt:lpstr>LabVIEW VI prototype and its options</vt:lpstr>
      <vt:lpstr>LabVIEW VI prototype and its options</vt:lpstr>
      <vt:lpstr>Power and control hardware</vt:lpstr>
      <vt:lpstr>GUI clients</vt:lpstr>
      <vt:lpstr>Test results</vt:lpstr>
      <vt:lpstr>Conclusions</vt:lpstr>
      <vt:lpstr>Слайд 16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 and monitoring of the starting minimum of deflector plates</dc:title>
  <dc:creator>Hristo</dc:creator>
  <cp:lastModifiedBy>Hristo</cp:lastModifiedBy>
  <cp:revision>48</cp:revision>
  <dcterms:created xsi:type="dcterms:W3CDTF">2017-09-06T07:16:24Z</dcterms:created>
  <dcterms:modified xsi:type="dcterms:W3CDTF">2017-09-22T10:58:54Z</dcterms:modified>
</cp:coreProperties>
</file>