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5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5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8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8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2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4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5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C34-F935-47B9-A95B-C576FC631DFC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CF2B-D9A9-49F3-A00F-C9468C297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NEC’2017 in </a:t>
            </a:r>
            <a:r>
              <a:rPr lang="en-US" i="1" dirty="0" smtClean="0"/>
              <a:t>numbers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81336"/>
            <a:ext cx="8640960" cy="597666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Total:</a:t>
            </a:r>
            <a:r>
              <a:rPr lang="en-US" dirty="0"/>
              <a:t> 142 registrants</a:t>
            </a:r>
            <a:endParaRPr lang="ru-RU" dirty="0"/>
          </a:p>
          <a:p>
            <a:r>
              <a:rPr lang="en-US" b="1" i="1" dirty="0"/>
              <a:t>By counties:</a:t>
            </a:r>
            <a:r>
              <a:rPr lang="en-US" dirty="0"/>
              <a:t> 13 states, including</a:t>
            </a:r>
            <a:endParaRPr lang="ru-RU" dirty="0"/>
          </a:p>
          <a:p>
            <a:pPr marL="444500" indent="0">
              <a:buNone/>
            </a:pPr>
            <a:r>
              <a:rPr lang="en-US" dirty="0"/>
              <a:t>BELARUS </a:t>
            </a:r>
            <a:endParaRPr lang="ru-RU" dirty="0"/>
          </a:p>
          <a:p>
            <a:pPr marL="444500" indent="0">
              <a:buNone/>
            </a:pPr>
            <a:r>
              <a:rPr lang="en-US" dirty="0"/>
              <a:t>BULGARIA 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CHINA</a:t>
            </a:r>
          </a:p>
          <a:p>
            <a:pPr marL="444500" indent="0">
              <a:buNone/>
            </a:pPr>
            <a:r>
              <a:rPr lang="en-US" dirty="0" smtClean="0"/>
              <a:t>CERN</a:t>
            </a:r>
            <a:endParaRPr lang="ru-RU" dirty="0"/>
          </a:p>
          <a:p>
            <a:pPr marL="444500" indent="0">
              <a:buNone/>
            </a:pPr>
            <a:r>
              <a:rPr lang="en-US" dirty="0"/>
              <a:t>CZECH </a:t>
            </a:r>
            <a:r>
              <a:rPr lang="en-US" dirty="0" smtClean="0"/>
              <a:t>REPUBLIC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FRANCE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GERMANY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ITALY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MOLDOVA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NETHERLANDS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RUSSIA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SLOVAKIA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SWITZERLAND</a:t>
            </a:r>
            <a:endParaRPr lang="ru-RU" dirty="0"/>
          </a:p>
          <a:p>
            <a:pPr marL="444500" indent="0">
              <a:buNone/>
            </a:pPr>
            <a:r>
              <a:rPr lang="en-US" dirty="0" smtClean="0"/>
              <a:t>USA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US" b="1" i="1" dirty="0"/>
              <a:t>By talks:  89, including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Plenary</a:t>
            </a:r>
            <a:r>
              <a:rPr lang="en-US" dirty="0"/>
              <a:t>: 36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Sectional</a:t>
            </a:r>
            <a:r>
              <a:rPr lang="en-US" dirty="0"/>
              <a:t>: 53</a:t>
            </a:r>
            <a:endParaRPr lang="ru-RU" dirty="0"/>
          </a:p>
          <a:p>
            <a:r>
              <a:rPr lang="en-US" b="1" i="1" dirty="0"/>
              <a:t>IT Education (Round Table)</a:t>
            </a:r>
            <a:r>
              <a:rPr lang="en-US" dirty="0"/>
              <a:t> – 10 presentations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&amp;Vcy;&amp;tcy;&amp;ocy;&amp;rcy;&amp;acy;&amp;yacy; &amp;mcy;&amp;iecy;&amp;zhcy;&amp;dcy;&amp;ucy;&amp;ncy;&amp;acy;&amp;rcy;&amp;ocy;&amp;dcy;&amp;ncy;&amp;acy;&amp;yacy; &amp;mcy;&amp;ocy;&amp;lcy;&amp;ocy;&amp;dcy;&amp;iecy;&amp;zhcy;&amp;ncy;&amp;acy;&amp;yacy; &amp;ncy;&amp;acy;&amp;ucy;&amp;chcy;&amp;ncy;&amp;acy;&amp;yacy; &amp;shcy;&amp;kcy;&amp;ocy;&amp;lcy;&amp;acy;-&amp;kcy;&amp;ocy;&amp;ncy;&amp;fcy;&amp;iecy;&amp;rcy;&amp;iecy;&amp;ncy;&amp;tscy;&amp;icy;&amp;yacy; &amp;pcy;&amp;ocy; &amp;rcy;&amp;acy;&amp;scy;&amp;pcy;&amp;rcy;&amp;iecy;&amp;dcy;&amp;iecy;&amp;lcy;&amp;iecy;&amp;ncy;&amp;ncy;&amp;ycy;&amp;mcy; &amp;gcy;&amp;iecy;&amp;tcy;&amp;iecy;&amp;rcy;&amp;ocy;&amp;gcy;&amp;iecy;&amp;ncy;&amp;ncy;&amp;ycy;&amp;mcy; &amp;vcy;&amp;ycy;&amp;chcy;&amp;icy;&amp;scy;&amp;lcy;&amp;icy;&amp;tcy;&amp;iecy;&amp;lcy;&amp;softcy;&amp;ncy;&amp;ycy;&amp;mcy; &amp;icy;&amp;ncy;&amp;fcy;&amp;rcy;&amp;acy;&amp;scy;&amp;tcy;&amp;rcy;&amp;ucy;&amp;kcy;&amp;tcy;&amp;ucy;&amp;rcy;&amp;a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38" y="3422221"/>
            <a:ext cx="4692266" cy="19509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ntenegro, Budva, Becici, 25 September - 29 September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38" y="1268760"/>
            <a:ext cx="4692266" cy="18769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i="1" dirty="0" smtClean="0"/>
              <a:t>NEC’2017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2859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Organizing </a:t>
            </a:r>
            <a:r>
              <a:rPr lang="en-US" b="1" dirty="0" smtClean="0"/>
              <a:t>Committee (V.V</a:t>
            </a:r>
            <a:r>
              <a:rPr lang="en-US" b="1" dirty="0"/>
              <a:t>. </a:t>
            </a:r>
            <a:r>
              <a:rPr lang="en-US" b="1" dirty="0" err="1"/>
              <a:t>Korenkov</a:t>
            </a:r>
            <a:r>
              <a:rPr lang="en-US" b="1" dirty="0"/>
              <a:t>, JINR, </a:t>
            </a:r>
            <a:r>
              <a:rPr lang="en-US" b="1" dirty="0" smtClean="0"/>
              <a:t>co-chairperson, I</a:t>
            </a:r>
            <a:r>
              <a:rPr lang="en-US" b="1" dirty="0"/>
              <a:t>. Bird, CERN, co-chairperson</a:t>
            </a:r>
            <a:br>
              <a:rPr lang="en-US" b="1" dirty="0"/>
            </a:br>
            <a:r>
              <a:rPr lang="en-US" b="1" dirty="0"/>
              <a:t>P.V. </a:t>
            </a:r>
            <a:r>
              <a:rPr lang="en-US" b="1" dirty="0" err="1"/>
              <a:t>Zrelov</a:t>
            </a:r>
            <a:r>
              <a:rPr lang="en-US" b="1" dirty="0"/>
              <a:t>, JINR, deputy </a:t>
            </a:r>
            <a:r>
              <a:rPr lang="en-US" b="1" dirty="0" smtClean="0"/>
              <a:t>chairperson, I.A</a:t>
            </a:r>
            <a:r>
              <a:rPr lang="en-US" b="1" dirty="0"/>
              <a:t>. </a:t>
            </a:r>
            <a:r>
              <a:rPr lang="en-US" b="1" dirty="0" err="1"/>
              <a:t>Filozova</a:t>
            </a:r>
            <a:r>
              <a:rPr lang="en-US" b="1" dirty="0"/>
              <a:t>, JINR, scientific secretary</a:t>
            </a:r>
            <a:br>
              <a:rPr lang="en-US" b="1" dirty="0"/>
            </a:br>
            <a:r>
              <a:rPr lang="en-US" b="1" dirty="0"/>
              <a:t>S. </a:t>
            </a:r>
            <a:r>
              <a:rPr lang="en-US" b="1" dirty="0" err="1"/>
              <a:t>Backovic</a:t>
            </a:r>
            <a:r>
              <a:rPr lang="en-US" b="1" dirty="0"/>
              <a:t>, </a:t>
            </a:r>
            <a:r>
              <a:rPr lang="en-US" b="1" dirty="0" smtClean="0"/>
              <a:t>O.V</a:t>
            </a:r>
            <a:r>
              <a:rPr lang="en-US" b="1" dirty="0"/>
              <a:t>. </a:t>
            </a:r>
            <a:r>
              <a:rPr lang="en-US" b="1" dirty="0" err="1"/>
              <a:t>Belov</a:t>
            </a:r>
            <a:r>
              <a:rPr lang="en-US" b="1" dirty="0"/>
              <a:t>, </a:t>
            </a:r>
            <a:r>
              <a:rPr lang="en-US" b="1" dirty="0" smtClean="0"/>
              <a:t>N.V</a:t>
            </a:r>
            <a:r>
              <a:rPr lang="en-US" b="1" dirty="0"/>
              <a:t>. </a:t>
            </a:r>
            <a:r>
              <a:rPr lang="en-US" b="1" dirty="0" err="1"/>
              <a:t>Gorbunov</a:t>
            </a:r>
            <a:r>
              <a:rPr lang="en-US" b="1" dirty="0"/>
              <a:t>, </a:t>
            </a:r>
            <a:r>
              <a:rPr lang="en-US" b="1" dirty="0" smtClean="0"/>
              <a:t>V.V</a:t>
            </a:r>
            <a:r>
              <a:rPr lang="en-US" b="1" dirty="0"/>
              <a:t>. </a:t>
            </a:r>
            <a:r>
              <a:rPr lang="en-US" b="1" dirty="0" err="1" smtClean="0"/>
              <a:t>Glagolev</a:t>
            </a:r>
            <a:r>
              <a:rPr lang="en-US" b="1" dirty="0" smtClean="0"/>
              <a:t>, P</a:t>
            </a:r>
            <a:r>
              <a:rPr lang="en-US" b="1" dirty="0"/>
              <a:t>. </a:t>
            </a:r>
            <a:r>
              <a:rPr lang="en-US" b="1" dirty="0" err="1" smtClean="0"/>
              <a:t>Hristov</a:t>
            </a:r>
            <a:r>
              <a:rPr lang="en-US" b="1" dirty="0" smtClean="0"/>
              <a:t>, A</a:t>
            </a:r>
            <a:r>
              <a:rPr lang="en-US" b="1" dirty="0"/>
              <a:t>. </a:t>
            </a:r>
            <a:r>
              <a:rPr lang="en-US" b="1" dirty="0" err="1"/>
              <a:t>Khrgian</a:t>
            </a:r>
            <a:r>
              <a:rPr lang="en-US" b="1" dirty="0"/>
              <a:t>, </a:t>
            </a:r>
            <a:br>
              <a:rPr lang="en-US" b="1" dirty="0"/>
            </a:br>
            <a:r>
              <a:rPr lang="en-US" b="1" dirty="0"/>
              <a:t>T. </a:t>
            </a:r>
            <a:r>
              <a:rPr lang="en-US" b="1" dirty="0" err="1"/>
              <a:t>Kurtyka</a:t>
            </a:r>
            <a:r>
              <a:rPr lang="en-US" b="1" dirty="0"/>
              <a:t>, </a:t>
            </a:r>
            <a:r>
              <a:rPr lang="en-US" b="1" dirty="0" smtClean="0"/>
              <a:t>L</a:t>
            </a:r>
            <a:r>
              <a:rPr lang="en-US" b="1" dirty="0"/>
              <a:t>. </a:t>
            </a:r>
            <a:r>
              <a:rPr lang="en-US" b="1" dirty="0" err="1"/>
              <a:t>Mapelli</a:t>
            </a:r>
            <a:r>
              <a:rPr lang="en-US" b="1" dirty="0"/>
              <a:t>, </a:t>
            </a:r>
            <a:r>
              <a:rPr lang="en-US" b="1" dirty="0" smtClean="0"/>
              <a:t>A.V</a:t>
            </a:r>
            <a:r>
              <a:rPr lang="en-US" b="1" dirty="0"/>
              <a:t>. </a:t>
            </a:r>
            <a:r>
              <a:rPr lang="en-US" b="1" dirty="0" err="1"/>
              <a:t>Nechaevskiy</a:t>
            </a:r>
            <a:r>
              <a:rPr lang="en-US" b="1" dirty="0"/>
              <a:t>, </a:t>
            </a:r>
            <a:r>
              <a:rPr lang="en-US" b="1" dirty="0" err="1" smtClean="0"/>
              <a:t>O.Yu</a:t>
            </a:r>
            <a:r>
              <a:rPr lang="en-US" b="1" dirty="0"/>
              <a:t>. </a:t>
            </a:r>
            <a:r>
              <a:rPr lang="en-US" b="1" dirty="0" err="1"/>
              <a:t>Rumyantseva</a:t>
            </a:r>
            <a:r>
              <a:rPr lang="en-US" b="1" dirty="0"/>
              <a:t>, </a:t>
            </a:r>
            <a:r>
              <a:rPr lang="en-US" b="1" dirty="0" smtClean="0"/>
              <a:t>E.N</a:t>
            </a:r>
            <a:r>
              <a:rPr lang="en-US" b="1" dirty="0"/>
              <a:t>. </a:t>
            </a:r>
            <a:r>
              <a:rPr lang="en-US" b="1" dirty="0" err="1"/>
              <a:t>Russakovich</a:t>
            </a:r>
            <a:r>
              <a:rPr lang="en-US" b="1" dirty="0"/>
              <a:t>, </a:t>
            </a:r>
            <a:r>
              <a:rPr lang="en-US" b="1" dirty="0" smtClean="0"/>
              <a:t>I.S</a:t>
            </a:r>
            <a:r>
              <a:rPr lang="en-US" b="1" dirty="0"/>
              <a:t>. </a:t>
            </a:r>
            <a:r>
              <a:rPr lang="en-US" b="1" dirty="0" err="1"/>
              <a:t>Pelevanyuk</a:t>
            </a:r>
            <a:r>
              <a:rPr lang="en-US" b="1" dirty="0"/>
              <a:t>, </a:t>
            </a:r>
            <a:r>
              <a:rPr lang="en-US" b="1" dirty="0" smtClean="0"/>
              <a:t>Y.K</a:t>
            </a:r>
            <a:r>
              <a:rPr lang="en-US" b="1" dirty="0"/>
              <a:t>. </a:t>
            </a:r>
            <a:r>
              <a:rPr lang="en-US" b="1" dirty="0" err="1" smtClean="0"/>
              <a:t>Potrebenikov</a:t>
            </a:r>
            <a:r>
              <a:rPr lang="en-US" b="1" dirty="0" smtClean="0"/>
              <a:t>, V.I</a:t>
            </a:r>
            <a:r>
              <a:rPr lang="en-US" b="1" dirty="0"/>
              <a:t>. </a:t>
            </a:r>
            <a:r>
              <a:rPr lang="en-US" b="1" dirty="0" err="1"/>
              <a:t>Prikhodko</a:t>
            </a:r>
            <a:r>
              <a:rPr lang="en-US" b="1" dirty="0"/>
              <a:t>, </a:t>
            </a:r>
            <a:r>
              <a:rPr lang="en-US" b="1" dirty="0" smtClean="0"/>
              <a:t>S.I</a:t>
            </a:r>
            <a:r>
              <a:rPr lang="en-US" b="1" dirty="0"/>
              <a:t>. </a:t>
            </a:r>
            <a:r>
              <a:rPr lang="en-US" b="1" dirty="0" err="1"/>
              <a:t>Sidortchuk</a:t>
            </a:r>
            <a:r>
              <a:rPr lang="en-US" b="1" dirty="0"/>
              <a:t>, </a:t>
            </a:r>
            <a:r>
              <a:rPr lang="en-US" b="1" dirty="0" smtClean="0"/>
              <a:t>D.B</a:t>
            </a:r>
            <a:r>
              <a:rPr lang="en-US" b="1" dirty="0"/>
              <a:t>. </a:t>
            </a:r>
            <a:r>
              <a:rPr lang="en-US" b="1" dirty="0" err="1"/>
              <a:t>Stankus</a:t>
            </a:r>
            <a:r>
              <a:rPr lang="en-US" b="1" dirty="0"/>
              <a:t>, </a:t>
            </a:r>
            <a:r>
              <a:rPr lang="en-US" b="1" dirty="0" smtClean="0"/>
              <a:t>T.A</a:t>
            </a:r>
            <a:r>
              <a:rPr lang="en-US" b="1" dirty="0"/>
              <a:t>. </a:t>
            </a:r>
            <a:r>
              <a:rPr lang="en-US" b="1" dirty="0" err="1"/>
              <a:t>Strizh</a:t>
            </a:r>
            <a:r>
              <a:rPr lang="en-US" b="1" dirty="0"/>
              <a:t>, </a:t>
            </a:r>
            <a:r>
              <a:rPr lang="en-US" b="1" dirty="0" smtClean="0"/>
              <a:t>I</a:t>
            </a:r>
            <a:r>
              <a:rPr lang="en-US" b="1" dirty="0"/>
              <a:t>. </a:t>
            </a:r>
            <a:r>
              <a:rPr lang="en-US" b="1" dirty="0" err="1" smtClean="0"/>
              <a:t>Vankov</a:t>
            </a:r>
            <a:r>
              <a:rPr lang="en-US" b="1" dirty="0" smtClean="0"/>
              <a:t>, T.N</a:t>
            </a:r>
            <a:r>
              <a:rPr lang="en-US" b="1" dirty="0"/>
              <a:t>. </a:t>
            </a:r>
            <a:r>
              <a:rPr lang="en-US" b="1" dirty="0" err="1"/>
              <a:t>Zaikina</a:t>
            </a:r>
            <a:r>
              <a:rPr lang="en-US" b="1" dirty="0"/>
              <a:t>, </a:t>
            </a:r>
            <a:r>
              <a:rPr lang="en-US" b="1" dirty="0" smtClean="0"/>
              <a:t>"</a:t>
            </a:r>
            <a:r>
              <a:rPr lang="en-US" b="1" dirty="0" err="1"/>
              <a:t>Jadran</a:t>
            </a:r>
            <a:r>
              <a:rPr lang="en-US" b="1" dirty="0"/>
              <a:t> Group" </a:t>
            </a:r>
            <a:r>
              <a:rPr lang="en-US" b="1" dirty="0" smtClean="0"/>
              <a:t>Company;</a:t>
            </a:r>
            <a:endParaRPr lang="ru-RU" b="1" dirty="0"/>
          </a:p>
          <a:p>
            <a:r>
              <a:rPr lang="en-US" b="1" dirty="0"/>
              <a:t>International Program </a:t>
            </a:r>
            <a:r>
              <a:rPr lang="en-US" b="1" dirty="0" smtClean="0"/>
              <a:t>Committee; </a:t>
            </a:r>
          </a:p>
          <a:p>
            <a:r>
              <a:rPr lang="en-US" b="1" dirty="0" smtClean="0"/>
              <a:t>JINR and CERN directors;</a:t>
            </a:r>
          </a:p>
          <a:p>
            <a:r>
              <a:rPr lang="en-US" b="1" dirty="0" smtClean="0"/>
              <a:t>Sponsors: </a:t>
            </a:r>
            <a:r>
              <a:rPr lang="en-US" b="1" dirty="0"/>
              <a:t>Niagara Computers, JET </a:t>
            </a:r>
            <a:r>
              <a:rPr lang="en-US" b="1" dirty="0" err="1"/>
              <a:t>Infosystems</a:t>
            </a:r>
            <a:r>
              <a:rPr lang="en-US" b="1" dirty="0"/>
              <a:t>, Dell-EMC, IBS </a:t>
            </a:r>
            <a:r>
              <a:rPr lang="en-US" b="1" dirty="0" err="1" smtClean="0"/>
              <a:t>Platformix</a:t>
            </a:r>
            <a:endParaRPr lang="en-US" b="1" dirty="0" smtClean="0"/>
          </a:p>
          <a:p>
            <a:r>
              <a:rPr lang="en-US" b="1" dirty="0"/>
              <a:t>Organizers, jury, lecturers of International School on Heterogeneous Computing Infrastructure for students and postgraduates;</a:t>
            </a:r>
          </a:p>
          <a:p>
            <a:r>
              <a:rPr lang="en-US" b="1" dirty="0" smtClean="0"/>
              <a:t>Local organizing committee.</a:t>
            </a:r>
          </a:p>
          <a:p>
            <a:r>
              <a:rPr lang="en-US" b="1" dirty="0" smtClean="0"/>
              <a:t>Services of hotels Splendid and Montenegro Star;</a:t>
            </a:r>
          </a:p>
          <a:p>
            <a:r>
              <a:rPr lang="en-US" b="1" dirty="0" smtClean="0"/>
              <a:t>All participants.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… and surprisingly nice weather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6th International Conference &quot;Distributed Computing and Grid-technologies in Science and Educ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25" y="61913"/>
            <a:ext cx="3446375" cy="8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2" descr="http://grid2012.jinr.ru/dimg/zer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3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0112" y="1722027"/>
            <a:ext cx="589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02-06 July 2018, </a:t>
            </a:r>
            <a:r>
              <a:rPr lang="en-US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Dubna</a:t>
            </a:r>
            <a:r>
              <a:rPr lang="en-US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, JINR, LIT</a:t>
            </a:r>
            <a:endParaRPr lang="en-US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9" descr="C:\Users\kerenkov\Documents\grid2016\photos\IMG_8622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" y="2115158"/>
            <a:ext cx="7464574" cy="467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20"/>
          <p:cNvSpPr>
            <a:spLocks noChangeArrowheads="1"/>
          </p:cNvSpPr>
          <p:nvPr/>
        </p:nvSpPr>
        <p:spPr bwMode="auto">
          <a:xfrm>
            <a:off x="1254324" y="891030"/>
            <a:ext cx="681811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rgbClr val="003399"/>
                </a:solidFill>
                <a:latin typeface="Arial" pitchFamily="34" charset="0"/>
              </a:rPr>
              <a:t>Distributed Computing and Grid-technologies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rgbClr val="003399"/>
                </a:solidFill>
                <a:latin typeface="Arial" pitchFamily="34" charset="0"/>
              </a:rPr>
              <a:t>in Science and Education</a:t>
            </a:r>
            <a:endParaRPr lang="ru-RU" altLang="ru-RU" b="1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13" name="Рисунок 8" descr="grid20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61" y="61913"/>
            <a:ext cx="3995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he 7th International Conference &quot;Distributed Computing and Grid-technologies in Science and Education&quot; (GRID 2016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022"/>
            <a:ext cx="3510589" cy="8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63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88</Words>
  <Application>Microsoft Office PowerPoint</Application>
  <PresentationFormat>Экран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NEC’2017 in numbers </vt:lpstr>
      <vt:lpstr>NEC’2017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kerenkov</dc:creator>
  <cp:lastModifiedBy>kerenkov</cp:lastModifiedBy>
  <cp:revision>8</cp:revision>
  <dcterms:created xsi:type="dcterms:W3CDTF">2017-09-22T06:17:36Z</dcterms:created>
  <dcterms:modified xsi:type="dcterms:W3CDTF">2017-09-29T10:33:59Z</dcterms:modified>
</cp:coreProperties>
</file>