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8" r:id="rId6"/>
    <p:sldId id="267" r:id="rId7"/>
    <p:sldId id="273" r:id="rId8"/>
    <p:sldId id="274" r:id="rId9"/>
    <p:sldId id="279" r:id="rId10"/>
    <p:sldId id="280" r:id="rId11"/>
    <p:sldId id="281" r:id="rId12"/>
    <p:sldId id="275" r:id="rId13"/>
    <p:sldId id="278" r:id="rId14"/>
    <p:sldId id="276" r:id="rId15"/>
    <p:sldId id="277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48" autoAdjust="0"/>
  </p:normalViewPr>
  <p:slideViewPr>
    <p:cSldViewPr snapToGrid="0">
      <p:cViewPr varScale="1">
        <p:scale>
          <a:sx n="95" d="100"/>
          <a:sy n="95" d="100"/>
        </p:scale>
        <p:origin x="19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D854E-0CAB-46B8-98F5-583EFD35801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71D57-B803-4D2B-8DC0-E096990B3DAA}">
      <dgm:prSet phldrT="[Текст]" custT="1"/>
      <dgm:spPr>
        <a:noFill/>
        <a:ln>
          <a:solidFill>
            <a:srgbClr val="2683C6"/>
          </a:solidFill>
        </a:ln>
      </dgm:spPr>
      <dgm:t>
        <a:bodyPr/>
        <a:lstStyle/>
        <a:p>
          <a:r>
            <a:rPr lang="en-US" sz="2000" b="1" spc="0" dirty="0" smtClean="0">
              <a:ln w="22225">
                <a:noFill/>
                <a:prstDash val="solid"/>
              </a:ln>
              <a:solidFill>
                <a:srgbClr val="2683C6"/>
              </a:solidFill>
              <a:latin typeface="Century Gothic" panose="020B0502020202020204" pitchFamily="34" charset="0"/>
            </a:rPr>
            <a:t>The software complex </a:t>
          </a:r>
          <a:br>
            <a:rPr lang="en-US" sz="2000" b="1" spc="0" dirty="0" smtClean="0">
              <a:ln w="22225">
                <a:noFill/>
                <a:prstDash val="solid"/>
              </a:ln>
              <a:solidFill>
                <a:srgbClr val="2683C6"/>
              </a:solidFill>
              <a:latin typeface="Century Gothic" panose="020B0502020202020204" pitchFamily="34" charset="0"/>
            </a:rPr>
          </a:br>
          <a:r>
            <a:rPr lang="en-US" sz="2000" b="1" spc="0" dirty="0" smtClean="0">
              <a:ln w="22225">
                <a:noFill/>
                <a:prstDash val="solid"/>
              </a:ln>
              <a:solidFill>
                <a:srgbClr val="2683C6"/>
              </a:solidFill>
              <a:latin typeface="Century Gothic" panose="020B0502020202020204" pitchFamily="34" charset="0"/>
            </a:rPr>
            <a:t>modules</a:t>
          </a:r>
          <a:endParaRPr lang="ru-RU" sz="2000" dirty="0">
            <a:solidFill>
              <a:srgbClr val="2683C6"/>
            </a:solidFill>
            <a:latin typeface="Century Gothic" panose="020B0502020202020204" pitchFamily="34" charset="0"/>
          </a:endParaRPr>
        </a:p>
      </dgm:t>
    </dgm:pt>
    <dgm:pt modelId="{AB100BB7-6E7F-45C9-BDC3-9A4C7ABB3F5D}" type="parTrans" cxnId="{DDA58686-BF73-469A-8C5F-760AC1D4AC12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87AD1761-E425-4886-9B88-F50C131BA40A}" type="sibTrans" cxnId="{DDA58686-BF73-469A-8C5F-760AC1D4AC12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B75932C8-EEAC-4D73-8AD6-65D64BF2DF8D}">
      <dgm:prSet phldrT="[Текст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Database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49898CF7-EED1-4264-8AF0-BC0EB115AABC}" type="parTrans" cxnId="{C735B1C0-FD25-41CB-8DC6-1190466BA0B0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A3F80672-ED72-41E2-B46B-95E994BFBEB3}" type="sibTrans" cxnId="{C735B1C0-FD25-41CB-8DC6-1190466BA0B0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205959D9-FB42-40E1-849F-FF76478E206D}">
      <dgm:prSet phldrT="[Текст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Transfer and processing data simulation module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22AADA72-2FA9-4A3E-965E-7FAE88345730}" type="parTrans" cxnId="{B48E4DCF-1F9D-448A-836A-98083E8521E4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470FCDC2-9EE6-48B7-9074-3410D945E8AC}" type="sibTrans" cxnId="{B48E4DCF-1F9D-448A-836A-98083E8521E4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EC31DF97-5EC8-4A81-97EF-32408E3762C5}">
      <dgm:prSet phldrT="[Текст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Module for setting of equipment configurations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19BC6C15-B639-4BD9-9D5A-A809769563CD}" type="parTrans" cxnId="{5CAD8CAA-D44E-4ABA-93E3-1BCF6CD16B34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B3B1DA81-4F33-4C06-ADD5-1FD7FDE6E342}" type="sibTrans" cxnId="{5CAD8CAA-D44E-4ABA-93E3-1BCF6CD16B34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AD7BC2E1-D52C-4A28-953F-09468F943414}">
      <dgm:prSet phldrT="[Текст]" custT="1"/>
      <dgm:spPr/>
      <dgm:t>
        <a:bodyPr/>
        <a:lstStyle/>
        <a:p>
          <a:r>
            <a:rPr lang="en-US" sz="2000" dirty="0" smtClean="0"/>
            <a:t>Module for presenting results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6DCB4DC3-4A15-436C-A9E6-EDC4405565DF}" type="parTrans" cxnId="{3F8A6620-0244-4459-ACD6-A4A7A8F1081A}">
      <dgm:prSet/>
      <dgm:spPr/>
      <dgm:t>
        <a:bodyPr/>
        <a:lstStyle/>
        <a:p>
          <a:endParaRPr lang="ru-RU"/>
        </a:p>
      </dgm:t>
    </dgm:pt>
    <dgm:pt modelId="{8F044B3F-36D2-4A59-92A6-83149944079D}" type="sibTrans" cxnId="{3F8A6620-0244-4459-ACD6-A4A7A8F1081A}">
      <dgm:prSet/>
      <dgm:spPr/>
      <dgm:t>
        <a:bodyPr/>
        <a:lstStyle/>
        <a:p>
          <a:endParaRPr lang="ru-RU"/>
        </a:p>
      </dgm:t>
    </dgm:pt>
    <dgm:pt modelId="{62FBC8A8-6000-4C9A-A3FA-AF7D3908CC0F}" type="pres">
      <dgm:prSet presAssocID="{245D854E-0CAB-46B8-98F5-583EFD35801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E2AE7E-22A5-4BF9-B339-6136450D4811}" type="pres">
      <dgm:prSet presAssocID="{3EA71D57-B803-4D2B-8DC0-E096990B3DAA}" presName="singleCycle" presStyleCnt="0"/>
      <dgm:spPr/>
    </dgm:pt>
    <dgm:pt modelId="{569EEAB1-1641-449C-98C2-A6FF3916A79E}" type="pres">
      <dgm:prSet presAssocID="{3EA71D57-B803-4D2B-8DC0-E096990B3DAA}" presName="singleCenter" presStyleLbl="node1" presStyleIdx="0" presStyleCnt="5" custScaleX="115618" custScaleY="77079" custLinFactNeighborX="201" custLinFactNeighborY="-570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797A3DD-C8F3-4958-954C-1B28FA6F0EB7}" type="pres">
      <dgm:prSet presAssocID="{49898CF7-EED1-4264-8AF0-BC0EB115AABC}" presName="Name56" presStyleLbl="parChTrans1D2" presStyleIdx="0" presStyleCnt="4"/>
      <dgm:spPr/>
      <dgm:t>
        <a:bodyPr/>
        <a:lstStyle/>
        <a:p>
          <a:endParaRPr lang="ru-RU"/>
        </a:p>
      </dgm:t>
    </dgm:pt>
    <dgm:pt modelId="{8FB69DAE-F1C5-4B95-A867-5DCE518AA886}" type="pres">
      <dgm:prSet presAssocID="{B75932C8-EEAC-4D73-8AD6-65D64BF2DF8D}" presName="text0" presStyleLbl="node1" presStyleIdx="1" presStyleCnt="5" custScaleX="172565" custScaleY="11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E1412-49DF-4291-98C4-FAF6DA248476}" type="pres">
      <dgm:prSet presAssocID="{22AADA72-2FA9-4A3E-965E-7FAE88345730}" presName="Name56" presStyleLbl="parChTrans1D2" presStyleIdx="1" presStyleCnt="4"/>
      <dgm:spPr/>
      <dgm:t>
        <a:bodyPr/>
        <a:lstStyle/>
        <a:p>
          <a:endParaRPr lang="ru-RU"/>
        </a:p>
      </dgm:t>
    </dgm:pt>
    <dgm:pt modelId="{CAE9830B-7407-4A6F-9AA6-C2A84B56DA86}" type="pres">
      <dgm:prSet presAssocID="{205959D9-FB42-40E1-849F-FF76478E206D}" presName="text0" presStyleLbl="node1" presStyleIdx="2" presStyleCnt="5" custScaleX="172565" custScaleY="115043" custRadScaleRad="127167" custRadScaleInc="-1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2B938-861B-4F2E-9EC6-172E8687686E}" type="pres">
      <dgm:prSet presAssocID="{19BC6C15-B639-4BD9-9D5A-A809769563CD}" presName="Name56" presStyleLbl="parChTrans1D2" presStyleIdx="2" presStyleCnt="4"/>
      <dgm:spPr/>
      <dgm:t>
        <a:bodyPr/>
        <a:lstStyle/>
        <a:p>
          <a:endParaRPr lang="ru-RU"/>
        </a:p>
      </dgm:t>
    </dgm:pt>
    <dgm:pt modelId="{475BF6FA-6132-408C-9F1D-7F530F3283EB}" type="pres">
      <dgm:prSet presAssocID="{EC31DF97-5EC8-4A81-97EF-32408E3762C5}" presName="text0" presStyleLbl="node1" presStyleIdx="3" presStyleCnt="5" custScaleX="172565" custScaleY="115043" custRadScaleRad="125442" custRadScaleInc="212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E571-F773-447C-9253-BC49ED78FC58}" type="pres">
      <dgm:prSet presAssocID="{6DCB4DC3-4A15-436C-A9E6-EDC4405565DF}" presName="Name56" presStyleLbl="parChTrans1D2" presStyleIdx="3" presStyleCnt="4"/>
      <dgm:spPr/>
      <dgm:t>
        <a:bodyPr/>
        <a:lstStyle/>
        <a:p>
          <a:endParaRPr lang="ru-RU"/>
        </a:p>
      </dgm:t>
    </dgm:pt>
    <dgm:pt modelId="{A54C992F-3A28-4F48-85FF-196D228DA966}" type="pres">
      <dgm:prSet presAssocID="{AD7BC2E1-D52C-4A28-953F-09468F943414}" presName="text0" presStyleLbl="node1" presStyleIdx="4" presStyleCnt="5" custScaleX="172505" custScaleY="115003" custRadScaleRad="73393" custRadScaleInc="-200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568D2-0456-4FCB-9F2A-D672FF9DACF1}" type="presOf" srcId="{B75932C8-EEAC-4D73-8AD6-65D64BF2DF8D}" destId="{8FB69DAE-F1C5-4B95-A867-5DCE518AA886}" srcOrd="0" destOrd="0" presId="urn:microsoft.com/office/officeart/2008/layout/RadialCluster"/>
    <dgm:cxn modelId="{27125673-159C-4545-B5C5-343103F289C3}" type="presOf" srcId="{245D854E-0CAB-46B8-98F5-583EFD358019}" destId="{62FBC8A8-6000-4C9A-A3FA-AF7D3908CC0F}" srcOrd="0" destOrd="0" presId="urn:microsoft.com/office/officeart/2008/layout/RadialCluster"/>
    <dgm:cxn modelId="{B2734E88-879C-494B-AEDD-F81AF3BA9A4D}" type="presOf" srcId="{EC31DF97-5EC8-4A81-97EF-32408E3762C5}" destId="{475BF6FA-6132-408C-9F1D-7F530F3283EB}" srcOrd="0" destOrd="0" presId="urn:microsoft.com/office/officeart/2008/layout/RadialCluster"/>
    <dgm:cxn modelId="{3F8A6620-0244-4459-ACD6-A4A7A8F1081A}" srcId="{3EA71D57-B803-4D2B-8DC0-E096990B3DAA}" destId="{AD7BC2E1-D52C-4A28-953F-09468F943414}" srcOrd="3" destOrd="0" parTransId="{6DCB4DC3-4A15-436C-A9E6-EDC4405565DF}" sibTransId="{8F044B3F-36D2-4A59-92A6-83149944079D}"/>
    <dgm:cxn modelId="{DDA58686-BF73-469A-8C5F-760AC1D4AC12}" srcId="{245D854E-0CAB-46B8-98F5-583EFD358019}" destId="{3EA71D57-B803-4D2B-8DC0-E096990B3DAA}" srcOrd="0" destOrd="0" parTransId="{AB100BB7-6E7F-45C9-BDC3-9A4C7ABB3F5D}" sibTransId="{87AD1761-E425-4886-9B88-F50C131BA40A}"/>
    <dgm:cxn modelId="{C735B1C0-FD25-41CB-8DC6-1190466BA0B0}" srcId="{3EA71D57-B803-4D2B-8DC0-E096990B3DAA}" destId="{B75932C8-EEAC-4D73-8AD6-65D64BF2DF8D}" srcOrd="0" destOrd="0" parTransId="{49898CF7-EED1-4264-8AF0-BC0EB115AABC}" sibTransId="{A3F80672-ED72-41E2-B46B-95E994BFBEB3}"/>
    <dgm:cxn modelId="{7BBEEF6A-8FDF-4EA4-A8C6-6ED9519F5720}" type="presOf" srcId="{205959D9-FB42-40E1-849F-FF76478E206D}" destId="{CAE9830B-7407-4A6F-9AA6-C2A84B56DA86}" srcOrd="0" destOrd="0" presId="urn:microsoft.com/office/officeart/2008/layout/RadialCluster"/>
    <dgm:cxn modelId="{56571F19-9D62-4AA5-AFC0-19CC05C37B83}" type="presOf" srcId="{6DCB4DC3-4A15-436C-A9E6-EDC4405565DF}" destId="{A245E571-F773-447C-9253-BC49ED78FC58}" srcOrd="0" destOrd="0" presId="urn:microsoft.com/office/officeart/2008/layout/RadialCluster"/>
    <dgm:cxn modelId="{1B37091C-8186-4A4C-9E5E-4A8EBC9FF04B}" type="presOf" srcId="{19BC6C15-B639-4BD9-9D5A-A809769563CD}" destId="{4F42B938-861B-4F2E-9EC6-172E8687686E}" srcOrd="0" destOrd="0" presId="urn:microsoft.com/office/officeart/2008/layout/RadialCluster"/>
    <dgm:cxn modelId="{7C75A664-283C-4AFE-9342-B7E774D64236}" type="presOf" srcId="{3EA71D57-B803-4D2B-8DC0-E096990B3DAA}" destId="{569EEAB1-1641-449C-98C2-A6FF3916A79E}" srcOrd="0" destOrd="0" presId="urn:microsoft.com/office/officeart/2008/layout/RadialCluster"/>
    <dgm:cxn modelId="{5CAD8CAA-D44E-4ABA-93E3-1BCF6CD16B34}" srcId="{3EA71D57-B803-4D2B-8DC0-E096990B3DAA}" destId="{EC31DF97-5EC8-4A81-97EF-32408E3762C5}" srcOrd="2" destOrd="0" parTransId="{19BC6C15-B639-4BD9-9D5A-A809769563CD}" sibTransId="{B3B1DA81-4F33-4C06-ADD5-1FD7FDE6E342}"/>
    <dgm:cxn modelId="{D499370D-786C-473C-9FFE-96DE0913A71C}" type="presOf" srcId="{22AADA72-2FA9-4A3E-965E-7FAE88345730}" destId="{DF8E1412-49DF-4291-98C4-FAF6DA248476}" srcOrd="0" destOrd="0" presId="urn:microsoft.com/office/officeart/2008/layout/RadialCluster"/>
    <dgm:cxn modelId="{4A27AFDA-4AA2-42CB-AB15-EA0EB1D13416}" type="presOf" srcId="{AD7BC2E1-D52C-4A28-953F-09468F943414}" destId="{A54C992F-3A28-4F48-85FF-196D228DA966}" srcOrd="0" destOrd="0" presId="urn:microsoft.com/office/officeart/2008/layout/RadialCluster"/>
    <dgm:cxn modelId="{17A3509D-4087-4D6B-892E-594A148A1CC2}" type="presOf" srcId="{49898CF7-EED1-4264-8AF0-BC0EB115AABC}" destId="{C797A3DD-C8F3-4958-954C-1B28FA6F0EB7}" srcOrd="0" destOrd="0" presId="urn:microsoft.com/office/officeart/2008/layout/RadialCluster"/>
    <dgm:cxn modelId="{B48E4DCF-1F9D-448A-836A-98083E8521E4}" srcId="{3EA71D57-B803-4D2B-8DC0-E096990B3DAA}" destId="{205959D9-FB42-40E1-849F-FF76478E206D}" srcOrd="1" destOrd="0" parTransId="{22AADA72-2FA9-4A3E-965E-7FAE88345730}" sibTransId="{470FCDC2-9EE6-48B7-9074-3410D945E8AC}"/>
    <dgm:cxn modelId="{9DE15F88-34DD-456D-9D17-A2DB75EC6287}" type="presParOf" srcId="{62FBC8A8-6000-4C9A-A3FA-AF7D3908CC0F}" destId="{76E2AE7E-22A5-4BF9-B339-6136450D4811}" srcOrd="0" destOrd="0" presId="urn:microsoft.com/office/officeart/2008/layout/RadialCluster"/>
    <dgm:cxn modelId="{C320DA98-0C35-45DC-B0B9-9ACC59ED109D}" type="presParOf" srcId="{76E2AE7E-22A5-4BF9-B339-6136450D4811}" destId="{569EEAB1-1641-449C-98C2-A6FF3916A79E}" srcOrd="0" destOrd="0" presId="urn:microsoft.com/office/officeart/2008/layout/RadialCluster"/>
    <dgm:cxn modelId="{95EDD4CA-3659-4845-B82B-6FC6F1D9C02E}" type="presParOf" srcId="{76E2AE7E-22A5-4BF9-B339-6136450D4811}" destId="{C797A3DD-C8F3-4958-954C-1B28FA6F0EB7}" srcOrd="1" destOrd="0" presId="urn:microsoft.com/office/officeart/2008/layout/RadialCluster"/>
    <dgm:cxn modelId="{E255FCEE-0D68-43DB-9B8C-833BF9A8E7A2}" type="presParOf" srcId="{76E2AE7E-22A5-4BF9-B339-6136450D4811}" destId="{8FB69DAE-F1C5-4B95-A867-5DCE518AA886}" srcOrd="2" destOrd="0" presId="urn:microsoft.com/office/officeart/2008/layout/RadialCluster"/>
    <dgm:cxn modelId="{5B169B1D-4D32-43F0-97DA-F4A0FB0FBE7B}" type="presParOf" srcId="{76E2AE7E-22A5-4BF9-B339-6136450D4811}" destId="{DF8E1412-49DF-4291-98C4-FAF6DA248476}" srcOrd="3" destOrd="0" presId="urn:microsoft.com/office/officeart/2008/layout/RadialCluster"/>
    <dgm:cxn modelId="{187BE10A-4463-4DD3-A117-C2E1D46C19B7}" type="presParOf" srcId="{76E2AE7E-22A5-4BF9-B339-6136450D4811}" destId="{CAE9830B-7407-4A6F-9AA6-C2A84B56DA86}" srcOrd="4" destOrd="0" presId="urn:microsoft.com/office/officeart/2008/layout/RadialCluster"/>
    <dgm:cxn modelId="{44979E48-37E7-42B8-9258-3441EDEF315D}" type="presParOf" srcId="{76E2AE7E-22A5-4BF9-B339-6136450D4811}" destId="{4F42B938-861B-4F2E-9EC6-172E8687686E}" srcOrd="5" destOrd="0" presId="urn:microsoft.com/office/officeart/2008/layout/RadialCluster"/>
    <dgm:cxn modelId="{F67B14EC-85B1-483B-AD5F-1238065A8E26}" type="presParOf" srcId="{76E2AE7E-22A5-4BF9-B339-6136450D4811}" destId="{475BF6FA-6132-408C-9F1D-7F530F3283EB}" srcOrd="6" destOrd="0" presId="urn:microsoft.com/office/officeart/2008/layout/RadialCluster"/>
    <dgm:cxn modelId="{938DC8F0-9783-4E87-97BA-1DF6EC067688}" type="presParOf" srcId="{76E2AE7E-22A5-4BF9-B339-6136450D4811}" destId="{A245E571-F773-447C-9253-BC49ED78FC58}" srcOrd="7" destOrd="0" presId="urn:microsoft.com/office/officeart/2008/layout/RadialCluster"/>
    <dgm:cxn modelId="{23138BF9-C0AB-419A-B2D2-C4EECA134D0F}" type="presParOf" srcId="{76E2AE7E-22A5-4BF9-B339-6136450D4811}" destId="{A54C992F-3A28-4F48-85FF-196D228DA966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2204F-A8BD-4AAB-9E34-C414982C92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C01276-36AA-42E8-9F2A-8686AD69FB33}">
      <dgm:prSet phldrT="[Текст]" custT="1"/>
      <dgm:spPr/>
      <dgm:t>
        <a:bodyPr/>
        <a:lstStyle/>
        <a:p>
          <a:r>
            <a:rPr lang="en-US" sz="2000" dirty="0" smtClean="0"/>
            <a:t>raw</a:t>
          </a:r>
          <a:endParaRPr lang="ru-RU" sz="2000" dirty="0"/>
        </a:p>
      </dgm:t>
    </dgm:pt>
    <dgm:pt modelId="{8306674A-269C-49AB-98E1-D94ADA45954B}" type="parTrans" cxnId="{21F8FB0D-7E69-4DEC-B7E9-CDFDF0DEF2AD}">
      <dgm:prSet/>
      <dgm:spPr/>
      <dgm:t>
        <a:bodyPr/>
        <a:lstStyle/>
        <a:p>
          <a:endParaRPr lang="ru-RU" sz="2000"/>
        </a:p>
      </dgm:t>
    </dgm:pt>
    <dgm:pt modelId="{E0284823-D5AA-4213-B6CC-D83C25365A5B}" type="sibTrans" cxnId="{21F8FB0D-7E69-4DEC-B7E9-CDFDF0DEF2AD}">
      <dgm:prSet custT="1"/>
      <dgm:spPr/>
      <dgm:t>
        <a:bodyPr/>
        <a:lstStyle/>
        <a:p>
          <a:endParaRPr lang="ru-RU" sz="2000"/>
        </a:p>
      </dgm:t>
    </dgm:pt>
    <dgm:pt modelId="{6E662F55-0ECA-41D4-AE69-E65CE1AD900D}">
      <dgm:prSet phldrT="[Текст]" custT="1"/>
      <dgm:spPr/>
      <dgm:t>
        <a:bodyPr/>
        <a:lstStyle/>
        <a:p>
          <a:r>
            <a:rPr lang="en-US" sz="2000" dirty="0" smtClean="0"/>
            <a:t>digit</a:t>
          </a:r>
          <a:endParaRPr lang="ru-RU" sz="2000" dirty="0"/>
        </a:p>
      </dgm:t>
    </dgm:pt>
    <dgm:pt modelId="{A40CC3C2-F0A2-49F2-84C8-64AA132067C0}" type="parTrans" cxnId="{7A8A856A-2B07-48B2-9E5D-D1A6A7A49B58}">
      <dgm:prSet/>
      <dgm:spPr/>
      <dgm:t>
        <a:bodyPr/>
        <a:lstStyle/>
        <a:p>
          <a:endParaRPr lang="ru-RU" sz="2000"/>
        </a:p>
      </dgm:t>
    </dgm:pt>
    <dgm:pt modelId="{298E15C1-1FAF-4338-AAC2-DCDCD833C80A}" type="sibTrans" cxnId="{7A8A856A-2B07-48B2-9E5D-D1A6A7A49B58}">
      <dgm:prSet custT="1"/>
      <dgm:spPr/>
      <dgm:t>
        <a:bodyPr/>
        <a:lstStyle/>
        <a:p>
          <a:endParaRPr lang="ru-RU" sz="2000"/>
        </a:p>
      </dgm:t>
    </dgm:pt>
    <dgm:pt modelId="{3AE06BE5-9AF0-4647-9C3E-B323408BA18E}">
      <dgm:prSet phldrT="[Текст]" custT="1"/>
      <dgm:spPr/>
      <dgm:t>
        <a:bodyPr/>
        <a:lstStyle/>
        <a:p>
          <a:r>
            <a:rPr lang="en-US" sz="2000" dirty="0" err="1" smtClean="0"/>
            <a:t>dst</a:t>
          </a:r>
          <a:endParaRPr lang="ru-RU" sz="2000" dirty="0"/>
        </a:p>
      </dgm:t>
    </dgm:pt>
    <dgm:pt modelId="{854C538E-A9C1-4BD4-A72E-8C60C210968C}" type="parTrans" cxnId="{3ADA2410-9AA9-4FBD-8F97-94F1705925F3}">
      <dgm:prSet/>
      <dgm:spPr/>
      <dgm:t>
        <a:bodyPr/>
        <a:lstStyle/>
        <a:p>
          <a:endParaRPr lang="ru-RU" sz="2000"/>
        </a:p>
      </dgm:t>
    </dgm:pt>
    <dgm:pt modelId="{1D5EEBF0-77A1-4279-970A-F6BAE4D45D93}" type="sibTrans" cxnId="{3ADA2410-9AA9-4FBD-8F97-94F1705925F3}">
      <dgm:prSet custT="1"/>
      <dgm:spPr/>
      <dgm:t>
        <a:bodyPr/>
        <a:lstStyle/>
        <a:p>
          <a:endParaRPr lang="ru-RU" sz="2000"/>
        </a:p>
      </dgm:t>
    </dgm:pt>
    <dgm:pt modelId="{2D38E67E-CD67-4067-AC1E-ED8DC3F77DA4}">
      <dgm:prSet phldrT="[Текст]" custT="1"/>
      <dgm:spPr/>
      <dgm:t>
        <a:bodyPr/>
        <a:lstStyle/>
        <a:p>
          <a:r>
            <a:rPr lang="en-US" sz="2000" dirty="0" smtClean="0"/>
            <a:t>analysis</a:t>
          </a:r>
          <a:endParaRPr lang="ru-RU" sz="2000" dirty="0"/>
        </a:p>
      </dgm:t>
    </dgm:pt>
    <dgm:pt modelId="{C9DC844F-E062-4BBA-8632-CB692AAF7880}" type="parTrans" cxnId="{072232F6-A5D3-42D8-948E-B2BCFB84C1FD}">
      <dgm:prSet/>
      <dgm:spPr/>
      <dgm:t>
        <a:bodyPr/>
        <a:lstStyle/>
        <a:p>
          <a:endParaRPr lang="ru-RU" sz="2000"/>
        </a:p>
      </dgm:t>
    </dgm:pt>
    <dgm:pt modelId="{B43A6734-E6DC-4D16-9911-35DD05022E66}" type="sibTrans" cxnId="{072232F6-A5D3-42D8-948E-B2BCFB84C1FD}">
      <dgm:prSet/>
      <dgm:spPr/>
      <dgm:t>
        <a:bodyPr/>
        <a:lstStyle/>
        <a:p>
          <a:endParaRPr lang="ru-RU" sz="2000"/>
        </a:p>
      </dgm:t>
    </dgm:pt>
    <dgm:pt modelId="{900C7DE6-A51F-4B95-B3BC-7AB9E7E0287C}" type="pres">
      <dgm:prSet presAssocID="{C692204F-A8BD-4AAB-9E34-C414982C92C1}" presName="Name0" presStyleCnt="0">
        <dgm:presLayoutVars>
          <dgm:dir/>
          <dgm:resizeHandles val="exact"/>
        </dgm:presLayoutVars>
      </dgm:prSet>
      <dgm:spPr/>
    </dgm:pt>
    <dgm:pt modelId="{02538629-2C64-4B92-AF85-9B963493344B}" type="pres">
      <dgm:prSet presAssocID="{59C01276-36AA-42E8-9F2A-8686AD69FB33}" presName="node" presStyleLbl="node1" presStyleIdx="0" presStyleCnt="4" custLinFactNeighborX="-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BE45D-5662-4FEF-85C7-3CCD85681868}" type="pres">
      <dgm:prSet presAssocID="{E0284823-D5AA-4213-B6CC-D83C25365A5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BF76BD5-8B7B-41E6-A86D-1DB5B258D216}" type="pres">
      <dgm:prSet presAssocID="{E0284823-D5AA-4213-B6CC-D83C25365A5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779A764-37EF-4EF6-B264-04BD4E466978}" type="pres">
      <dgm:prSet presAssocID="{6E662F55-0ECA-41D4-AE69-E65CE1AD90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3244-7BD1-44EB-94DC-1B9B45E58C93}" type="pres">
      <dgm:prSet presAssocID="{298E15C1-1FAF-4338-AAC2-DCDCD833C80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40EBDAF-D247-4BD3-A6A9-94E74154A8B6}" type="pres">
      <dgm:prSet presAssocID="{298E15C1-1FAF-4338-AAC2-DCDCD833C80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1CE1F3D-F344-4B96-BB25-0A66811ECD83}" type="pres">
      <dgm:prSet presAssocID="{3AE06BE5-9AF0-4647-9C3E-B323408BA1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4E7A4-C1A9-463E-8F87-3A76F804539F}" type="pres">
      <dgm:prSet presAssocID="{1D5EEBF0-77A1-4279-970A-F6BAE4D45D9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88049BA-50AC-443F-A0F5-446DA3E966AA}" type="pres">
      <dgm:prSet presAssocID="{1D5EEBF0-77A1-4279-970A-F6BAE4D45D9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4FF4F9B-88A8-4549-8BC1-C14296319F68}" type="pres">
      <dgm:prSet presAssocID="{2D38E67E-CD67-4067-AC1E-ED8DC3F77D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DA15F-E84E-4CBD-A507-6C7579B1E511}" type="presOf" srcId="{2D38E67E-CD67-4067-AC1E-ED8DC3F77DA4}" destId="{14FF4F9B-88A8-4549-8BC1-C14296319F68}" srcOrd="0" destOrd="0" presId="urn:microsoft.com/office/officeart/2005/8/layout/process1"/>
    <dgm:cxn modelId="{2581DF66-B1D1-4C06-8AEA-E17D0290E63D}" type="presOf" srcId="{E0284823-D5AA-4213-B6CC-D83C25365A5B}" destId="{ABCBE45D-5662-4FEF-85C7-3CCD85681868}" srcOrd="0" destOrd="0" presId="urn:microsoft.com/office/officeart/2005/8/layout/process1"/>
    <dgm:cxn modelId="{0C7D393D-E0B6-446C-9DFA-0A8455FFC990}" type="presOf" srcId="{1D5EEBF0-77A1-4279-970A-F6BAE4D45D93}" destId="{588049BA-50AC-443F-A0F5-446DA3E966AA}" srcOrd="1" destOrd="0" presId="urn:microsoft.com/office/officeart/2005/8/layout/process1"/>
    <dgm:cxn modelId="{3ADA2410-9AA9-4FBD-8F97-94F1705925F3}" srcId="{C692204F-A8BD-4AAB-9E34-C414982C92C1}" destId="{3AE06BE5-9AF0-4647-9C3E-B323408BA18E}" srcOrd="2" destOrd="0" parTransId="{854C538E-A9C1-4BD4-A72E-8C60C210968C}" sibTransId="{1D5EEBF0-77A1-4279-970A-F6BAE4D45D93}"/>
    <dgm:cxn modelId="{0E75B6E8-DDB9-4B45-B6CD-CBA6F1F53C5D}" type="presOf" srcId="{298E15C1-1FAF-4338-AAC2-DCDCD833C80A}" destId="{D40EBDAF-D247-4BD3-A6A9-94E74154A8B6}" srcOrd="1" destOrd="0" presId="urn:microsoft.com/office/officeart/2005/8/layout/process1"/>
    <dgm:cxn modelId="{71768D79-8A48-40E9-979B-166C56D36D21}" type="presOf" srcId="{59C01276-36AA-42E8-9F2A-8686AD69FB33}" destId="{02538629-2C64-4B92-AF85-9B963493344B}" srcOrd="0" destOrd="0" presId="urn:microsoft.com/office/officeart/2005/8/layout/process1"/>
    <dgm:cxn modelId="{072232F6-A5D3-42D8-948E-B2BCFB84C1FD}" srcId="{C692204F-A8BD-4AAB-9E34-C414982C92C1}" destId="{2D38E67E-CD67-4067-AC1E-ED8DC3F77DA4}" srcOrd="3" destOrd="0" parTransId="{C9DC844F-E062-4BBA-8632-CB692AAF7880}" sibTransId="{B43A6734-E6DC-4D16-9911-35DD05022E66}"/>
    <dgm:cxn modelId="{F185A165-0288-45A6-86BE-18A7E0389507}" type="presOf" srcId="{6E662F55-0ECA-41D4-AE69-E65CE1AD900D}" destId="{6779A764-37EF-4EF6-B264-04BD4E466978}" srcOrd="0" destOrd="0" presId="urn:microsoft.com/office/officeart/2005/8/layout/process1"/>
    <dgm:cxn modelId="{1BFFB129-144E-4ED0-91C2-32C2A97A1AC8}" type="presOf" srcId="{3AE06BE5-9AF0-4647-9C3E-B323408BA18E}" destId="{01CE1F3D-F344-4B96-BB25-0A66811ECD83}" srcOrd="0" destOrd="0" presId="urn:microsoft.com/office/officeart/2005/8/layout/process1"/>
    <dgm:cxn modelId="{2723A300-F2EB-4B55-A470-E66CB7E15900}" type="presOf" srcId="{298E15C1-1FAF-4338-AAC2-DCDCD833C80A}" destId="{FF8E3244-7BD1-44EB-94DC-1B9B45E58C93}" srcOrd="0" destOrd="0" presId="urn:microsoft.com/office/officeart/2005/8/layout/process1"/>
    <dgm:cxn modelId="{7A8A856A-2B07-48B2-9E5D-D1A6A7A49B58}" srcId="{C692204F-A8BD-4AAB-9E34-C414982C92C1}" destId="{6E662F55-0ECA-41D4-AE69-E65CE1AD900D}" srcOrd="1" destOrd="0" parTransId="{A40CC3C2-F0A2-49F2-84C8-64AA132067C0}" sibTransId="{298E15C1-1FAF-4338-AAC2-DCDCD833C80A}"/>
    <dgm:cxn modelId="{21F8FB0D-7E69-4DEC-B7E9-CDFDF0DEF2AD}" srcId="{C692204F-A8BD-4AAB-9E34-C414982C92C1}" destId="{59C01276-36AA-42E8-9F2A-8686AD69FB33}" srcOrd="0" destOrd="0" parTransId="{8306674A-269C-49AB-98E1-D94ADA45954B}" sibTransId="{E0284823-D5AA-4213-B6CC-D83C25365A5B}"/>
    <dgm:cxn modelId="{91417B0B-688D-4582-B1F9-6ACFC15A7E51}" type="presOf" srcId="{C692204F-A8BD-4AAB-9E34-C414982C92C1}" destId="{900C7DE6-A51F-4B95-B3BC-7AB9E7E0287C}" srcOrd="0" destOrd="0" presId="urn:microsoft.com/office/officeart/2005/8/layout/process1"/>
    <dgm:cxn modelId="{19333E20-EEC0-4D41-AC54-36F539716B7C}" type="presOf" srcId="{1D5EEBF0-77A1-4279-970A-F6BAE4D45D93}" destId="{B494E7A4-C1A9-463E-8F87-3A76F804539F}" srcOrd="0" destOrd="0" presId="urn:microsoft.com/office/officeart/2005/8/layout/process1"/>
    <dgm:cxn modelId="{BA0E0AA1-E07A-41F0-8810-594C2CBAA771}" type="presOf" srcId="{E0284823-D5AA-4213-B6CC-D83C25365A5B}" destId="{6BF76BD5-8B7B-41E6-A86D-1DB5B258D216}" srcOrd="1" destOrd="0" presId="urn:microsoft.com/office/officeart/2005/8/layout/process1"/>
    <dgm:cxn modelId="{678FA941-1E16-4A69-A250-9BE70066E839}" type="presParOf" srcId="{900C7DE6-A51F-4B95-B3BC-7AB9E7E0287C}" destId="{02538629-2C64-4B92-AF85-9B963493344B}" srcOrd="0" destOrd="0" presId="urn:microsoft.com/office/officeart/2005/8/layout/process1"/>
    <dgm:cxn modelId="{768B6BC6-22B9-4926-8F66-72506F97F1E6}" type="presParOf" srcId="{900C7DE6-A51F-4B95-B3BC-7AB9E7E0287C}" destId="{ABCBE45D-5662-4FEF-85C7-3CCD85681868}" srcOrd="1" destOrd="0" presId="urn:microsoft.com/office/officeart/2005/8/layout/process1"/>
    <dgm:cxn modelId="{34DEFE3B-DB0A-4367-8B3F-C45E44291332}" type="presParOf" srcId="{ABCBE45D-5662-4FEF-85C7-3CCD85681868}" destId="{6BF76BD5-8B7B-41E6-A86D-1DB5B258D216}" srcOrd="0" destOrd="0" presId="urn:microsoft.com/office/officeart/2005/8/layout/process1"/>
    <dgm:cxn modelId="{126C42DF-1C45-4244-835D-987EE729C4C8}" type="presParOf" srcId="{900C7DE6-A51F-4B95-B3BC-7AB9E7E0287C}" destId="{6779A764-37EF-4EF6-B264-04BD4E466978}" srcOrd="2" destOrd="0" presId="urn:microsoft.com/office/officeart/2005/8/layout/process1"/>
    <dgm:cxn modelId="{058B1635-7CFC-41B0-968C-3896021D4570}" type="presParOf" srcId="{900C7DE6-A51F-4B95-B3BC-7AB9E7E0287C}" destId="{FF8E3244-7BD1-44EB-94DC-1B9B45E58C93}" srcOrd="3" destOrd="0" presId="urn:microsoft.com/office/officeart/2005/8/layout/process1"/>
    <dgm:cxn modelId="{B20BF39B-340E-4813-9725-B469552DB525}" type="presParOf" srcId="{FF8E3244-7BD1-44EB-94DC-1B9B45E58C93}" destId="{D40EBDAF-D247-4BD3-A6A9-94E74154A8B6}" srcOrd="0" destOrd="0" presId="urn:microsoft.com/office/officeart/2005/8/layout/process1"/>
    <dgm:cxn modelId="{95811CD3-6421-41C8-9EC1-52BBE985DCD5}" type="presParOf" srcId="{900C7DE6-A51F-4B95-B3BC-7AB9E7E0287C}" destId="{01CE1F3D-F344-4B96-BB25-0A66811ECD83}" srcOrd="4" destOrd="0" presId="urn:microsoft.com/office/officeart/2005/8/layout/process1"/>
    <dgm:cxn modelId="{52F468C2-545F-4818-A7A2-1984FA9DC823}" type="presParOf" srcId="{900C7DE6-A51F-4B95-B3BC-7AB9E7E0287C}" destId="{B494E7A4-C1A9-463E-8F87-3A76F804539F}" srcOrd="5" destOrd="0" presId="urn:microsoft.com/office/officeart/2005/8/layout/process1"/>
    <dgm:cxn modelId="{0275ED40-138D-455B-A9DF-9DA23FF92EAC}" type="presParOf" srcId="{B494E7A4-C1A9-463E-8F87-3A76F804539F}" destId="{588049BA-50AC-443F-A0F5-446DA3E966AA}" srcOrd="0" destOrd="0" presId="urn:microsoft.com/office/officeart/2005/8/layout/process1"/>
    <dgm:cxn modelId="{059A4741-F8F1-450A-951A-108A4EC78A61}" type="presParOf" srcId="{900C7DE6-A51F-4B95-B3BC-7AB9E7E0287C}" destId="{14FF4F9B-88A8-4549-8BC1-C14296319F6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2204F-A8BD-4AAB-9E34-C414982C92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C01276-36AA-42E8-9F2A-8686AD69FB33}">
      <dgm:prSet phldrT="[Текст]" custT="1"/>
      <dgm:spPr/>
      <dgm:t>
        <a:bodyPr/>
        <a:lstStyle/>
        <a:p>
          <a:r>
            <a:rPr lang="en-US" sz="2000" dirty="0" smtClean="0"/>
            <a:t>gen</a:t>
          </a:r>
          <a:endParaRPr lang="ru-RU" sz="2000" dirty="0"/>
        </a:p>
      </dgm:t>
    </dgm:pt>
    <dgm:pt modelId="{8306674A-269C-49AB-98E1-D94ADA45954B}" type="parTrans" cxnId="{21F8FB0D-7E69-4DEC-B7E9-CDFDF0DEF2AD}">
      <dgm:prSet/>
      <dgm:spPr/>
      <dgm:t>
        <a:bodyPr/>
        <a:lstStyle/>
        <a:p>
          <a:endParaRPr lang="ru-RU" sz="2000"/>
        </a:p>
      </dgm:t>
    </dgm:pt>
    <dgm:pt modelId="{E0284823-D5AA-4213-B6CC-D83C25365A5B}" type="sibTrans" cxnId="{21F8FB0D-7E69-4DEC-B7E9-CDFDF0DEF2AD}">
      <dgm:prSet custT="1"/>
      <dgm:spPr/>
      <dgm:t>
        <a:bodyPr/>
        <a:lstStyle/>
        <a:p>
          <a:endParaRPr lang="ru-RU" sz="2000"/>
        </a:p>
      </dgm:t>
    </dgm:pt>
    <dgm:pt modelId="{6E662F55-0ECA-41D4-AE69-E65CE1AD900D}">
      <dgm:prSet phldrT="[Текст]" custT="1"/>
      <dgm:spPr/>
      <dgm:t>
        <a:bodyPr/>
        <a:lstStyle/>
        <a:p>
          <a:r>
            <a:rPr lang="en-US" sz="2000" dirty="0" smtClean="0"/>
            <a:t>sim</a:t>
          </a:r>
          <a:endParaRPr lang="ru-RU" sz="2000" dirty="0"/>
        </a:p>
      </dgm:t>
    </dgm:pt>
    <dgm:pt modelId="{A40CC3C2-F0A2-49F2-84C8-64AA132067C0}" type="parTrans" cxnId="{7A8A856A-2B07-48B2-9E5D-D1A6A7A49B58}">
      <dgm:prSet/>
      <dgm:spPr/>
      <dgm:t>
        <a:bodyPr/>
        <a:lstStyle/>
        <a:p>
          <a:endParaRPr lang="ru-RU" sz="2000"/>
        </a:p>
      </dgm:t>
    </dgm:pt>
    <dgm:pt modelId="{298E15C1-1FAF-4338-AAC2-DCDCD833C80A}" type="sibTrans" cxnId="{7A8A856A-2B07-48B2-9E5D-D1A6A7A49B58}">
      <dgm:prSet custT="1"/>
      <dgm:spPr/>
      <dgm:t>
        <a:bodyPr/>
        <a:lstStyle/>
        <a:p>
          <a:endParaRPr lang="ru-RU" sz="2000"/>
        </a:p>
      </dgm:t>
    </dgm:pt>
    <dgm:pt modelId="{3AE06BE5-9AF0-4647-9C3E-B323408BA18E}">
      <dgm:prSet phldrT="[Текст]" custT="1"/>
      <dgm:spPr/>
      <dgm:t>
        <a:bodyPr/>
        <a:lstStyle/>
        <a:p>
          <a:r>
            <a:rPr lang="en-US" sz="2000" dirty="0" err="1" smtClean="0"/>
            <a:t>dst</a:t>
          </a:r>
          <a:endParaRPr lang="ru-RU" sz="2000" dirty="0"/>
        </a:p>
      </dgm:t>
    </dgm:pt>
    <dgm:pt modelId="{854C538E-A9C1-4BD4-A72E-8C60C210968C}" type="parTrans" cxnId="{3ADA2410-9AA9-4FBD-8F97-94F1705925F3}">
      <dgm:prSet/>
      <dgm:spPr/>
      <dgm:t>
        <a:bodyPr/>
        <a:lstStyle/>
        <a:p>
          <a:endParaRPr lang="ru-RU" sz="2000"/>
        </a:p>
      </dgm:t>
    </dgm:pt>
    <dgm:pt modelId="{1D5EEBF0-77A1-4279-970A-F6BAE4D45D93}" type="sibTrans" cxnId="{3ADA2410-9AA9-4FBD-8F97-94F1705925F3}">
      <dgm:prSet custT="1"/>
      <dgm:spPr/>
      <dgm:t>
        <a:bodyPr/>
        <a:lstStyle/>
        <a:p>
          <a:endParaRPr lang="ru-RU" sz="2000"/>
        </a:p>
      </dgm:t>
    </dgm:pt>
    <dgm:pt modelId="{2D38E67E-CD67-4067-AC1E-ED8DC3F77DA4}">
      <dgm:prSet phldrT="[Текст]" custT="1"/>
      <dgm:spPr/>
      <dgm:t>
        <a:bodyPr/>
        <a:lstStyle/>
        <a:p>
          <a:r>
            <a:rPr lang="en-US" sz="2000" dirty="0" smtClean="0"/>
            <a:t>analysis</a:t>
          </a:r>
          <a:endParaRPr lang="ru-RU" sz="2000" dirty="0"/>
        </a:p>
      </dgm:t>
    </dgm:pt>
    <dgm:pt modelId="{C9DC844F-E062-4BBA-8632-CB692AAF7880}" type="parTrans" cxnId="{072232F6-A5D3-42D8-948E-B2BCFB84C1FD}">
      <dgm:prSet/>
      <dgm:spPr/>
      <dgm:t>
        <a:bodyPr/>
        <a:lstStyle/>
        <a:p>
          <a:endParaRPr lang="ru-RU" sz="2000"/>
        </a:p>
      </dgm:t>
    </dgm:pt>
    <dgm:pt modelId="{B43A6734-E6DC-4D16-9911-35DD05022E66}" type="sibTrans" cxnId="{072232F6-A5D3-42D8-948E-B2BCFB84C1FD}">
      <dgm:prSet/>
      <dgm:spPr/>
      <dgm:t>
        <a:bodyPr/>
        <a:lstStyle/>
        <a:p>
          <a:endParaRPr lang="ru-RU" sz="2000"/>
        </a:p>
      </dgm:t>
    </dgm:pt>
    <dgm:pt modelId="{900C7DE6-A51F-4B95-B3BC-7AB9E7E0287C}" type="pres">
      <dgm:prSet presAssocID="{C692204F-A8BD-4AAB-9E34-C414982C92C1}" presName="Name0" presStyleCnt="0">
        <dgm:presLayoutVars>
          <dgm:dir/>
          <dgm:resizeHandles val="exact"/>
        </dgm:presLayoutVars>
      </dgm:prSet>
      <dgm:spPr/>
    </dgm:pt>
    <dgm:pt modelId="{02538629-2C64-4B92-AF85-9B963493344B}" type="pres">
      <dgm:prSet presAssocID="{59C01276-36AA-42E8-9F2A-8686AD69FB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BE45D-5662-4FEF-85C7-3CCD85681868}" type="pres">
      <dgm:prSet presAssocID="{E0284823-D5AA-4213-B6CC-D83C25365A5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BF76BD5-8B7B-41E6-A86D-1DB5B258D216}" type="pres">
      <dgm:prSet presAssocID="{E0284823-D5AA-4213-B6CC-D83C25365A5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779A764-37EF-4EF6-B264-04BD4E466978}" type="pres">
      <dgm:prSet presAssocID="{6E662F55-0ECA-41D4-AE69-E65CE1AD90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3244-7BD1-44EB-94DC-1B9B45E58C93}" type="pres">
      <dgm:prSet presAssocID="{298E15C1-1FAF-4338-AAC2-DCDCD833C80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40EBDAF-D247-4BD3-A6A9-94E74154A8B6}" type="pres">
      <dgm:prSet presAssocID="{298E15C1-1FAF-4338-AAC2-DCDCD833C80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1CE1F3D-F344-4B96-BB25-0A66811ECD83}" type="pres">
      <dgm:prSet presAssocID="{3AE06BE5-9AF0-4647-9C3E-B323408BA1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4E7A4-C1A9-463E-8F87-3A76F804539F}" type="pres">
      <dgm:prSet presAssocID="{1D5EEBF0-77A1-4279-970A-F6BAE4D45D9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88049BA-50AC-443F-A0F5-446DA3E966AA}" type="pres">
      <dgm:prSet presAssocID="{1D5EEBF0-77A1-4279-970A-F6BAE4D45D9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4FF4F9B-88A8-4549-8BC1-C14296319F68}" type="pres">
      <dgm:prSet presAssocID="{2D38E67E-CD67-4067-AC1E-ED8DC3F77D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DA15F-E84E-4CBD-A507-6C7579B1E511}" type="presOf" srcId="{2D38E67E-CD67-4067-AC1E-ED8DC3F77DA4}" destId="{14FF4F9B-88A8-4549-8BC1-C14296319F68}" srcOrd="0" destOrd="0" presId="urn:microsoft.com/office/officeart/2005/8/layout/process1"/>
    <dgm:cxn modelId="{2581DF66-B1D1-4C06-8AEA-E17D0290E63D}" type="presOf" srcId="{E0284823-D5AA-4213-B6CC-D83C25365A5B}" destId="{ABCBE45D-5662-4FEF-85C7-3CCD85681868}" srcOrd="0" destOrd="0" presId="urn:microsoft.com/office/officeart/2005/8/layout/process1"/>
    <dgm:cxn modelId="{0C7D393D-E0B6-446C-9DFA-0A8455FFC990}" type="presOf" srcId="{1D5EEBF0-77A1-4279-970A-F6BAE4D45D93}" destId="{588049BA-50AC-443F-A0F5-446DA3E966AA}" srcOrd="1" destOrd="0" presId="urn:microsoft.com/office/officeart/2005/8/layout/process1"/>
    <dgm:cxn modelId="{3ADA2410-9AA9-4FBD-8F97-94F1705925F3}" srcId="{C692204F-A8BD-4AAB-9E34-C414982C92C1}" destId="{3AE06BE5-9AF0-4647-9C3E-B323408BA18E}" srcOrd="2" destOrd="0" parTransId="{854C538E-A9C1-4BD4-A72E-8C60C210968C}" sibTransId="{1D5EEBF0-77A1-4279-970A-F6BAE4D45D93}"/>
    <dgm:cxn modelId="{0E75B6E8-DDB9-4B45-B6CD-CBA6F1F53C5D}" type="presOf" srcId="{298E15C1-1FAF-4338-AAC2-DCDCD833C80A}" destId="{D40EBDAF-D247-4BD3-A6A9-94E74154A8B6}" srcOrd="1" destOrd="0" presId="urn:microsoft.com/office/officeart/2005/8/layout/process1"/>
    <dgm:cxn modelId="{71768D79-8A48-40E9-979B-166C56D36D21}" type="presOf" srcId="{59C01276-36AA-42E8-9F2A-8686AD69FB33}" destId="{02538629-2C64-4B92-AF85-9B963493344B}" srcOrd="0" destOrd="0" presId="urn:microsoft.com/office/officeart/2005/8/layout/process1"/>
    <dgm:cxn modelId="{072232F6-A5D3-42D8-948E-B2BCFB84C1FD}" srcId="{C692204F-A8BD-4AAB-9E34-C414982C92C1}" destId="{2D38E67E-CD67-4067-AC1E-ED8DC3F77DA4}" srcOrd="3" destOrd="0" parTransId="{C9DC844F-E062-4BBA-8632-CB692AAF7880}" sibTransId="{B43A6734-E6DC-4D16-9911-35DD05022E66}"/>
    <dgm:cxn modelId="{F185A165-0288-45A6-86BE-18A7E0389507}" type="presOf" srcId="{6E662F55-0ECA-41D4-AE69-E65CE1AD900D}" destId="{6779A764-37EF-4EF6-B264-04BD4E466978}" srcOrd="0" destOrd="0" presId="urn:microsoft.com/office/officeart/2005/8/layout/process1"/>
    <dgm:cxn modelId="{1BFFB129-144E-4ED0-91C2-32C2A97A1AC8}" type="presOf" srcId="{3AE06BE5-9AF0-4647-9C3E-B323408BA18E}" destId="{01CE1F3D-F344-4B96-BB25-0A66811ECD83}" srcOrd="0" destOrd="0" presId="urn:microsoft.com/office/officeart/2005/8/layout/process1"/>
    <dgm:cxn modelId="{2723A300-F2EB-4B55-A470-E66CB7E15900}" type="presOf" srcId="{298E15C1-1FAF-4338-AAC2-DCDCD833C80A}" destId="{FF8E3244-7BD1-44EB-94DC-1B9B45E58C93}" srcOrd="0" destOrd="0" presId="urn:microsoft.com/office/officeart/2005/8/layout/process1"/>
    <dgm:cxn modelId="{7A8A856A-2B07-48B2-9E5D-D1A6A7A49B58}" srcId="{C692204F-A8BD-4AAB-9E34-C414982C92C1}" destId="{6E662F55-0ECA-41D4-AE69-E65CE1AD900D}" srcOrd="1" destOrd="0" parTransId="{A40CC3C2-F0A2-49F2-84C8-64AA132067C0}" sibTransId="{298E15C1-1FAF-4338-AAC2-DCDCD833C80A}"/>
    <dgm:cxn modelId="{21F8FB0D-7E69-4DEC-B7E9-CDFDF0DEF2AD}" srcId="{C692204F-A8BD-4AAB-9E34-C414982C92C1}" destId="{59C01276-36AA-42E8-9F2A-8686AD69FB33}" srcOrd="0" destOrd="0" parTransId="{8306674A-269C-49AB-98E1-D94ADA45954B}" sibTransId="{E0284823-D5AA-4213-B6CC-D83C25365A5B}"/>
    <dgm:cxn modelId="{91417B0B-688D-4582-B1F9-6ACFC15A7E51}" type="presOf" srcId="{C692204F-A8BD-4AAB-9E34-C414982C92C1}" destId="{900C7DE6-A51F-4B95-B3BC-7AB9E7E0287C}" srcOrd="0" destOrd="0" presId="urn:microsoft.com/office/officeart/2005/8/layout/process1"/>
    <dgm:cxn modelId="{19333E20-EEC0-4D41-AC54-36F539716B7C}" type="presOf" srcId="{1D5EEBF0-77A1-4279-970A-F6BAE4D45D93}" destId="{B494E7A4-C1A9-463E-8F87-3A76F804539F}" srcOrd="0" destOrd="0" presId="urn:microsoft.com/office/officeart/2005/8/layout/process1"/>
    <dgm:cxn modelId="{BA0E0AA1-E07A-41F0-8810-594C2CBAA771}" type="presOf" srcId="{E0284823-D5AA-4213-B6CC-D83C25365A5B}" destId="{6BF76BD5-8B7B-41E6-A86D-1DB5B258D216}" srcOrd="1" destOrd="0" presId="urn:microsoft.com/office/officeart/2005/8/layout/process1"/>
    <dgm:cxn modelId="{678FA941-1E16-4A69-A250-9BE70066E839}" type="presParOf" srcId="{900C7DE6-A51F-4B95-B3BC-7AB9E7E0287C}" destId="{02538629-2C64-4B92-AF85-9B963493344B}" srcOrd="0" destOrd="0" presId="urn:microsoft.com/office/officeart/2005/8/layout/process1"/>
    <dgm:cxn modelId="{768B6BC6-22B9-4926-8F66-72506F97F1E6}" type="presParOf" srcId="{900C7DE6-A51F-4B95-B3BC-7AB9E7E0287C}" destId="{ABCBE45D-5662-4FEF-85C7-3CCD85681868}" srcOrd="1" destOrd="0" presId="urn:microsoft.com/office/officeart/2005/8/layout/process1"/>
    <dgm:cxn modelId="{34DEFE3B-DB0A-4367-8B3F-C45E44291332}" type="presParOf" srcId="{ABCBE45D-5662-4FEF-85C7-3CCD85681868}" destId="{6BF76BD5-8B7B-41E6-A86D-1DB5B258D216}" srcOrd="0" destOrd="0" presId="urn:microsoft.com/office/officeart/2005/8/layout/process1"/>
    <dgm:cxn modelId="{126C42DF-1C45-4244-835D-987EE729C4C8}" type="presParOf" srcId="{900C7DE6-A51F-4B95-B3BC-7AB9E7E0287C}" destId="{6779A764-37EF-4EF6-B264-04BD4E466978}" srcOrd="2" destOrd="0" presId="urn:microsoft.com/office/officeart/2005/8/layout/process1"/>
    <dgm:cxn modelId="{058B1635-7CFC-41B0-968C-3896021D4570}" type="presParOf" srcId="{900C7DE6-A51F-4B95-B3BC-7AB9E7E0287C}" destId="{FF8E3244-7BD1-44EB-94DC-1B9B45E58C93}" srcOrd="3" destOrd="0" presId="urn:microsoft.com/office/officeart/2005/8/layout/process1"/>
    <dgm:cxn modelId="{B20BF39B-340E-4813-9725-B469552DB525}" type="presParOf" srcId="{FF8E3244-7BD1-44EB-94DC-1B9B45E58C93}" destId="{D40EBDAF-D247-4BD3-A6A9-94E74154A8B6}" srcOrd="0" destOrd="0" presId="urn:microsoft.com/office/officeart/2005/8/layout/process1"/>
    <dgm:cxn modelId="{95811CD3-6421-41C8-9EC1-52BBE985DCD5}" type="presParOf" srcId="{900C7DE6-A51F-4B95-B3BC-7AB9E7E0287C}" destId="{01CE1F3D-F344-4B96-BB25-0A66811ECD83}" srcOrd="4" destOrd="0" presId="urn:microsoft.com/office/officeart/2005/8/layout/process1"/>
    <dgm:cxn modelId="{52F468C2-545F-4818-A7A2-1984FA9DC823}" type="presParOf" srcId="{900C7DE6-A51F-4B95-B3BC-7AB9E7E0287C}" destId="{B494E7A4-C1A9-463E-8F87-3A76F804539F}" srcOrd="5" destOrd="0" presId="urn:microsoft.com/office/officeart/2005/8/layout/process1"/>
    <dgm:cxn modelId="{0275ED40-138D-455B-A9DF-9DA23FF92EAC}" type="presParOf" srcId="{B494E7A4-C1A9-463E-8F87-3A76F804539F}" destId="{588049BA-50AC-443F-A0F5-446DA3E966AA}" srcOrd="0" destOrd="0" presId="urn:microsoft.com/office/officeart/2005/8/layout/process1"/>
    <dgm:cxn modelId="{059A4741-F8F1-450A-951A-108A4EC78A61}" type="presParOf" srcId="{900C7DE6-A51F-4B95-B3BC-7AB9E7E0287C}" destId="{14FF4F9B-88A8-4549-8BC1-C14296319F6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92204F-A8BD-4AAB-9E34-C414982C92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C01276-36AA-42E8-9F2A-8686AD69FB33}">
      <dgm:prSet phldrT="[Текст]" custT="1"/>
      <dgm:spPr/>
      <dgm:t>
        <a:bodyPr/>
        <a:lstStyle/>
        <a:p>
          <a:r>
            <a:rPr lang="en-US" sz="2000" dirty="0" smtClean="0"/>
            <a:t>raw</a:t>
          </a:r>
          <a:endParaRPr lang="ru-RU" sz="2000" dirty="0"/>
        </a:p>
      </dgm:t>
    </dgm:pt>
    <dgm:pt modelId="{8306674A-269C-49AB-98E1-D94ADA45954B}" type="parTrans" cxnId="{21F8FB0D-7E69-4DEC-B7E9-CDFDF0DEF2AD}">
      <dgm:prSet/>
      <dgm:spPr/>
      <dgm:t>
        <a:bodyPr/>
        <a:lstStyle/>
        <a:p>
          <a:endParaRPr lang="ru-RU" sz="2000"/>
        </a:p>
      </dgm:t>
    </dgm:pt>
    <dgm:pt modelId="{E0284823-D5AA-4213-B6CC-D83C25365A5B}" type="sibTrans" cxnId="{21F8FB0D-7E69-4DEC-B7E9-CDFDF0DEF2AD}">
      <dgm:prSet custT="1"/>
      <dgm:spPr/>
      <dgm:t>
        <a:bodyPr/>
        <a:lstStyle/>
        <a:p>
          <a:endParaRPr lang="ru-RU" sz="2000"/>
        </a:p>
      </dgm:t>
    </dgm:pt>
    <dgm:pt modelId="{6E662F55-0ECA-41D4-AE69-E65CE1AD900D}">
      <dgm:prSet phldrT="[Текст]" custT="1"/>
      <dgm:spPr/>
      <dgm:t>
        <a:bodyPr/>
        <a:lstStyle/>
        <a:p>
          <a:r>
            <a:rPr lang="en-US" sz="2000" dirty="0" smtClean="0"/>
            <a:t>digit</a:t>
          </a:r>
          <a:endParaRPr lang="ru-RU" sz="2000" dirty="0"/>
        </a:p>
      </dgm:t>
    </dgm:pt>
    <dgm:pt modelId="{A40CC3C2-F0A2-49F2-84C8-64AA132067C0}" type="parTrans" cxnId="{7A8A856A-2B07-48B2-9E5D-D1A6A7A49B58}">
      <dgm:prSet/>
      <dgm:spPr/>
      <dgm:t>
        <a:bodyPr/>
        <a:lstStyle/>
        <a:p>
          <a:endParaRPr lang="ru-RU" sz="2000"/>
        </a:p>
      </dgm:t>
    </dgm:pt>
    <dgm:pt modelId="{298E15C1-1FAF-4338-AAC2-DCDCD833C80A}" type="sibTrans" cxnId="{7A8A856A-2B07-48B2-9E5D-D1A6A7A49B58}">
      <dgm:prSet custT="1"/>
      <dgm:spPr/>
      <dgm:t>
        <a:bodyPr/>
        <a:lstStyle/>
        <a:p>
          <a:endParaRPr lang="ru-RU" sz="2000"/>
        </a:p>
      </dgm:t>
    </dgm:pt>
    <dgm:pt modelId="{3AE06BE5-9AF0-4647-9C3E-B323408BA18E}">
      <dgm:prSet phldrT="[Текст]" custT="1"/>
      <dgm:spPr/>
      <dgm:t>
        <a:bodyPr/>
        <a:lstStyle/>
        <a:p>
          <a:r>
            <a:rPr lang="en-US" sz="2000" dirty="0" err="1" smtClean="0"/>
            <a:t>dst</a:t>
          </a:r>
          <a:endParaRPr lang="ru-RU" sz="2000" dirty="0"/>
        </a:p>
      </dgm:t>
    </dgm:pt>
    <dgm:pt modelId="{854C538E-A9C1-4BD4-A72E-8C60C210968C}" type="parTrans" cxnId="{3ADA2410-9AA9-4FBD-8F97-94F1705925F3}">
      <dgm:prSet/>
      <dgm:spPr/>
      <dgm:t>
        <a:bodyPr/>
        <a:lstStyle/>
        <a:p>
          <a:endParaRPr lang="ru-RU" sz="2000"/>
        </a:p>
      </dgm:t>
    </dgm:pt>
    <dgm:pt modelId="{1D5EEBF0-77A1-4279-970A-F6BAE4D45D93}" type="sibTrans" cxnId="{3ADA2410-9AA9-4FBD-8F97-94F1705925F3}">
      <dgm:prSet custT="1"/>
      <dgm:spPr/>
      <dgm:t>
        <a:bodyPr/>
        <a:lstStyle/>
        <a:p>
          <a:endParaRPr lang="ru-RU" sz="2000"/>
        </a:p>
      </dgm:t>
    </dgm:pt>
    <dgm:pt modelId="{900C7DE6-A51F-4B95-B3BC-7AB9E7E0287C}" type="pres">
      <dgm:prSet presAssocID="{C692204F-A8BD-4AAB-9E34-C414982C92C1}" presName="Name0" presStyleCnt="0">
        <dgm:presLayoutVars>
          <dgm:dir/>
          <dgm:resizeHandles val="exact"/>
        </dgm:presLayoutVars>
      </dgm:prSet>
      <dgm:spPr/>
    </dgm:pt>
    <dgm:pt modelId="{02538629-2C64-4B92-AF85-9B963493344B}" type="pres">
      <dgm:prSet presAssocID="{59C01276-36AA-42E8-9F2A-8686AD69FB33}" presName="node" presStyleLbl="node1" presStyleIdx="0" presStyleCnt="3" custLinFactNeighborX="-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BE45D-5662-4FEF-85C7-3CCD85681868}" type="pres">
      <dgm:prSet presAssocID="{E0284823-D5AA-4213-B6CC-D83C25365A5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BF76BD5-8B7B-41E6-A86D-1DB5B258D216}" type="pres">
      <dgm:prSet presAssocID="{E0284823-D5AA-4213-B6CC-D83C25365A5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779A764-37EF-4EF6-B264-04BD4E466978}" type="pres">
      <dgm:prSet presAssocID="{6E662F55-0ECA-41D4-AE69-E65CE1AD90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3244-7BD1-44EB-94DC-1B9B45E58C93}" type="pres">
      <dgm:prSet presAssocID="{298E15C1-1FAF-4338-AAC2-DCDCD833C80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0EBDAF-D247-4BD3-A6A9-94E74154A8B6}" type="pres">
      <dgm:prSet presAssocID="{298E15C1-1FAF-4338-AAC2-DCDCD833C80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1CE1F3D-F344-4B96-BB25-0A66811ECD83}" type="pres">
      <dgm:prSet presAssocID="{3AE06BE5-9AF0-4647-9C3E-B323408BA1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5B6E8-DDB9-4B45-B6CD-CBA6F1F53C5D}" type="presOf" srcId="{298E15C1-1FAF-4338-AAC2-DCDCD833C80A}" destId="{D40EBDAF-D247-4BD3-A6A9-94E74154A8B6}" srcOrd="1" destOrd="0" presId="urn:microsoft.com/office/officeart/2005/8/layout/process1"/>
    <dgm:cxn modelId="{BA0E0AA1-E07A-41F0-8810-594C2CBAA771}" type="presOf" srcId="{E0284823-D5AA-4213-B6CC-D83C25365A5B}" destId="{6BF76BD5-8B7B-41E6-A86D-1DB5B258D216}" srcOrd="1" destOrd="0" presId="urn:microsoft.com/office/officeart/2005/8/layout/process1"/>
    <dgm:cxn modelId="{91417B0B-688D-4582-B1F9-6ACFC15A7E51}" type="presOf" srcId="{C692204F-A8BD-4AAB-9E34-C414982C92C1}" destId="{900C7DE6-A51F-4B95-B3BC-7AB9E7E0287C}" srcOrd="0" destOrd="0" presId="urn:microsoft.com/office/officeart/2005/8/layout/process1"/>
    <dgm:cxn modelId="{3ADA2410-9AA9-4FBD-8F97-94F1705925F3}" srcId="{C692204F-A8BD-4AAB-9E34-C414982C92C1}" destId="{3AE06BE5-9AF0-4647-9C3E-B323408BA18E}" srcOrd="2" destOrd="0" parTransId="{854C538E-A9C1-4BD4-A72E-8C60C210968C}" sibTransId="{1D5EEBF0-77A1-4279-970A-F6BAE4D45D93}"/>
    <dgm:cxn modelId="{1BFFB129-144E-4ED0-91C2-32C2A97A1AC8}" type="presOf" srcId="{3AE06BE5-9AF0-4647-9C3E-B323408BA18E}" destId="{01CE1F3D-F344-4B96-BB25-0A66811ECD83}" srcOrd="0" destOrd="0" presId="urn:microsoft.com/office/officeart/2005/8/layout/process1"/>
    <dgm:cxn modelId="{71768D79-8A48-40E9-979B-166C56D36D21}" type="presOf" srcId="{59C01276-36AA-42E8-9F2A-8686AD69FB33}" destId="{02538629-2C64-4B92-AF85-9B963493344B}" srcOrd="0" destOrd="0" presId="urn:microsoft.com/office/officeart/2005/8/layout/process1"/>
    <dgm:cxn modelId="{F185A165-0288-45A6-86BE-18A7E0389507}" type="presOf" srcId="{6E662F55-0ECA-41D4-AE69-E65CE1AD900D}" destId="{6779A764-37EF-4EF6-B264-04BD4E466978}" srcOrd="0" destOrd="0" presId="urn:microsoft.com/office/officeart/2005/8/layout/process1"/>
    <dgm:cxn modelId="{21F8FB0D-7E69-4DEC-B7E9-CDFDF0DEF2AD}" srcId="{C692204F-A8BD-4AAB-9E34-C414982C92C1}" destId="{59C01276-36AA-42E8-9F2A-8686AD69FB33}" srcOrd="0" destOrd="0" parTransId="{8306674A-269C-49AB-98E1-D94ADA45954B}" sibTransId="{E0284823-D5AA-4213-B6CC-D83C25365A5B}"/>
    <dgm:cxn modelId="{2581DF66-B1D1-4C06-8AEA-E17D0290E63D}" type="presOf" srcId="{E0284823-D5AA-4213-B6CC-D83C25365A5B}" destId="{ABCBE45D-5662-4FEF-85C7-3CCD85681868}" srcOrd="0" destOrd="0" presId="urn:microsoft.com/office/officeart/2005/8/layout/process1"/>
    <dgm:cxn modelId="{7A8A856A-2B07-48B2-9E5D-D1A6A7A49B58}" srcId="{C692204F-A8BD-4AAB-9E34-C414982C92C1}" destId="{6E662F55-0ECA-41D4-AE69-E65CE1AD900D}" srcOrd="1" destOrd="0" parTransId="{A40CC3C2-F0A2-49F2-84C8-64AA132067C0}" sibTransId="{298E15C1-1FAF-4338-AAC2-DCDCD833C80A}"/>
    <dgm:cxn modelId="{2723A300-F2EB-4B55-A470-E66CB7E15900}" type="presOf" srcId="{298E15C1-1FAF-4338-AAC2-DCDCD833C80A}" destId="{FF8E3244-7BD1-44EB-94DC-1B9B45E58C93}" srcOrd="0" destOrd="0" presId="urn:microsoft.com/office/officeart/2005/8/layout/process1"/>
    <dgm:cxn modelId="{678FA941-1E16-4A69-A250-9BE70066E839}" type="presParOf" srcId="{900C7DE6-A51F-4B95-B3BC-7AB9E7E0287C}" destId="{02538629-2C64-4B92-AF85-9B963493344B}" srcOrd="0" destOrd="0" presId="urn:microsoft.com/office/officeart/2005/8/layout/process1"/>
    <dgm:cxn modelId="{768B6BC6-22B9-4926-8F66-72506F97F1E6}" type="presParOf" srcId="{900C7DE6-A51F-4B95-B3BC-7AB9E7E0287C}" destId="{ABCBE45D-5662-4FEF-85C7-3CCD85681868}" srcOrd="1" destOrd="0" presId="urn:microsoft.com/office/officeart/2005/8/layout/process1"/>
    <dgm:cxn modelId="{34DEFE3B-DB0A-4367-8B3F-C45E44291332}" type="presParOf" srcId="{ABCBE45D-5662-4FEF-85C7-3CCD85681868}" destId="{6BF76BD5-8B7B-41E6-A86D-1DB5B258D216}" srcOrd="0" destOrd="0" presId="urn:microsoft.com/office/officeart/2005/8/layout/process1"/>
    <dgm:cxn modelId="{126C42DF-1C45-4244-835D-987EE729C4C8}" type="presParOf" srcId="{900C7DE6-A51F-4B95-B3BC-7AB9E7E0287C}" destId="{6779A764-37EF-4EF6-B264-04BD4E466978}" srcOrd="2" destOrd="0" presId="urn:microsoft.com/office/officeart/2005/8/layout/process1"/>
    <dgm:cxn modelId="{058B1635-7CFC-41B0-968C-3896021D4570}" type="presParOf" srcId="{900C7DE6-A51F-4B95-B3BC-7AB9E7E0287C}" destId="{FF8E3244-7BD1-44EB-94DC-1B9B45E58C93}" srcOrd="3" destOrd="0" presId="urn:microsoft.com/office/officeart/2005/8/layout/process1"/>
    <dgm:cxn modelId="{B20BF39B-340E-4813-9725-B469552DB525}" type="presParOf" srcId="{FF8E3244-7BD1-44EB-94DC-1B9B45E58C93}" destId="{D40EBDAF-D247-4BD3-A6A9-94E74154A8B6}" srcOrd="0" destOrd="0" presId="urn:microsoft.com/office/officeart/2005/8/layout/process1"/>
    <dgm:cxn modelId="{95811CD3-6421-41C8-9EC1-52BBE985DCD5}" type="presParOf" srcId="{900C7DE6-A51F-4B95-B3BC-7AB9E7E0287C}" destId="{01CE1F3D-F344-4B96-BB25-0A66811EC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EAB1-1641-449C-98C2-A6FF3916A79E}">
      <dsp:nvSpPr>
        <dsp:cNvPr id="0" name=""/>
        <dsp:cNvSpPr/>
      </dsp:nvSpPr>
      <dsp:spPr>
        <a:xfrm>
          <a:off x="3517501" y="2078865"/>
          <a:ext cx="2128332" cy="1418894"/>
        </a:xfrm>
        <a:prstGeom prst="roundRect">
          <a:avLst/>
        </a:prstGeom>
        <a:noFill/>
        <a:ln w="15875" cap="flat" cmpd="sng" algn="ctr">
          <a:solidFill>
            <a:srgbClr val="2683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0" dirty="0" smtClean="0">
              <a:ln w="22225">
                <a:noFill/>
                <a:prstDash val="solid"/>
              </a:ln>
              <a:solidFill>
                <a:srgbClr val="2683C6"/>
              </a:solidFill>
              <a:latin typeface="Century Gothic" panose="020B0502020202020204" pitchFamily="34" charset="0"/>
            </a:rPr>
            <a:t>The software complex </a:t>
          </a:r>
          <a:br>
            <a:rPr lang="en-US" sz="2000" b="1" kern="1200" spc="0" dirty="0" smtClean="0">
              <a:ln w="22225">
                <a:noFill/>
                <a:prstDash val="solid"/>
              </a:ln>
              <a:solidFill>
                <a:srgbClr val="2683C6"/>
              </a:solidFill>
              <a:latin typeface="Century Gothic" panose="020B0502020202020204" pitchFamily="34" charset="0"/>
            </a:rPr>
          </a:br>
          <a:r>
            <a:rPr lang="en-US" sz="2000" b="1" kern="1200" spc="0" dirty="0" smtClean="0">
              <a:ln w="22225">
                <a:noFill/>
                <a:prstDash val="solid"/>
              </a:ln>
              <a:solidFill>
                <a:srgbClr val="2683C6"/>
              </a:solidFill>
              <a:latin typeface="Century Gothic" panose="020B0502020202020204" pitchFamily="34" charset="0"/>
            </a:rPr>
            <a:t>modules</a:t>
          </a:r>
          <a:endParaRPr lang="ru-RU" sz="2000" kern="1200" dirty="0">
            <a:solidFill>
              <a:srgbClr val="2683C6"/>
            </a:solidFill>
            <a:latin typeface="Century Gothic" panose="020B0502020202020204" pitchFamily="34" charset="0"/>
          </a:endParaRPr>
        </a:p>
      </dsp:txBody>
      <dsp:txXfrm>
        <a:off x="3586766" y="2148130"/>
        <a:ext cx="1989802" cy="1280364"/>
      </dsp:txXfrm>
    </dsp:sp>
    <dsp:sp modelId="{C797A3DD-C8F3-4958-954C-1B28FA6F0EB7}">
      <dsp:nvSpPr>
        <dsp:cNvPr id="0" name=""/>
        <dsp:cNvSpPr/>
      </dsp:nvSpPr>
      <dsp:spPr>
        <a:xfrm rot="16184400">
          <a:off x="4200630" y="1702758"/>
          <a:ext cx="7522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22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69DAE-F1C5-4B95-A867-5DCE518AA886}">
      <dsp:nvSpPr>
        <dsp:cNvPr id="0" name=""/>
        <dsp:cNvSpPr/>
      </dsp:nvSpPr>
      <dsp:spPr>
        <a:xfrm>
          <a:off x="3507643" y="-92239"/>
          <a:ext cx="2128342" cy="1418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Database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3576908" y="-22974"/>
        <a:ext cx="1989812" cy="1280361"/>
      </dsp:txXfrm>
    </dsp:sp>
    <dsp:sp modelId="{DF8E1412-49DF-4291-98C4-FAF6DA248476}">
      <dsp:nvSpPr>
        <dsp:cNvPr id="0" name=""/>
        <dsp:cNvSpPr/>
      </dsp:nvSpPr>
      <dsp:spPr>
        <a:xfrm rot="21589069">
          <a:off x="5645831" y="2783394"/>
          <a:ext cx="9650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500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9830B-7407-4A6F-9AA6-C2A84B56DA86}">
      <dsp:nvSpPr>
        <dsp:cNvPr id="0" name=""/>
        <dsp:cNvSpPr/>
      </dsp:nvSpPr>
      <dsp:spPr>
        <a:xfrm>
          <a:off x="6610830" y="2069031"/>
          <a:ext cx="2128342" cy="1418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Transfer and processing data simulation module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6680095" y="2138296"/>
        <a:ext cx="1989812" cy="1280361"/>
      </dsp:txXfrm>
    </dsp:sp>
    <dsp:sp modelId="{4F42B938-861B-4F2E-9EC6-172E8687686E}">
      <dsp:nvSpPr>
        <dsp:cNvPr id="0" name=""/>
        <dsp:cNvSpPr/>
      </dsp:nvSpPr>
      <dsp:spPr>
        <a:xfrm rot="10812671">
          <a:off x="2575400" y="2782654"/>
          <a:ext cx="9421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21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BF6FA-6132-408C-9F1D-7F530F3283EB}">
      <dsp:nvSpPr>
        <dsp:cNvPr id="0" name=""/>
        <dsp:cNvSpPr/>
      </dsp:nvSpPr>
      <dsp:spPr>
        <a:xfrm>
          <a:off x="447060" y="2067550"/>
          <a:ext cx="2128342" cy="1418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Module for setting of equipment configurations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516325" y="2136815"/>
        <a:ext cx="1989812" cy="1280361"/>
      </dsp:txXfrm>
    </dsp:sp>
    <dsp:sp modelId="{A245E571-F773-447C-9253-BC49ED78FC58}">
      <dsp:nvSpPr>
        <dsp:cNvPr id="0" name=""/>
        <dsp:cNvSpPr/>
      </dsp:nvSpPr>
      <dsp:spPr>
        <a:xfrm rot="5399963">
          <a:off x="4251770" y="3827668"/>
          <a:ext cx="6598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981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C992F-3A28-4F48-85FF-196D228DA966}">
      <dsp:nvSpPr>
        <dsp:cNvPr id="0" name=""/>
        <dsp:cNvSpPr/>
      </dsp:nvSpPr>
      <dsp:spPr>
        <a:xfrm>
          <a:off x="3517888" y="4157576"/>
          <a:ext cx="2127602" cy="1418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for presenting results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3587128" y="4226816"/>
        <a:ext cx="1989122" cy="1279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38629-2C64-4B92-AF85-9B963493344B}">
      <dsp:nvSpPr>
        <dsp:cNvPr id="0" name=""/>
        <dsp:cNvSpPr/>
      </dsp:nvSpPr>
      <dsp:spPr>
        <a:xfrm>
          <a:off x="0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raw</a:t>
          </a:r>
          <a:endParaRPr lang="ru-RU" sz="2000" kern="1200" dirty="0"/>
        </a:p>
      </dsp:txBody>
      <dsp:txXfrm>
        <a:off x="17279" y="17279"/>
        <a:ext cx="966785" cy="555385"/>
      </dsp:txXfrm>
    </dsp:sp>
    <dsp:sp modelId="{ABCBE45D-5662-4FEF-85C7-3CCD85681868}">
      <dsp:nvSpPr>
        <dsp:cNvPr id="0" name=""/>
        <dsp:cNvSpPr/>
      </dsp:nvSpPr>
      <dsp:spPr>
        <a:xfrm>
          <a:off x="1102050" y="170804"/>
          <a:ext cx="213498" cy="24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102050" y="220471"/>
        <a:ext cx="149449" cy="148999"/>
      </dsp:txXfrm>
    </dsp:sp>
    <dsp:sp modelId="{6779A764-37EF-4EF6-B264-04BD4E466978}">
      <dsp:nvSpPr>
        <dsp:cNvPr id="0" name=""/>
        <dsp:cNvSpPr/>
      </dsp:nvSpPr>
      <dsp:spPr>
        <a:xfrm>
          <a:off x="1404170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digit</a:t>
          </a:r>
          <a:endParaRPr lang="ru-RU" sz="2000" kern="1200" dirty="0"/>
        </a:p>
      </dsp:txBody>
      <dsp:txXfrm>
        <a:off x="1421449" y="17279"/>
        <a:ext cx="966785" cy="555385"/>
      </dsp:txXfrm>
    </dsp:sp>
    <dsp:sp modelId="{FF8E3244-7BD1-44EB-94DC-1B9B45E58C93}">
      <dsp:nvSpPr>
        <dsp:cNvPr id="0" name=""/>
        <dsp:cNvSpPr/>
      </dsp:nvSpPr>
      <dsp:spPr>
        <a:xfrm>
          <a:off x="2505648" y="170804"/>
          <a:ext cx="212284" cy="24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505648" y="220471"/>
        <a:ext cx="148599" cy="148999"/>
      </dsp:txXfrm>
    </dsp:sp>
    <dsp:sp modelId="{01CE1F3D-F344-4B96-BB25-0A66811ECD83}">
      <dsp:nvSpPr>
        <dsp:cNvPr id="0" name=""/>
        <dsp:cNvSpPr/>
      </dsp:nvSpPr>
      <dsp:spPr>
        <a:xfrm>
          <a:off x="2806051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dst</a:t>
          </a:r>
          <a:endParaRPr lang="ru-RU" sz="2000" kern="1200" dirty="0"/>
        </a:p>
      </dsp:txBody>
      <dsp:txXfrm>
        <a:off x="2823330" y="17279"/>
        <a:ext cx="966785" cy="555385"/>
      </dsp:txXfrm>
    </dsp:sp>
    <dsp:sp modelId="{B494E7A4-C1A9-463E-8F87-3A76F804539F}">
      <dsp:nvSpPr>
        <dsp:cNvPr id="0" name=""/>
        <dsp:cNvSpPr/>
      </dsp:nvSpPr>
      <dsp:spPr>
        <a:xfrm>
          <a:off x="3907528" y="170804"/>
          <a:ext cx="212284" cy="24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907528" y="220471"/>
        <a:ext cx="148599" cy="148999"/>
      </dsp:txXfrm>
    </dsp:sp>
    <dsp:sp modelId="{14FF4F9B-88A8-4549-8BC1-C14296319F68}">
      <dsp:nvSpPr>
        <dsp:cNvPr id="0" name=""/>
        <dsp:cNvSpPr/>
      </dsp:nvSpPr>
      <dsp:spPr>
        <a:xfrm>
          <a:off x="4207931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  <a:endParaRPr lang="ru-RU" sz="2000" kern="1200" dirty="0"/>
        </a:p>
      </dsp:txBody>
      <dsp:txXfrm>
        <a:off x="4225210" y="17279"/>
        <a:ext cx="966785" cy="555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38629-2C64-4B92-AF85-9B963493344B}">
      <dsp:nvSpPr>
        <dsp:cNvPr id="0" name=""/>
        <dsp:cNvSpPr/>
      </dsp:nvSpPr>
      <dsp:spPr>
        <a:xfrm>
          <a:off x="2290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</a:t>
          </a:r>
          <a:endParaRPr lang="ru-RU" sz="2000" kern="1200" dirty="0"/>
        </a:p>
      </dsp:txBody>
      <dsp:txXfrm>
        <a:off x="19569" y="17279"/>
        <a:ext cx="966785" cy="555385"/>
      </dsp:txXfrm>
    </dsp:sp>
    <dsp:sp modelId="{ABCBE45D-5662-4FEF-85C7-3CCD85681868}">
      <dsp:nvSpPr>
        <dsp:cNvPr id="0" name=""/>
        <dsp:cNvSpPr/>
      </dsp:nvSpPr>
      <dsp:spPr>
        <a:xfrm>
          <a:off x="1103767" y="170804"/>
          <a:ext cx="212284" cy="24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103767" y="220471"/>
        <a:ext cx="148599" cy="148999"/>
      </dsp:txXfrm>
    </dsp:sp>
    <dsp:sp modelId="{6779A764-37EF-4EF6-B264-04BD4E466978}">
      <dsp:nvSpPr>
        <dsp:cNvPr id="0" name=""/>
        <dsp:cNvSpPr/>
      </dsp:nvSpPr>
      <dsp:spPr>
        <a:xfrm>
          <a:off x="1404170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</a:t>
          </a:r>
          <a:endParaRPr lang="ru-RU" sz="2000" kern="1200" dirty="0"/>
        </a:p>
      </dsp:txBody>
      <dsp:txXfrm>
        <a:off x="1421449" y="17279"/>
        <a:ext cx="966785" cy="555385"/>
      </dsp:txXfrm>
    </dsp:sp>
    <dsp:sp modelId="{FF8E3244-7BD1-44EB-94DC-1B9B45E58C93}">
      <dsp:nvSpPr>
        <dsp:cNvPr id="0" name=""/>
        <dsp:cNvSpPr/>
      </dsp:nvSpPr>
      <dsp:spPr>
        <a:xfrm>
          <a:off x="2505648" y="170804"/>
          <a:ext cx="212284" cy="24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505648" y="220471"/>
        <a:ext cx="148599" cy="148999"/>
      </dsp:txXfrm>
    </dsp:sp>
    <dsp:sp modelId="{01CE1F3D-F344-4B96-BB25-0A66811ECD83}">
      <dsp:nvSpPr>
        <dsp:cNvPr id="0" name=""/>
        <dsp:cNvSpPr/>
      </dsp:nvSpPr>
      <dsp:spPr>
        <a:xfrm>
          <a:off x="2806051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dst</a:t>
          </a:r>
          <a:endParaRPr lang="ru-RU" sz="2000" kern="1200" dirty="0"/>
        </a:p>
      </dsp:txBody>
      <dsp:txXfrm>
        <a:off x="2823330" y="17279"/>
        <a:ext cx="966785" cy="555385"/>
      </dsp:txXfrm>
    </dsp:sp>
    <dsp:sp modelId="{B494E7A4-C1A9-463E-8F87-3A76F804539F}">
      <dsp:nvSpPr>
        <dsp:cNvPr id="0" name=""/>
        <dsp:cNvSpPr/>
      </dsp:nvSpPr>
      <dsp:spPr>
        <a:xfrm>
          <a:off x="3907528" y="170804"/>
          <a:ext cx="212284" cy="24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907528" y="220471"/>
        <a:ext cx="148599" cy="148999"/>
      </dsp:txXfrm>
    </dsp:sp>
    <dsp:sp modelId="{14FF4F9B-88A8-4549-8BC1-C14296319F68}">
      <dsp:nvSpPr>
        <dsp:cNvPr id="0" name=""/>
        <dsp:cNvSpPr/>
      </dsp:nvSpPr>
      <dsp:spPr>
        <a:xfrm>
          <a:off x="4207931" y="0"/>
          <a:ext cx="100134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  <a:endParaRPr lang="ru-RU" sz="2000" kern="1200" dirty="0"/>
        </a:p>
      </dsp:txBody>
      <dsp:txXfrm>
        <a:off x="4225210" y="17279"/>
        <a:ext cx="966785" cy="555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38629-2C64-4B92-AF85-9B963493344B}">
      <dsp:nvSpPr>
        <dsp:cNvPr id="0" name=""/>
        <dsp:cNvSpPr/>
      </dsp:nvSpPr>
      <dsp:spPr>
        <a:xfrm>
          <a:off x="0" y="0"/>
          <a:ext cx="136905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raw</a:t>
          </a:r>
          <a:endParaRPr lang="ru-RU" sz="2000" kern="1200" dirty="0"/>
        </a:p>
      </dsp:txBody>
      <dsp:txXfrm>
        <a:off x="17279" y="17279"/>
        <a:ext cx="1334495" cy="555385"/>
      </dsp:txXfrm>
    </dsp:sp>
    <dsp:sp modelId="{ABCBE45D-5662-4FEF-85C7-3CCD85681868}">
      <dsp:nvSpPr>
        <dsp:cNvPr id="0" name=""/>
        <dsp:cNvSpPr/>
      </dsp:nvSpPr>
      <dsp:spPr>
        <a:xfrm>
          <a:off x="1507104" y="125208"/>
          <a:ext cx="292667" cy="33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507104" y="193113"/>
        <a:ext cx="204867" cy="203715"/>
      </dsp:txXfrm>
    </dsp:sp>
    <dsp:sp modelId="{6779A764-37EF-4EF6-B264-04BD4E466978}">
      <dsp:nvSpPr>
        <dsp:cNvPr id="0" name=""/>
        <dsp:cNvSpPr/>
      </dsp:nvSpPr>
      <dsp:spPr>
        <a:xfrm>
          <a:off x="1921255" y="0"/>
          <a:ext cx="136905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digit</a:t>
          </a:r>
          <a:endParaRPr lang="ru-RU" sz="2000" kern="1200" dirty="0"/>
        </a:p>
      </dsp:txBody>
      <dsp:txXfrm>
        <a:off x="1938534" y="17279"/>
        <a:ext cx="1334495" cy="555385"/>
      </dsp:txXfrm>
    </dsp:sp>
    <dsp:sp modelId="{FF8E3244-7BD1-44EB-94DC-1B9B45E58C93}">
      <dsp:nvSpPr>
        <dsp:cNvPr id="0" name=""/>
        <dsp:cNvSpPr/>
      </dsp:nvSpPr>
      <dsp:spPr>
        <a:xfrm>
          <a:off x="3427214" y="125208"/>
          <a:ext cx="290239" cy="33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427214" y="193113"/>
        <a:ext cx="203167" cy="203715"/>
      </dsp:txXfrm>
    </dsp:sp>
    <dsp:sp modelId="{01CE1F3D-F344-4B96-BB25-0A66811ECD83}">
      <dsp:nvSpPr>
        <dsp:cNvPr id="0" name=""/>
        <dsp:cNvSpPr/>
      </dsp:nvSpPr>
      <dsp:spPr>
        <a:xfrm>
          <a:off x="3837930" y="0"/>
          <a:ext cx="1369053" cy="58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dst</a:t>
          </a:r>
          <a:endParaRPr lang="ru-RU" sz="2000" kern="1200" dirty="0"/>
        </a:p>
      </dsp:txBody>
      <dsp:txXfrm>
        <a:off x="3855209" y="17279"/>
        <a:ext cx="1334495" cy="55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20E1-1498-4909-A6B2-ED5020A8EC4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7DD76-C612-4E7A-91F4-C86B0EC58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важных задач при создании вычислительной системы эксперимента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прогнозное моделирование центров хранения и обработки данных, как поступающих с физических установок, так и смоделированных событий столкновения частиц для сравнения с ожидаемым физическим результатом и оптимизации геометрии детекторов установок.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Подход, который мы применяем в моделировании, основан на представлении информационных процессов, как потоков байтов, и использовании вероятностных распределений значимых процессов получения данных, в частности должны быть определены вероятности потерь поступающей информации при различных конфигурациях используемого оборудования центров обработки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моделирования является определение такой аппаратной конфигурации центра распределенной обработки, которая с учетом параметров оборудования и предполагаемых потоков данных и задач обеспечит работу системы хранения и обработки данных.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ферме ЛИТ гарантированно выделено 100 ядер, где обрабатывается 45% задач каждого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графике видно, что ферма полностью загружена, периодически образуются очереди.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Проанализировав результаты, было принято решение перераспределить количество задач по вычислительным узлам ЦОД.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Рассмотрим результаты моделирования второго сценария запуска задач.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Теперь ферма ЛФВЭ обрабатывает 50% задач каждого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графике видно, что примерно 350 ядер всегда свободны, очереди задач не образуются, ферма снова полностью не загружена и может обрабатывать большее количество задач.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1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этом сценарии суперкомпьютер обрабатывает 35% задач каждого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графике видно, что 250 ядер всегда свободны, очереди задач не образуются, суперкомпьютер опять полностью не загружен и может обрабатывать большее количество задач.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04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100 ядрах фермы ЛИТ теперь обрабатывается 15% задач каждого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графике видно, что все задачи обработались быстрее, но очереди все равно есть.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Возможно, задачи преобразования бинарных данных до данных реконструкции стоит делать только на ферму ЛФВЭ и Суперкомпьютере, а ферму Т2 ЛИТ использовать для других классов задач.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Полученные результаты требуют дополнительного исследования.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86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 с помощью программы моделирования можно посмотреть загрузку каналов связи и объем хранилищ.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1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</a:t>
            </a:r>
            <a:r>
              <a:rPr lang="ru-RU" baseline="0" dirty="0" smtClean="0"/>
              <a:t> было </a:t>
            </a:r>
            <a:r>
              <a:rPr lang="ru-RU" dirty="0" smtClean="0"/>
              <a:t>создано средство моделирования процесса сбора и обработки данных.</a:t>
            </a:r>
          </a:p>
          <a:p>
            <a:r>
              <a:rPr lang="ru-RU" i="1" dirty="0" smtClean="0"/>
              <a:t>В текущей конфигурации оптимальное значение времени запуска заданий через равные промежутки времени подбирается в процессе моделирования. </a:t>
            </a:r>
          </a:p>
          <a:p>
            <a:r>
              <a:rPr lang="ru-RU" dirty="0" smtClean="0"/>
              <a:t>На основании результатов моделирования можно предсказать загрузки ферм, пулов и каналов связи.</a:t>
            </a:r>
            <a:br>
              <a:rPr lang="ru-RU" dirty="0" smtClean="0"/>
            </a:br>
            <a:r>
              <a:rPr lang="ru-RU" dirty="0" smtClean="0"/>
              <a:t>В настоящий момент просчитано 2 сценария первичной обработки.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Следующим этапом работ будет включение в описанные сценарии остальных типов задач, а также моделирование других возможных сценариев запуска задач.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20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6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ЛИТ разработан программный комплекс, который включает в себя базу данных, модуль для задания моделируемой структуры и конфигураций оборудования, модуль непосредственного моделирования процессов передачи и обработки данных, а также модуль для представления результатов в виде графиков.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представлен текущий статус разработанной программы и первые результаты моделирования центров обработки и хранения данных эксперимента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разных сценариях запуска задач для следующего сеанса, планируемого к проведению в 2021 году.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8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Сеанс планируется проводить в течение 30 дней.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сеанс будет длиться непрерывно, за исключением 1-минутного перерыва между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каждый из которых длится 2 минуты.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Запись данных в файл на протяжении каждого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 идет непрерывно до достижения предельного объема файла, который составляет 35 ГБ.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несколько типов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сырые бинарные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обработанные бинарные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-данные,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реконструкции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модельные данные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представлена планируемая структура распределенного центра хранения и обработки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Триггер генерирует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 с частотой 10000 событий в секунду.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одного события составляет 0,2 МБ.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9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>
                <a:solidFill>
                  <a:srgbClr val="286B9D"/>
                </a:solidFill>
              </a:rPr>
              <a:t>Обработка</a:t>
            </a:r>
            <a:r>
              <a:rPr lang="ru-RU" sz="1200" i="0" u="none" baseline="0" dirty="0" smtClean="0">
                <a:solidFill>
                  <a:srgbClr val="286B9D"/>
                </a:solidFill>
              </a:rPr>
              <a:t> 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экспериментальных данных</a:t>
            </a:r>
            <a:r>
              <a:rPr lang="ru-RU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состоит из трех этапов.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Сначала сырые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преобразовываются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-данные, затем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преобразовываются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 реконструкции, а потом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осуществляется 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изический анализ этих экспериментальных данных.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>
                <a:solidFill>
                  <a:srgbClr val="286B9D"/>
                </a:solidFill>
              </a:rPr>
              <a:t>Обработка</a:t>
            </a:r>
            <a:r>
              <a:rPr lang="ru-RU" sz="1200" i="0" u="none" baseline="0" dirty="0" smtClean="0">
                <a:solidFill>
                  <a:srgbClr val="286B9D"/>
                </a:solidFill>
              </a:rPr>
              <a:t> 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модельных данных также</a:t>
            </a:r>
            <a:r>
              <a:rPr lang="ru-RU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состоит из трех этапов.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Сначала сгенерированные 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преобразовываются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симулированные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-данные, затем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преобразовываются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 реконструкции, а потом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осуществляется 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изический анализ этих модельных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этим существуют различные классы задач, которые в идеале нужно распределить оптимальным образом на счетные узлы.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8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слайде представлены характеристики классов задач в соответствии с описанным процессом обработки данных.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Эти данные являлись входными параметрами при формировании потоков задач для моделирования.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более подробно результаты моделирования процесса сбора экспериментальных данных и их обработки до данных реконструкции.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9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отметить, что предельный объем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-данных за сеанс составляет примерно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Весь объем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-данных отправляется из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промежуточного хранилища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локальный буфер ЛФВЭ и ЛИТ.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преобразования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-данных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-данных в данные реконструкции запускаются на фермах ЛФВЭ, Т2 ЛИТ и суперкомпьютере.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задача преобразования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-данных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-данные обрабатывает 1 файл, объем которого составляет 35 ГБ.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0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Было смоделировано два сценария запуска задач</a:t>
            </a:r>
            <a:r>
              <a:rPr lang="en-US" baseline="0" dirty="0" smtClean="0"/>
              <a:t> </a:t>
            </a:r>
            <a:r>
              <a:rPr lang="en-US" sz="1200" dirty="0" err="1" smtClean="0">
                <a:effectLst/>
                <a:latin typeface="Century Gothic" panose="020B0502020202020204" pitchFamily="34" charset="0"/>
              </a:rPr>
              <a:t>RawToDigit</a:t>
            </a:r>
            <a:r>
              <a:rPr lang="ru-RU" sz="1200" dirty="0" smtClean="0">
                <a:effectLst/>
                <a:latin typeface="Century Gothic" panose="020B0502020202020204" pitchFamily="34" charset="0"/>
              </a:rPr>
              <a:t> и </a:t>
            </a:r>
            <a:r>
              <a:rPr lang="en-US" sz="1200" dirty="0" err="1" smtClean="0">
                <a:effectLst/>
                <a:latin typeface="Century Gothic" panose="020B0502020202020204" pitchFamily="34" charset="0"/>
              </a:rPr>
              <a:t>DigitToDst</a:t>
            </a:r>
            <a:r>
              <a:rPr lang="ru-RU" sz="1200" dirty="0" smtClean="0">
                <a:effectLst/>
                <a:latin typeface="Century Gothic" panose="020B0502020202020204" pitchFamily="34" charset="0"/>
              </a:rPr>
              <a:t>,</a:t>
            </a:r>
            <a:r>
              <a:rPr lang="ru-RU" sz="1200" baseline="0" dirty="0" smtClean="0">
                <a:effectLst/>
                <a:latin typeface="Century Gothic" panose="020B0502020202020204" pitchFamily="34" charset="0"/>
              </a:rPr>
              <a:t> которые представлены в таблице.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1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Рассмотрим результаты моделирования первого сценария.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Общее количество </a:t>
            </a:r>
            <a:r>
              <a:rPr lang="en-US" sz="1200" dirty="0" err="1" smtClean="0">
                <a:latin typeface="Century Gothic" panose="020B0502020202020204" pitchFamily="34" charset="0"/>
              </a:rPr>
              <a:t>RawToDigit</a:t>
            </a:r>
            <a:r>
              <a:rPr lang="ru-RU" sz="1200" dirty="0" smtClean="0">
                <a:latin typeface="Century Gothic" panose="020B0502020202020204" pitchFamily="34" charset="0"/>
              </a:rPr>
              <a:t> задач составляет 10 000, </a:t>
            </a:r>
            <a:r>
              <a:rPr lang="en-US" sz="1200" dirty="0" err="1" smtClean="0">
                <a:latin typeface="Century Gothic" panose="020B0502020202020204" pitchFamily="34" charset="0"/>
              </a:rPr>
              <a:t>DigitToDst</a:t>
            </a:r>
            <a:r>
              <a:rPr lang="ru-RU" sz="1200" dirty="0" smtClean="0">
                <a:latin typeface="Century Gothic" panose="020B0502020202020204" pitchFamily="34" charset="0"/>
              </a:rPr>
              <a:t> задач, соответственно тоже 10 000.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Ферма ЛФВЭ содержит 500 ядер, где обрабатывается </a:t>
            </a:r>
            <a:r>
              <a:rPr lang="en-US" baseline="0" dirty="0" smtClean="0"/>
              <a:t>4</a:t>
            </a:r>
            <a:r>
              <a:rPr lang="ru-RU" baseline="0" dirty="0" smtClean="0"/>
              <a:t>0% задач каждого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графике видно, что примерно </a:t>
            </a:r>
            <a:r>
              <a:rPr lang="en-US" baseline="0" dirty="0" smtClean="0"/>
              <a:t>400</a:t>
            </a:r>
            <a:r>
              <a:rPr lang="ru-RU" baseline="0" dirty="0" smtClean="0"/>
              <a:t> ядер всегда свободны, очереди задач не образуются, ферма полностью не загружена и может обрабатывать большее количество задач.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6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суперкомпьютере выделено 400 ядер, где обрабатывается </a:t>
            </a:r>
            <a:r>
              <a:rPr lang="en-US" baseline="0" dirty="0" smtClean="0"/>
              <a:t>1</a:t>
            </a:r>
            <a:r>
              <a:rPr lang="ru-RU" baseline="0" dirty="0" smtClean="0"/>
              <a:t>5% задач каждого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графике видно, что 350 ядер всегда свободны, очереди задач не образуются, суперкомпьютер полностью не загружен и может обрабатывать большее количество задач.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DD76-C612-4E7A-91F4-C86B0EC582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9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8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3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2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6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4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9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26.10.2020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6th Collaboration Meeting of the BM@N Experiment  at the NICA Facility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98C19D-7D40-4C1C-9E46-23C081675AD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1379974"/>
            <a:ext cx="7543800" cy="2945138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 defTabSz="514350">
              <a:lnSpc>
                <a:spcPct val="100000"/>
              </a:lnSpc>
              <a:tabLst>
                <a:tab pos="2870200" algn="l"/>
              </a:tabLst>
            </a:pPr>
            <a:r>
              <a:rPr lang="en-US" sz="4000" b="1" spc="-28" dirty="0">
                <a:solidFill>
                  <a:srgbClr val="1A64A0"/>
                </a:solidFill>
                <a:latin typeface="Century Gothic" panose="020B0502020202020204" pitchFamily="34" charset="0"/>
              </a:rPr>
              <a:t>First results </a:t>
            </a:r>
            <a: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of </a:t>
            </a:r>
            <a:r>
              <a:rPr lang="en-US" sz="4000" b="1" spc="-28" dirty="0">
                <a:solidFill>
                  <a:srgbClr val="1A64A0"/>
                </a:solidFill>
                <a:latin typeface="Century Gothic" panose="020B0502020202020204" pitchFamily="34" charset="0"/>
              </a:rPr>
              <a:t>applying </a:t>
            </a:r>
            <a: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/>
            </a:r>
            <a:b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</a:br>
            <a: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a </a:t>
            </a:r>
            <a:r>
              <a:rPr lang="en-US" sz="4000" b="1" spc="-28" dirty="0">
                <a:solidFill>
                  <a:srgbClr val="1A64A0"/>
                </a:solidFill>
                <a:latin typeface="Century Gothic" panose="020B0502020202020204" pitchFamily="34" charset="0"/>
              </a:rPr>
              <a:t>probabilistic approach </a:t>
            </a:r>
            <a: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/>
            </a:r>
            <a:b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</a:br>
            <a: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to </a:t>
            </a:r>
            <a:r>
              <a:rPr lang="en-US" sz="4000" b="1" spc="-28" dirty="0">
                <a:solidFill>
                  <a:srgbClr val="1A64A0"/>
                </a:solidFill>
                <a:latin typeface="Century Gothic" panose="020B0502020202020204" pitchFamily="34" charset="0"/>
              </a:rPr>
              <a:t>simulation of BM@N </a:t>
            </a:r>
            <a: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/>
            </a:r>
            <a:b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</a:br>
            <a:r>
              <a:rPr lang="en-US" sz="4000" b="1" spc="-28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data </a:t>
            </a:r>
            <a:r>
              <a:rPr lang="en-US" sz="4000" b="1" spc="-28" dirty="0">
                <a:solidFill>
                  <a:srgbClr val="1A64A0"/>
                </a:solidFill>
                <a:latin typeface="Century Gothic" panose="020B0502020202020204" pitchFamily="34" charset="0"/>
              </a:rPr>
              <a:t>centers</a:t>
            </a:r>
            <a:endParaRPr lang="ru-RU" sz="4000" b="1" spc="-28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60" y="4745917"/>
            <a:ext cx="1800000" cy="1312031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892627"/>
          </a:xfrm>
          <a:prstGeom prst="rect">
            <a:avLst/>
          </a:prstGeom>
        </p:spPr>
        <p:txBody>
          <a:bodyPr vert="horz" lIns="0" tIns="34290" rIns="0" bIns="34290" rtlCol="0" anchor="ctr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0E4AB6"/>
                </a:solidFill>
                <a:latin typeface="Century Gothic" panose="020B0502020202020204" pitchFamily="34" charset="0"/>
              </a:rPr>
              <a:t>D. </a:t>
            </a:r>
            <a:r>
              <a:rPr lang="en-US" sz="1800" b="1" u="sng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Priakhina</a:t>
            </a:r>
          </a:p>
          <a:p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V. </a:t>
            </a:r>
            <a:r>
              <a:rPr lang="en-US" sz="1800" dirty="0" err="1" smtClean="0">
                <a:solidFill>
                  <a:srgbClr val="0E4AB6"/>
                </a:solidFill>
                <a:latin typeface="Century Gothic" panose="020B0502020202020204" pitchFamily="34" charset="0"/>
              </a:rPr>
              <a:t>Trofimov</a:t>
            </a:r>
            <a:r>
              <a:rPr lang="ru-RU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 </a:t>
            </a:r>
            <a:endParaRPr lang="en-US" sz="1800" dirty="0" smtClean="0">
              <a:solidFill>
                <a:srgbClr val="0E4AB6"/>
              </a:solidFill>
              <a:latin typeface="Century Gothic" panose="020B0502020202020204" pitchFamily="34" charset="0"/>
            </a:endParaRPr>
          </a:p>
          <a:p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G. </a:t>
            </a:r>
            <a:r>
              <a:rPr lang="en-US" sz="1800" dirty="0" err="1" smtClean="0">
                <a:solidFill>
                  <a:srgbClr val="0E4AB6"/>
                </a:solidFill>
                <a:latin typeface="Century Gothic" panose="020B0502020202020204" pitchFamily="34" charset="0"/>
              </a:rPr>
              <a:t>Ososkov</a:t>
            </a:r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K. </a:t>
            </a:r>
            <a:r>
              <a:rPr lang="en-US" sz="1800" dirty="0" err="1">
                <a:solidFill>
                  <a:srgbClr val="0E4AB6"/>
                </a:solidFill>
                <a:latin typeface="Century Gothic" panose="020B0502020202020204" pitchFamily="34" charset="0"/>
              </a:rPr>
              <a:t>Gertsenberger</a:t>
            </a:r>
            <a:endParaRPr lang="en-US" sz="1800" dirty="0">
              <a:solidFill>
                <a:srgbClr val="0E4AB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2903"/>
          <a:stretch/>
        </p:blipFill>
        <p:spPr>
          <a:xfrm>
            <a:off x="0" y="-2"/>
            <a:ext cx="9144000" cy="14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10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1895"/>
          </a:xfrm>
        </p:spPr>
        <p:txBody>
          <a:bodyPr anchor="ctr">
            <a:normAutofit/>
          </a:bodyPr>
          <a:lstStyle/>
          <a:p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Results of Scenario 1 (2)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015663"/>
            <a:ext cx="911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u="sng" dirty="0" smtClean="0">
                <a:latin typeface="Century Gothic" panose="020B0502020202020204" pitchFamily="34" charset="0"/>
              </a:rPr>
              <a:t>Supercomputer: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 slots</a:t>
            </a:r>
          </a:p>
          <a:p>
            <a:pPr>
              <a:buClr>
                <a:srgbClr val="2683C6"/>
              </a:buClr>
            </a:pPr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1 500 (15%)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</a:t>
            </a:r>
            <a:r>
              <a:rPr lang="en-US" sz="2000" dirty="0" smtClean="0"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1 500 (15%)</a:t>
            </a:r>
            <a:endParaRPr lang="ru-RU" sz="2000" b="1" dirty="0" smtClean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6909" y="0"/>
            <a:ext cx="3187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>
                <a:latin typeface="Century Gothic" panose="020B0502020202020204" pitchFamily="34" charset="0"/>
              </a:rPr>
              <a:t>Total number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10 000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10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000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357317"/>
            <a:ext cx="9111151" cy="101566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3</a:t>
            </a:r>
            <a:r>
              <a:rPr lang="ru-RU" sz="2000" dirty="0" smtClean="0">
                <a:latin typeface="Century Gothic" panose="020B0502020202020204" pitchFamily="34" charset="0"/>
              </a:rPr>
              <a:t>50 </a:t>
            </a:r>
            <a:r>
              <a:rPr lang="en-US" sz="2000" dirty="0" smtClean="0">
                <a:latin typeface="Century Gothic" panose="020B0502020202020204" pitchFamily="34" charset="0"/>
              </a:rPr>
              <a:t>slots are free</a:t>
            </a: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There are not jobs queues</a:t>
            </a:r>
          </a:p>
          <a:p>
            <a:pPr>
              <a:buClr>
                <a:srgbClr val="2683C6"/>
              </a:buClr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 Supercomputer </a:t>
            </a:r>
            <a:r>
              <a:rPr lang="en-US" sz="2000" dirty="0">
                <a:latin typeface="Century Gothic" panose="020B0502020202020204" pitchFamily="34" charset="0"/>
              </a:rPr>
              <a:t>is not fully </a:t>
            </a:r>
            <a:r>
              <a:rPr lang="en-US" sz="2000" dirty="0" smtClean="0">
                <a:latin typeface="Century Gothic" panose="020B0502020202020204" pitchFamily="34" charset="0"/>
              </a:rPr>
              <a:t>loaded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54613" y="5372980"/>
            <a:ext cx="6434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We can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process more tasks on the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Supercomputer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r="7880"/>
          <a:stretch/>
        </p:blipFill>
        <p:spPr>
          <a:xfrm>
            <a:off x="-1" y="2017317"/>
            <a:ext cx="3082118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6748" r="8390"/>
          <a:stretch/>
        </p:blipFill>
        <p:spPr>
          <a:xfrm>
            <a:off x="3092882" y="2017317"/>
            <a:ext cx="3045747" cy="23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6748" r="7880"/>
          <a:stretch/>
        </p:blipFill>
        <p:spPr>
          <a:xfrm>
            <a:off x="6149394" y="2017317"/>
            <a:ext cx="299460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11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1895"/>
          </a:xfrm>
        </p:spPr>
        <p:txBody>
          <a:bodyPr anchor="ctr">
            <a:normAutofit/>
          </a:bodyPr>
          <a:lstStyle/>
          <a:p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Results of Scenario 1 (3)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015663"/>
            <a:ext cx="911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u="sng" dirty="0" smtClean="0">
                <a:latin typeface="Century Gothic" panose="020B0502020202020204" pitchFamily="34" charset="0"/>
              </a:rPr>
              <a:t>T2 LIT farm: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 slots</a:t>
            </a:r>
          </a:p>
          <a:p>
            <a:pPr>
              <a:buClr>
                <a:srgbClr val="2683C6"/>
              </a:buClr>
            </a:pPr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– 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5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 (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5%)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 500 (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5%)</a:t>
            </a:r>
            <a:endParaRPr lang="ru-RU" sz="2000" b="1" dirty="0" smtClean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6909" y="0"/>
            <a:ext cx="3187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>
                <a:latin typeface="Century Gothic" panose="020B0502020202020204" pitchFamily="34" charset="0"/>
              </a:rPr>
              <a:t>Total number</a:t>
            </a:r>
          </a:p>
          <a:p>
            <a:pPr algn="r"/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10 000</a:t>
            </a:r>
          </a:p>
          <a:p>
            <a:pPr algn="r"/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10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000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28070" y="4362606"/>
            <a:ext cx="6015930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The </a:t>
            </a:r>
            <a:r>
              <a:rPr lang="en-US" sz="2000" dirty="0" smtClean="0">
                <a:latin typeface="Century Gothic" panose="020B0502020202020204" pitchFamily="34" charset="0"/>
              </a:rPr>
              <a:t>T2 LIT farm is fully </a:t>
            </a:r>
            <a:r>
              <a:rPr lang="en-US" sz="2000" dirty="0">
                <a:latin typeface="Century Gothic" panose="020B0502020202020204" pitchFamily="34" charset="0"/>
              </a:rPr>
              <a:t>loaded</a:t>
            </a: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There are jobs queues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95221" y="5334196"/>
            <a:ext cx="6048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Solution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: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to redistribute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the number of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jobs across 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compute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nodes of data center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r="7880"/>
          <a:stretch/>
        </p:blipFill>
        <p:spPr>
          <a:xfrm>
            <a:off x="-1" y="1758903"/>
            <a:ext cx="3045144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r="8560"/>
          <a:stretch/>
        </p:blipFill>
        <p:spPr>
          <a:xfrm>
            <a:off x="3095221" y="1758903"/>
            <a:ext cx="3022687" cy="23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6521" r="8050"/>
          <a:stretch/>
        </p:blipFill>
        <p:spPr>
          <a:xfrm>
            <a:off x="6167986" y="1758903"/>
            <a:ext cx="2976014" cy="23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6521" r="7710"/>
          <a:stretch/>
        </p:blipFill>
        <p:spPr>
          <a:xfrm>
            <a:off x="-13488" y="3992263"/>
            <a:ext cx="29703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12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1895"/>
          </a:xfrm>
        </p:spPr>
        <p:txBody>
          <a:bodyPr anchor="ctr">
            <a:normAutofit/>
          </a:bodyPr>
          <a:lstStyle/>
          <a:p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Results of Scenario </a:t>
            </a:r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2</a:t>
            </a:r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 (1)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 r="8390"/>
          <a:stretch/>
        </p:blipFill>
        <p:spPr>
          <a:xfrm>
            <a:off x="-2" y="2017317"/>
            <a:ext cx="3025758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r="8730"/>
          <a:stretch/>
        </p:blipFill>
        <p:spPr>
          <a:xfrm>
            <a:off x="3025756" y="2017317"/>
            <a:ext cx="3038323" cy="23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 r="8425"/>
          <a:stretch/>
        </p:blipFill>
        <p:spPr>
          <a:xfrm>
            <a:off x="6064080" y="2017317"/>
            <a:ext cx="3047071" cy="234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1015663"/>
            <a:ext cx="911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u="sng" dirty="0" smtClean="0">
                <a:latin typeface="Century Gothic" panose="020B0502020202020204" pitchFamily="34" charset="0"/>
              </a:rPr>
              <a:t>LHEP farm: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500 slots</a:t>
            </a:r>
          </a:p>
          <a:p>
            <a:pPr>
              <a:buClr>
                <a:srgbClr val="2683C6"/>
              </a:buClr>
            </a:pPr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5 000 (50%)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5 000 (50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%)</a:t>
            </a:r>
            <a:endParaRPr lang="ru-RU" sz="2000" b="1" dirty="0" smtClean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6909" y="0"/>
            <a:ext cx="3187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>
                <a:latin typeface="Century Gothic" panose="020B0502020202020204" pitchFamily="34" charset="0"/>
              </a:rPr>
              <a:t>Total number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10 000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10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000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357317"/>
            <a:ext cx="9111151" cy="101566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Century Gothic" panose="020B0502020202020204" pitchFamily="34" charset="0"/>
              </a:rPr>
              <a:t>350 </a:t>
            </a:r>
            <a:r>
              <a:rPr lang="en-US" sz="2000" dirty="0" smtClean="0">
                <a:latin typeface="Century Gothic" panose="020B0502020202020204" pitchFamily="34" charset="0"/>
              </a:rPr>
              <a:t>slots are free</a:t>
            </a: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There are not jobs queues</a:t>
            </a:r>
          </a:p>
          <a:p>
            <a:pPr>
              <a:buClr>
                <a:srgbClr val="2683C6"/>
              </a:buClr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 </a:t>
            </a:r>
            <a:r>
              <a:rPr lang="en-US" sz="2000" dirty="0">
                <a:latin typeface="Century Gothic" panose="020B0502020202020204" pitchFamily="34" charset="0"/>
              </a:rPr>
              <a:t>farm is not fully </a:t>
            </a:r>
            <a:r>
              <a:rPr lang="en-US" sz="2000" dirty="0" smtClean="0">
                <a:latin typeface="Century Gothic" panose="020B0502020202020204" pitchFamily="34" charset="0"/>
              </a:rPr>
              <a:t>loaded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30278" y="5372980"/>
            <a:ext cx="5083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We can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process more tasks on the farm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96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13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1895"/>
          </a:xfrm>
        </p:spPr>
        <p:txBody>
          <a:bodyPr anchor="ctr">
            <a:normAutofit/>
          </a:bodyPr>
          <a:lstStyle/>
          <a:p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Results of Scenario </a:t>
            </a:r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2</a:t>
            </a:r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 (2)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015663"/>
            <a:ext cx="911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u="sng" dirty="0" smtClean="0">
                <a:latin typeface="Century Gothic" panose="020B0502020202020204" pitchFamily="34" charset="0"/>
              </a:rPr>
              <a:t>Supercomputer: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 slots</a:t>
            </a:r>
          </a:p>
          <a:p>
            <a:pPr>
              <a:buClr>
                <a:srgbClr val="2683C6"/>
              </a:buClr>
            </a:pPr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3 500 (35%)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3 500 (35%)</a:t>
            </a:r>
            <a:endParaRPr lang="ru-RU" sz="2000" b="1" dirty="0" smtClean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6909" y="0"/>
            <a:ext cx="3187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>
                <a:latin typeface="Century Gothic" panose="020B0502020202020204" pitchFamily="34" charset="0"/>
              </a:rPr>
              <a:t>Total number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10 000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10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000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357317"/>
            <a:ext cx="9111151" cy="101566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2</a:t>
            </a:r>
            <a:r>
              <a:rPr lang="ru-RU" sz="2000" dirty="0" smtClean="0">
                <a:latin typeface="Century Gothic" panose="020B0502020202020204" pitchFamily="34" charset="0"/>
              </a:rPr>
              <a:t>50 </a:t>
            </a:r>
            <a:r>
              <a:rPr lang="en-US" sz="2000" dirty="0" smtClean="0">
                <a:latin typeface="Century Gothic" panose="020B0502020202020204" pitchFamily="34" charset="0"/>
              </a:rPr>
              <a:t>slots are free</a:t>
            </a: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There are not jobs queues</a:t>
            </a:r>
          </a:p>
          <a:p>
            <a:pPr>
              <a:buClr>
                <a:srgbClr val="2683C6"/>
              </a:buClr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 Supercomputer </a:t>
            </a:r>
            <a:r>
              <a:rPr lang="en-US" sz="2000" dirty="0">
                <a:latin typeface="Century Gothic" panose="020B0502020202020204" pitchFamily="34" charset="0"/>
              </a:rPr>
              <a:t>is not fully </a:t>
            </a:r>
            <a:r>
              <a:rPr lang="en-US" sz="2000" dirty="0" smtClean="0">
                <a:latin typeface="Century Gothic" panose="020B0502020202020204" pitchFamily="34" charset="0"/>
              </a:rPr>
              <a:t>loaded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54613" y="5372980"/>
            <a:ext cx="6434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We can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process more tasks on the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Supercomputer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r="8220"/>
          <a:stretch/>
        </p:blipFill>
        <p:spPr>
          <a:xfrm>
            <a:off x="10832" y="2017317"/>
            <a:ext cx="3019427" cy="23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7880"/>
          <a:stretch/>
        </p:blipFill>
        <p:spPr>
          <a:xfrm>
            <a:off x="3026472" y="2013415"/>
            <a:ext cx="3067221" cy="23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r="8161"/>
          <a:stretch/>
        </p:blipFill>
        <p:spPr>
          <a:xfrm>
            <a:off x="6089907" y="2009513"/>
            <a:ext cx="305409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095221" y="5334196"/>
            <a:ext cx="6048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The results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require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additional research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8390"/>
          <a:stretch/>
        </p:blipFill>
        <p:spPr>
          <a:xfrm>
            <a:off x="0" y="1761606"/>
            <a:ext cx="3050257" cy="2340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14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1895"/>
          </a:xfrm>
        </p:spPr>
        <p:txBody>
          <a:bodyPr anchor="ctr">
            <a:normAutofit/>
          </a:bodyPr>
          <a:lstStyle/>
          <a:p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Results of Scenario </a:t>
            </a:r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2</a:t>
            </a:r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 (3)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015663"/>
            <a:ext cx="911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u="sng" dirty="0" smtClean="0">
                <a:latin typeface="Century Gothic" panose="020B0502020202020204" pitchFamily="34" charset="0"/>
              </a:rPr>
              <a:t>T2 LIT farm: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 slots</a:t>
            </a:r>
          </a:p>
          <a:p>
            <a:pPr>
              <a:buClr>
                <a:srgbClr val="2683C6"/>
              </a:buClr>
            </a:pPr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5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 (15%)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1 500 (15%)</a:t>
            </a:r>
            <a:endParaRPr lang="ru-RU" sz="2000" b="1" dirty="0" smtClean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6909" y="0"/>
            <a:ext cx="3187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>
                <a:latin typeface="Century Gothic" panose="020B0502020202020204" pitchFamily="34" charset="0"/>
              </a:rPr>
              <a:t>Total number</a:t>
            </a:r>
          </a:p>
          <a:p>
            <a:pPr algn="r"/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10 000</a:t>
            </a:r>
          </a:p>
          <a:p>
            <a:pPr algn="r"/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10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000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8730"/>
          <a:stretch/>
        </p:blipFill>
        <p:spPr>
          <a:xfrm>
            <a:off x="3094821" y="1761606"/>
            <a:ext cx="3038947" cy="23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6295" r="8220"/>
          <a:stretch/>
        </p:blipFill>
        <p:spPr>
          <a:xfrm>
            <a:off x="6178331" y="1761606"/>
            <a:ext cx="2963168" cy="23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5389" r="8560" b="1878"/>
          <a:stretch/>
        </p:blipFill>
        <p:spPr>
          <a:xfrm>
            <a:off x="161965" y="4022094"/>
            <a:ext cx="2845186" cy="22935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28070" y="4362606"/>
            <a:ext cx="6015930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All jobs were processed in 400 hours 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There are jobs queues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15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512" y="4180398"/>
            <a:ext cx="3062546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Amount of raw-data per session – </a:t>
            </a:r>
            <a:r>
              <a:rPr lang="en-US" sz="2000" dirty="0" smtClean="0">
                <a:latin typeface="Century Gothic" panose="020B0502020202020204" pitchFamily="34" charset="0"/>
              </a:rPr>
              <a:t>350 TB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6069" r="8220"/>
          <a:stretch/>
        </p:blipFill>
        <p:spPr>
          <a:xfrm>
            <a:off x="3189371" y="1840398"/>
            <a:ext cx="2916535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6069" r="8731"/>
          <a:stretch/>
        </p:blipFill>
        <p:spPr>
          <a:xfrm>
            <a:off x="6153219" y="1840398"/>
            <a:ext cx="2910895" cy="23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5616" r="3973"/>
          <a:stretch/>
        </p:blipFill>
        <p:spPr>
          <a:xfrm>
            <a:off x="79512" y="1840398"/>
            <a:ext cx="3062547" cy="2340000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8437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Total results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89370" y="4180398"/>
            <a:ext cx="291653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Maximum load of link to the LHEP farm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latin typeface="Century Gothic" panose="020B0502020202020204" pitchFamily="34" charset="0"/>
              </a:rPr>
              <a:t>90 MB / sec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3217" y="4180398"/>
            <a:ext cx="2910897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Maximum load of link to the LIT farm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latin typeface="Century Gothic" panose="020B0502020202020204" pitchFamily="34" charset="0"/>
              </a:rPr>
              <a:t>50 MB / sec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8437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Conclusions and Outlook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16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822961" y="1815547"/>
            <a:ext cx="7586402" cy="4513063"/>
          </a:xfrm>
        </p:spPr>
        <p:txBody>
          <a:bodyPr>
            <a:noAutofit/>
          </a:bodyPr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Developed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tool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for modeling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process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of data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acquisition and processing.</a:t>
            </a:r>
            <a:endParaRPr lang="ru-RU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Based on the simulation results,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can predict the load of farms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data pools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and communication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links.</a:t>
            </a:r>
            <a:endParaRPr lang="ru-RU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Modeling of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primary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processing scenarios (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executing </a:t>
            </a:r>
            <a:r>
              <a:rPr lang="en-US" dirty="0" err="1" smtClean="0">
                <a:solidFill>
                  <a:srgbClr val="1A64A0"/>
                </a:solidFill>
                <a:latin typeface="Century Gothic" panose="020B0502020202020204" pitchFamily="34" charset="0"/>
              </a:rPr>
              <a:t>RawToDigit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and </a:t>
            </a:r>
            <a:r>
              <a:rPr lang="en-US" dirty="0" err="1" smtClean="0">
                <a:solidFill>
                  <a:srgbClr val="1A64A0"/>
                </a:solidFill>
                <a:latin typeface="Century Gothic" panose="020B0502020202020204" pitchFamily="34" charset="0"/>
              </a:rPr>
              <a:t>DigitToDst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jobs).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Next </a:t>
            </a:r>
            <a:r>
              <a:rPr lang="en-US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steps: </a:t>
            </a:r>
          </a:p>
          <a:p>
            <a:pPr marL="357188" indent="268288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including other types of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jobs (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GenToSim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SimToDst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DstToAna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in the described scenarios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</a:p>
          <a:p>
            <a:pPr marL="357188" indent="268288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modeling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other possible scenarios for executing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jobs.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1379974"/>
            <a:ext cx="7543800" cy="2945138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 defTabSz="514350">
              <a:lnSpc>
                <a:spcPct val="100000"/>
              </a:lnSpc>
              <a:tabLst>
                <a:tab pos="2870200" algn="l"/>
              </a:tabLst>
            </a:pPr>
            <a:r>
              <a:rPr lang="en-US" sz="4000" b="1" spc="-28" dirty="0">
                <a:solidFill>
                  <a:srgbClr val="1A64A0"/>
                </a:solidFill>
                <a:latin typeface="Century Gothic" panose="020B0502020202020204" pitchFamily="34" charset="0"/>
              </a:rPr>
              <a:t>Thank you for the attention!</a:t>
            </a:r>
            <a:endParaRPr lang="ru-RU" sz="4000" b="1" spc="-28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1379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60" y="4745917"/>
            <a:ext cx="1800000" cy="131203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11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892627"/>
          </a:xfrm>
          <a:prstGeom prst="rect">
            <a:avLst/>
          </a:prstGeom>
        </p:spPr>
        <p:txBody>
          <a:bodyPr vert="horz" lIns="0" tIns="34290" rIns="0" bIns="34290" rtlCol="0" anchor="ctr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0E4AB6"/>
                </a:solidFill>
                <a:latin typeface="Century Gothic" panose="020B0502020202020204" pitchFamily="34" charset="0"/>
              </a:rPr>
              <a:t>D. </a:t>
            </a:r>
            <a:r>
              <a:rPr lang="en-US" sz="1800" b="1" u="sng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Priakhina</a:t>
            </a:r>
          </a:p>
          <a:p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V. </a:t>
            </a:r>
            <a:r>
              <a:rPr lang="en-US" sz="1800" dirty="0" err="1" smtClean="0">
                <a:solidFill>
                  <a:srgbClr val="0E4AB6"/>
                </a:solidFill>
                <a:latin typeface="Century Gothic" panose="020B0502020202020204" pitchFamily="34" charset="0"/>
              </a:rPr>
              <a:t>Trofimov</a:t>
            </a:r>
            <a:r>
              <a:rPr lang="ru-RU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 </a:t>
            </a:r>
            <a:endParaRPr lang="en-US" sz="1800" dirty="0" smtClean="0">
              <a:solidFill>
                <a:srgbClr val="0E4AB6"/>
              </a:solidFill>
              <a:latin typeface="Century Gothic" panose="020B0502020202020204" pitchFamily="34" charset="0"/>
            </a:endParaRPr>
          </a:p>
          <a:p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G. </a:t>
            </a:r>
            <a:r>
              <a:rPr lang="en-US" sz="1800" dirty="0" err="1" smtClean="0">
                <a:solidFill>
                  <a:srgbClr val="0E4AB6"/>
                </a:solidFill>
                <a:latin typeface="Century Gothic" panose="020B0502020202020204" pitchFamily="34" charset="0"/>
              </a:rPr>
              <a:t>Ososkov</a:t>
            </a:r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0E4AB6"/>
                </a:solidFill>
                <a:latin typeface="Century Gothic" panose="020B0502020202020204" pitchFamily="34" charset="0"/>
              </a:rPr>
              <a:t>K. </a:t>
            </a:r>
            <a:r>
              <a:rPr lang="en-US" sz="1800" dirty="0" err="1">
                <a:solidFill>
                  <a:srgbClr val="0E4AB6"/>
                </a:solidFill>
                <a:latin typeface="Century Gothic" panose="020B0502020202020204" pitchFamily="34" charset="0"/>
              </a:rPr>
              <a:t>Gertsenberger</a:t>
            </a:r>
            <a:endParaRPr lang="en-US" sz="1800" dirty="0">
              <a:solidFill>
                <a:srgbClr val="0E4AB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47020"/>
            <a:ext cx="7586403" cy="4981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rgbClr val="1A64A0"/>
                </a:solidFill>
                <a:latin typeface="Century Gothic" panose="020B0502020202020204" pitchFamily="34" charset="0"/>
              </a:rPr>
              <a:t>important </a:t>
            </a:r>
            <a:r>
              <a:rPr lang="en-US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task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Predictive modeling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of data storage and processing centers, both as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from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BM@N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detector, as for simulated particle collision events for comparison with the expected results and optimization of the facility detectors geometry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Probabilistic approach to simulate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Representation of information processes as byte streams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Using of probability distributions of significant data acquisition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processes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the probabilities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of loss of incoming information should be determined for different configurations of the data centers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equipment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A64A0"/>
                </a:solidFill>
                <a:latin typeface="Century Gothic" panose="020B0502020202020204" pitchFamily="34" charset="0"/>
              </a:rPr>
              <a:t>Simulation goal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Determine the hardware configuration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that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will ensure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operability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of the data storage and processing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system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586403" cy="87464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Introduction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2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72189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The simulation software complex 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3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88404968"/>
              </p:ext>
            </p:extLst>
          </p:nvPr>
        </p:nvGraphicFramePr>
        <p:xfrm>
          <a:off x="0" y="721895"/>
          <a:ext cx="9144000" cy="61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36441" y="1366891"/>
            <a:ext cx="2598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simulation </a:t>
            </a:r>
            <a:r>
              <a:rPr lang="en-US" sz="2000" dirty="0"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068" y="1355558"/>
            <a:ext cx="3355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equipment parameters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6371" y="1755668"/>
            <a:ext cx="361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list of tasks for processing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75" y="4893346"/>
            <a:ext cx="1891199" cy="141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27" y="4893346"/>
            <a:ext cx="1891200" cy="14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4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" y="0"/>
            <a:ext cx="9144003" cy="72231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The simulated structure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9144000" cy="5799137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4403582"/>
            <a:ext cx="3722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The session description</a:t>
            </a:r>
            <a:endParaRPr lang="en-US" sz="2000" b="1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803692"/>
            <a:ext cx="37229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Session duration – 720 h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Run duration – 2 min</a:t>
            </a: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Time between runs – 1 min</a:t>
            </a:r>
          </a:p>
          <a:p>
            <a:pPr algn="ctr">
              <a:buClr>
                <a:srgbClr val="2683C6"/>
              </a:buClr>
            </a:pP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 run = 1</a:t>
            </a:r>
            <a:r>
              <a:rPr lang="ru-RU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file =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35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GB</a:t>
            </a:r>
          </a:p>
          <a:p>
            <a:pPr algn="ctr">
              <a:buClr>
                <a:srgbClr val="2683C6"/>
              </a:buClr>
            </a:pP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event = 0,2 MB</a:t>
            </a:r>
            <a:endParaRPr lang="en-US" sz="2000" b="1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" y="685921"/>
            <a:ext cx="3722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Classes of data</a:t>
            </a:r>
            <a:endParaRPr lang="en-US" sz="2000" b="1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>
            <a:spLocks/>
          </p:cNvSpPr>
          <p:nvPr/>
        </p:nvSpPr>
        <p:spPr>
          <a:xfrm>
            <a:off x="-1" y="1089938"/>
            <a:ext cx="3722915" cy="473391"/>
          </a:xfrm>
          <a:prstGeom prst="rect">
            <a:avLst/>
          </a:prstGeom>
        </p:spPr>
        <p:txBody>
          <a:bodyPr wrap="square" numCol="4">
            <a:noAutofit/>
          </a:bodyPr>
          <a:lstStyle/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r</a:t>
            </a:r>
            <a:r>
              <a:rPr lang="en-US" sz="2000" dirty="0" smtClean="0">
                <a:latin typeface="Century Gothic" panose="020B0502020202020204" pitchFamily="34" charset="0"/>
              </a:rPr>
              <a:t>aw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d</a:t>
            </a:r>
            <a:r>
              <a:rPr lang="en-US" sz="2000" dirty="0" smtClean="0">
                <a:latin typeface="Century Gothic" panose="020B0502020202020204" pitchFamily="34" charset="0"/>
              </a:rPr>
              <a:t>igit</a:t>
            </a:r>
          </a:p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 err="1">
                <a:latin typeface="Century Gothic" panose="020B0502020202020204" pitchFamily="34" charset="0"/>
              </a:rPr>
              <a:t>d</a:t>
            </a:r>
            <a:r>
              <a:rPr lang="en-US" sz="2000" dirty="0" err="1" smtClean="0">
                <a:latin typeface="Century Gothic" panose="020B0502020202020204" pitchFamily="34" charset="0"/>
              </a:rPr>
              <a:t>st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s</a:t>
            </a:r>
            <a:r>
              <a:rPr lang="en-US" sz="2000" dirty="0" smtClean="0">
                <a:latin typeface="Century Gothic" panose="020B0502020202020204" pitchFamily="34" charset="0"/>
              </a:rPr>
              <a:t>im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99394" y="2213770"/>
            <a:ext cx="105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ru-RU" sz="16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10 000 </a:t>
            </a:r>
            <a:r>
              <a:rPr lang="en-US" sz="16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events/s</a:t>
            </a:r>
            <a:endParaRPr lang="en-US" sz="1600" b="1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5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" y="0"/>
            <a:ext cx="9144003" cy="72231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The simulated structure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Объект 1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9144000" cy="5799137"/>
          </a:xfrm>
        </p:spPr>
      </p:pic>
      <p:sp>
        <p:nvSpPr>
          <p:cNvPr id="8" name="Прямоугольник 7"/>
          <p:cNvSpPr/>
          <p:nvPr/>
        </p:nvSpPr>
        <p:spPr>
          <a:xfrm>
            <a:off x="-1" y="4337322"/>
            <a:ext cx="4036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83C6"/>
              </a:buClr>
            </a:pP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Experimental data processing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8137177"/>
              </p:ext>
            </p:extLst>
          </p:nvPr>
        </p:nvGraphicFramePr>
        <p:xfrm>
          <a:off x="-2" y="4737432"/>
          <a:ext cx="5211565" cy="58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2" y="5327375"/>
            <a:ext cx="4036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83C6"/>
              </a:buClr>
            </a:pP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Model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data processing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8540174"/>
              </p:ext>
            </p:extLst>
          </p:nvPr>
        </p:nvGraphicFramePr>
        <p:xfrm>
          <a:off x="-3" y="5727485"/>
          <a:ext cx="5211565" cy="58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2" y="685921"/>
            <a:ext cx="3722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Classes of data</a:t>
            </a:r>
            <a:endParaRPr lang="en-US" sz="2000" b="1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>
            <a:spLocks/>
          </p:cNvSpPr>
          <p:nvPr/>
        </p:nvSpPr>
        <p:spPr>
          <a:xfrm>
            <a:off x="-1" y="1089938"/>
            <a:ext cx="3722915" cy="473391"/>
          </a:xfrm>
          <a:prstGeom prst="rect">
            <a:avLst/>
          </a:prstGeom>
        </p:spPr>
        <p:txBody>
          <a:bodyPr wrap="square" numCol="4">
            <a:noAutofit/>
          </a:bodyPr>
          <a:lstStyle/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raw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d</a:t>
            </a:r>
            <a:r>
              <a:rPr lang="en-US" sz="2000" dirty="0" smtClean="0">
                <a:latin typeface="Century Gothic" panose="020B0502020202020204" pitchFamily="34" charset="0"/>
              </a:rPr>
              <a:t>igit</a:t>
            </a:r>
          </a:p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 err="1">
                <a:latin typeface="Century Gothic" panose="020B0502020202020204" pitchFamily="34" charset="0"/>
              </a:rPr>
              <a:t>d</a:t>
            </a:r>
            <a:r>
              <a:rPr lang="en-US" sz="2000" dirty="0" err="1" smtClean="0">
                <a:latin typeface="Century Gothic" panose="020B0502020202020204" pitchFamily="34" charset="0"/>
              </a:rPr>
              <a:t>st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182563" indent="-182563">
              <a:buClr>
                <a:srgbClr val="2683C6"/>
              </a:buCl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s</a:t>
            </a:r>
            <a:r>
              <a:rPr lang="en-US" sz="2000" dirty="0" smtClean="0">
                <a:latin typeface="Century Gothic" panose="020B0502020202020204" pitchFamily="34" charset="0"/>
              </a:rPr>
              <a:t>im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6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4341"/>
              </p:ext>
            </p:extLst>
          </p:nvPr>
        </p:nvGraphicFramePr>
        <p:xfrm>
          <a:off x="0" y="721895"/>
          <a:ext cx="9143999" cy="4564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558">
                  <a:extLst>
                    <a:ext uri="{9D8B030D-6E8A-4147-A177-3AD203B41FA5}">
                      <a16:colId xmlns:a16="http://schemas.microsoft.com/office/drawing/2014/main" val="3852931301"/>
                    </a:ext>
                  </a:extLst>
                </a:gridCol>
                <a:gridCol w="1329491">
                  <a:extLst>
                    <a:ext uri="{9D8B030D-6E8A-4147-A177-3AD203B41FA5}">
                      <a16:colId xmlns:a16="http://schemas.microsoft.com/office/drawing/2014/main" val="2139356309"/>
                    </a:ext>
                  </a:extLst>
                </a:gridCol>
                <a:gridCol w="1503950">
                  <a:extLst>
                    <a:ext uri="{9D8B030D-6E8A-4147-A177-3AD203B41FA5}">
                      <a16:colId xmlns:a16="http://schemas.microsoft.com/office/drawing/2014/main" val="33362571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7473061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52615031"/>
                    </a:ext>
                  </a:extLst>
                </a:gridCol>
                <a:gridCol w="1287380">
                  <a:extLst>
                    <a:ext uri="{9D8B030D-6E8A-4147-A177-3AD203B41FA5}">
                      <a16:colId xmlns:a16="http://schemas.microsoft.com/office/drawing/2014/main" val="277721093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69927426"/>
                    </a:ext>
                  </a:extLst>
                </a:gridCol>
                <a:gridCol w="998620">
                  <a:extLst>
                    <a:ext uri="{9D8B030D-6E8A-4147-A177-3AD203B41FA5}">
                      <a16:colId xmlns:a16="http://schemas.microsoft.com/office/drawing/2014/main" val="2637803455"/>
                    </a:ext>
                  </a:extLst>
                </a:gridCol>
              </a:tblGrid>
              <a:tr h="1864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Class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Event processing time on one processor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  <a:latin typeface="Century Gothic" panose="020B0502020202020204" pitchFamily="34" charset="0"/>
                        </a:rPr>
                        <a:t>ms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The average amount of input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GB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Number of events in the file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(1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file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= 1 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job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Job</a:t>
                      </a:r>
                      <a:r>
                        <a:rPr lang="en-US" sz="1800" baseline="0" dirty="0" smtClean="0">
                          <a:effectLst/>
                          <a:latin typeface="Century Gothic" panose="020B0502020202020204" pitchFamily="34" charset="0"/>
                        </a:rPr>
                        <a:t> execution time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The average amount of output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GB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Number of jobs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736251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entury Gothic" panose="020B0502020202020204" pitchFamily="34" charset="0"/>
                        </a:rPr>
                        <a:t>RawToDigit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175 000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26 250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343672957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entury Gothic" panose="020B0502020202020204" pitchFamily="34" charset="0"/>
                        </a:rPr>
                        <a:t>DigitToDst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175 000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0,6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311421526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entury Gothic" panose="020B0502020202020204" pitchFamily="34" charset="0"/>
                        </a:rPr>
                        <a:t>GenToSim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175 000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10 </a:t>
                      </a: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500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26783774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entury Gothic" panose="020B0502020202020204" pitchFamily="34" charset="0"/>
                        </a:rPr>
                        <a:t>SimToDst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175 000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2862868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entury Gothic" panose="020B0502020202020204" pitchFamily="34" charset="0"/>
                        </a:rPr>
                        <a:t>DstToAna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175 000</a:t>
                      </a:r>
                      <a:endParaRPr lang="ru-RU" sz="18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1 750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0,1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1 000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3998341490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72189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Classes of jobs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94113"/>
            <a:ext cx="9143999" cy="10634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9144000" cy="579913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7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1043609"/>
          </a:xfrm>
        </p:spPr>
        <p:txBody>
          <a:bodyPr anchor="ctr">
            <a:noAutofit/>
          </a:bodyPr>
          <a:lstStyle/>
          <a:p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Acquisition</a:t>
            </a:r>
            <a:r>
              <a:rPr lang="ru-RU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and processing </a:t>
            </a:r>
            <a:b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</a:br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of experimental data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5327375"/>
            <a:ext cx="4975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83C6"/>
              </a:buClr>
            </a:pPr>
            <a:r>
              <a:rPr lang="en-US" sz="2000" dirty="0" smtClean="0">
                <a:latin typeface="Century Gothic" panose="020B0502020202020204" pitchFamily="34" charset="0"/>
              </a:rPr>
              <a:t>Amount </a:t>
            </a:r>
            <a:r>
              <a:rPr lang="en-US" sz="2000" dirty="0">
                <a:latin typeface="Century Gothic" panose="020B0502020202020204" pitchFamily="34" charset="0"/>
              </a:rPr>
              <a:t>of raw-data per </a:t>
            </a:r>
            <a:r>
              <a:rPr lang="en-US" sz="2000" dirty="0" smtClean="0">
                <a:latin typeface="Century Gothic" panose="020B0502020202020204" pitchFamily="34" charset="0"/>
              </a:rPr>
              <a:t>session – </a:t>
            </a:r>
          </a:p>
          <a:p>
            <a:pPr>
              <a:buClr>
                <a:srgbClr val="2683C6"/>
              </a:buClr>
            </a:pP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350 TB</a:t>
            </a:r>
            <a:endParaRPr lang="ru-RU" sz="2000" b="1" dirty="0" smtClean="0">
              <a:solidFill>
                <a:srgbClr val="1A64A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2683C6"/>
              </a:buClr>
            </a:pPr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job processes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</a:t>
            </a:r>
            <a:r>
              <a:rPr lang="ru-RU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file = 35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GB</a:t>
            </a:r>
            <a:endParaRPr lang="en-US" sz="2000" b="1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88664" y="2241117"/>
            <a:ext cx="105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16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350</a:t>
            </a:r>
            <a:r>
              <a:rPr lang="ru-RU" sz="16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MB/s</a:t>
            </a:r>
            <a:endParaRPr lang="en-US" sz="1600" b="1" dirty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 rot="20069311">
            <a:off x="3330493" y="1552458"/>
            <a:ext cx="589936" cy="590400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raw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 rot="1678792">
            <a:off x="3336103" y="2654975"/>
            <a:ext cx="590400" cy="590400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raw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95735693"/>
              </p:ext>
            </p:extLst>
          </p:nvPr>
        </p:nvGraphicFramePr>
        <p:xfrm>
          <a:off x="-2" y="4737432"/>
          <a:ext cx="5211565" cy="58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с одним вырезанным углом 11"/>
          <p:cNvSpPr/>
          <p:nvPr/>
        </p:nvSpPr>
        <p:spPr>
          <a:xfrm>
            <a:off x="950282" y="2241117"/>
            <a:ext cx="589936" cy="590400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raw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8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41473"/>
              </p:ext>
            </p:extLst>
          </p:nvPr>
        </p:nvGraphicFramePr>
        <p:xfrm>
          <a:off x="0" y="721893"/>
          <a:ext cx="9144001" cy="5609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116">
                  <a:extLst>
                    <a:ext uri="{9D8B030D-6E8A-4147-A177-3AD203B41FA5}">
                      <a16:colId xmlns:a16="http://schemas.microsoft.com/office/drawing/2014/main" val="3852931301"/>
                    </a:ext>
                  </a:extLst>
                </a:gridCol>
                <a:gridCol w="2658983">
                  <a:extLst>
                    <a:ext uri="{9D8B030D-6E8A-4147-A177-3AD203B41FA5}">
                      <a16:colId xmlns:a16="http://schemas.microsoft.com/office/drawing/2014/main" val="2139356309"/>
                    </a:ext>
                  </a:extLst>
                </a:gridCol>
                <a:gridCol w="2646951">
                  <a:extLst>
                    <a:ext uri="{9D8B030D-6E8A-4147-A177-3AD203B41FA5}">
                      <a16:colId xmlns:a16="http://schemas.microsoft.com/office/drawing/2014/main" val="3336257142"/>
                    </a:ext>
                  </a:extLst>
                </a:gridCol>
                <a:gridCol w="2646951">
                  <a:extLst>
                    <a:ext uri="{9D8B030D-6E8A-4147-A177-3AD203B41FA5}">
                      <a16:colId xmlns:a16="http://schemas.microsoft.com/office/drawing/2014/main" val="3274730614"/>
                    </a:ext>
                  </a:extLst>
                </a:gridCol>
              </a:tblGrid>
              <a:tr h="14023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Class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Location</a:t>
                      </a:r>
                      <a:r>
                        <a:rPr lang="en-US" sz="1800" baseline="0" dirty="0" smtClean="0">
                          <a:effectLst/>
                          <a:latin typeface="Century Gothic" panose="020B0502020202020204" pitchFamily="34" charset="0"/>
                        </a:rPr>
                        <a:t> of the executing jobs / % of jobs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783" marR="3278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73625105"/>
                  </a:ext>
                </a:extLst>
              </a:tr>
              <a:tr h="140233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Scenario 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Scenario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783" marR="32783" marT="0" marB="0" anchor="ctr"/>
                </a:tc>
                <a:extLst>
                  <a:ext uri="{0D108BD9-81ED-4DB2-BD59-A6C34878D82A}">
                    <a16:rowId xmlns:a16="http://schemas.microsoft.com/office/drawing/2014/main" val="3166713186"/>
                  </a:ext>
                </a:extLst>
              </a:tr>
              <a:tr h="1402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entury Gothic" panose="020B0502020202020204" pitchFamily="34" charset="0"/>
                        </a:rPr>
                        <a:t>RawToDigit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NCX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LHEP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Supercomputer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NCX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LHEP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50%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Supercomputer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729574"/>
                  </a:ext>
                </a:extLst>
              </a:tr>
              <a:tr h="1402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entury Gothic" panose="020B0502020202020204" pitchFamily="34" charset="0"/>
                        </a:rPr>
                        <a:t>DigitToDst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NCX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LHEP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Supercomputer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NCX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LHEP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50%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Supercomputer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421526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72189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S</a:t>
            </a:r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cenarios </a:t>
            </a:r>
            <a:r>
              <a:rPr lang="en-US" sz="3600" b="1" spc="0" dirty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for executing jobs 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402881" cy="365125"/>
          </a:xfrm>
        </p:spPr>
        <p:txBody>
          <a:bodyPr/>
          <a:lstStyle/>
          <a:p>
            <a:r>
              <a:rPr lang="ru-RU" sz="1800" smtClean="0">
                <a:latin typeface="Century Gothic" panose="020B0502020202020204" pitchFamily="34" charset="0"/>
              </a:rPr>
              <a:t>26.10.2020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64905" y="6459786"/>
            <a:ext cx="444458" cy="398214"/>
          </a:xfrm>
        </p:spPr>
        <p:txBody>
          <a:bodyPr/>
          <a:lstStyle/>
          <a:p>
            <a:fld id="{B398C19D-7D40-4C1C-9E46-23C081675ADF}" type="slidenum">
              <a:rPr lang="ru-RU" sz="1800" smtClean="0">
                <a:latin typeface="Century Gothic" panose="020B0502020202020204" pitchFamily="34" charset="0"/>
              </a:rPr>
              <a:t>9</a:t>
            </a:fld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923540" cy="365125"/>
          </a:xfrm>
        </p:spPr>
        <p:txBody>
          <a:bodyPr/>
          <a:lstStyle/>
          <a:p>
            <a:r>
              <a:rPr lang="en-US" sz="1200" smtClean="0">
                <a:latin typeface="Century Gothic" panose="020B0502020202020204" pitchFamily="34" charset="0"/>
              </a:rPr>
              <a:t>6th Collaboration Meeting of the BM@N Experiment  at the NICA Facility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1895"/>
          </a:xfrm>
        </p:spPr>
        <p:txBody>
          <a:bodyPr anchor="ctr">
            <a:normAutofit/>
          </a:bodyPr>
          <a:lstStyle/>
          <a:p>
            <a:r>
              <a:rPr lang="en-US" sz="3600" b="1" spc="0" dirty="0" smtClean="0">
                <a:ln w="22225">
                  <a:noFill/>
                  <a:prstDash val="solid"/>
                </a:ln>
                <a:solidFill>
                  <a:srgbClr val="1A64A0"/>
                </a:solidFill>
                <a:latin typeface="Century Gothic" panose="020B0502020202020204" pitchFamily="34" charset="0"/>
              </a:rPr>
              <a:t>Results of Scenario 1 (1)</a:t>
            </a:r>
            <a:endParaRPr lang="ru-RU" sz="3600" b="1" spc="0" dirty="0">
              <a:ln w="22225">
                <a:noFill/>
                <a:prstDash val="solid"/>
              </a:ln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015663"/>
            <a:ext cx="911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83C6"/>
              </a:buClr>
            </a:pPr>
            <a:r>
              <a:rPr lang="en-US" sz="2000" u="sng" dirty="0" smtClean="0">
                <a:latin typeface="Century Gothic" panose="020B0502020202020204" pitchFamily="34" charset="0"/>
              </a:rPr>
              <a:t>LHEP farm: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500 slots</a:t>
            </a:r>
          </a:p>
          <a:p>
            <a:pPr>
              <a:buClr>
                <a:srgbClr val="2683C6"/>
              </a:buClr>
            </a:pPr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 000 (40%)</a:t>
            </a:r>
            <a:r>
              <a:rPr lang="ru-RU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000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(40%)</a:t>
            </a:r>
            <a:endParaRPr lang="ru-RU" sz="2000" b="1" dirty="0" smtClean="0">
              <a:solidFill>
                <a:srgbClr val="1A64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6909" y="0"/>
            <a:ext cx="3187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>
                <a:latin typeface="Century Gothic" panose="020B0502020202020204" pitchFamily="34" charset="0"/>
              </a:rPr>
              <a:t>Total number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RawToDigit</a:t>
            </a:r>
            <a:r>
              <a:rPr lang="en-US" sz="2000" dirty="0" smtClean="0">
                <a:latin typeface="Century Gothic" panose="020B0502020202020204" pitchFamily="34" charset="0"/>
              </a:rPr>
              <a:t> jobs </a:t>
            </a:r>
            <a:r>
              <a:rPr lang="en-US" sz="2000" dirty="0"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10 000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DigitToDst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jobs –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10 </a:t>
            </a:r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000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357317"/>
            <a:ext cx="9111151" cy="101566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400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slots are free</a:t>
            </a: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There are not jobs queues</a:t>
            </a:r>
          </a:p>
          <a:p>
            <a:pPr>
              <a:buClr>
                <a:srgbClr val="2683C6"/>
              </a:buClr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2683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The </a:t>
            </a:r>
            <a:r>
              <a:rPr lang="en-US" sz="2000" dirty="0">
                <a:latin typeface="Century Gothic" panose="020B0502020202020204" pitchFamily="34" charset="0"/>
              </a:rPr>
              <a:t>farm is not fully </a:t>
            </a:r>
            <a:r>
              <a:rPr lang="en-US" sz="2000" dirty="0" smtClean="0">
                <a:latin typeface="Century Gothic" panose="020B0502020202020204" pitchFamily="34" charset="0"/>
              </a:rPr>
              <a:t>loaded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30278" y="5372980"/>
            <a:ext cx="5083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A64A0"/>
                </a:solidFill>
                <a:latin typeface="Century Gothic" panose="020B0502020202020204" pitchFamily="34" charset="0"/>
              </a:rPr>
              <a:t>We can </a:t>
            </a:r>
            <a:r>
              <a:rPr lang="en-US" sz="2000" b="1" dirty="0">
                <a:solidFill>
                  <a:srgbClr val="1A64A0"/>
                </a:solidFill>
                <a:latin typeface="Century Gothic" panose="020B0502020202020204" pitchFamily="34" charset="0"/>
              </a:rPr>
              <a:t>process more tasks on the farm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7541"/>
          <a:stretch/>
        </p:blipFill>
        <p:spPr>
          <a:xfrm>
            <a:off x="0" y="2017317"/>
            <a:ext cx="3078531" cy="23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r="7371"/>
          <a:stretch/>
        </p:blipFill>
        <p:spPr>
          <a:xfrm>
            <a:off x="3081025" y="2017317"/>
            <a:ext cx="3091658" cy="23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6295" r="8390"/>
          <a:stretch/>
        </p:blipFill>
        <p:spPr>
          <a:xfrm>
            <a:off x="6175177" y="2017317"/>
            <a:ext cx="296882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70C0"/>
      </a:accent1>
      <a:accent2>
        <a:srgbClr val="002D89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2701</TotalTime>
  <Words>1921</Words>
  <Application>Microsoft Office PowerPoint</Application>
  <PresentationFormat>Экран (4:3)</PresentationFormat>
  <Paragraphs>339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Century Gothic</vt:lpstr>
      <vt:lpstr>Courier New</vt:lpstr>
      <vt:lpstr>Times New Roman</vt:lpstr>
      <vt:lpstr>Wingdings</vt:lpstr>
      <vt:lpstr>Ретро</vt:lpstr>
      <vt:lpstr>First results of applying  a probabilistic approach  to simulation of BM@N  data centers</vt:lpstr>
      <vt:lpstr>Introduction</vt:lpstr>
      <vt:lpstr>The simulation software complex </vt:lpstr>
      <vt:lpstr>The simulated structure</vt:lpstr>
      <vt:lpstr>The simulated structure</vt:lpstr>
      <vt:lpstr>Classes of jobs</vt:lpstr>
      <vt:lpstr>Acquisition and processing  of experimental data</vt:lpstr>
      <vt:lpstr>Scenarios for executing jobs </vt:lpstr>
      <vt:lpstr>Results of Scenario 1 (1)</vt:lpstr>
      <vt:lpstr>Results of Scenario 1 (2)</vt:lpstr>
      <vt:lpstr>Results of Scenario 1 (3)</vt:lpstr>
      <vt:lpstr>Results of Scenario 2 (1)</vt:lpstr>
      <vt:lpstr>Results of Scenario 2 (2)</vt:lpstr>
      <vt:lpstr>Results of Scenario 2 (3)</vt:lpstr>
      <vt:lpstr>Total results</vt:lpstr>
      <vt:lpstr>Conclusions and Outlook</vt:lpstr>
      <vt:lpstr>Thank you for the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Пряхина</dc:creator>
  <cp:lastModifiedBy>Daria I Priakhina</cp:lastModifiedBy>
  <cp:revision>144</cp:revision>
  <dcterms:created xsi:type="dcterms:W3CDTF">2020-04-13T18:42:05Z</dcterms:created>
  <dcterms:modified xsi:type="dcterms:W3CDTF">2020-10-25T15:42:18Z</dcterms:modified>
</cp:coreProperties>
</file>