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2" r:id="rId13"/>
    <p:sldId id="310" r:id="rId14"/>
    <p:sldId id="313" r:id="rId15"/>
    <p:sldId id="311" r:id="rId16"/>
    <p:sldId id="300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19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5" autoAdjust="0"/>
    <p:restoredTop sz="94660"/>
  </p:normalViewPr>
  <p:slideViewPr>
    <p:cSldViewPr>
      <p:cViewPr>
        <p:scale>
          <a:sx n="70" d="100"/>
          <a:sy n="70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33FB-D72E-4FA8-9A16-6026B9B68A44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C6AF4-C309-4E23-AFCD-452C5DD36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2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0824-EFFC-4121-86D1-5C70C99CC18B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67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4BB-E11D-4F72-9470-534E44A563E7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35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602-28B9-4AA5-BC97-BF6BF0158E31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9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BEB7-69C4-45D2-8D38-13FB6724C09D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64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0971-F894-4731-83F5-77AB2460EA32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0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CC5-3EE6-45EB-966B-378B05264DCB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78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74D0-B2BA-497E-A1BE-7DBFB9F07369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1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C1FA-B511-4684-A269-9B5F89BCC40D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3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282-66BA-44AA-8E30-D93CB2E445BF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79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C5D6-CD1C-480D-B4CA-104CEF2DC094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4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51C-F968-456E-8DA5-5651B49DE415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48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C8A8-D10E-4B9A-95A5-C68D0F906885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E0DD-4B38-4EE4-8D72-21F1D80DF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1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7"/>
            <a:ext cx="9144000" cy="2664295"/>
          </a:xfrm>
        </p:spPr>
        <p:txBody>
          <a:bodyPr>
            <a:noAutofit/>
          </a:bodyPr>
          <a:lstStyle/>
          <a:p>
            <a:r>
              <a:rPr lang="en-US" b="1" dirty="0" smtClean="0"/>
              <a:t>The target station, mechanics of the beam diagnostics tools, X-ray tests of the carbon beam pipe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59579"/>
            <a:ext cx="9144000" cy="6495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LLC “Vacuum systems and technologies”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Kubankin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all.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piyadin\Documents\BM@N\ЭмблемаBM@N\Logo_BM@N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66" r="15877"/>
          <a:stretch/>
        </p:blipFill>
        <p:spPr bwMode="auto">
          <a:xfrm>
            <a:off x="3923929" y="188640"/>
            <a:ext cx="1358171" cy="10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iyadin\Documents\BM@N\LogoJINR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0054"/>
            <a:ext cx="1316824" cy="11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099" y="362728"/>
            <a:ext cx="1594157" cy="7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print"/>
          <a:srcRect l="19308" t="28548" r="70088" b="55941"/>
          <a:stretch/>
        </p:blipFill>
        <p:spPr bwMode="auto">
          <a:xfrm>
            <a:off x="6876257" y="110678"/>
            <a:ext cx="1296143" cy="1158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960" y="371799"/>
            <a:ext cx="1509800" cy="725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000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October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33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X-ray tests of the carbon beam pipe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One of important tasks of BM@N setup development is quality control of the carbon beam pipe.</a:t>
            </a:r>
          </a:p>
          <a:p>
            <a:pPr>
              <a:buNone/>
            </a:pPr>
            <a:r>
              <a:rPr lang="en-US" dirty="0" smtClean="0"/>
              <a:t>    The task: development of the experimental setup for measurement of thickness of carbon tubes (beam pipe) wall.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Main characteristics:</a:t>
            </a:r>
          </a:p>
          <a:p>
            <a:pPr>
              <a:buNone/>
            </a:pPr>
            <a:r>
              <a:rPr lang="en-US" dirty="0" smtClean="0"/>
              <a:t>    - accuracy of thickness measurement must be better than 100 um for thicknesses of 0.5...5 mm;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- possibility to perform the measure in scanning mode including edges of the tube (scanning must be without any </a:t>
            </a:r>
            <a:r>
              <a:rPr lang="ru-RU" dirty="0" smtClean="0"/>
              <a:t>«</a:t>
            </a:r>
            <a:r>
              <a:rPr lang="en-US" dirty="0" smtClean="0"/>
              <a:t>black</a:t>
            </a:r>
            <a:r>
              <a:rPr lang="ru-RU" dirty="0" smtClean="0"/>
              <a:t>»</a:t>
            </a:r>
            <a:r>
              <a:rPr lang="en-US" dirty="0" smtClean="0"/>
              <a:t> areas of the tube surface);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- tube diameter 50…100 mm;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- minimal area of the tube surface element smaller than 1 mm</a:t>
            </a:r>
            <a:r>
              <a:rPr lang="en-US" baseline="30000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X-ray tests of the carbon beam pipe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 descr="C:\Users\askub\Downloads\IMG_20201010_113143.jpg"/>
          <p:cNvPicPr>
            <a:picLocks noChangeAspect="1" noChangeArrowheads="1"/>
          </p:cNvPicPr>
          <p:nvPr/>
        </p:nvPicPr>
        <p:blipFill>
          <a:blip r:embed="rId2" cstate="print"/>
          <a:srcRect t="40912"/>
          <a:stretch>
            <a:fillRect/>
          </a:stretch>
        </p:blipFill>
        <p:spPr bwMode="auto">
          <a:xfrm>
            <a:off x="179513" y="908720"/>
            <a:ext cx="5184576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81" y="6084585"/>
            <a:ext cx="6868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experimental setup. 1 – the tube; 2 – X-ray spectrometer mount plate;</a:t>
            </a:r>
          </a:p>
          <a:p>
            <a:r>
              <a:rPr lang="en-US" sz="1600" dirty="0" smtClean="0"/>
              <a:t>3 – X-ray spectrometer; 4 – lead collimator; 5 – area of X-ray flux; 6 – X-ray tube.</a:t>
            </a:r>
            <a:endParaRPr lang="ru-RU" sz="1600" dirty="0"/>
          </a:p>
        </p:txBody>
      </p:sp>
      <p:pic>
        <p:nvPicPr>
          <p:cNvPr id="8" name="Рисунок 7" descr="Схема эксперимент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8006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C:\Users\askub\Downloads\X in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939" y="908720"/>
            <a:ext cx="3621565" cy="2484214"/>
          </a:xfrm>
          <a:prstGeom prst="rect">
            <a:avLst/>
          </a:prstGeom>
          <a:noFill/>
        </p:spPr>
      </p:pic>
      <p:pic>
        <p:nvPicPr>
          <p:cNvPr id="6149" name="Picture 5" descr="C:\Users\askub\Downloads\X tr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455236"/>
            <a:ext cx="3635895" cy="2494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X-ray tests of the carbon beam pipe</a:t>
            </a:r>
            <a:endParaRPr 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194" name="Picture 2" descr="C:\Users\askub\Downloads\meas tube.jpg"/>
          <p:cNvPicPr>
            <a:picLocks noChangeAspect="1" noChangeArrowheads="1"/>
          </p:cNvPicPr>
          <p:nvPr/>
        </p:nvPicPr>
        <p:blipFill>
          <a:blip r:embed="rId2" cstate="print"/>
          <a:srcRect l="6248"/>
          <a:stretch>
            <a:fillRect/>
          </a:stretch>
        </p:blipFill>
        <p:spPr bwMode="auto">
          <a:xfrm>
            <a:off x="45879" y="1130796"/>
            <a:ext cx="4814153" cy="3522340"/>
          </a:xfrm>
          <a:prstGeom prst="rect">
            <a:avLst/>
          </a:prstGeom>
          <a:noFill/>
        </p:spPr>
      </p:pic>
      <p:pic>
        <p:nvPicPr>
          <p:cNvPr id="8195" name="Picture 3" descr="C:\Users\askub\Downloads\meas thick tube.jpg"/>
          <p:cNvPicPr>
            <a:picLocks noChangeAspect="1" noChangeArrowheads="1"/>
          </p:cNvPicPr>
          <p:nvPr/>
        </p:nvPicPr>
        <p:blipFill>
          <a:blip r:embed="rId3" cstate="print"/>
          <a:srcRect l="6248" r="4982"/>
          <a:stretch>
            <a:fillRect/>
          </a:stretch>
        </p:blipFill>
        <p:spPr bwMode="auto">
          <a:xfrm>
            <a:off x="4644008" y="1130796"/>
            <a:ext cx="4499992" cy="34772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5438" y="4869160"/>
            <a:ext cx="668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results of the wall thickness measurements for a fixed coordinate</a:t>
            </a:r>
          </a:p>
          <a:p>
            <a:pPr algn="ctr"/>
            <a:r>
              <a:rPr lang="en-US" dirty="0" smtClean="0"/>
              <a:t>along axis of the tube.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X-ray tests of the carbon beam pipe</a:t>
            </a:r>
            <a:endParaRPr 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4077072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achieved accuracy of the wall thickness measurement: better than 10 um for the time of measurement 10 seconds (one point).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additional result: possibility to control local </a:t>
            </a:r>
            <a:r>
              <a:rPr lang="en-US" dirty="0" smtClean="0"/>
              <a:t>elemental </a:t>
            </a:r>
            <a:r>
              <a:rPr lang="en-US" dirty="0" smtClean="0"/>
              <a:t>composition</a:t>
            </a:r>
            <a:r>
              <a:rPr lang="ru-RU" dirty="0" smtClean="0"/>
              <a:t> </a:t>
            </a:r>
            <a:r>
              <a:rPr lang="en-US" dirty="0" smtClean="0"/>
              <a:t>of the tube material on the base of measurement of X-ray fluorescence spectra.</a:t>
            </a:r>
            <a:endParaRPr lang="ru-RU" dirty="0"/>
          </a:p>
        </p:txBody>
      </p:sp>
      <p:pic>
        <p:nvPicPr>
          <p:cNvPr id="8197" name="Picture 5" descr="C:\Users\askub\Downloads\meas thick tube acc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861430" cy="2808312"/>
          </a:xfrm>
          <a:prstGeom prst="rect">
            <a:avLst/>
          </a:prstGeom>
          <a:noFill/>
        </p:spPr>
      </p:pic>
      <p:pic>
        <p:nvPicPr>
          <p:cNvPr id="16" name="Рисунок 15" descr="IMG_20201011_172540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7497" b="46269"/>
          <a:stretch>
            <a:fillRect/>
          </a:stretch>
        </p:blipFill>
        <p:spPr bwMode="auto">
          <a:xfrm>
            <a:off x="539552" y="1124744"/>
            <a:ext cx="389230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9" name="Picture 7" descr="C:\Users\askub\Downloads\рентгеновский анали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528392" cy="24330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17302" y="3625279"/>
            <a:ext cx="338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 of transmitted X-ray intensity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6381328"/>
            <a:ext cx="3558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Measurement of </a:t>
            </a:r>
            <a:r>
              <a:rPr lang="en-US" sz="1400" dirty="0" smtClean="0"/>
              <a:t> X-ray fluorescence spectrum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219" name="Picture 3" descr="C:\Users\askub\Downloads\687.jpg"/>
          <p:cNvPicPr>
            <a:picLocks noChangeAspect="1" noChangeArrowheads="1"/>
          </p:cNvPicPr>
          <p:nvPr/>
        </p:nvPicPr>
        <p:blipFill>
          <a:blip r:embed="rId2" cstate="print"/>
          <a:srcRect b="982"/>
          <a:stretch>
            <a:fillRect/>
          </a:stretch>
        </p:blipFill>
        <p:spPr bwMode="auto">
          <a:xfrm>
            <a:off x="2627784" y="4096687"/>
            <a:ext cx="3644488" cy="2761313"/>
          </a:xfrm>
          <a:prstGeom prst="rect">
            <a:avLst/>
          </a:prstGeom>
          <a:noFill/>
        </p:spPr>
      </p:pic>
      <p:pic>
        <p:nvPicPr>
          <p:cNvPr id="9220" name="Picture 4" descr="C:\Users\askub\Downloads\758.jpg"/>
          <p:cNvPicPr>
            <a:picLocks noChangeAspect="1" noChangeArrowheads="1"/>
          </p:cNvPicPr>
          <p:nvPr/>
        </p:nvPicPr>
        <p:blipFill>
          <a:blip r:embed="rId3" cstate="print"/>
          <a:srcRect l="7488"/>
          <a:stretch>
            <a:fillRect/>
          </a:stretch>
        </p:blipFill>
        <p:spPr bwMode="auto">
          <a:xfrm>
            <a:off x="35496" y="411077"/>
            <a:ext cx="4248472" cy="3513992"/>
          </a:xfrm>
          <a:prstGeom prst="rect">
            <a:avLst/>
          </a:prstGeom>
          <a:noFill/>
        </p:spPr>
      </p:pic>
      <p:pic>
        <p:nvPicPr>
          <p:cNvPr id="9221" name="Picture 5" descr="C:\Users\askub\Downloads\686.jpg"/>
          <p:cNvPicPr>
            <a:picLocks noChangeAspect="1" noChangeArrowheads="1"/>
          </p:cNvPicPr>
          <p:nvPr/>
        </p:nvPicPr>
        <p:blipFill>
          <a:blip r:embed="rId4" cstate="print"/>
          <a:srcRect l="11667"/>
          <a:stretch>
            <a:fillRect/>
          </a:stretch>
        </p:blipFill>
        <p:spPr bwMode="auto">
          <a:xfrm>
            <a:off x="4716016" y="548680"/>
            <a:ext cx="3990081" cy="34563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900189"/>
            <a:ext cx="8229600" cy="536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X-ray 3D map of the wall thickness distribution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X-ray tests of the carbon beam pipe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vacuum beam pipe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988421"/>
            <a:ext cx="8229600" cy="60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The modernized area of the beam pipe</a:t>
            </a:r>
            <a:endParaRPr lang="ru-RU" sz="2400" dirty="0"/>
          </a:p>
        </p:txBody>
      </p:sp>
      <p:pic>
        <p:nvPicPr>
          <p:cNvPr id="7170" name="Picture 2" descr="C:\Users\askub\Downloads\корпус 205 модернизация 1 (1).jpg"/>
          <p:cNvPicPr>
            <a:picLocks noChangeAspect="1" noChangeArrowheads="1"/>
          </p:cNvPicPr>
          <p:nvPr/>
        </p:nvPicPr>
        <p:blipFill>
          <a:blip r:embed="rId2" cstate="print"/>
          <a:srcRect t="10351"/>
          <a:stretch>
            <a:fillRect/>
          </a:stretch>
        </p:blipFill>
        <p:spPr bwMode="auto">
          <a:xfrm>
            <a:off x="251520" y="887061"/>
            <a:ext cx="8892480" cy="513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results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58808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BM@N experimental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developed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mechanics of the beam diagnostics tools and target station. The both devices do not have magnetic materials and can be used in conditions of strong magnetic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setup for measurement of wall thickness of carbon beam pipe is developed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tested.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the vacuum ion beam pipe will start soon.</a:t>
            </a:r>
            <a:endParaRPr lang="en-US" sz="2400" dirty="0" smtClean="0"/>
          </a:p>
          <a:p>
            <a:endParaRPr lang="ru-RU" sz="2400" dirty="0" smtClean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2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30689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so much for the attention!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3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16632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Radiation Physics Laboratory of Belgorod State University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LLC “Vacuum systems and technologies”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LLC “R@D Vacuum”</a:t>
            </a:r>
            <a:endParaRPr lang="ru-RU" dirty="0"/>
          </a:p>
        </p:txBody>
      </p:sp>
      <p:pic>
        <p:nvPicPr>
          <p:cNvPr id="6" name="Picture 3" descr="C:\Users\piyadin\Downloads\Ионопровод_2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" t="33581" r="8737" b="32176"/>
          <a:stretch/>
        </p:blipFill>
        <p:spPr bwMode="auto">
          <a:xfrm>
            <a:off x="0" y="1644065"/>
            <a:ext cx="9108504" cy="21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4767" y="4007069"/>
            <a:ext cx="3549721" cy="2662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01" b="21650"/>
          <a:stretch/>
        </p:blipFill>
        <p:spPr>
          <a:xfrm>
            <a:off x="107504" y="4007069"/>
            <a:ext cx="5201128" cy="26622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3688" y="1023119"/>
            <a:ext cx="5771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Manufactured beam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 before the target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ontent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target station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mechanics </a:t>
            </a:r>
            <a:r>
              <a:rPr lang="en-US" dirty="0" smtClean="0"/>
              <a:t>of </a:t>
            </a:r>
            <a:r>
              <a:rPr lang="en-US" dirty="0" smtClean="0"/>
              <a:t>beam diagnostics </a:t>
            </a:r>
            <a:r>
              <a:rPr lang="en-US" dirty="0" smtClean="0"/>
              <a:t>tools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X-ray tests of the carbon beam </a:t>
            </a:r>
            <a:r>
              <a:rPr lang="en-US" dirty="0" smtClean="0"/>
              <a:t>pipe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296" y="44624"/>
            <a:ext cx="6563072" cy="12241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target station</a:t>
            </a:r>
            <a:br>
              <a:rPr lang="en-US" sz="3200" dirty="0" smtClean="0"/>
            </a:br>
            <a:r>
              <a:rPr lang="en-US" sz="3200" dirty="0" smtClean="0"/>
              <a:t>with piezoelectric actuator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25850" r="31788" b="21651"/>
          <a:stretch>
            <a:fillRect/>
          </a:stretch>
        </p:blipFill>
        <p:spPr bwMode="auto">
          <a:xfrm>
            <a:off x="251520" y="1268760"/>
            <a:ext cx="423407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skub\Downloads\4 tar m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289921" cy="290064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8738" t="30050" r="11019" b="22700"/>
          <a:stretch>
            <a:fillRect/>
          </a:stretch>
        </p:blipFill>
        <p:spPr bwMode="auto">
          <a:xfrm>
            <a:off x="899592" y="3617640"/>
            <a:ext cx="73448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21296" y="44624"/>
            <a:ext cx="6563072" cy="12241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target station</a:t>
            </a:r>
            <a:br>
              <a:rPr lang="en-US" sz="3200" dirty="0" smtClean="0"/>
            </a:br>
            <a:r>
              <a:rPr lang="en-US" sz="3200" dirty="0" smtClean="0"/>
              <a:t>with pneumatic actuator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150" t="35300" r="9344" b="3801"/>
          <a:stretch>
            <a:fillRect/>
          </a:stretch>
        </p:blipFill>
        <p:spPr bwMode="auto">
          <a:xfrm>
            <a:off x="226690" y="1700808"/>
            <a:ext cx="873779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21296" y="44624"/>
            <a:ext cx="6563072" cy="12241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target station</a:t>
            </a:r>
            <a:br>
              <a:rPr lang="en-US" sz="3200" dirty="0" smtClean="0"/>
            </a:br>
            <a:r>
              <a:rPr lang="en-US" sz="3200" dirty="0" smtClean="0"/>
              <a:t>with pneumatic actuator</a:t>
            </a:r>
            <a:endParaRPr lang="ru-RU" sz="3200" dirty="0"/>
          </a:p>
        </p:txBody>
      </p:sp>
      <p:pic>
        <p:nvPicPr>
          <p:cNvPr id="2051" name="Picture 3" descr="C:\Users\askub\Documents\IMG_20201023_112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888432" cy="5184576"/>
          </a:xfrm>
          <a:prstGeom prst="rect">
            <a:avLst/>
          </a:prstGeom>
          <a:noFill/>
        </p:spPr>
      </p:pic>
      <p:pic>
        <p:nvPicPr>
          <p:cNvPr id="2052" name="Picture 4" descr="C:\Users\askub\Documents\Механизм мишеней.jpg"/>
          <p:cNvPicPr>
            <a:picLocks noChangeAspect="1" noChangeArrowheads="1"/>
          </p:cNvPicPr>
          <p:nvPr/>
        </p:nvPicPr>
        <p:blipFill>
          <a:blip r:embed="rId3" cstate="print"/>
          <a:srcRect t="9482" r="16171" b="6178"/>
          <a:stretch>
            <a:fillRect/>
          </a:stretch>
        </p:blipFill>
        <p:spPr bwMode="auto">
          <a:xfrm>
            <a:off x="4811590" y="1340768"/>
            <a:ext cx="386486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mechanics of </a:t>
            </a:r>
            <a:r>
              <a:rPr lang="en-US" sz="3200" dirty="0" smtClean="0"/>
              <a:t>beam </a:t>
            </a:r>
            <a:r>
              <a:rPr lang="en-US" sz="3200" dirty="0" smtClean="0"/>
              <a:t>diagnostics </a:t>
            </a:r>
            <a:r>
              <a:rPr lang="en-US" sz="3200" dirty="0" smtClean="0"/>
              <a:t>tools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3" descr="C:\Users\piyadin\Downloads\Ионопровод_2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" t="33581" r="67953" b="32176"/>
          <a:stretch/>
        </p:blipFill>
        <p:spPr bwMode="auto">
          <a:xfrm>
            <a:off x="0" y="1412776"/>
            <a:ext cx="3851920" cy="27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763688" y="3068960"/>
            <a:ext cx="1440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763688" y="3068960"/>
            <a:ext cx="432048" cy="1304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137" y="4365104"/>
            <a:ext cx="34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flanges for mounting of beam</a:t>
            </a:r>
          </a:p>
          <a:p>
            <a:r>
              <a:rPr lang="en-US" dirty="0" smtClean="0"/>
              <a:t>diagnostics tools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63888" y="1412776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 requirements for the mechanics: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                                    -</a:t>
            </a:r>
            <a:r>
              <a:rPr lang="ru-RU" sz="2000" dirty="0" smtClean="0"/>
              <a:t> </a:t>
            </a:r>
            <a:r>
              <a:rPr lang="en-US" sz="2000" dirty="0" smtClean="0"/>
              <a:t>vacuum compatibility;</a:t>
            </a:r>
          </a:p>
          <a:p>
            <a:r>
              <a:rPr lang="en-US" sz="2000" dirty="0" smtClean="0"/>
              <a:t>                                             - no magnetic materials.</a:t>
            </a:r>
          </a:p>
          <a:p>
            <a:endParaRPr lang="en-US" sz="2400" dirty="0" smtClean="0"/>
          </a:p>
        </p:txBody>
      </p:sp>
      <p:pic>
        <p:nvPicPr>
          <p:cNvPr id="3076" name="Picture 4" descr="C:\Users\askub\Downloads\IMG_1963.JPG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 l="4279" t="34488" r="72801" b="31555"/>
          <a:stretch>
            <a:fillRect/>
          </a:stretch>
        </p:blipFill>
        <p:spPr bwMode="auto">
          <a:xfrm rot="162324">
            <a:off x="4926564" y="2831210"/>
            <a:ext cx="2592288" cy="288032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154827" y="5795972"/>
            <a:ext cx="20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X-Y Si-</a:t>
            </a:r>
            <a:r>
              <a:rPr lang="en-US" dirty="0" err="1" smtClean="0"/>
              <a:t>profil</a:t>
            </a:r>
            <a:r>
              <a:rPr lang="en-US" dirty="0" err="1" smtClean="0"/>
              <a:t>e</a:t>
            </a:r>
            <a:r>
              <a:rPr lang="en-US" dirty="0" err="1" smtClean="0"/>
              <a:t>meter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003387" y="147549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magnet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03387" y="364502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magnet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3" descr="C:\Users\askub\Downloads\КД Привод профилометра (1) (1)05.jpg"/>
          <p:cNvPicPr>
            <a:picLocks noChangeAspect="1" noChangeArrowheads="1"/>
          </p:cNvPicPr>
          <p:nvPr/>
        </p:nvPicPr>
        <p:blipFill>
          <a:blip r:embed="rId2" cstate="print"/>
          <a:srcRect l="4312" t="4864" r="1669" b="8426"/>
          <a:stretch>
            <a:fillRect/>
          </a:stretch>
        </p:blipFill>
        <p:spPr bwMode="auto">
          <a:xfrm rot="16200000">
            <a:off x="3788498" y="2042050"/>
            <a:ext cx="5832650" cy="379925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mechanics of </a:t>
            </a:r>
            <a:r>
              <a:rPr lang="en-US" sz="3200" dirty="0" smtClean="0"/>
              <a:t>beam </a:t>
            </a:r>
            <a:r>
              <a:rPr lang="en-US" sz="3200" dirty="0" smtClean="0"/>
              <a:t>diagnostics </a:t>
            </a:r>
            <a:r>
              <a:rPr lang="en-US" sz="3200" dirty="0" smtClean="0"/>
              <a:t>tools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7419" t="18500" r="21157" b="2751"/>
          <a:stretch>
            <a:fillRect/>
          </a:stretch>
        </p:blipFill>
        <p:spPr bwMode="auto">
          <a:xfrm rot="5400000">
            <a:off x="-305503" y="1897791"/>
            <a:ext cx="5544616" cy="39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mechanics of </a:t>
            </a:r>
            <a:r>
              <a:rPr lang="en-US" sz="3200" dirty="0" smtClean="0"/>
              <a:t>beam </a:t>
            </a:r>
            <a:r>
              <a:rPr lang="en-US" sz="3200" dirty="0" smtClean="0"/>
              <a:t>diagnostics </a:t>
            </a:r>
            <a:r>
              <a:rPr lang="en-US" sz="3200" dirty="0" smtClean="0"/>
              <a:t>tools</a:t>
            </a:r>
            <a:endParaRPr lang="ru-RU" sz="3200" dirty="0"/>
          </a:p>
        </p:txBody>
      </p:sp>
      <p:pic>
        <p:nvPicPr>
          <p:cNvPr id="5122" name="Picture 2" descr="C:\Users\askub\Downloads\IMG_1964.JPG"/>
          <p:cNvPicPr>
            <a:picLocks noChangeAspect="1" noChangeArrowheads="1"/>
          </p:cNvPicPr>
          <p:nvPr/>
        </p:nvPicPr>
        <p:blipFill>
          <a:blip r:embed="rId2" cstate="print"/>
          <a:srcRect t="25866" b="22560"/>
          <a:stretch>
            <a:fillRect/>
          </a:stretch>
        </p:blipFill>
        <p:spPr bwMode="auto">
          <a:xfrm>
            <a:off x="1691680" y="1045210"/>
            <a:ext cx="5976664" cy="2311782"/>
          </a:xfrm>
          <a:prstGeom prst="rect">
            <a:avLst/>
          </a:prstGeom>
          <a:noFill/>
        </p:spPr>
      </p:pic>
      <p:pic>
        <p:nvPicPr>
          <p:cNvPr id="5123" name="Picture 3" descr="C:\Users\askub\Downloads\IMG_1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3564396"/>
            <a:ext cx="4139952" cy="3104964"/>
          </a:xfrm>
          <a:prstGeom prst="rect">
            <a:avLst/>
          </a:prstGeom>
          <a:noFill/>
        </p:spPr>
      </p:pic>
      <p:pic>
        <p:nvPicPr>
          <p:cNvPr id="5124" name="Picture 4" descr="C:\Users\askub\Downloads\Профилометр -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021" y="3573016"/>
            <a:ext cx="4114451" cy="3085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8077</TotalTime>
  <Words>501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The target station, mechanics of the beam diagnostics tools, X-ray tests of the carbon beam pipe</vt:lpstr>
      <vt:lpstr>Слайд 2</vt:lpstr>
      <vt:lpstr>Content</vt:lpstr>
      <vt:lpstr>The target station with piezoelectric actuator</vt:lpstr>
      <vt:lpstr>The target station with pneumatic actuator</vt:lpstr>
      <vt:lpstr>The target station with pneumatic actuator</vt:lpstr>
      <vt:lpstr>The mechanics of beam diagnostics tools</vt:lpstr>
      <vt:lpstr>The mechanics of beam diagnostics tools</vt:lpstr>
      <vt:lpstr>The mechanics of beam diagnostics tools</vt:lpstr>
      <vt:lpstr>X-ray tests of the carbon beam pipe</vt:lpstr>
      <vt:lpstr>X-ray tests of the carbon beam pipe</vt:lpstr>
      <vt:lpstr>X-ray tests of the carbon beam pipe</vt:lpstr>
      <vt:lpstr>X-ray tests of the carbon beam pipe</vt:lpstr>
      <vt:lpstr>X-ray tests of the carbon beam pipe</vt:lpstr>
      <vt:lpstr>The vacuum beam pipe</vt:lpstr>
      <vt:lpstr>The main results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Конфигурация детекторов, расположенных в магните СП-41 после мишени. Конструкция мишенного узла.</dc:title>
  <dc:creator>piyadin</dc:creator>
  <cp:lastModifiedBy>askub</cp:lastModifiedBy>
  <cp:revision>108</cp:revision>
  <dcterms:created xsi:type="dcterms:W3CDTF">2019-02-04T16:49:55Z</dcterms:created>
  <dcterms:modified xsi:type="dcterms:W3CDTF">2020-10-25T17:09:57Z</dcterms:modified>
</cp:coreProperties>
</file>