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F50"/>
    <a:srgbClr val="51647F"/>
    <a:srgbClr val="266196"/>
    <a:srgbClr val="EFF5FB"/>
    <a:srgbClr val="BFD8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FE822-DD49-40FF-9667-3E6ED11E0B67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ABD96-76B2-49E7-9FC3-39AEDC2E9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181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08394-F5F7-48C7-89CA-7099FF75323E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ECEA7-551E-4DF7-8D34-703B95C38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89240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6901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56614"/>
            <a:ext cx="9144000" cy="120118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-1" y="6356351"/>
            <a:ext cx="12192001" cy="365125"/>
          </a:xfrm>
        </p:spPr>
        <p:txBody>
          <a:bodyPr/>
          <a:lstStyle/>
          <a:p>
            <a:fld id="{C7164FFB-D8AB-4C71-A1FD-7106B085C38E}" type="datetime3">
              <a:rPr lang="en-US" smtClean="0"/>
              <a:t>22 October 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17, 2020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5FCD-F41A-4343-B5A9-10A204812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80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67C2-1C1E-4DD1-AE90-696C2AD5BFCF}" type="datetime3">
              <a:rPr lang="en-US" smtClean="0"/>
              <a:t>22 October 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17, 2020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5FCD-F41A-4343-B5A9-10A204812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043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7823-09A7-40DA-B091-BDD3B44925C1}" type="datetime3">
              <a:rPr lang="en-US" smtClean="0"/>
              <a:t>22 October 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17, 2020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5FCD-F41A-4343-B5A9-10A204812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19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23AA-41F2-4261-B091-EB85959A0899}" type="datetime3">
              <a:rPr lang="en-US" smtClean="0"/>
              <a:t>22 October 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17, 2020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A11C-1B5C-4397-A27A-3F4F85A49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926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FE71-D081-41CA-B9C3-1C8056A79AA4}" type="datetime3">
              <a:rPr lang="en-US" smtClean="0"/>
              <a:t>22 October 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17, 2020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A11C-1B5C-4397-A27A-3F4F85A49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910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B040-5A0F-44AF-9D30-346853A9F793}" type="datetime3">
              <a:rPr lang="en-US" smtClean="0"/>
              <a:t>22 October 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17, 2020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A11C-1B5C-4397-A27A-3F4F85A49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80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B88F-B736-4456-81DF-0AF35A3F115D}" type="datetime3">
              <a:rPr lang="en-US" smtClean="0"/>
              <a:t>22 October 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17, 2020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A11C-1B5C-4397-A27A-3F4F85A49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269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409A-C53F-4695-A7A3-C88CD6E33201}" type="datetime3">
              <a:rPr lang="en-US" smtClean="0"/>
              <a:t>22 October 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17, 2020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A11C-1B5C-4397-A27A-3F4F85A49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63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0486-05AB-44A5-B5D0-AADE563CD002}" type="datetime3">
              <a:rPr lang="en-US" smtClean="0"/>
              <a:t>22 October 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17, 2020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A11C-1B5C-4397-A27A-3F4F85A49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722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4ABE-D411-43F6-9AF6-AFDF5D4562EF}" type="datetime3">
              <a:rPr lang="en-US" smtClean="0"/>
              <a:t>22 October 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17, 2020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A11C-1B5C-4397-A27A-3F4F85A49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482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6C87C-D0D0-4197-802E-07805A139A5E}" type="datetime3">
              <a:rPr lang="en-US" smtClean="0"/>
              <a:t>22 October 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17, 2020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A11C-1B5C-4397-A27A-3F4F85A49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11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3C6A-EAF8-4F56-9DD5-0B109A06A4DA}" type="datetime3">
              <a:rPr lang="en-US" smtClean="0"/>
              <a:t>22 October 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17, 2020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5FCD-F41A-4343-B5A9-10A204812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511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75A6-3579-4640-8139-820753A81980}" type="datetime3">
              <a:rPr lang="en-US" smtClean="0"/>
              <a:t>22 October 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17, 2020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A11C-1B5C-4397-A27A-3F4F85A49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697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643B-5C75-4FA8-9875-A8641964D4E3}" type="datetime3">
              <a:rPr lang="en-US" smtClean="0"/>
              <a:t>22 October 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17, 2020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A11C-1B5C-4397-A27A-3F4F85A49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493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ED01-62B5-42AC-B9AE-BB0565CBE6D0}" type="datetime3">
              <a:rPr lang="en-US" smtClean="0"/>
              <a:t>22 October 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17, 2020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A11C-1B5C-4397-A27A-3F4F85A49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88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8696" y="1663338"/>
            <a:ext cx="6897189" cy="2899140"/>
          </a:xfrm>
        </p:spPr>
        <p:txBody>
          <a:bodyPr anchor="ctr" anchorCtr="0">
            <a:normAutofit/>
          </a:bodyPr>
          <a:lstStyle>
            <a:lvl1pPr algn="ctr">
              <a:defRPr sz="4800">
                <a:solidFill>
                  <a:srgbClr val="D3E4F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356352"/>
            <a:ext cx="4029890" cy="365125"/>
          </a:xfrm>
          <a:noFill/>
        </p:spPr>
        <p:txBody>
          <a:bodyPr/>
          <a:lstStyle/>
          <a:p>
            <a:fld id="{C3401C82-8731-449A-B685-F1E19922A828}" type="datetime3">
              <a:rPr lang="en-US" smtClean="0"/>
              <a:t>22 October 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5FCD-F41A-4343-B5A9-10A204812A7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68" y="2360023"/>
            <a:ext cx="2231709" cy="1330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204" y="2360023"/>
            <a:ext cx="2225040" cy="1302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Дата 3"/>
          <p:cNvSpPr txBox="1">
            <a:spLocks/>
          </p:cNvSpPr>
          <p:nvPr/>
        </p:nvSpPr>
        <p:spPr>
          <a:xfrm>
            <a:off x="0" y="-3821"/>
            <a:ext cx="12192001" cy="3651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4784602"/>
            <a:ext cx="12192001" cy="0"/>
          </a:xfrm>
          <a:prstGeom prst="line">
            <a:avLst/>
          </a:prstGeom>
          <a:ln w="15875">
            <a:solidFill>
              <a:srgbClr val="333F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Дата 3"/>
          <p:cNvSpPr txBox="1">
            <a:spLocks/>
          </p:cNvSpPr>
          <p:nvPr userDrawn="1"/>
        </p:nvSpPr>
        <p:spPr>
          <a:xfrm>
            <a:off x="0" y="6356351"/>
            <a:ext cx="12192001" cy="3651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29889" y="6356352"/>
            <a:ext cx="4114800" cy="365125"/>
          </a:xfrm>
        </p:spPr>
        <p:txBody>
          <a:bodyPr/>
          <a:lstStyle/>
          <a:p>
            <a:r>
              <a:rPr lang="en-US" smtClean="0"/>
              <a:t>October 17,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46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253C-82C3-4C69-93E8-1323E69DD5ED}" type="datetime3">
              <a:rPr lang="en-US" smtClean="0"/>
              <a:t>22 October 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17, 2020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5FCD-F41A-4343-B5A9-10A204812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4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9520-A2C1-4823-A053-A4B7CC1E2E5D}" type="datetime3">
              <a:rPr lang="en-US" smtClean="0"/>
              <a:t>22 October 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17, 2020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5FCD-F41A-4343-B5A9-10A204812A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07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709" y="0"/>
            <a:ext cx="7735251" cy="1302026"/>
          </a:xfrm>
        </p:spPr>
        <p:txBody>
          <a:bodyPr/>
          <a:lstStyle>
            <a:lvl1pPr algn="ctr">
              <a:defRPr>
                <a:solidFill>
                  <a:srgbClr val="D3E4F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31709" cy="1330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960" y="8709"/>
            <a:ext cx="2225040" cy="1302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Дата 3"/>
          <p:cNvSpPr txBox="1">
            <a:spLocks/>
          </p:cNvSpPr>
          <p:nvPr userDrawn="1"/>
        </p:nvSpPr>
        <p:spPr>
          <a:xfrm>
            <a:off x="-1" y="6342144"/>
            <a:ext cx="12192001" cy="3651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800600" y="6342144"/>
            <a:ext cx="3130826" cy="365125"/>
          </a:xfrm>
          <a:solidFill>
            <a:srgbClr val="333F50"/>
          </a:solidFill>
        </p:spPr>
        <p:txBody>
          <a:bodyPr/>
          <a:lstStyle>
            <a:lvl1pPr algn="ctr">
              <a:defRPr sz="2000">
                <a:solidFill>
                  <a:srgbClr val="D3E4F4"/>
                </a:solidFill>
              </a:defRPr>
            </a:lvl1pPr>
          </a:lstStyle>
          <a:p>
            <a:fld id="{9EAD7634-F616-4074-81CB-D5048A8C147E}" type="datetime3">
              <a:rPr lang="en-US" smtClean="0"/>
              <a:t>22 October 2020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"/>
          </p:nvPr>
        </p:nvSpPr>
        <p:spPr>
          <a:xfrm>
            <a:off x="718930" y="1736173"/>
            <a:ext cx="5181600" cy="4351338"/>
          </a:xfrm>
        </p:spPr>
        <p:txBody>
          <a:bodyPr/>
          <a:lstStyle>
            <a:lvl1pPr>
              <a:defRPr>
                <a:solidFill>
                  <a:srgbClr val="333F50"/>
                </a:solidFill>
              </a:defRPr>
            </a:lvl1pPr>
            <a:lvl2pPr>
              <a:defRPr>
                <a:solidFill>
                  <a:srgbClr val="333F50"/>
                </a:solidFill>
              </a:defRPr>
            </a:lvl2pPr>
            <a:lvl3pPr>
              <a:defRPr>
                <a:solidFill>
                  <a:srgbClr val="333F50"/>
                </a:solidFill>
              </a:defRPr>
            </a:lvl3pPr>
            <a:lvl4pPr>
              <a:defRPr>
                <a:solidFill>
                  <a:srgbClr val="333F50"/>
                </a:solidFill>
              </a:defRPr>
            </a:lvl4pPr>
            <a:lvl5pPr>
              <a:defRPr>
                <a:solidFill>
                  <a:srgbClr val="333F5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942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D872-7EB6-4736-8968-6FEA5E08CA98}" type="datetime3">
              <a:rPr lang="en-US" smtClean="0"/>
              <a:t>22 October 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17, 2020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5FCD-F41A-4343-B5A9-10A204812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0315-02F2-4BE5-B7BF-09FAE74B2EFC}" type="datetime3">
              <a:rPr lang="en-US" smtClean="0"/>
              <a:t>22 October 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17, 2020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5FCD-F41A-4343-B5A9-10A204812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69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BE56-F145-4EDB-A8A9-98A0028B1C6C}" type="datetime3">
              <a:rPr lang="en-US" smtClean="0"/>
              <a:t>22 October 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17, 2020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5FCD-F41A-4343-B5A9-10A204812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2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020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The 6th Collaboration Meeting of the </a:t>
            </a:r>
            <a:br>
              <a:rPr lang="en-US" dirty="0" smtClean="0"/>
            </a:br>
            <a:r>
              <a:rPr lang="en-US" dirty="0" smtClean="0"/>
              <a:t>BM@N Experiment at the NICA Facility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The 6th Collaboration Meeting of the BM@N Experiment at the NICA Facility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-1" y="6356352"/>
            <a:ext cx="12192001" cy="3651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2561B-E312-48EA-B6A8-CAFAAA4EE99D}" type="datetime3">
              <a:rPr lang="en-US" smtClean="0"/>
              <a:t>22 October 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October 17, 2020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C955FCD-F41A-4343-B5A9-10A204812A7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0" y="1480930"/>
            <a:ext cx="12294704" cy="9940"/>
          </a:xfrm>
          <a:prstGeom prst="line">
            <a:avLst/>
          </a:prstGeom>
          <a:ln w="19050">
            <a:solidFill>
              <a:srgbClr val="333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91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r" defTabSz="914377" rtl="0" eaLnBrk="1" latinLnBrk="0" hangingPunct="1">
        <a:lnSpc>
          <a:spcPct val="90000"/>
        </a:lnSpc>
        <a:spcBef>
          <a:spcPct val="0"/>
        </a:spcBef>
        <a:buNone/>
        <a:defRPr lang="en-US" sz="2800" b="0" i="0" kern="1200" baseline="0" smtClean="0">
          <a:solidFill>
            <a:srgbClr val="5E7594"/>
          </a:solidFill>
          <a:effectLst/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b="0" i="0" kern="1200" smtClean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A346D-C243-4F63-A8F6-5D900B307927}" type="datetime3">
              <a:rPr lang="en-US" smtClean="0"/>
              <a:t>22 October 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October 17, 2020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EA11C-1B5C-4397-A27A-3F4F85A49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3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mn.jinr.ru/6th-bmn-collaboration-meeting-26-27-october-2020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Заголовок 9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+mj-lt"/>
                  </a:rPr>
                  <a:t>mass resolution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Заголовок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831850" y="4911634"/>
            <a:ext cx="11159851" cy="1178018"/>
          </a:xfrm>
        </p:spPr>
        <p:txBody>
          <a:bodyPr anchor="ctr" anchorCtr="0"/>
          <a:lstStyle/>
          <a:p>
            <a:pPr algn="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Presented by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Khukhaeva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Anastasia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>
          <a:xfrm>
            <a:off x="4359776" y="6355447"/>
            <a:ext cx="3925384" cy="365125"/>
          </a:xfrm>
        </p:spPr>
        <p:txBody>
          <a:bodyPr/>
          <a:lstStyle/>
          <a:p>
            <a:pPr algn="ctr"/>
            <a:fld id="{AD8DC33E-91E2-4B18-B801-1B76614D6A67}" type="datetime3">
              <a:rPr lang="en-US" sz="2000" smtClean="0">
                <a:solidFill>
                  <a:srgbClr val="BFD8EF"/>
                </a:solidFill>
              </a:rPr>
              <a:pPr algn="ctr"/>
              <a:t>22 October 2020</a:t>
            </a:fld>
            <a:endParaRPr lang="ru-RU" sz="2000" dirty="0">
              <a:solidFill>
                <a:srgbClr val="BFD8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presentation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2AEC-0D9D-4FF0-86F9-D44C784FB2B8}" type="datetime3">
              <a:rPr lang="en-US" smtClean="0"/>
              <a:t>22 October 2020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2231336" y="1838740"/>
            <a:ext cx="7735624" cy="4363278"/>
          </a:xfrm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en-US" sz="4400" dirty="0" smtClean="0">
                <a:solidFill>
                  <a:srgbClr val="333F50"/>
                </a:solidFill>
              </a:rPr>
              <a:t>Problem description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en-US" sz="4400" dirty="0" smtClean="0">
                <a:solidFill>
                  <a:srgbClr val="333F50"/>
                </a:solidFill>
              </a:rPr>
              <a:t>Research methods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en-US" sz="4400" dirty="0" smtClean="0">
                <a:solidFill>
                  <a:srgbClr val="333F50"/>
                </a:solidFill>
              </a:rPr>
              <a:t>Results </a:t>
            </a:r>
            <a:r>
              <a:rPr lang="en-US" sz="4400" dirty="0">
                <a:solidFill>
                  <a:srgbClr val="333F50"/>
                </a:solidFill>
              </a:rPr>
              <a:t>and </a:t>
            </a:r>
            <a:r>
              <a:rPr lang="en-US" sz="4400" dirty="0" smtClean="0">
                <a:solidFill>
                  <a:srgbClr val="333F50"/>
                </a:solidFill>
              </a:rPr>
              <a:t>conclusion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9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Problem description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0" y="6342144"/>
            <a:ext cx="12191999" cy="365125"/>
          </a:xfrm>
        </p:spPr>
        <p:txBody>
          <a:bodyPr/>
          <a:lstStyle/>
          <a:p>
            <a:fld id="{17A21BA5-8E6E-44B3-BD2D-C9A5540372C1}" type="datetime3">
              <a:rPr lang="en-US" smtClean="0"/>
              <a:t>22 October 2020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99660" y="1775802"/>
                <a:ext cx="5181600" cy="4566341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Why we are not seen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  <m:sup>
                        <m:r>
                          <a:rPr lang="en-US" sz="36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ru-RU" sz="3600" dirty="0" smtClean="0"/>
                  <a:t>:</a:t>
                </a:r>
              </a:p>
              <a:p>
                <a:pPr marL="0" indent="0">
                  <a:buNone/>
                </a:pPr>
                <a:endParaRPr lang="en-US" sz="3600" dirty="0" smtClean="0"/>
              </a:p>
              <a:p>
                <a:r>
                  <a:rPr lang="en-US" sz="3600" dirty="0" smtClean="0"/>
                  <a:t>Small </a:t>
                </a:r>
                <a:r>
                  <a:rPr lang="en-US" sz="3600" dirty="0"/>
                  <a:t>spectrometer </a:t>
                </a:r>
                <a:r>
                  <a:rPr lang="en-US" sz="3600" dirty="0" smtClean="0"/>
                  <a:t>acceptance</a:t>
                </a:r>
                <a:r>
                  <a:rPr lang="ru-RU" sz="3600" dirty="0" smtClean="0"/>
                  <a:t> </a:t>
                </a:r>
                <a:r>
                  <a:rPr lang="en-US" sz="3600" dirty="0" smtClean="0"/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  <m:sup>
                        <m:r>
                          <a:rPr lang="en-US" sz="36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en-US" sz="3600" dirty="0" smtClean="0"/>
              </a:p>
              <a:p>
                <a:r>
                  <a:rPr lang="en-US" sz="3600" dirty="0"/>
                  <a:t>S</a:t>
                </a:r>
                <a:r>
                  <a:rPr lang="en-US" sz="3600" dirty="0" smtClean="0"/>
                  <a:t>mall </a:t>
                </a:r>
                <a:r>
                  <a:rPr lang="en-US" sz="3600" dirty="0"/>
                  <a:t>production section </a:t>
                </a:r>
                <a:r>
                  <a:rPr lang="en-US" sz="3600" dirty="0" smtClean="0"/>
                  <a:t>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  <m:sup>
                        <m:r>
                          <a:rPr lang="en-US" sz="36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3600" dirty="0" smtClean="0"/>
                  <a:t> </a:t>
                </a:r>
                <a:r>
                  <a:rPr lang="en-US" sz="3600" dirty="0"/>
                  <a:t>at threshold </a:t>
                </a:r>
                <a:r>
                  <a:rPr lang="en-US" sz="3600" dirty="0" smtClean="0"/>
                  <a:t>of reaction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99660" y="1775802"/>
                <a:ext cx="5181600" cy="4566341"/>
              </a:xfrm>
              <a:blipFill>
                <a:blip r:embed="rId2"/>
                <a:stretch>
                  <a:fillRect l="-3529" t="-1736" r="-2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079" y="1923847"/>
            <a:ext cx="5540502" cy="37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data in Run6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700B-8C03-4E35-8CC1-166371B20D8D}" type="datetime3">
              <a:rPr lang="en-US" smtClean="0"/>
              <a:t>22 October 2020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6306" y="2910455"/>
            <a:ext cx="5734232" cy="25635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536" y="2901742"/>
            <a:ext cx="5919465" cy="25635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1982" y="1948805"/>
            <a:ext cx="9771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F50"/>
                </a:solidFill>
              </a:rPr>
              <a:t>The fit </a:t>
            </a:r>
            <a:r>
              <a:rPr lang="en-US" sz="2800" dirty="0" smtClean="0">
                <a:solidFill>
                  <a:srgbClr val="333F50"/>
                </a:solidFill>
              </a:rPr>
              <a:t>reveal</a:t>
            </a:r>
            <a:r>
              <a:rPr lang="en-US" sz="2800" dirty="0">
                <a:solidFill>
                  <a:srgbClr val="333F50"/>
                </a:solidFill>
              </a:rPr>
              <a:t> </a:t>
            </a:r>
            <a:r>
              <a:rPr lang="en-US" sz="2800" dirty="0" smtClean="0">
                <a:solidFill>
                  <a:srgbClr val="333F50"/>
                </a:solidFill>
              </a:rPr>
              <a:t>the </a:t>
            </a:r>
            <a:r>
              <a:rPr lang="en-US" sz="2800" dirty="0">
                <a:solidFill>
                  <a:srgbClr val="333F50"/>
                </a:solidFill>
              </a:rPr>
              <a:t>width of the signal equal to </a:t>
            </a:r>
            <a:r>
              <a:rPr lang="en-US" sz="2800" dirty="0" smtClean="0">
                <a:solidFill>
                  <a:srgbClr val="333F50"/>
                </a:solidFill>
              </a:rPr>
              <a:t>4.85 </a:t>
            </a:r>
            <a:r>
              <a:rPr lang="en-US" sz="2800" dirty="0" err="1" smtClean="0">
                <a:solidFill>
                  <a:srgbClr val="333F50"/>
                </a:solidFill>
              </a:rPr>
              <a:t>Mev</a:t>
            </a:r>
            <a:r>
              <a:rPr lang="en-US" sz="2800" dirty="0" smtClean="0">
                <a:solidFill>
                  <a:srgbClr val="333F50"/>
                </a:solidFill>
              </a:rPr>
              <a:t> </a:t>
            </a:r>
            <a:endParaRPr lang="ru-RU" sz="2800" dirty="0">
              <a:solidFill>
                <a:srgbClr val="333F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Criterion o</a:t>
            </a:r>
            <a:r>
              <a:rPr lang="en-US" dirty="0" smtClean="0"/>
              <a:t>f </a:t>
            </a:r>
            <a:br>
              <a:rPr lang="en-US" dirty="0" smtClean="0"/>
            </a:br>
            <a:r>
              <a:rPr lang="en-US" dirty="0" err="1" smtClean="0"/>
              <a:t>Armenteros-Podolanski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F285-6A13-4023-B9CB-E2F64C68DE36}" type="datetime3">
              <a:rPr lang="en-US" smtClean="0"/>
              <a:t>22 October 2020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18930" y="1713800"/>
                <a:ext cx="5181600" cy="4184793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- transvers momentum </a:t>
                </a:r>
                <a:r>
                  <a:rPr lang="en-US" dirty="0"/>
                  <a:t>of the products </a:t>
                </a:r>
                <a:endParaRPr lang="en-US" dirty="0" smtClean="0"/>
              </a:p>
              <a:p>
                <a:endParaRPr lang="en-US" sz="4000" dirty="0" smtClean="0"/>
              </a:p>
              <a:p>
                <a:pPr marL="0" indent="0" algn="ctr">
                  <a:buNone/>
                </a:pPr>
                <a:r>
                  <a:rPr lang="en-US" sz="4000" dirty="0" smtClean="0"/>
                  <a:t>α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sz="4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sSubSup>
                          <m:sSubSupPr>
                            <m:ctrlPr>
                              <a:rPr lang="ru-RU" sz="4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ru-RU" sz="4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ru-RU" sz="4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den>
                    </m:f>
                  </m:oMath>
                </a14:m>
                <a:endParaRPr lang="en-US" sz="4000" dirty="0" smtClean="0"/>
              </a:p>
              <a:p>
                <a:pPr marL="0" indent="0" algn="ctr">
                  <a:buNone/>
                </a:pPr>
                <a:endParaRPr lang="en-US" sz="400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/>
                  <a:t> - longitudinal momentum of positively charged </a:t>
                </a:r>
                <a:r>
                  <a:rPr lang="en-US" dirty="0"/>
                  <a:t>particles </a:t>
                </a:r>
                <a:endParaRPr lang="en-US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dirty="0" smtClean="0"/>
                  <a:t> - </a:t>
                </a:r>
                <a:r>
                  <a:rPr lang="en-US" dirty="0"/>
                  <a:t>longitudinal momentum of negatively charged particles </a:t>
                </a:r>
                <a:endParaRPr lang="en-US" dirty="0" smtClean="0"/>
              </a:p>
              <a:p>
                <a:endParaRPr lang="en-US" sz="2400" dirty="0"/>
              </a:p>
              <a:p>
                <a:endParaRPr lang="ru-RU" sz="2400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18930" y="1713800"/>
                <a:ext cx="5181600" cy="4184793"/>
              </a:xfrm>
              <a:blipFill>
                <a:blip r:embed="rId2"/>
                <a:stretch>
                  <a:fillRect l="-1647" t="-3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887" y="1713800"/>
            <a:ext cx="4553753" cy="418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9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resulting histogram 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22C39-26B4-4A59-B51D-ED51B6045294}" type="datetime3">
              <a:rPr lang="en-US" smtClean="0"/>
              <a:t>22 October 2020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711" y="1736173"/>
            <a:ext cx="4755008" cy="20440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711" y="3987192"/>
            <a:ext cx="4755008" cy="2081529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5416825" y="2758209"/>
            <a:ext cx="894522" cy="0"/>
          </a:xfrm>
          <a:prstGeom prst="straightConnector1">
            <a:avLst/>
          </a:prstGeom>
          <a:ln w="38100">
            <a:solidFill>
              <a:srgbClr val="333F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396947" y="5118712"/>
            <a:ext cx="894522" cy="0"/>
          </a:xfrm>
          <a:prstGeom prst="straightConnector1">
            <a:avLst/>
          </a:prstGeom>
          <a:ln w="38100">
            <a:solidFill>
              <a:srgbClr val="333F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Объект 16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32" y="3987192"/>
            <a:ext cx="3981073" cy="2067269"/>
          </a:xfr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32" y="1741602"/>
            <a:ext cx="4020829" cy="203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resulting graph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FED7-2714-4715-833E-60D00444A2C0}" type="datetime3">
              <a:rPr lang="en-US" smtClean="0"/>
              <a:t>22 October 2020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87679" y="1736173"/>
                <a:ext cx="3291841" cy="4351338"/>
              </a:xfrm>
            </p:spPr>
            <p:txBody>
              <a:bodyPr anchor="ctr"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W</a:t>
                </a:r>
                <a:r>
                  <a:rPr lang="en-US" dirty="0" smtClean="0"/>
                  <a:t>e </a:t>
                </a:r>
                <a:r>
                  <a:rPr lang="en-US" dirty="0"/>
                  <a:t>may expect the width of the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in the region of </a:t>
                </a:r>
                <a:endParaRPr lang="en-US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58.53 ± 1.22  </a:t>
                </a:r>
                <a:r>
                  <a:rPr lang="en-US" dirty="0"/>
                  <a:t>MeV</a:t>
                </a:r>
                <a:endParaRPr lang="ru-RU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87679" y="1736173"/>
                <a:ext cx="3291841" cy="4351338"/>
              </a:xfrm>
              <a:blipFill>
                <a:blip r:embed="rId2"/>
                <a:stretch>
                  <a:fillRect l="-3333" r="-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450" y="1653902"/>
            <a:ext cx="7909791" cy="43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547" y="1497024"/>
            <a:ext cx="7154970" cy="47476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solidFill>
                  <a:srgbClr val="51647F"/>
                </a:solidFill>
              </a:rPr>
              <a:t>6</a:t>
            </a:r>
            <a:r>
              <a:rPr lang="en-US" sz="4000" baseline="30000" dirty="0" smtClean="0">
                <a:solidFill>
                  <a:srgbClr val="51647F"/>
                </a:solidFill>
              </a:rPr>
              <a:t>th</a:t>
            </a:r>
            <a:r>
              <a:rPr lang="en-US" sz="4000" dirty="0" smtClean="0">
                <a:solidFill>
                  <a:srgbClr val="51647F"/>
                </a:solidFill>
              </a:rPr>
              <a:t> BM@N Collaboration Meeting</a:t>
            </a:r>
            <a:r>
              <a:rPr lang="ru-RU" u="sng" dirty="0">
                <a:solidFill>
                  <a:srgbClr val="51647F"/>
                </a:solidFill>
                <a:hlinkClick r:id="rId3"/>
              </a:rPr>
              <a:t/>
            </a:r>
            <a:br>
              <a:rPr lang="ru-RU" u="sng" dirty="0">
                <a:solidFill>
                  <a:srgbClr val="51647F"/>
                </a:solidFill>
                <a:hlinkClick r:id="rId3"/>
              </a:rPr>
            </a:br>
            <a:r>
              <a:rPr lang="en-US" sz="3600" dirty="0">
                <a:solidFill>
                  <a:srgbClr val="EFF5FB"/>
                </a:solidFill>
                <a:hlinkClick r:id="rId3"/>
              </a:rPr>
              <a:t> </a:t>
            </a:r>
            <a:r>
              <a:rPr lang="en-US" sz="3600" dirty="0">
                <a:solidFill>
                  <a:srgbClr val="EFF5FB"/>
                </a:solidFill>
              </a:rPr>
              <a:t/>
            </a:r>
            <a:br>
              <a:rPr lang="en-US" sz="3600" dirty="0">
                <a:solidFill>
                  <a:srgbClr val="EFF5FB"/>
                </a:solidFill>
              </a:rPr>
            </a:br>
            <a:endParaRPr lang="ru-RU" sz="3600" dirty="0">
              <a:solidFill>
                <a:srgbClr val="EFF5FB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158B-4CD2-4872-A626-A88E77D60662}" type="datetime3">
              <a:rPr lang="en-US" smtClean="0"/>
              <a:t>22 October 2020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51453" y="3498573"/>
            <a:ext cx="6669157" cy="685800"/>
          </a:xfrm>
          <a:prstGeom prst="rect">
            <a:avLst/>
          </a:prstGeom>
          <a:solidFill>
            <a:srgbClr val="EF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193" y="3498573"/>
            <a:ext cx="7343030" cy="924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    </a:t>
            </a:r>
            <a:r>
              <a:rPr lang="en-US" sz="3600" dirty="0" smtClean="0"/>
              <a:t>Thank </a:t>
            </a:r>
            <a:r>
              <a:rPr lang="en-US" sz="3600" dirty="0"/>
              <a:t>you all for your </a:t>
            </a:r>
            <a:r>
              <a:rPr lang="en-US" sz="3600" dirty="0" smtClean="0"/>
              <a:t>attention</a:t>
            </a:r>
            <a:r>
              <a:rPr lang="ru-RU" sz="3600" dirty="0" smtClean="0"/>
              <a:t>!</a:t>
            </a:r>
            <a:endParaRPr lang="en-US" sz="3600" dirty="0" smtClean="0"/>
          </a:p>
          <a:p>
            <a:pPr marL="0" indent="0">
              <a:buNone/>
            </a:pPr>
            <a:endParaRPr lang="en-US" sz="4000" dirty="0" smtClean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228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mn" id="{9F70B061-0D0E-4FF5-A5C5-B3CD40064515}" vid="{C06EFECC-42E2-45BF-8730-A3C34ED54709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Bmn</Template>
  <TotalTime>2176</TotalTime>
  <Words>68</Words>
  <Application>Microsoft Office PowerPoint</Application>
  <PresentationFormat>Широкоэкранный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Cambria Math</vt:lpstr>
      <vt:lpstr>Open Sans</vt:lpstr>
      <vt:lpstr>Bmn</vt:lpstr>
      <vt:lpstr>Специальное оформление</vt:lpstr>
      <vt:lpstr>K_s^0 mass resolution</vt:lpstr>
      <vt:lpstr>Parts of the presentation</vt:lpstr>
      <vt:lpstr> Problem description </vt:lpstr>
      <vt:lpstr>Real data in Run6</vt:lpstr>
      <vt:lpstr>The Criterion of  Armenteros-Podolanski</vt:lpstr>
      <vt:lpstr>The resulting histogram </vt:lpstr>
      <vt:lpstr>The resulting graph </vt:lpstr>
      <vt:lpstr>   6th BM@N Collaboration Meeting  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K_s^0 mass resolution</dc:title>
  <dc:creator>nice_tyan</dc:creator>
  <cp:lastModifiedBy>nice_tyan</cp:lastModifiedBy>
  <cp:revision>41</cp:revision>
  <dcterms:created xsi:type="dcterms:W3CDTF">2020-10-17T13:56:30Z</dcterms:created>
  <dcterms:modified xsi:type="dcterms:W3CDTF">2020-10-22T13:33:39Z</dcterms:modified>
</cp:coreProperties>
</file>