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57" r:id="rId4"/>
    <p:sldId id="259" r:id="rId5"/>
    <p:sldId id="287" r:id="rId6"/>
    <p:sldId id="298" r:id="rId7"/>
    <p:sldId id="261" r:id="rId8"/>
    <p:sldId id="266" r:id="rId9"/>
    <p:sldId id="293" r:id="rId10"/>
    <p:sldId id="297" r:id="rId11"/>
    <p:sldId id="292" r:id="rId12"/>
    <p:sldId id="290" r:id="rId13"/>
    <p:sldId id="275" r:id="rId14"/>
    <p:sldId id="276" r:id="rId15"/>
    <p:sldId id="296" r:id="rId16"/>
    <p:sldId id="299" r:id="rId17"/>
    <p:sldId id="288" r:id="rId18"/>
    <p:sldId id="279" r:id="rId19"/>
    <p:sldId id="281" r:id="rId20"/>
    <p:sldId id="283" r:id="rId21"/>
    <p:sldId id="284" r:id="rId22"/>
    <p:sldId id="285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FB2C2-BC24-4259-9D02-B107DDAF020A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7B3A-1317-46EB-8478-2BFF32C98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6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033CF-E597-4EC5-8D3B-352524A8ACEC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711C-09BF-4FCF-B888-792403B0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6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151"/>
            <a:ext cx="7772400" cy="22578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572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6443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5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6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6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6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8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3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7"/>
            <a:ext cx="8189951" cy="72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4530"/>
            <a:ext cx="7886700" cy="484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1927654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7654" y="6356351"/>
            <a:ext cx="5263978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1632" y="6356351"/>
            <a:ext cx="1952368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51" y="349040"/>
            <a:ext cx="954049" cy="743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92069"/>
            <a:ext cx="9144000" cy="1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15026"/>
            <a:ext cx="9144000" cy="2294939"/>
          </a:xfrm>
        </p:spPr>
        <p:txBody>
          <a:bodyPr/>
          <a:lstStyle/>
          <a:p>
            <a:r>
              <a:rPr lang="en-US" dirty="0" smtClean="0"/>
              <a:t>NICA injection complex status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Martynov</a:t>
            </a:r>
            <a:r>
              <a:rPr lang="en-US" dirty="0" smtClean="0"/>
              <a:t> on behalf of NICA team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d↑ </a:t>
            </a:r>
            <a:r>
              <a:rPr lang="en-US" b="1" dirty="0"/>
              <a:t>beam at </a:t>
            </a:r>
            <a:r>
              <a:rPr lang="en-US" b="1" dirty="0" err="1"/>
              <a:t>Nuclotron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52586"/>
            <a:ext cx="7615804" cy="4286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459396" y="3910593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Beam intensity, particles/sec.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5814403" y="3693017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 field,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390031" y="3738304"/>
            <a:ext cx="37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Beam  voltage ,U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204" y="5949681"/>
            <a:ext cx="71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Time, </a:t>
            </a:r>
            <a:r>
              <a:rPr lang="en-US" dirty="0" err="1" smtClean="0"/>
              <a:t>ms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93081" y="3571852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2.0 E9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114" y="4576101"/>
            <a:ext cx="90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2500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Beam loss overview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14342"/>
              </p:ext>
            </p:extLst>
          </p:nvPr>
        </p:nvGraphicFramePr>
        <p:xfrm>
          <a:off x="1371221" y="3963544"/>
          <a:ext cx="6740885" cy="237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8408">
                  <a:extLst>
                    <a:ext uri="{9D8B030D-6E8A-4147-A177-3AD203B41FA5}">
                      <a16:colId xmlns:a16="http://schemas.microsoft.com/office/drawing/2014/main" xmlns="" val="3638430617"/>
                    </a:ext>
                  </a:extLst>
                </a:gridCol>
                <a:gridCol w="851188">
                  <a:extLst>
                    <a:ext uri="{9D8B030D-6E8A-4147-A177-3AD203B41FA5}">
                      <a16:colId xmlns:a16="http://schemas.microsoft.com/office/drawing/2014/main" xmlns="" val="3254236931"/>
                    </a:ext>
                  </a:extLst>
                </a:gridCol>
                <a:gridCol w="1034520">
                  <a:extLst>
                    <a:ext uri="{9D8B030D-6E8A-4147-A177-3AD203B41FA5}">
                      <a16:colId xmlns:a16="http://schemas.microsoft.com/office/drawing/2014/main" xmlns="" val="4012735737"/>
                    </a:ext>
                  </a:extLst>
                </a:gridCol>
                <a:gridCol w="772129">
                  <a:extLst>
                    <a:ext uri="{9D8B030D-6E8A-4147-A177-3AD203B41FA5}">
                      <a16:colId xmlns:a16="http://schemas.microsoft.com/office/drawing/2014/main" xmlns="" val="2277464518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xmlns="" val="3332460631"/>
                    </a:ext>
                  </a:extLst>
                </a:gridCol>
                <a:gridCol w="796389">
                  <a:extLst>
                    <a:ext uri="{9D8B030D-6E8A-4147-A177-3AD203B41FA5}">
                      <a16:colId xmlns:a16="http://schemas.microsoft.com/office/drawing/2014/main" xmlns="" val="3495742939"/>
                    </a:ext>
                  </a:extLst>
                </a:gridCol>
                <a:gridCol w="1040724">
                  <a:extLst>
                    <a:ext uri="{9D8B030D-6E8A-4147-A177-3AD203B41FA5}">
                      <a16:colId xmlns:a16="http://schemas.microsoft.com/office/drawing/2014/main" xmlns="" val="2254943778"/>
                    </a:ext>
                  </a:extLst>
                </a:gridCol>
              </a:tblGrid>
              <a:tr h="3023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d↑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p↑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3+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5+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/C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6+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1824842"/>
                  </a:ext>
                </a:extLst>
              </a:tr>
              <a:tr h="521937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RFQ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740075"/>
                  </a:ext>
                </a:extLst>
              </a:tr>
              <a:tr h="30239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CF-1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673541"/>
                  </a:ext>
                </a:extLst>
              </a:tr>
              <a:tr h="30239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CF-4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613991"/>
                  </a:ext>
                </a:extLst>
              </a:tr>
              <a:tr h="521937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ppc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17905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4648" y="1587731"/>
            <a:ext cx="656706" cy="55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8434" y="1584861"/>
            <a:ext cx="873735" cy="56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LEBT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6038" y="1592428"/>
            <a:ext cx="830021" cy="55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RFQ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48016" y="1592428"/>
            <a:ext cx="853231" cy="55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MEBT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99595" y="1592429"/>
            <a:ext cx="971339" cy="54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LU-20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0" idx="3"/>
            <a:endCxn id="11" idx="1"/>
          </p:cNvCxnSpPr>
          <p:nvPr/>
        </p:nvCxnSpPr>
        <p:spPr>
          <a:xfrm flipV="1">
            <a:off x="1471354" y="1865162"/>
            <a:ext cx="297080" cy="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  <a:endCxn id="12" idx="1"/>
          </p:cNvCxnSpPr>
          <p:nvPr/>
        </p:nvCxnSpPr>
        <p:spPr>
          <a:xfrm>
            <a:off x="2642169" y="1865162"/>
            <a:ext cx="283869" cy="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  <a:endCxn id="14" idx="1"/>
          </p:cNvCxnSpPr>
          <p:nvPr/>
        </p:nvCxnSpPr>
        <p:spPr>
          <a:xfrm>
            <a:off x="3756059" y="1868945"/>
            <a:ext cx="29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  <a:endCxn id="15" idx="1"/>
          </p:cNvCxnSpPr>
          <p:nvPr/>
        </p:nvCxnSpPr>
        <p:spPr>
          <a:xfrm flipV="1">
            <a:off x="4901247" y="1864314"/>
            <a:ext cx="298348" cy="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3"/>
          </p:cNvCxnSpPr>
          <p:nvPr/>
        </p:nvCxnSpPr>
        <p:spPr>
          <a:xfrm>
            <a:off x="6170934" y="1864314"/>
            <a:ext cx="286566" cy="1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8152" y="2160851"/>
            <a:ext cx="84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8549" y="2160851"/>
            <a:ext cx="70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679364" y="2145462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807114" y="2136198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8925" y="2202810"/>
            <a:ext cx="87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8-12%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465163" y="3635347"/>
            <a:ext cx="51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parameters of accelerated beam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450293" y="1592429"/>
            <a:ext cx="833682" cy="54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HEBT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640587" y="1596443"/>
            <a:ext cx="833682" cy="5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Nuclotron</a:t>
            </a:r>
            <a:endParaRPr lang="ru-RU" sz="1200" dirty="0"/>
          </a:p>
        </p:txBody>
      </p:sp>
      <p:cxnSp>
        <p:nvCxnSpPr>
          <p:cNvPr id="50" name="Прямая со стрелкой 49"/>
          <p:cNvCxnSpPr>
            <a:stCxn id="43" idx="3"/>
            <a:endCxn id="45" idx="1"/>
          </p:cNvCxnSpPr>
          <p:nvPr/>
        </p:nvCxnSpPr>
        <p:spPr>
          <a:xfrm>
            <a:off x="7283975" y="1864314"/>
            <a:ext cx="356612" cy="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36326" y="2180743"/>
            <a:ext cx="101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3-10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4648" y="2784477"/>
            <a:ext cx="656706" cy="55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68434" y="2781607"/>
            <a:ext cx="873735" cy="56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LEBT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26038" y="2789174"/>
            <a:ext cx="830021" cy="55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RFQ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48016" y="2789174"/>
            <a:ext cx="853231" cy="55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MEBT+ </a:t>
            </a:r>
            <a:r>
              <a:rPr lang="en-US" sz="1400" dirty="0" err="1" smtClean="0"/>
              <a:t>Buncher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199595" y="2789175"/>
            <a:ext cx="971339" cy="54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LU-20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27" idx="3"/>
            <a:endCxn id="34" idx="1"/>
          </p:cNvCxnSpPr>
          <p:nvPr/>
        </p:nvCxnSpPr>
        <p:spPr>
          <a:xfrm flipV="1">
            <a:off x="1471354" y="3061908"/>
            <a:ext cx="297080" cy="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3"/>
            <a:endCxn id="36" idx="1"/>
          </p:cNvCxnSpPr>
          <p:nvPr/>
        </p:nvCxnSpPr>
        <p:spPr>
          <a:xfrm>
            <a:off x="2642169" y="3061908"/>
            <a:ext cx="283869" cy="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6" idx="3"/>
            <a:endCxn id="37" idx="1"/>
          </p:cNvCxnSpPr>
          <p:nvPr/>
        </p:nvCxnSpPr>
        <p:spPr>
          <a:xfrm>
            <a:off x="3756059" y="3065691"/>
            <a:ext cx="29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7" idx="3"/>
            <a:endCxn id="38" idx="1"/>
          </p:cNvCxnSpPr>
          <p:nvPr/>
        </p:nvCxnSpPr>
        <p:spPr>
          <a:xfrm flipV="1">
            <a:off x="4901247" y="3061060"/>
            <a:ext cx="298348" cy="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8" idx="3"/>
          </p:cNvCxnSpPr>
          <p:nvPr/>
        </p:nvCxnSpPr>
        <p:spPr>
          <a:xfrm>
            <a:off x="6170934" y="3061060"/>
            <a:ext cx="286566" cy="1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78152" y="3357597"/>
            <a:ext cx="84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100%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08549" y="3357597"/>
            <a:ext cx="70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80%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679364" y="3342208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70%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67764" y="3320065"/>
            <a:ext cx="91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974271" y="3332944"/>
            <a:ext cx="90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25-38%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50293" y="2789175"/>
            <a:ext cx="833682" cy="54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HEBT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640587" y="2793189"/>
            <a:ext cx="833682" cy="5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Nuclotron</a:t>
            </a:r>
            <a:endParaRPr lang="ru-RU" sz="1200" dirty="0"/>
          </a:p>
        </p:txBody>
      </p:sp>
      <p:cxnSp>
        <p:nvCxnSpPr>
          <p:cNvPr id="55" name="Прямая со стрелкой 54"/>
          <p:cNvCxnSpPr>
            <a:stCxn id="52" idx="3"/>
            <a:endCxn id="54" idx="1"/>
          </p:cNvCxnSpPr>
          <p:nvPr/>
        </p:nvCxnSpPr>
        <p:spPr>
          <a:xfrm>
            <a:off x="7283975" y="3061060"/>
            <a:ext cx="356612" cy="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36326" y="3311430"/>
            <a:ext cx="101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dirty="0" smtClean="0"/>
              <a:t>-32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1223096"/>
            <a:ext cx="292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Obtained results (run 54)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3489" y="2418558"/>
            <a:ext cx="398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beam loss (with </a:t>
            </a:r>
            <a:r>
              <a:rPr lang="en-US" dirty="0" err="1" smtClean="0"/>
              <a:t>buncher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1975" y="1414881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 smtClean="0"/>
              <a:t>Buncher</a:t>
            </a:r>
            <a:r>
              <a:rPr lang="en-US" dirty="0" smtClean="0"/>
              <a:t> installation in front of LU-20 and MEBT (ITEP)</a:t>
            </a:r>
          </a:p>
          <a:p>
            <a:pPr marL="342900" indent="-342900">
              <a:buAutoNum type="arabicParenR"/>
            </a:pPr>
            <a:r>
              <a:rPr lang="en-US" dirty="0" smtClean="0"/>
              <a:t>Replacement of </a:t>
            </a:r>
            <a:r>
              <a:rPr lang="en-US" dirty="0" err="1" smtClean="0"/>
              <a:t>debuncher</a:t>
            </a:r>
            <a:r>
              <a:rPr lang="en-US" dirty="0" smtClean="0"/>
              <a:t> at transportation channel from LU-20 to Nuclotron (INR RAS).</a:t>
            </a:r>
          </a:p>
          <a:p>
            <a:pPr marL="342900" indent="-342900">
              <a:buAutoNum type="arabicParenR"/>
            </a:pPr>
            <a:r>
              <a:rPr lang="en-US" dirty="0" smtClean="0"/>
              <a:t>Beam diagnostics.</a:t>
            </a:r>
          </a:p>
          <a:p>
            <a:pPr marL="342900" indent="-342900">
              <a:buAutoNum type="arabicParenR"/>
            </a:pPr>
            <a:r>
              <a:rPr lang="en-US" dirty="0" smtClean="0"/>
              <a:t>Replacement of power supplies for elements of transportation channel.</a:t>
            </a:r>
          </a:p>
          <a:p>
            <a:pPr marL="342900" indent="-342900">
              <a:buAutoNum type="arabicParenR"/>
            </a:pPr>
            <a:r>
              <a:rPr lang="en-US" dirty="0" smtClean="0"/>
              <a:t>Channel optics optimization.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81" y="2934393"/>
            <a:ext cx="2001825" cy="3421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9" y="3399906"/>
            <a:ext cx="5244476" cy="2956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0758" y="3657187"/>
            <a:ext cx="140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Buncher</a:t>
            </a:r>
            <a:r>
              <a:rPr lang="en-US" dirty="0" smtClean="0"/>
              <a:t> tuning and installation (</a:t>
            </a:r>
            <a:r>
              <a:rPr lang="en-US" dirty="0" err="1" smtClean="0"/>
              <a:t>april</a:t>
            </a:r>
            <a:r>
              <a:rPr lang="en-US" dirty="0" smtClean="0"/>
              <a:t> 2017)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ions </a:t>
            </a:r>
            <a:r>
              <a:rPr lang="en-US" b="1" dirty="0" err="1" smtClean="0"/>
              <a:t>linac</a:t>
            </a:r>
            <a:r>
              <a:rPr lang="en-US" b="1" dirty="0" smtClean="0"/>
              <a:t> (</a:t>
            </a:r>
            <a:r>
              <a:rPr lang="en-US" b="1" dirty="0" err="1" smtClean="0"/>
              <a:t>HILAc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33" y="1332732"/>
            <a:ext cx="5359217" cy="4782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0" y="1705801"/>
            <a:ext cx="2388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Heavy Ions Linear Accelerator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u="sng" dirty="0"/>
          </a:p>
          <a:p>
            <a:pPr algn="ctr" eaLnBrk="0" hangingPunct="0">
              <a:defRPr/>
            </a:pPr>
            <a:r>
              <a:rPr lang="en-US" b="1" dirty="0"/>
              <a:t>NICA Injector for </a:t>
            </a:r>
            <a:r>
              <a:rPr lang="ru-RU" b="1" dirty="0"/>
              <a:t> </a:t>
            </a:r>
            <a:r>
              <a:rPr lang="en-US" b="1" dirty="0"/>
              <a:t>Au</a:t>
            </a:r>
            <a:r>
              <a:rPr lang="en-US" b="1" baseline="30000" dirty="0"/>
              <a:t>31+  </a:t>
            </a:r>
            <a:r>
              <a:rPr lang="en-US" b="1" dirty="0"/>
              <a:t>3.2 MeV/u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to Booster &amp; Nuclotron 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 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/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In collaboration with 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“BEVATECH OHG”(Germany)</a:t>
            </a:r>
            <a:r>
              <a:rPr lang="ru-RU" b="1" dirty="0"/>
              <a:t>,</a:t>
            </a:r>
            <a:endParaRPr lang="en-US" b="1" dirty="0"/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/>
              <a:t> </a:t>
            </a:r>
            <a:r>
              <a:rPr lang="en-US" b="1" dirty="0"/>
              <a:t>JINR, INR, ITEP(Russia)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1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HILAc</a:t>
            </a:r>
            <a:r>
              <a:rPr lang="en-US" b="1" dirty="0" smtClean="0"/>
              <a:t> design parameters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41797"/>
            <a:ext cx="7860551" cy="49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RF Amplifiers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6" name="Группа 19"/>
          <p:cNvGrpSpPr/>
          <p:nvPr/>
        </p:nvGrpSpPr>
        <p:grpSpPr>
          <a:xfrm>
            <a:off x="628650" y="1441424"/>
            <a:ext cx="4283075" cy="3160712"/>
            <a:chOff x="153988" y="865188"/>
            <a:chExt cx="4283075" cy="316071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88" y="865188"/>
              <a:ext cx="4283075" cy="3160712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2700000" sx="102000" sy="102000" algn="tl" rotWithShape="0">
                <a:srgbClr val="000000">
                  <a:alpha val="39999"/>
                </a:srgbClr>
              </a:outerShdw>
            </a:effectLst>
            <a:extLst/>
          </p:spPr>
        </p:pic>
        <p:sp>
          <p:nvSpPr>
            <p:cNvPr id="8" name="Прямоугольник 11"/>
            <p:cNvSpPr>
              <a:spLocks noChangeArrowheads="1"/>
            </p:cNvSpPr>
            <p:nvPr/>
          </p:nvSpPr>
          <p:spPr bwMode="auto">
            <a:xfrm rot="21212848">
              <a:off x="2874963" y="1042988"/>
              <a:ext cx="1401762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b="1" i="1">
                  <a:solidFill>
                    <a:srgbClr val="FF0000"/>
                  </a:solidFill>
                </a:rPr>
                <a:t>RFQ </a:t>
              </a:r>
              <a:endParaRPr lang="ru-RU" sz="1900" b="1" i="1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 rot="21367720">
              <a:off x="1928813" y="1119188"/>
              <a:ext cx="1158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IH2 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14"/>
            <p:cNvSpPr>
              <a:spLocks noChangeArrowheads="1"/>
            </p:cNvSpPr>
            <p:nvPr/>
          </p:nvSpPr>
          <p:spPr bwMode="auto">
            <a:xfrm rot="21375657">
              <a:off x="869950" y="1238250"/>
              <a:ext cx="103663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</a:rPr>
                <a:t>IH1 </a:t>
              </a:r>
              <a:endParaRPr lang="ru-RU" sz="16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5203432" y="2792313"/>
            <a:ext cx="3225338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Three solid state amplifiers,</a:t>
            </a:r>
          </a:p>
          <a:p>
            <a:r>
              <a:rPr lang="en-US" dirty="0" smtClean="0"/>
              <a:t>100MHz</a:t>
            </a:r>
            <a:r>
              <a:rPr lang="ru-RU" dirty="0" smtClean="0"/>
              <a:t>, 10</a:t>
            </a:r>
            <a:r>
              <a:rPr lang="en-US" dirty="0" smtClean="0"/>
              <a:t>Hz rate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1</a:t>
            </a:r>
            <a:r>
              <a:rPr lang="en-US" b="1" i="1" dirty="0">
                <a:solidFill>
                  <a:srgbClr val="FF0000"/>
                </a:solidFill>
              </a:rPr>
              <a:t>4</a:t>
            </a:r>
            <a:r>
              <a:rPr lang="en-US" b="1" i="1" dirty="0" smtClean="0">
                <a:solidFill>
                  <a:srgbClr val="FF0000"/>
                </a:solidFill>
              </a:rPr>
              <a:t>0 </a:t>
            </a:r>
            <a:r>
              <a:rPr lang="en-US" b="1" i="1" dirty="0">
                <a:solidFill>
                  <a:srgbClr val="FF0000"/>
                </a:solidFill>
              </a:rPr>
              <a:t>kW,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340 </a:t>
            </a:r>
            <a:r>
              <a:rPr lang="en-US" b="1" i="1" dirty="0">
                <a:solidFill>
                  <a:srgbClr val="FF0000"/>
                </a:solidFill>
              </a:rPr>
              <a:t>kW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340 kW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432" y="1630092"/>
            <a:ext cx="134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856769" y="5175675"/>
            <a:ext cx="482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Operational vacuum @ 5,5*10-7 mbar</a:t>
            </a:r>
          </a:p>
          <a:p>
            <a:r>
              <a:rPr lang="en-US" dirty="0" smtClean="0">
                <a:latin typeface="ArialMT"/>
              </a:rPr>
              <a:t>Achieved vacuum conditions </a:t>
            </a:r>
            <a:r>
              <a:rPr lang="en-US" dirty="0">
                <a:latin typeface="ArialMT"/>
              </a:rPr>
              <a:t>@ 7*10-8 mbar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48448" y="3798149"/>
            <a:ext cx="326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pulse length RF: 200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2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Krion-6T ESIS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1927654" cy="365125"/>
          </a:xfrm>
        </p:spPr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44502"/>
              </p:ext>
            </p:extLst>
          </p:nvPr>
        </p:nvGraphicFramePr>
        <p:xfrm>
          <a:off x="91437" y="1301798"/>
          <a:ext cx="5569527" cy="316531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87239">
                  <a:extLst>
                    <a:ext uri="{9D8B030D-6E8A-4147-A177-3AD203B41FA5}">
                      <a16:colId xmlns:a16="http://schemas.microsoft.com/office/drawing/2014/main" xmlns="" val="4198177681"/>
                    </a:ext>
                  </a:extLst>
                </a:gridCol>
                <a:gridCol w="1145062">
                  <a:extLst>
                    <a:ext uri="{9D8B030D-6E8A-4147-A177-3AD203B41FA5}">
                      <a16:colId xmlns:a16="http://schemas.microsoft.com/office/drawing/2014/main" xmlns="" val="3390515242"/>
                    </a:ext>
                  </a:extLst>
                </a:gridCol>
                <a:gridCol w="1032873">
                  <a:extLst>
                    <a:ext uri="{9D8B030D-6E8A-4147-A177-3AD203B41FA5}">
                      <a16:colId xmlns:a16="http://schemas.microsoft.com/office/drawing/2014/main" xmlns="" val="805185335"/>
                    </a:ext>
                  </a:extLst>
                </a:gridCol>
                <a:gridCol w="1604353">
                  <a:extLst>
                    <a:ext uri="{9D8B030D-6E8A-4147-A177-3AD203B41FA5}">
                      <a16:colId xmlns:a16="http://schemas.microsoft.com/office/drawing/2014/main" xmlns="" val="5371073"/>
                    </a:ext>
                  </a:extLst>
                </a:gridCol>
              </a:tblGrid>
              <a:tr h="51868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Project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 test bench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Nuclotron</a:t>
                      </a:r>
                      <a:r>
                        <a:rPr lang="en-US" sz="1400" baseline="0" dirty="0" smtClean="0"/>
                        <a:t> run #50 (2014)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9256978"/>
                  </a:ext>
                </a:extLst>
              </a:tr>
              <a:tr h="22508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Element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Au</a:t>
                      </a:r>
                      <a:r>
                        <a:rPr lang="en-US" sz="14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31+</a:t>
                      </a:r>
                      <a:endParaRPr lang="ru-RU" sz="1400" baseline="30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</a:t>
                      </a:r>
                      <a:r>
                        <a:rPr lang="en-US" sz="1400" baseline="30000" dirty="0" smtClean="0"/>
                        <a:t>50+</a:t>
                      </a:r>
                      <a:endParaRPr lang="ru-RU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</a:t>
                      </a:r>
                      <a:r>
                        <a:rPr lang="en-US" sz="1400" baseline="30000" dirty="0" smtClean="0"/>
                        <a:t>16+</a:t>
                      </a:r>
                      <a:endParaRPr lang="ru-RU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13468"/>
                  </a:ext>
                </a:extLst>
              </a:tr>
              <a:tr h="3826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Ion intensity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ppp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1.4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x10</a:t>
                      </a:r>
                      <a:r>
                        <a:rPr lang="en-US" sz="14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400" baseline="30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3x10</a:t>
                      </a:r>
                      <a:r>
                        <a:rPr lang="en-US" sz="1400" baseline="30000" dirty="0" smtClean="0"/>
                        <a:t>7</a:t>
                      </a:r>
                      <a:endParaRPr lang="ru-RU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4x10</a:t>
                      </a:r>
                      <a:r>
                        <a:rPr lang="en-US" sz="1400" baseline="30000" dirty="0" smtClean="0"/>
                        <a:t>8</a:t>
                      </a:r>
                      <a:endParaRPr lang="ru-RU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446626"/>
                  </a:ext>
                </a:extLst>
              </a:tr>
              <a:tr h="3826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Magnetic field</a:t>
                      </a:r>
                      <a:r>
                        <a:rPr lang="en-US" sz="1400" dirty="0" smtClean="0"/>
                        <a:t>, T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151913"/>
                  </a:ext>
                </a:extLst>
              </a:tr>
              <a:tr h="3826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Extraction time from ESIS</a:t>
                      </a:r>
                      <a:r>
                        <a:rPr lang="en-US" sz="1400" dirty="0" smtClean="0"/>
                        <a:t>, 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- 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135291"/>
                  </a:ext>
                </a:extLst>
              </a:tr>
              <a:tr h="42656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Energy of electron string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keV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9-10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5-6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4840059"/>
                  </a:ext>
                </a:extLst>
              </a:tr>
              <a:tr h="5402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RMS emittance</a:t>
                      </a:r>
                      <a:endParaRPr lang="ru-RU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0.6 </a:t>
                      </a:r>
                      <a:r>
                        <a:rPr lang="el-G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mm </a:t>
                      </a:r>
                      <a:r>
                        <a:rPr lang="en-US" sz="1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mrad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(for 8 </a:t>
                      </a:r>
                      <a:r>
                        <a:rPr lang="el-G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 extraction time)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0.15 </a:t>
                      </a:r>
                      <a:r>
                        <a:rPr lang="el-G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π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mm </a:t>
                      </a:r>
                      <a:r>
                        <a:rPr lang="en-US" sz="1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mrad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(for 30 </a:t>
                      </a:r>
                      <a:r>
                        <a:rPr lang="el-GR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 extraction time)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405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44" y="1396903"/>
            <a:ext cx="3391956" cy="1912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44" y="3571487"/>
            <a:ext cx="3391956" cy="23887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9232" y="4804896"/>
            <a:ext cx="5473935" cy="14465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dirty="0"/>
              <a:t>Plans: </a:t>
            </a:r>
            <a:endParaRPr lang="en-US" altLang="ru-RU" sz="1600" dirty="0" smtClean="0"/>
          </a:p>
          <a:p>
            <a:pPr>
              <a:spcBef>
                <a:spcPct val="50000"/>
              </a:spcBef>
            </a:pPr>
            <a:r>
              <a:rPr lang="en-US" altLang="ru-RU" sz="1600" dirty="0" smtClean="0"/>
              <a:t>1) Preparation for Ar</a:t>
            </a:r>
            <a:r>
              <a:rPr lang="en-US" altLang="ru-RU" sz="1600" baseline="30000" dirty="0" smtClean="0"/>
              <a:t>16+</a:t>
            </a:r>
            <a:r>
              <a:rPr lang="en-US" altLang="ru-RU" sz="1600" dirty="0" smtClean="0"/>
              <a:t> and Kr</a:t>
            </a:r>
            <a:r>
              <a:rPr lang="en-US" altLang="ru-RU" sz="1600" baseline="30000" dirty="0" smtClean="0"/>
              <a:t>26+</a:t>
            </a:r>
            <a:r>
              <a:rPr lang="en-US" altLang="ru-RU" sz="1600" dirty="0" smtClean="0"/>
              <a:t> injection in 2017.</a:t>
            </a:r>
          </a:p>
          <a:p>
            <a:pPr>
              <a:spcBef>
                <a:spcPct val="50000"/>
              </a:spcBef>
            </a:pPr>
            <a:r>
              <a:rPr lang="en-US" altLang="ru-RU" sz="1600" dirty="0" smtClean="0"/>
              <a:t>2) </a:t>
            </a:r>
            <a:r>
              <a:rPr lang="en-US" altLang="ru-RU" sz="1600" dirty="0"/>
              <a:t>Improvement of internal </a:t>
            </a:r>
            <a:r>
              <a:rPr lang="en-US" altLang="ru-RU" sz="1600" dirty="0" smtClean="0"/>
              <a:t>Au and Bi </a:t>
            </a:r>
            <a:r>
              <a:rPr lang="en-US" altLang="ru-RU" sz="1600" dirty="0" smtClean="0"/>
              <a:t>injection.</a:t>
            </a:r>
            <a:endParaRPr lang="en-US" altLang="ru-RU" sz="1600" dirty="0"/>
          </a:p>
          <a:p>
            <a:pPr>
              <a:spcBef>
                <a:spcPct val="50000"/>
              </a:spcBef>
            </a:pPr>
            <a:r>
              <a:rPr lang="en-US" altLang="ru-RU" sz="1600" dirty="0" smtClean="0"/>
              <a:t>3) </a:t>
            </a:r>
            <a:r>
              <a:rPr lang="en-US" altLang="ru-RU" sz="1600" dirty="0"/>
              <a:t>Experiments in Au production in </a:t>
            </a: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</a:rPr>
              <a:t>magnetic field up to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6Т</a:t>
            </a:r>
            <a:r>
              <a:rPr lang="en-US" altLang="ru-RU" sz="1600" dirty="0" smtClean="0"/>
              <a:t>.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Laser ion source and LEBT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6" y="1714479"/>
            <a:ext cx="8252218" cy="464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7654" y="1349355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LEBT: </a:t>
            </a:r>
            <a:r>
              <a:rPr lang="en-US" b="1" dirty="0" err="1" smtClean="0"/>
              <a:t>Ein</a:t>
            </a:r>
            <a:r>
              <a:rPr lang="en-US" b="1" dirty="0" smtClean="0"/>
              <a:t>=3 </a:t>
            </a:r>
            <a:r>
              <a:rPr lang="en-US" b="1" dirty="0" err="1" smtClean="0"/>
              <a:t>keV</a:t>
            </a:r>
            <a:r>
              <a:rPr lang="en-US" b="1" dirty="0" smtClean="0"/>
              <a:t>/u		</a:t>
            </a:r>
            <a:r>
              <a:rPr lang="en-US" b="1" dirty="0" err="1" smtClean="0"/>
              <a:t>Eout</a:t>
            </a:r>
            <a:r>
              <a:rPr lang="en-US" b="1" dirty="0" smtClean="0"/>
              <a:t>=17 </a:t>
            </a:r>
            <a:r>
              <a:rPr lang="en-US" b="1" dirty="0" err="1"/>
              <a:t>keV</a:t>
            </a:r>
            <a:r>
              <a:rPr lang="en-US" b="1" dirty="0"/>
              <a:t>/u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83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RFQ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01" y="3837901"/>
            <a:ext cx="3607723" cy="2333353"/>
          </a:xfrm>
          <a:prstGeom prst="rect">
            <a:avLst/>
          </a:prstGeom>
        </p:spPr>
      </p:pic>
      <p:pic>
        <p:nvPicPr>
          <p:cNvPr id="8" name="Содержимое 3" descr="20160909_084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57255" y="1354668"/>
            <a:ext cx="4085579" cy="229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8455"/>
            <a:ext cx="5057255" cy="38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Buncher+IH1+IH2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 descr="20160909_08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532" y="1246909"/>
            <a:ext cx="6853390" cy="385503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3936" y="4898685"/>
            <a:ext cx="3922223" cy="1822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+mn-lt"/>
              </a:rPr>
              <a:t>DTL structure </a:t>
            </a:r>
            <a:r>
              <a:rPr lang="ru-RU" sz="1800" dirty="0">
                <a:latin typeface="+mn-lt"/>
              </a:rPr>
              <a:t>«KONUS» (</a:t>
            </a:r>
            <a:r>
              <a:rPr lang="ru-RU" sz="1800" b="1" dirty="0" err="1">
                <a:latin typeface="+mn-lt"/>
              </a:rPr>
              <a:t>KO</a:t>
            </a:r>
            <a:r>
              <a:rPr lang="ru-RU" sz="1800" dirty="0" err="1">
                <a:latin typeface="+mn-lt"/>
              </a:rPr>
              <a:t>mbinierte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NU</a:t>
            </a:r>
            <a:r>
              <a:rPr lang="ru-RU" sz="1800" dirty="0" err="1">
                <a:latin typeface="+mn-lt"/>
              </a:rPr>
              <a:t>ll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grad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S</a:t>
            </a:r>
            <a:r>
              <a:rPr lang="ru-RU" sz="1800" dirty="0" err="1">
                <a:latin typeface="+mn-lt"/>
              </a:rPr>
              <a:t>truktur</a:t>
            </a:r>
            <a:r>
              <a:rPr lang="ru-RU" sz="1800" dirty="0">
                <a:latin typeface="+mn-lt"/>
              </a:rPr>
              <a:t>) – </a:t>
            </a:r>
            <a:r>
              <a:rPr lang="en-US" sz="1800" dirty="0">
                <a:latin typeface="+mn-lt"/>
              </a:rPr>
              <a:t>combined structure with zero </a:t>
            </a:r>
            <a:r>
              <a:rPr lang="ru-RU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synchronous phase</a:t>
            </a:r>
            <a:r>
              <a:rPr lang="ru-RU" sz="1800" dirty="0">
                <a:latin typeface="+mn-lt"/>
              </a:rPr>
              <a:t>.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+mn-lt"/>
              </a:rPr>
            </a:b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03" y="5162204"/>
            <a:ext cx="3582786" cy="11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of Contents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and layout of the injection complex</a:t>
            </a:r>
          </a:p>
          <a:p>
            <a:r>
              <a:rPr lang="en-US" dirty="0" smtClean="0"/>
              <a:t>LU-20 injector:</a:t>
            </a:r>
          </a:p>
          <a:p>
            <a:pPr lvl="1"/>
            <a:r>
              <a:rPr lang="en-US" dirty="0" smtClean="0"/>
              <a:t>Source of polarized Ions</a:t>
            </a:r>
          </a:p>
          <a:p>
            <a:pPr lvl="1"/>
            <a:r>
              <a:rPr lang="en-US" dirty="0" smtClean="0"/>
              <a:t>Modernized </a:t>
            </a:r>
            <a:r>
              <a:rPr lang="en-US" dirty="0" err="1" smtClean="0"/>
              <a:t>foreinjector</a:t>
            </a:r>
            <a:endParaRPr lang="en-US" dirty="0" smtClean="0"/>
          </a:p>
          <a:p>
            <a:pPr lvl="1"/>
            <a:r>
              <a:rPr lang="en-US" dirty="0" smtClean="0"/>
              <a:t>Transportation channel overview</a:t>
            </a:r>
          </a:p>
          <a:p>
            <a:pPr lvl="1"/>
            <a:r>
              <a:rPr lang="en-US" dirty="0" smtClean="0"/>
              <a:t>Obtained results during Nuclotron runs 52-54</a:t>
            </a:r>
          </a:p>
          <a:p>
            <a:r>
              <a:rPr lang="en-US" dirty="0" smtClean="0"/>
              <a:t>Heavy ions linear accelerator (</a:t>
            </a:r>
            <a:r>
              <a:rPr lang="en-US" dirty="0" err="1" smtClean="0"/>
              <a:t>HILAc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Design &amp; parameters</a:t>
            </a:r>
          </a:p>
          <a:p>
            <a:pPr lvl="1"/>
            <a:r>
              <a:rPr lang="en-US" dirty="0" smtClean="0"/>
              <a:t>Commissioning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5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179723" cy="72694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Test bench for </a:t>
            </a:r>
            <a:r>
              <a:rPr lang="en-US" sz="4000" b="1" dirty="0" err="1" smtClean="0"/>
              <a:t>HILAc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comissioning</a:t>
            </a:r>
            <a:endParaRPr lang="ru-RU" sz="40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3" y="3237836"/>
            <a:ext cx="6696285" cy="1966318"/>
          </a:xfrm>
          <a:prstGeom prst="rect">
            <a:avLst/>
          </a:prstGeom>
        </p:spPr>
      </p:pic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708222" y="2041656"/>
            <a:ext cx="6825272" cy="3811778"/>
            <a:chOff x="572536" y="-59486"/>
            <a:chExt cx="5225660" cy="292083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29715" y="2461297"/>
              <a:ext cx="600710" cy="40005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D1</a:t>
              </a:r>
              <a:endParaRPr lang="ru-RU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33700" y="2495740"/>
              <a:ext cx="647700" cy="262716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T1</a:t>
              </a:r>
              <a:endParaRPr lang="ru-RU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2536" y="2516962"/>
              <a:ext cx="868680" cy="303529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S2v, S2h</a:t>
              </a:r>
              <a:endParaRPr lang="ru-RU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V="1">
              <a:off x="1714500" y="1451620"/>
              <a:ext cx="877598" cy="109747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7" name="Прямоугольник 36"/>
            <p:cNvSpPr/>
            <p:nvPr/>
          </p:nvSpPr>
          <p:spPr>
            <a:xfrm>
              <a:off x="1971673" y="2519081"/>
              <a:ext cx="600710" cy="28448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D2</a:t>
              </a:r>
              <a:endParaRPr lang="ru-RU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38" name="Прямая со стрелкой 37"/>
            <p:cNvCxnSpPr>
              <a:stCxn id="37" idx="0"/>
            </p:cNvCxnSpPr>
            <p:nvPr/>
          </p:nvCxnSpPr>
          <p:spPr>
            <a:xfrm flipV="1">
              <a:off x="2272028" y="1491981"/>
              <a:ext cx="700634" cy="10271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3257549" y="1354626"/>
              <a:ext cx="276245" cy="110667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0" name="Прямоугольник 39"/>
            <p:cNvSpPr/>
            <p:nvPr/>
          </p:nvSpPr>
          <p:spPr>
            <a:xfrm>
              <a:off x="4197527" y="2492019"/>
              <a:ext cx="714375" cy="257175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T2</a:t>
              </a:r>
              <a:endParaRPr lang="ru-RU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flipH="1" flipV="1">
              <a:off x="4472723" y="1451620"/>
              <a:ext cx="81993" cy="100595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2" name="Прямоугольник 41"/>
            <p:cNvSpPr/>
            <p:nvPr/>
          </p:nvSpPr>
          <p:spPr>
            <a:xfrm>
              <a:off x="1721318" y="597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latin typeface="Calibri"/>
                  <a:ea typeface="Times New Roman"/>
                  <a:cs typeface="Times New Roman"/>
                </a:rPr>
                <a:t>CT1</a:t>
              </a:r>
              <a:endParaRPr lang="ru-RU" dirty="0"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477048" y="-1277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latin typeface="Calibri"/>
                  <a:ea typeface="Times New Roman"/>
                  <a:cs typeface="Times New Roman"/>
                </a:rPr>
                <a:t>PP1</a:t>
              </a:r>
              <a:endParaRPr lang="ru-RU" dirty="0">
                <a:latin typeface="Times New Roman"/>
                <a:ea typeface="Times New Roman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940393" y="205996"/>
              <a:ext cx="623511" cy="109036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5" name="Прямая со стрелкой 44"/>
            <p:cNvCxnSpPr/>
            <p:nvPr/>
          </p:nvCxnSpPr>
          <p:spPr>
            <a:xfrm>
              <a:off x="2721804" y="234213"/>
              <a:ext cx="1" cy="96710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6" name="Прямоугольник 45"/>
            <p:cNvSpPr/>
            <p:nvPr/>
          </p:nvSpPr>
          <p:spPr>
            <a:xfrm>
              <a:off x="4756428" y="-59486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latin typeface="Calibri"/>
                  <a:ea typeface="Times New Roman"/>
                  <a:cs typeface="Times New Roman"/>
                </a:rPr>
                <a:t>CT2</a:t>
              </a:r>
              <a:endParaRPr lang="ru-RU" dirty="0">
                <a:latin typeface="Times New Roman"/>
                <a:ea typeface="Times New Roman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97376" y="-4916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latin typeface="Calibri"/>
                  <a:ea typeface="Times New Roman"/>
                  <a:cs typeface="Times New Roman"/>
                </a:rPr>
                <a:t>PP3</a:t>
              </a:r>
              <a:endParaRPr lang="ru-RU" dirty="0">
                <a:latin typeface="Times New Roman"/>
                <a:ea typeface="Times New Roman"/>
              </a:endParaRPr>
            </a:p>
          </p:txBody>
        </p:sp>
        <p:cxnSp>
          <p:nvCxnSpPr>
            <p:cNvPr id="48" name="Прямая со стрелкой 47"/>
            <p:cNvCxnSpPr>
              <a:stCxn id="46" idx="2"/>
            </p:cNvCxnSpPr>
            <p:nvPr/>
          </p:nvCxnSpPr>
          <p:spPr>
            <a:xfrm>
              <a:off x="5027890" y="224994"/>
              <a:ext cx="725648" cy="114284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9" name="Прямая со стрелкой 48"/>
            <p:cNvCxnSpPr>
              <a:stCxn id="47" idx="2"/>
            </p:cNvCxnSpPr>
            <p:nvPr/>
          </p:nvCxnSpPr>
          <p:spPr>
            <a:xfrm>
              <a:off x="5468838" y="235320"/>
              <a:ext cx="329358" cy="110496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50" name="Прямоугольник 49"/>
            <p:cNvSpPr/>
            <p:nvPr/>
          </p:nvSpPr>
          <p:spPr>
            <a:xfrm>
              <a:off x="4067606" y="-10581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latin typeface="Calibri"/>
                  <a:ea typeface="Times New Roman"/>
                  <a:cs typeface="Times New Roman"/>
                </a:rPr>
                <a:t>PP2</a:t>
              </a:r>
              <a:endParaRPr lang="ru-RU" dirty="0">
                <a:latin typeface="Times New Roman"/>
                <a:ea typeface="Times New Roman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4339068" y="245269"/>
              <a:ext cx="25458" cy="105109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52" name="Минус 51"/>
          <p:cNvSpPr/>
          <p:nvPr/>
        </p:nvSpPr>
        <p:spPr>
          <a:xfrm>
            <a:off x="7477056" y="3446266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47874" y="3923031"/>
            <a:ext cx="1565471" cy="148097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-675616" y="1214176"/>
            <a:ext cx="847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FC-Faraday cup, </a:t>
            </a:r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/>
              <a:t>-</a:t>
            </a:r>
            <a:r>
              <a:rPr lang="en-US" sz="1400" b="1" dirty="0" err="1"/>
              <a:t>steerer</a:t>
            </a:r>
            <a:r>
              <a:rPr lang="en-US" sz="1400" b="1" dirty="0"/>
              <a:t>, CT-current transformer, PP-phase probe,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/>
              <a:t>-doublet, 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/>
              <a:t>-triplet, </a:t>
            </a: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dirty="0" smtClean="0"/>
              <a:t>-</a:t>
            </a:r>
            <a:r>
              <a:rPr lang="en-US" sz="1400" b="1" dirty="0" err="1" smtClean="0"/>
              <a:t>buncher</a:t>
            </a:r>
            <a:r>
              <a:rPr lang="en-US" sz="1400" b="1" dirty="0" smtClean="0"/>
              <a:t>.</a:t>
            </a:r>
            <a:endParaRPr lang="en-US" sz="1400" b="1" dirty="0"/>
          </a:p>
          <a:p>
            <a:pPr algn="ctr"/>
            <a:r>
              <a:rPr lang="en-US" sz="1400" b="1" dirty="0"/>
              <a:t>Experimental </a:t>
            </a:r>
            <a:r>
              <a:rPr lang="en-US" sz="1400" b="1" dirty="0" err="1"/>
              <a:t>Eout</a:t>
            </a:r>
            <a:r>
              <a:rPr lang="en-US" sz="1400" b="1" dirty="0"/>
              <a:t>= 3.2 MeV</a:t>
            </a:r>
            <a:endParaRPr lang="ru-RU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058174" y="226077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FC</a:t>
            </a: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8309115" y="2579212"/>
            <a:ext cx="0" cy="1128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5" name="Прямоугольник 84"/>
          <p:cNvSpPr/>
          <p:nvPr/>
        </p:nvSpPr>
        <p:spPr>
          <a:xfrm>
            <a:off x="8257651" y="3701803"/>
            <a:ext cx="120312" cy="403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7354079" y="3093012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Analyzing</a:t>
            </a:r>
          </a:p>
          <a:p>
            <a:r>
              <a:rPr lang="en-US" sz="1400" b="1" dirty="0"/>
              <a:t> magnet</a:t>
            </a:r>
            <a:endParaRPr lang="ru-RU" sz="1400" b="1" dirty="0"/>
          </a:p>
        </p:txBody>
      </p:sp>
      <p:cxnSp>
        <p:nvCxnSpPr>
          <p:cNvPr id="88" name="Прямая со стрелкой 87"/>
          <p:cNvCxnSpPr>
            <a:stCxn id="86" idx="2"/>
            <a:endCxn id="52" idx="3"/>
          </p:cNvCxnSpPr>
          <p:nvPr/>
        </p:nvCxnSpPr>
        <p:spPr>
          <a:xfrm>
            <a:off x="7868804" y="3616232"/>
            <a:ext cx="65452" cy="179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10187942" y="2834642"/>
            <a:ext cx="7620" cy="2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628650" y="3811083"/>
            <a:ext cx="363173" cy="202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5915" y="3332471"/>
            <a:ext cx="93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78365" y="3288933"/>
            <a:ext cx="7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RFQ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445" y="3091776"/>
            <a:ext cx="85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IH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667" y="3087648"/>
            <a:ext cx="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IH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3672" y="2998465"/>
            <a:ext cx="48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204662" cy="726944"/>
          </a:xfrm>
        </p:spPr>
        <p:txBody>
          <a:bodyPr>
            <a:normAutofit/>
          </a:bodyPr>
          <a:lstStyle/>
          <a:p>
            <a:r>
              <a:rPr lang="en-US" b="1" dirty="0"/>
              <a:t>C3+  ions from Laser Ion </a:t>
            </a:r>
            <a:r>
              <a:rPr lang="en-US" b="1" dirty="0" smtClean="0"/>
              <a:t>Source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4418" y="1964075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Phase probe’s </a:t>
            </a:r>
            <a:r>
              <a:rPr lang="en-US" sz="1600" b="1" dirty="0" smtClean="0"/>
              <a:t>signals</a:t>
            </a:r>
          </a:p>
          <a:p>
            <a:pPr algn="ctr"/>
            <a:r>
              <a:rPr lang="en-US" sz="1600" b="1" dirty="0" smtClean="0"/>
              <a:t>MEBT (red), IH1(blue), IH2(green) 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2419" y="1964075"/>
            <a:ext cx="2751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Current </a:t>
            </a:r>
            <a:r>
              <a:rPr lang="en-US" sz="1600" b="1" dirty="0" smtClean="0"/>
              <a:t>transformer’s</a:t>
            </a:r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/>
              <a:t>and Faraday cup signals  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" y="2871989"/>
            <a:ext cx="7748274" cy="3394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" y="2871989"/>
            <a:ext cx="3770116" cy="33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179724" cy="726944"/>
          </a:xfrm>
        </p:spPr>
        <p:txBody>
          <a:bodyPr>
            <a:normAutofit/>
          </a:bodyPr>
          <a:lstStyle/>
          <a:p>
            <a:r>
              <a:rPr lang="en-US" b="1" dirty="0"/>
              <a:t>C3+  ions from Laser Ion Source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44" y="2741065"/>
            <a:ext cx="4576405" cy="2668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4619" y="2080718"/>
            <a:ext cx="352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spectrum after </a:t>
            </a:r>
            <a:r>
              <a:rPr lang="en-US" dirty="0" err="1"/>
              <a:t>HILAc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28096" y="1479181"/>
            <a:ext cx="685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Experimentally found energy ≈ 3.2 MeV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441" y="2134985"/>
            <a:ext cx="391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RFQ at nominal energy of 300 </a:t>
            </a:r>
            <a:r>
              <a:rPr lang="en-US" dirty="0" err="1"/>
              <a:t>AKeV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4647" y="5511338"/>
            <a:ext cx="755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energy matches with design parameters of </a:t>
            </a:r>
            <a:r>
              <a:rPr lang="en-US" dirty="0" err="1" smtClean="0"/>
              <a:t>HILAc</a:t>
            </a:r>
            <a:endParaRPr lang="ru-RU" dirty="0"/>
          </a:p>
        </p:txBody>
      </p:sp>
      <p:pic>
        <p:nvPicPr>
          <p:cNvPr id="13" name="Bild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4891" r="9039" b="5940"/>
          <a:stretch/>
        </p:blipFill>
        <p:spPr bwMode="auto">
          <a:xfrm>
            <a:off x="55071" y="2542021"/>
            <a:ext cx="4399604" cy="2952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cx="http://schemas.microsoft.com/office/drawing/2014/chartex" xmlns:w16se="http://schemas.microsoft.com/office/word/2015/wordml/symex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211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8269" y="1579418"/>
            <a:ext cx="7817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Development of transportation channel from </a:t>
            </a:r>
            <a:r>
              <a:rPr lang="en-US" dirty="0" err="1" smtClean="0"/>
              <a:t>HILAc</a:t>
            </a:r>
            <a:r>
              <a:rPr lang="en-US" dirty="0" smtClean="0"/>
              <a:t> to Booster.</a:t>
            </a:r>
            <a:endParaRPr lang="ru-RU" dirty="0" smtClean="0"/>
          </a:p>
          <a:p>
            <a:pPr marL="342900" indent="-342900">
              <a:buFontTx/>
              <a:buAutoNum type="arabicParenR"/>
            </a:pPr>
            <a:r>
              <a:rPr lang="en-US" dirty="0" err="1"/>
              <a:t>Debuncher</a:t>
            </a:r>
            <a:r>
              <a:rPr lang="en-US" dirty="0"/>
              <a:t> installation (already manufactured and delivered by </a:t>
            </a:r>
            <a:r>
              <a:rPr lang="en-US" dirty="0" err="1"/>
              <a:t>Bevatech</a:t>
            </a:r>
            <a:r>
              <a:rPr lang="en-US" dirty="0" smtClean="0"/>
              <a:t>).</a:t>
            </a:r>
          </a:p>
          <a:p>
            <a:pPr marL="342900" indent="-342900">
              <a:buAutoNum type="arabicParenR"/>
            </a:pPr>
            <a:r>
              <a:rPr lang="en-US" dirty="0" smtClean="0"/>
              <a:t>ESIS source installation.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HILAc’s</a:t>
            </a:r>
            <a:r>
              <a:rPr lang="en-US" dirty="0" smtClean="0"/>
              <a:t> LEBT optimization (drift space should be shorter due to beam dynamics calculations).</a:t>
            </a:r>
          </a:p>
          <a:p>
            <a:pPr marL="342900" indent="-342900">
              <a:buAutoNum type="arabicParenR"/>
            </a:pPr>
            <a:r>
              <a:rPr lang="en-US" dirty="0" smtClean="0"/>
              <a:t>Beam diagnostics.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3290" y="3872821"/>
            <a:ext cx="586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 for attention!</a:t>
            </a:r>
            <a:endParaRPr lang="ru-RU" sz="3200" b="1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952" y="4457596"/>
            <a:ext cx="2059380" cy="1898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7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NICA MAC’2017 – Injection complex status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3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31099" y="1539557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28650" y="2620556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43576" y="2966920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49463" y="2019636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38" name="Text Box 613"/>
          <p:cNvSpPr txBox="1">
            <a:spLocks noChangeArrowheads="1"/>
          </p:cNvSpPr>
          <p:nvPr/>
        </p:nvSpPr>
        <p:spPr bwMode="auto">
          <a:xfrm>
            <a:off x="628650" y="4863465"/>
            <a:ext cx="934479" cy="494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ESIS</a:t>
            </a:r>
            <a:endParaRPr lang="ru-RU" sz="2400" b="1" dirty="0"/>
          </a:p>
        </p:txBody>
      </p:sp>
      <p:sp>
        <p:nvSpPr>
          <p:cNvPr id="39" name="Oval 616"/>
          <p:cNvSpPr>
            <a:spLocks noChangeArrowheads="1"/>
          </p:cNvSpPr>
          <p:nvPr/>
        </p:nvSpPr>
        <p:spPr bwMode="auto">
          <a:xfrm>
            <a:off x="5373991" y="4009715"/>
            <a:ext cx="3008976" cy="113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40" name="Text Box 618"/>
          <p:cNvSpPr txBox="1">
            <a:spLocks noChangeArrowheads="1"/>
          </p:cNvSpPr>
          <p:nvPr/>
        </p:nvSpPr>
        <p:spPr bwMode="auto">
          <a:xfrm>
            <a:off x="6165351" y="4265973"/>
            <a:ext cx="1548296" cy="530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Booster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1816017" y="1348702"/>
            <a:ext cx="2358317" cy="8164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collider rings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28650" y="3324341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787380" y="2962754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44" name="Прямая со стрелкой 43"/>
          <p:cNvCxnSpPr>
            <a:stCxn id="38" idx="3"/>
          </p:cNvCxnSpPr>
          <p:nvPr/>
        </p:nvCxnSpPr>
        <p:spPr bwMode="auto">
          <a:xfrm>
            <a:off x="1563129" y="5110608"/>
            <a:ext cx="266286" cy="420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5" name="Группа 110"/>
          <p:cNvGrpSpPr/>
          <p:nvPr/>
        </p:nvGrpSpPr>
        <p:grpSpPr>
          <a:xfrm>
            <a:off x="1829415" y="4813193"/>
            <a:ext cx="2577367" cy="653517"/>
            <a:chOff x="17687948" y="19959628"/>
            <a:chExt cx="3714776" cy="928695"/>
          </a:xfrm>
          <a:solidFill>
            <a:schemeClr val="accent5"/>
          </a:solidFill>
        </p:grpSpPr>
        <p:sp>
          <p:nvSpPr>
            <p:cNvPr id="46" name="Text Box 615"/>
            <p:cNvSpPr txBox="1">
              <a:spLocks noChangeArrowheads="1"/>
            </p:cNvSpPr>
            <p:nvPr/>
          </p:nvSpPr>
          <p:spPr bwMode="auto">
            <a:xfrm>
              <a:off x="17687948" y="19959628"/>
              <a:ext cx="3714776" cy="928695"/>
            </a:xfrm>
            <a:prstGeom prst="rect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114594">
                <a:defRPr/>
              </a:pPr>
              <a:endParaRPr lang="ru-RU" sz="2400" b="1" dirty="0"/>
            </a:p>
          </p:txBody>
        </p:sp>
        <p:sp>
          <p:nvSpPr>
            <p:cNvPr id="47" name="Text Box 607"/>
            <p:cNvSpPr txBox="1">
              <a:spLocks noChangeArrowheads="1"/>
            </p:cNvSpPr>
            <p:nvPr/>
          </p:nvSpPr>
          <p:spPr bwMode="auto">
            <a:xfrm>
              <a:off x="17820372" y="20031064"/>
              <a:ext cx="1214446" cy="78581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594"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</a:rPr>
                <a:t>RFQ </a:t>
              </a:r>
              <a:endParaRPr lang="ru-RU" sz="2400" b="1" dirty="0"/>
            </a:p>
          </p:txBody>
        </p:sp>
        <p:sp>
          <p:nvSpPr>
            <p:cNvPr id="48" name="Text Box 607"/>
            <p:cNvSpPr txBox="1">
              <a:spLocks noChangeArrowheads="1"/>
            </p:cNvSpPr>
            <p:nvPr/>
          </p:nvSpPr>
          <p:spPr bwMode="auto">
            <a:xfrm>
              <a:off x="19116708" y="20031064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594"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</a:rPr>
                <a:t>IH1</a:t>
              </a:r>
              <a:endParaRPr lang="ru-RU" sz="2400" b="1" dirty="0"/>
            </a:p>
          </p:txBody>
        </p:sp>
        <p:sp>
          <p:nvSpPr>
            <p:cNvPr id="49" name="Text Box 607"/>
            <p:cNvSpPr txBox="1">
              <a:spLocks noChangeArrowheads="1"/>
            </p:cNvSpPr>
            <p:nvPr/>
          </p:nvSpPr>
          <p:spPr bwMode="auto">
            <a:xfrm>
              <a:off x="20259716" y="20031066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594"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</a:rPr>
                <a:t>IH2</a:t>
              </a:r>
              <a:endParaRPr lang="ru-RU" sz="2400" b="1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513023" y="4284561"/>
            <a:ext cx="110799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latin typeface="Times New Roman" pitchFamily="18" charset="0"/>
                <a:ea typeface="SimSun" pitchFamily="2" charset="-122"/>
              </a:rPr>
              <a:t>HILAc</a:t>
            </a:r>
            <a:endParaRPr lang="ru-RU" sz="2400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778674" y="3264375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776398" y="3267028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Прямая со стрелкой 52"/>
          <p:cNvCxnSpPr>
            <a:stCxn id="46" idx="3"/>
            <a:endCxn id="39" idx="4"/>
          </p:cNvCxnSpPr>
          <p:nvPr/>
        </p:nvCxnSpPr>
        <p:spPr bwMode="auto">
          <a:xfrm>
            <a:off x="4406779" y="5139952"/>
            <a:ext cx="2471700" cy="4359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Прямая со стрелкой 53"/>
          <p:cNvCxnSpPr>
            <a:stCxn id="39" idx="6"/>
            <a:endCxn id="34" idx="6"/>
          </p:cNvCxnSpPr>
          <p:nvPr/>
        </p:nvCxnSpPr>
        <p:spPr bwMode="auto">
          <a:xfrm flipH="1" flipV="1">
            <a:off x="8382971" y="2414626"/>
            <a:ext cx="1" cy="2162387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21015" y="1539558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359252" y="2922180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359252" y="3264378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4584881" y="5202529"/>
            <a:ext cx="174625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Au</a:t>
            </a:r>
            <a:r>
              <a:rPr lang="en-US" sz="1400" b="1" baseline="30000" dirty="0">
                <a:solidFill>
                  <a:srgbClr val="000066"/>
                </a:solidFill>
              </a:rPr>
              <a:t>31+</a:t>
            </a:r>
            <a:r>
              <a:rPr lang="en-US" sz="1400" b="1" dirty="0">
                <a:solidFill>
                  <a:srgbClr val="000066"/>
                </a:solidFill>
              </a:rPr>
              <a:t>  3.2 </a:t>
            </a:r>
            <a:r>
              <a:rPr lang="en-US" sz="1400" b="1" dirty="0" err="1">
                <a:solidFill>
                  <a:srgbClr val="000066"/>
                </a:solidFill>
              </a:rPr>
              <a:t>MeV</a:t>
            </a:r>
            <a:r>
              <a:rPr lang="en-US" sz="1400" b="1" dirty="0">
                <a:solidFill>
                  <a:srgbClr val="000066"/>
                </a:solidFill>
              </a:rPr>
              <a:t>/u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34247" y="3367940"/>
            <a:ext cx="263265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err="1">
                <a:solidFill>
                  <a:srgbClr val="000066"/>
                </a:solidFill>
              </a:rPr>
              <a:t>MeV</a:t>
            </a:r>
            <a:r>
              <a:rPr lang="en-US" sz="1400" b="1" dirty="0">
                <a:solidFill>
                  <a:srgbClr val="000066"/>
                </a:solidFill>
              </a:rPr>
              <a:t>/u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planned to be accelerated with existing Linac LU-20,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Heavy ions: </a:t>
            </a:r>
            <a:r>
              <a:rPr lang="en-US" altLang="zh-CN" sz="1600" dirty="0" err="1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HILac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+ Booster</a:t>
            </a:r>
          </a:p>
        </p:txBody>
      </p:sp>
    </p:spTree>
    <p:extLst>
      <p:ext uri="{BB962C8B-B14F-4D97-AF65-F5344CB8AC3E}">
        <p14:creationId xmlns:p14="http://schemas.microsoft.com/office/powerpoint/2010/main" val="3771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188036" cy="72694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Source</a:t>
            </a:r>
            <a:r>
              <a:rPr lang="en-US" b="1" dirty="0" smtClean="0"/>
              <a:t> of polarized ions (</a:t>
            </a:r>
            <a:r>
              <a:rPr lang="en-US" b="1" dirty="0" err="1" smtClean="0"/>
              <a:t>SPIon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21330" y="1218323"/>
            <a:ext cx="458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main purpose of the SPI-project is to </a:t>
            </a:r>
            <a:r>
              <a:rPr lang="en-US" dirty="0" smtClean="0"/>
              <a:t>produce </a:t>
            </a:r>
            <a:r>
              <a:rPr lang="en-US" dirty="0"/>
              <a:t>the intensity of the accelerated polarized beams (D+,H+) at the JINR Accelerator Complex up to </a:t>
            </a:r>
            <a:r>
              <a:rPr lang="en-US" b="1" u="sng" dirty="0"/>
              <a:t>10</a:t>
            </a:r>
            <a:r>
              <a:rPr lang="en-US" b="1" u="sng" baseline="30000" dirty="0"/>
              <a:t>10</a:t>
            </a:r>
            <a:r>
              <a:rPr lang="en-US" b="1" u="sng" dirty="0"/>
              <a:t> </a:t>
            </a:r>
            <a:r>
              <a:rPr lang="en-US" b="1" u="sng" dirty="0" smtClean="0"/>
              <a:t>p/pulse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32" y="2695651"/>
            <a:ext cx="5753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SPIon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76723"/>
              </p:ext>
            </p:extLst>
          </p:nvPr>
        </p:nvGraphicFramePr>
        <p:xfrm>
          <a:off x="482139" y="1859870"/>
          <a:ext cx="8437416" cy="349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472">
                  <a:extLst>
                    <a:ext uri="{9D8B030D-6E8A-4147-A177-3AD203B41FA5}">
                      <a16:colId xmlns:a16="http://schemas.microsoft.com/office/drawing/2014/main" xmlns="" val="621466121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xmlns="" val="2053092995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xmlns="" val="947928302"/>
                    </a:ext>
                  </a:extLst>
                </a:gridCol>
              </a:tblGrid>
              <a:tr h="517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deutrons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Polarized </a:t>
                      </a:r>
                      <a:r>
                        <a:rPr lang="en-US" baseline="0" dirty="0" smtClean="0"/>
                        <a:t>protons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6883011"/>
                  </a:ext>
                </a:extLst>
              </a:tr>
              <a:tr h="738594">
                <a:tc>
                  <a:txBody>
                    <a:bodyPr/>
                    <a:lstStyle/>
                    <a:p>
                      <a:r>
                        <a:rPr lang="en-US" dirty="0" smtClean="0"/>
                        <a:t>Obtained beam current in 2017 (source)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r>
                        <a:rPr lang="en-US" baseline="0" dirty="0" smtClean="0"/>
                        <a:t> mA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07769"/>
                  </a:ext>
                </a:extLst>
              </a:tr>
              <a:tr h="51701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beam</a:t>
                      </a:r>
                      <a:r>
                        <a:rPr lang="en-US" baseline="0" dirty="0" smtClean="0"/>
                        <a:t> current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(source)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5-6 mA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459012"/>
                  </a:ext>
                </a:extLst>
              </a:tr>
              <a:tr h="96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Obtained beam intensity in 2017 (</a:t>
                      </a:r>
                      <a:r>
                        <a:rPr lang="en-US" dirty="0" err="1" smtClean="0"/>
                        <a:t>Nuclotron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.8</a:t>
                      </a:r>
                      <a:r>
                        <a:rPr lang="en-US" dirty="0" smtClean="0"/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250770"/>
                  </a:ext>
                </a:extLst>
              </a:tr>
              <a:tr h="51701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beam intensity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Nuclotron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6385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756" y="5355813"/>
            <a:ext cx="604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Plans: </a:t>
            </a:r>
          </a:p>
          <a:p>
            <a:r>
              <a:rPr lang="en-US" dirty="0" smtClean="0"/>
              <a:t>1) Measure and match beam emittance from SPI to LEBT</a:t>
            </a:r>
          </a:p>
          <a:p>
            <a:r>
              <a:rPr lang="en-US" dirty="0" smtClean="0"/>
              <a:t>2) Install </a:t>
            </a:r>
            <a:r>
              <a:rPr lang="en-US" dirty="0" err="1" smtClean="0"/>
              <a:t>buncher</a:t>
            </a:r>
            <a:r>
              <a:rPr lang="en-US" dirty="0" smtClean="0"/>
              <a:t> in front of DTL (int. x3)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139" y="1369070"/>
            <a:ext cx="79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en-US" dirty="0" smtClean="0"/>
              <a:t>runs in 2016-2017 (#52-54) with d↑, 1 run (#54) with stable p↑ beam.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LU-20 injection line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1197032" y="2086495"/>
            <a:ext cx="7082940" cy="30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714894" y="3632771"/>
            <a:ext cx="482137" cy="14120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7347" y="2555099"/>
            <a:ext cx="1896677" cy="4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LEBT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2263493" y="1911924"/>
            <a:ext cx="327648" cy="2460573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16200000">
            <a:off x="5000721" y="1683884"/>
            <a:ext cx="304547" cy="2877997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12214" y="2446577"/>
            <a:ext cx="1558835" cy="524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MEBT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QT + (Bu) +QT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7162014" y="2519496"/>
            <a:ext cx="272725" cy="1271848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07800" y="3380208"/>
            <a:ext cx="8582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LU-20 (DTL)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36146" y="2555099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RFQ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4921" y="2826210"/>
            <a:ext cx="32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6867" y="5002596"/>
            <a:ext cx="183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</a:t>
            </a:r>
            <a:r>
              <a:rPr lang="en-US" dirty="0" err="1" smtClean="0"/>
              <a:t>eV</a:t>
            </a:r>
            <a:r>
              <a:rPr lang="en-US" dirty="0" smtClean="0"/>
              <a:t>/u(SPI)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keV</a:t>
            </a:r>
            <a:r>
              <a:rPr lang="en-US" dirty="0" smtClean="0"/>
              <a:t>/u (LIS)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63238" y="5002596"/>
            <a:ext cx="123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 </a:t>
            </a:r>
            <a:r>
              <a:rPr lang="en-US" dirty="0" err="1" smtClean="0"/>
              <a:t>keV</a:t>
            </a:r>
            <a:r>
              <a:rPr lang="en-US" dirty="0" smtClean="0"/>
              <a:t>/u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696419" y="4998680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 </a:t>
            </a:r>
            <a:r>
              <a:rPr lang="en-US" dirty="0" err="1" smtClean="0"/>
              <a:t>ke</a:t>
            </a:r>
            <a:r>
              <a:rPr lang="en-US" dirty="0" err="1" smtClean="0"/>
              <a:t>V</a:t>
            </a:r>
            <a:r>
              <a:rPr lang="en-US" dirty="0" smtClean="0"/>
              <a:t>/u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34301" y="5006779"/>
            <a:ext cx="1053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</a:t>
            </a:r>
            <a:r>
              <a:rPr lang="en-US" dirty="0" smtClean="0"/>
              <a:t>MeV</a:t>
            </a:r>
            <a:r>
              <a:rPr lang="en-US" dirty="0" smtClean="0"/>
              <a:t>/u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14894" y="5631785"/>
            <a:ext cx="15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source output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8852" y="5646766"/>
            <a:ext cx="123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LEBT output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96419" y="5655610"/>
            <a:ext cx="15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RFQ output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084864" y="5651916"/>
            <a:ext cx="90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Lu-20 output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7614458" cy="726944"/>
          </a:xfrm>
        </p:spPr>
        <p:txBody>
          <a:bodyPr>
            <a:normAutofit/>
          </a:bodyPr>
          <a:lstStyle/>
          <a:p>
            <a:r>
              <a:rPr lang="en-US" b="1" dirty="0" smtClean="0"/>
              <a:t>RFQ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56972"/>
              </p:ext>
            </p:extLst>
          </p:nvPr>
        </p:nvGraphicFramePr>
        <p:xfrm>
          <a:off x="1252821" y="4031676"/>
          <a:ext cx="6171162" cy="2298857"/>
        </p:xfrm>
        <a:graphic>
          <a:graphicData uri="http://schemas.openxmlformats.org/drawingml/2006/table">
            <a:tbl>
              <a:tblPr/>
              <a:tblGrid>
                <a:gridCol w="3245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energy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current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mА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energy [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 emittance (output) [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cm·mrad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0.5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RFQ length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Transmission,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89%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93%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LU-20 acceptance with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LU-20 acceptance without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167861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1" y="1242737"/>
            <a:ext cx="4680065" cy="263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2382" y="1496291"/>
            <a:ext cx="253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collaboration with ITEP, VNIITF (</a:t>
            </a:r>
            <a:r>
              <a:rPr lang="en-US" dirty="0" err="1" smtClean="0"/>
              <a:t>Snezhinsk</a:t>
            </a:r>
            <a:r>
              <a:rPr lang="en-US" dirty="0" smtClean="0"/>
              <a:t>), </a:t>
            </a:r>
            <a:r>
              <a:rPr lang="en-US" dirty="0" err="1" smtClean="0"/>
              <a:t>MEPHi</a:t>
            </a:r>
            <a:r>
              <a:rPr lang="en-US" dirty="0" smtClean="0"/>
              <a:t> (2016)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0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7"/>
            <a:ext cx="8171411" cy="72694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Transportation channel to </a:t>
            </a:r>
            <a:r>
              <a:rPr lang="en-US" sz="4000" b="1" dirty="0" err="1" smtClean="0"/>
              <a:t>Nuclotron</a:t>
            </a:r>
            <a:endParaRPr lang="ru-RU" sz="40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3645131"/>
            <a:ext cx="3335659" cy="272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284" y="2906467"/>
            <a:ext cx="3050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CF-1</a:t>
            </a:r>
          </a:p>
          <a:p>
            <a:r>
              <a:rPr lang="en-US" sz="1400" dirty="0" smtClean="0"/>
              <a:t>Protons acceleration: </a:t>
            </a:r>
            <a:r>
              <a:rPr lang="en-US" sz="1400" dirty="0" smtClean="0">
                <a:solidFill>
                  <a:srgbClr val="C00000"/>
                </a:solidFill>
              </a:rPr>
              <a:t>I </a:t>
            </a:r>
            <a:r>
              <a:rPr lang="en-US" sz="1400" dirty="0">
                <a:solidFill>
                  <a:srgbClr val="C00000"/>
                </a:solidFill>
              </a:rPr>
              <a:t>= 500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/>
              <a:t>For polarized protons </a:t>
            </a:r>
            <a:r>
              <a:rPr lang="en-US" sz="1400" dirty="0">
                <a:solidFill>
                  <a:srgbClr val="C00000"/>
                </a:solidFill>
              </a:rPr>
              <a:t>I = 38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1" y="1216268"/>
            <a:ext cx="7886700" cy="1671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227" y="3622051"/>
            <a:ext cx="3741709" cy="2739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6125" y="2888230"/>
            <a:ext cx="3045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CF-4</a:t>
            </a:r>
          </a:p>
          <a:p>
            <a:r>
              <a:rPr lang="en-US" sz="1400" dirty="0" smtClean="0"/>
              <a:t>Protons acceleration: </a:t>
            </a:r>
            <a:r>
              <a:rPr lang="en-US" sz="1400" dirty="0" smtClean="0">
                <a:solidFill>
                  <a:srgbClr val="C00000"/>
                </a:solidFill>
              </a:rPr>
              <a:t>I </a:t>
            </a:r>
            <a:r>
              <a:rPr lang="en-US" sz="1400" dirty="0">
                <a:solidFill>
                  <a:srgbClr val="C00000"/>
                </a:solidFill>
              </a:rPr>
              <a:t>= 300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</a:p>
          <a:p>
            <a:r>
              <a:rPr lang="en-US" sz="1400" dirty="0"/>
              <a:t>For polarized protons </a:t>
            </a:r>
            <a:r>
              <a:rPr lang="en-US" sz="1400" dirty="0">
                <a:solidFill>
                  <a:srgbClr val="C00000"/>
                </a:solidFill>
              </a:rPr>
              <a:t>I = 30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936" y="4140359"/>
            <a:ext cx="166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current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RF of LU-20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RF of RFQ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Accelerating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voltage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313" y="2888230"/>
            <a:ext cx="234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loss in channel:</a:t>
            </a:r>
          </a:p>
          <a:p>
            <a:r>
              <a:rPr lang="en-US" sz="1400" dirty="0" smtClean="0"/>
              <a:t>Protons: 40%</a:t>
            </a:r>
          </a:p>
          <a:p>
            <a:r>
              <a:rPr lang="en-US" sz="1400" dirty="0" smtClean="0"/>
              <a:t>Polarized protons: 21%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5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7"/>
            <a:ext cx="8191263" cy="726944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↑ beam at </a:t>
            </a:r>
            <a:r>
              <a:rPr lang="en-US" b="1" dirty="0" err="1" smtClean="0"/>
              <a:t>Nuclotron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3" y="1386703"/>
            <a:ext cx="7906065" cy="4342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523496" y="356065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Beam intensity, particles/sec.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175" y="5728835"/>
            <a:ext cx="71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Time, </a:t>
            </a:r>
            <a:r>
              <a:rPr lang="en-US" dirty="0" err="1" smtClean="0"/>
              <a:t>ms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152175" y="356065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 field,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78222" y="3410453"/>
            <a:ext cx="37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Beam  voltage ,U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3917" y="2835089"/>
            <a:ext cx="89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1650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468" y="2467992"/>
            <a:ext cx="103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1.8 E8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NR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3671</TotalTime>
  <Words>1274</Words>
  <Application>Microsoft Office PowerPoint</Application>
  <PresentationFormat>Экран (4:3)</PresentationFormat>
  <Paragraphs>362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ArialMT</vt:lpstr>
      <vt:lpstr>Calibri</vt:lpstr>
      <vt:lpstr>Microsoft Himalaya</vt:lpstr>
      <vt:lpstr>Symbol</vt:lpstr>
      <vt:lpstr>Times New Roman</vt:lpstr>
      <vt:lpstr>JINR1</vt:lpstr>
      <vt:lpstr>NICA injection complex status</vt:lpstr>
      <vt:lpstr>Table of Contents</vt:lpstr>
      <vt:lpstr>Structure of the complex</vt:lpstr>
      <vt:lpstr>Source of polarized ions (SPIon)</vt:lpstr>
      <vt:lpstr>SPIon</vt:lpstr>
      <vt:lpstr>LU-20 injection line</vt:lpstr>
      <vt:lpstr>RFQ</vt:lpstr>
      <vt:lpstr>Transportation channel to Nuclotron</vt:lpstr>
      <vt:lpstr>p↑ beam at Nuclotron</vt:lpstr>
      <vt:lpstr>d↑ beam at Nuclotron</vt:lpstr>
      <vt:lpstr>Beam loss overview</vt:lpstr>
      <vt:lpstr>Next steps</vt:lpstr>
      <vt:lpstr>Heavy ions linac (HILAc)</vt:lpstr>
      <vt:lpstr>HILAc design parameters</vt:lpstr>
      <vt:lpstr>RF Amplifiers</vt:lpstr>
      <vt:lpstr>Krion-6T ESIS</vt:lpstr>
      <vt:lpstr>Laser ion source and LEBT</vt:lpstr>
      <vt:lpstr>RFQ</vt:lpstr>
      <vt:lpstr>Buncher+IH1+IH2</vt:lpstr>
      <vt:lpstr>Test bench for HILAc comissioning</vt:lpstr>
      <vt:lpstr>C3+  ions from Laser Ion Source</vt:lpstr>
      <vt:lpstr>C3+  ions from Laser Ion Source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175277</cp:lastModifiedBy>
  <cp:revision>197</cp:revision>
  <dcterms:created xsi:type="dcterms:W3CDTF">2017-04-06T05:39:17Z</dcterms:created>
  <dcterms:modified xsi:type="dcterms:W3CDTF">2017-05-21T18:43:53Z</dcterms:modified>
</cp:coreProperties>
</file>