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2" r:id="rId3"/>
    <p:sldId id="265" r:id="rId4"/>
    <p:sldId id="267" r:id="rId5"/>
    <p:sldId id="269" r:id="rId6"/>
    <p:sldId id="271" r:id="rId7"/>
    <p:sldId id="272" r:id="rId8"/>
    <p:sldId id="290" r:id="rId9"/>
    <p:sldId id="277" r:id="rId10"/>
    <p:sldId id="291" r:id="rId11"/>
    <p:sldId id="274" r:id="rId12"/>
    <p:sldId id="275" r:id="rId13"/>
    <p:sldId id="279" r:id="rId14"/>
    <p:sldId id="280" r:id="rId15"/>
    <p:sldId id="286" r:id="rId16"/>
    <p:sldId id="287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00"/>
    <a:srgbClr val="3333FF"/>
    <a:srgbClr val="000066"/>
    <a:srgbClr val="33CC33"/>
    <a:srgbClr val="FFCCFF"/>
    <a:srgbClr val="00FF00"/>
    <a:srgbClr val="00FF99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5226A-1929-4A58-9FD9-28714084A7A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831BD-3051-4361-A076-83B0E79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37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3C1F-2550-4122-A545-B3C45A5FD4FB}" type="datetime1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86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4E19-2B49-4850-96D3-005C0F8453B4}" type="datetime1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0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6BC0-D301-4E61-94F1-020A6CEB1B0B}" type="datetime1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2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626F-3AFB-4B94-A40C-505E25AFAF6E}" type="datetime1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62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E694-DF19-42DC-A5E2-3441B1A583A3}" type="datetime1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13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A813-E4A4-40C1-82B3-F18CA2569739}" type="datetime1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7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3F58-C3A5-46CB-89AA-F09252D811AD}" type="datetime1">
              <a:rPr lang="ru-RU" smtClean="0"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97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C038-C213-4C2F-B240-252C4C3468DD}" type="datetime1">
              <a:rPr lang="ru-RU" smtClean="0"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3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0C70-A3FC-4B13-ABD0-D3E3520D548E}" type="datetime1">
              <a:rPr lang="ru-RU" smtClean="0"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04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B73F-3906-4903-B79E-5DA17E8F8B74}" type="datetime1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7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DD60-9B79-4D58-976A-D71FE17E6C1C}" type="datetime1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62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CCB6B-49CF-42B9-A021-A9CDE626A674}" type="datetime1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0AB21-8A4E-4670-A57B-A94DA17D1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95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-60" y="9083"/>
            <a:ext cx="9144060" cy="6369216"/>
            <a:chOff x="-60" y="9083"/>
            <a:chExt cx="9144060" cy="636921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" y="1237309"/>
              <a:ext cx="9144000" cy="5140990"/>
            </a:xfrm>
            <a:prstGeom prst="rect">
              <a:avLst/>
            </a:prstGeom>
          </p:spPr>
        </p:pic>
        <p:grpSp>
          <p:nvGrpSpPr>
            <p:cNvPr id="20" name="Группа 19"/>
            <p:cNvGrpSpPr/>
            <p:nvPr/>
          </p:nvGrpSpPr>
          <p:grpSpPr>
            <a:xfrm>
              <a:off x="-1" y="9083"/>
              <a:ext cx="9144001" cy="1250174"/>
              <a:chOff x="-1" y="9083"/>
              <a:chExt cx="9144001" cy="125017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-1" y="9083"/>
                <a:ext cx="91439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3333FF"/>
                    </a:solidFill>
                  </a:rPr>
                  <a:t>Machine Advisory Committee for NICA</a:t>
                </a:r>
                <a:endParaRPr lang="ru-RU" sz="24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22" name="Rectangle 81"/>
              <p:cNvSpPr>
                <a:spLocks noChangeArrowheads="1"/>
              </p:cNvSpPr>
              <p:nvPr/>
            </p:nvSpPr>
            <p:spPr bwMode="auto">
              <a:xfrm>
                <a:off x="0" y="366705"/>
                <a:ext cx="9144000" cy="89255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3333FF"/>
                    </a:solidFill>
                  </a:rPr>
                  <a:t>Three stages of the NICA project: status and tasks</a:t>
                </a:r>
                <a:endParaRPr lang="ru-RU" sz="2800" b="1" dirty="0">
                  <a:solidFill>
                    <a:srgbClr val="3333FF"/>
                  </a:solidFill>
                </a:endParaRPr>
              </a:p>
              <a:p>
                <a:pPr algn="ctr"/>
                <a:r>
                  <a:rPr lang="en-US" altLang="ru-RU" sz="2400" b="1" dirty="0" err="1" smtClean="0">
                    <a:solidFill>
                      <a:srgbClr val="3333FF"/>
                    </a:solidFill>
                  </a:rPr>
                  <a:t>I.Meshkov</a:t>
                </a:r>
                <a:r>
                  <a:rPr lang="en-US" altLang="ru-RU" sz="2400" b="1" dirty="0" smtClean="0">
                    <a:solidFill>
                      <a:srgbClr val="3333FF"/>
                    </a:solidFill>
                  </a:rPr>
                  <a:t> </a:t>
                </a:r>
              </a:p>
            </p:txBody>
          </p:sp>
        </p:grp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1</a:t>
            </a:fld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6378298"/>
            <a:ext cx="8229979" cy="501127"/>
            <a:chOff x="-13079" y="6362997"/>
            <a:chExt cx="8229979" cy="501127"/>
          </a:xfrm>
        </p:grpSpPr>
        <p:sp>
          <p:nvSpPr>
            <p:cNvPr id="5" name="TextBox 4"/>
            <p:cNvSpPr txBox="1"/>
            <p:nvPr/>
          </p:nvSpPr>
          <p:spPr>
            <a:xfrm>
              <a:off x="1691680" y="6488668"/>
              <a:ext cx="5760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ru-RU" b="1" dirty="0">
                  <a:solidFill>
                    <a:srgbClr val="3333FF"/>
                  </a:solidFill>
                </a:rPr>
                <a:t>JINR, </a:t>
              </a:r>
              <a:r>
                <a:rPr lang="en-US" altLang="ru-RU" b="1" dirty="0" err="1" smtClean="0">
                  <a:solidFill>
                    <a:srgbClr val="3333FF"/>
                  </a:solidFill>
                </a:rPr>
                <a:t>Dubna</a:t>
              </a:r>
              <a:r>
                <a:rPr lang="en-US" altLang="ru-RU" b="1" dirty="0" smtClean="0">
                  <a:solidFill>
                    <a:srgbClr val="3333FF"/>
                  </a:solidFill>
                </a:rPr>
                <a:t>             </a:t>
              </a:r>
              <a:r>
                <a:rPr lang="en-US" b="1" dirty="0" smtClean="0">
                  <a:solidFill>
                    <a:srgbClr val="3333FF"/>
                  </a:solidFill>
                </a:rPr>
                <a:t>22-23 May 2017</a:t>
              </a:r>
              <a:endParaRPr lang="ru-RU" b="1" dirty="0">
                <a:solidFill>
                  <a:srgbClr val="3333FF"/>
                </a:solidFill>
              </a:endParaRPr>
            </a:p>
          </p:txBody>
        </p:sp>
        <p:pic>
          <p:nvPicPr>
            <p:cNvPr id="21" name="Picture 4" descr="JIN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079" y="6362997"/>
              <a:ext cx="539552" cy="501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NICA-Logo_4c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494462"/>
              <a:ext cx="5969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3079" y="1237309"/>
            <a:ext cx="9139979" cy="769441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endParaRPr lang="en-US" sz="800" b="1" dirty="0">
              <a:solidFill>
                <a:srgbClr val="00206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What </a:t>
            </a:r>
            <a:r>
              <a:rPr lang="en-US" sz="2000" b="1" dirty="0">
                <a:solidFill>
                  <a:srgbClr val="002060"/>
                </a:solidFill>
              </a:rPr>
              <a:t>has been done since 2015 </a:t>
            </a:r>
            <a:r>
              <a:rPr lang="en-US" sz="2000" b="1" dirty="0">
                <a:solidFill>
                  <a:srgbClr val="FF0000"/>
                </a:solidFill>
              </a:rPr>
              <a:t>and what more needs to be </a:t>
            </a:r>
            <a:r>
              <a:rPr lang="en-US" sz="2000" b="1" dirty="0" smtClean="0">
                <a:solidFill>
                  <a:srgbClr val="FF0000"/>
                </a:solidFill>
              </a:rPr>
              <a:t>done.</a:t>
            </a:r>
          </a:p>
          <a:p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0194" y="9162"/>
            <a:ext cx="9144001" cy="6858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-57349" y="6350767"/>
            <a:ext cx="8525769" cy="526405"/>
            <a:chOff x="-308869" y="6488668"/>
            <a:chExt cx="8525769" cy="526405"/>
          </a:xfrm>
        </p:grpSpPr>
        <p:sp>
          <p:nvSpPr>
            <p:cNvPr id="6" name="TextBox 5"/>
            <p:cNvSpPr txBox="1"/>
            <p:nvPr/>
          </p:nvSpPr>
          <p:spPr>
            <a:xfrm>
              <a:off x="1691680" y="6488668"/>
              <a:ext cx="5760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ru-RU" sz="1600" b="1" dirty="0" err="1">
                  <a:solidFill>
                    <a:srgbClr val="3333FF"/>
                  </a:solidFill>
                </a:rPr>
                <a:t>I.Meshkov</a:t>
              </a:r>
              <a:r>
                <a:rPr lang="en-US" altLang="ru-RU" sz="1600" b="1" dirty="0">
                  <a:solidFill>
                    <a:srgbClr val="3333FF"/>
                  </a:solidFill>
                </a:rPr>
                <a:t> </a:t>
              </a:r>
              <a:r>
                <a:rPr lang="en-US" altLang="ru-RU" sz="1600" b="1" dirty="0" smtClean="0">
                  <a:solidFill>
                    <a:srgbClr val="3333FF"/>
                  </a:solidFill>
                </a:rPr>
                <a:t>                NICA MAC             </a:t>
              </a:r>
              <a:r>
                <a:rPr lang="en-US" sz="1600" b="1" dirty="0" smtClean="0">
                  <a:solidFill>
                    <a:srgbClr val="3333FF"/>
                  </a:solidFill>
                </a:rPr>
                <a:t>22-23 May 2017</a:t>
              </a:r>
              <a:endParaRPr lang="ru-RU" sz="1600" b="1" dirty="0">
                <a:solidFill>
                  <a:srgbClr val="3333FF"/>
                </a:solidFill>
              </a:endParaRPr>
            </a:p>
          </p:txBody>
        </p:sp>
        <p:pic>
          <p:nvPicPr>
            <p:cNvPr id="7" name="Picture 4" descr="JIN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8869" y="6518185"/>
              <a:ext cx="534988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NICA-Logo_4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494462"/>
              <a:ext cx="5969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0" y="0"/>
            <a:ext cx="9144000" cy="6340757"/>
            <a:chOff x="0" y="0"/>
            <a:chExt cx="9144000" cy="6340757"/>
          </a:xfrm>
        </p:grpSpPr>
        <p:sp>
          <p:nvSpPr>
            <p:cNvPr id="10" name="TextBox 9"/>
            <p:cNvSpPr txBox="1"/>
            <p:nvPr/>
          </p:nvSpPr>
          <p:spPr>
            <a:xfrm>
              <a:off x="0" y="0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3333FF"/>
                  </a:solidFill>
                </a:rPr>
                <a:t>STATUS OF THE NICA CIVIL CONSTRUCTION (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11.05.2017</a:t>
              </a:r>
              <a:r>
                <a:rPr lang="en-US" sz="2400" b="1" dirty="0" smtClean="0">
                  <a:solidFill>
                    <a:srgbClr val="3333FF"/>
                  </a:solidFill>
                </a:rPr>
                <a:t>)</a:t>
              </a:r>
              <a:endParaRPr lang="ru-RU" sz="2400" b="1" dirty="0">
                <a:solidFill>
                  <a:srgbClr val="3333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404664"/>
              <a:ext cx="4420634" cy="31700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5. </a:t>
              </a:r>
              <a:r>
                <a:rPr lang="en-US" b="1" dirty="0" smtClean="0"/>
                <a:t>Piling work (201 </a:t>
              </a:r>
              <a:r>
                <a:rPr lang="en-US" b="1" dirty="0" err="1" smtClean="0"/>
                <a:t>MRub</a:t>
              </a:r>
              <a:r>
                <a:rPr lang="en-US" b="1" dirty="0" smtClean="0"/>
                <a:t>.)</a:t>
              </a:r>
              <a:endParaRPr lang="ru-RU" b="1" dirty="0" smtClean="0"/>
            </a:p>
            <a:p>
              <a:pPr>
                <a:buFont typeface="Arial" pitchFamily="34" charset="0"/>
                <a:buChar char="•"/>
              </a:pPr>
              <a:r>
                <a:rPr lang="ru-RU" dirty="0"/>
                <a:t> </a:t>
              </a:r>
              <a:r>
                <a:rPr lang="ru-RU" dirty="0" smtClean="0"/>
                <a:t> </a:t>
              </a:r>
              <a:r>
                <a:rPr lang="en-US" b="1" dirty="0" smtClean="0"/>
                <a:t>Arc W – </a:t>
              </a:r>
              <a:r>
                <a:rPr lang="en-US" b="1" dirty="0" smtClean="0">
                  <a:solidFill>
                    <a:srgbClr val="006600"/>
                  </a:solidFill>
                </a:rPr>
                <a:t>DONE;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/>
                <a:t>  </a:t>
              </a:r>
              <a:r>
                <a:rPr lang="en-US" b="1" dirty="0" smtClean="0"/>
                <a:t>MPD hall – </a:t>
              </a:r>
              <a:r>
                <a:rPr lang="en-US" b="1" dirty="0">
                  <a:solidFill>
                    <a:srgbClr val="006600"/>
                  </a:solidFill>
                </a:rPr>
                <a:t>DONE</a:t>
              </a:r>
              <a:r>
                <a:rPr lang="en-US" b="1" dirty="0" smtClean="0">
                  <a:solidFill>
                    <a:srgbClr val="006600"/>
                  </a:solidFill>
                </a:rPr>
                <a:t>;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/>
                <a:t>  SPD hall – </a:t>
              </a:r>
              <a:r>
                <a:rPr lang="en-US" b="1" dirty="0" smtClean="0">
                  <a:solidFill>
                    <a:srgbClr val="FF0000"/>
                  </a:solidFill>
                </a:rPr>
                <a:t>94%;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/>
                <a:t> </a:t>
              </a:r>
              <a:r>
                <a:rPr lang="en-US" b="1" dirty="0" smtClean="0"/>
                <a:t> Arc E – </a:t>
              </a:r>
              <a:r>
                <a:rPr lang="en-US" b="1" dirty="0" smtClean="0">
                  <a:solidFill>
                    <a:srgbClr val="FF0000"/>
                  </a:solidFill>
                </a:rPr>
                <a:t>58%;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/>
                <a:t> </a:t>
              </a:r>
              <a:r>
                <a:rPr lang="en-US" b="1" dirty="0" smtClean="0"/>
                <a:t>Beam transport channels (BTC) – </a:t>
              </a:r>
              <a:r>
                <a:rPr lang="en-US" b="1" dirty="0" smtClean="0">
                  <a:solidFill>
                    <a:srgbClr val="FF0000"/>
                  </a:solidFill>
                </a:rPr>
                <a:t>beginning</a:t>
              </a:r>
            </a:p>
            <a:p>
              <a:pPr>
                <a:buFont typeface="Arial" pitchFamily="34" charset="0"/>
                <a:buChar char="•"/>
              </a:pPr>
              <a:endParaRPr lang="en-US" sz="1000" b="1" dirty="0">
                <a:solidFill>
                  <a:srgbClr val="FF0000"/>
                </a:solidFill>
              </a:endParaRPr>
            </a:p>
            <a:p>
              <a:r>
                <a:rPr lang="en-US" b="1" dirty="0" smtClean="0"/>
                <a:t>Total number of base piles</a:t>
              </a:r>
              <a:r>
                <a:rPr lang="ru-RU" b="1" dirty="0" smtClean="0"/>
                <a:t> (40×40)</a:t>
              </a:r>
              <a:r>
                <a:rPr lang="en-US" b="1" dirty="0" smtClean="0"/>
                <a:t>: 4194</a:t>
              </a:r>
            </a:p>
            <a:p>
              <a:r>
                <a:rPr lang="en-US" b="1" dirty="0" smtClean="0"/>
                <a:t>Completed base piles</a:t>
              </a:r>
              <a:r>
                <a:rPr lang="ru-RU" b="1" dirty="0" smtClean="0"/>
                <a:t>: 2688 (64%)</a:t>
              </a:r>
            </a:p>
            <a:p>
              <a:endParaRPr lang="ru-RU" sz="1000" b="1" dirty="0"/>
            </a:p>
            <a:p>
              <a:r>
                <a:rPr lang="en-US" b="1" dirty="0"/>
                <a:t>N</a:t>
              </a:r>
              <a:r>
                <a:rPr lang="en-US" b="1" dirty="0" smtClean="0"/>
                <a:t>umber of outbuilding</a:t>
              </a:r>
              <a:r>
                <a:rPr lang="ru-RU" b="1" dirty="0" smtClean="0"/>
                <a:t> </a:t>
              </a:r>
              <a:r>
                <a:rPr lang="en-US" b="1" dirty="0" smtClean="0"/>
                <a:t>piles (</a:t>
              </a:r>
              <a:r>
                <a:rPr lang="en-US" b="1" dirty="0"/>
                <a:t>3</a:t>
              </a:r>
              <a:r>
                <a:rPr lang="ru-RU" b="1" dirty="0" smtClean="0"/>
                <a:t>0×</a:t>
              </a:r>
              <a:r>
                <a:rPr lang="en-US" b="1" dirty="0" smtClean="0"/>
                <a:t>3</a:t>
              </a:r>
              <a:r>
                <a:rPr lang="ru-RU" b="1" dirty="0" smtClean="0"/>
                <a:t>0</a:t>
              </a:r>
              <a:r>
                <a:rPr lang="en-US" b="1" dirty="0" smtClean="0"/>
                <a:t>): 1000</a:t>
              </a:r>
            </a:p>
            <a:p>
              <a:r>
                <a:rPr lang="en-US" b="1" dirty="0" smtClean="0"/>
                <a:t>Completed outbuilding</a:t>
              </a:r>
              <a:r>
                <a:rPr lang="ru-RU" b="1" dirty="0" smtClean="0"/>
                <a:t> </a:t>
              </a:r>
              <a:r>
                <a:rPr lang="en-US" b="1" dirty="0" smtClean="0"/>
                <a:t>piles: 352 (35%)</a:t>
              </a:r>
            </a:p>
          </p:txBody>
        </p:sp>
        <p:pic>
          <p:nvPicPr>
            <p:cNvPr id="12" name="Рисунок 11" descr="Захват-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9665" y="420974"/>
              <a:ext cx="4681105" cy="347083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823520" y="4153507"/>
              <a:ext cx="3563411" cy="16312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6. Concrete work (760 </a:t>
              </a:r>
              <a:r>
                <a:rPr lang="en-US" b="1" dirty="0" err="1" smtClean="0"/>
                <a:t>MRub</a:t>
              </a:r>
              <a:r>
                <a:rPr lang="en-US" b="1" dirty="0" smtClean="0"/>
                <a:t>.)</a:t>
              </a:r>
            </a:p>
            <a:p>
              <a:pPr>
                <a:buFont typeface="Arial" pitchFamily="34" charset="0"/>
                <a:buChar char="•"/>
              </a:pPr>
              <a:r>
                <a:rPr lang="ru-RU" b="1" dirty="0" smtClean="0"/>
                <a:t> </a:t>
              </a:r>
              <a:r>
                <a:rPr lang="en-US" b="1" dirty="0" smtClean="0"/>
                <a:t>Arc W – </a:t>
              </a:r>
              <a:r>
                <a:rPr lang="en-US" b="1" dirty="0" smtClean="0">
                  <a:solidFill>
                    <a:srgbClr val="FF0000"/>
                  </a:solidFill>
                </a:rPr>
                <a:t>24%;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/>
                <a:t>  MPD and SPD halls – </a:t>
              </a:r>
              <a:r>
                <a:rPr lang="en-US" b="1" dirty="0" smtClean="0">
                  <a:solidFill>
                    <a:srgbClr val="FF0000"/>
                  </a:solidFill>
                </a:rPr>
                <a:t>1%;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/>
                <a:t>  Arc E and BTC – </a:t>
              </a:r>
              <a:r>
                <a:rPr lang="en-US" b="1" dirty="0" smtClean="0">
                  <a:solidFill>
                    <a:srgbClr val="FF0000"/>
                  </a:solidFill>
                </a:rPr>
                <a:t>0%;</a:t>
              </a:r>
            </a:p>
            <a:p>
              <a:endParaRPr lang="en-US" sz="800" b="1" dirty="0" smtClean="0"/>
            </a:p>
            <a:p>
              <a:r>
                <a:rPr lang="en-US" b="1" dirty="0" smtClean="0"/>
                <a:t>Total volume of concrete: 48000 m</a:t>
              </a:r>
              <a:r>
                <a:rPr lang="en-US" b="1" baseline="30000" dirty="0" smtClean="0"/>
                <a:t>3</a:t>
              </a:r>
              <a:endParaRPr lang="ru-RU" b="1" baseline="30000" dirty="0"/>
            </a:p>
          </p:txBody>
        </p:sp>
        <p:pic>
          <p:nvPicPr>
            <p:cNvPr id="14" name="Рисунок 13" descr="Захват-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252" y="3590289"/>
              <a:ext cx="3640127" cy="2750468"/>
            </a:xfrm>
            <a:prstGeom prst="rect">
              <a:avLst/>
            </a:prstGeom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46256" y="6101768"/>
            <a:ext cx="2133600" cy="365125"/>
          </a:xfrm>
        </p:spPr>
        <p:txBody>
          <a:bodyPr/>
          <a:lstStyle/>
          <a:p>
            <a:fld id="{1300AB21-8A4E-4670-A57B-A94DA17D1F8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1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55290" y="0"/>
            <a:ext cx="9144001" cy="6858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11</a:t>
            </a:fld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6356350"/>
            <a:ext cx="8216900" cy="496888"/>
            <a:chOff x="0" y="6356350"/>
            <a:chExt cx="8216900" cy="496888"/>
          </a:xfrm>
        </p:grpSpPr>
        <p:sp>
          <p:nvSpPr>
            <p:cNvPr id="5" name="TextBox 4"/>
            <p:cNvSpPr txBox="1"/>
            <p:nvPr/>
          </p:nvSpPr>
          <p:spPr>
            <a:xfrm>
              <a:off x="1691680" y="6488668"/>
              <a:ext cx="5760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ru-RU" sz="1600" b="1" dirty="0" err="1">
                  <a:solidFill>
                    <a:srgbClr val="3333FF"/>
                  </a:solidFill>
                </a:rPr>
                <a:t>I.Meshkov</a:t>
              </a:r>
              <a:r>
                <a:rPr lang="en-US" altLang="ru-RU" sz="1600" b="1" dirty="0">
                  <a:solidFill>
                    <a:srgbClr val="3333FF"/>
                  </a:solidFill>
                </a:rPr>
                <a:t> </a:t>
              </a:r>
              <a:r>
                <a:rPr lang="en-US" altLang="ru-RU" sz="1600" b="1" dirty="0" smtClean="0">
                  <a:solidFill>
                    <a:srgbClr val="3333FF"/>
                  </a:solidFill>
                </a:rPr>
                <a:t>                NICA MAC             </a:t>
              </a:r>
              <a:r>
                <a:rPr lang="en-US" sz="1600" b="1" dirty="0" smtClean="0">
                  <a:solidFill>
                    <a:srgbClr val="3333FF"/>
                  </a:solidFill>
                </a:rPr>
                <a:t>22-23 May 2017</a:t>
              </a:r>
              <a:endParaRPr lang="ru-RU" sz="1600" b="1" dirty="0">
                <a:solidFill>
                  <a:srgbClr val="3333FF"/>
                </a:solidFill>
              </a:endParaRPr>
            </a:p>
          </p:txBody>
        </p:sp>
        <p:pic>
          <p:nvPicPr>
            <p:cNvPr id="21" name="Picture 4" descr="JIN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6350"/>
              <a:ext cx="534988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NICA-Logo_4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494462"/>
              <a:ext cx="5969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tangle 81"/>
          <p:cNvSpPr>
            <a:spLocks noChangeArrowheads="1"/>
          </p:cNvSpPr>
          <p:nvPr/>
        </p:nvSpPr>
        <p:spPr bwMode="auto">
          <a:xfrm>
            <a:off x="-30193" y="69960"/>
            <a:ext cx="914400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3333FF"/>
                </a:solidFill>
              </a:rPr>
              <a:t>Stage II: Search for The Mixed Phase and New Physics In Heavy Ions’ Collisions at NICA Collider</a:t>
            </a:r>
            <a:endParaRPr lang="en-US" altLang="ru-RU" b="1" dirty="0" smtClean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7392" y="475049"/>
            <a:ext cx="9126267" cy="584775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indent="180000"/>
            <a:r>
              <a:rPr lang="en-US" sz="2400" b="1" dirty="0" smtClean="0">
                <a:solidFill>
                  <a:srgbClr val="002060"/>
                </a:solidFill>
              </a:rPr>
              <a:t>What will we have at </a:t>
            </a:r>
            <a:r>
              <a:rPr lang="en-US" sz="3200" b="1" dirty="0">
                <a:solidFill>
                  <a:srgbClr val="FF0000"/>
                </a:solidFill>
              </a:rPr>
              <a:t>the stage </a:t>
            </a:r>
            <a:r>
              <a:rPr lang="en-US" sz="3200" b="1" dirty="0" smtClean="0">
                <a:solidFill>
                  <a:srgbClr val="FF0000"/>
                </a:solidFill>
              </a:rPr>
              <a:t>II-a </a:t>
            </a:r>
            <a:r>
              <a:rPr lang="en-US" sz="2400" b="1" dirty="0" smtClean="0">
                <a:solidFill>
                  <a:srgbClr val="FF0000"/>
                </a:solidFill>
              </a:rPr>
              <a:t>(basic configuration):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18856" y="980728"/>
            <a:ext cx="9141211" cy="830997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1. Injector chain: KRION =&gt; Booster =&gt; BTL BN =&gt; Nuclotron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2. BTL Nuclotron =&gt; Collider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44501" y="1722878"/>
            <a:ext cx="9141211" cy="3046988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3</a:t>
            </a:r>
            <a:r>
              <a:rPr lang="en-US" sz="2400" b="1" dirty="0" smtClean="0">
                <a:solidFill>
                  <a:srgbClr val="002060"/>
                </a:solidFill>
              </a:rPr>
              <a:t>. </a:t>
            </a:r>
            <a:r>
              <a:rPr lang="en-US" sz="2400" b="1" dirty="0" smtClean="0">
                <a:solidFill>
                  <a:srgbClr val="FF0000"/>
                </a:solidFill>
              </a:rPr>
              <a:t>Collider</a:t>
            </a:r>
            <a:r>
              <a:rPr lang="en-US" sz="2400" b="1" dirty="0" smtClean="0">
                <a:solidFill>
                  <a:srgbClr val="002060"/>
                </a:solidFill>
              </a:rPr>
              <a:t> equipped with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RF-1 (barrier voltage system) for ion storage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RF-2 in a reduced version: 2 cavities per ring instead 4 (50 kV RF amplitude instead 100 kV)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1 channel of S-cooling per ring 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</a:rPr>
              <a:t>		              (cooling of longitudinal deg. of freedom)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Beam diagnostics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And so on…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48501" y="4681019"/>
            <a:ext cx="9141211" cy="830997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4. </a:t>
            </a:r>
            <a:r>
              <a:rPr lang="en-US" sz="2400" b="1" dirty="0" smtClean="0">
                <a:solidFill>
                  <a:srgbClr val="FF0000"/>
                </a:solidFill>
              </a:rPr>
              <a:t>MPD</a:t>
            </a:r>
            <a:r>
              <a:rPr lang="en-US" sz="2400" b="1" dirty="0" smtClean="0">
                <a:solidFill>
                  <a:srgbClr val="002060"/>
                </a:solidFill>
              </a:rPr>
              <a:t> in a </a:t>
            </a:r>
            <a:r>
              <a:rPr lang="en-US" sz="2400" b="1" dirty="0" smtClean="0">
                <a:solidFill>
                  <a:srgbClr val="FF0000"/>
                </a:solidFill>
              </a:rPr>
              <a:t>reduced version</a:t>
            </a:r>
            <a:r>
              <a:rPr lang="en-US" sz="2400" b="1" dirty="0" smtClean="0">
                <a:solidFill>
                  <a:srgbClr val="002060"/>
                </a:solidFill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no</a:t>
            </a:r>
            <a:r>
              <a:rPr lang="en-US" sz="2400" b="1" dirty="0" smtClean="0">
                <a:solidFill>
                  <a:srgbClr val="002060"/>
                </a:solidFill>
              </a:rPr>
              <a:t> Inner Tracker System (ITS) 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   and </a:t>
            </a:r>
            <a:r>
              <a:rPr lang="en-US" sz="2400" b="1" dirty="0" smtClean="0">
                <a:solidFill>
                  <a:srgbClr val="FF0000"/>
                </a:solidFill>
              </a:rPr>
              <a:t>no</a:t>
            </a:r>
            <a:r>
              <a:rPr lang="en-US" sz="2400" b="1" dirty="0" smtClean="0">
                <a:solidFill>
                  <a:srgbClr val="002060"/>
                </a:solidFill>
              </a:rPr>
              <a:t> Forward Trackers (“Straw” + CPC – Cathode Pad Chamber)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-73545" y="5437158"/>
            <a:ext cx="9141211" cy="892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indent="180000"/>
            <a:r>
              <a:rPr lang="en-US" sz="2400" b="1" dirty="0" smtClean="0">
                <a:solidFill>
                  <a:srgbClr val="002060"/>
                </a:solidFill>
              </a:rPr>
              <a:t>As result, 22 bunches of the length </a:t>
            </a:r>
            <a:r>
              <a:rPr lang="en-US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  2 m</a:t>
            </a:r>
            <a:r>
              <a:rPr lang="en-US" sz="2400" b="1" dirty="0" smtClean="0">
                <a:solidFill>
                  <a:srgbClr val="002060"/>
                </a:solidFill>
              </a:rPr>
              <a:t> per ring that provides</a:t>
            </a:r>
          </a:p>
          <a:p>
            <a:pPr indent="180000" algn="ctr"/>
            <a:r>
              <a:rPr lang="en-US" sz="2800" b="1" dirty="0">
                <a:solidFill>
                  <a:srgbClr val="FF0000"/>
                </a:solidFill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</a:rPr>
              <a:t>uminosity of 5e25 cm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-2</a:t>
            </a:r>
            <a:r>
              <a:rPr lang="en-US" sz="2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s</a:t>
            </a:r>
            <a:r>
              <a:rPr lang="en-US" sz="2800" b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-1</a:t>
            </a:r>
            <a:r>
              <a:rPr lang="en-US" sz="2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.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5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81109" y="9162"/>
            <a:ext cx="9194916" cy="6858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12</a:t>
            </a:fld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6356350"/>
            <a:ext cx="8216900" cy="496888"/>
            <a:chOff x="0" y="6356350"/>
            <a:chExt cx="8216900" cy="496888"/>
          </a:xfrm>
        </p:grpSpPr>
        <p:sp>
          <p:nvSpPr>
            <p:cNvPr id="5" name="TextBox 4"/>
            <p:cNvSpPr txBox="1"/>
            <p:nvPr/>
          </p:nvSpPr>
          <p:spPr>
            <a:xfrm>
              <a:off x="1691680" y="6488668"/>
              <a:ext cx="5760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ru-RU" sz="1600" b="1" dirty="0" err="1">
                  <a:solidFill>
                    <a:srgbClr val="3333FF"/>
                  </a:solidFill>
                </a:rPr>
                <a:t>I.Meshkov</a:t>
              </a:r>
              <a:r>
                <a:rPr lang="en-US" altLang="ru-RU" sz="1600" b="1" dirty="0">
                  <a:solidFill>
                    <a:srgbClr val="3333FF"/>
                  </a:solidFill>
                </a:rPr>
                <a:t> </a:t>
              </a:r>
              <a:r>
                <a:rPr lang="en-US" altLang="ru-RU" sz="1600" b="1" dirty="0" smtClean="0">
                  <a:solidFill>
                    <a:srgbClr val="3333FF"/>
                  </a:solidFill>
                </a:rPr>
                <a:t>                NICA MAC             </a:t>
              </a:r>
              <a:r>
                <a:rPr lang="en-US" sz="1600" b="1" dirty="0" smtClean="0">
                  <a:solidFill>
                    <a:srgbClr val="3333FF"/>
                  </a:solidFill>
                </a:rPr>
                <a:t>22-23 May 2017</a:t>
              </a:r>
              <a:endParaRPr lang="ru-RU" sz="1600" b="1" dirty="0">
                <a:solidFill>
                  <a:srgbClr val="3333FF"/>
                </a:solidFill>
              </a:endParaRPr>
            </a:p>
          </p:txBody>
        </p:sp>
        <p:pic>
          <p:nvPicPr>
            <p:cNvPr id="21" name="Picture 4" descr="JIN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6350"/>
              <a:ext cx="534988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NICA-Logo_4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494462"/>
              <a:ext cx="5969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-63433" y="34212"/>
            <a:ext cx="9161676" cy="6282183"/>
            <a:chOff x="-47869" y="69960"/>
            <a:chExt cx="9161676" cy="6282183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-47869" y="69960"/>
              <a:ext cx="9161676" cy="6282183"/>
              <a:chOff x="-18254" y="41638"/>
              <a:chExt cx="9161676" cy="6282183"/>
            </a:xfrm>
          </p:grpSpPr>
          <p:sp>
            <p:nvSpPr>
              <p:cNvPr id="22" name="Rectangle 81"/>
              <p:cNvSpPr>
                <a:spLocks noChangeArrowheads="1"/>
              </p:cNvSpPr>
              <p:nvPr/>
            </p:nvSpPr>
            <p:spPr bwMode="auto">
              <a:xfrm>
                <a:off x="-578" y="41638"/>
                <a:ext cx="9144000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3333FF"/>
                    </a:solidFill>
                  </a:rPr>
                  <a:t>Stage II: Search for The Mixed Phase and New Physics In Heavy Ions’ Collisions at NICA Collider</a:t>
                </a:r>
                <a:endParaRPr lang="en-US" altLang="ru-RU" b="1" dirty="0" smtClean="0">
                  <a:solidFill>
                    <a:srgbClr val="3333FF"/>
                  </a:solidFill>
                </a:endParaRPr>
              </a:p>
            </p:txBody>
          </p: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254" y="1182831"/>
                <a:ext cx="9144000" cy="5140990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645115" y="3524670"/>
              <a:ext cx="1728192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Injection complex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66120" y="4709224"/>
              <a:ext cx="921715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Booster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5576" y="4323629"/>
              <a:ext cx="1446549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BT Line B =&gt; N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26878" y="3894007"/>
              <a:ext cx="1800200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Nuclotron upgrade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50648" y="2463232"/>
              <a:ext cx="1660407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800" b="1" dirty="0" smtClean="0">
                <a:solidFill>
                  <a:schemeClr val="bg1"/>
                </a:solidFill>
              </a:endParaRPr>
            </a:p>
            <a:p>
              <a:r>
                <a:rPr lang="en-US" sz="1600" b="1" dirty="0" smtClean="0">
                  <a:solidFill>
                    <a:srgbClr val="FF0000"/>
                  </a:solidFill>
                </a:rPr>
                <a:t>BM@N Detector</a:t>
              </a:r>
            </a:p>
            <a:p>
              <a:endParaRPr lang="ru-RU" sz="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3246241" y="3267563"/>
              <a:ext cx="2627785" cy="1701927"/>
              <a:chOff x="3275856" y="3239241"/>
              <a:chExt cx="2627785" cy="1701927"/>
            </a:xfrm>
          </p:grpSpPr>
          <p:cxnSp>
            <p:nvCxnSpPr>
              <p:cNvPr id="33" name="Прямая со стрелкой 32"/>
              <p:cNvCxnSpPr/>
              <p:nvPr/>
            </p:nvCxnSpPr>
            <p:spPr>
              <a:xfrm flipV="1">
                <a:off x="3275856" y="3718942"/>
                <a:ext cx="936104" cy="1222226"/>
              </a:xfrm>
              <a:prstGeom prst="straightConnector1">
                <a:avLst/>
              </a:prstGeom>
              <a:ln w="38100">
                <a:solidFill>
                  <a:srgbClr val="00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 flipV="1">
                <a:off x="4216183" y="3239241"/>
                <a:ext cx="610065" cy="473557"/>
              </a:xfrm>
              <a:prstGeom prst="straightConnector1">
                <a:avLst/>
              </a:prstGeom>
              <a:ln w="38100">
                <a:solidFill>
                  <a:srgbClr val="00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/>
              <p:nvPr/>
            </p:nvCxnSpPr>
            <p:spPr>
              <a:xfrm flipV="1">
                <a:off x="3599892" y="3989266"/>
                <a:ext cx="2303749" cy="571101"/>
              </a:xfrm>
              <a:prstGeom prst="straightConnector1">
                <a:avLst/>
              </a:prstGeom>
              <a:ln w="38100">
                <a:solidFill>
                  <a:srgbClr val="00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3836116" y="3977629"/>
              <a:ext cx="1169682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BT </a:t>
              </a:r>
              <a:r>
                <a:rPr lang="en-US" sz="1600" b="1" dirty="0">
                  <a:solidFill>
                    <a:srgbClr val="FF0000"/>
                  </a:solidFill>
                </a:rPr>
                <a:t>Line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N-C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40376" y="515879"/>
              <a:ext cx="9144577" cy="1261884"/>
            </a:xfrm>
            <a:prstGeom prst="rect">
              <a:avLst/>
            </a:prstGeom>
            <a:solidFill>
              <a:srgbClr val="00FF99"/>
            </a:solidFill>
          </p:spPr>
          <p:txBody>
            <a:bodyPr wrap="square" rtlCol="0">
              <a:spAutoFit/>
            </a:bodyPr>
            <a:lstStyle/>
            <a:p>
              <a:pPr indent="180000"/>
              <a:r>
                <a:rPr lang="en-US" sz="2800" b="1" dirty="0" smtClean="0">
                  <a:solidFill>
                    <a:srgbClr val="FF0000"/>
                  </a:solidFill>
                </a:rPr>
                <a:t>Stage II-b 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– “The project (full) configuration of the NICA complex” is scheduled </a:t>
              </a:r>
            </a:p>
            <a:p>
              <a:pPr indent="180000"/>
              <a:r>
                <a:rPr lang="en-US" sz="2000" b="1" dirty="0" smtClean="0">
                  <a:solidFill>
                    <a:srgbClr val="002060"/>
                  </a:solidFill>
                </a:rPr>
                <a:t>to be commissioned in 2023 when we will have</a:t>
              </a:r>
            </a:p>
            <a:p>
              <a:pPr indent="180000"/>
              <a:r>
                <a:rPr lang="en-US" sz="2000" b="1" dirty="0" smtClean="0">
                  <a:solidFill>
                    <a:srgbClr val="002060"/>
                  </a:solidFill>
                </a:rPr>
                <a:t>	</a:t>
              </a:r>
              <a:r>
                <a:rPr lang="en-US" sz="2800" b="1" dirty="0" smtClean="0">
                  <a:solidFill>
                    <a:srgbClr val="002060"/>
                  </a:solidFill>
                </a:rPr>
                <a:t>upgraded and commissioned 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Collider and MPD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88160" y="2577200"/>
              <a:ext cx="1008112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Collider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32240" y="2228107"/>
              <a:ext cx="1008112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8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MPD</a:t>
              </a:r>
            </a:p>
            <a:p>
              <a:pPr algn="ctr"/>
              <a:endParaRPr lang="ru-RU" sz="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533866" y="2232155"/>
            <a:ext cx="125009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Collider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upgraded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-71503" y="1685722"/>
            <a:ext cx="4597299" cy="1261884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</a:rPr>
              <a:t>RF-2 systems in the project version </a:t>
            </a:r>
            <a:r>
              <a:rPr lang="en-US" b="1" dirty="0" smtClean="0">
                <a:solidFill>
                  <a:srgbClr val="002060"/>
                </a:solidFill>
              </a:rPr>
              <a:t>(under development </a:t>
            </a:r>
            <a:r>
              <a:rPr lang="en-US" b="1" dirty="0" smtClean="0">
                <a:solidFill>
                  <a:srgbClr val="FF0000"/>
                </a:solidFill>
              </a:rPr>
              <a:t>by BINP</a:t>
            </a:r>
            <a:r>
              <a:rPr lang="en-US" b="1" dirty="0" smtClean="0">
                <a:solidFill>
                  <a:srgbClr val="3333FF"/>
                </a:solidFill>
              </a:rPr>
              <a:t>)</a:t>
            </a:r>
          </a:p>
          <a:p>
            <a:pPr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</a:rPr>
              <a:t>RF-3 </a:t>
            </a:r>
            <a:r>
              <a:rPr lang="en-US" sz="2000" b="1" dirty="0">
                <a:solidFill>
                  <a:srgbClr val="002060"/>
                </a:solidFill>
              </a:rPr>
              <a:t>systems in the project </a:t>
            </a:r>
            <a:r>
              <a:rPr lang="en-US" sz="2000" b="1" dirty="0" smtClean="0">
                <a:solidFill>
                  <a:srgbClr val="002060"/>
                </a:solidFill>
              </a:rPr>
              <a:t>version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(BINP and (?) INR RAS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E.Syresin</a:t>
            </a:r>
            <a:r>
              <a:rPr lang="en-US" b="1" dirty="0" smtClean="0">
                <a:solidFill>
                  <a:srgbClr val="002060"/>
                </a:solidFill>
              </a:rPr>
              <a:t>, today 14:50)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5"/>
          <a:srcRect l="24019" t="25689" r="24400" b="7521"/>
          <a:stretch/>
        </p:blipFill>
        <p:spPr>
          <a:xfrm>
            <a:off x="7077364" y="4905937"/>
            <a:ext cx="1976500" cy="1372988"/>
          </a:xfrm>
          <a:prstGeom prst="rect">
            <a:avLst/>
          </a:prstGeom>
        </p:spPr>
      </p:pic>
      <p:grpSp>
        <p:nvGrpSpPr>
          <p:cNvPr id="48" name="Группа 47"/>
          <p:cNvGrpSpPr/>
          <p:nvPr/>
        </p:nvGrpSpPr>
        <p:grpSpPr>
          <a:xfrm>
            <a:off x="4694987" y="2085031"/>
            <a:ext cx="4403256" cy="2877483"/>
            <a:chOff x="4694987" y="2085031"/>
            <a:chExt cx="4403256" cy="2877483"/>
          </a:xfrm>
        </p:grpSpPr>
        <p:sp>
          <p:nvSpPr>
            <p:cNvPr id="49" name="TextBox 48"/>
            <p:cNvSpPr txBox="1"/>
            <p:nvPr/>
          </p:nvSpPr>
          <p:spPr>
            <a:xfrm>
              <a:off x="4694987" y="4316183"/>
              <a:ext cx="4403256" cy="646331"/>
            </a:xfrm>
            <a:prstGeom prst="rect">
              <a:avLst/>
            </a:prstGeom>
            <a:solidFill>
              <a:srgbClr val="00FF99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b="1" dirty="0" smtClean="0">
                  <a:solidFill>
                    <a:srgbClr val="002060"/>
                  </a:solidFill>
                </a:rPr>
                <a:t>S-cooling system in the project version (</a:t>
              </a:r>
              <a:r>
                <a:rPr lang="en-US" b="1" dirty="0" err="1" smtClean="0">
                  <a:solidFill>
                    <a:srgbClr val="002060"/>
                  </a:solidFill>
                </a:rPr>
                <a:t>I.Gorelyshev</a:t>
              </a:r>
              <a:r>
                <a:rPr lang="en-US" b="1" dirty="0">
                  <a:solidFill>
                    <a:srgbClr val="002060"/>
                  </a:solidFill>
                </a:rPr>
                <a:t>, tomorrow 11:30 </a:t>
              </a:r>
              <a:r>
                <a:rPr lang="en-US" b="1" dirty="0" smtClean="0">
                  <a:solidFill>
                    <a:srgbClr val="002060"/>
                  </a:solidFill>
                </a:rPr>
                <a:t>)</a:t>
              </a:r>
            </a:p>
          </p:txBody>
        </p:sp>
        <p:pic>
          <p:nvPicPr>
            <p:cNvPr id="51" name="Изображение 1" descr="CIMG2170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5" t="5772" r="8574" b="11325"/>
            <a:stretch/>
          </p:blipFill>
          <p:spPr>
            <a:xfrm>
              <a:off x="5244252" y="3175304"/>
              <a:ext cx="726758" cy="527232"/>
            </a:xfrm>
            <a:prstGeom prst="rect">
              <a:avLst/>
            </a:prstGeom>
          </p:spPr>
        </p:pic>
        <p:cxnSp>
          <p:nvCxnSpPr>
            <p:cNvPr id="52" name="Прямая со стрелкой 51"/>
            <p:cNvCxnSpPr/>
            <p:nvPr/>
          </p:nvCxnSpPr>
          <p:spPr>
            <a:xfrm flipV="1">
              <a:off x="5802589" y="2637915"/>
              <a:ext cx="2414311" cy="77532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flipV="1">
              <a:off x="5784913" y="2085031"/>
              <a:ext cx="997383" cy="132820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flipH="1" flipV="1">
              <a:off x="5231102" y="3040077"/>
              <a:ext cx="628966" cy="38948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flipH="1">
              <a:off x="5636520" y="3413234"/>
              <a:ext cx="180564" cy="5643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 flipH="1" flipV="1">
              <a:off x="5843016" y="3419856"/>
              <a:ext cx="520262" cy="95831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58"/>
          <p:cNvGrpSpPr/>
          <p:nvPr/>
        </p:nvGrpSpPr>
        <p:grpSpPr>
          <a:xfrm>
            <a:off x="-81109" y="3040077"/>
            <a:ext cx="7904218" cy="3332036"/>
            <a:chOff x="-81109" y="3040077"/>
            <a:chExt cx="7904218" cy="3332036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918" y="4936953"/>
              <a:ext cx="2382377" cy="1435035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-81109" y="5695005"/>
              <a:ext cx="477609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sz="2000" b="1" dirty="0" smtClean="0">
                  <a:solidFill>
                    <a:srgbClr val="002060"/>
                  </a:solidFill>
                </a:rPr>
                <a:t>E-cooling system </a:t>
              </a:r>
              <a:r>
                <a:rPr lang="en-US" b="1" dirty="0" smtClean="0">
                  <a:solidFill>
                    <a:srgbClr val="002060"/>
                  </a:solidFill>
                </a:rPr>
                <a:t>(under development </a:t>
              </a:r>
              <a:r>
                <a:rPr lang="en-US" b="1" dirty="0" smtClean="0">
                  <a:solidFill>
                    <a:srgbClr val="FF0000"/>
                  </a:solidFill>
                </a:rPr>
                <a:t>by BINP</a:t>
              </a:r>
              <a:r>
                <a:rPr lang="en-US" b="1" dirty="0" smtClean="0">
                  <a:solidFill>
                    <a:srgbClr val="002060"/>
                  </a:solidFill>
                </a:rPr>
                <a:t>,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V.Parkhomchuk</a:t>
              </a:r>
              <a:r>
                <a:rPr lang="en-US" b="1" dirty="0" smtClean="0">
                  <a:solidFill>
                    <a:srgbClr val="002060"/>
                  </a:solidFill>
                </a:rPr>
                <a:t>, tomorrow 10:40)</a:t>
              </a: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 flipV="1">
              <a:off x="5607919" y="3040077"/>
              <a:ext cx="2215190" cy="255441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/>
        </p:nvGrpSpPr>
        <p:grpSpPr>
          <a:xfrm>
            <a:off x="7823109" y="2085031"/>
            <a:ext cx="1185577" cy="767897"/>
            <a:chOff x="7823109" y="2085031"/>
            <a:chExt cx="1185577" cy="767897"/>
          </a:xfrm>
        </p:grpSpPr>
        <p:sp>
          <p:nvSpPr>
            <p:cNvPr id="65" name="TextBox 64"/>
            <p:cNvSpPr txBox="1"/>
            <p:nvPr/>
          </p:nvSpPr>
          <p:spPr>
            <a:xfrm>
              <a:off x="7823109" y="2085031"/>
              <a:ext cx="1185577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E-cooling</a:t>
              </a:r>
              <a:endParaRPr lang="en-US" b="1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66" name="Прямая со стрелкой 65"/>
            <p:cNvCxnSpPr/>
            <p:nvPr/>
          </p:nvCxnSpPr>
          <p:spPr>
            <a:xfrm flipV="1">
              <a:off x="7927848" y="2483926"/>
              <a:ext cx="289052" cy="36900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484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30193" y="9162"/>
            <a:ext cx="9144000" cy="6858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13</a:t>
            </a:fld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6356350"/>
            <a:ext cx="8216900" cy="496888"/>
            <a:chOff x="0" y="6356350"/>
            <a:chExt cx="8216900" cy="496888"/>
          </a:xfrm>
        </p:grpSpPr>
        <p:sp>
          <p:nvSpPr>
            <p:cNvPr id="5" name="TextBox 4"/>
            <p:cNvSpPr txBox="1"/>
            <p:nvPr/>
          </p:nvSpPr>
          <p:spPr>
            <a:xfrm>
              <a:off x="1691680" y="6488668"/>
              <a:ext cx="5760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ru-RU" sz="1600" b="1" dirty="0" err="1">
                  <a:solidFill>
                    <a:srgbClr val="3333FF"/>
                  </a:solidFill>
                </a:rPr>
                <a:t>I.Meshkov</a:t>
              </a:r>
              <a:r>
                <a:rPr lang="en-US" altLang="ru-RU" sz="1600" b="1" dirty="0">
                  <a:solidFill>
                    <a:srgbClr val="3333FF"/>
                  </a:solidFill>
                </a:rPr>
                <a:t> </a:t>
              </a:r>
              <a:r>
                <a:rPr lang="en-US" altLang="ru-RU" sz="1600" b="1" dirty="0" smtClean="0">
                  <a:solidFill>
                    <a:srgbClr val="3333FF"/>
                  </a:solidFill>
                </a:rPr>
                <a:t>                NICA MAC             </a:t>
              </a:r>
              <a:r>
                <a:rPr lang="en-US" sz="1600" b="1" dirty="0" smtClean="0">
                  <a:solidFill>
                    <a:srgbClr val="3333FF"/>
                  </a:solidFill>
                </a:rPr>
                <a:t>22-23 May 2017</a:t>
              </a:r>
              <a:endParaRPr lang="ru-RU" sz="1600" b="1" dirty="0">
                <a:solidFill>
                  <a:srgbClr val="3333FF"/>
                </a:solidFill>
              </a:endParaRPr>
            </a:p>
          </p:txBody>
        </p:sp>
        <p:pic>
          <p:nvPicPr>
            <p:cNvPr id="21" name="Picture 4" descr="JIN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6350"/>
              <a:ext cx="534988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NICA-Logo_4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494462"/>
              <a:ext cx="5969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-48446" y="69960"/>
            <a:ext cx="9162253" cy="6282183"/>
            <a:chOff x="-48446" y="69960"/>
            <a:chExt cx="9162253" cy="6282183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-48446" y="69960"/>
              <a:ext cx="9162253" cy="6282183"/>
              <a:chOff x="-48446" y="69960"/>
              <a:chExt cx="9162253" cy="6282183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-47869" y="69960"/>
                <a:ext cx="9161676" cy="6282183"/>
                <a:chOff x="-18254" y="41638"/>
                <a:chExt cx="9161676" cy="6282183"/>
              </a:xfrm>
            </p:grpSpPr>
            <p:sp>
              <p:nvSpPr>
                <p:cNvPr id="22" name="Rectangle 81"/>
                <p:cNvSpPr>
                  <a:spLocks noChangeArrowheads="1"/>
                </p:cNvSpPr>
                <p:nvPr/>
              </p:nvSpPr>
              <p:spPr bwMode="auto">
                <a:xfrm>
                  <a:off x="-578" y="41638"/>
                  <a:ext cx="9144000" cy="369332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3333FF"/>
                      </a:solidFill>
                    </a:rPr>
                    <a:t>Stage II: Search for The Mixed Phase and New Physics In Heavy Ions’ Collisions at NICA Collider</a:t>
                  </a:r>
                  <a:endParaRPr lang="en-US" altLang="ru-RU" b="1" dirty="0" smtClean="0">
                    <a:solidFill>
                      <a:srgbClr val="3333FF"/>
                    </a:solidFill>
                  </a:endParaRPr>
                </a:p>
              </p:txBody>
            </p:sp>
            <p:pic>
              <p:nvPicPr>
                <p:cNvPr id="12" name="Рисунок 1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254" y="1182831"/>
                  <a:ext cx="9144000" cy="5140990"/>
                </a:xfrm>
                <a:prstGeom prst="rect">
                  <a:avLst/>
                </a:prstGeom>
              </p:spPr>
            </p:pic>
          </p:grpSp>
          <p:sp>
            <p:nvSpPr>
              <p:cNvPr id="7" name="TextBox 6"/>
              <p:cNvSpPr txBox="1"/>
              <p:nvPr/>
            </p:nvSpPr>
            <p:spPr>
              <a:xfrm>
                <a:off x="645115" y="3524670"/>
                <a:ext cx="1728192" cy="33855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0000"/>
                    </a:solidFill>
                  </a:rPr>
                  <a:t>Injection complex</a:t>
                </a:r>
                <a:endParaRPr lang="ru-RU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166120" y="4709224"/>
                <a:ext cx="921715" cy="33855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0000"/>
                    </a:solidFill>
                  </a:rPr>
                  <a:t>Booster</a:t>
                </a:r>
                <a:endParaRPr lang="ru-RU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55576" y="4323629"/>
                <a:ext cx="1446549" cy="33855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0000"/>
                    </a:solidFill>
                  </a:rPr>
                  <a:t>BT Line B =&gt; N</a:t>
                </a:r>
                <a:endParaRPr lang="ru-RU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726878" y="3894007"/>
                <a:ext cx="1800200" cy="33855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0000"/>
                    </a:solidFill>
                  </a:rPr>
                  <a:t>Nuclotron upgrade</a:t>
                </a:r>
                <a:endParaRPr lang="ru-RU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050648" y="2463232"/>
                <a:ext cx="1660407" cy="58477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800" b="1" dirty="0" smtClean="0">
                  <a:solidFill>
                    <a:schemeClr val="bg1"/>
                  </a:solidFill>
                </a:endParaRPr>
              </a:p>
              <a:p>
                <a:r>
                  <a:rPr lang="en-US" sz="1600" b="1" dirty="0" smtClean="0">
                    <a:solidFill>
                      <a:srgbClr val="FF0000"/>
                    </a:solidFill>
                  </a:rPr>
                  <a:t>BM@N Detector</a:t>
                </a:r>
              </a:p>
              <a:p>
                <a:endParaRPr lang="ru-RU" sz="8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2" name="Группа 31"/>
              <p:cNvGrpSpPr/>
              <p:nvPr/>
            </p:nvGrpSpPr>
            <p:grpSpPr>
              <a:xfrm>
                <a:off x="3246241" y="3267563"/>
                <a:ext cx="2627785" cy="1701927"/>
                <a:chOff x="3275856" y="3239241"/>
                <a:chExt cx="2627785" cy="1701927"/>
              </a:xfrm>
            </p:grpSpPr>
            <p:cxnSp>
              <p:nvCxnSpPr>
                <p:cNvPr id="33" name="Прямая со стрелкой 32"/>
                <p:cNvCxnSpPr/>
                <p:nvPr/>
              </p:nvCxnSpPr>
              <p:spPr>
                <a:xfrm flipV="1">
                  <a:off x="3275856" y="3718942"/>
                  <a:ext cx="936104" cy="1222226"/>
                </a:xfrm>
                <a:prstGeom prst="straightConnector1">
                  <a:avLst/>
                </a:prstGeom>
                <a:ln w="38100">
                  <a:solidFill>
                    <a:srgbClr val="00006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 стрелкой 33"/>
                <p:cNvCxnSpPr/>
                <p:nvPr/>
              </p:nvCxnSpPr>
              <p:spPr>
                <a:xfrm flipV="1">
                  <a:off x="4216183" y="3239241"/>
                  <a:ext cx="610065" cy="473557"/>
                </a:xfrm>
                <a:prstGeom prst="straightConnector1">
                  <a:avLst/>
                </a:prstGeom>
                <a:ln w="38100">
                  <a:solidFill>
                    <a:srgbClr val="00006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 стрелкой 34"/>
                <p:cNvCxnSpPr/>
                <p:nvPr/>
              </p:nvCxnSpPr>
              <p:spPr>
                <a:xfrm flipV="1">
                  <a:off x="3599892" y="3989266"/>
                  <a:ext cx="2303749" cy="571101"/>
                </a:xfrm>
                <a:prstGeom prst="straightConnector1">
                  <a:avLst/>
                </a:prstGeom>
                <a:ln w="38100">
                  <a:solidFill>
                    <a:srgbClr val="00006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/>
              <p:cNvSpPr txBox="1"/>
              <p:nvPr/>
            </p:nvSpPr>
            <p:spPr>
              <a:xfrm>
                <a:off x="3836116" y="3977629"/>
                <a:ext cx="1169682" cy="33855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BT 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Line 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N-C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-48446" y="408562"/>
                <a:ext cx="9144577" cy="1261884"/>
              </a:xfrm>
              <a:prstGeom prst="rect">
                <a:avLst/>
              </a:prstGeom>
              <a:solidFill>
                <a:srgbClr val="00FF99"/>
              </a:solidFill>
            </p:spPr>
            <p:txBody>
              <a:bodyPr wrap="square" rtlCol="0">
                <a:spAutoFit/>
              </a:bodyPr>
              <a:lstStyle/>
              <a:p>
                <a:pPr indent="180000"/>
                <a:r>
                  <a:rPr lang="en-US" sz="2800" b="1" dirty="0" smtClean="0">
                    <a:solidFill>
                      <a:srgbClr val="FF0000"/>
                    </a:solidFill>
                  </a:rPr>
                  <a:t>Stage II-b 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– “The full (project) configuration of the NICA complex” is scheduled </a:t>
                </a:r>
              </a:p>
              <a:p>
                <a:pPr indent="180000"/>
                <a:r>
                  <a:rPr lang="en-US" sz="2000" b="1" dirty="0" smtClean="0">
                    <a:solidFill>
                      <a:srgbClr val="002060"/>
                    </a:solidFill>
                  </a:rPr>
                  <a:t>to be commissioned in 2023 when we will have</a:t>
                </a:r>
              </a:p>
              <a:p>
                <a:pPr indent="180000"/>
                <a:r>
                  <a:rPr lang="en-US" sz="2000" b="1" dirty="0" smtClean="0">
                    <a:solidFill>
                      <a:srgbClr val="002060"/>
                    </a:solidFill>
                  </a:rPr>
                  <a:t>	</a:t>
                </a:r>
                <a:r>
                  <a:rPr lang="en-US" sz="2800" b="1" dirty="0" smtClean="0">
                    <a:solidFill>
                      <a:srgbClr val="002060"/>
                    </a:solidFill>
                  </a:rPr>
                  <a:t>upgraded and commissioned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Collider and MPD 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488160" y="2577200"/>
                <a:ext cx="1008112" cy="4001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Collider</a:t>
                </a:r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732240" y="2228107"/>
                <a:ext cx="1008112" cy="64633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MPD</a:t>
                </a:r>
              </a:p>
              <a:p>
                <a:pPr algn="ctr"/>
                <a:endParaRPr lang="ru-RU" sz="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259952" y="2285236"/>
              <a:ext cx="1250090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Collider</a:t>
              </a:r>
            </a:p>
            <a:p>
              <a:r>
                <a:rPr lang="en-US" sz="2000" b="1" dirty="0" smtClean="0">
                  <a:solidFill>
                    <a:srgbClr val="FF0000"/>
                  </a:solidFill>
                </a:rPr>
                <a:t>upgraded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823109" y="2085031"/>
              <a:ext cx="1185577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E-cooling</a:t>
              </a:r>
              <a:endParaRPr lang="en-US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46" name="Изображение 1" descr="CIMG2170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5" t="5772" r="8574" b="11325"/>
            <a:stretch/>
          </p:blipFill>
          <p:spPr>
            <a:xfrm>
              <a:off x="5244252" y="3175304"/>
              <a:ext cx="726758" cy="527232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-48446" y="2171893"/>
            <a:ext cx="7861639" cy="2194541"/>
            <a:chOff x="-48446" y="2171893"/>
            <a:chExt cx="7861639" cy="2194541"/>
          </a:xfrm>
        </p:grpSpPr>
        <p:sp>
          <p:nvSpPr>
            <p:cNvPr id="36" name="TextBox 35"/>
            <p:cNvSpPr txBox="1"/>
            <p:nvPr/>
          </p:nvSpPr>
          <p:spPr>
            <a:xfrm>
              <a:off x="6582318" y="2171893"/>
              <a:ext cx="1230875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MPD</a:t>
              </a: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upgraded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-48446" y="3073772"/>
              <a:ext cx="5526668" cy="1292662"/>
            </a:xfrm>
            <a:prstGeom prst="rect">
              <a:avLst/>
            </a:prstGeom>
            <a:solidFill>
              <a:srgbClr val="00FF99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sz="2400" b="1" dirty="0" smtClean="0">
                  <a:solidFill>
                    <a:srgbClr val="002060"/>
                  </a:solidFill>
                </a:rPr>
                <a:t>The program of MPD upgrade contains</a:t>
              </a:r>
            </a:p>
            <a:p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b="1" dirty="0" smtClean="0">
                  <a:solidFill>
                    <a:srgbClr val="002060"/>
                  </a:solidFill>
                </a:rPr>
                <a:t>      </a:t>
              </a:r>
              <a:r>
                <a:rPr lang="en-US" b="1" dirty="0">
                  <a:solidFill>
                    <a:srgbClr val="002060"/>
                  </a:solidFill>
                </a:rPr>
                <a:t> 1. Inner Tracker System (ITS)</a:t>
              </a:r>
            </a:p>
            <a:p>
              <a:r>
                <a:rPr lang="en-US" b="1" dirty="0">
                  <a:solidFill>
                    <a:srgbClr val="002060"/>
                  </a:solidFill>
                </a:rPr>
                <a:t>       2. Forward trackers     </a:t>
              </a:r>
            </a:p>
            <a:p>
              <a:pPr algn="ctr"/>
              <a:r>
                <a:rPr lang="en-US" b="1" dirty="0">
                  <a:solidFill>
                    <a:srgbClr val="002060"/>
                  </a:solidFill>
                </a:rPr>
                <a:t>(</a:t>
              </a:r>
              <a:r>
                <a:rPr lang="en-US" b="1" dirty="0" err="1">
                  <a:solidFill>
                    <a:srgbClr val="002060"/>
                  </a:solidFill>
                </a:rPr>
                <a:t>V.Golovatyk</a:t>
              </a:r>
              <a:r>
                <a:rPr lang="en-US" b="1" dirty="0">
                  <a:solidFill>
                    <a:srgbClr val="002060"/>
                  </a:solidFill>
                </a:rPr>
                <a:t>, tomorrow 9:30 )</a:t>
              </a:r>
              <a:endParaRPr lang="en-US" b="1" dirty="0" smtClean="0">
                <a:solidFill>
                  <a:srgbClr val="002060"/>
                </a:solidFill>
              </a:endParaRPr>
            </a:p>
          </p:txBody>
        </p:sp>
      </p:grp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6"/>
          <a:srcRect l="24019" t="25689" r="24400" b="7521"/>
          <a:stretch/>
        </p:blipFill>
        <p:spPr>
          <a:xfrm>
            <a:off x="7077364" y="4905937"/>
            <a:ext cx="1976500" cy="137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9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30193" y="9162"/>
            <a:ext cx="9144000" cy="6858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14</a:t>
            </a:fld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6356350"/>
            <a:ext cx="8216900" cy="496888"/>
            <a:chOff x="0" y="6356350"/>
            <a:chExt cx="8216900" cy="496888"/>
          </a:xfrm>
        </p:grpSpPr>
        <p:sp>
          <p:nvSpPr>
            <p:cNvPr id="5" name="TextBox 4"/>
            <p:cNvSpPr txBox="1"/>
            <p:nvPr/>
          </p:nvSpPr>
          <p:spPr>
            <a:xfrm>
              <a:off x="1691680" y="6488668"/>
              <a:ext cx="5760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ru-RU" sz="1600" b="1" dirty="0" err="1">
                  <a:solidFill>
                    <a:srgbClr val="3333FF"/>
                  </a:solidFill>
                </a:rPr>
                <a:t>I.Meshkov</a:t>
              </a:r>
              <a:r>
                <a:rPr lang="en-US" altLang="ru-RU" sz="1600" b="1" dirty="0">
                  <a:solidFill>
                    <a:srgbClr val="3333FF"/>
                  </a:solidFill>
                </a:rPr>
                <a:t> </a:t>
              </a:r>
              <a:r>
                <a:rPr lang="en-US" altLang="ru-RU" sz="1600" b="1" dirty="0" smtClean="0">
                  <a:solidFill>
                    <a:srgbClr val="3333FF"/>
                  </a:solidFill>
                </a:rPr>
                <a:t>                NICA MAC             </a:t>
              </a:r>
              <a:r>
                <a:rPr lang="en-US" sz="1600" b="1" dirty="0" smtClean="0">
                  <a:solidFill>
                    <a:srgbClr val="3333FF"/>
                  </a:solidFill>
                </a:rPr>
                <a:t>22-23 May 2017</a:t>
              </a:r>
              <a:endParaRPr lang="ru-RU" sz="1600" b="1" dirty="0">
                <a:solidFill>
                  <a:srgbClr val="3333FF"/>
                </a:solidFill>
              </a:endParaRPr>
            </a:p>
          </p:txBody>
        </p:sp>
        <p:pic>
          <p:nvPicPr>
            <p:cNvPr id="21" name="Picture 4" descr="JIN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6350"/>
              <a:ext cx="534988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NICA-Logo_4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494462"/>
              <a:ext cx="5969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-30193" y="184510"/>
            <a:ext cx="9144000" cy="6126423"/>
            <a:chOff x="-52004" y="192378"/>
            <a:chExt cx="9144000" cy="612642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004" y="1177811"/>
              <a:ext cx="9144000" cy="51409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0980" y="3491328"/>
              <a:ext cx="1728192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Injection complex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61985" y="4675882"/>
              <a:ext cx="921715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Booster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1441" y="4290287"/>
              <a:ext cx="1446549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BT Line B =&gt; N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22743" y="3860665"/>
              <a:ext cx="1800200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Nuclotron upgrade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46513" y="2429890"/>
              <a:ext cx="1660407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800" b="1" dirty="0" smtClean="0">
                <a:solidFill>
                  <a:schemeClr val="bg1"/>
                </a:solidFill>
              </a:endParaRPr>
            </a:p>
            <a:p>
              <a:r>
                <a:rPr lang="en-US" sz="1600" b="1" dirty="0" smtClean="0">
                  <a:solidFill>
                    <a:srgbClr val="FF0000"/>
                  </a:solidFill>
                </a:rPr>
                <a:t>BM@N Detector</a:t>
              </a:r>
            </a:p>
            <a:p>
              <a:endParaRPr lang="ru-RU" sz="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3242106" y="3234221"/>
              <a:ext cx="2627785" cy="1701927"/>
              <a:chOff x="3275856" y="3239241"/>
              <a:chExt cx="2627785" cy="1701927"/>
            </a:xfrm>
          </p:grpSpPr>
          <p:cxnSp>
            <p:nvCxnSpPr>
              <p:cNvPr id="33" name="Прямая со стрелкой 32"/>
              <p:cNvCxnSpPr/>
              <p:nvPr/>
            </p:nvCxnSpPr>
            <p:spPr>
              <a:xfrm flipV="1">
                <a:off x="3275856" y="3718942"/>
                <a:ext cx="936104" cy="1222226"/>
              </a:xfrm>
              <a:prstGeom prst="straightConnector1">
                <a:avLst/>
              </a:prstGeom>
              <a:ln w="38100">
                <a:solidFill>
                  <a:srgbClr val="00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 flipV="1">
                <a:off x="4216183" y="3239241"/>
                <a:ext cx="610065" cy="473557"/>
              </a:xfrm>
              <a:prstGeom prst="straightConnector1">
                <a:avLst/>
              </a:prstGeom>
              <a:ln w="38100">
                <a:solidFill>
                  <a:srgbClr val="00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/>
              <p:nvPr/>
            </p:nvCxnSpPr>
            <p:spPr>
              <a:xfrm flipV="1">
                <a:off x="3599892" y="3989266"/>
                <a:ext cx="2303749" cy="571101"/>
              </a:xfrm>
              <a:prstGeom prst="straightConnector1">
                <a:avLst/>
              </a:prstGeom>
              <a:ln w="38100">
                <a:solidFill>
                  <a:srgbClr val="00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3831981" y="3944287"/>
              <a:ext cx="1169682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BT </a:t>
              </a:r>
              <a:r>
                <a:rPr lang="en-US" sz="1600" b="1" dirty="0">
                  <a:solidFill>
                    <a:srgbClr val="FF0000"/>
                  </a:solidFill>
                </a:rPr>
                <a:t>Line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N-C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84025" y="2543858"/>
              <a:ext cx="1008112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Collider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28105" y="2194765"/>
              <a:ext cx="1008112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8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MPD</a:t>
              </a:r>
            </a:p>
            <a:p>
              <a:pPr algn="ctr"/>
              <a:endParaRPr lang="ru-RU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823109" y="2085031"/>
              <a:ext cx="1185577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E-cooling</a:t>
              </a:r>
              <a:endParaRPr lang="en-US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46" name="Изображение 1" descr="CIMG2170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5" t="5772" r="8574" b="11325"/>
            <a:stretch/>
          </p:blipFill>
          <p:spPr>
            <a:xfrm>
              <a:off x="5244252" y="3175304"/>
              <a:ext cx="726758" cy="527232"/>
            </a:xfrm>
            <a:prstGeom prst="rect">
              <a:avLst/>
            </a:prstGeom>
          </p:spPr>
        </p:pic>
        <p:sp>
          <p:nvSpPr>
            <p:cNvPr id="48" name="Rectangle 81"/>
            <p:cNvSpPr>
              <a:spLocks noChangeArrowheads="1"/>
            </p:cNvSpPr>
            <p:nvPr/>
          </p:nvSpPr>
          <p:spPr bwMode="auto">
            <a:xfrm>
              <a:off x="-21811" y="192378"/>
              <a:ext cx="9008686" cy="5232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3333FF"/>
                  </a:solidFill>
                </a:rPr>
                <a:t>Stage III: Polarized Beams’ Mode of The Collider </a:t>
              </a:r>
              <a:endParaRPr lang="en-US" altLang="ru-RU" sz="2400" b="1" dirty="0">
                <a:solidFill>
                  <a:srgbClr val="3333FF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-30193" y="692177"/>
            <a:ext cx="9144000" cy="707886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The first presentation of the principle scheme of the NICA Collider in </a:t>
            </a:r>
            <a:r>
              <a:rPr lang="en-US" sz="2000" b="1" dirty="0">
                <a:solidFill>
                  <a:srgbClr val="002060"/>
                </a:solidFill>
              </a:rPr>
              <a:t>the </a:t>
            </a:r>
            <a:r>
              <a:rPr lang="en-US" sz="2000" b="1" dirty="0" smtClean="0">
                <a:solidFill>
                  <a:srgbClr val="002060"/>
                </a:solidFill>
              </a:rPr>
              <a:t>mode of polarized beams (</a:t>
            </a:r>
            <a:r>
              <a:rPr lang="en-US" sz="2000" b="1" dirty="0" err="1" smtClean="0">
                <a:solidFill>
                  <a:srgbClr val="002060"/>
                </a:solidFill>
              </a:rPr>
              <a:t>A.Kovalenko</a:t>
            </a:r>
            <a:r>
              <a:rPr lang="en-US" sz="2000" b="1" dirty="0" smtClean="0">
                <a:solidFill>
                  <a:srgbClr val="002060"/>
                </a:solidFill>
              </a:rPr>
              <a:t>, tomorrow 14:25)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30193" y="1410323"/>
            <a:ext cx="9174193" cy="400110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followed by the discussion (</a:t>
            </a:r>
            <a:r>
              <a:rPr lang="en-US" sz="2000" b="1" dirty="0" smtClean="0"/>
              <a:t>S</a:t>
            </a:r>
            <a:r>
              <a:rPr lang="en-US" sz="2000" b="1" dirty="0"/>
              <a:t>. </a:t>
            </a:r>
            <a:r>
              <a:rPr lang="en-US" sz="2000" b="1" dirty="0" err="1"/>
              <a:t>Nikitin</a:t>
            </a:r>
            <a:r>
              <a:rPr lang="en-US" sz="2000" b="1" dirty="0"/>
              <a:t>, </a:t>
            </a:r>
            <a:r>
              <a:rPr lang="en-US" sz="2000" b="1" dirty="0" err="1" smtClean="0"/>
              <a:t>Yu.Shatunov</a:t>
            </a:r>
            <a:r>
              <a:rPr lang="en-US" sz="2000" b="1" dirty="0" smtClean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BINP</a:t>
            </a:r>
            <a:r>
              <a:rPr lang="en-US" sz="2000" b="1" dirty="0" smtClean="0"/>
              <a:t>, tomorrow 14:55)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endParaRPr lang="en-US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30193" y="9162"/>
            <a:ext cx="9144000" cy="6858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15</a:t>
            </a:fld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6356350"/>
            <a:ext cx="8216900" cy="496888"/>
            <a:chOff x="0" y="6356350"/>
            <a:chExt cx="8216900" cy="496888"/>
          </a:xfrm>
        </p:grpSpPr>
        <p:sp>
          <p:nvSpPr>
            <p:cNvPr id="5" name="TextBox 4"/>
            <p:cNvSpPr txBox="1"/>
            <p:nvPr/>
          </p:nvSpPr>
          <p:spPr>
            <a:xfrm>
              <a:off x="1691680" y="6488668"/>
              <a:ext cx="5760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ru-RU" sz="1600" b="1" dirty="0" err="1">
                  <a:solidFill>
                    <a:srgbClr val="3333FF"/>
                  </a:solidFill>
                </a:rPr>
                <a:t>I.Meshkov</a:t>
              </a:r>
              <a:r>
                <a:rPr lang="en-US" altLang="ru-RU" sz="1600" b="1" dirty="0">
                  <a:solidFill>
                    <a:srgbClr val="3333FF"/>
                  </a:solidFill>
                </a:rPr>
                <a:t> </a:t>
              </a:r>
              <a:r>
                <a:rPr lang="en-US" altLang="ru-RU" sz="1600" b="1" dirty="0" smtClean="0">
                  <a:solidFill>
                    <a:srgbClr val="3333FF"/>
                  </a:solidFill>
                </a:rPr>
                <a:t>                NICA MAC             </a:t>
              </a:r>
              <a:r>
                <a:rPr lang="en-US" sz="1600" b="1" dirty="0" smtClean="0">
                  <a:solidFill>
                    <a:srgbClr val="3333FF"/>
                  </a:solidFill>
                </a:rPr>
                <a:t>22-23 May 2017</a:t>
              </a:r>
              <a:endParaRPr lang="ru-RU" sz="1600" b="1" dirty="0">
                <a:solidFill>
                  <a:srgbClr val="3333FF"/>
                </a:solidFill>
              </a:endParaRPr>
            </a:p>
          </p:txBody>
        </p:sp>
        <p:pic>
          <p:nvPicPr>
            <p:cNvPr id="21" name="Picture 4" descr="JIN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6350"/>
              <a:ext cx="534988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NICA-Logo_4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494462"/>
              <a:ext cx="5969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Rectangle 81"/>
          <p:cNvSpPr>
            <a:spLocks noChangeArrowheads="1"/>
          </p:cNvSpPr>
          <p:nvPr/>
        </p:nvSpPr>
        <p:spPr bwMode="auto">
          <a:xfrm>
            <a:off x="-30193" y="32470"/>
            <a:ext cx="9008686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33FF"/>
                </a:solidFill>
              </a:rPr>
              <a:t>NICA Milestones</a:t>
            </a:r>
            <a:endParaRPr lang="en-US" altLang="ru-RU" sz="2400" b="1" dirty="0">
              <a:solidFill>
                <a:srgbClr val="3333FF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318011"/>
              </p:ext>
            </p:extLst>
          </p:nvPr>
        </p:nvGraphicFramePr>
        <p:xfrm>
          <a:off x="251520" y="517652"/>
          <a:ext cx="8568953" cy="5943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04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0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5556">
                  <a:extLst>
                    <a:ext uri="{9D8B030D-6E8A-4147-A177-3AD203B41FA5}">
                      <a16:colId xmlns="" xmlns:a16="http://schemas.microsoft.com/office/drawing/2014/main" val="3804292873"/>
                    </a:ext>
                  </a:extLst>
                </a:gridCol>
                <a:gridCol w="4267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40260">
                  <a:extLst>
                    <a:ext uri="{9D8B030D-6E8A-4147-A177-3AD203B41FA5}">
                      <a16:colId xmlns="" xmlns:a16="http://schemas.microsoft.com/office/drawing/2014/main" val="753031580"/>
                    </a:ext>
                  </a:extLst>
                </a:gridCol>
              </a:tblGrid>
              <a:tr h="215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Component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Developer/Producer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Commissioning date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52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NICA Stage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I (BM@N)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52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1. Heavy ion source KRION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VBLHEP JINR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November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2018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52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2.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HILAc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BEVATECH+VBLHEP JINR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Commissioned (2016)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52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3. Booster synchrotron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VBLHEP JINR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002060"/>
                          </a:solidFill>
                          <a:effectLst/>
                        </a:rPr>
                        <a:t>December 2018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552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    3.1. RF system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BINP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Ready for mounting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552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    3.2 E-Cooler for Booster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BINP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Ready for mounting 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552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4. BTL Booster—Nuclotron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BINP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February 2019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552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5. BTL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Nuclotron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—BM@N upgrade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VBLHEP JINR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February 2019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552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6. BM@N experiment with Au</a:t>
                      </a:r>
                      <a:r>
                        <a:rPr lang="en-US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79+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VBLHEP JINR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November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552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NICA Stage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IIa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 (Basic configuration)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104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7. Nuclotron upgrade,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     fast extraction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VBLHEP JINR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November 2019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552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8. BTL Nuclotron—Collider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SigmaPhi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(France)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1 December 2019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0865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9. Collider – Stage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IIa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  9.1. RF systems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      RF-1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      RF-2 (2 RF stations per ring)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  9.2. Stochastic cooling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                          (1 Channel/ring)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  9.3. Beam dump system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VBLHEP JINR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BINP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BINP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VBLHEP JINR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VBLHEP JINR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December 2020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December 2020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December 2020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December 2020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December 2020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December 2020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1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30193" y="9162"/>
            <a:ext cx="9144000" cy="6858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16</a:t>
            </a:fld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6356350"/>
            <a:ext cx="8216900" cy="496888"/>
            <a:chOff x="0" y="6356350"/>
            <a:chExt cx="8216900" cy="496888"/>
          </a:xfrm>
        </p:grpSpPr>
        <p:sp>
          <p:nvSpPr>
            <p:cNvPr id="5" name="TextBox 4"/>
            <p:cNvSpPr txBox="1"/>
            <p:nvPr/>
          </p:nvSpPr>
          <p:spPr>
            <a:xfrm>
              <a:off x="1691680" y="6488668"/>
              <a:ext cx="5760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ru-RU" sz="1600" b="1" dirty="0" err="1">
                  <a:solidFill>
                    <a:srgbClr val="3333FF"/>
                  </a:solidFill>
                </a:rPr>
                <a:t>I.Meshkov</a:t>
              </a:r>
              <a:r>
                <a:rPr lang="en-US" altLang="ru-RU" sz="1600" b="1" dirty="0">
                  <a:solidFill>
                    <a:srgbClr val="3333FF"/>
                  </a:solidFill>
                </a:rPr>
                <a:t> </a:t>
              </a:r>
              <a:r>
                <a:rPr lang="en-US" altLang="ru-RU" sz="1600" b="1" dirty="0" smtClean="0">
                  <a:solidFill>
                    <a:srgbClr val="3333FF"/>
                  </a:solidFill>
                </a:rPr>
                <a:t>                NICA MAC             </a:t>
              </a:r>
              <a:r>
                <a:rPr lang="en-US" sz="1600" b="1" dirty="0" smtClean="0">
                  <a:solidFill>
                    <a:srgbClr val="3333FF"/>
                  </a:solidFill>
                </a:rPr>
                <a:t>22-23 May 2017</a:t>
              </a:r>
              <a:endParaRPr lang="ru-RU" sz="1600" b="1" dirty="0">
                <a:solidFill>
                  <a:srgbClr val="3333FF"/>
                </a:solidFill>
              </a:endParaRPr>
            </a:p>
          </p:txBody>
        </p:sp>
        <p:pic>
          <p:nvPicPr>
            <p:cNvPr id="21" name="Picture 4" descr="JIN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6350"/>
              <a:ext cx="534988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NICA-Logo_4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494462"/>
              <a:ext cx="5969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Rectangle 81"/>
          <p:cNvSpPr>
            <a:spLocks noChangeArrowheads="1"/>
          </p:cNvSpPr>
          <p:nvPr/>
        </p:nvSpPr>
        <p:spPr bwMode="auto">
          <a:xfrm>
            <a:off x="-30193" y="32470"/>
            <a:ext cx="9008686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33FF"/>
                </a:solidFill>
              </a:rPr>
              <a:t>NICA Milestones</a:t>
            </a:r>
            <a:endParaRPr lang="en-US" altLang="ru-RU" sz="2400" b="1" dirty="0">
              <a:solidFill>
                <a:srgbClr val="3333FF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544669"/>
              </p:ext>
            </p:extLst>
          </p:nvPr>
        </p:nvGraphicFramePr>
        <p:xfrm>
          <a:off x="534988" y="908720"/>
          <a:ext cx="7809865" cy="3108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19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9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05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NICA Stage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IIb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 (Project configuration)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11. Collider – Stage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IIb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VBLHEP JINR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July 2023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  11.1. RF systems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      RF-2 (2 RF stations per ring)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      RF-3 (8 RF stations per ring)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BINP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BINP/INR RAS (?)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October 2022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October 2022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  11.2. Stochastic cooling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            2 channels per ring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VBLHEP JINR/Izhevsk C</a:t>
                      </a:r>
                      <a:r>
                        <a:rPr lang="en-US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o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October 2022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  11.3. Electron cooler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BINP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October 2022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  11.4. Feed back system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            1 channel per ring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VBLHEP JINR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October 2022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12. MPD – NICA Stage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IIb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VBLHEP JINR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December 2022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184517"/>
              </p:ext>
            </p:extLst>
          </p:nvPr>
        </p:nvGraphicFramePr>
        <p:xfrm>
          <a:off x="534987" y="4958415"/>
          <a:ext cx="7809865" cy="731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29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05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66"/>
                          </a:solidFill>
                          <a:effectLst/>
                        </a:rPr>
                        <a:t>NICA Stage III </a:t>
                      </a:r>
                      <a:endParaRPr lang="ru-RU" sz="120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66"/>
                          </a:solidFill>
                          <a:effectLst/>
                        </a:rPr>
                        <a:t>(polarized beams and spin physics)</a:t>
                      </a:r>
                      <a:endParaRPr lang="ru-RU" sz="1200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66"/>
                          </a:solidFill>
                          <a:effectLst/>
                        </a:rPr>
                        <a:t>2025</a:t>
                      </a:r>
                      <a:endParaRPr lang="ru-RU" sz="1200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140654"/>
              </p:ext>
            </p:extLst>
          </p:nvPr>
        </p:nvGraphicFramePr>
        <p:xfrm>
          <a:off x="534987" y="4149998"/>
          <a:ext cx="7809865" cy="365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19450">
                  <a:extLst>
                    <a:ext uri="{9D8B030D-6E8A-4147-A177-3AD203B41FA5}">
                      <a16:colId xmlns="" xmlns:a16="http://schemas.microsoft.com/office/drawing/2014/main" val="1831636109"/>
                    </a:ext>
                  </a:extLst>
                </a:gridCol>
                <a:gridCol w="2609850">
                  <a:extLst>
                    <a:ext uri="{9D8B030D-6E8A-4147-A177-3AD203B41FA5}">
                      <a16:colId xmlns="" xmlns:a16="http://schemas.microsoft.com/office/drawing/2014/main" val="1220008384"/>
                    </a:ext>
                  </a:extLst>
                </a:gridCol>
                <a:gridCol w="1980565">
                  <a:extLst>
                    <a:ext uri="{9D8B030D-6E8A-4147-A177-3AD203B41FA5}">
                      <a16:colId xmlns="" xmlns:a16="http://schemas.microsoft.com/office/drawing/2014/main" val="16369091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</a:rPr>
                        <a:t>NICA Stage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</a:rPr>
                        <a:t>IIb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</a:rPr>
                        <a:t> (project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effectLst/>
                        </a:rPr>
                        <a:t>configuration)</a:t>
                      </a:r>
                      <a:endParaRPr lang="ru-RU" sz="24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</a:rPr>
                        <a:t>2023</a:t>
                      </a:r>
                      <a:endParaRPr lang="ru-RU" sz="24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4919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04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46256" y="6101768"/>
            <a:ext cx="2133600" cy="365125"/>
          </a:xfrm>
        </p:spPr>
        <p:txBody>
          <a:bodyPr/>
          <a:lstStyle/>
          <a:p>
            <a:fld id="{1300AB21-8A4E-4670-A57B-A94DA17D1F86}" type="slidenum">
              <a:rPr lang="ru-RU" smtClean="0"/>
              <a:t>17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7" t="3540" r="8046" b="4404"/>
          <a:stretch/>
        </p:blipFill>
        <p:spPr>
          <a:xfrm>
            <a:off x="3399067" y="1502862"/>
            <a:ext cx="2520280" cy="3744417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 bwMode="auto">
          <a:xfrm>
            <a:off x="4205498" y="4031769"/>
            <a:ext cx="792088" cy="7200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4200046" y="2068169"/>
            <a:ext cx="792088" cy="7200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4218940" y="3084832"/>
            <a:ext cx="792088" cy="7200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4218940" y="4038265"/>
            <a:ext cx="792088" cy="720080"/>
          </a:xfrm>
          <a:prstGeom prst="ellipse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746874"/>
            <a:ext cx="9144000" cy="646331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27, </a:t>
            </a:r>
            <a:r>
              <a:rPr lang="ru-RU" sz="3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 </a:t>
            </a:r>
            <a:r>
              <a:rPr lang="en-US" sz="3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NICA Megaproject</a:t>
            </a:r>
            <a:endParaRPr lang="ru-RU" sz="36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of The NICA Project</a:t>
            </a:r>
            <a:endParaRPr lang="ru-RU" sz="28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5737" y="2197376"/>
            <a:ext cx="864096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2008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943511" y="3144237"/>
            <a:ext cx="864096" cy="461665"/>
          </a:xfrm>
          <a:prstGeom prst="rect">
            <a:avLst/>
          </a:prstGeom>
          <a:solidFill>
            <a:srgbClr val="3333FF"/>
          </a:solidFill>
          <a:ln w="3810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2012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11993" y="4193639"/>
            <a:ext cx="86409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</a:rPr>
              <a:t>2016</a:t>
            </a:r>
            <a:endParaRPr lang="ru-RU" sz="2400" b="1" dirty="0">
              <a:solidFill>
                <a:srgbClr val="009900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527015" y="5614692"/>
            <a:ext cx="6175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Bookman Old Style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Bookman Old Style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Bookman Old Style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man Old Style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Bookman Old Style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sz="2800" b="1" i="1" dirty="0">
                <a:solidFill>
                  <a:srgbClr val="0000CC"/>
                </a:solidFill>
              </a:rPr>
              <a:t>Thank you for your attention!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7" y="2390184"/>
            <a:ext cx="4146111" cy="2523768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April 27, </a:t>
            </a:r>
            <a:r>
              <a:rPr lang="ru-RU" sz="2400" b="1" dirty="0" smtClean="0">
                <a:solidFill>
                  <a:srgbClr val="006600"/>
                </a:solidFill>
              </a:rPr>
              <a:t>2016</a:t>
            </a:r>
            <a:endParaRPr lang="ru-RU" sz="2400" b="1" dirty="0">
              <a:solidFill>
                <a:srgbClr val="006600"/>
              </a:solidFill>
            </a:endParaRPr>
          </a:p>
          <a:p>
            <a:r>
              <a:rPr lang="en-US" sz="2400" b="1" dirty="0">
                <a:solidFill>
                  <a:srgbClr val="006600"/>
                </a:solidFill>
              </a:rPr>
              <a:t>Order of The Government of Russian </a:t>
            </a:r>
            <a:r>
              <a:rPr lang="en-US" sz="2400" b="1" dirty="0" smtClean="0">
                <a:solidFill>
                  <a:srgbClr val="006600"/>
                </a:solidFill>
              </a:rPr>
              <a:t>Federation</a:t>
            </a:r>
          </a:p>
          <a:p>
            <a:endParaRPr lang="en-US" sz="1400" b="1" dirty="0" smtClean="0">
              <a:solidFill>
                <a:srgbClr val="008000"/>
              </a:solidFill>
            </a:endParaRPr>
          </a:p>
          <a:p>
            <a:r>
              <a:rPr lang="ru-RU" sz="2400" b="1" dirty="0" smtClean="0">
                <a:solidFill>
                  <a:srgbClr val="008000"/>
                </a:solidFill>
              </a:rPr>
              <a:t>₽ </a:t>
            </a:r>
            <a:r>
              <a:rPr lang="en-US" sz="2400" b="1" dirty="0">
                <a:solidFill>
                  <a:srgbClr val="006600"/>
                </a:solidFill>
              </a:rPr>
              <a:t>8.8 billion Russian Federation + </a:t>
            </a:r>
          </a:p>
          <a:p>
            <a:r>
              <a:rPr lang="ru-RU" sz="2400" b="1" dirty="0">
                <a:solidFill>
                  <a:srgbClr val="008000"/>
                </a:solidFill>
              </a:rPr>
              <a:t>₽ </a:t>
            </a:r>
            <a:r>
              <a:rPr lang="en-US" sz="2400" b="1" dirty="0">
                <a:solidFill>
                  <a:srgbClr val="006600"/>
                </a:solidFill>
              </a:rPr>
              <a:t>8.7 billion JINR</a:t>
            </a:r>
          </a:p>
        </p:txBody>
      </p:sp>
    </p:spTree>
    <p:extLst>
      <p:ext uri="{BB962C8B-B14F-4D97-AF65-F5344CB8AC3E}">
        <p14:creationId xmlns:p14="http://schemas.microsoft.com/office/powerpoint/2010/main" val="261603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8" grpId="1" animBg="1"/>
      <p:bldP spid="29" grpId="0" animBg="1"/>
      <p:bldP spid="31" grpId="0" animBg="1"/>
      <p:bldP spid="33" grpId="0" animBg="1"/>
      <p:bldP spid="34" grpId="0" animBg="1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2</a:t>
            </a:fld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6378298"/>
            <a:ext cx="8229979" cy="501127"/>
            <a:chOff x="-13079" y="6362997"/>
            <a:chExt cx="8229979" cy="501127"/>
          </a:xfrm>
        </p:grpSpPr>
        <p:sp>
          <p:nvSpPr>
            <p:cNvPr id="5" name="TextBox 4"/>
            <p:cNvSpPr txBox="1"/>
            <p:nvPr/>
          </p:nvSpPr>
          <p:spPr>
            <a:xfrm>
              <a:off x="1691680" y="6488668"/>
              <a:ext cx="5760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ru-RU" b="1" dirty="0">
                  <a:solidFill>
                    <a:srgbClr val="3333FF"/>
                  </a:solidFill>
                </a:rPr>
                <a:t>JINR, </a:t>
              </a:r>
              <a:r>
                <a:rPr lang="en-US" altLang="ru-RU" b="1" dirty="0" err="1" smtClean="0">
                  <a:solidFill>
                    <a:srgbClr val="3333FF"/>
                  </a:solidFill>
                </a:rPr>
                <a:t>Dubna</a:t>
              </a:r>
              <a:r>
                <a:rPr lang="en-US" altLang="ru-RU" b="1" dirty="0" smtClean="0">
                  <a:solidFill>
                    <a:srgbClr val="3333FF"/>
                  </a:solidFill>
                </a:rPr>
                <a:t>             </a:t>
              </a:r>
              <a:r>
                <a:rPr lang="en-US" b="1" dirty="0" smtClean="0">
                  <a:solidFill>
                    <a:srgbClr val="3333FF"/>
                  </a:solidFill>
                </a:rPr>
                <a:t>22-23 May 2017</a:t>
              </a:r>
              <a:endParaRPr lang="ru-RU" b="1" dirty="0">
                <a:solidFill>
                  <a:srgbClr val="3333FF"/>
                </a:solidFill>
              </a:endParaRPr>
            </a:p>
          </p:txBody>
        </p:sp>
        <p:pic>
          <p:nvPicPr>
            <p:cNvPr id="21" name="Picture 4" descr="JIN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079" y="6362997"/>
              <a:ext cx="539552" cy="501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NICA-Logo_4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494462"/>
              <a:ext cx="5969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1" y="9083"/>
            <a:ext cx="9144001" cy="1250174"/>
            <a:chOff x="-1" y="9083"/>
            <a:chExt cx="9144001" cy="1250174"/>
          </a:xfrm>
        </p:grpSpPr>
        <p:sp>
          <p:nvSpPr>
            <p:cNvPr id="18" name="TextBox 17"/>
            <p:cNvSpPr txBox="1"/>
            <p:nvPr/>
          </p:nvSpPr>
          <p:spPr>
            <a:xfrm>
              <a:off x="-1" y="9083"/>
              <a:ext cx="9143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3333FF"/>
                  </a:solidFill>
                </a:rPr>
                <a:t>Machine Advisory Committee for NICA</a:t>
              </a:r>
              <a:endParaRPr lang="ru-RU" sz="2400" b="1" dirty="0">
                <a:solidFill>
                  <a:srgbClr val="3333FF"/>
                </a:solidFill>
              </a:endParaRPr>
            </a:p>
          </p:txBody>
        </p:sp>
        <p:sp>
          <p:nvSpPr>
            <p:cNvPr id="19" name="Rectangle 81"/>
            <p:cNvSpPr>
              <a:spLocks noChangeArrowheads="1"/>
            </p:cNvSpPr>
            <p:nvPr/>
          </p:nvSpPr>
          <p:spPr bwMode="auto">
            <a:xfrm>
              <a:off x="0" y="366705"/>
              <a:ext cx="9144000" cy="8925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3333FF"/>
                  </a:solidFill>
                </a:rPr>
                <a:t>Three stages of the NICA project: status and tasks</a:t>
              </a:r>
              <a:endParaRPr lang="ru-RU" sz="2800" b="1" dirty="0">
                <a:solidFill>
                  <a:srgbClr val="3333FF"/>
                </a:solidFill>
              </a:endParaRPr>
            </a:p>
            <a:p>
              <a:pPr algn="ctr"/>
              <a:r>
                <a:rPr lang="en-US" altLang="ru-RU" sz="2400" b="1" dirty="0" err="1" smtClean="0">
                  <a:solidFill>
                    <a:srgbClr val="3333FF"/>
                  </a:solidFill>
                </a:rPr>
                <a:t>I.Meshkov</a:t>
              </a:r>
              <a:r>
                <a:rPr lang="en-US" altLang="ru-RU" sz="2400" b="1" dirty="0" smtClean="0">
                  <a:solidFill>
                    <a:srgbClr val="3333FF"/>
                  </a:solidFill>
                </a:rPr>
                <a:t> 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7204" y="1117995"/>
            <a:ext cx="8829530" cy="4678204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endParaRPr lang="en-US" sz="800" b="1" dirty="0">
              <a:solidFill>
                <a:srgbClr val="00206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3333FF"/>
                </a:solidFill>
              </a:rPr>
              <a:t>Outline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3333FF"/>
                </a:solidFill>
              </a:rPr>
              <a:t>1. </a:t>
            </a:r>
            <a:r>
              <a:rPr lang="en-US" sz="2000" b="1" dirty="0">
                <a:solidFill>
                  <a:srgbClr val="3333FF"/>
                </a:solidFill>
              </a:rPr>
              <a:t>Stage I: Experiment “The Baryonic Matter at </a:t>
            </a:r>
            <a:r>
              <a:rPr lang="en-US" sz="2000" b="1" dirty="0" err="1">
                <a:solidFill>
                  <a:srgbClr val="3333FF"/>
                </a:solidFill>
              </a:rPr>
              <a:t>Nuclotron</a:t>
            </a:r>
            <a:r>
              <a:rPr lang="en-US" sz="2000" b="1" dirty="0" smtClean="0">
                <a:solidFill>
                  <a:srgbClr val="3333FF"/>
                </a:solidFill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altLang="ru-RU" sz="2000" b="1" dirty="0" smtClean="0">
                <a:solidFill>
                  <a:srgbClr val="3333FF"/>
                </a:solidFill>
              </a:rPr>
              <a:t>2. </a:t>
            </a:r>
            <a:r>
              <a:rPr lang="en-US" sz="2000" b="1" dirty="0">
                <a:solidFill>
                  <a:srgbClr val="3333FF"/>
                </a:solidFill>
              </a:rPr>
              <a:t>Stage II</a:t>
            </a:r>
            <a:r>
              <a:rPr lang="ru-RU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>
                <a:solidFill>
                  <a:srgbClr val="3333FF"/>
                </a:solidFill>
              </a:rPr>
              <a:t>: Search for The Mixed Phase and New </a:t>
            </a:r>
            <a:r>
              <a:rPr lang="en-US" sz="2000" b="1" dirty="0" smtClean="0">
                <a:solidFill>
                  <a:srgbClr val="3333FF"/>
                </a:solidFill>
              </a:rPr>
              <a:t>Physics In </a:t>
            </a:r>
            <a:r>
              <a:rPr lang="en-US" sz="2000" b="1" dirty="0">
                <a:solidFill>
                  <a:srgbClr val="3333FF"/>
                </a:solidFill>
              </a:rPr>
              <a:t>Heavy Ions’ Collisions </a:t>
            </a:r>
            <a:endParaRPr lang="en-US" sz="2000" b="1" dirty="0" smtClean="0">
              <a:solidFill>
                <a:srgbClr val="3333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</a:rPr>
              <a:t>    at </a:t>
            </a:r>
            <a:r>
              <a:rPr lang="en-US" sz="2000" b="1" dirty="0">
                <a:solidFill>
                  <a:srgbClr val="3333FF"/>
                </a:solidFill>
              </a:rPr>
              <a:t>NICA </a:t>
            </a:r>
            <a:r>
              <a:rPr lang="en-US" sz="2000" b="1" dirty="0" smtClean="0">
                <a:solidFill>
                  <a:srgbClr val="3333FF"/>
                </a:solidFill>
              </a:rPr>
              <a:t>Collider</a:t>
            </a:r>
          </a:p>
          <a:p>
            <a:pPr>
              <a:lnSpc>
                <a:spcPct val="150000"/>
              </a:lnSpc>
            </a:pPr>
            <a:r>
              <a:rPr lang="en-US" altLang="ru-RU" sz="2000" b="1" dirty="0" smtClean="0">
                <a:solidFill>
                  <a:srgbClr val="3333FF"/>
                </a:solidFill>
              </a:rPr>
              <a:t>3. </a:t>
            </a:r>
            <a:r>
              <a:rPr lang="en-US" sz="2000" b="1" dirty="0" smtClean="0">
                <a:solidFill>
                  <a:srgbClr val="3333FF"/>
                </a:solidFill>
              </a:rPr>
              <a:t>Stage </a:t>
            </a:r>
            <a:r>
              <a:rPr lang="en-US" sz="2000" b="1" dirty="0">
                <a:solidFill>
                  <a:srgbClr val="3333FF"/>
                </a:solidFill>
              </a:rPr>
              <a:t>II-a: The basic configuration of the NICA complex </a:t>
            </a:r>
          </a:p>
          <a:p>
            <a:pPr>
              <a:lnSpc>
                <a:spcPct val="150000"/>
              </a:lnSpc>
            </a:pPr>
            <a:r>
              <a:rPr lang="en-US" altLang="ru-RU" sz="2000" b="1" dirty="0" smtClean="0">
                <a:solidFill>
                  <a:srgbClr val="3333FF"/>
                </a:solidFill>
              </a:rPr>
              <a:t>	3.1. </a:t>
            </a:r>
            <a:r>
              <a:rPr lang="en-US" sz="2000" b="1" dirty="0" smtClean="0">
                <a:solidFill>
                  <a:srgbClr val="3333FF"/>
                </a:solidFill>
              </a:rPr>
              <a:t>Status of The </a:t>
            </a:r>
            <a:r>
              <a:rPr lang="en-US" sz="2000" b="1" dirty="0">
                <a:solidFill>
                  <a:srgbClr val="3333FF"/>
                </a:solidFill>
              </a:rPr>
              <a:t>NICA </a:t>
            </a:r>
            <a:r>
              <a:rPr lang="en-US" sz="2000" b="1" dirty="0" smtClean="0">
                <a:solidFill>
                  <a:srgbClr val="3333FF"/>
                </a:solidFill>
              </a:rPr>
              <a:t>civil construction (11.05.2017</a:t>
            </a:r>
            <a:r>
              <a:rPr lang="en-US" sz="2000" b="1" dirty="0">
                <a:solidFill>
                  <a:srgbClr val="3333FF"/>
                </a:solidFill>
              </a:rPr>
              <a:t>)</a:t>
            </a:r>
            <a:endParaRPr lang="ru-RU" sz="2000" b="1" dirty="0">
              <a:solidFill>
                <a:srgbClr val="3333F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ru-RU" sz="2000" b="1" dirty="0" smtClean="0">
                <a:solidFill>
                  <a:srgbClr val="3333FF"/>
                </a:solidFill>
              </a:rPr>
              <a:t>4. </a:t>
            </a:r>
            <a:r>
              <a:rPr lang="en-US" sz="2000" b="1" dirty="0" smtClean="0">
                <a:solidFill>
                  <a:srgbClr val="3333FF"/>
                </a:solidFill>
              </a:rPr>
              <a:t>Stage </a:t>
            </a:r>
            <a:r>
              <a:rPr lang="en-US" sz="2000" b="1" dirty="0">
                <a:solidFill>
                  <a:srgbClr val="3333FF"/>
                </a:solidFill>
              </a:rPr>
              <a:t>II-b: The project (full) configuration of the NICA complex</a:t>
            </a:r>
            <a:endParaRPr lang="en-US" altLang="ru-RU" sz="2000" b="1" dirty="0">
              <a:solidFill>
                <a:srgbClr val="3333F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ru-RU" sz="2000" b="1" dirty="0" smtClean="0">
                <a:solidFill>
                  <a:srgbClr val="3333FF"/>
                </a:solidFill>
              </a:rPr>
              <a:t>5. </a:t>
            </a:r>
            <a:r>
              <a:rPr lang="en-US" sz="2000" b="1" dirty="0">
                <a:solidFill>
                  <a:srgbClr val="3333FF"/>
                </a:solidFill>
              </a:rPr>
              <a:t>Stage III: Polarized Beams’ Mode of The Collider </a:t>
            </a:r>
            <a:endParaRPr lang="en-US" altLang="ru-RU" sz="2000" b="1" dirty="0">
              <a:solidFill>
                <a:srgbClr val="3333F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ru-RU" sz="2000" b="1" dirty="0" smtClean="0">
                <a:solidFill>
                  <a:srgbClr val="3333FF"/>
                </a:solidFill>
              </a:rPr>
              <a:t>6. </a:t>
            </a:r>
            <a:r>
              <a:rPr lang="en-US" sz="2000" b="1" dirty="0">
                <a:solidFill>
                  <a:srgbClr val="3333FF"/>
                </a:solidFill>
              </a:rPr>
              <a:t>NICA </a:t>
            </a:r>
            <a:r>
              <a:rPr lang="en-US" sz="2000" b="1" dirty="0" smtClean="0">
                <a:solidFill>
                  <a:srgbClr val="3333FF"/>
                </a:solidFill>
              </a:rPr>
              <a:t>Milestones</a:t>
            </a:r>
          </a:p>
          <a:p>
            <a:pPr>
              <a:lnSpc>
                <a:spcPct val="150000"/>
              </a:lnSpc>
            </a:pPr>
            <a:r>
              <a:rPr lang="en-US" altLang="ru-RU" sz="2000" b="1" dirty="0" smtClean="0">
                <a:solidFill>
                  <a:srgbClr val="3333FF"/>
                </a:solidFill>
              </a:rPr>
              <a:t>7. </a:t>
            </a:r>
            <a:r>
              <a:rPr lang="en-US" sz="20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NICA 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Megaproject</a:t>
            </a:r>
            <a:endParaRPr lang="ru-RU" sz="20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3</a:t>
            </a:fld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6356350"/>
            <a:ext cx="8216900" cy="496888"/>
            <a:chOff x="0" y="6356350"/>
            <a:chExt cx="8216900" cy="496888"/>
          </a:xfrm>
        </p:grpSpPr>
        <p:sp>
          <p:nvSpPr>
            <p:cNvPr id="5" name="TextBox 4"/>
            <p:cNvSpPr txBox="1"/>
            <p:nvPr/>
          </p:nvSpPr>
          <p:spPr>
            <a:xfrm>
              <a:off x="1691680" y="6488668"/>
              <a:ext cx="5760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ru-RU" sz="1600" b="1" dirty="0" err="1">
                  <a:solidFill>
                    <a:srgbClr val="3333FF"/>
                  </a:solidFill>
                </a:rPr>
                <a:t>I.Meshkov</a:t>
              </a:r>
              <a:r>
                <a:rPr lang="en-US" altLang="ru-RU" sz="1600" b="1" dirty="0">
                  <a:solidFill>
                    <a:srgbClr val="3333FF"/>
                  </a:solidFill>
                </a:rPr>
                <a:t> </a:t>
              </a:r>
              <a:r>
                <a:rPr lang="en-US" altLang="ru-RU" sz="1600" b="1" dirty="0" smtClean="0">
                  <a:solidFill>
                    <a:srgbClr val="3333FF"/>
                  </a:solidFill>
                </a:rPr>
                <a:t>                NICA MAC             </a:t>
              </a:r>
              <a:r>
                <a:rPr lang="en-US" sz="1600" b="1" dirty="0" smtClean="0">
                  <a:solidFill>
                    <a:srgbClr val="3333FF"/>
                  </a:solidFill>
                </a:rPr>
                <a:t>22-23 May 2017</a:t>
              </a:r>
              <a:endParaRPr lang="ru-RU" sz="1600" b="1" dirty="0">
                <a:solidFill>
                  <a:srgbClr val="3333FF"/>
                </a:solidFill>
              </a:endParaRPr>
            </a:p>
          </p:txBody>
        </p:sp>
        <p:pic>
          <p:nvPicPr>
            <p:cNvPr id="21" name="Picture 4" descr="JIN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6350"/>
              <a:ext cx="534988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NICA-Logo_4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494462"/>
              <a:ext cx="5969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-578" y="41638"/>
            <a:ext cx="9144518" cy="6336661"/>
            <a:chOff x="-578" y="41638"/>
            <a:chExt cx="9144518" cy="6336661"/>
          </a:xfrm>
        </p:grpSpPr>
        <p:sp>
          <p:nvSpPr>
            <p:cNvPr id="22" name="Rectangle 81"/>
            <p:cNvSpPr>
              <a:spLocks noChangeArrowheads="1"/>
            </p:cNvSpPr>
            <p:nvPr/>
          </p:nvSpPr>
          <p:spPr bwMode="auto">
            <a:xfrm>
              <a:off x="-578" y="41638"/>
              <a:ext cx="9144000" cy="5232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3333FF"/>
                  </a:solidFill>
                </a:rPr>
                <a:t>NICA Stage I</a:t>
              </a:r>
              <a:r>
                <a:rPr lang="en-US" sz="2400" b="1" dirty="0" smtClean="0">
                  <a:solidFill>
                    <a:srgbClr val="3333FF"/>
                  </a:solidFill>
                </a:rPr>
                <a:t>: Experiment “The Baryonic Matter at Nuclotron”</a:t>
              </a:r>
              <a:endParaRPr lang="en-US" altLang="ru-RU" sz="2400" b="1" dirty="0" smtClean="0">
                <a:solidFill>
                  <a:srgbClr val="3333FF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" y="1237309"/>
              <a:ext cx="9144000" cy="514099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0" y="516693"/>
            <a:ext cx="9144577" cy="1908215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We need for </a:t>
            </a:r>
            <a:r>
              <a:rPr lang="en-US" sz="2400" b="1" dirty="0" smtClean="0">
                <a:solidFill>
                  <a:srgbClr val="FF0000"/>
                </a:solidFill>
              </a:rPr>
              <a:t>full scale BM@N commissioning </a:t>
            </a:r>
            <a:r>
              <a:rPr lang="en-US" sz="2000" b="1" dirty="0" smtClean="0">
                <a:solidFill>
                  <a:srgbClr val="002060"/>
                </a:solidFill>
              </a:rPr>
              <a:t>in 2019 to </a:t>
            </a:r>
            <a:r>
              <a:rPr lang="en-US" sz="2000" b="1" dirty="0">
                <a:solidFill>
                  <a:srgbClr val="002060"/>
                </a:solidFill>
              </a:rPr>
              <a:t>have </a:t>
            </a:r>
            <a:r>
              <a:rPr lang="en-US" sz="2000" b="1" dirty="0" smtClean="0">
                <a:solidFill>
                  <a:srgbClr val="002060"/>
                </a:solidFill>
              </a:rPr>
              <a:t>in operation: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</a:rPr>
              <a:t>Injection complex: KRION, </a:t>
            </a:r>
            <a:r>
              <a:rPr lang="en-US" sz="2000" b="1" dirty="0" err="1" smtClean="0">
                <a:solidFill>
                  <a:srgbClr val="002060"/>
                </a:solidFill>
              </a:rPr>
              <a:t>HILAc</a:t>
            </a:r>
            <a:r>
              <a:rPr lang="en-US" sz="2000" b="1" dirty="0" smtClean="0">
                <a:solidFill>
                  <a:srgbClr val="002060"/>
                </a:solidFill>
              </a:rPr>
              <a:t>, LU20 </a:t>
            </a:r>
            <a:r>
              <a:rPr lang="en-US" b="1" dirty="0" smtClean="0">
                <a:solidFill>
                  <a:srgbClr val="002060"/>
                </a:solidFill>
              </a:rPr>
              <a:t>(</a:t>
            </a:r>
            <a:r>
              <a:rPr lang="en-US" b="1" dirty="0" err="1" smtClean="0">
                <a:solidFill>
                  <a:srgbClr val="002060"/>
                </a:solidFill>
              </a:rPr>
              <a:t>A.Martynov</a:t>
            </a:r>
            <a:r>
              <a:rPr lang="en-US" b="1" dirty="0" smtClean="0">
                <a:solidFill>
                  <a:srgbClr val="002060"/>
                </a:solidFill>
              </a:rPr>
              <a:t>, 2nd today talk)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</a:rPr>
              <a:t>The Booster (</a:t>
            </a:r>
            <a:r>
              <a:rPr lang="en-US" b="1" dirty="0" err="1" smtClean="0">
                <a:solidFill>
                  <a:srgbClr val="002060"/>
                </a:solidFill>
              </a:rPr>
              <a:t>H.Hodzhibagiyan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A.Smirnov</a:t>
            </a:r>
            <a:r>
              <a:rPr lang="en-US" b="1" dirty="0" smtClean="0">
                <a:solidFill>
                  <a:srgbClr val="002060"/>
                </a:solidFill>
              </a:rPr>
              <a:t>,, and A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r>
              <a:rPr lang="en-US" b="1" dirty="0" err="1" smtClean="0">
                <a:solidFill>
                  <a:srgbClr val="002060"/>
                </a:solidFill>
              </a:rPr>
              <a:t>Galimov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3 </a:t>
            </a:r>
            <a:r>
              <a:rPr lang="en-US" b="1" dirty="0" smtClean="0">
                <a:solidFill>
                  <a:srgbClr val="002060"/>
                </a:solidFill>
              </a:rPr>
              <a:t>talks today </a:t>
            </a:r>
            <a:r>
              <a:rPr lang="en-US" b="1" dirty="0">
                <a:solidFill>
                  <a:srgbClr val="002060"/>
                </a:solidFill>
              </a:rPr>
              <a:t>11:40 - </a:t>
            </a:r>
            <a:r>
              <a:rPr lang="en-US" b="1" dirty="0" smtClean="0">
                <a:solidFill>
                  <a:srgbClr val="002060"/>
                </a:solidFill>
              </a:rPr>
              <a:t>13:00)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</a:rPr>
              <a:t>BT Line Booster – Nuclotron (is developed </a:t>
            </a:r>
            <a:r>
              <a:rPr lang="en-US" b="1" dirty="0" smtClean="0">
                <a:solidFill>
                  <a:srgbClr val="FF0000"/>
                </a:solidFill>
              </a:rPr>
              <a:t>by BINP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A.Tuzikov</a:t>
            </a:r>
            <a:r>
              <a:rPr lang="en-US" b="1" dirty="0" smtClean="0">
                <a:solidFill>
                  <a:srgbClr val="002060"/>
                </a:solidFill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</a:rPr>
              <a:t>O.Kozlov</a:t>
            </a:r>
            <a:r>
              <a:rPr lang="en-US" b="1" dirty="0" smtClean="0">
                <a:solidFill>
                  <a:srgbClr val="002060"/>
                </a:solidFill>
              </a:rPr>
              <a:t>), tomorrow 16:00)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</a:rPr>
              <a:t>Nuclotron upgraded (</a:t>
            </a:r>
            <a:r>
              <a:rPr lang="en-US" b="1" dirty="0" err="1" smtClean="0">
                <a:solidFill>
                  <a:srgbClr val="002060"/>
                </a:solidFill>
              </a:rPr>
              <a:t>A.Sidorin</a:t>
            </a:r>
            <a:r>
              <a:rPr lang="en-US" b="1" dirty="0" smtClean="0">
                <a:solidFill>
                  <a:srgbClr val="002060"/>
                </a:solidFill>
              </a:rPr>
              <a:t>, today 10:50)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BM@N Detector setup (</a:t>
            </a:r>
            <a:r>
              <a:rPr lang="en-US" b="1" dirty="0" err="1" smtClean="0">
                <a:solidFill>
                  <a:srgbClr val="FF0000"/>
                </a:solidFill>
              </a:rPr>
              <a:t>V.Golovatyuk</a:t>
            </a:r>
            <a:r>
              <a:rPr lang="en-US" b="1" dirty="0" smtClean="0">
                <a:solidFill>
                  <a:srgbClr val="FF0000"/>
                </a:solidFill>
              </a:rPr>
              <a:t>, tomorrow 9:30)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3531459"/>
            <a:ext cx="172819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Injection complex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5736" y="4725144"/>
            <a:ext cx="92171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Booster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3588" y="4295307"/>
            <a:ext cx="1404156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BT Line B =&gt; N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7704" y="3950862"/>
            <a:ext cx="18002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Nuclotron upgrade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5696" y="2497433"/>
            <a:ext cx="194421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BM@N Detector</a:t>
            </a:r>
          </a:p>
          <a:p>
            <a:pPr algn="ctr"/>
            <a:endParaRPr lang="en-US" sz="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5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0" grpId="0" animBg="1"/>
      <p:bldP spid="23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4</a:t>
            </a:fld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6356350"/>
            <a:ext cx="8216900" cy="496888"/>
            <a:chOff x="0" y="6356350"/>
            <a:chExt cx="8216900" cy="496888"/>
          </a:xfrm>
        </p:grpSpPr>
        <p:sp>
          <p:nvSpPr>
            <p:cNvPr id="5" name="TextBox 4"/>
            <p:cNvSpPr txBox="1"/>
            <p:nvPr/>
          </p:nvSpPr>
          <p:spPr>
            <a:xfrm>
              <a:off x="1691680" y="6488668"/>
              <a:ext cx="5760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ru-RU" sz="1600" b="1" dirty="0" err="1">
                  <a:solidFill>
                    <a:srgbClr val="3333FF"/>
                  </a:solidFill>
                </a:rPr>
                <a:t>I.Meshkov</a:t>
              </a:r>
              <a:r>
                <a:rPr lang="en-US" altLang="ru-RU" sz="1600" b="1" dirty="0">
                  <a:solidFill>
                    <a:srgbClr val="3333FF"/>
                  </a:solidFill>
                </a:rPr>
                <a:t> </a:t>
              </a:r>
              <a:r>
                <a:rPr lang="en-US" altLang="ru-RU" sz="1600" b="1" dirty="0" smtClean="0">
                  <a:solidFill>
                    <a:srgbClr val="3333FF"/>
                  </a:solidFill>
                </a:rPr>
                <a:t>                NICA MAC             </a:t>
              </a:r>
              <a:r>
                <a:rPr lang="en-US" sz="1600" b="1" dirty="0" smtClean="0">
                  <a:solidFill>
                    <a:srgbClr val="3333FF"/>
                  </a:solidFill>
                </a:rPr>
                <a:t>22-23 May 2017</a:t>
              </a:r>
              <a:endParaRPr lang="ru-RU" sz="1600" b="1" dirty="0">
                <a:solidFill>
                  <a:srgbClr val="3333FF"/>
                </a:solidFill>
              </a:endParaRPr>
            </a:p>
          </p:txBody>
        </p:sp>
        <p:pic>
          <p:nvPicPr>
            <p:cNvPr id="21" name="Picture 4" descr="JIN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6350"/>
              <a:ext cx="534988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NICA-Logo_4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494462"/>
              <a:ext cx="5969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-578" y="41638"/>
            <a:ext cx="9145155" cy="6336661"/>
            <a:chOff x="-578" y="41638"/>
            <a:chExt cx="9145155" cy="6336661"/>
          </a:xfrm>
        </p:grpSpPr>
        <p:sp>
          <p:nvSpPr>
            <p:cNvPr id="22" name="Rectangle 81"/>
            <p:cNvSpPr>
              <a:spLocks noChangeArrowheads="1"/>
            </p:cNvSpPr>
            <p:nvPr/>
          </p:nvSpPr>
          <p:spPr bwMode="auto">
            <a:xfrm>
              <a:off x="-578" y="41638"/>
              <a:ext cx="9144000" cy="9541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3333FF"/>
                  </a:solidFill>
                </a:rPr>
                <a:t>NICA Stage II: Search for The Mixed Phase and New Physics</a:t>
              </a:r>
            </a:p>
            <a:p>
              <a:pPr algn="ctr"/>
              <a:r>
                <a:rPr lang="en-US" sz="2800" b="1" dirty="0" smtClean="0">
                  <a:solidFill>
                    <a:srgbClr val="3333FF"/>
                  </a:solidFill>
                </a:rPr>
                <a:t>In Heavy Ions’ Collisions at NICA Collider</a:t>
              </a:r>
              <a:endParaRPr lang="en-US" altLang="ru-RU" sz="2400" b="1" dirty="0" smtClean="0">
                <a:solidFill>
                  <a:srgbClr val="3333FF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" y="1237309"/>
              <a:ext cx="9144000" cy="514099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0" y="1023173"/>
              <a:ext cx="9144577" cy="1015663"/>
            </a:xfrm>
            <a:prstGeom prst="rect">
              <a:avLst/>
            </a:prstGeom>
            <a:solidFill>
              <a:srgbClr val="00FF99"/>
            </a:solidFill>
          </p:spPr>
          <p:txBody>
            <a:bodyPr wrap="square" rtlCol="0">
              <a:spAutoFit/>
            </a:bodyPr>
            <a:lstStyle/>
            <a:p>
              <a:pPr indent="180000"/>
              <a:r>
                <a:rPr lang="en-US" sz="2000" b="1" dirty="0" smtClean="0">
                  <a:solidFill>
                    <a:srgbClr val="002060"/>
                  </a:solidFill>
                </a:rPr>
                <a:t>The stage II is split in two phases:</a:t>
              </a:r>
            </a:p>
            <a:p>
              <a:pPr indent="180000"/>
              <a:r>
                <a:rPr lang="en-US" sz="2000" b="1" dirty="0" smtClean="0">
                  <a:solidFill>
                    <a:srgbClr val="002060"/>
                  </a:solidFill>
                </a:rPr>
                <a:t>Stage II-a: The basic configuration of the NICA complex </a:t>
              </a:r>
            </a:p>
            <a:p>
              <a:pPr indent="180000"/>
              <a:r>
                <a:rPr lang="en-US" sz="2000" b="1" dirty="0" smtClean="0">
                  <a:solidFill>
                    <a:srgbClr val="002060"/>
                  </a:solidFill>
                </a:rPr>
                <a:t>Stage II-b: The </a:t>
              </a:r>
              <a:r>
                <a:rPr lang="en-US" sz="2000" b="1" dirty="0">
                  <a:solidFill>
                    <a:srgbClr val="002060"/>
                  </a:solidFill>
                </a:rPr>
                <a:t>project 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(full) configuration of the NICA complex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3568" y="3531459"/>
              <a:ext cx="1728192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Injection complex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95736" y="4725144"/>
              <a:ext cx="921715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Booster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5576" y="4295307"/>
              <a:ext cx="1476164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BT Line B =&gt; N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07704" y="3950862"/>
              <a:ext cx="1800200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Nuclotron upgrade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3728" y="2490572"/>
              <a:ext cx="1660407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800" b="1" dirty="0" smtClean="0">
                <a:solidFill>
                  <a:schemeClr val="bg1"/>
                </a:solidFill>
              </a:endParaRPr>
            </a:p>
            <a:p>
              <a:r>
                <a:rPr lang="en-US" sz="1600" b="1" dirty="0" smtClean="0">
                  <a:solidFill>
                    <a:srgbClr val="FF0000"/>
                  </a:solidFill>
                </a:rPr>
                <a:t>BM@N Detector</a:t>
              </a:r>
            </a:p>
            <a:p>
              <a:endParaRPr lang="ru-RU" sz="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50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5</a:t>
            </a:fld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6356350"/>
            <a:ext cx="8216900" cy="496888"/>
            <a:chOff x="0" y="6356350"/>
            <a:chExt cx="8216900" cy="496888"/>
          </a:xfrm>
        </p:grpSpPr>
        <p:sp>
          <p:nvSpPr>
            <p:cNvPr id="5" name="TextBox 4"/>
            <p:cNvSpPr txBox="1"/>
            <p:nvPr/>
          </p:nvSpPr>
          <p:spPr>
            <a:xfrm>
              <a:off x="1691680" y="6488668"/>
              <a:ext cx="5760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ru-RU" sz="1600" b="1" dirty="0" err="1">
                  <a:solidFill>
                    <a:srgbClr val="3333FF"/>
                  </a:solidFill>
                </a:rPr>
                <a:t>I.Meshkov</a:t>
              </a:r>
              <a:r>
                <a:rPr lang="en-US" altLang="ru-RU" sz="1600" b="1" dirty="0">
                  <a:solidFill>
                    <a:srgbClr val="3333FF"/>
                  </a:solidFill>
                </a:rPr>
                <a:t> </a:t>
              </a:r>
              <a:r>
                <a:rPr lang="en-US" altLang="ru-RU" sz="1600" b="1" dirty="0" smtClean="0">
                  <a:solidFill>
                    <a:srgbClr val="3333FF"/>
                  </a:solidFill>
                </a:rPr>
                <a:t>                NICA MAC             </a:t>
              </a:r>
              <a:r>
                <a:rPr lang="en-US" sz="1600" b="1" dirty="0" smtClean="0">
                  <a:solidFill>
                    <a:srgbClr val="3333FF"/>
                  </a:solidFill>
                </a:rPr>
                <a:t>22-23 May 2017</a:t>
              </a:r>
              <a:endParaRPr lang="ru-RU" sz="1600" b="1" dirty="0">
                <a:solidFill>
                  <a:srgbClr val="3333FF"/>
                </a:solidFill>
              </a:endParaRPr>
            </a:p>
          </p:txBody>
        </p:sp>
        <p:pic>
          <p:nvPicPr>
            <p:cNvPr id="21" name="Picture 4" descr="JIN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6350"/>
              <a:ext cx="534988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NICA-Logo_4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494462"/>
              <a:ext cx="5969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-19792" y="37977"/>
            <a:ext cx="9182546" cy="6336661"/>
            <a:chOff x="-19792" y="37977"/>
            <a:chExt cx="9182546" cy="633666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-19792" y="37977"/>
              <a:ext cx="9144518" cy="6336661"/>
              <a:chOff x="-578" y="41638"/>
              <a:chExt cx="9144518" cy="6336661"/>
            </a:xfrm>
          </p:grpSpPr>
          <p:sp>
            <p:nvSpPr>
              <p:cNvPr id="22" name="Rectangle 81"/>
              <p:cNvSpPr>
                <a:spLocks noChangeArrowheads="1"/>
              </p:cNvSpPr>
              <p:nvPr/>
            </p:nvSpPr>
            <p:spPr bwMode="auto">
              <a:xfrm>
                <a:off x="-578" y="41638"/>
                <a:ext cx="9144000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3333FF"/>
                    </a:solidFill>
                  </a:rPr>
                  <a:t>Stage II: Search for The Mixed Phase and New Physics In Heavy Ions’ Collisions at NICA Collider</a:t>
                </a:r>
                <a:endParaRPr lang="en-US" altLang="ru-RU" b="1" dirty="0" smtClean="0">
                  <a:solidFill>
                    <a:srgbClr val="3333FF"/>
                  </a:solidFill>
                </a:endParaRPr>
              </a:p>
            </p:txBody>
          </p: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0" y="1237309"/>
                <a:ext cx="9144000" cy="5140990"/>
              </a:xfrm>
              <a:prstGeom prst="rect">
                <a:avLst/>
              </a:prstGeom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-1" y="321560"/>
              <a:ext cx="9162755" cy="2123658"/>
            </a:xfrm>
            <a:prstGeom prst="rect">
              <a:avLst/>
            </a:prstGeom>
            <a:solidFill>
              <a:srgbClr val="00FF99"/>
            </a:solidFill>
          </p:spPr>
          <p:txBody>
            <a:bodyPr wrap="square" rtlCol="0">
              <a:spAutoFit/>
            </a:bodyPr>
            <a:lstStyle/>
            <a:p>
              <a:pPr indent="180000"/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 First of all 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the </a:t>
              </a:r>
              <a:r>
                <a:rPr lang="en-US" sz="2800" b="1" dirty="0">
                  <a:solidFill>
                    <a:srgbClr val="FF0000"/>
                  </a:solidFill>
                </a:rPr>
                <a:t>stage 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II-a 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needs to have </a:t>
              </a:r>
            </a:p>
            <a:p>
              <a:pPr indent="180000"/>
              <a:r>
                <a:rPr lang="en-US" sz="2000" b="1" dirty="0" smtClean="0">
                  <a:solidFill>
                    <a:srgbClr val="002060"/>
                  </a:solidFill>
                </a:rPr>
                <a:t>		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the NICA Collider in operation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.</a:t>
              </a:r>
            </a:p>
            <a:p>
              <a:pPr indent="180000"/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 That is why we formed at present meeting of the NICA MAC </a:t>
              </a:r>
            </a:p>
            <a:p>
              <a:pPr indent="180000"/>
              <a:r>
                <a:rPr lang="en-US" sz="2000" b="1" dirty="0">
                  <a:solidFill>
                    <a:srgbClr val="002060"/>
                  </a:solidFill>
                </a:rPr>
                <a:t>	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		</a:t>
              </a:r>
              <a:r>
                <a:rPr lang="en-US" sz="2000" b="1" i="1" dirty="0" smtClean="0">
                  <a:solidFill>
                    <a:srgbClr val="002060"/>
                  </a:solidFill>
                </a:rPr>
                <a:t>a session dedicated to the collider physics 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– 4 talks:</a:t>
              </a:r>
            </a:p>
            <a:p>
              <a:pPr indent="180000"/>
              <a:r>
                <a:rPr lang="en-US" sz="2000" b="1" dirty="0" smtClean="0">
                  <a:solidFill>
                    <a:srgbClr val="002060"/>
                  </a:solidFill>
                </a:rPr>
                <a:t>  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O.Kozlov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&amp;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S.Kostromin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,     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P.Zenkevich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,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A.Bolshakov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&amp;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A.Kolomiets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, </a:t>
              </a:r>
            </a:p>
            <a:p>
              <a:pPr indent="180000"/>
              <a:r>
                <a:rPr lang="en-US" sz="2000" b="1" dirty="0">
                  <a:solidFill>
                    <a:srgbClr val="002060"/>
                  </a:solidFill>
                </a:rPr>
                <a:t>	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  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E.Syresin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,  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A.Philippov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    (today, 13:40 – 15:40)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3568" y="3531459"/>
              <a:ext cx="1728192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Injection complex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95736" y="4725144"/>
              <a:ext cx="921715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Booster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63588" y="4295307"/>
              <a:ext cx="1368152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Channel B=&gt;N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07704" y="3950862"/>
              <a:ext cx="1800200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Nuclotron upgrade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27963" y="2502925"/>
              <a:ext cx="1660407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800" b="1" dirty="0" smtClean="0">
                <a:solidFill>
                  <a:schemeClr val="bg1"/>
                </a:solidFill>
              </a:endParaRPr>
            </a:p>
            <a:p>
              <a:r>
                <a:rPr lang="en-US" sz="1600" b="1" dirty="0" smtClean="0">
                  <a:solidFill>
                    <a:srgbClr val="FF0000"/>
                  </a:solidFill>
                </a:rPr>
                <a:t>BM@N Detector</a:t>
              </a:r>
            </a:p>
            <a:p>
              <a:endParaRPr lang="ru-RU" sz="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606287" y="2668352"/>
            <a:ext cx="100811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Collider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7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6</a:t>
            </a:fld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6356350"/>
            <a:ext cx="8216900" cy="496888"/>
            <a:chOff x="0" y="6356350"/>
            <a:chExt cx="8216900" cy="496888"/>
          </a:xfrm>
        </p:grpSpPr>
        <p:sp>
          <p:nvSpPr>
            <p:cNvPr id="5" name="TextBox 4"/>
            <p:cNvSpPr txBox="1"/>
            <p:nvPr/>
          </p:nvSpPr>
          <p:spPr>
            <a:xfrm>
              <a:off x="1691680" y="6488668"/>
              <a:ext cx="5760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ru-RU" sz="1600" b="1" dirty="0" err="1">
                  <a:solidFill>
                    <a:srgbClr val="3333FF"/>
                  </a:solidFill>
                </a:rPr>
                <a:t>I.Meshkov</a:t>
              </a:r>
              <a:r>
                <a:rPr lang="en-US" altLang="ru-RU" sz="1600" b="1" dirty="0">
                  <a:solidFill>
                    <a:srgbClr val="3333FF"/>
                  </a:solidFill>
                </a:rPr>
                <a:t> </a:t>
              </a:r>
              <a:r>
                <a:rPr lang="en-US" altLang="ru-RU" sz="1600" b="1" dirty="0" smtClean="0">
                  <a:solidFill>
                    <a:srgbClr val="3333FF"/>
                  </a:solidFill>
                </a:rPr>
                <a:t>                NICA MAC             </a:t>
              </a:r>
              <a:r>
                <a:rPr lang="en-US" sz="1600" b="1" dirty="0" smtClean="0">
                  <a:solidFill>
                    <a:srgbClr val="3333FF"/>
                  </a:solidFill>
                </a:rPr>
                <a:t>22-23 May 2017</a:t>
              </a:r>
              <a:endParaRPr lang="ru-RU" sz="1600" b="1" dirty="0">
                <a:solidFill>
                  <a:srgbClr val="3333FF"/>
                </a:solidFill>
              </a:endParaRPr>
            </a:p>
          </p:txBody>
        </p:sp>
        <p:pic>
          <p:nvPicPr>
            <p:cNvPr id="21" name="Picture 4" descr="JIN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6350"/>
              <a:ext cx="534988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NICA-Logo_4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494462"/>
              <a:ext cx="5969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26224" y="41638"/>
            <a:ext cx="9170164" cy="6336661"/>
            <a:chOff x="-26224" y="41638"/>
            <a:chExt cx="9170164" cy="633666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-578" y="41638"/>
              <a:ext cx="9144518" cy="6336661"/>
              <a:chOff x="-578" y="41638"/>
              <a:chExt cx="9144518" cy="6336661"/>
            </a:xfrm>
          </p:grpSpPr>
          <p:sp>
            <p:nvSpPr>
              <p:cNvPr id="22" name="Rectangle 81"/>
              <p:cNvSpPr>
                <a:spLocks noChangeArrowheads="1"/>
              </p:cNvSpPr>
              <p:nvPr/>
            </p:nvSpPr>
            <p:spPr bwMode="auto">
              <a:xfrm>
                <a:off x="-578" y="41638"/>
                <a:ext cx="9144000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3333FF"/>
                    </a:solidFill>
                  </a:rPr>
                  <a:t>Stage II: Search for The Mixed Phase and New Physics In Heavy Ions’ Collisions at NICA Collider</a:t>
                </a:r>
                <a:endParaRPr lang="en-US" altLang="ru-RU" b="1" dirty="0" smtClean="0">
                  <a:solidFill>
                    <a:srgbClr val="3333FF"/>
                  </a:solidFill>
                </a:endParaRPr>
              </a:p>
            </p:txBody>
          </p: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0" y="1237309"/>
                <a:ext cx="9144000" cy="5140990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683568" y="3531459"/>
              <a:ext cx="1728192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Injection complex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95736" y="4725144"/>
              <a:ext cx="921715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Booster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3588" y="4295307"/>
              <a:ext cx="1368152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Channel B=&gt;N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07704" y="3950862"/>
              <a:ext cx="1800200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Nuclotron upgrade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3728" y="2490572"/>
              <a:ext cx="1660407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BM@N Detector</a:t>
              </a:r>
            </a:p>
            <a:p>
              <a:endParaRPr lang="ru-RU" sz="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-26224" y="447332"/>
              <a:ext cx="9169646" cy="2326449"/>
              <a:chOff x="-26224" y="447332"/>
              <a:chExt cx="9169646" cy="2326449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-17096" y="447332"/>
                <a:ext cx="9160518" cy="1692771"/>
              </a:xfrm>
              <a:prstGeom prst="rect">
                <a:avLst/>
              </a:prstGeom>
              <a:solidFill>
                <a:srgbClr val="00FF99"/>
              </a:solidFill>
            </p:spPr>
            <p:txBody>
              <a:bodyPr wrap="square" rtlCol="0">
                <a:spAutoFit/>
              </a:bodyPr>
              <a:lstStyle/>
              <a:p>
                <a:pPr indent="180000"/>
                <a:r>
                  <a:rPr lang="en-US" sz="2000" b="1" dirty="0">
                    <a:solidFill>
                      <a:srgbClr val="002060"/>
                    </a:solidFill>
                  </a:rPr>
                  <a:t>We need 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for commissioning 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in 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2020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the stage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II-a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, i.e. “The basic configuration </a:t>
                </a:r>
              </a:p>
              <a:p>
                <a:pPr indent="180000"/>
                <a:r>
                  <a:rPr lang="en-US" sz="2000" b="1" dirty="0" smtClean="0">
                    <a:solidFill>
                      <a:srgbClr val="FF0000"/>
                    </a:solidFill>
                  </a:rPr>
                  <a:t>of the NICA complex” 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to have in operation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000" b="1" dirty="0" smtClean="0">
                    <a:solidFill>
                      <a:srgbClr val="002060"/>
                    </a:solidFill>
                  </a:rPr>
                  <a:t>Collider magnet and vacuum system </a:t>
                </a:r>
              </a:p>
              <a:p>
                <a:r>
                  <a:rPr lang="en-US" sz="2000" b="1" dirty="0">
                    <a:solidFill>
                      <a:srgbClr val="002060"/>
                    </a:solidFill>
                  </a:rPr>
                  <a:t>	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		(</a:t>
                </a:r>
                <a:r>
                  <a:rPr lang="en-US" sz="2000" b="1" dirty="0" err="1" smtClean="0">
                    <a:solidFill>
                      <a:srgbClr val="002060"/>
                    </a:solidFill>
                  </a:rPr>
                  <a:t>H.Khodzhibagiyan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, and </a:t>
                </a:r>
                <a:r>
                  <a:rPr lang="en-US" sz="2000" b="1" dirty="0" err="1" smtClean="0">
                    <a:solidFill>
                      <a:srgbClr val="002060"/>
                    </a:solidFill>
                  </a:rPr>
                  <a:t>A.Smirnov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, today 11:40 - 12:35)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000" b="1" dirty="0" smtClean="0">
                    <a:solidFill>
                      <a:srgbClr val="002060"/>
                    </a:solidFill>
                  </a:rPr>
                  <a:t>Collider RF systems in a reduced version (under development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by BINP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)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-26224" y="2065895"/>
                <a:ext cx="4797028" cy="707886"/>
              </a:xfrm>
              <a:prstGeom prst="rect">
                <a:avLst/>
              </a:prstGeom>
              <a:solidFill>
                <a:srgbClr val="00FF99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000" b="1" dirty="0" smtClean="0">
                    <a:solidFill>
                      <a:srgbClr val="002060"/>
                    </a:solidFill>
                  </a:rPr>
                  <a:t>Stochastic cooling system – 1 channel per ring (</a:t>
                </a:r>
                <a:r>
                  <a:rPr lang="en-US" sz="2000" b="1" dirty="0" err="1" smtClean="0">
                    <a:solidFill>
                      <a:srgbClr val="002060"/>
                    </a:solidFill>
                  </a:rPr>
                  <a:t>I.Gorelyshev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, tomorrow 11:30)</a:t>
                </a: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4571422" y="2678993"/>
            <a:ext cx="100811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Collider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685745"/>
            <a:ext cx="9143422" cy="707886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</a:rPr>
              <a:t>BT </a:t>
            </a:r>
            <a:r>
              <a:rPr lang="en-US" sz="2000" b="1" dirty="0">
                <a:solidFill>
                  <a:srgbClr val="002060"/>
                </a:solidFill>
              </a:rPr>
              <a:t>Line </a:t>
            </a:r>
            <a:r>
              <a:rPr lang="en-US" sz="2000" b="1" dirty="0" smtClean="0">
                <a:solidFill>
                  <a:srgbClr val="002060"/>
                </a:solidFill>
              </a:rPr>
              <a:t>Nuclotron-Collider (under development </a:t>
            </a:r>
            <a:r>
              <a:rPr lang="en-US" sz="2000" b="1" dirty="0" smtClean="0">
                <a:solidFill>
                  <a:srgbClr val="FF0000"/>
                </a:solidFill>
              </a:rPr>
              <a:t>by </a:t>
            </a:r>
            <a:r>
              <a:rPr lang="en-US" sz="2000" b="1" dirty="0" err="1" smtClean="0">
                <a:solidFill>
                  <a:srgbClr val="FF0000"/>
                </a:solidFill>
              </a:rPr>
              <a:t>SIgmaPhi</a:t>
            </a:r>
            <a:r>
              <a:rPr lang="en-US" sz="2000" b="1" dirty="0" smtClean="0">
                <a:solidFill>
                  <a:srgbClr val="002060"/>
                </a:solidFill>
              </a:rPr>
              <a:t>, France – 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      					          - </a:t>
            </a:r>
            <a:r>
              <a:rPr lang="en-US" sz="2000" b="1" dirty="0" err="1" smtClean="0">
                <a:solidFill>
                  <a:srgbClr val="002060"/>
                </a:solidFill>
              </a:rPr>
              <a:t>A.Tuzikov</a:t>
            </a:r>
            <a:r>
              <a:rPr lang="en-US" sz="2000" b="1" dirty="0" smtClean="0">
                <a:solidFill>
                  <a:srgbClr val="002060"/>
                </a:solidFill>
              </a:rPr>
              <a:t> (</a:t>
            </a:r>
            <a:r>
              <a:rPr lang="en-US" sz="2000" b="1" dirty="0" err="1" smtClean="0">
                <a:solidFill>
                  <a:srgbClr val="002060"/>
                </a:solidFill>
              </a:rPr>
              <a:t>O.Kozlov</a:t>
            </a:r>
            <a:r>
              <a:rPr lang="en-US" sz="2000" b="1" dirty="0" smtClean="0">
                <a:solidFill>
                  <a:srgbClr val="002060"/>
                </a:solidFill>
              </a:rPr>
              <a:t>), today, 16:00)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5034863" y="2277199"/>
            <a:ext cx="3863356" cy="3036257"/>
            <a:chOff x="5075478" y="2229792"/>
            <a:chExt cx="3863356" cy="3036257"/>
          </a:xfrm>
        </p:grpSpPr>
        <p:sp>
          <p:nvSpPr>
            <p:cNvPr id="36" name="TextBox 35"/>
            <p:cNvSpPr txBox="1"/>
            <p:nvPr/>
          </p:nvSpPr>
          <p:spPr>
            <a:xfrm>
              <a:off x="5075478" y="4558163"/>
              <a:ext cx="3863356" cy="707886"/>
            </a:xfrm>
            <a:prstGeom prst="rect">
              <a:avLst/>
            </a:prstGeom>
            <a:solidFill>
              <a:srgbClr val="00FF99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sz="2000" b="1" dirty="0" smtClean="0">
                  <a:solidFill>
                    <a:srgbClr val="FF0000"/>
                  </a:solidFill>
                </a:rPr>
                <a:t>MPD in a reduced version 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(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V.Golovatyuk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, tomorrow, 9:30)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72855" y="2229792"/>
              <a:ext cx="1008112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8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MPD</a:t>
              </a:r>
            </a:p>
            <a:p>
              <a:pPr algn="ctr"/>
              <a:endParaRPr lang="ru-RU" sz="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275856" y="3239241"/>
            <a:ext cx="2627785" cy="1701927"/>
            <a:chOff x="3275856" y="3239241"/>
            <a:chExt cx="2627785" cy="1701927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3275856" y="3239241"/>
              <a:ext cx="2627785" cy="1701927"/>
              <a:chOff x="3275856" y="3239241"/>
              <a:chExt cx="2627785" cy="1701927"/>
            </a:xfrm>
          </p:grpSpPr>
          <p:cxnSp>
            <p:nvCxnSpPr>
              <p:cNvPr id="33" name="Прямая со стрелкой 32"/>
              <p:cNvCxnSpPr/>
              <p:nvPr/>
            </p:nvCxnSpPr>
            <p:spPr>
              <a:xfrm flipV="1">
                <a:off x="3275856" y="3718942"/>
                <a:ext cx="936104" cy="1222226"/>
              </a:xfrm>
              <a:prstGeom prst="straightConnector1">
                <a:avLst/>
              </a:prstGeom>
              <a:ln w="38100">
                <a:solidFill>
                  <a:srgbClr val="00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 flipV="1">
                <a:off x="4216183" y="3239241"/>
                <a:ext cx="610065" cy="473557"/>
              </a:xfrm>
              <a:prstGeom prst="straightConnector1">
                <a:avLst/>
              </a:prstGeom>
              <a:ln w="38100">
                <a:solidFill>
                  <a:srgbClr val="00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/>
              <p:nvPr/>
            </p:nvCxnSpPr>
            <p:spPr>
              <a:xfrm flipV="1">
                <a:off x="3599892" y="3989266"/>
                <a:ext cx="2303749" cy="571101"/>
              </a:xfrm>
              <a:prstGeom prst="straightConnector1">
                <a:avLst/>
              </a:prstGeom>
              <a:ln w="38100">
                <a:solidFill>
                  <a:srgbClr val="00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3865731" y="3949307"/>
              <a:ext cx="1169682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BT </a:t>
              </a:r>
              <a:r>
                <a:rPr lang="en-US" sz="1600" b="1" dirty="0">
                  <a:solidFill>
                    <a:srgbClr val="FF0000"/>
                  </a:solidFill>
                </a:rPr>
                <a:t>Line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N-C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654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7</a:t>
            </a:fld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6356350"/>
            <a:ext cx="8481268" cy="496888"/>
            <a:chOff x="0" y="6356350"/>
            <a:chExt cx="8481268" cy="496888"/>
          </a:xfrm>
        </p:grpSpPr>
        <p:sp>
          <p:nvSpPr>
            <p:cNvPr id="5" name="TextBox 4"/>
            <p:cNvSpPr txBox="1"/>
            <p:nvPr/>
          </p:nvSpPr>
          <p:spPr>
            <a:xfrm>
              <a:off x="1691680" y="6488668"/>
              <a:ext cx="5760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ru-RU" sz="1600" b="1" dirty="0" err="1">
                  <a:solidFill>
                    <a:srgbClr val="3333FF"/>
                  </a:solidFill>
                </a:rPr>
                <a:t>I.Meshkov</a:t>
              </a:r>
              <a:r>
                <a:rPr lang="en-US" altLang="ru-RU" sz="1600" b="1" dirty="0">
                  <a:solidFill>
                    <a:srgbClr val="3333FF"/>
                  </a:solidFill>
                </a:rPr>
                <a:t> </a:t>
              </a:r>
              <a:r>
                <a:rPr lang="en-US" altLang="ru-RU" sz="1600" b="1" dirty="0" smtClean="0">
                  <a:solidFill>
                    <a:srgbClr val="3333FF"/>
                  </a:solidFill>
                </a:rPr>
                <a:t>                NICA MAC             </a:t>
              </a:r>
              <a:r>
                <a:rPr lang="en-US" sz="1600" b="1" dirty="0" smtClean="0">
                  <a:solidFill>
                    <a:srgbClr val="3333FF"/>
                  </a:solidFill>
                </a:rPr>
                <a:t>22-23 May 2017</a:t>
              </a:r>
              <a:endParaRPr lang="ru-RU" sz="1600" b="1" dirty="0">
                <a:solidFill>
                  <a:srgbClr val="3333FF"/>
                </a:solidFill>
              </a:endParaRPr>
            </a:p>
          </p:txBody>
        </p:sp>
        <p:pic>
          <p:nvPicPr>
            <p:cNvPr id="21" name="Picture 4" descr="JIN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6350"/>
              <a:ext cx="534988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NICA-Logo_4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6541803"/>
              <a:ext cx="5969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-17674" y="41638"/>
            <a:ext cx="9161096" cy="6341283"/>
            <a:chOff x="-17674" y="41638"/>
            <a:chExt cx="9161096" cy="6341283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-17674" y="41638"/>
              <a:ext cx="9161096" cy="6341283"/>
              <a:chOff x="-17674" y="41638"/>
              <a:chExt cx="9161096" cy="6341283"/>
            </a:xfrm>
          </p:grpSpPr>
          <p:sp>
            <p:nvSpPr>
              <p:cNvPr id="22" name="Rectangle 81"/>
              <p:cNvSpPr>
                <a:spLocks noChangeArrowheads="1"/>
              </p:cNvSpPr>
              <p:nvPr/>
            </p:nvSpPr>
            <p:spPr bwMode="auto">
              <a:xfrm>
                <a:off x="-578" y="41638"/>
                <a:ext cx="9144000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3333FF"/>
                    </a:solidFill>
                  </a:rPr>
                  <a:t>Stage II: Search for The Mixed Phase and New Physics In Heavy Ions’ Collisions at NICA Collider</a:t>
                </a:r>
                <a:endParaRPr lang="en-US" altLang="ru-RU" b="1" dirty="0" smtClean="0">
                  <a:solidFill>
                    <a:srgbClr val="3333FF"/>
                  </a:solidFill>
                </a:endParaRPr>
              </a:p>
            </p:txBody>
          </p: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674" y="1241931"/>
                <a:ext cx="9144000" cy="5140990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683568" y="3531459"/>
              <a:ext cx="1728192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Injection complex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95736" y="4725144"/>
              <a:ext cx="921715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Booster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3588" y="4295307"/>
              <a:ext cx="1368152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Channel B=&gt;N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07704" y="3950862"/>
              <a:ext cx="1800200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Nuclotron upgrade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27963" y="2502925"/>
              <a:ext cx="1660407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800" b="1" dirty="0" smtClean="0">
                <a:solidFill>
                  <a:schemeClr val="bg1"/>
                </a:solidFill>
              </a:endParaRPr>
            </a:p>
            <a:p>
              <a:r>
                <a:rPr lang="en-US" sz="1600" b="1" dirty="0" smtClean="0">
                  <a:solidFill>
                    <a:srgbClr val="FF0000"/>
                  </a:solidFill>
                </a:rPr>
                <a:t>BM@N Detector</a:t>
              </a:r>
            </a:p>
            <a:p>
              <a:endParaRPr lang="ru-RU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-17096" y="447332"/>
              <a:ext cx="9160518" cy="1077218"/>
            </a:xfrm>
            <a:prstGeom prst="rect">
              <a:avLst/>
            </a:prstGeom>
            <a:solidFill>
              <a:srgbClr val="00FF99"/>
            </a:solidFill>
          </p:spPr>
          <p:txBody>
            <a:bodyPr wrap="square" rtlCol="0">
              <a:spAutoFit/>
            </a:bodyPr>
            <a:lstStyle/>
            <a:p>
              <a:pPr indent="180000"/>
              <a:r>
                <a:rPr lang="en-US" sz="2000" b="1" dirty="0">
                  <a:solidFill>
                    <a:srgbClr val="002060"/>
                  </a:solidFill>
                </a:rPr>
                <a:t>We need 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for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the </a:t>
              </a:r>
              <a:r>
                <a:rPr lang="en-US" sz="2400" b="1" dirty="0">
                  <a:solidFill>
                    <a:srgbClr val="FF0000"/>
                  </a:solidFill>
                </a:rPr>
                <a:t>stage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II-a 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to develop also </a:t>
              </a:r>
              <a:r>
                <a:rPr lang="en-US" sz="2000" b="1" dirty="0">
                  <a:solidFill>
                    <a:srgbClr val="002060"/>
                  </a:solidFill>
                </a:rPr>
                <a:t>at 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the NICA </a:t>
              </a:r>
              <a:r>
                <a:rPr lang="en-US" sz="2000" b="1" dirty="0">
                  <a:solidFill>
                    <a:srgbClr val="002060"/>
                  </a:solidFill>
                </a:rPr>
                <a:t>complex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sz="2000" b="1" dirty="0" smtClean="0">
                  <a:solidFill>
                    <a:srgbClr val="002060"/>
                  </a:solidFill>
                </a:rPr>
                <a:t>The beam diagnostics and The NICA control system </a:t>
              </a:r>
            </a:p>
            <a:p>
              <a:r>
                <a:rPr lang="en-US" sz="2000" b="1" dirty="0">
                  <a:solidFill>
                    <a:srgbClr val="002060"/>
                  </a:solidFill>
                </a:rPr>
                <a:t>	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(two talks by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E.Gorbachev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, tomorrow, 16:30 – 17:25)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1422" y="2678993"/>
              <a:ext cx="1008112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Collider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3275856" y="3239241"/>
              <a:ext cx="2627785" cy="1701927"/>
              <a:chOff x="3275856" y="3239241"/>
              <a:chExt cx="2627785" cy="1701927"/>
            </a:xfrm>
          </p:grpSpPr>
          <p:cxnSp>
            <p:nvCxnSpPr>
              <p:cNvPr id="33" name="Прямая со стрелкой 32"/>
              <p:cNvCxnSpPr/>
              <p:nvPr/>
            </p:nvCxnSpPr>
            <p:spPr>
              <a:xfrm flipV="1">
                <a:off x="3275856" y="3718942"/>
                <a:ext cx="936104" cy="1222226"/>
              </a:xfrm>
              <a:prstGeom prst="straightConnector1">
                <a:avLst/>
              </a:prstGeom>
              <a:ln w="38100">
                <a:solidFill>
                  <a:srgbClr val="00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 flipV="1">
                <a:off x="4216183" y="3239241"/>
                <a:ext cx="610065" cy="473557"/>
              </a:xfrm>
              <a:prstGeom prst="straightConnector1">
                <a:avLst/>
              </a:prstGeom>
              <a:ln w="38100">
                <a:solidFill>
                  <a:srgbClr val="00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/>
              <p:nvPr/>
            </p:nvCxnSpPr>
            <p:spPr>
              <a:xfrm flipV="1">
                <a:off x="3599892" y="3989266"/>
                <a:ext cx="2303749" cy="571101"/>
              </a:xfrm>
              <a:prstGeom prst="straightConnector1">
                <a:avLst/>
              </a:prstGeom>
              <a:ln w="38100">
                <a:solidFill>
                  <a:srgbClr val="00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6732240" y="2278684"/>
              <a:ext cx="1008112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8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MPD</a:t>
              </a:r>
            </a:p>
            <a:p>
              <a:pPr algn="ctr"/>
              <a:endParaRPr lang="ru-RU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65731" y="3949307"/>
              <a:ext cx="1169682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BT </a:t>
              </a:r>
              <a:r>
                <a:rPr lang="en-US" sz="1600" b="1" dirty="0">
                  <a:solidFill>
                    <a:srgbClr val="FF0000"/>
                  </a:solidFill>
                </a:rPr>
                <a:t>Line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N-C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725579" y="4370951"/>
            <a:ext cx="5418422" cy="1015663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Special attention is paid to so-called Machine-Detector Interface (MDI) problems  </a:t>
            </a:r>
            <a:r>
              <a:rPr lang="en-US" sz="2000" b="1" dirty="0" smtClean="0">
                <a:solidFill>
                  <a:srgbClr val="002060"/>
                </a:solidFill>
              </a:rPr>
              <a:t>(</a:t>
            </a:r>
            <a:r>
              <a:rPr lang="en-US" sz="2000" b="1" dirty="0" err="1" smtClean="0">
                <a:solidFill>
                  <a:srgbClr val="002060"/>
                </a:solidFill>
              </a:rPr>
              <a:t>V.Golovatyuk</a:t>
            </a:r>
            <a:r>
              <a:rPr lang="en-US" sz="2000" b="1" dirty="0" smtClean="0">
                <a:solidFill>
                  <a:srgbClr val="002060"/>
                </a:solidFill>
              </a:rPr>
              <a:t>, tomorrow, 9:55)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367258"/>
            <a:ext cx="9144630" cy="1015663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We must not forget </a:t>
            </a:r>
            <a:r>
              <a:rPr lang="en-US" sz="2000" b="1" dirty="0" smtClean="0">
                <a:solidFill>
                  <a:srgbClr val="002060"/>
                </a:solidFill>
              </a:rPr>
              <a:t>the problems of NICA infrastructure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Radiation conditions at the NICA</a:t>
            </a:r>
            <a:r>
              <a:rPr lang="en-US" sz="2000" b="1" dirty="0" smtClean="0">
                <a:solidFill>
                  <a:srgbClr val="002060"/>
                </a:solidFill>
              </a:rPr>
              <a:t> complex (</a:t>
            </a:r>
            <a:r>
              <a:rPr lang="en-US" sz="2000" b="1" dirty="0" err="1" smtClean="0">
                <a:solidFill>
                  <a:srgbClr val="002060"/>
                </a:solidFill>
              </a:rPr>
              <a:t>G.Timoshenko</a:t>
            </a:r>
            <a:r>
              <a:rPr lang="en-US" sz="2000" b="1" dirty="0" smtClean="0">
                <a:solidFill>
                  <a:srgbClr val="002060"/>
                </a:solidFill>
              </a:rPr>
              <a:t>, tomorrow, 11:55)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NICA complex infrastructure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(</a:t>
            </a:r>
            <a:r>
              <a:rPr lang="en-US" sz="2000" b="1" dirty="0" err="1" smtClean="0">
                <a:solidFill>
                  <a:srgbClr val="002060"/>
                </a:solidFill>
              </a:rPr>
              <a:t>Yu.Mitrofanova</a:t>
            </a:r>
            <a:r>
              <a:rPr lang="en-US" sz="2000" b="1" dirty="0" smtClean="0">
                <a:solidFill>
                  <a:srgbClr val="002060"/>
                </a:solidFill>
              </a:rPr>
              <a:t>, </a:t>
            </a:r>
            <a:r>
              <a:rPr lang="en-US" sz="2000" b="1" dirty="0">
                <a:solidFill>
                  <a:srgbClr val="002060"/>
                </a:solidFill>
              </a:rPr>
              <a:t>tomorrow, </a:t>
            </a:r>
            <a:r>
              <a:rPr lang="en-US" sz="2000" b="1" dirty="0" smtClean="0">
                <a:solidFill>
                  <a:srgbClr val="002060"/>
                </a:solidFill>
              </a:rPr>
              <a:t>12:20)</a:t>
            </a:r>
          </a:p>
        </p:txBody>
      </p:sp>
    </p:spTree>
    <p:extLst>
      <p:ext uri="{BB962C8B-B14F-4D97-AF65-F5344CB8AC3E}">
        <p14:creationId xmlns:p14="http://schemas.microsoft.com/office/powerpoint/2010/main" val="31779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30194" y="9162"/>
            <a:ext cx="9144001" cy="6858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AB21-8A4E-4670-A57B-A94DA17D1F86}" type="slidenum">
              <a:rPr lang="ru-RU" smtClean="0"/>
              <a:t>8</a:t>
            </a:fld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6356350"/>
            <a:ext cx="8216900" cy="496888"/>
            <a:chOff x="0" y="6356350"/>
            <a:chExt cx="8216900" cy="496888"/>
          </a:xfrm>
        </p:grpSpPr>
        <p:sp>
          <p:nvSpPr>
            <p:cNvPr id="5" name="TextBox 4"/>
            <p:cNvSpPr txBox="1"/>
            <p:nvPr/>
          </p:nvSpPr>
          <p:spPr>
            <a:xfrm>
              <a:off x="1691680" y="6488668"/>
              <a:ext cx="5760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ru-RU" sz="1600" b="1" dirty="0" err="1">
                  <a:solidFill>
                    <a:srgbClr val="3333FF"/>
                  </a:solidFill>
                </a:rPr>
                <a:t>I.Meshkov</a:t>
              </a:r>
              <a:r>
                <a:rPr lang="en-US" altLang="ru-RU" sz="1600" b="1" dirty="0">
                  <a:solidFill>
                    <a:srgbClr val="3333FF"/>
                  </a:solidFill>
                </a:rPr>
                <a:t> </a:t>
              </a:r>
              <a:r>
                <a:rPr lang="en-US" altLang="ru-RU" sz="1600" b="1" dirty="0" smtClean="0">
                  <a:solidFill>
                    <a:srgbClr val="3333FF"/>
                  </a:solidFill>
                </a:rPr>
                <a:t>                NICA MAC             </a:t>
              </a:r>
              <a:r>
                <a:rPr lang="en-US" sz="1600" b="1" dirty="0" smtClean="0">
                  <a:solidFill>
                    <a:srgbClr val="3333FF"/>
                  </a:solidFill>
                </a:rPr>
                <a:t>22-23 May 2017</a:t>
              </a:r>
              <a:endParaRPr lang="ru-RU" sz="1600" b="1" dirty="0">
                <a:solidFill>
                  <a:srgbClr val="3333FF"/>
                </a:solidFill>
              </a:endParaRPr>
            </a:p>
          </p:txBody>
        </p:sp>
        <p:pic>
          <p:nvPicPr>
            <p:cNvPr id="21" name="Picture 4" descr="JIN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6350"/>
              <a:ext cx="534988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NICA-Logo_4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494462"/>
              <a:ext cx="5969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-47869" y="69960"/>
            <a:ext cx="9161676" cy="6282183"/>
            <a:chOff x="-18254" y="41638"/>
            <a:chExt cx="9161676" cy="6282183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-18254" y="41638"/>
              <a:ext cx="9161676" cy="6282183"/>
              <a:chOff x="-18254" y="41638"/>
              <a:chExt cx="9161676" cy="6282183"/>
            </a:xfrm>
          </p:grpSpPr>
          <p:sp>
            <p:nvSpPr>
              <p:cNvPr id="53" name="Rectangle 81"/>
              <p:cNvSpPr>
                <a:spLocks noChangeArrowheads="1"/>
              </p:cNvSpPr>
              <p:nvPr/>
            </p:nvSpPr>
            <p:spPr bwMode="auto">
              <a:xfrm>
                <a:off x="-578" y="41638"/>
                <a:ext cx="9144000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3333FF"/>
                    </a:solidFill>
                  </a:rPr>
                  <a:t>Stage II: Search for The Mixed Phase and New Physics In Heavy Ions’ Collisions at NICA Collider</a:t>
                </a:r>
                <a:endParaRPr lang="en-US" altLang="ru-RU" b="1" dirty="0" smtClean="0">
                  <a:solidFill>
                    <a:srgbClr val="3333FF"/>
                  </a:solidFill>
                </a:endParaRPr>
              </a:p>
            </p:txBody>
          </p:sp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254" y="1182831"/>
                <a:ext cx="9144000" cy="5140990"/>
              </a:xfrm>
              <a:prstGeom prst="rect">
                <a:avLst/>
              </a:prstGeom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674730" y="3496348"/>
              <a:ext cx="1728192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Injection complex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95735" y="4680902"/>
              <a:ext cx="921715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Booster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5191" y="4295307"/>
              <a:ext cx="1446549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BT Line B =&gt; N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56493" y="3865685"/>
              <a:ext cx="1800200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Nuclotron upgrade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80263" y="2434910"/>
              <a:ext cx="1660407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800" b="1" dirty="0" smtClean="0">
                <a:solidFill>
                  <a:schemeClr val="bg1"/>
                </a:solidFill>
              </a:endParaRPr>
            </a:p>
            <a:p>
              <a:r>
                <a:rPr lang="en-US" sz="1600" b="1" dirty="0" smtClean="0">
                  <a:solidFill>
                    <a:srgbClr val="FF0000"/>
                  </a:solidFill>
                </a:rPr>
                <a:t>BM@N Detector</a:t>
              </a:r>
            </a:p>
            <a:p>
              <a:endParaRPr lang="ru-RU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" y="594654"/>
              <a:ext cx="9126267" cy="461665"/>
            </a:xfrm>
            <a:prstGeom prst="rect">
              <a:avLst/>
            </a:prstGeom>
            <a:solidFill>
              <a:srgbClr val="00FF99"/>
            </a:solidFill>
          </p:spPr>
          <p:txBody>
            <a:bodyPr wrap="square" rtlCol="0">
              <a:spAutoFit/>
            </a:bodyPr>
            <a:lstStyle/>
            <a:p>
              <a:pPr indent="180000"/>
              <a:r>
                <a:rPr lang="en-US" sz="2400" b="1" dirty="0" smtClean="0">
                  <a:solidFill>
                    <a:srgbClr val="002060"/>
                  </a:solidFill>
                </a:rPr>
                <a:t>For </a:t>
              </a:r>
              <a:r>
                <a:rPr lang="en-US" sz="2400" b="1" dirty="0">
                  <a:solidFill>
                    <a:srgbClr val="FF0000"/>
                  </a:solidFill>
                </a:rPr>
                <a:t>the stage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II-a </a:t>
              </a:r>
              <a:r>
                <a:rPr lang="en-US" sz="2400" b="1" dirty="0" smtClean="0"/>
                <a:t>we must </a:t>
              </a:r>
              <a:r>
                <a:rPr lang="en-US" sz="2400" b="1" dirty="0"/>
                <a:t>already have a </a:t>
              </a:r>
              <a:r>
                <a:rPr lang="en-US" sz="2400" b="1" dirty="0" smtClean="0"/>
                <a:t>building!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34608" y="2607423"/>
              <a:ext cx="1008112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Collider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3275856" y="3239241"/>
              <a:ext cx="2627785" cy="1701927"/>
              <a:chOff x="3275856" y="3239241"/>
              <a:chExt cx="2627785" cy="1701927"/>
            </a:xfrm>
          </p:grpSpPr>
          <p:cxnSp>
            <p:nvCxnSpPr>
              <p:cNvPr id="50" name="Прямая со стрелкой 49"/>
              <p:cNvCxnSpPr/>
              <p:nvPr/>
            </p:nvCxnSpPr>
            <p:spPr>
              <a:xfrm flipV="1">
                <a:off x="3275856" y="3718942"/>
                <a:ext cx="936104" cy="1222226"/>
              </a:xfrm>
              <a:prstGeom prst="straightConnector1">
                <a:avLst/>
              </a:prstGeom>
              <a:ln w="38100">
                <a:solidFill>
                  <a:srgbClr val="00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 стрелкой 50"/>
              <p:cNvCxnSpPr/>
              <p:nvPr/>
            </p:nvCxnSpPr>
            <p:spPr>
              <a:xfrm flipV="1">
                <a:off x="4216183" y="3239241"/>
                <a:ext cx="610065" cy="473557"/>
              </a:xfrm>
              <a:prstGeom prst="straightConnector1">
                <a:avLst/>
              </a:prstGeom>
              <a:ln w="38100">
                <a:solidFill>
                  <a:srgbClr val="00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 стрелкой 51"/>
              <p:cNvCxnSpPr/>
              <p:nvPr/>
            </p:nvCxnSpPr>
            <p:spPr>
              <a:xfrm flipV="1">
                <a:off x="3599892" y="3989266"/>
                <a:ext cx="2303749" cy="571101"/>
              </a:xfrm>
              <a:prstGeom prst="straightConnector1">
                <a:avLst/>
              </a:prstGeom>
              <a:ln w="38100">
                <a:solidFill>
                  <a:srgbClr val="00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6761855" y="2194585"/>
              <a:ext cx="1008112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8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MPD</a:t>
              </a:r>
            </a:p>
            <a:p>
              <a:pPr algn="ctr"/>
              <a:endParaRPr lang="ru-RU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65731" y="3949307"/>
              <a:ext cx="1169682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BT </a:t>
              </a:r>
              <a:r>
                <a:rPr lang="en-US" sz="1600" b="1" dirty="0">
                  <a:solidFill>
                    <a:srgbClr val="FF0000"/>
                  </a:solidFill>
                </a:rPr>
                <a:t>Line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N-C</a:t>
              </a:r>
            </a:p>
          </p:txBody>
        </p:sp>
      </p:grp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5"/>
          <a:srcRect l="24019" t="25689" r="24400" b="7521"/>
          <a:stretch/>
        </p:blipFill>
        <p:spPr>
          <a:xfrm>
            <a:off x="6074430" y="3573016"/>
            <a:ext cx="3021701" cy="209904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01" y="2186485"/>
            <a:ext cx="6196578" cy="348557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283968" y="5301208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3333FF"/>
                </a:solidFill>
                <a:latin typeface="Bookman Old Style" panose="02050604050505020204" pitchFamily="18" charset="0"/>
              </a:rPr>
              <a:t>04 May, 2017</a:t>
            </a:r>
            <a:endParaRPr lang="ru-RU" b="1" i="1" dirty="0">
              <a:solidFill>
                <a:srgbClr val="3333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1291" y="5672061"/>
            <a:ext cx="9141211" cy="1200329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Tomorrow, 13:25 =&gt; After-lunch excursion </a:t>
            </a:r>
            <a:r>
              <a:rPr lang="en-US" sz="2400" b="1" dirty="0">
                <a:solidFill>
                  <a:srgbClr val="002060"/>
                </a:solidFill>
              </a:rPr>
              <a:t>to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the Collider </a:t>
            </a:r>
            <a:r>
              <a:rPr lang="en-US" sz="2400" b="1" dirty="0">
                <a:solidFill>
                  <a:srgbClr val="002060"/>
                </a:solidFill>
              </a:rPr>
              <a:t>construction site, Booster and </a:t>
            </a:r>
            <a:r>
              <a:rPr lang="en-US" sz="2400" b="1" dirty="0" smtClean="0">
                <a:solidFill>
                  <a:srgbClr val="002060"/>
                </a:solidFill>
              </a:rPr>
              <a:t>Nuclotron, </a:t>
            </a:r>
            <a:r>
              <a:rPr lang="en-US" sz="2400" b="1" dirty="0">
                <a:solidFill>
                  <a:srgbClr val="002060"/>
                </a:solidFill>
              </a:rPr>
              <a:t>60′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A.Dudarev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A.Butenko</a:t>
            </a:r>
            <a:endParaRPr lang="en-US" sz="2400" b="1" i="1" dirty="0" smtClean="0">
              <a:solidFill>
                <a:srgbClr val="00206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47870" y="998064"/>
            <a:ext cx="9157790" cy="400110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Contrary to the famous sentence “</a:t>
            </a:r>
            <a:r>
              <a:rPr lang="en-US" sz="2000" b="1" i="1" dirty="0" err="1" smtClean="0">
                <a:solidFill>
                  <a:srgbClr val="FF0000"/>
                </a:solidFill>
              </a:rPr>
              <a:t>Carthago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la-Latn" sz="2000" b="1" i="1" dirty="0" smtClean="0">
                <a:solidFill>
                  <a:srgbClr val="FF0000"/>
                </a:solidFill>
              </a:rPr>
              <a:t>delenda est</a:t>
            </a:r>
            <a:r>
              <a:rPr lang="en-US" sz="2000" b="1" i="1" dirty="0" smtClean="0">
                <a:solidFill>
                  <a:srgbClr val="FF0000"/>
                </a:solidFill>
              </a:rPr>
              <a:t>”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-54764" y="1402381"/>
            <a:ext cx="9157790" cy="892552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	 </a:t>
            </a:r>
            <a:r>
              <a:rPr lang="en-US" sz="2000" b="1" dirty="0" smtClean="0">
                <a:solidFill>
                  <a:srgbClr val="FF0000"/>
                </a:solidFill>
              </a:rPr>
              <a:t>     we should have </a:t>
            </a:r>
            <a:r>
              <a:rPr lang="en-US" sz="2800" b="1" i="1" dirty="0" smtClean="0">
                <a:solidFill>
                  <a:srgbClr val="FF0000"/>
                </a:solidFill>
              </a:rPr>
              <a:t>a slogan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“NICA must be built!”</a:t>
            </a:r>
          </a:p>
        </p:txBody>
      </p:sp>
    </p:spTree>
    <p:extLst>
      <p:ext uri="{BB962C8B-B14F-4D97-AF65-F5344CB8AC3E}">
        <p14:creationId xmlns:p14="http://schemas.microsoft.com/office/powerpoint/2010/main" val="80149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-30194" y="9162"/>
            <a:ext cx="9144001" cy="6858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-30194" y="9162"/>
            <a:ext cx="9144001" cy="6858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-44482" y="0"/>
            <a:ext cx="9188482" cy="6361112"/>
            <a:chOff x="-44482" y="0"/>
            <a:chExt cx="9188482" cy="6361112"/>
          </a:xfrm>
        </p:grpSpPr>
        <p:sp>
          <p:nvSpPr>
            <p:cNvPr id="24" name="TextBox 23"/>
            <p:cNvSpPr txBox="1"/>
            <p:nvPr/>
          </p:nvSpPr>
          <p:spPr>
            <a:xfrm>
              <a:off x="0" y="0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STATUS OF THE NICA CIVIL CONSTRUCTION (11.05.2017)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25" name="Рисунок 24" descr="Захват-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2545" y="563488"/>
              <a:ext cx="4156166" cy="309634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847408" y="4028721"/>
              <a:ext cx="4032448" cy="21544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3. </a:t>
              </a:r>
              <a:r>
                <a:rPr lang="en-US" b="1" dirty="0" smtClean="0"/>
                <a:t>Earthwork operations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b="1" dirty="0"/>
                <a:t>L</a:t>
              </a:r>
              <a:r>
                <a:rPr lang="en-US" b="1" dirty="0" smtClean="0"/>
                <a:t>eveling of the territory – </a:t>
              </a:r>
              <a:r>
                <a:rPr lang="en-US" b="1" dirty="0" smtClean="0">
                  <a:solidFill>
                    <a:srgbClr val="006600"/>
                  </a:solidFill>
                </a:rPr>
                <a:t>DONE;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/>
                <a:t> </a:t>
              </a:r>
              <a:r>
                <a:rPr lang="en-US" b="1" dirty="0" smtClean="0"/>
                <a:t> Larsen sheet piles installation – </a:t>
              </a:r>
              <a:r>
                <a:rPr lang="en-US" b="1" dirty="0" smtClean="0">
                  <a:solidFill>
                    <a:srgbClr val="FF0000"/>
                  </a:solidFill>
                </a:rPr>
                <a:t>73%;</a:t>
              </a:r>
              <a:endParaRPr lang="ru-RU" b="1" dirty="0" smtClean="0">
                <a:solidFill>
                  <a:srgbClr val="FF000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b="1" dirty="0"/>
                <a:t> </a:t>
              </a:r>
              <a:r>
                <a:rPr lang="ru-RU" b="1" dirty="0" smtClean="0"/>
                <a:t> </a:t>
              </a:r>
              <a:r>
                <a:rPr lang="en-US" b="1" dirty="0" smtClean="0"/>
                <a:t>excavation – </a:t>
              </a:r>
              <a:r>
                <a:rPr lang="en-US" b="1" dirty="0" smtClean="0">
                  <a:solidFill>
                    <a:srgbClr val="FF0000"/>
                  </a:solidFill>
                </a:rPr>
                <a:t>18%.</a:t>
              </a:r>
              <a:endParaRPr lang="ru-RU" b="1" dirty="0" smtClean="0">
                <a:solidFill>
                  <a:srgbClr val="FF0000"/>
                </a:solidFill>
              </a:endParaRPr>
            </a:p>
            <a:p>
              <a:endParaRPr lang="ru-RU" sz="800" b="1" dirty="0">
                <a:solidFill>
                  <a:srgbClr val="FF0000"/>
                </a:solidFill>
              </a:endParaRPr>
            </a:p>
            <a:p>
              <a:r>
                <a:rPr lang="ru-RU" b="1" dirty="0" smtClean="0"/>
                <a:t>4. </a:t>
              </a:r>
              <a:r>
                <a:rPr lang="en-US" b="1" dirty="0" smtClean="0"/>
                <a:t>Service roads, </a:t>
              </a:r>
              <a:r>
                <a:rPr lang="ru-RU" b="1" dirty="0" smtClean="0"/>
                <a:t> </a:t>
              </a:r>
              <a:r>
                <a:rPr lang="en-US" b="1" dirty="0" smtClean="0"/>
                <a:t>construction camp</a:t>
              </a:r>
              <a:r>
                <a:rPr lang="ru-RU" b="1" dirty="0" smtClean="0"/>
                <a:t>, </a:t>
              </a:r>
              <a:r>
                <a:rPr lang="en-US" b="1" dirty="0" smtClean="0"/>
                <a:t>new check-point, construction of site barrier – </a:t>
              </a:r>
              <a:r>
                <a:rPr lang="en-US" b="1" dirty="0" smtClean="0">
                  <a:solidFill>
                    <a:srgbClr val="006600"/>
                  </a:solidFill>
                </a:rPr>
                <a:t>DONE.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pic>
          <p:nvPicPr>
            <p:cNvPr id="27" name="Рисунок 26" descr="Захват-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9" y="3772325"/>
              <a:ext cx="4040380" cy="258878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-44482" y="348796"/>
              <a:ext cx="5336562" cy="35086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b="1" dirty="0" smtClean="0"/>
                <a:t>Infrastructure network relocation</a:t>
              </a:r>
            </a:p>
            <a:p>
              <a:r>
                <a:rPr lang="en-US" sz="1600" b="1" dirty="0"/>
                <a:t> </a:t>
              </a:r>
              <a:r>
                <a:rPr lang="en-US" sz="1600" b="1" dirty="0" smtClean="0"/>
                <a:t>    (preparation of NICA site for construction works)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US" b="1" dirty="0" smtClean="0"/>
                <a:t>Water pipe network – </a:t>
              </a:r>
              <a:r>
                <a:rPr lang="en-US" b="1" dirty="0" smtClean="0">
                  <a:solidFill>
                    <a:srgbClr val="006600"/>
                  </a:solidFill>
                </a:rPr>
                <a:t>DONE;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US" b="1" dirty="0" smtClean="0"/>
                <a:t>Fire fighting water line – </a:t>
              </a:r>
              <a:r>
                <a:rPr lang="en-US" b="1" dirty="0" smtClean="0">
                  <a:solidFill>
                    <a:srgbClr val="006600"/>
                  </a:solidFill>
                </a:rPr>
                <a:t>DONE;</a:t>
              </a:r>
              <a:endParaRPr lang="ru-RU" b="1" dirty="0" smtClean="0">
                <a:solidFill>
                  <a:srgbClr val="006600"/>
                </a:solidFill>
              </a:endParaRP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US" b="1" dirty="0" smtClean="0"/>
                <a:t>Waste water disposal – </a:t>
              </a:r>
              <a:r>
                <a:rPr lang="en-US" b="1" dirty="0" smtClean="0">
                  <a:solidFill>
                    <a:srgbClr val="006600"/>
                  </a:solidFill>
                </a:rPr>
                <a:t>DONE;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US" b="1" dirty="0" smtClean="0"/>
                <a:t>Storm water drain – </a:t>
              </a:r>
              <a:r>
                <a:rPr lang="en-US" b="1" dirty="0" smtClean="0">
                  <a:solidFill>
                    <a:srgbClr val="FF0000"/>
                  </a:solidFill>
                </a:rPr>
                <a:t>90%;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US" b="1" dirty="0" smtClean="0"/>
                <a:t>FLNR high-voltage cable – </a:t>
              </a:r>
              <a:r>
                <a:rPr lang="en-US" b="1" dirty="0" smtClean="0">
                  <a:solidFill>
                    <a:srgbClr val="006600"/>
                  </a:solidFill>
                </a:rPr>
                <a:t>DONE;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US" b="1" dirty="0"/>
                <a:t>C</a:t>
              </a:r>
              <a:r>
                <a:rPr lang="en-US" b="1" dirty="0" smtClean="0"/>
                <a:t>ommunication network – </a:t>
              </a:r>
              <a:r>
                <a:rPr lang="en-US" b="1" dirty="0" smtClean="0">
                  <a:solidFill>
                    <a:srgbClr val="006600"/>
                  </a:solidFill>
                </a:rPr>
                <a:t>DONE;</a:t>
              </a:r>
            </a:p>
            <a:p>
              <a:pPr marL="177800" indent="-177800"/>
              <a:endParaRPr lang="en-US" sz="800" b="1" dirty="0"/>
            </a:p>
            <a:p>
              <a:pPr marL="177800" indent="-177800"/>
              <a:r>
                <a:rPr lang="en-US" b="1" dirty="0" smtClean="0"/>
                <a:t>2. New high-voltage power line 5×6kV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US" b="1" dirty="0" smtClean="0"/>
                <a:t>Cable route – </a:t>
              </a:r>
              <a:r>
                <a:rPr lang="en-US" b="1" dirty="0" smtClean="0">
                  <a:solidFill>
                    <a:srgbClr val="006600"/>
                  </a:solidFill>
                </a:rPr>
                <a:t>DONE;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US" b="1" dirty="0" smtClean="0"/>
                <a:t>MSS-1 </a:t>
              </a:r>
              <a:r>
                <a:rPr lang="en-US" sz="1400" b="1" dirty="0" smtClean="0"/>
                <a:t>(Main step-down substation)  </a:t>
              </a:r>
              <a:r>
                <a:rPr lang="en-US" sz="1600" b="1" dirty="0" smtClean="0"/>
                <a:t>reconstruction</a:t>
              </a:r>
              <a:r>
                <a:rPr lang="en-US" b="1" dirty="0" smtClean="0"/>
                <a:t> – </a:t>
              </a:r>
              <a:r>
                <a:rPr lang="en-US" b="1" dirty="0" smtClean="0">
                  <a:solidFill>
                    <a:srgbClr val="006600"/>
                  </a:solidFill>
                </a:rPr>
                <a:t>DONE;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US" b="1" dirty="0" smtClean="0"/>
                <a:t>Substation-13 reconstruction – </a:t>
              </a:r>
              <a:r>
                <a:rPr lang="en-US" b="1" dirty="0" smtClean="0">
                  <a:solidFill>
                    <a:srgbClr val="FF0000"/>
                  </a:solidFill>
                </a:rPr>
                <a:t>70%</a:t>
              </a:r>
              <a:endParaRPr lang="en-US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-55290" y="6361112"/>
            <a:ext cx="8704680" cy="496888"/>
            <a:chOff x="-55290" y="6361112"/>
            <a:chExt cx="8704680" cy="496888"/>
          </a:xfrm>
        </p:grpSpPr>
        <p:sp>
          <p:nvSpPr>
            <p:cNvPr id="30" name="TextBox 29"/>
            <p:cNvSpPr txBox="1"/>
            <p:nvPr/>
          </p:nvSpPr>
          <p:spPr>
            <a:xfrm>
              <a:off x="1691680" y="6488668"/>
              <a:ext cx="5760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ru-RU" sz="1600" b="1" dirty="0" err="1">
                  <a:solidFill>
                    <a:srgbClr val="3333FF"/>
                  </a:solidFill>
                </a:rPr>
                <a:t>I.Meshkov</a:t>
              </a:r>
              <a:r>
                <a:rPr lang="en-US" altLang="ru-RU" sz="1600" b="1" dirty="0">
                  <a:solidFill>
                    <a:srgbClr val="3333FF"/>
                  </a:solidFill>
                </a:rPr>
                <a:t> </a:t>
              </a:r>
              <a:r>
                <a:rPr lang="en-US" altLang="ru-RU" sz="1600" b="1" dirty="0" smtClean="0">
                  <a:solidFill>
                    <a:srgbClr val="3333FF"/>
                  </a:solidFill>
                </a:rPr>
                <a:t>                NICA MAC             </a:t>
              </a:r>
              <a:r>
                <a:rPr lang="en-US" sz="1600" b="1" dirty="0" smtClean="0">
                  <a:solidFill>
                    <a:srgbClr val="3333FF"/>
                  </a:solidFill>
                </a:rPr>
                <a:t>22-23 May 2017</a:t>
              </a:r>
              <a:endParaRPr lang="ru-RU" sz="1600" b="1" dirty="0">
                <a:solidFill>
                  <a:srgbClr val="3333FF"/>
                </a:solidFill>
              </a:endParaRPr>
            </a:p>
          </p:txBody>
        </p:sp>
        <p:pic>
          <p:nvPicPr>
            <p:cNvPr id="31" name="Picture 4" descr="JIN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290" y="6361112"/>
              <a:ext cx="534988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7" descr="NICA-Logo_4c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490" y="6562725"/>
              <a:ext cx="5969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46256" y="6101768"/>
            <a:ext cx="2133600" cy="365125"/>
          </a:xfrm>
        </p:spPr>
        <p:txBody>
          <a:bodyPr/>
          <a:lstStyle/>
          <a:p>
            <a:fld id="{1300AB21-8A4E-4670-A57B-A94DA17D1F8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3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3831</TotalTime>
  <Words>1699</Words>
  <Application>Microsoft Office PowerPoint</Application>
  <PresentationFormat>Экран (4:3)</PresentationFormat>
  <Paragraphs>359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SimSun</vt:lpstr>
      <vt:lpstr>Arial</vt:lpstr>
      <vt:lpstr>Bookman Old Style</vt:lpstr>
      <vt:lpstr>Calibri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Николаевич</dc:creator>
  <cp:lastModifiedBy>Игорь Николаевич Мешков</cp:lastModifiedBy>
  <cp:revision>311</cp:revision>
  <dcterms:created xsi:type="dcterms:W3CDTF">2015-09-01T17:14:53Z</dcterms:created>
  <dcterms:modified xsi:type="dcterms:W3CDTF">2017-05-22T08:56:24Z</dcterms:modified>
</cp:coreProperties>
</file>