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90" r:id="rId4"/>
    <p:sldId id="273" r:id="rId5"/>
    <p:sldId id="262" r:id="rId6"/>
    <p:sldId id="265" r:id="rId7"/>
    <p:sldId id="280" r:id="rId8"/>
    <p:sldId id="281" r:id="rId9"/>
    <p:sldId id="282" r:id="rId10"/>
    <p:sldId id="266" r:id="rId11"/>
    <p:sldId id="279" r:id="rId12"/>
    <p:sldId id="288" r:id="rId13"/>
    <p:sldId id="278" r:id="rId14"/>
    <p:sldId id="289" r:id="rId15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81326" autoAdjust="0"/>
  </p:normalViewPr>
  <p:slideViewPr>
    <p:cSldViewPr>
      <p:cViewPr>
        <p:scale>
          <a:sx n="66" d="100"/>
          <a:sy n="66" d="100"/>
        </p:scale>
        <p:origin x="-2934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B96129A-6B0F-432C-BB68-186180AE5771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1C43E8B-2ADD-4B0B-93D9-961561E15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6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69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Headline:</a:t>
            </a:r>
          </a:p>
          <a:p>
            <a:endParaRPr lang="en-US" dirty="0" smtClean="0"/>
          </a:p>
          <a:p>
            <a:r>
              <a:rPr lang="en-US" dirty="0" smtClean="0"/>
              <a:t>Comments: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smtClean="0"/>
              <a:t>RUS</a:t>
            </a:r>
          </a:p>
          <a:p>
            <a:endParaRPr lang="en-US" dirty="0" smtClean="0"/>
          </a:p>
          <a:p>
            <a:r>
              <a:rPr lang="en-US" dirty="0" smtClean="0"/>
              <a:t>ENG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474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51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Headline:</a:t>
            </a:r>
          </a:p>
          <a:p>
            <a:endParaRPr lang="en-US" dirty="0" smtClean="0"/>
          </a:p>
          <a:p>
            <a:r>
              <a:rPr lang="en-US" dirty="0" smtClean="0"/>
              <a:t>Comments: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smtClean="0"/>
              <a:t>RUS</a:t>
            </a:r>
          </a:p>
          <a:p>
            <a:endParaRPr lang="en-US" dirty="0" smtClean="0"/>
          </a:p>
          <a:p>
            <a:r>
              <a:rPr lang="en-US" dirty="0" smtClean="0"/>
              <a:t>ENG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Section with RM now is under constriction too.</a:t>
            </a:r>
            <a:r>
              <a:rPr lang="en-US" baseline="0" dirty="0" smtClean="0"/>
              <a:t> Its assembling will begin after installing of a</a:t>
            </a:r>
            <a:r>
              <a:rPr lang="en-US" dirty="0" smtClean="0"/>
              <a:t>ccelerating stations</a:t>
            </a:r>
            <a:r>
              <a:rPr lang="en-US" baseline="0" dirty="0" smtClean="0"/>
              <a:t> and not much differ from assembling of RP. Of course her will be difference from side of power supply connections and </a:t>
            </a:r>
            <a:endParaRPr lang="ru-RU" dirty="0" smtClean="0"/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16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75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6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72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42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46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74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05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6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3DBB-3712-4AB1-8216-1AAFE3EBBE3B}" type="datetime1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9D3E-118B-4C05-AF1C-7AB67E4E1B8E}" type="datetime1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8F6-CAF4-40AD-8D27-6A61EB5E9877}" type="datetime1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BCB-524A-4E72-A010-CDC4AC43F3B2}" type="datetime1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E45D-6435-4B65-B1F6-40B44CD81B1C}" type="datetime1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FC77-CB50-4A1E-9C2D-07D967F661D4}" type="datetime1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EA2C-0228-4461-8097-3BF002BC111E}" type="datetime1">
              <a:rPr lang="ru-RU" smtClean="0"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BB8C-21DD-438A-8894-F8DB133073A9}" type="datetime1">
              <a:rPr lang="ru-RU" smtClean="0"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336-E35A-43C3-AC7E-B3E607B259BC}" type="datetime1">
              <a:rPr lang="ru-RU" smtClean="0"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CFF1-99F9-40BC-BB8D-B5E08A3D4873}" type="datetime1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8A0C-92E0-4707-941D-7D494C1C0010}" type="datetime1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2758-E020-4E00-870E-F2B36199D896}" type="datetime1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6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Booster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assembling. </a:t>
            </a:r>
            <a:b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Strategy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and plans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6400800" cy="98566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A. Galimov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MAC,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Dubna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22-23 May 2017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Lib\Личное\Education\Семинары, школы, конференции, тренинги\2017-05-22_23 MAC\Fig\E-cool_1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r="20476" b="33900"/>
          <a:stretch/>
        </p:blipFill>
        <p:spPr bwMode="auto">
          <a:xfrm>
            <a:off x="2771800" y="249315"/>
            <a:ext cx="3816424" cy="307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8084" y="-42996"/>
            <a:ext cx="2456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Warm-cold unit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385935"/>
              </p:ext>
            </p:extLst>
          </p:nvPr>
        </p:nvGraphicFramePr>
        <p:xfrm>
          <a:off x="3774003" y="4312793"/>
          <a:ext cx="1480438" cy="1822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r:id="rId5" imgW="4333333" imgH="5333333" progId="">
                  <p:embed/>
                </p:oleObj>
              </mc:Choice>
              <mc:Fallback>
                <p:oleObj r:id="rId5" imgW="4333333" imgH="53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4003" y="4312793"/>
                        <a:ext cx="1480438" cy="1822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390351"/>
              </p:ext>
            </p:extLst>
          </p:nvPr>
        </p:nvGraphicFramePr>
        <p:xfrm>
          <a:off x="5125377" y="4872275"/>
          <a:ext cx="2555791" cy="1149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" r:id="rId7" imgW="16733333" imgH="7533333" progId="">
                  <p:embed/>
                </p:oleObj>
              </mc:Choice>
              <mc:Fallback>
                <p:oleObj r:id="rId7" imgW="16733333" imgH="75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5377" y="4872275"/>
                        <a:ext cx="2555791" cy="1149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6" descr="C:\Users\Artem\Desktop\2017-05-04_2353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902" y="5277496"/>
            <a:ext cx="349354" cy="3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312757"/>
              </p:ext>
            </p:extLst>
          </p:nvPr>
        </p:nvGraphicFramePr>
        <p:xfrm>
          <a:off x="1703612" y="4869160"/>
          <a:ext cx="2555720" cy="115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r:id="rId10" imgW="16733333" imgH="7533333" progId="">
                  <p:embed/>
                </p:oleObj>
              </mc:Choice>
              <mc:Fallback>
                <p:oleObj r:id="rId10" imgW="16733333" imgH="75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612" y="4869160"/>
                        <a:ext cx="2555720" cy="1150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65212" y="36450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RF-station </a:t>
            </a:r>
            <a:r>
              <a:rPr lang="en-US" sz="2800" dirty="0" smtClean="0"/>
              <a:t>(under testing)</a:t>
            </a:r>
            <a:endParaRPr lang="ru-RU" sz="2800" dirty="0"/>
          </a:p>
        </p:txBody>
      </p:sp>
      <p:pic>
        <p:nvPicPr>
          <p:cNvPr id="5164" name="Picture 44" descr="D:\Lib\Личное\Education\Семинары, школы, конференции, тренинги\2017-05-22_23 MAC\Presentation_my\Fig\ВС000.00.00(Упр2)2.bmp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7" r="11780"/>
          <a:stretch/>
        </p:blipFill>
        <p:spPr bwMode="auto">
          <a:xfrm>
            <a:off x="0" y="480224"/>
            <a:ext cx="9144000" cy="63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49034" y="6021288"/>
            <a:ext cx="15322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All-metal gate</a:t>
            </a:r>
            <a:endParaRPr lang="en-US" dirty="0"/>
          </a:p>
        </p:txBody>
      </p:sp>
      <p:cxnSp>
        <p:nvCxnSpPr>
          <p:cNvPr id="12" name="Прямая со стрелкой 11"/>
          <p:cNvCxnSpPr>
            <a:stCxn id="11" idx="0"/>
          </p:cNvCxnSpPr>
          <p:nvPr/>
        </p:nvCxnSpPr>
        <p:spPr>
          <a:xfrm flipH="1" flipV="1">
            <a:off x="5217170" y="4470254"/>
            <a:ext cx="97980" cy="15510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16734" y="1321924"/>
            <a:ext cx="9101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Bellows</a:t>
            </a:r>
            <a:endParaRPr lang="en-US" dirty="0"/>
          </a:p>
        </p:txBody>
      </p:sp>
      <p:cxnSp>
        <p:nvCxnSpPr>
          <p:cNvPr id="17" name="Прямая со стрелкой 16"/>
          <p:cNvCxnSpPr>
            <a:stCxn id="16" idx="2"/>
          </p:cNvCxnSpPr>
          <p:nvPr/>
        </p:nvCxnSpPr>
        <p:spPr>
          <a:xfrm>
            <a:off x="2771800" y="1691256"/>
            <a:ext cx="720080" cy="19778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3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0132"/>
            <a:ext cx="9144000" cy="6365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4632" y="-35518"/>
            <a:ext cx="2314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Bypass </a:t>
            </a:r>
            <a:r>
              <a:rPr lang="en-US" sz="2800" dirty="0" smtClean="0"/>
              <a:t>section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93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3992" y="-142309"/>
            <a:ext cx="4656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ection with reference magnet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15540" y="1484784"/>
            <a:ext cx="134536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Feedbox “R”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456150"/>
            <a:ext cx="130478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Feedbox “L”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20213" y="640816"/>
            <a:ext cx="210012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Cryogenic feeder “L”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1272045"/>
            <a:ext cx="21439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Cryogenic feeder “R”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244334"/>
            <a:ext cx="12728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Booster “2”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28269" y="3613666"/>
            <a:ext cx="212757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Accelerating stations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1988840"/>
            <a:ext cx="189660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Reference magnet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469" y="1511463"/>
            <a:ext cx="189660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Reference magnet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436096" y="2542838"/>
            <a:ext cx="0" cy="10708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137152" y="1988840"/>
            <a:ext cx="0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77471" y="2749147"/>
            <a:ext cx="99360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Platform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8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445781"/>
              </p:ext>
            </p:extLst>
          </p:nvPr>
        </p:nvGraphicFramePr>
        <p:xfrm>
          <a:off x="251520" y="692695"/>
          <a:ext cx="8568952" cy="5616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8952"/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- </a:t>
                      </a:r>
                      <a:r>
                        <a:rPr lang="en-US" dirty="0" smtClean="0"/>
                        <a:t>bridge cranes of build</a:t>
                      </a:r>
                      <a:r>
                        <a:rPr lang="ru-RU" dirty="0" smtClean="0"/>
                        <a:t>;</a:t>
                      </a:r>
                      <a:endParaRPr lang="ru-RU" dirty="0"/>
                    </a:p>
                  </a:txBody>
                  <a:tcPr anchor="ctr"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 bridge cranes inside  the gap of the </a:t>
                      </a:r>
                      <a:r>
                        <a:rPr lang="en-US" dirty="0" err="1" smtClean="0"/>
                        <a:t>Synchrophasotron</a:t>
                      </a:r>
                      <a:r>
                        <a:rPr lang="en-US" dirty="0" smtClean="0"/>
                        <a:t> yoke (tunnel)</a:t>
                      </a:r>
                      <a:r>
                        <a:rPr lang="ru-RU" sz="1800" u="none" strike="noStrike" dirty="0" smtClean="0">
                          <a:effectLst/>
                        </a:rPr>
                        <a:t>;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 energy supply (380/220V,</a:t>
                      </a:r>
                      <a:r>
                        <a:rPr lang="en-US" baseline="0" dirty="0" smtClean="0"/>
                        <a:t> 50Hz)</a:t>
                      </a:r>
                      <a:r>
                        <a:rPr lang="ru-RU" baseline="0" dirty="0" smtClean="0"/>
                        <a:t>;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- water system (cooling equipment)</a:t>
                      </a:r>
                      <a:r>
                        <a:rPr lang="ru-RU" baseline="0" dirty="0" smtClean="0"/>
                        <a:t>;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 compressed air system (suppling</a:t>
                      </a:r>
                      <a:r>
                        <a:rPr lang="en-US" baseline="0" dirty="0" smtClean="0"/>
                        <a:t> equipment)</a:t>
                      </a:r>
                      <a:r>
                        <a:rPr lang="ru-RU" baseline="0" dirty="0" smtClean="0"/>
                        <a:t>;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 interior of Booster tunnel completion (floor,</a:t>
                      </a:r>
                      <a:r>
                        <a:rPr lang="en-US" baseline="0" dirty="0" smtClean="0"/>
                        <a:t> walls, ceiling, light and etc.)</a:t>
                      </a:r>
                      <a:r>
                        <a:rPr lang="ru-RU" baseline="0" dirty="0" smtClean="0"/>
                        <a:t>;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 movable clean zones for</a:t>
                      </a:r>
                      <a:r>
                        <a:rPr lang="en-US" baseline="0" dirty="0" smtClean="0"/>
                        <a:t> beam pipe and vacuum stations assembling</a:t>
                      </a:r>
                      <a:r>
                        <a:rPr lang="ru-RU" baseline="0" dirty="0" smtClean="0"/>
                        <a:t>;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 instruments (helium leak testers,</a:t>
                      </a:r>
                      <a:r>
                        <a:rPr lang="en-US" baseline="0" dirty="0" smtClean="0"/>
                        <a:t> movable pumping stations, laser tracker tools and etc.)</a:t>
                      </a:r>
                      <a:r>
                        <a:rPr lang="ru-RU" baseline="0" dirty="0" smtClean="0"/>
                        <a:t>;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 geodetic network</a:t>
                      </a:r>
                      <a:r>
                        <a:rPr lang="ru-RU" dirty="0" smtClean="0"/>
                        <a:t>;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 storing places of complete products</a:t>
                      </a:r>
                      <a:r>
                        <a:rPr lang="ru-RU" dirty="0" smtClean="0"/>
                        <a:t>;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 places for preparing units</a:t>
                      </a:r>
                      <a:r>
                        <a:rPr lang="en-US" baseline="0" dirty="0" smtClean="0"/>
                        <a:t> and element</a:t>
                      </a:r>
                      <a:r>
                        <a:rPr lang="ru-RU" baseline="0" dirty="0" smtClean="0"/>
                        <a:t>;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 places for staff</a:t>
                      </a:r>
                      <a:r>
                        <a:rPr lang="ru-RU" dirty="0" smtClean="0"/>
                        <a:t>;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 tailored logistics</a:t>
                      </a:r>
                      <a:endParaRPr lang="ru-RU" dirty="0"/>
                    </a:p>
                  </a:txBody>
                  <a:tcPr anchor="ctr"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67744" y="-3"/>
            <a:ext cx="5094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beginning assembling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22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5941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Booster </a:t>
            </a:r>
            <a:r>
              <a:rPr lang="en-US" sz="2800" dirty="0"/>
              <a:t>assembling (</a:t>
            </a:r>
            <a:r>
              <a:rPr lang="en-US" sz="2800" dirty="0" smtClean="0"/>
              <a:t>time-schedule</a:t>
            </a:r>
            <a:r>
              <a:rPr lang="ru-RU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 smtClean="0"/>
              <a:t>man-powers)</a:t>
            </a:r>
            <a:endParaRPr lang="ru-RU" sz="2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924650"/>
              </p:ext>
            </p:extLst>
          </p:nvPr>
        </p:nvGraphicFramePr>
        <p:xfrm>
          <a:off x="179508" y="692696"/>
          <a:ext cx="8784975" cy="5571532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57121"/>
                <a:gridCol w="3513990"/>
                <a:gridCol w="417822"/>
                <a:gridCol w="417822"/>
                <a:gridCol w="417822"/>
                <a:gridCol w="417822"/>
                <a:gridCol w="417822"/>
                <a:gridCol w="417822"/>
                <a:gridCol w="417822"/>
                <a:gridCol w="417822"/>
                <a:gridCol w="417822"/>
                <a:gridCol w="417822"/>
                <a:gridCol w="417822"/>
                <a:gridCol w="417822"/>
              </a:tblGrid>
              <a:tr h="35932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Booster assembling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2018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3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664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Regular periods assembling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66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Quadrant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Quadrant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Quadrant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Quadrant 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8993">
                <a:tc rowSpan="2" gridSpan="2"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effectLst/>
                        </a:rPr>
                        <a:t>Assembling of irregular (warm) sections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17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E-cooling (2017)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Injection section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effectLst/>
                        </a:rPr>
                        <a:t>Beam extraction section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Accelerating station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dirty="0" smtClean="0"/>
                        <a:t>Section with r</a:t>
                      </a:r>
                      <a:r>
                        <a:rPr lang="en-US" sz="1800" u="none" strike="noStrike" dirty="0" smtClean="0">
                          <a:effectLst/>
                        </a:rPr>
                        <a:t>eference magnets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9664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Systems </a:t>
                      </a:r>
                      <a:r>
                        <a:rPr lang="en-US" sz="1800" u="none" strike="noStrike" dirty="0">
                          <a:effectLst/>
                        </a:rPr>
                        <a:t>assembling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5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7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Vacuum system of insulation volume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Vacuum System of </a:t>
                      </a:r>
                      <a:r>
                        <a:rPr lang="en-US" sz="1800" u="none" strike="noStrike" dirty="0" smtClean="0">
                          <a:effectLst/>
                        </a:rPr>
                        <a:t>beam pipe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0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Lib\Личное\Education\Семинары, школы, конференции, тренинги\2017-05-22_23 MAC\Presentation_my\Fig\Схема на докла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2" y="293398"/>
            <a:ext cx="9024858" cy="656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3FAE-A034-4CAC-A762-C616AC20E99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" name="Picture 7" descr="NICA-Logo_4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4" y="6349116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D:\Library\RI\JINR\Проекты\NICA\SCMD\Доклады\index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33111"/>
            <a:ext cx="641630" cy="4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68670" y="-92963"/>
            <a:ext cx="29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 of the booster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717795"/>
              </p:ext>
            </p:extLst>
          </p:nvPr>
        </p:nvGraphicFramePr>
        <p:xfrm>
          <a:off x="2327314" y="1916832"/>
          <a:ext cx="4608512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224136"/>
              </a:tblGrid>
              <a:tr h="1548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Assemblies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Q-ty, pcs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Dipole units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Quadrupole</a:t>
                      </a:r>
                      <a:r>
                        <a:rPr lang="en-US" sz="1600" baseline="0" dirty="0" smtClean="0"/>
                        <a:t> doublet units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Kit</a:t>
                      </a:r>
                      <a:r>
                        <a:rPr lang="en-US" sz="1600" baseline="0" dirty="0" smtClean="0"/>
                        <a:t> for assembling magnet gaps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Bypass</a:t>
                      </a:r>
                      <a:r>
                        <a:rPr lang="en-US" sz="1600" baseline="0" dirty="0" smtClean="0"/>
                        <a:t> for c</a:t>
                      </a:r>
                      <a:r>
                        <a:rPr lang="en-US" sz="1600" dirty="0" smtClean="0"/>
                        <a:t>oolant liquid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Warm sections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Section with reference magnet (L,</a:t>
                      </a:r>
                      <a:r>
                        <a:rPr lang="en-US" sz="1600" baseline="0" dirty="0" smtClean="0"/>
                        <a:t> R)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Feed box (L, R)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Vacuum stations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(insulation</a:t>
                      </a:r>
                      <a:r>
                        <a:rPr lang="en-US" sz="1600" baseline="0" dirty="0" smtClean="0"/>
                        <a:t> volume)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16+10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Vacuum stations (cold</a:t>
                      </a:r>
                      <a:r>
                        <a:rPr lang="en-US" sz="1600" baseline="0" dirty="0" smtClean="0"/>
                        <a:t> beam pipe)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5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57872"/>
            <a:ext cx="336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Booster assembling </a:t>
            </a:r>
            <a:r>
              <a:rPr lang="en-US" sz="2800" dirty="0" smtClean="0"/>
              <a:t>(</a:t>
            </a:r>
            <a:r>
              <a:rPr lang="ru-RU" sz="2800" dirty="0" smtClean="0"/>
              <a:t>с</a:t>
            </a:r>
            <a:endParaRPr lang="ru-RU" sz="2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696501"/>
              </p:ext>
            </p:extLst>
          </p:nvPr>
        </p:nvGraphicFramePr>
        <p:xfrm>
          <a:off x="179508" y="692696"/>
          <a:ext cx="8784975" cy="5571532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57121"/>
                <a:gridCol w="3513990"/>
                <a:gridCol w="417822"/>
                <a:gridCol w="417822"/>
                <a:gridCol w="417822"/>
                <a:gridCol w="417822"/>
                <a:gridCol w="417822"/>
                <a:gridCol w="417822"/>
                <a:gridCol w="417822"/>
                <a:gridCol w="417822"/>
                <a:gridCol w="417822"/>
                <a:gridCol w="417822"/>
                <a:gridCol w="417822"/>
                <a:gridCol w="417822"/>
              </a:tblGrid>
              <a:tr h="35932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Booster assembling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2018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3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664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Regular periods assembling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66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Quadrant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Quadrant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Quadrant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Quadrant 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8993">
                <a:tc rowSpan="2" gridSpan="2"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effectLst/>
                        </a:rPr>
                        <a:t>Assembling of irregular (warm) sections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17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E-cooling (2017)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Injection section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effectLst/>
                        </a:rPr>
                        <a:t>Beam extraction section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Accelerating station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dirty="0" smtClean="0"/>
                        <a:t>Section with r</a:t>
                      </a:r>
                      <a:r>
                        <a:rPr lang="en-US" sz="1800" u="none" strike="noStrike" dirty="0" smtClean="0">
                          <a:effectLst/>
                        </a:rPr>
                        <a:t>eference magnets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9664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Systems </a:t>
                      </a:r>
                      <a:r>
                        <a:rPr lang="en-US" sz="1800" u="none" strike="noStrike" dirty="0">
                          <a:effectLst/>
                        </a:rPr>
                        <a:t>assembling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5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7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Vacuum system of insulation volume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93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Vacuum System of </a:t>
                      </a:r>
                      <a:r>
                        <a:rPr lang="en-US" sz="1800" u="none" strike="noStrike" dirty="0" smtClean="0">
                          <a:effectLst/>
                        </a:rPr>
                        <a:t>beam pipe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2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37621" y="8413"/>
            <a:ext cx="2462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Regular periods</a:t>
            </a:r>
            <a:endParaRPr lang="ru-RU" sz="2800" dirty="0"/>
          </a:p>
        </p:txBody>
      </p:sp>
      <p:pic>
        <p:nvPicPr>
          <p:cNvPr id="7171" name="Picture 3" descr="J:\Lib\Личное\Education\Семинары, школы, конференции, тренинги\2017-05-22_23 MAC\Fig\BM-035.00.000_Регулярный период Бустер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7023"/>
            <a:ext cx="9137902" cy="646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7922" y="2852936"/>
            <a:ext cx="251902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Quadrupole doublet unit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44931" y="2852936"/>
            <a:ext cx="121860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Dipole unit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2852936"/>
            <a:ext cx="121860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Dipole unit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Lib\Личное\Education\Семинары, школы, конференции, тренинги\2017-05-22_23 MAC\Fig\3D2_DFO_модули_диполь-дипо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0" y="392913"/>
            <a:ext cx="9148539" cy="646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1547" y="0"/>
            <a:ext cx="3937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Dipole-dipole assembling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2054131"/>
            <a:ext cx="161492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Dipole magnet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06879" y="4437112"/>
            <a:ext cx="149617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Bellows hoses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47041" y="1684799"/>
            <a:ext cx="9902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Bus-bars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8" idx="2"/>
          </p:cNvCxnSpPr>
          <p:nvPr/>
        </p:nvCxnSpPr>
        <p:spPr>
          <a:xfrm>
            <a:off x="4242145" y="2054131"/>
            <a:ext cx="185839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99184" y="3627162"/>
            <a:ext cx="161492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Dipole magnet 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7" idx="0"/>
          </p:cNvCxnSpPr>
          <p:nvPr/>
        </p:nvCxnSpPr>
        <p:spPr>
          <a:xfrm flipV="1">
            <a:off x="4954969" y="3627162"/>
            <a:ext cx="0" cy="809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21638" y="5085184"/>
            <a:ext cx="104478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Supports</a:t>
            </a:r>
            <a:endParaRPr lang="en-US" dirty="0"/>
          </a:p>
        </p:txBody>
      </p:sp>
      <p:cxnSp>
        <p:nvCxnSpPr>
          <p:cNvPr id="17" name="Прямая со стрелкой 16"/>
          <p:cNvCxnSpPr>
            <a:stCxn id="16" idx="1"/>
          </p:cNvCxnSpPr>
          <p:nvPr/>
        </p:nvCxnSpPr>
        <p:spPr>
          <a:xfrm flipH="1" flipV="1">
            <a:off x="2699794" y="4945818"/>
            <a:ext cx="1121844" cy="324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17431" y="1124744"/>
            <a:ext cx="118494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pipe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20" idx="2"/>
          </p:cNvCxnSpPr>
          <p:nvPr/>
        </p:nvCxnSpPr>
        <p:spPr>
          <a:xfrm flipH="1">
            <a:off x="4822953" y="1494076"/>
            <a:ext cx="86948" cy="12868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Lib\Личное\Education\Семинары, школы, конференции, тренинги\2017-05-22_23 MAC\Presentation_my\Fig\Участок Дублет-ИП-Диполь(вид сверху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" t="25834" r="4540" b="26256"/>
          <a:stretch/>
        </p:blipFill>
        <p:spPr bwMode="auto">
          <a:xfrm>
            <a:off x="44156" y="523220"/>
            <a:ext cx="9018184" cy="25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Lib\Личное\Education\Семинары, школы, конференции, тренинги\2017-05-22_23 MAC\Fig\ИП_2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r="46480"/>
          <a:stretch/>
        </p:blipFill>
        <p:spPr bwMode="auto">
          <a:xfrm>
            <a:off x="971600" y="3645024"/>
            <a:ext cx="3149600" cy="208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:\Lib\Личное\Education\Семинары, школы, конференции, тренинги\2017-05-22_23 MAC\Fig\ИП_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EAEAE"/>
              </a:clrFrom>
              <a:clrTo>
                <a:srgbClr val="AEAEA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04">
            <a:off x="5634257" y="3103003"/>
            <a:ext cx="2906537" cy="29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71476" y="0"/>
            <a:ext cx="5584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Inflector modules </a:t>
            </a:r>
            <a:r>
              <a:rPr lang="en-US" sz="2800" dirty="0"/>
              <a:t>of regular </a:t>
            </a:r>
            <a:r>
              <a:rPr lang="en-US" sz="2800" dirty="0" smtClean="0"/>
              <a:t>periods 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66506" y="2544514"/>
            <a:ext cx="127150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Dipole unit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94395" y="5867135"/>
            <a:ext cx="270401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Inflector vacuum chamber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386243" y="6084438"/>
            <a:ext cx="140256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Inflector unit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446888" y="2544514"/>
            <a:ext cx="251902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Quadrupole doublet unit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4716016" y="2348880"/>
            <a:ext cx="1296144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9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1259632" y="452077"/>
            <a:ext cx="6869636" cy="975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Regular period 1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619938" y="1303972"/>
            <a:ext cx="360040" cy="5409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238281" y="1298348"/>
            <a:ext cx="360040" cy="5415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765673" y="1298348"/>
            <a:ext cx="360040" cy="5415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04641" y="-71143"/>
            <a:ext cx="419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Assembly workflow </a:t>
            </a:r>
            <a:r>
              <a:rPr lang="ru-RU" sz="2800" dirty="0" smtClean="0"/>
              <a:t>(</a:t>
            </a:r>
            <a:r>
              <a:rPr lang="en-US" sz="2800" dirty="0" smtClean="0"/>
              <a:t>part 1)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5550" y="1586758"/>
            <a:ext cx="7935997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Alignment of yoke inside vacuum chamber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5553" y="2080997"/>
            <a:ext cx="7935998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Transfer </a:t>
            </a:r>
            <a:r>
              <a:rPr lang="en-US" dirty="0">
                <a:solidFill>
                  <a:schemeClr val="tx1"/>
                </a:solidFill>
              </a:rPr>
              <a:t>unit on position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5552" y="2594652"/>
            <a:ext cx="7935997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Mounting unit in tunnel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01711" y="938308"/>
            <a:ext cx="1087961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Unit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55977" y="943932"/>
            <a:ext cx="1087961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Unit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74320" y="943932"/>
            <a:ext cx="1087961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Unit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553" y="3150555"/>
            <a:ext cx="4658385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Assembling of </a:t>
            </a:r>
            <a:r>
              <a:rPr lang="en-US" i="1" dirty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sz="1200" i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headers U1-U2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29549" y="3652028"/>
            <a:ext cx="4658385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Assembling of </a:t>
            </a:r>
            <a:r>
              <a:rPr lang="en-US" i="1" dirty="0">
                <a:solidFill>
                  <a:schemeClr val="tx1"/>
                </a:solidFill>
              </a:rPr>
              <a:t>He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sz="1200" i="1" dirty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headers U2-U3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85550" y="5269541"/>
            <a:ext cx="7935995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Helium leakages tests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5552" y="4149080"/>
            <a:ext cx="4658385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Soldering of bus-bars U1-U2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963162" y="4725144"/>
            <a:ext cx="4658385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Soldering of bus-bars U1-U2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5556" y="5813394"/>
            <a:ext cx="7935995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Alignment of the positioning of the magnets in the tunnel</a:t>
            </a:r>
          </a:p>
        </p:txBody>
      </p:sp>
    </p:spTree>
    <p:extLst>
      <p:ext uri="{BB962C8B-B14F-4D97-AF65-F5344CB8AC3E}">
        <p14:creationId xmlns:p14="http://schemas.microsoft.com/office/powerpoint/2010/main" val="228690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47766" y="517186"/>
            <a:ext cx="9002105" cy="10574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Quadrant 1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2925" y="948694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72139" y="948694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68283" y="954302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36435" y="954302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32579" y="954302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702016" y="1496888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036099" y="1490392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332243" y="1490392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693223" y="1496888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996539" y="1490392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9774" y="948694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83045" y="948694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8257080" y="1496888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461578" y="1484784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19777" y="4751257"/>
            <a:ext cx="8930095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Mounting insert between the beam pipes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77715" y="5337354"/>
            <a:ext cx="7200799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Mounting turbo-pump stations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465959" y="1800988"/>
            <a:ext cx="1582242" cy="953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Transfer </a:t>
            </a:r>
            <a:r>
              <a:rPr lang="en-US" dirty="0">
                <a:solidFill>
                  <a:schemeClr val="tx1"/>
                </a:solidFill>
              </a:rPr>
              <a:t>unit on </a:t>
            </a:r>
            <a:r>
              <a:rPr lang="en-US" dirty="0" smtClean="0">
                <a:solidFill>
                  <a:schemeClr val="tx1"/>
                </a:solidFill>
              </a:rPr>
              <a:t>position and mounting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19774" y="1772816"/>
            <a:ext cx="1582242" cy="953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Transfer </a:t>
            </a:r>
            <a:r>
              <a:rPr lang="en-US" dirty="0">
                <a:solidFill>
                  <a:schemeClr val="tx1"/>
                </a:solidFill>
              </a:rPr>
              <a:t>unit on </a:t>
            </a:r>
            <a:r>
              <a:rPr lang="en-US" dirty="0" smtClean="0">
                <a:solidFill>
                  <a:schemeClr val="tx1"/>
                </a:solidFill>
              </a:rPr>
              <a:t>position and mounting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9775" y="2930923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Assembling of </a:t>
            </a:r>
            <a:r>
              <a:rPr lang="en-US" i="1" dirty="0">
                <a:solidFill>
                  <a:schemeClr val="tx1"/>
                </a:solidFill>
              </a:rPr>
              <a:t>He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sz="1200" i="1" dirty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headers END1-1-2-3-4-5-END2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9776" y="3508021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Soldering bus-bars END1-1-2-3-4-5-END2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9777" y="4114418"/>
            <a:ext cx="8930094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Helium leakages tests of headers connections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04641" y="-71143"/>
            <a:ext cx="419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Assembly workflow </a:t>
            </a:r>
            <a:r>
              <a:rPr lang="ru-RU" sz="2800" dirty="0" smtClean="0"/>
              <a:t>(</a:t>
            </a:r>
            <a:r>
              <a:rPr lang="en-US" sz="2800" dirty="0" smtClean="0"/>
              <a:t>part 2)</a:t>
            </a:r>
            <a:endParaRPr lang="ru-RU" sz="2800" dirty="0"/>
          </a:p>
        </p:txBody>
      </p:sp>
      <p:pic>
        <p:nvPicPr>
          <p:cNvPr id="2" name="Picture 2" descr="D:\Lib\Личное\Education\Семинары, школы, конференции, тренинги\2017-05-22_23 MAC\Presentation_my\To Assembly workflow (part 2), 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9" y="111955"/>
            <a:ext cx="8851229" cy="6638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Lib\Личное\Education\Семинары, школы, конференции, тренинги\2017-05-22_23 MAC\Presentation_my\To Assembly workflow (part 2), 2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0" y="126690"/>
            <a:ext cx="8848028" cy="6635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107" y="544080"/>
            <a:ext cx="9002105" cy="10574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Quadrant 1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93266" y="975588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12480" y="975588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08624" y="981196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76776" y="981196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72920" y="981196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742357" y="1523782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076440" y="1517286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72584" y="1517286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733564" y="1523782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036880" y="1517286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0115" y="975588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923386" y="975588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8297421" y="1523782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01919" y="1511678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1480" y="1943726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Helium leakages tests of </a:t>
            </a:r>
            <a:r>
              <a:rPr lang="en-US" dirty="0" smtClean="0">
                <a:solidFill>
                  <a:schemeClr val="tx1"/>
                </a:solidFill>
              </a:rPr>
              <a:t>beam pipe connections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107" y="2536975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Thermal shield and nitrogen headers assembly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8107" y="3091462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Electrical tests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832" y="3677970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Vacuum shell assembly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579" y="4869160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Helium leakages tests of helium and nitrogen headers connections inside vacuum shell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8412" y="5445224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Electrical tests under vacuum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8888" y="6046730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Pumping of beam pipe (long time)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8888" y="4293096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Mounting insulation volume vacuum system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04641" y="-71143"/>
            <a:ext cx="419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Assembly workflow </a:t>
            </a:r>
            <a:r>
              <a:rPr lang="ru-RU" sz="2800" dirty="0" smtClean="0"/>
              <a:t>(</a:t>
            </a:r>
            <a:r>
              <a:rPr lang="en-US" sz="2800" dirty="0" smtClean="0"/>
              <a:t>part 3)</a:t>
            </a:r>
            <a:endParaRPr lang="ru-RU" sz="2800" dirty="0"/>
          </a:p>
        </p:txBody>
      </p:sp>
      <p:pic>
        <p:nvPicPr>
          <p:cNvPr id="30" name="Picture 2" descr="D:\Lib\Личное\Education\Семинары, школы, конференции, тренинги\2017-05-22_23 MAC\Presentation_my\Fig\To Assembly workflow (part 3), 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1" y="106640"/>
            <a:ext cx="8877450" cy="6658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Lib\Личное\Education\Семинары, школы, конференции, тренинги\2017-05-22_23 MAC\Presentation_my\Fig\To Assembly workflow (part 3), 2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2" y="106640"/>
            <a:ext cx="8868738" cy="665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Lib\Личное\Education\Семинары, школы, конференции, тренинги\2017-05-22_23 MAC\Presentation_my\Fig\To Assembly workflow (part 3), 3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2" y="106639"/>
            <a:ext cx="8845781" cy="66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733</Words>
  <Application>Microsoft Office PowerPoint</Application>
  <PresentationFormat>Экран (4:3)</PresentationFormat>
  <Paragraphs>261</Paragraphs>
  <Slides>14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Booster assembling.  Strategy and plans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RF-station (under testing)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fabrication and mounting, strategy and plans</dc:title>
  <dc:creator>Artem</dc:creator>
  <cp:lastModifiedBy>Admin</cp:lastModifiedBy>
  <cp:revision>146</cp:revision>
  <cp:lastPrinted>2017-05-10T16:44:00Z</cp:lastPrinted>
  <dcterms:modified xsi:type="dcterms:W3CDTF">2017-05-22T06:04:42Z</dcterms:modified>
</cp:coreProperties>
</file>