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659" r:id="rId3"/>
    <p:sldId id="651" r:id="rId4"/>
    <p:sldId id="638" r:id="rId5"/>
    <p:sldId id="723" r:id="rId6"/>
    <p:sldId id="722" r:id="rId7"/>
    <p:sldId id="697" r:id="rId8"/>
    <p:sldId id="698" r:id="rId9"/>
    <p:sldId id="718" r:id="rId10"/>
    <p:sldId id="716" r:id="rId11"/>
    <p:sldId id="699" r:id="rId12"/>
    <p:sldId id="700" r:id="rId13"/>
    <p:sldId id="701" r:id="rId14"/>
    <p:sldId id="703" r:id="rId15"/>
    <p:sldId id="705" r:id="rId16"/>
    <p:sldId id="704" r:id="rId17"/>
    <p:sldId id="706" r:id="rId18"/>
    <p:sldId id="707" r:id="rId19"/>
    <p:sldId id="724" r:id="rId20"/>
    <p:sldId id="708" r:id="rId21"/>
    <p:sldId id="710" r:id="rId22"/>
    <p:sldId id="713" r:id="rId23"/>
    <p:sldId id="711" r:id="rId24"/>
    <p:sldId id="717" r:id="rId25"/>
    <p:sldId id="677" r:id="rId26"/>
  </p:sldIdLst>
  <p:sldSz cx="9144000" cy="6858000" type="screen4x3"/>
  <p:notesSz cx="9866313" cy="6757988"/>
  <p:embeddedFontLst>
    <p:embeddedFont>
      <p:font typeface="Comic Sans MS" pitchFamily="66" charset="0"/>
      <p:regular r:id="rId29"/>
      <p:bold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Mathematica1"/>
      <p:regular r:id="rId35"/>
      <p:bold r:id="rId3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0000CC"/>
    <a:srgbClr val="969696"/>
    <a:srgbClr val="FFFFCC"/>
    <a:srgbClr val="008000"/>
    <a:srgbClr val="FF99FF"/>
    <a:srgbClr val="FF0000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047" autoAdjust="0"/>
    <p:restoredTop sz="94775" autoAdjust="0"/>
  </p:normalViewPr>
  <p:slideViewPr>
    <p:cSldViewPr snapToGrid="0">
      <p:cViewPr varScale="1">
        <p:scale>
          <a:sx n="102" d="100"/>
          <a:sy n="10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ED9F998-0F36-435A-A7E4-6FB1CED08F72}" type="datetimeFigureOut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18263"/>
            <a:ext cx="4275138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000" y="6418263"/>
            <a:ext cx="427672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37A0A59-EF98-4C17-9E64-691E1512F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3263" y="506413"/>
            <a:ext cx="3379787" cy="2535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09925"/>
            <a:ext cx="789305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18263"/>
            <a:ext cx="4275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418263"/>
            <a:ext cx="4276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3A31814-3B8A-4E9D-B594-7D4B446FF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75EBA-B683-4765-B160-EB9B7D673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5F22E-9B46-4BBD-9B75-A7409DE06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64868-659E-4F99-86B2-77E266B9A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98CE7-3FC4-4B5E-8957-40DB42646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FA95-8360-4364-BE2B-C5315E2A7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C2BB4-B273-4F62-80AE-DA64C72BA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277B8-DFA8-44E7-BBC0-02F334007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B24C-2742-48F6-8991-0790BC2E7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C522-4C4C-4FFE-844B-0E531E3D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D122-BF52-44C2-86BF-BB785049B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74F03-C9A7-4760-9D8A-C72A1F91A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6074655-F136-4013-9FFC-AA5C49AEE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24875" y="6381750"/>
            <a:ext cx="476250" cy="476250"/>
          </a:xfrm>
          <a:noFill/>
        </p:spPr>
        <p:txBody>
          <a:bodyPr/>
          <a:lstStyle/>
          <a:p>
            <a:fld id="{C8A9A9D4-0CC0-4202-BED4-00852B746B28}" type="slidenum">
              <a:rPr lang="ru-RU" smtClean="0"/>
              <a:pPr/>
              <a:t>1</a:t>
            </a:fld>
            <a:endParaRPr lang="ru-RU" dirty="0" smtClean="0"/>
          </a:p>
        </p:txBody>
      </p:sp>
      <p:grpSp>
        <p:nvGrpSpPr>
          <p:cNvPr id="2051" name="Group 7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  <a:noFill/>
        </p:grpSpPr>
        <p:sp>
          <p:nvSpPr>
            <p:cNvPr id="2052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0" y="1122"/>
              <a:ext cx="5760" cy="4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pitchFamily="34" charset="0"/>
                </a:rPr>
                <a:t>Optimization of the Collider rings’ optics</a:t>
              </a:r>
              <a:endPara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1173" y="1909"/>
              <a:ext cx="3371" cy="7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pitchFamily="34" charset="0"/>
                </a:rPr>
                <a:t>O.S. Kozlov, S.A. Kostromin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pitchFamily="34" charset="0"/>
                </a:rPr>
                <a:t>LHEP, JINR, Dubna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 </a:t>
              </a:r>
            </a:p>
          </p:txBody>
        </p:sp>
        <p:sp>
          <p:nvSpPr>
            <p:cNvPr id="2058" name="Rectangle 71"/>
            <p:cNvSpPr>
              <a:spLocks noChangeArrowheads="1"/>
            </p:cNvSpPr>
            <p:nvPr/>
          </p:nvSpPr>
          <p:spPr bwMode="auto">
            <a:xfrm>
              <a:off x="0" y="0"/>
              <a:ext cx="5760" cy="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en-US" sz="2400" dirty="0"/>
            </a:p>
          </p:txBody>
        </p:sp>
      </p:grpSp>
      <p:pic>
        <p:nvPicPr>
          <p:cNvPr id="11" name="Рисунок 10" descr="l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11136"/>
            <a:ext cx="1323975" cy="457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0" y="6283964"/>
            <a:ext cx="9144000" cy="420689"/>
            <a:chOff x="0" y="3929"/>
            <a:chExt cx="5760" cy="265"/>
          </a:xfrm>
        </p:grpSpPr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856" y="4008"/>
              <a:ext cx="469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b="1" dirty="0" smtClean="0">
                  <a:solidFill>
                    <a:srgbClr val="000066"/>
                  </a:solidFill>
                  <a:latin typeface="Comic Sans MS" pitchFamily="66" charset="0"/>
                </a:rPr>
                <a:t>Machine Advisory Committee, JINR, Dubna, May 22-23, 2017</a:t>
              </a:r>
              <a:endParaRPr lang="ru-RU" sz="1400" b="1" dirty="0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0" y="3929"/>
              <a:ext cx="576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</p:spTree>
  </p:cSld>
  <p:clrMapOvr>
    <a:masterClrMapping/>
  </p:clrMapOvr>
  <p:transition advTm="285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10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Q-diagram and Resonances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Qdiargam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3063"/>
            <a:ext cx="4552474" cy="4358640"/>
          </a:xfrm>
          <a:prstGeom prst="rect">
            <a:avLst/>
          </a:prstGeom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48031" y="5275853"/>
            <a:ext cx="44811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Resonance diagram up to 5</a:t>
            </a:r>
            <a:r>
              <a:rPr lang="en-US" b="1" baseline="30000" smtClean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 order. </a:t>
            </a:r>
          </a:p>
          <a:p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Collider Working points and </a:t>
            </a:r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sp. ch. Tune </a:t>
            </a:r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Shifts at  1 / 4.5 GeV/u</a:t>
            </a:r>
            <a:endParaRPr lang="ru-RU" b="1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4499992" y="649532"/>
            <a:ext cx="4644008" cy="541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endParaRPr lang="en-US" sz="1600" b="1" smtClean="0">
              <a:solidFill>
                <a:srgbClr val="333399"/>
              </a:solidFill>
              <a:latin typeface="+mj-lt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Betatron tunes </a:t>
            </a:r>
            <a:r>
              <a:rPr lang="en-US" b="1" err="1" smtClean="0">
                <a:solidFill>
                  <a:srgbClr val="333399"/>
                </a:solidFill>
                <a:latin typeface="Comic Sans MS" pitchFamily="66" charset="0"/>
              </a:rPr>
              <a:t>Qx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/</a:t>
            </a:r>
            <a:r>
              <a:rPr lang="en-US" b="1" err="1" smtClean="0">
                <a:solidFill>
                  <a:srgbClr val="333399"/>
                </a:solidFill>
                <a:latin typeface="Comic Sans MS" pitchFamily="66" charset="0"/>
              </a:rPr>
              <a:t>Qy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 regulation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: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              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 1.  </a:t>
            </a:r>
            <a:r>
              <a:rPr lang="en-US" b="1" err="1" smtClean="0">
                <a:solidFill>
                  <a:srgbClr val="333399"/>
                </a:solidFill>
                <a:latin typeface="Comic Sans MS" pitchFamily="66" charset="0"/>
              </a:rPr>
              <a:t>Quadrupole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 correctors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 (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trim-quads) in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long straight sections 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(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tune regulation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and matching conditions);                     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2. 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Arc </a:t>
            </a:r>
            <a:r>
              <a:rPr lang="en-US" b="1" err="1" smtClean="0">
                <a:solidFill>
                  <a:srgbClr val="333399"/>
                </a:solidFill>
                <a:latin typeface="Comic Sans MS" pitchFamily="66" charset="0"/>
              </a:rPr>
              <a:t>quadrupoles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 (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strong change of tune, 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=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8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  <a:sym typeface="Symbol"/>
              </a:rPr>
              <a:t>9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  <a:sym typeface="Symbol"/>
              </a:rPr>
              <a:t>.5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  <a:sym typeface="Symbol"/>
              </a:rPr>
              <a:t> ),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 Imax=11kA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;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Nominal Betatron Tunes 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  <a:sym typeface="Symbol"/>
              </a:rPr>
              <a:t>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x=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  <a:sym typeface="Symbol"/>
              </a:rPr>
              <a:t>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y=0.42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  <a:sym typeface="Mathematica1"/>
              </a:rPr>
              <a:t>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0.44</a:t>
            </a:r>
            <a:r>
              <a:rPr lang="ru-RU" b="1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 require for effective  Stochastic Cooling in Energy range 3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  <a:sym typeface="Mathematica1"/>
              </a:rPr>
              <a:t>4.5 </a:t>
            </a:r>
            <a:r>
              <a:rPr lang="en-US" b="1" err="1" smtClean="0">
                <a:solidFill>
                  <a:srgbClr val="333399"/>
                </a:solidFill>
                <a:latin typeface="Comic Sans MS" pitchFamily="66" charset="0"/>
                <a:sym typeface="Mathematica1"/>
              </a:rPr>
              <a:t>GeV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  <a:sym typeface="Mathematica1"/>
              </a:rPr>
              <a:t>/u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;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en-US" b="1" err="1" smtClean="0">
                <a:solidFill>
                  <a:srgbClr val="333399"/>
                </a:solidFill>
                <a:latin typeface="Comic Sans MS" pitchFamily="66" charset="0"/>
              </a:rPr>
              <a:t>Qx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/</a:t>
            </a:r>
            <a:r>
              <a:rPr lang="en-US" b="1" err="1" smtClean="0">
                <a:solidFill>
                  <a:srgbClr val="333399"/>
                </a:solidFill>
                <a:latin typeface="Comic Sans MS" pitchFamily="66" charset="0"/>
              </a:rPr>
              <a:t>Qy</a:t>
            </a:r>
            <a:r>
              <a:rPr lang="en-US" b="1" smtClean="0">
                <a:solidFill>
                  <a:srgbClr val="333399"/>
                </a:solidFill>
                <a:latin typeface="Comic Sans MS" pitchFamily="66" charset="0"/>
              </a:rPr>
              <a:t>=9.10 – second possible working point: ECool up to  3GeV/u, larger DA </a:t>
            </a:r>
            <a:endParaRPr lang="ru-RU" sz="1600" b="1" smtClean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30000"/>
              </a:lnSpc>
            </a:pPr>
            <a:endParaRPr lang="en-US" sz="1600" b="1">
              <a:solidFill>
                <a:srgbClr val="33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11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1" y="706491"/>
            <a:ext cx="9143999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Original Lattice: Q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=9.44/9.44, </a:t>
            </a:r>
            <a:r>
              <a:rPr lang="el-GR" sz="2000" b="1" smtClean="0">
                <a:solidFill>
                  <a:srgbClr val="333399"/>
                </a:solidFill>
                <a:latin typeface="Comic Sans MS" pitchFamily="66" charset="0"/>
              </a:rPr>
              <a:t>β</a:t>
            </a:r>
            <a:r>
              <a:rPr lang="en-US" sz="2000" b="1" baseline="30000" smtClean="0">
                <a:solidFill>
                  <a:srgbClr val="333399"/>
                </a:solidFill>
                <a:latin typeface="Comic Sans MS" pitchFamily="66" charset="0"/>
              </a:rPr>
              <a:t>*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=0.35m 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792890"/>
            <a:ext cx="4441371" cy="366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85389" y="2090056"/>
            <a:ext cx="4609322" cy="352697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12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208" y="1176467"/>
            <a:ext cx="2892238" cy="264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60" y="3804814"/>
            <a:ext cx="2786633" cy="26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690" y="1066272"/>
            <a:ext cx="2896054" cy="266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2343" y="3687819"/>
            <a:ext cx="2881618" cy="268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399591" y="737119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X plane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7174" y="646922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Y plane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053" y="1719944"/>
            <a:ext cx="2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Chrom. Corr. ON 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Fringe Field  OFF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96817" y="4298303"/>
            <a:ext cx="2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Chrom. Corr. ON 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Fringe Field  ON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13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1" y="706491"/>
            <a:ext cx="9143999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Lattice: Q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=9.44/9.44, </a:t>
            </a:r>
            <a:r>
              <a:rPr lang="el-GR" sz="2000" b="1" smtClean="0">
                <a:solidFill>
                  <a:srgbClr val="C00000"/>
                </a:solidFill>
                <a:latin typeface="Comic Sans MS" pitchFamily="66" charset="0"/>
              </a:rPr>
              <a:t>β</a:t>
            </a:r>
            <a:r>
              <a:rPr lang="en-US" sz="2000" b="1" baseline="30000" smtClean="0">
                <a:solidFill>
                  <a:srgbClr val="C00000"/>
                </a:solidFill>
                <a:latin typeface="Comic Sans MS" pitchFamily="66" charset="0"/>
              </a:rPr>
              <a:t>*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=0.5, 0.6, 0.7, 1.0m </a:t>
            </a: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9959" y="2063111"/>
            <a:ext cx="4162013" cy="369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04049" y="2602084"/>
            <a:ext cx="4739951" cy="33415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1" y="1577348"/>
            <a:ext cx="9143999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l-GR" sz="2000" b="1" smtClean="0">
                <a:solidFill>
                  <a:srgbClr val="C00000"/>
                </a:solidFill>
                <a:latin typeface="Comic Sans MS" pitchFamily="66" charset="0"/>
              </a:rPr>
              <a:t>β</a:t>
            </a:r>
            <a:r>
              <a:rPr lang="en-US" sz="2000" b="1" baseline="30000" smtClean="0">
                <a:solidFill>
                  <a:srgbClr val="C00000"/>
                </a:solidFill>
                <a:latin typeface="Comic Sans MS" pitchFamily="66" charset="0"/>
              </a:rPr>
              <a:t>*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= 1.0m </a:t>
            </a: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14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1" y="706491"/>
            <a:ext cx="9143999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Lattice: Q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=9.44/9.44, 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intermediate </a:t>
            </a:r>
            <a:r>
              <a:rPr lang="el-GR" sz="2000" b="1" smtClean="0">
                <a:solidFill>
                  <a:srgbClr val="C00000"/>
                </a:solidFill>
                <a:latin typeface="Comic Sans MS" pitchFamily="66" charset="0"/>
              </a:rPr>
              <a:t>β</a:t>
            </a:r>
            <a:r>
              <a:rPr lang="en-US" sz="2000" b="1" baseline="30000" smtClean="0">
                <a:solidFill>
                  <a:srgbClr val="C00000"/>
                </a:solidFill>
                <a:latin typeface="Comic Sans MS" pitchFamily="66" charset="0"/>
              </a:rPr>
              <a:t>*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= 0.6m </a:t>
            </a: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339" y="1226201"/>
            <a:ext cx="7242584" cy="497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15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9591" y="643813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X plane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7174" y="646922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Y plane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053" y="1719944"/>
            <a:ext cx="2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Chrom. Corr. ON 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Fringe Field  OFF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96817" y="4298303"/>
            <a:ext cx="2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Chrom. Corr. ON 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Fringe Field  ON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804" y="938500"/>
            <a:ext cx="2857881" cy="265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795" y="3641447"/>
            <a:ext cx="2847975" cy="263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513" y="982233"/>
            <a:ext cx="2847975" cy="263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349" y="3669796"/>
            <a:ext cx="2887599" cy="26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16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9591" y="737119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X plane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7174" y="646922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Y plane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053" y="1719944"/>
            <a:ext cx="2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Chrom. Corr. ON 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Fringe Field  OFF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96817" y="4298303"/>
            <a:ext cx="2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Chrom. Corr. ON 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Fringe Field  ON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673" y="1153104"/>
            <a:ext cx="2852928" cy="263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7661" y="1056852"/>
            <a:ext cx="2833116" cy="26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066" y="3753425"/>
            <a:ext cx="2843022" cy="264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454" y="3709402"/>
            <a:ext cx="2843022" cy="265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52800" y="622042"/>
            <a:ext cx="255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=8.10/10.10 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17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Conclusions 1</a:t>
            </a:r>
            <a:endParaRPr lang="en-US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995267"/>
            <a:ext cx="91440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>
                <a:solidFill>
                  <a:srgbClr val="333399"/>
                </a:solidFill>
                <a:latin typeface="Comic Sans MS" pitchFamily="66" charset="0"/>
              </a:rPr>
              <a:t>Increase </a:t>
            </a:r>
            <a:r>
              <a:rPr lang="el-GR" sz="2200" b="1" dirty="0" smtClean="0">
                <a:solidFill>
                  <a:schemeClr val="accent6"/>
                </a:solidFill>
                <a:latin typeface="Comic Sans MS" pitchFamily="66" charset="0"/>
              </a:rPr>
              <a:t>β</a:t>
            </a:r>
            <a:r>
              <a:rPr lang="en-US" sz="2200" b="1" baseline="30000" dirty="0" smtClean="0">
                <a:solidFill>
                  <a:schemeClr val="accent6"/>
                </a:solidFill>
                <a:latin typeface="Comic Sans MS" pitchFamily="66" charset="0"/>
              </a:rPr>
              <a:t>*   </a:t>
            </a: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at IP increase DA:  0.35m DA&lt;GA, 0.6m DA≥GA ;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For </a:t>
            </a:r>
            <a:r>
              <a:rPr lang="el-GR" sz="2200" b="1" dirty="0" smtClean="0">
                <a:solidFill>
                  <a:schemeClr val="accent6"/>
                </a:solidFill>
                <a:latin typeface="Comic Sans MS" pitchFamily="66" charset="0"/>
              </a:rPr>
              <a:t>β</a:t>
            </a:r>
            <a:r>
              <a:rPr lang="en-US" sz="2200" b="1" baseline="30000" dirty="0" smtClean="0">
                <a:solidFill>
                  <a:schemeClr val="accent6"/>
                </a:solidFill>
                <a:latin typeface="Comic Sans MS" pitchFamily="66" charset="0"/>
              </a:rPr>
              <a:t>*</a:t>
            </a: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=0.6m the required luminosity at </a:t>
            </a:r>
            <a:r>
              <a:rPr lang="en-US" sz="2200" b="1" dirty="0" err="1" smtClean="0">
                <a:solidFill>
                  <a:schemeClr val="accent6"/>
                </a:solidFill>
                <a:latin typeface="Comic Sans MS" pitchFamily="66" charset="0"/>
              </a:rPr>
              <a:t>E</a:t>
            </a:r>
            <a:r>
              <a:rPr lang="en-US" sz="2200" b="1" baseline="-25000" dirty="0" err="1" smtClean="0">
                <a:solidFill>
                  <a:schemeClr val="accent6"/>
                </a:solidFill>
                <a:latin typeface="Comic Sans MS" pitchFamily="66" charset="0"/>
              </a:rPr>
              <a:t>k</a:t>
            </a: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 =3÷4.5 </a:t>
            </a:r>
            <a:r>
              <a:rPr lang="en-US" sz="2200" b="1" dirty="0" err="1" smtClean="0">
                <a:solidFill>
                  <a:schemeClr val="accent6"/>
                </a:solidFill>
                <a:latin typeface="Comic Sans MS" pitchFamily="66" charset="0"/>
              </a:rPr>
              <a:t>GeV</a:t>
            </a: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/u of L=1•10</a:t>
            </a:r>
            <a:r>
              <a:rPr lang="en-US" sz="2200" b="1" baseline="30000" dirty="0" smtClean="0">
                <a:solidFill>
                  <a:schemeClr val="accent6"/>
                </a:solidFill>
                <a:latin typeface="Comic Sans MS" pitchFamily="66" charset="0"/>
              </a:rPr>
              <a:t>27 </a:t>
            </a: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cm</a:t>
            </a:r>
            <a:r>
              <a:rPr lang="en-US" sz="2200" b="1" baseline="30000" dirty="0" smtClean="0">
                <a:solidFill>
                  <a:schemeClr val="accent6"/>
                </a:solidFill>
                <a:latin typeface="Comic Sans MS" pitchFamily="66" charset="0"/>
              </a:rPr>
              <a:t>-2</a:t>
            </a: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s</a:t>
            </a:r>
            <a:r>
              <a:rPr lang="en-US" sz="2200" b="1" baseline="30000" dirty="0" smtClean="0">
                <a:solidFill>
                  <a:schemeClr val="accent6"/>
                </a:solidFill>
                <a:latin typeface="Comic Sans MS" pitchFamily="66" charset="0"/>
              </a:rPr>
              <a:t>-1</a:t>
            </a: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 will be achieved with ~15% higher bunch intensity;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Ring tunes </a:t>
            </a:r>
            <a:r>
              <a:rPr lang="en-US" sz="2200" b="1" dirty="0" err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200" b="1" baseline="-25000" dirty="0" err="1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200" b="1" dirty="0" smtClean="0">
                <a:solidFill>
                  <a:srgbClr val="333399"/>
                </a:solidFill>
                <a:latin typeface="Comic Sans MS" pitchFamily="66" charset="0"/>
              </a:rPr>
              <a:t> =9.44/9.44 chosen as a project base option due to S-Cooling reasons 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6"/>
                </a:solidFill>
                <a:latin typeface="Comic Sans MS" pitchFamily="66" charset="0"/>
              </a:rPr>
              <a:t>Tunes </a:t>
            </a:r>
            <a:r>
              <a:rPr lang="en-US" sz="2200" b="1" dirty="0" err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200" b="1" baseline="-25000" dirty="0" err="1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200" b="1" dirty="0" smtClean="0">
                <a:solidFill>
                  <a:srgbClr val="333399"/>
                </a:solidFill>
                <a:latin typeface="Comic Sans MS" pitchFamily="66" charset="0"/>
              </a:rPr>
              <a:t> =0.10/0.10 (</a:t>
            </a:r>
            <a:r>
              <a:rPr lang="en-US" sz="2200" b="1" dirty="0" err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200" b="1" baseline="-25000" dirty="0" err="1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200" b="1" dirty="0" smtClean="0">
                <a:solidFill>
                  <a:srgbClr val="333399"/>
                </a:solidFill>
                <a:latin typeface="Comic Sans MS" pitchFamily="66" charset="0"/>
              </a:rPr>
              <a:t> =8.10/10.10) show a largest aperture DA&gt;GA </a:t>
            </a:r>
            <a:endParaRPr lang="ru-RU" sz="22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="1" dirty="0" smtClean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18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(continued)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298" y="622042"/>
            <a:ext cx="8826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</a:pPr>
            <a:r>
              <a:rPr lang="en-US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- Optics for two beams optimization</a:t>
            </a:r>
          </a:p>
          <a:p>
            <a:pPr marL="285750" indent="-285750">
              <a:buClr>
                <a:srgbClr val="0000CC"/>
              </a:buClr>
            </a:pPr>
            <a:r>
              <a:rPr lang="en-US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- Nominal Working point 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=9.44/9.44 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000" b="1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285750" indent="-285750">
              <a:buClr>
                <a:srgbClr val="0000CC"/>
              </a:buClr>
            </a:pPr>
            <a:r>
              <a:rPr lang="ru-RU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216" y="2024743"/>
            <a:ext cx="7050664" cy="428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2379307" y="1499593"/>
            <a:ext cx="3872203" cy="4567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Q</a:t>
            </a:r>
            <a:r>
              <a:rPr lang="en-US" sz="2000" b="1" baseline="-25000" smtClean="0">
                <a:solidFill>
                  <a:srgbClr val="C00000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=9.44/9.44, </a:t>
            </a:r>
            <a:r>
              <a:rPr lang="el-GR" sz="2000" b="1" smtClean="0">
                <a:solidFill>
                  <a:srgbClr val="C00000"/>
                </a:solidFill>
                <a:latin typeface="Comic Sans MS" pitchFamily="66" charset="0"/>
              </a:rPr>
              <a:t>β</a:t>
            </a:r>
            <a:r>
              <a:rPr lang="en-US" sz="2000" b="1" baseline="30000" smtClean="0">
                <a:solidFill>
                  <a:srgbClr val="C00000"/>
                </a:solidFill>
                <a:latin typeface="Comic Sans MS" pitchFamily="66" charset="0"/>
              </a:rPr>
              <a:t>*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=0.60m </a:t>
            </a: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19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(continued)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290" y="715348"/>
            <a:ext cx="8826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</a:pPr>
            <a:r>
              <a:rPr lang="en-US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- Optics for two beams </a:t>
            </a:r>
          </a:p>
          <a:p>
            <a:pPr marL="285750" indent="-285750">
              <a:buClr>
                <a:srgbClr val="0000CC"/>
              </a:buClr>
            </a:pPr>
            <a:r>
              <a:rPr lang="en-US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- Working point 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=9.44/9.44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000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35" y="1535659"/>
            <a:ext cx="9068865" cy="133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83" y="3352935"/>
            <a:ext cx="7921792" cy="298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7241" y="2929813"/>
            <a:ext cx="882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</a:pPr>
            <a:r>
              <a:rPr lang="ru-RU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Quadrupoles in straight sections A and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5337" y="6363478"/>
            <a:ext cx="738663" cy="373224"/>
          </a:xfrm>
          <a:noFill/>
        </p:spPr>
        <p:txBody>
          <a:bodyPr/>
          <a:lstStyle/>
          <a:p>
            <a:fld id="{9DB85C47-25A2-4BE1-B9E6-BC00A9B0DE07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49835" y="1399910"/>
            <a:ext cx="8005972" cy="481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800" b="1" smtClean="0">
                <a:solidFill>
                  <a:srgbClr val="333399"/>
                </a:solidFill>
                <a:latin typeface="Comic Sans MS" pitchFamily="66" charset="0"/>
              </a:rPr>
              <a:t>Collider project parameters</a:t>
            </a:r>
            <a:endParaRPr lang="en-US" sz="2800" b="1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800" b="1" smtClean="0">
                <a:solidFill>
                  <a:srgbClr val="333399"/>
                </a:solidFill>
                <a:latin typeface="Comic Sans MS" pitchFamily="66" charset="0"/>
              </a:rPr>
              <a:t>Composition of the rings </a:t>
            </a: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lang="en-US" sz="2800" b="1" dirty="0" smtClean="0">
                <a:solidFill>
                  <a:schemeClr val="accent6"/>
                </a:solidFill>
                <a:latin typeface="Comic Sans MS" pitchFamily="66" charset="0"/>
              </a:rPr>
              <a:t>Dynamic </a:t>
            </a:r>
            <a:r>
              <a:rPr lang="en-US" sz="2800" b="1" smtClean="0">
                <a:solidFill>
                  <a:schemeClr val="accent6"/>
                </a:solidFill>
                <a:latin typeface="Comic Sans MS" pitchFamily="66" charset="0"/>
              </a:rPr>
              <a:t>Aperture calculations</a:t>
            </a:r>
            <a:endParaRPr lang="en-US" sz="2400" b="1" smtClean="0">
              <a:solidFill>
                <a:schemeClr val="accent6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30000"/>
              </a:lnSpc>
            </a:pPr>
            <a:endParaRPr lang="en-US" sz="24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30000"/>
              </a:lnSpc>
            </a:pPr>
            <a:endParaRPr lang="en-US" sz="2400" b="1" dirty="0" smtClean="0">
              <a:solidFill>
                <a:srgbClr val="333399"/>
              </a:solidFill>
            </a:endParaRPr>
          </a:p>
          <a:p>
            <a:pPr marL="457200" indent="-457200">
              <a:lnSpc>
                <a:spcPct val="130000"/>
              </a:lnSpc>
            </a:pPr>
            <a:endParaRPr lang="en-US" sz="2400" b="1" dirty="0">
              <a:solidFill>
                <a:srgbClr val="333399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333399"/>
                </a:solidFill>
                <a:latin typeface="+mj-lt"/>
              </a:rPr>
              <a:t> </a:t>
            </a:r>
            <a:endParaRPr lang="en-US" sz="2000" b="1" dirty="0">
              <a:solidFill>
                <a:srgbClr val="333399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333399"/>
                </a:solidFill>
                <a:latin typeface="+mj-lt"/>
              </a:rPr>
              <a:t> </a:t>
            </a:r>
            <a:endParaRPr lang="en-US" sz="2000" b="1" dirty="0">
              <a:solidFill>
                <a:srgbClr val="333399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en-US" sz="2000" b="1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ru-RU" sz="20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Contents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0" y="6365557"/>
            <a:ext cx="9144000" cy="492443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20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(continued)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2239349" y="1490262"/>
            <a:ext cx="3872203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Q</a:t>
            </a:r>
            <a:r>
              <a:rPr lang="en-US" sz="2000" b="1" baseline="-25000" smtClean="0">
                <a:solidFill>
                  <a:srgbClr val="C00000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=9.10/9.10, </a:t>
            </a:r>
            <a:r>
              <a:rPr lang="el-GR" sz="2000" b="1" smtClean="0">
                <a:solidFill>
                  <a:srgbClr val="C00000"/>
                </a:solidFill>
                <a:latin typeface="Comic Sans MS" pitchFamily="66" charset="0"/>
              </a:rPr>
              <a:t>β</a:t>
            </a:r>
            <a:r>
              <a:rPr lang="en-US" sz="2000" b="1" baseline="30000" smtClean="0">
                <a:solidFill>
                  <a:srgbClr val="C00000"/>
                </a:solidFill>
                <a:latin typeface="Comic Sans MS" pitchFamily="66" charset="0"/>
              </a:rPr>
              <a:t>*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=0.60m </a:t>
            </a: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780" y="2190055"/>
            <a:ext cx="7573445" cy="39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5943" y="671803"/>
            <a:ext cx="8826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</a:pPr>
            <a:r>
              <a:rPr lang="en-US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- Move to Working point 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=9.10/9.10 </a:t>
            </a:r>
            <a:r>
              <a:rPr lang="en-US" sz="20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 by qF, qD Quads strength adjustment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21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9591" y="737119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X plane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7174" y="646922"/>
            <a:ext cx="111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Y plane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053" y="1719944"/>
            <a:ext cx="2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Chrom. Corr. ON 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Fringe Field  OFF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96817" y="4298303"/>
            <a:ext cx="2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Chrom. Corr. ON 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Fringe Field  ON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622042"/>
            <a:ext cx="255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0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=9.12/9.12 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15" y="1064470"/>
            <a:ext cx="2902458" cy="26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937" y="1039868"/>
            <a:ext cx="2867787" cy="26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32" y="3711546"/>
            <a:ext cx="2828163" cy="266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928" y="3735694"/>
            <a:ext cx="2927223" cy="265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22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3.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Dynamic Aperture calculations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700"/>
            <a:ext cx="4760531" cy="382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6710" y="976225"/>
            <a:ext cx="4507290" cy="374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240816" y="5201240"/>
            <a:ext cx="8903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2060"/>
                </a:solidFill>
                <a:latin typeface="Comic Sans MS" pitchFamily="66" charset="0"/>
              </a:rPr>
              <a:t>“Artificial</a:t>
            </a:r>
            <a:r>
              <a:rPr lang="en-US" altLang="ru-RU" sz="1800" b="1">
                <a:solidFill>
                  <a:srgbClr val="002060"/>
                </a:solidFill>
                <a:latin typeface="Comic Sans MS" pitchFamily="66" charset="0"/>
              </a:rPr>
              <a:t>” </a:t>
            </a:r>
            <a:r>
              <a:rPr lang="en-US" altLang="ru-RU" sz="1800" b="1" smtClean="0">
                <a:solidFill>
                  <a:srgbClr val="002060"/>
                </a:solidFill>
                <a:latin typeface="Comic Sans MS" pitchFamily="66" charset="0"/>
              </a:rPr>
              <a:t>Tune Scan </a:t>
            </a:r>
            <a:r>
              <a:rPr lang="en-US" altLang="ru-RU" sz="1800" b="1" dirty="0">
                <a:solidFill>
                  <a:srgbClr val="002060"/>
                </a:solidFill>
                <a:latin typeface="Comic Sans MS" pitchFamily="66" charset="0"/>
              </a:rPr>
              <a:t>(by the phase advance adjusting matrix) along the coupling resonance</a:t>
            </a:r>
            <a:r>
              <a:rPr lang="en-US" altLang="ru-RU" sz="1600" b="1" dirty="0">
                <a:solidFill>
                  <a:srgbClr val="002060"/>
                </a:solidFill>
                <a:latin typeface="Arial" charset="0"/>
              </a:rPr>
              <a:t>. </a:t>
            </a:r>
            <a:endParaRPr lang="ru-RU" altLang="ru-RU" sz="1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1792176" y="4792742"/>
            <a:ext cx="1101011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JINR</a:t>
            </a: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6334279" y="4711877"/>
            <a:ext cx="1101011" cy="4567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sz="2000" b="1" smtClean="0">
                <a:solidFill>
                  <a:srgbClr val="C00000"/>
                </a:solidFill>
                <a:latin typeface="Comic Sans MS" pitchFamily="66" charset="0"/>
              </a:rPr>
              <a:t>BINP</a:t>
            </a: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23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Conclusions 2</a:t>
            </a:r>
            <a:endParaRPr lang="en-US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995267"/>
            <a:ext cx="91440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smtClean="0">
                <a:solidFill>
                  <a:srgbClr val="333399"/>
                </a:solidFill>
                <a:latin typeface="Comic Sans MS" pitchFamily="66" charset="0"/>
              </a:rPr>
              <a:t>Anti-symmetric optics suitable for both rings compiled</a:t>
            </a:r>
            <a:r>
              <a:rPr lang="en-US" sz="2200" b="1" smtClean="0">
                <a:solidFill>
                  <a:schemeClr val="accent6"/>
                </a:solidFill>
                <a:latin typeface="Comic Sans MS" pitchFamily="66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smtClean="0">
                <a:solidFill>
                  <a:schemeClr val="accent6"/>
                </a:solidFill>
                <a:latin typeface="Comic Sans MS" pitchFamily="66" charset="0"/>
              </a:rPr>
              <a:t>Half-Ring-A differs from Half-Ring-B in Straight Sections Quads strength </a:t>
            </a:r>
            <a:r>
              <a:rPr lang="en-US" sz="2200" b="1" smtClean="0">
                <a:solidFill>
                  <a:srgbClr val="333399"/>
                </a:solidFill>
                <a:latin typeface="Comic Sans MS" pitchFamily="66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smtClean="0">
                <a:solidFill>
                  <a:schemeClr val="accent6"/>
                </a:solidFill>
                <a:latin typeface="Comic Sans MS" pitchFamily="66" charset="0"/>
              </a:rPr>
              <a:t>Tunes </a:t>
            </a:r>
            <a:r>
              <a:rPr lang="en-US" sz="2200" b="1" smtClean="0">
                <a:solidFill>
                  <a:srgbClr val="333399"/>
                </a:solidFill>
                <a:latin typeface="Comic Sans MS" pitchFamily="66" charset="0"/>
              </a:rPr>
              <a:t>Q</a:t>
            </a:r>
            <a:r>
              <a:rPr lang="en-US" sz="2200" b="1" baseline="-25000" smtClean="0">
                <a:solidFill>
                  <a:srgbClr val="333399"/>
                </a:solidFill>
                <a:latin typeface="Comic Sans MS" pitchFamily="66" charset="0"/>
              </a:rPr>
              <a:t>x,y</a:t>
            </a:r>
            <a:r>
              <a:rPr lang="en-US" sz="2200" b="1" smtClean="0">
                <a:solidFill>
                  <a:srgbClr val="333399"/>
                </a:solidFill>
                <a:latin typeface="Comic Sans MS" pitchFamily="66" charset="0"/>
              </a:rPr>
              <a:t> =9.10/9.10 produced by 4% decrease of main Quads qF, qD strenght;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smtClean="0">
                <a:solidFill>
                  <a:srgbClr val="333399"/>
                </a:solidFill>
                <a:latin typeface="Comic Sans MS" pitchFamily="66" charset="0"/>
              </a:rPr>
              <a:t>Point 9.10/9.10 has largest DA›GA, will be used at StartUp;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smtClean="0">
                <a:solidFill>
                  <a:srgbClr val="333399"/>
                </a:solidFill>
                <a:latin typeface="Comic Sans MS" pitchFamily="66" charset="0"/>
              </a:rPr>
              <a:t>Point 9.44/9.44 preferable for S-cooling has a smaller DA</a:t>
            </a:r>
            <a:endParaRPr lang="ru-RU" sz="2200" b="1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="1" smtClean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24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Conclusions 3: Tasks to Do</a:t>
            </a:r>
            <a:endParaRPr lang="en-US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443" y="654504"/>
            <a:ext cx="4776788" cy="571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1486" y="6381750"/>
            <a:ext cx="522514" cy="476250"/>
          </a:xfrm>
          <a:noFill/>
        </p:spPr>
        <p:txBody>
          <a:bodyPr/>
          <a:lstStyle/>
          <a:p>
            <a:fld id="{07FEBA63-B76E-47EC-8B81-E58B8E0F940E}" type="slidenum">
              <a:rPr lang="ru-RU" smtClean="0"/>
              <a:pPr/>
              <a:t>25</a:t>
            </a:fld>
            <a:endParaRPr lang="ru-RU" smtClean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0" y="2778757"/>
            <a:ext cx="9144000" cy="5719763"/>
            <a:chOff x="0" y="285"/>
            <a:chExt cx="5760" cy="3603"/>
          </a:xfrm>
        </p:grpSpPr>
        <p:sp>
          <p:nvSpPr>
            <p:cNvPr id="18439" name="Text Box 39"/>
            <p:cNvSpPr txBox="1">
              <a:spLocks noChangeArrowheads="1"/>
            </p:cNvSpPr>
            <p:nvPr/>
          </p:nvSpPr>
          <p:spPr bwMode="auto">
            <a:xfrm>
              <a:off x="282" y="285"/>
              <a:ext cx="5208" cy="562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accent4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30000"/>
                </a:lnSpc>
              </a:pPr>
              <a:r>
                <a:rPr lang="en-US" sz="2000" b="1" dirty="0">
                  <a:solidFill>
                    <a:srgbClr val="333399"/>
                  </a:solidFill>
                  <a:latin typeface="Comic Sans MS" pitchFamily="66" charset="0"/>
                </a:rPr>
                <a:t>  </a:t>
              </a:r>
              <a:r>
                <a:rPr lang="en-US" sz="4000" b="1" dirty="0" smtClean="0">
                  <a:solidFill>
                    <a:srgbClr val="FF0000"/>
                  </a:solidFill>
                  <a:latin typeface="Comic Sans MS" pitchFamily="66" charset="0"/>
                </a:rPr>
                <a:t>Thank you for your attention </a:t>
              </a:r>
              <a:r>
                <a:rPr lang="en-US" sz="3600" b="1" dirty="0" smtClean="0">
                  <a:solidFill>
                    <a:srgbClr val="FF0000"/>
                  </a:solidFill>
                  <a:latin typeface="+mj-lt"/>
                </a:rPr>
                <a:t>!</a:t>
              </a:r>
              <a:endParaRPr lang="en-US" sz="2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443" name="Line 97"/>
            <p:cNvSpPr>
              <a:spLocks noChangeShapeType="1"/>
            </p:cNvSpPr>
            <p:nvPr/>
          </p:nvSpPr>
          <p:spPr bwMode="auto">
            <a:xfrm>
              <a:off x="0" y="3888"/>
              <a:ext cx="5760" cy="0"/>
            </a:xfrm>
            <a:prstGeom prst="line">
              <a:avLst/>
            </a:pr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6131" y="6381750"/>
            <a:ext cx="447869" cy="476250"/>
          </a:xfrm>
          <a:noFill/>
        </p:spPr>
        <p:txBody>
          <a:bodyPr/>
          <a:lstStyle/>
          <a:p>
            <a:fld id="{9DB85C47-25A2-4BE1-B9E6-BC00A9B0DE07}" type="slidenum">
              <a:rPr lang="ru-RU" smtClean="0"/>
              <a:pPr/>
              <a:t>3</a:t>
            </a:fld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67585" y="751105"/>
          <a:ext cx="6507452" cy="5141858"/>
        </p:xfrm>
        <a:graphic>
          <a:graphicData uri="http://schemas.openxmlformats.org/drawingml/2006/table">
            <a:tbl>
              <a:tblPr/>
              <a:tblGrid>
                <a:gridCol w="3475003"/>
                <a:gridCol w="1007706"/>
                <a:gridCol w="951723"/>
                <a:gridCol w="1073020"/>
              </a:tblGrid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Circumference, m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503.04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Number of bunches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Rms bunch length, m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0.6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Beta-function at IP, m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0.35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Betatron tunes, Qx / Qy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9.44 / 9.44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Chromaticity, Q’x / Q’y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-33 / -28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Ring acceptance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mrad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Long. acceptance,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p/p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  <a:sym typeface="Symbol"/>
                        </a:rPr>
                        <a:t>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0.010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Gamma-transition,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  <a:sym typeface="Mathematica1"/>
                        </a:rPr>
                        <a:t>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  <a:sym typeface="Mathematica1"/>
                        </a:rPr>
                        <a:t>tr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Calibri" pitchFamily="34" charset="0"/>
                          <a:cs typeface="Times New Roman" pitchFamily="18" charset="0"/>
                        </a:rPr>
                        <a:t>7.088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Ion energy, GeV/u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4.5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Ion number per bunch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2.0∙10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2.4∙10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2.3∙10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3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Rms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p/p,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0.55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2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Rms beam emittance, hor/vert, (unnormalized),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mrad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1.1/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0.95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1.1/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0.85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1.1/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0.75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Luminosity, cm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0.6∙10</a:t>
                      </a:r>
                      <a:r>
                        <a:rPr kumimoji="0" lang="en-US" sz="18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1.0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∙10</a:t>
                      </a:r>
                      <a:r>
                        <a:rPr kumimoji="0" lang="en-US" sz="18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1.0∙10</a:t>
                      </a:r>
                      <a:r>
                        <a:rPr kumimoji="0" lang="en-US" sz="18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IBS growth time, sec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160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460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1800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Tune shift,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  <a:sym typeface="Symbol"/>
                        </a:rPr>
                        <a:t>Q</a:t>
                      </a:r>
                      <a:r>
                        <a:rPr kumimoji="0" lang="en-US" sz="1800" b="0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  <a:sym typeface="Symbol"/>
                        </a:rPr>
                        <a:t>total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  <a:sym typeface="Symbol"/>
                        </a:rPr>
                        <a:t> =Q</a:t>
                      </a:r>
                      <a:r>
                        <a:rPr kumimoji="0" lang="en-US" sz="1800" b="0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  <a:sym typeface="Symbol"/>
                        </a:rPr>
                        <a:t>SC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  <a:sym typeface="Symbol"/>
                        </a:rPr>
                        <a:t> +2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  <a:sym typeface="Mathematica1"/>
                        </a:rPr>
                        <a:t></a:t>
                      </a:r>
                      <a:r>
                        <a:rPr kumimoji="0" lang="en-US" sz="1800" b="0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Times New Roman" pitchFamily="18" charset="0"/>
                          <a:sym typeface="Symbol"/>
                        </a:rPr>
                        <a:t> 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-0.050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-0.037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-0.011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9697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1.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Collider project parameters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0" y="6365557"/>
            <a:ext cx="9144000" cy="492443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1486" y="6381750"/>
            <a:ext cx="522514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4</a:t>
            </a:fld>
            <a:endParaRPr lang="ru-RU" dirty="0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1.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Collider ring composition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FODO c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7424"/>
            <a:ext cx="9144000" cy="4462141"/>
          </a:xfrm>
          <a:prstGeom prst="rect">
            <a:avLst/>
          </a:prstGeom>
        </p:spPr>
      </p:pic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0" y="4917704"/>
            <a:ext cx="9144000" cy="12126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M: horizontal dipole magnet, L=1940mm               oq: space QF/QD-CP, L=100mm</a:t>
            </a:r>
          </a:p>
          <a:p>
            <a:pPr marL="342900" indent="-342900">
              <a:lnSpc>
                <a:spcPct val="130000"/>
              </a:lnSpc>
            </a:pP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QF, QD: regular quadrupole magnet, L=470mm       odd: space Dipole-Dipole, L=300mm</a:t>
            </a:r>
          </a:p>
          <a:p>
            <a:pPr marL="342900" indent="-342900">
              <a:lnSpc>
                <a:spcPct val="130000"/>
              </a:lnSpc>
            </a:pP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MC: multipole corrector, L=300mm                     od: space Dipole-MC, L=265mm</a:t>
            </a:r>
          </a:p>
          <a:p>
            <a:pPr marL="342900" indent="-342900">
              <a:lnSpc>
                <a:spcPct val="130000"/>
              </a:lnSpc>
            </a:pP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CP: X,Y dipole corrector+Beam PickUp, L=300mm</a:t>
            </a:r>
            <a:endParaRPr lang="en-US" sz="2000" b="1" dirty="0" smtClean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304045" y="594524"/>
            <a:ext cx="4034690" cy="572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Arc: FODO periodic Cell</a:t>
            </a:r>
            <a:r>
              <a:rPr lang="en-US" sz="16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endParaRPr lang="en-US" sz="1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365557"/>
            <a:ext cx="9144000" cy="492443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8808" y="6381750"/>
            <a:ext cx="485192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5</a:t>
            </a:fld>
            <a:r>
              <a:rPr lang="en-US" dirty="0" smtClean="0"/>
              <a:t>   </a:t>
            </a:r>
            <a:endParaRPr lang="ru-RU" dirty="0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1.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Collider ring composition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0" y="594524"/>
            <a:ext cx="9143999" cy="892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Arc, missing dipole Cells: 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– Injection, Dump, 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Dispersion suppressor.</a:t>
            </a:r>
            <a:endParaRPr lang="en-US" sz="2000" b="1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Lower Ring 1, Upper Ring 2  - Arc North-East side</a:t>
            </a:r>
            <a:endParaRPr lang="en-US" sz="1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365557"/>
            <a:ext cx="9144000" cy="492443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23" y="1810139"/>
            <a:ext cx="9154323" cy="389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8808" y="6381750"/>
            <a:ext cx="485192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6</a:t>
            </a:fld>
            <a:r>
              <a:rPr lang="en-US" dirty="0" smtClean="0"/>
              <a:t>   </a:t>
            </a:r>
            <a:endParaRPr lang="ru-RU" dirty="0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1.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Collider ring composition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0" y="594524"/>
            <a:ext cx="9143999" cy="892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Arc, missing dipole Cells: </a:t>
            </a: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– Injection, Dump, </a:t>
            </a: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Dispersion suppressor.</a:t>
            </a:r>
            <a:endParaRPr lang="en-US" sz="2000" b="1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Lower Ring 1, Upper Ring 2   Arc South-East side</a:t>
            </a:r>
            <a:endParaRPr lang="en-US" sz="1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365557"/>
            <a:ext cx="9144000" cy="492443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3625"/>
            <a:ext cx="9144000" cy="41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4163" y="6381750"/>
            <a:ext cx="559837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1. </a:t>
            </a: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Collider ring composition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0" y="594524"/>
            <a:ext cx="9143999" cy="5296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Straight sections South: SPD 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365557"/>
            <a:ext cx="9144000" cy="492443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1" y="3144891"/>
            <a:ext cx="9143999" cy="5296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Straight sections North: MPD 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StraightSou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5012"/>
            <a:ext cx="9144000" cy="1358081"/>
          </a:xfrm>
          <a:prstGeom prst="rect">
            <a:avLst/>
          </a:prstGeom>
        </p:spPr>
      </p:pic>
      <p:pic>
        <p:nvPicPr>
          <p:cNvPr id="14" name="Рисунок 13" descr="StraightNo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96267"/>
            <a:ext cx="9144000" cy="134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8</a:t>
            </a:fld>
            <a:r>
              <a:rPr lang="en-US" dirty="0" smtClean="0"/>
              <a:t>   </a:t>
            </a:r>
            <a:endParaRPr lang="ru-RU" dirty="0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28222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  2.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Nonlinearities of the magnetic field in Collider  </a:t>
            </a:r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</a:rPr>
              <a:t>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0" y="594524"/>
            <a:ext cx="9143999" cy="572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1.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Dipole/Quadrupole harmonics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dirty="0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0" y="1586679"/>
            <a:ext cx="9143999" cy="5296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.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Chromaticity correction Sextupoles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1" y="4077951"/>
            <a:ext cx="9143999" cy="572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3</a:t>
            </a:r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.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Fringe Fields, Final Focus Quads in particular  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159" y="1175658"/>
            <a:ext cx="4982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(ΔB/B) </a:t>
            </a:r>
            <a:r>
              <a:rPr lang="en-US" sz="2000" baseline="-25000" dirty="0" smtClean="0"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~ 10</a:t>
            </a:r>
            <a:r>
              <a:rPr lang="en-US" sz="2000" baseline="30000" dirty="0" smtClean="0">
                <a:latin typeface="Comic Sans MS" pitchFamily="66" charset="0"/>
              </a:rPr>
              <a:t>-4 </a:t>
            </a:r>
            <a:r>
              <a:rPr lang="en-US" sz="2000" dirty="0" smtClean="0">
                <a:latin typeface="Comic Sans MS" pitchFamily="66" charset="0"/>
              </a:rPr>
              <a:t> expected values at R</a:t>
            </a:r>
            <a:r>
              <a:rPr lang="en-US" sz="2000" baseline="-25000" dirty="0" smtClean="0">
                <a:latin typeface="Comic Sans MS" pitchFamily="66" charset="0"/>
              </a:rPr>
              <a:t>beam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8" name="Рисунок 17" descr="ChromCor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241" y="2304863"/>
            <a:ext cx="2439549" cy="178091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967135" y="2104222"/>
            <a:ext cx="6176865" cy="70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1600" b="1" dirty="0" smtClean="0">
                <a:latin typeface="Comic Sans MS" pitchFamily="66" charset="0"/>
              </a:rPr>
              <a:t>Tune spread over the momentum acceptance ±4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</a:t>
            </a:r>
            <a:r>
              <a:rPr lang="en-US" sz="1600" b="1" baseline="-25000" dirty="0" smtClean="0">
                <a:latin typeface="Comic Sans MS" pitchFamily="66" charset="0"/>
                <a:sym typeface="Mathematica1"/>
              </a:rPr>
              <a:t>p 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 before (1) and after (2) correction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2932246" y="2839142"/>
            <a:ext cx="5409323" cy="13726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Comic Sans MS" pitchFamily="66" charset="0"/>
                <a:sym typeface="Mathematica1"/>
              </a:rPr>
              <a:t>Natural chromaticities:  Q’</a:t>
            </a:r>
            <a:r>
              <a:rPr lang="en-US" sz="1600" b="1" baseline="-25000" dirty="0" smtClean="0">
                <a:latin typeface="Comic Sans MS" pitchFamily="66" charset="0"/>
                <a:sym typeface="Mathematica1"/>
              </a:rPr>
              <a:t>x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=-33, Q’</a:t>
            </a:r>
            <a:r>
              <a:rPr lang="en-US" sz="1600" b="1" baseline="-25000" dirty="0" smtClean="0">
                <a:latin typeface="Comic Sans MS" pitchFamily="66" charset="0"/>
                <a:sym typeface="Mathematica1"/>
              </a:rPr>
              <a:t>y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=-28                   (</a:t>
            </a:r>
            <a:r>
              <a:rPr lang="el-GR" sz="1600" b="1" smtClean="0">
                <a:latin typeface="Comic Sans MS" pitchFamily="66" charset="0"/>
                <a:sym typeface="Mathematica1"/>
              </a:rPr>
              <a:t>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Q’</a:t>
            </a:r>
            <a:r>
              <a:rPr lang="en-US" sz="1600" b="1" baseline="-25000" dirty="0" smtClean="0">
                <a:latin typeface="Comic Sans MS" pitchFamily="66" charset="0"/>
                <a:sym typeface="Mathematica1"/>
              </a:rPr>
              <a:t>x,y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~20 from 2 IPs)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Comic Sans MS" pitchFamily="66" charset="0"/>
                <a:sym typeface="Mathematica1"/>
              </a:rPr>
              <a:t>Corrected chromaticities:  Q’</a:t>
            </a:r>
            <a:r>
              <a:rPr lang="en-US" sz="1600" b="1" baseline="-25000" dirty="0" smtClean="0">
                <a:latin typeface="Comic Sans MS" pitchFamily="66" charset="0"/>
                <a:sym typeface="Mathematica1"/>
              </a:rPr>
              <a:t>x,y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=0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Comic Sans MS" pitchFamily="66" charset="0"/>
                <a:sym typeface="Mathematica1"/>
              </a:rPr>
              <a:t>N</a:t>
            </a:r>
            <a:r>
              <a:rPr lang="en-US" sz="1600" b="1" baseline="-25000" dirty="0" smtClean="0">
                <a:latin typeface="Comic Sans MS" pitchFamily="66" charset="0"/>
                <a:sym typeface="Mathematica1"/>
              </a:rPr>
              <a:t>corr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=24, G’</a:t>
            </a:r>
            <a:r>
              <a:rPr lang="en-US" sz="1600" b="1" baseline="-25000" dirty="0" smtClean="0">
                <a:latin typeface="Comic Sans MS" pitchFamily="66" charset="0"/>
                <a:sym typeface="Mathematica1"/>
              </a:rPr>
              <a:t>max</a:t>
            </a:r>
            <a:r>
              <a:rPr lang="en-US" sz="1600" b="1" dirty="0" smtClean="0">
                <a:latin typeface="Comic Sans MS" pitchFamily="66" charset="0"/>
                <a:sym typeface="Mathematica1"/>
              </a:rPr>
              <a:t>=150T/m</a:t>
            </a:r>
            <a:r>
              <a:rPr lang="en-US" sz="1600" b="1" baseline="30000" dirty="0" smtClean="0">
                <a:latin typeface="Comic Sans MS" pitchFamily="66" charset="0"/>
                <a:sym typeface="Mathematica1"/>
              </a:rPr>
              <a:t>2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lum bright="-11000" contrast="18000"/>
          </a:blip>
          <a:srcRect/>
          <a:stretch>
            <a:fillRect/>
          </a:stretch>
        </p:blipFill>
        <p:spPr bwMode="auto">
          <a:xfrm>
            <a:off x="432539" y="4518679"/>
            <a:ext cx="3504980" cy="188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88056" y="4817031"/>
            <a:ext cx="4209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Gradient in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QFF1 vs.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Longitudinal </a:t>
            </a:r>
            <a:r>
              <a:rPr lang="en-US" b="1" dirty="0" err="1" smtClean="0">
                <a:solidFill>
                  <a:schemeClr val="tx2"/>
                </a:solidFill>
                <a:latin typeface="Comic Sans MS" pitchFamily="66" charset="0"/>
              </a:rPr>
              <a:t>coor</a:t>
            </a:r>
            <a:r>
              <a:rPr lang="en-US" b="1" smtClean="0">
                <a:solidFill>
                  <a:schemeClr val="tx2"/>
                </a:solidFill>
                <a:latin typeface="Comic Sans MS" pitchFamily="66" charset="0"/>
              </a:rPr>
              <a:t>. @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b="1" smtClean="0">
                <a:solidFill>
                  <a:schemeClr val="tx2"/>
                </a:solidFill>
                <a:latin typeface="Comic Sans MS" pitchFamily="66" charset="0"/>
              </a:rPr>
              <a:t>I=10.3kA </a:t>
            </a:r>
            <a:endParaRPr lang="ru-RU" sz="1600" b="1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1" y="6381750"/>
            <a:ext cx="457199" cy="476250"/>
          </a:xfrm>
          <a:noFill/>
        </p:spPr>
        <p:txBody>
          <a:bodyPr/>
          <a:lstStyle/>
          <a:p>
            <a:fld id="{0BBCF3A9-CB29-4290-9654-9872303424E2}" type="slidenum">
              <a:rPr lang="ru-RU" smtClean="0"/>
              <a:pPr/>
              <a:t>9</a:t>
            </a:fld>
            <a:r>
              <a:rPr lang="en-US" smtClean="0"/>
              <a:t>   </a:t>
            </a:r>
            <a:endParaRPr lang="ru-RU" smtClean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72464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   2.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Nonlinearities: Fringe Fields 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1" y="1036962"/>
            <a:ext cx="9143999" cy="572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Fringe Field effect in </a:t>
            </a:r>
            <a:r>
              <a:rPr lang="en-US" sz="2400" b="1" dirty="0" err="1" smtClean="0">
                <a:solidFill>
                  <a:schemeClr val="accent2"/>
                </a:solidFill>
                <a:latin typeface="Comic Sans MS" pitchFamily="66" charset="0"/>
              </a:rPr>
              <a:t>quadrupole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: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0" y="6426000"/>
            <a:ext cx="9144000" cy="4320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1400" b="1" smtClean="0">
                <a:solidFill>
                  <a:srgbClr val="333399"/>
                </a:solidFill>
                <a:latin typeface="Comic Sans MS" pitchFamily="66" charset="0"/>
              </a:rPr>
              <a:t>Collider optics, MAC 2017 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484" y="1718504"/>
            <a:ext cx="423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Δ</a:t>
            </a:r>
            <a:r>
              <a:rPr lang="el-GR" sz="2800" b="1" dirty="0" smtClean="0">
                <a:solidFill>
                  <a:srgbClr val="C00000"/>
                </a:solidFill>
                <a:latin typeface="Comic Sans MS" pitchFamily="66" charset="0"/>
              </a:rPr>
              <a:t>θ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/</a:t>
            </a:r>
            <a:r>
              <a:rPr lang="el-GR" sz="2800" b="1" dirty="0" smtClean="0">
                <a:solidFill>
                  <a:srgbClr val="C00000"/>
                </a:solidFill>
                <a:latin typeface="Comic Sans MS" pitchFamily="66" charset="0"/>
              </a:rPr>
              <a:t>θ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  ~ </a:t>
            </a:r>
            <a:r>
              <a:rPr lang="el-GR" sz="2800" b="1" dirty="0" smtClean="0">
                <a:solidFill>
                  <a:srgbClr val="C00000"/>
                </a:solidFill>
                <a:latin typeface="Comic Sans MS" pitchFamily="66" charset="0"/>
              </a:rPr>
              <a:t>β</a:t>
            </a:r>
            <a:r>
              <a:rPr lang="en-US" sz="2800" b="1" baseline="30000" dirty="0" smtClean="0">
                <a:solidFill>
                  <a:srgbClr val="C00000"/>
                </a:solidFill>
                <a:latin typeface="Comic Sans MS" pitchFamily="66" charset="0"/>
              </a:rPr>
              <a:t>2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·k</a:t>
            </a:r>
            <a:r>
              <a:rPr lang="en-US" sz="2800" b="1" baseline="30000" dirty="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 ·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 L·</a:t>
            </a:r>
            <a:r>
              <a:rPr lang="el-GR" sz="2800" b="1" dirty="0" smtClean="0">
                <a:solidFill>
                  <a:srgbClr val="C00000"/>
                </a:solidFill>
                <a:latin typeface="Comic Sans MS" pitchFamily="66" charset="0"/>
              </a:rPr>
              <a:t>ε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34693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Comic Sans MS" pitchFamily="66" charset="0"/>
              </a:rPr>
              <a:t>=</a:t>
            </a: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&gt; To decrease Fringe Field effect:</a:t>
            </a:r>
          </a:p>
          <a:p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-  Increase  </a:t>
            </a:r>
            <a:r>
              <a:rPr lang="en-US" sz="2400" b="1" dirty="0" err="1" smtClean="0">
                <a:solidFill>
                  <a:schemeClr val="accent6"/>
                </a:solidFill>
                <a:latin typeface="Comic Sans MS" pitchFamily="66" charset="0"/>
              </a:rPr>
              <a:t>Quadrupole</a:t>
            </a: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 length </a:t>
            </a: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  <a:sym typeface="Wingdings" panose="05000000000000000000" pitchFamily="2" charset="2"/>
              </a:rPr>
              <a:t></a:t>
            </a:r>
            <a:r>
              <a:rPr lang="en-US" sz="2400" b="1" dirty="0">
                <a:solidFill>
                  <a:schemeClr val="accent6"/>
                </a:solidFill>
                <a:latin typeface="Comic Sans MS" pitchFamily="66" charset="0"/>
              </a:rPr>
              <a:t> Decrease  Quadrupole strength </a:t>
            </a: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k;</a:t>
            </a:r>
            <a:endParaRPr lang="ru-RU" sz="24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  Decrease  beta-function in </a:t>
            </a:r>
            <a:r>
              <a:rPr lang="en-US" sz="2400" b="1" dirty="0" err="1" smtClean="0">
                <a:solidFill>
                  <a:schemeClr val="accent6"/>
                </a:solidFill>
                <a:latin typeface="Comic Sans MS" pitchFamily="66" charset="0"/>
              </a:rPr>
              <a:t>Lense</a:t>
            </a: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chemeClr val="accent6"/>
                </a:solidFill>
                <a:latin typeface="Comic Sans MS" pitchFamily="66" charset="0"/>
              </a:rPr>
              <a:t>β</a:t>
            </a: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 (or Decrease IP-QFF1 distance) or Increase </a:t>
            </a:r>
            <a:r>
              <a:rPr lang="el-GR" sz="2400" b="1" dirty="0" smtClean="0">
                <a:solidFill>
                  <a:schemeClr val="accent6"/>
                </a:solidFill>
                <a:latin typeface="Comic Sans MS" pitchFamily="66" charset="0"/>
              </a:rPr>
              <a:t>β</a:t>
            </a:r>
            <a:r>
              <a:rPr lang="en-US" sz="2400" b="1" baseline="30000" dirty="0" smtClean="0">
                <a:solidFill>
                  <a:schemeClr val="accent6"/>
                </a:solidFill>
                <a:latin typeface="Comic Sans MS" pitchFamily="66" charset="0"/>
              </a:rPr>
              <a:t>* </a:t>
            </a: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in IP </a:t>
            </a:r>
            <a:r>
              <a:rPr lang="ru-RU" sz="2400" b="1" dirty="0" smtClean="0">
                <a:solidFill>
                  <a:schemeClr val="accent6"/>
                </a:solidFill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6"/>
                </a:solidFill>
                <a:latin typeface="Comic Sans MS" pitchFamily="66" charset="0"/>
              </a:rPr>
              <a:t> Decrease  Emittance  </a:t>
            </a:r>
            <a:r>
              <a:rPr lang="el-GR" sz="2400" b="1" dirty="0" smtClean="0">
                <a:solidFill>
                  <a:schemeClr val="accent6"/>
                </a:solidFill>
                <a:latin typeface="Comic Sans MS" pitchFamily="66" charset="0"/>
              </a:rPr>
              <a:t>ε</a:t>
            </a:r>
            <a:r>
              <a:rPr lang="ru-RU" sz="2400" b="1" dirty="0" smtClean="0">
                <a:solidFill>
                  <a:schemeClr val="accent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0" y="5174509"/>
            <a:ext cx="9143999" cy="10098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Fringe Fields in ALL elements are taken into account </a:t>
            </a:r>
            <a:r>
              <a:rPr lang="en-US" sz="2400" b="1" smtClean="0">
                <a:solidFill>
                  <a:schemeClr val="accent2"/>
                </a:solidFill>
                <a:latin typeface="Comic Sans MS" pitchFamily="66" charset="0"/>
              </a:rPr>
              <a:t>in MADX 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104686</TotalTime>
  <Words>1231</Words>
  <Application>Microsoft Office PowerPoint</Application>
  <PresentationFormat>Экран (4:3)</PresentationFormat>
  <Paragraphs>218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Comic Sans MS</vt:lpstr>
      <vt:lpstr>Times New Roman</vt:lpstr>
      <vt:lpstr>Calibri</vt:lpstr>
      <vt:lpstr>Symbol</vt:lpstr>
      <vt:lpstr>Mathematica1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JINR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Smirnov</dc:creator>
  <cp:lastModifiedBy>admin</cp:lastModifiedBy>
  <cp:revision>2236</cp:revision>
  <dcterms:created xsi:type="dcterms:W3CDTF">2007-06-18T11:06:55Z</dcterms:created>
  <dcterms:modified xsi:type="dcterms:W3CDTF">2017-05-29T10:29:17Z</dcterms:modified>
</cp:coreProperties>
</file>