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88" r:id="rId14"/>
    <p:sldMasterId id="2147483912" r:id="rId15"/>
    <p:sldMasterId id="2147483924" r:id="rId16"/>
    <p:sldMasterId id="2147483936" r:id="rId17"/>
    <p:sldMasterId id="2147483948" r:id="rId18"/>
    <p:sldMasterId id="2147483960" r:id="rId19"/>
    <p:sldMasterId id="2147483972" r:id="rId20"/>
    <p:sldMasterId id="2147483984" r:id="rId21"/>
    <p:sldMasterId id="2147483996" r:id="rId22"/>
    <p:sldMasterId id="2147484008" r:id="rId23"/>
  </p:sldMasterIdLst>
  <p:notesMasterIdLst>
    <p:notesMasterId r:id="rId48"/>
  </p:notesMasterIdLst>
  <p:sldIdLst>
    <p:sldId id="256" r:id="rId24"/>
    <p:sldId id="257" r:id="rId25"/>
    <p:sldId id="265" r:id="rId26"/>
    <p:sldId id="287" r:id="rId27"/>
    <p:sldId id="282" r:id="rId28"/>
    <p:sldId id="290" r:id="rId29"/>
    <p:sldId id="284" r:id="rId30"/>
    <p:sldId id="280" r:id="rId31"/>
    <p:sldId id="281" r:id="rId32"/>
    <p:sldId id="292" r:id="rId33"/>
    <p:sldId id="289" r:id="rId34"/>
    <p:sldId id="285" r:id="rId35"/>
    <p:sldId id="291" r:id="rId36"/>
    <p:sldId id="286" r:id="rId37"/>
    <p:sldId id="263" r:id="rId38"/>
    <p:sldId id="267" r:id="rId39"/>
    <p:sldId id="269" r:id="rId40"/>
    <p:sldId id="268" r:id="rId41"/>
    <p:sldId id="271" r:id="rId42"/>
    <p:sldId id="272" r:id="rId43"/>
    <p:sldId id="261" r:id="rId44"/>
    <p:sldId id="276" r:id="rId45"/>
    <p:sldId id="278" r:id="rId46"/>
    <p:sldId id="288" r:id="rId4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44" autoAdjust="0"/>
  </p:normalViewPr>
  <p:slideViewPr>
    <p:cSldViewPr>
      <p:cViewPr varScale="1">
        <p:scale>
          <a:sx n="60" d="100"/>
          <a:sy n="60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6FCBF-DBA9-434E-B375-14A17849122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5C040-B79B-4542-BE75-5497CDA21C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92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18B35-5ED9-4E35-846D-1DDDCA4114DE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6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D588FD-3035-47DF-8AED-EA2A904091CD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5C040-B79B-4542-BE75-5497CDA21CE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4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A8277-2586-4008-91DF-EF443B9748FD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1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032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47F6-A82F-4007-A317-A4B40C06CC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120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6628-AB6D-45AB-B2C9-C08F007374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806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D1A1-6AAF-40EB-B856-27471BAC23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6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7E4B-E5D4-4F4F-9572-DFCFF6B3D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5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217C-6BE1-4971-9C51-E7CBE04AF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289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238F-7C0A-410E-A9D1-6E9713291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74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0CB9-3F38-480D-9CC0-552B5E293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10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5CC5-F511-4E1B-AA57-9BE2AFF53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144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9370-6A33-430C-90A6-21018D0283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682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D794-C9A6-445D-897B-852FDFE15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061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37E5-D680-4D3E-84EF-66921E8CE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08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47F6-A82F-4007-A317-A4B40C06CC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52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6628-AB6D-45AB-B2C9-C08F007374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313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D1A1-6AAF-40EB-B856-27471BAC23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28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7E4B-E5D4-4F4F-9572-DFCFF6B3D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013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217C-6BE1-4971-9C51-E7CBE04AF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9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238F-7C0A-410E-A9D1-6E9713291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601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0CB9-3F38-480D-9CC0-552B5E293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5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5CC5-F511-4E1B-AA57-9BE2AFF53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07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9370-6A33-430C-90A6-21018D0283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0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576-2BEC-4D67-92D0-1130B5889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616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D794-C9A6-445D-897B-852FDFE15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653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37E5-D680-4D3E-84EF-66921E8CE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090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47F6-A82F-4007-A317-A4B40C06CC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70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6628-AB6D-45AB-B2C9-C08F007374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073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D1A1-6AAF-40EB-B856-27471BAC23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065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7E4B-E5D4-4F4F-9572-DFCFF6B3D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793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217C-6BE1-4971-9C51-E7CBE04AF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10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238F-7C0A-410E-A9D1-6E9713291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585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0CB9-3F38-480D-9CC0-552B5E293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809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5CC5-F511-4E1B-AA57-9BE2AFF53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39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13A-A506-4151-8457-376D1E764F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08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9370-6A33-430C-90A6-21018D0283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479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D794-C9A6-445D-897B-852FDFE15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282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37E5-D680-4D3E-84EF-66921E8CE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526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47F6-A82F-4007-A317-A4B40C06CC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273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6628-AB6D-45AB-B2C9-C08F007374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093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D1A1-6AAF-40EB-B856-27471BAC23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774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7E4B-E5D4-4F4F-9572-DFCFF6B3D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314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217C-6BE1-4971-9C51-E7CBE04AF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064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238F-7C0A-410E-A9D1-6E9713291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272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0CB9-3F38-480D-9CC0-552B5E293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5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7A-520A-4023-A540-83AAB84C69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655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5CC5-F511-4E1B-AA57-9BE2AFF53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518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9370-6A33-430C-90A6-21018D0283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222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D794-C9A6-445D-897B-852FDFE15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71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37E5-D680-4D3E-84EF-66921E8CE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506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576-2BEC-4D67-92D0-1130B5889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2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13A-A506-4151-8457-376D1E764F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314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7A-520A-4023-A540-83AAB84C69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054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2AF-48AC-4F47-A1C6-3459A7FC5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886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09C8-4F30-4C83-AB33-3B9CD86AA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833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F110-C243-4946-B055-9883485AB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2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2AF-48AC-4F47-A1C6-3459A7FC5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472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62A-BD7F-4FCB-85A2-9701FE89DF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636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26D4-F33E-4B8B-B1CF-C33CFD7A7C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575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DD0-ACEF-4710-B5B3-49219DB62C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830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B0A9-1D86-4388-9ADB-A39282BCD1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73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E53-0F6B-4E75-9A9A-C1774A8F46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024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576-2BEC-4D67-92D0-1130B5889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258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13A-A506-4151-8457-376D1E764F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673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7A-520A-4023-A540-83AAB84C69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3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2AF-48AC-4F47-A1C6-3459A7FC5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09C8-4F30-4C83-AB33-3B9CD86AA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0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09C8-4F30-4C83-AB33-3B9CD86AA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630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F110-C243-4946-B055-9883485AB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3422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62A-BD7F-4FCB-85A2-9701FE89DF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773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26D4-F33E-4B8B-B1CF-C33CFD7A7C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916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DD0-ACEF-4710-B5B3-49219DB62C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629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B0A9-1D86-4388-9ADB-A39282BCD1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35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E53-0F6B-4E75-9A9A-C1774A8F46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29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5452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53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022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2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F110-C243-4946-B055-9883485AB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89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806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06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24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675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630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390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945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466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90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29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62A-BD7F-4FCB-85A2-9701FE89DF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8890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499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937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163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67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754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194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301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323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5EB3-FF52-4D80-8839-DC41141FC4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470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F767-A094-4799-9E61-E501CC074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2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26D4-F33E-4B8B-B1CF-C33CFD7A7C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732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5BC0-8D7E-4DA7-8C4B-E5599CCB0D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265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2972-72C9-4685-BAC7-1CBBA500E6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633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F7BFE-55D4-4758-84F4-657F72BBC1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754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B642-6C4C-415E-9663-D1631A5908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798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C298-D934-4EFD-ABF5-C2B137E280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584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37C9-0D3E-41E3-A0DC-DDA1A44A1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129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62D9-497A-4A3B-9A3A-BAC0548DD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628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64C2-73BC-44B8-BA5E-BBB9BA3B3B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614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D0BD-29D6-4323-AC8B-50B47BCD25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103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5EB3-FF52-4D80-8839-DC41141FC4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6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02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DD0-ACEF-4710-B5B3-49219DB62C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573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F767-A094-4799-9E61-E501CC0746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847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35BC0-8D7E-4DA7-8C4B-E5599CCB0D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952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2972-72C9-4685-BAC7-1CBBA500E6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404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F7BFE-55D4-4758-84F4-657F72BBC1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44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B642-6C4C-415E-9663-D1631A5908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29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C298-D934-4EFD-ABF5-C2B137E280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0055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37C9-0D3E-41E3-A0DC-DDA1A44A1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492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62D9-497A-4A3B-9A3A-BAC0548DDF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626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64C2-73BC-44B8-BA5E-BBB9BA3B3B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3796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1D0BD-29D6-4323-AC8B-50B47BCD25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49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B0A9-1D86-4388-9ADB-A39282BCD1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66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6264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481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20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083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05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984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82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720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34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5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E53-0F6B-4E75-9A9A-C1774A8F46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1867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810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EE273-58C3-4495-9F95-90434B1F3EB6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765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700DF-7F13-446A-9D02-CF874F396123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305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68B2-B8DE-4E07-9EC8-54E83A4D8EFF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380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3BB9-5D5D-4578-BB89-B1C3409BCA26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6403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70C3-9A61-4570-87F1-ED8743374ABA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2603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AECE2-187E-4656-9455-5C3E70EC0132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3328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59A7-4AA5-41FC-97A6-273D54C7000B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0154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9DD7-B5AA-45D8-97C4-41A8350CE666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482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5DFD6-073E-4D64-A642-E98640769C48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0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28576-2BEC-4D67-92D0-1130B58891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885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55ED-236B-4387-8B9E-AF7947A86C47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296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A281-E028-4F9E-BA90-3099F9A75EAD}" type="slidenum">
              <a:rPr lang="ru-RU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7555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830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5632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7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839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155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9398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9509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17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C13A-A506-4151-8457-376D1E764F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39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265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4890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006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5846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2611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6257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7298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625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562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1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CE7A-520A-4023-A540-83AAB84C69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2944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354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338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8908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6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62AF-48AC-4F47-A1C6-3459A7FC55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09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09C8-4F30-4C83-AB33-3B9CD86AA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9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DF110-C243-4946-B055-9883485AB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73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A62A-BD7F-4FCB-85A2-9701FE89DF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0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26D4-F33E-4B8B-B1CF-C33CFD7A7C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19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ADD0-ACEF-4710-B5B3-49219DB62C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8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B0A9-1D86-4388-9ADB-A39282BCD1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1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EE53-0F6B-4E75-9A9A-C1774A8F46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55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ED05-739A-4B64-80C1-7E130BC3E35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E447-9A79-45A8-BE68-FD1A9176E4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97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AD23-9115-4306-ABA5-C40EF97411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C47B-3F15-49EC-85E9-05A653C90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51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4A05-56A0-408D-A55D-D2C720F1DA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7B61-6851-4993-BA1C-1FC41B7E7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63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9D6C-4886-48B0-8A7D-78FFBB10B3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F4ED-4E5E-4175-8996-27A406B412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6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7178-A980-43EE-9C82-3ACEF0319D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26B4-0919-48EE-9857-53119C6528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8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DAC3-6970-4C57-94EE-6A8F9FC300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3C9E-6C9C-4C93-AF2C-1F9EF742E4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1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05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9687-B3B3-4C35-B13D-416C77E33D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6664-FD50-468C-8D73-59F1B741F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11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1FA9-F59B-4DFA-8205-E508B559EDC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E0C1-87B9-4184-9132-039CDDF965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91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D1C0-EC8E-45FA-B94B-2F62801EF9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FF47-4C85-4E7A-B727-FCAB5A005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6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A286-8B01-4A1D-8248-F6350B11BE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7218-8386-4C5B-A57D-CDBA7BEFD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84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3F26-B8A2-4005-AA30-984C6484CFF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E533-68A0-4E4A-8DBB-1A012BC964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7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ED05-739A-4B64-80C1-7E130BC3E35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E447-9A79-45A8-BE68-FD1A9176E4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8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AD23-9115-4306-ABA5-C40EF97411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C47B-3F15-49EC-85E9-05A653C90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214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4A05-56A0-408D-A55D-D2C720F1DA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7B61-6851-4993-BA1C-1FC41B7E7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66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9D6C-4886-48B0-8A7D-78FFBB10B3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F4ED-4E5E-4175-8996-27A406B412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0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7178-A980-43EE-9C82-3ACEF0319D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26B4-0919-48EE-9857-53119C6528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8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47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DAC3-6970-4C57-94EE-6A8F9FC300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3C9E-6C9C-4C93-AF2C-1F9EF742E4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92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9687-B3B3-4C35-B13D-416C77E33D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6664-FD50-468C-8D73-59F1B741F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9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1FA9-F59B-4DFA-8205-E508B559EDC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E0C1-87B9-4184-9132-039CDDF965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96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D1C0-EC8E-45FA-B94B-2F62801EF9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FF47-4C85-4E7A-B727-FCAB5A005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96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A286-8B01-4A1D-8248-F6350B11BE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7218-8386-4C5B-A57D-CDBA7BEFD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784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3F26-B8A2-4005-AA30-984C6484CFF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E533-68A0-4E4A-8DBB-1A012BC964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31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ED05-739A-4B64-80C1-7E130BC3E35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E447-9A79-45A8-BE68-FD1A9176E4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5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AD23-9115-4306-ABA5-C40EF97411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0C47B-3F15-49EC-85E9-05A653C90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90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4A05-56A0-408D-A55D-D2C720F1DA7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7B61-6851-4993-BA1C-1FC41B7E7B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02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49D6C-4886-48B0-8A7D-78FFBB10B3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F4ED-4E5E-4175-8996-27A406B412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1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42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7178-A980-43EE-9C82-3ACEF0319D0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126B4-0919-48EE-9857-53119C6528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6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8DAC3-6970-4C57-94EE-6A8F9FC300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3C9E-6C9C-4C93-AF2C-1F9EF742E4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03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9687-B3B3-4C35-B13D-416C77E33D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6664-FD50-468C-8D73-59F1B741F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0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1FA9-F59B-4DFA-8205-E508B559EDC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E0C1-87B9-4184-9132-039CDDF965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366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D1C0-EC8E-45FA-B94B-2F62801EF9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FF47-4C85-4E7A-B727-FCAB5A0057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228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A286-8B01-4A1D-8248-F6350B11BE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77218-8386-4C5B-A57D-CDBA7BEFDC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6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C3F26-B8A2-4005-AA30-984C6484CFF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E533-68A0-4E4A-8DBB-1A012BC964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511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47F6-A82F-4007-A317-A4B40C06CC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0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6628-AB6D-45AB-B2C9-C08F007374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1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D1A1-6AAF-40EB-B856-27471BAC23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79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7E4B-E5D4-4F4F-9572-DFCFF6B3D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2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217C-6BE1-4971-9C51-E7CBE04AF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6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238F-7C0A-410E-A9D1-6E9713291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64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0CB9-3F38-480D-9CC0-552B5E293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971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5CC5-F511-4E1B-AA57-9BE2AFF53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77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9370-6A33-430C-90A6-21018D0283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86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D794-C9A6-445D-897B-852FDFE15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064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37E5-D680-4D3E-84EF-66921E8CE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57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18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1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72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057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044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564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4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49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195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8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80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157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47F6-A82F-4007-A317-A4B40C06CC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1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218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6628-AB6D-45AB-B2C9-C08F007374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954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D1A1-6AAF-40EB-B856-27471BAC23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89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7E4B-E5D4-4F4F-9572-DFCFF6B3D4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779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217C-6BE1-4971-9C51-E7CBE04AF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17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238F-7C0A-410E-A9D1-6E97132914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34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0CB9-3F38-480D-9CC0-552B5E2930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026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5CC5-F511-4E1B-AA57-9BE2AFF539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561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9370-6A33-430C-90A6-21018D0283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123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D794-C9A6-445D-897B-852FDFE15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06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7975"/>
            <a:ext cx="2057400" cy="5818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7975"/>
            <a:ext cx="6019800" cy="5818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E37E5-D680-4D3E-84EF-66921E8CE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9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C71F-D9E3-4B6B-9244-6BF5A6135F69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05B-AAC6-4FF0-868D-6870800A6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8" y="276286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8036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90814-7ED6-41DE-8557-06F09B3DAB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4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8" y="276278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802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90814-7ED6-41DE-8557-06F09B3DAB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4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8" y="276268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801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90814-7ED6-41DE-8557-06F09B3DAB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8" y="276256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8006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90814-7ED6-41DE-8557-06F09B3DAB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0E77-8D4E-464B-9008-25732E48D9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3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0E77-8D4E-464B-9008-25732E48D9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8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8" y="276242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7992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C78ED-5823-49DA-B687-FAD59D619F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6" y="276226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7976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C78ED-5823-49DA-B687-FAD59D619FA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9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0E77-8D4E-464B-9008-25732E48D9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7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3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srgbClr val="000000"/>
                </a:solidFill>
              </a:rPr>
              <a:t>MAC meeting Dubna June 2011</a:t>
            </a:r>
            <a:endParaRPr lang="ru-RU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01FC2-5C3A-4806-968A-795130AE829F}" type="slidenum">
              <a:rPr lang="ru-RU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4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C71F-D9E3-4B6B-9244-6BF5A6135F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05B-AAC6-4FF0-868D-6870800A6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8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0E77-8D4E-464B-9008-25732E48D9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9F1B-9D83-40A2-8961-D3DF3B757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9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46FB3-30E1-4760-89E6-CF0B87494C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676668-115E-4398-A23C-2420CB7AC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46FB3-30E1-4760-89E6-CF0B87494C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676668-115E-4398-A23C-2420CB7AC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0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46FB3-30E1-4760-89E6-CF0B87494C8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676668-115E-4398-A23C-2420CB7AC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8" y="276292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8042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90814-7ED6-41DE-8557-06F09B3DAB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C71F-D9E3-4B6B-9244-6BF5A6135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02.05.2017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05B-AAC6-4FF0-868D-6870800A6EA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9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1" name="AutoShape 3"/>
          <p:cNvSpPr>
            <a:spLocks noChangeArrowheads="1"/>
          </p:cNvSpPr>
          <p:nvPr userDrawn="1"/>
        </p:nvSpPr>
        <p:spPr bwMode="auto">
          <a:xfrm>
            <a:off x="230068" y="276290"/>
            <a:ext cx="8704385" cy="6284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8040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42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346" y="6464300"/>
            <a:ext cx="2133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90814-7ED6-41DE-8557-06F09B3DABB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27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Ion storage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and bunch formation in the Collider rings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E. </a:t>
            </a:r>
            <a:r>
              <a:rPr lang="en-US" sz="2800" b="1" dirty="0" err="1" smtClean="0">
                <a:solidFill>
                  <a:srgbClr val="002060"/>
                </a:solidFill>
              </a:rPr>
              <a:t>Syresin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62373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5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6867" y="188641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 </a:t>
            </a:r>
            <a:r>
              <a:rPr lang="en-US" sz="2800" b="1" dirty="0" smtClean="0">
                <a:solidFill>
                  <a:srgbClr val="C00000"/>
                </a:solidFill>
              </a:rPr>
              <a:t>order sum resonances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623731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7842"/>
            <a:ext cx="6048672" cy="57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93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480" y="-171399"/>
            <a:ext cx="8424936" cy="72008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Bumps of ion orbits  in collision region at storage of ion beams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773996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Four correctors from each side of colliding region in two rings will be used for correction of ion orbit in colliding region.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161" y="141633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At storage of ion beams in collider rings these correctors are planed to used for bump of ion orbits of counter propagating beams in collision region. The correctors provide </a:t>
            </a:r>
            <a:r>
              <a:rPr lang="en-US" b="1" dirty="0" smtClean="0">
                <a:solidFill>
                  <a:srgbClr val="C00000"/>
                </a:solidFill>
              </a:rPr>
              <a:t>         1 </a:t>
            </a:r>
            <a:r>
              <a:rPr lang="en-US" b="1" dirty="0" err="1">
                <a:solidFill>
                  <a:srgbClr val="C00000"/>
                </a:solidFill>
              </a:rPr>
              <a:t>mrad</a:t>
            </a:r>
            <a:r>
              <a:rPr lang="en-US" b="1" dirty="0">
                <a:solidFill>
                  <a:srgbClr val="C00000"/>
                </a:solidFill>
              </a:rPr>
              <a:t> deflection angle  </a:t>
            </a:r>
            <a:r>
              <a:rPr lang="en-US" b="1" dirty="0" smtClean="0">
                <a:solidFill>
                  <a:srgbClr val="C00000"/>
                </a:solidFill>
              </a:rPr>
              <a:t>(magnetic </a:t>
            </a:r>
            <a:r>
              <a:rPr lang="en-US" b="1" dirty="0">
                <a:solidFill>
                  <a:srgbClr val="C00000"/>
                </a:solidFill>
              </a:rPr>
              <a:t>field </a:t>
            </a:r>
            <a:r>
              <a:rPr lang="en-US" b="1" dirty="0" smtClean="0">
                <a:solidFill>
                  <a:srgbClr val="C00000"/>
                </a:solidFill>
              </a:rPr>
              <a:t> is 0.1 </a:t>
            </a:r>
            <a:r>
              <a:rPr lang="en-US" b="1" dirty="0">
                <a:solidFill>
                  <a:srgbClr val="C00000"/>
                </a:solidFill>
              </a:rPr>
              <a:t>T, corrector length is 30 cm) and  vertical displacement of centers gravity of  ion beams on distance 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C00000"/>
                </a:solidFill>
              </a:rPr>
              <a:t>=</a:t>
            </a:r>
            <a:r>
              <a:rPr lang="en-US" b="1" dirty="0">
                <a:solidFill>
                  <a:srgbClr val="C00000"/>
                </a:solidFill>
              </a:rPr>
              <a:t>10  </a:t>
            </a:r>
            <a:r>
              <a:rPr lang="en-US" b="1" dirty="0" smtClean="0">
                <a:solidFill>
                  <a:srgbClr val="C00000"/>
                </a:solidFill>
              </a:rPr>
              <a:t>mm.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6212"/>
            <a:ext cx="3990613" cy="29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075" y="5613283"/>
            <a:ext cx="359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Bump of ion orbit in collision region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07" y="2556212"/>
            <a:ext cx="5063017" cy="38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19913" y="6370231"/>
            <a:ext cx="340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Ion trajectories at bump </a:t>
            </a:r>
            <a:r>
              <a:rPr lang="en-US" b="1" dirty="0">
                <a:solidFill>
                  <a:srgbClr val="002060"/>
                </a:solidFill>
              </a:rPr>
              <a:t>of </a:t>
            </a:r>
            <a:r>
              <a:rPr lang="en-US" b="1" dirty="0" smtClean="0">
                <a:solidFill>
                  <a:srgbClr val="002060"/>
                </a:solidFill>
              </a:rPr>
              <a:t> orbits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337" y="404664"/>
            <a:ext cx="23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O. </a:t>
            </a:r>
            <a:r>
              <a:rPr lang="en-US" b="1" dirty="0" err="1" smtClean="0">
                <a:solidFill>
                  <a:srgbClr val="00B050"/>
                </a:solidFill>
              </a:rPr>
              <a:t>Kozlov</a:t>
            </a:r>
            <a:r>
              <a:rPr lang="en-US" b="1" dirty="0" smtClean="0">
                <a:solidFill>
                  <a:srgbClr val="00B050"/>
                </a:solidFill>
              </a:rPr>
              <a:t>  simulations,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4596" y="404664"/>
            <a:ext cx="3073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B050"/>
                </a:solidFill>
              </a:rPr>
              <a:t>β*=0.6</a:t>
            </a:r>
            <a:r>
              <a:rPr lang="en-US" b="1" dirty="0">
                <a:solidFill>
                  <a:srgbClr val="00B050"/>
                </a:solidFill>
              </a:rPr>
              <a:t>m, </a:t>
            </a:r>
            <a:r>
              <a:rPr lang="en-US" b="1" dirty="0" err="1">
                <a:solidFill>
                  <a:srgbClr val="00B050"/>
                </a:solidFill>
              </a:rPr>
              <a:t>sigma_x,y</a:t>
            </a:r>
            <a:r>
              <a:rPr lang="en-US" b="1" dirty="0">
                <a:solidFill>
                  <a:srgbClr val="00B050"/>
                </a:solidFill>
              </a:rPr>
              <a:t>, =0.8 mm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438" y="6019628"/>
            <a:ext cx="3903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Counter propagating  beams  are separated  only In collision point.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24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504057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β* </a:t>
            </a:r>
            <a:r>
              <a:rPr lang="en-US" sz="2400" b="1" dirty="0" smtClean="0">
                <a:solidFill>
                  <a:srgbClr val="C00000"/>
                </a:solidFill>
              </a:rPr>
              <a:t>Variation at storage of ion beams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44" y="1133456"/>
            <a:ext cx="4101932" cy="319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88848"/>
            <a:ext cx="4464496" cy="372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838" y="733346"/>
            <a:ext cx="7851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Twiss-parameters for a quarter of the ring, β* </a:t>
            </a:r>
            <a:r>
              <a:rPr lang="en-US" sz="2000" b="1" dirty="0" smtClean="0">
                <a:solidFill>
                  <a:srgbClr val="002060"/>
                </a:solidFill>
              </a:rPr>
              <a:t>variation (</a:t>
            </a:r>
            <a:r>
              <a:rPr lang="en-US" sz="2000" b="1" dirty="0" smtClean="0">
                <a:solidFill>
                  <a:srgbClr val="C00000"/>
                </a:solidFill>
              </a:rPr>
              <a:t>O. </a:t>
            </a:r>
            <a:r>
              <a:rPr lang="en-US" sz="2000" b="1" dirty="0" err="1" smtClean="0">
                <a:solidFill>
                  <a:srgbClr val="C00000"/>
                </a:solidFill>
              </a:rPr>
              <a:t>Kozlov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029" y="4526946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β*=0.6</a:t>
            </a:r>
            <a:r>
              <a:rPr lang="en-US" b="1" dirty="0">
                <a:solidFill>
                  <a:srgbClr val="002060"/>
                </a:solidFill>
              </a:rPr>
              <a:t>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36698" y="5710679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</a:rPr>
              <a:t>β*=2.5</a:t>
            </a:r>
            <a:r>
              <a:rPr lang="en-US" b="1" dirty="0">
                <a:solidFill>
                  <a:srgbClr val="002060"/>
                </a:solidFill>
              </a:rPr>
              <a:t>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131" y="4902415"/>
            <a:ext cx="2068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sigma_x,y</a:t>
            </a:r>
            <a:r>
              <a:rPr lang="en-US" b="1" dirty="0">
                <a:solidFill>
                  <a:srgbClr val="002060"/>
                </a:solidFill>
              </a:rPr>
              <a:t>, =0.8 mm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7441" y="6080011"/>
            <a:ext cx="2185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sigma_x,y</a:t>
            </a:r>
            <a:r>
              <a:rPr lang="en-US" b="1" dirty="0">
                <a:solidFill>
                  <a:srgbClr val="002060"/>
                </a:solidFill>
              </a:rPr>
              <a:t>, =1.65 mm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30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1"/>
            <a:ext cx="7772400" cy="432049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Bump orbit at IP beta function 2.5 m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5040560" cy="230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0561" y="962825"/>
            <a:ext cx="3923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correctors provide     </a:t>
            </a:r>
            <a:r>
              <a:rPr lang="en-US" b="1" dirty="0" smtClean="0">
                <a:solidFill>
                  <a:srgbClr val="002060"/>
                </a:solidFill>
              </a:rPr>
              <a:t>0.5 </a:t>
            </a:r>
            <a:r>
              <a:rPr lang="en-US" b="1" dirty="0" err="1">
                <a:solidFill>
                  <a:srgbClr val="002060"/>
                </a:solidFill>
              </a:rPr>
              <a:t>mrad</a:t>
            </a:r>
            <a:r>
              <a:rPr lang="en-US" b="1" dirty="0">
                <a:solidFill>
                  <a:srgbClr val="002060"/>
                </a:solidFill>
              </a:rPr>
              <a:t> deflection angle  (magnetic field  is </a:t>
            </a:r>
            <a:r>
              <a:rPr lang="en-US" b="1" dirty="0" smtClean="0">
                <a:solidFill>
                  <a:srgbClr val="002060"/>
                </a:solidFill>
              </a:rPr>
              <a:t>0.075 </a:t>
            </a:r>
            <a:r>
              <a:rPr lang="en-US" b="1" dirty="0">
                <a:solidFill>
                  <a:srgbClr val="002060"/>
                </a:solidFill>
              </a:rPr>
              <a:t>T, corrector length is 30 cm) and  vertical displacement of centers gravity of  ion beams on distance 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002060"/>
                </a:solidFill>
              </a:rPr>
              <a:t>=</a:t>
            </a:r>
            <a:r>
              <a:rPr lang="en-US" b="1" dirty="0">
                <a:solidFill>
                  <a:srgbClr val="002060"/>
                </a:solidFill>
              </a:rPr>
              <a:t>10  mm.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214"/>
            <a:ext cx="6143704" cy="285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3415" y="3626068"/>
            <a:ext cx="2930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Beam envelope  6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b="1" dirty="0" smtClean="0">
                <a:solidFill>
                  <a:srgbClr val="002060"/>
                </a:solidFill>
              </a:rPr>
              <a:t> in colliding region at bump orbit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68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801"/>
            <a:ext cx="7772400" cy="53487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</a:t>
            </a:r>
            <a:r>
              <a:rPr lang="en-US" sz="2400" b="1" dirty="0" smtClean="0">
                <a:solidFill>
                  <a:srgbClr val="C00000"/>
                </a:solidFill>
              </a:rPr>
              <a:t>eduction of  parasitic collisions of stored ion beams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72566" y="1244165"/>
            <a:ext cx="165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sym typeface="Symbol"/>
              </a:rPr>
              <a:t></a:t>
            </a:r>
            <a:r>
              <a:rPr lang="en-US" b="1" dirty="0" err="1">
                <a:solidFill>
                  <a:srgbClr val="0070C0"/>
                </a:solidFill>
              </a:rPr>
              <a:t>x,y</a:t>
            </a:r>
            <a:r>
              <a:rPr lang="en-US" b="1" dirty="0">
                <a:solidFill>
                  <a:srgbClr val="0070C0"/>
                </a:solidFill>
              </a:rPr>
              <a:t>, =1.65 mm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3424" y="76470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IP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0638" y="2469068"/>
            <a:ext cx="7900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                                      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1438" y="1868903"/>
            <a:ext cx="6419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This aperture permits to store two counter propagating  ion beams  with  </a:t>
            </a:r>
            <a:r>
              <a:rPr lang="en-US" b="1" dirty="0" smtClean="0">
                <a:solidFill>
                  <a:srgbClr val="002060"/>
                </a:solidFill>
              </a:rPr>
              <a:t>sizes </a:t>
            </a:r>
            <a:r>
              <a:rPr lang="en-US" b="1" dirty="0">
                <a:solidFill>
                  <a:srgbClr val="002060"/>
                </a:solidFill>
              </a:rPr>
              <a:t>of </a:t>
            </a:r>
            <a:r>
              <a:rPr lang="en-US" b="1" dirty="0" smtClean="0">
                <a:solidFill>
                  <a:srgbClr val="002060"/>
                </a:solidFill>
              </a:rPr>
              <a:t>6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.  Each  beam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center gravity is  </a:t>
            </a:r>
            <a:r>
              <a:rPr lang="en-US" b="1" dirty="0">
                <a:solidFill>
                  <a:srgbClr val="002060"/>
                </a:solidFill>
              </a:rPr>
              <a:t>displaced in vertical direction on a distance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3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=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5 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mm</a:t>
            </a:r>
            <a:r>
              <a:rPr lang="en-US" b="1" dirty="0">
                <a:solidFill>
                  <a:srgbClr val="002060"/>
                </a:solidFill>
              </a:rPr>
              <a:t> relatively to axis. The distance between beam center gravities is 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=6=10 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mm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5139" y="3081173"/>
            <a:ext cx="2103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Lenses of final focus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05" y="3450505"/>
            <a:ext cx="146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sym typeface="Symbol"/>
              </a:rPr>
              <a:t></a:t>
            </a:r>
            <a:r>
              <a:rPr lang="el-GR" b="1" dirty="0" smtClean="0">
                <a:solidFill>
                  <a:srgbClr val="0070C0"/>
                </a:solidFill>
              </a:rPr>
              <a:t>=</a:t>
            </a:r>
            <a:r>
              <a:rPr lang="en-US" b="1" dirty="0" smtClean="0">
                <a:solidFill>
                  <a:srgbClr val="0070C0"/>
                </a:solidFill>
              </a:rPr>
              <a:t>10-4.5 m</a:t>
            </a:r>
            <a:r>
              <a:rPr lang="en-US" b="1" dirty="0" smtClean="0">
                <a:solidFill>
                  <a:srgbClr val="0070C0"/>
                </a:solidFill>
              </a:rPr>
              <a:t>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4716" y="3454213"/>
            <a:ext cx="190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sym typeface="Symbol"/>
              </a:rPr>
              <a:t></a:t>
            </a:r>
            <a:r>
              <a:rPr lang="en-US" b="1" dirty="0" err="1">
                <a:solidFill>
                  <a:srgbClr val="0070C0"/>
                </a:solidFill>
              </a:rPr>
              <a:t>x,y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=3.8-5.1 </a:t>
            </a:r>
            <a:r>
              <a:rPr lang="en-US" b="1" dirty="0">
                <a:solidFill>
                  <a:srgbClr val="0070C0"/>
                </a:solidFill>
              </a:rPr>
              <a:t>mm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0" y="3933056"/>
            <a:ext cx="6246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In the lenses of final focus the counter propagating  ion beams 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with sizes of </a:t>
            </a:r>
            <a:r>
              <a:rPr lang="en-US" b="1" dirty="0" smtClean="0">
                <a:solidFill>
                  <a:srgbClr val="002060"/>
                </a:solidFill>
              </a:rPr>
              <a:t>6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are overlapping. </a:t>
            </a:r>
            <a:r>
              <a:rPr lang="en-US" b="1" dirty="0" smtClean="0">
                <a:solidFill>
                  <a:srgbClr val="002060"/>
                </a:solidFill>
              </a:rPr>
              <a:t>However the centers of gravities for  two counter propagating ion beams are displaced in vertical direction on distance of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C00000"/>
                </a:solidFill>
              </a:rPr>
              <a:t>=2.5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 - </a:t>
            </a:r>
            <a:r>
              <a:rPr lang="en-US" b="1" dirty="0" smtClean="0">
                <a:solidFill>
                  <a:srgbClr val="002060"/>
                </a:solidFill>
              </a:rPr>
              <a:t>. 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It </a:t>
            </a:r>
            <a:r>
              <a:rPr lang="en-US" b="1" dirty="0">
                <a:solidFill>
                  <a:srgbClr val="C00000"/>
                </a:solidFill>
              </a:rPr>
              <a:t>permits to reduce beam-beam parameter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 by a factor of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4-5 </a:t>
            </a:r>
            <a:r>
              <a:rPr lang="en-US" b="1" dirty="0" smtClean="0">
                <a:solidFill>
                  <a:srgbClr val="002060"/>
                </a:solidFill>
              </a:rPr>
              <a:t>in </a:t>
            </a:r>
            <a:r>
              <a:rPr lang="en-US" b="1" dirty="0">
                <a:solidFill>
                  <a:srgbClr val="002060"/>
                </a:solidFill>
              </a:rPr>
              <a:t>regime of parasitic </a:t>
            </a:r>
            <a:r>
              <a:rPr lang="en-US" b="1" dirty="0" smtClean="0">
                <a:solidFill>
                  <a:srgbClr val="002060"/>
                </a:solidFill>
              </a:rPr>
              <a:t>collisions, caused by  collisions by ion tails, where  number of  colliding  ions is </a:t>
            </a:r>
            <a:r>
              <a:rPr lang="en-US" b="1" dirty="0" smtClean="0">
                <a:solidFill>
                  <a:srgbClr val="002060"/>
                </a:solidFill>
              </a:rPr>
              <a:t>reduced, </a:t>
            </a:r>
            <a:r>
              <a:rPr lang="en-US" b="1" dirty="0" smtClean="0">
                <a:solidFill>
                  <a:srgbClr val="002060"/>
                </a:solidFill>
              </a:rPr>
              <a:t>and reduction of collision </a:t>
            </a:r>
            <a:r>
              <a:rPr lang="en-US" b="1" dirty="0" smtClean="0">
                <a:solidFill>
                  <a:srgbClr val="002060"/>
                </a:solidFill>
              </a:rPr>
              <a:t>length.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139" y="1268760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>
                <a:solidFill>
                  <a:srgbClr val="0070C0"/>
                </a:solidFill>
              </a:rPr>
              <a:t>β*=2.5</a:t>
            </a:r>
            <a:r>
              <a:rPr lang="en-US" b="1" dirty="0">
                <a:solidFill>
                  <a:srgbClr val="0070C0"/>
                </a:solidFill>
              </a:rPr>
              <a:t>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67" y="733606"/>
            <a:ext cx="2321345" cy="23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64" y="3450505"/>
            <a:ext cx="2926013" cy="2863952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7283938" y="3454213"/>
            <a:ext cx="76066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67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Parameters of BB RF1 station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013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Maximal voltage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5 </a:t>
            </a:r>
            <a:r>
              <a:rPr lang="en-US" sz="2400" b="1" dirty="0" smtClean="0">
                <a:solidFill>
                  <a:srgbClr val="C00000"/>
                </a:solidFill>
              </a:rPr>
              <a:t>kV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Rectangular barrier with phase length-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ru-RU" sz="2400" b="1" dirty="0" smtClean="0">
                <a:solidFill>
                  <a:srgbClr val="C00000"/>
                </a:solidFill>
              </a:rPr>
              <a:t>/12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Stack phase zone</a:t>
            </a:r>
            <a:r>
              <a:rPr lang="ru-RU" sz="2000" dirty="0" smtClean="0"/>
              <a:t>– </a:t>
            </a:r>
            <a:r>
              <a:rPr lang="el-GR" sz="2400" b="1" dirty="0" smtClean="0">
                <a:solidFill>
                  <a:srgbClr val="C00000"/>
                </a:solidFill>
              </a:rPr>
              <a:t>π</a:t>
            </a:r>
            <a:r>
              <a:rPr lang="ru-RU" sz="2400" b="1" dirty="0" smtClean="0">
                <a:solidFill>
                  <a:srgbClr val="C00000"/>
                </a:solidFill>
              </a:rPr>
              <a:t>  (</a:t>
            </a:r>
            <a:r>
              <a:rPr lang="en-US" sz="2000" b="1" dirty="0" err="1" smtClean="0">
                <a:solidFill>
                  <a:srgbClr val="002060"/>
                </a:solidFill>
              </a:rPr>
              <a:t>Nuclotron</a:t>
            </a:r>
            <a:r>
              <a:rPr lang="en-US" sz="2000" b="1" dirty="0" smtClean="0">
                <a:solidFill>
                  <a:srgbClr val="002060"/>
                </a:solidFill>
              </a:rPr>
              <a:t> perimeter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251.5 м</a:t>
            </a:r>
            <a:r>
              <a:rPr lang="ru-RU" sz="2400" b="1" dirty="0" smtClean="0">
                <a:solidFill>
                  <a:srgbClr val="C00000"/>
                </a:solidFill>
              </a:rPr>
              <a:t>).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Kicker pulse=kicker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forward front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  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</a:rPr>
              <a:t>0</a:t>
            </a:r>
            <a:r>
              <a:rPr lang="ru-RU" sz="2000" b="1" dirty="0" smtClean="0">
                <a:solidFill>
                  <a:srgbClr val="002060"/>
                </a:solidFill>
              </a:rPr>
              <a:t>0 </a:t>
            </a:r>
            <a:r>
              <a:rPr lang="en-US" sz="2000" b="1" dirty="0" smtClean="0">
                <a:solidFill>
                  <a:srgbClr val="002060"/>
                </a:solidFill>
              </a:rPr>
              <a:t>ns+ plateau –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200 ns+ back front- 410 ns= 710 ns=</a:t>
            </a:r>
            <a:r>
              <a:rPr lang="el-GR" sz="2000" b="1" dirty="0" smtClean="0">
                <a:solidFill>
                  <a:srgbClr val="002060"/>
                </a:solidFill>
              </a:rPr>
              <a:t>π</a:t>
            </a:r>
            <a:r>
              <a:rPr lang="en-US" sz="2000" b="1" dirty="0" smtClean="0">
                <a:solidFill>
                  <a:srgbClr val="002060"/>
                </a:solidFill>
              </a:rPr>
              <a:t>-2</a:t>
            </a:r>
            <a:r>
              <a:rPr lang="el-GR" sz="2000" b="1" dirty="0" smtClean="0">
                <a:solidFill>
                  <a:srgbClr val="002060"/>
                </a:solidFill>
              </a:rPr>
              <a:t>π/12</a:t>
            </a:r>
            <a:r>
              <a:rPr lang="en-US" sz="2000" b="1" dirty="0" smtClean="0">
                <a:solidFill>
                  <a:srgbClr val="C00000"/>
                </a:solidFill>
              </a:rPr>
              <a:t>=5/6</a:t>
            </a:r>
            <a:r>
              <a:rPr lang="el-GR" sz="2000" b="1" dirty="0">
                <a:solidFill>
                  <a:srgbClr val="C00000"/>
                </a:solidFill>
              </a:rPr>
              <a:t>π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Injection  </a:t>
            </a:r>
            <a:r>
              <a:rPr lang="en-US" sz="2000" b="1" dirty="0" smtClean="0">
                <a:solidFill>
                  <a:srgbClr val="002060"/>
                </a:solidFill>
              </a:rPr>
              <a:t>zone</a:t>
            </a:r>
            <a:r>
              <a:rPr lang="ru-RU" sz="2000" b="1" dirty="0" smtClean="0">
                <a:solidFill>
                  <a:srgbClr val="002060"/>
                </a:solidFill>
              </a:rPr>
              <a:t> =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kicker plateau=200 ns = </a:t>
            </a:r>
            <a:r>
              <a:rPr lang="en-US" sz="2000" b="1" dirty="0" smtClean="0">
                <a:solidFill>
                  <a:srgbClr val="FF0000"/>
                </a:solidFill>
              </a:rPr>
              <a:t>0.23 </a:t>
            </a:r>
            <a:r>
              <a:rPr lang="el-GR" sz="2000" b="1" dirty="0" smtClean="0">
                <a:solidFill>
                  <a:srgbClr val="FF0000"/>
                </a:solidFill>
              </a:rPr>
              <a:t>π</a:t>
            </a:r>
            <a:r>
              <a:rPr lang="en-US" sz="2000" b="1" dirty="0" smtClean="0">
                <a:solidFill>
                  <a:srgbClr val="FF0000"/>
                </a:solidFill>
              </a:rPr>
              <a:t> (59 m&gt;6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)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Ion storage is realized with four moving barriers.  Barriers with  voltage 5kV and phase length </a:t>
            </a:r>
            <a:r>
              <a:rPr lang="el-GR" sz="2000" b="1" dirty="0" smtClean="0">
                <a:solidFill>
                  <a:srgbClr val="FF0000"/>
                </a:solidFill>
              </a:rPr>
              <a:t>π/</a:t>
            </a:r>
            <a:r>
              <a:rPr lang="en-US" sz="2000" b="1" dirty="0" smtClean="0">
                <a:solidFill>
                  <a:srgbClr val="FF0000"/>
                </a:solidFill>
              </a:rPr>
              <a:t>12 capture ions with momentum spread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p/p=0.01, corresponding  to collider acceptance.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732913"/>
            <a:ext cx="137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E=4.5 GeV/n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6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792088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RF barrier buckets, scheme operation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6393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1883" y="1327408"/>
            <a:ext cx="34510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Particle distribution and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BB positions at  ion storage</a:t>
            </a:r>
          </a:p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C00000"/>
                </a:solidFill>
              </a:rPr>
              <a:t>Ion injection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Injection </a:t>
            </a:r>
            <a:r>
              <a:rPr lang="en-US" b="1" dirty="0" smtClean="0">
                <a:solidFill>
                  <a:srgbClr val="002060"/>
                </a:solidFill>
              </a:rPr>
              <a:t>zone=0.23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 (59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m)</a:t>
            </a:r>
          </a:p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Stack </a:t>
            </a:r>
            <a:r>
              <a:rPr lang="en-US" b="1" dirty="0">
                <a:solidFill>
                  <a:srgbClr val="002060"/>
                </a:solidFill>
                <a:sym typeface="Symbol"/>
              </a:rPr>
              <a:t>z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one= (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251.5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m)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b)BB position at  bunches merging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Barriers 2 and 3 moved  adiabatically in counter directions</a:t>
            </a:r>
          </a:p>
          <a:p>
            <a:r>
              <a:rPr lang="en-US" b="1" dirty="0">
                <a:solidFill>
                  <a:srgbClr val="002060"/>
                </a:solidFill>
              </a:rPr>
              <a:t>t</a:t>
            </a:r>
            <a:r>
              <a:rPr lang="en-US" b="1" dirty="0" smtClean="0">
                <a:solidFill>
                  <a:srgbClr val="002060"/>
                </a:solidFill>
              </a:rPr>
              <a:t>o provide equal momentum spread  in injection and stack </a:t>
            </a:r>
            <a:r>
              <a:rPr lang="en-US" b="1" dirty="0">
                <a:solidFill>
                  <a:srgbClr val="002060"/>
                </a:solidFill>
              </a:rPr>
              <a:t>z</a:t>
            </a:r>
            <a:r>
              <a:rPr lang="en-US" b="1" dirty="0" smtClean="0">
                <a:solidFill>
                  <a:srgbClr val="002060"/>
                </a:solidFill>
              </a:rPr>
              <a:t>ones  Barriers 3and 4 than switch off and  injection portion merging with stack.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c)BB  start to prepare space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for new injection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d)BB are displaced to initial </a:t>
            </a:r>
          </a:p>
          <a:p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b="1" dirty="0" smtClean="0">
                <a:solidFill>
                  <a:srgbClr val="C00000"/>
                </a:solidFill>
              </a:rPr>
              <a:t>njection position</a:t>
            </a:r>
            <a:r>
              <a:rPr lang="en-US" b="1" dirty="0" smtClean="0">
                <a:solidFill>
                  <a:srgbClr val="002060"/>
                </a:solidFill>
              </a:rPr>
              <a:t>, BB 2-3 should be appeared at injection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242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RF1 generates four pulses of RF voltage during one revolution period. Pulses 1 and 4 are used for stored ions, pulses 2 and 3 -for  injected particles.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55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8" y="1274763"/>
            <a:ext cx="8216412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1141828" y="329518"/>
            <a:ext cx="723070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2800" dirty="0">
                <a:solidFill>
                  <a:srgbClr val="000000"/>
                </a:solidFill>
              </a:rPr>
              <a:t>t=233 sec - increasing of stacking </a:t>
            </a:r>
            <a:r>
              <a:rPr lang="en-GB" altLang="ru-RU" sz="2800" dirty="0" smtClean="0">
                <a:solidFill>
                  <a:srgbClr val="000000"/>
                </a:solidFill>
              </a:rPr>
              <a:t>region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2800" dirty="0" smtClean="0">
                <a:solidFill>
                  <a:srgbClr val="000000"/>
                </a:solidFill>
              </a:rPr>
              <a:t>(</a:t>
            </a:r>
            <a:r>
              <a:rPr lang="en-GB" altLang="ru-RU" sz="2800" dirty="0" err="1" smtClean="0">
                <a:solidFill>
                  <a:srgbClr val="000000"/>
                </a:solidFill>
              </a:rPr>
              <a:t>A.Smirnov</a:t>
            </a:r>
            <a:r>
              <a:rPr lang="en-GB" altLang="ru-RU" sz="2800" dirty="0" smtClean="0">
                <a:solidFill>
                  <a:srgbClr val="000000"/>
                </a:solidFill>
              </a:rPr>
              <a:t>)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3093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5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0" y="1304930"/>
            <a:ext cx="8213481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324100" y="549276"/>
            <a:ext cx="4725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2800">
                <a:solidFill>
                  <a:srgbClr val="000000"/>
                </a:solidFill>
              </a:rPr>
              <a:t>momentum spread evolution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3093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2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3" y="1284288"/>
            <a:ext cx="8214946" cy="5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1638304" y="303258"/>
            <a:ext cx="634218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2800">
                <a:solidFill>
                  <a:srgbClr val="000000"/>
                </a:solidFill>
              </a:rPr>
              <a:t>evolution of particle number (black) and accumulation efficiency (green)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8424" y="63093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Longitudinal Bunch parameters after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Nuclotron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4958" y="6273806"/>
            <a:ext cx="9109075" cy="496888"/>
            <a:chOff x="22" y="3952"/>
            <a:chExt cx="5738" cy="313"/>
          </a:xfrm>
        </p:grpSpPr>
        <p:cxnSp>
          <p:nvCxnSpPr>
            <p:cNvPr id="8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9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693411" y="1124744"/>
            <a:ext cx="51395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stripping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foil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n-US" sz="2000" b="1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3.2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eV·s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(Au</a:t>
            </a:r>
            <a:r>
              <a:rPr lang="en-US" sz="20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+79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54050" y="2211454"/>
          <a:ext cx="7913686" cy="1398871"/>
        </p:xfrm>
        <a:graphic>
          <a:graphicData uri="http://schemas.openxmlformats.org/drawingml/2006/table">
            <a:tbl>
              <a:tblPr/>
              <a:tblGrid>
                <a:gridCol w="792940"/>
                <a:gridCol w="1423818"/>
                <a:gridCol w="1423818"/>
                <a:gridCol w="1424646"/>
                <a:gridCol w="1423818"/>
                <a:gridCol w="1424646"/>
              </a:tblGrid>
              <a:tr h="364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/u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1.5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/u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2.5 GeV/u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3.5 GeV/u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4.5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/u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8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n-US" sz="18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="1" baseline="-25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(m)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4.5 ÷ 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3.7÷ 7.4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2.8 ÷ 5.6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2.1 ÷ 4.2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1.7 ÷ 3.4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σ</a:t>
                      </a:r>
                      <a:r>
                        <a:rPr lang="en-US" sz="1800" b="1" baseline="-25000" dirty="0" err="1"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1.4·10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÷ 0.7·10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1.3·10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÷ 0.65·10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1.2·10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÷ 0.6·10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1.2·10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÷ 0.6·10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1.2·10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÷ 0.6·10</a:t>
                      </a:r>
                      <a:r>
                        <a:rPr lang="en-US" sz="1800" baseline="30000" dirty="0"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773145" y="4081529"/>
            <a:ext cx="775929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Number of ions -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1÷1.5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Maximum possible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bunch length is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m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momentum spread is below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1.4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·10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-4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total energy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range</a:t>
            </a:r>
          </a:p>
          <a:p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Rms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horizontal emittance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0.5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mrad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r.m.s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vertical emittance  </a:t>
            </a:r>
          </a:p>
          <a:p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0.25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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mrad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at ion energy 1GeV/n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63971" y="645377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2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1326" y="4019550"/>
          <a:ext cx="7958504" cy="2084390"/>
        </p:xfrm>
        <a:graphic>
          <a:graphicData uri="http://schemas.openxmlformats.org/drawingml/2006/table">
            <a:tbl>
              <a:tblPr/>
              <a:tblGrid>
                <a:gridCol w="3618585"/>
                <a:gridCol w="1447773"/>
                <a:gridCol w="1446073"/>
                <a:gridCol w="1446073"/>
              </a:tblGrid>
              <a:tr h="41687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Ion energy, </a:t>
                      </a:r>
                      <a:r>
                        <a:rPr lang="en-GB" sz="2400" kern="800" dirty="0" err="1">
                          <a:latin typeface="Times New Roman"/>
                          <a:ea typeface="MS Mincho"/>
                          <a:cs typeface="Times New Roman"/>
                        </a:rPr>
                        <a:t>GeV</a:t>
                      </a: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/u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1.5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2.5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4.5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7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Barrier height,(</a:t>
                      </a: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p/p)×10</a:t>
                      </a:r>
                      <a:r>
                        <a:rPr lang="en-GB" sz="2400" kern="800" baseline="30000">
                          <a:latin typeface="Times New Roman"/>
                          <a:ea typeface="MS Mincho"/>
                          <a:cs typeface="Times New Roman"/>
                        </a:rPr>
                        <a:t>-3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0.87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1.08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7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Electron cooling rates, s</a:t>
                      </a:r>
                      <a:r>
                        <a:rPr lang="en-GB" sz="2400" kern="800" baseline="30000">
                          <a:latin typeface="Times New Roman"/>
                          <a:ea typeface="MS Mincho"/>
                          <a:cs typeface="Times New Roman"/>
                        </a:rPr>
                        <a:t>-1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1.0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0.25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0.03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7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Without cooling, %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68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70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74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7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With electron cooling, %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93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91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93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8" marR="685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13" name="Прямоугольник 4"/>
          <p:cNvSpPr>
            <a:spLocks noChangeArrowheads="1"/>
          </p:cNvSpPr>
          <p:nvPr/>
        </p:nvSpPr>
        <p:spPr bwMode="auto">
          <a:xfrm>
            <a:off x="835269" y="3365508"/>
            <a:ext cx="773283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2400">
                <a:solidFill>
                  <a:srgbClr val="000000"/>
                </a:solidFill>
              </a:rPr>
              <a:t>Stacking efficiency (%) with moving barriers</a:t>
            </a:r>
            <a:endParaRPr lang="en-US" altLang="ru-RU" sz="2400">
              <a:solidFill>
                <a:srgbClr val="0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79941" y="1408113"/>
          <a:ext cx="8034703" cy="1695452"/>
        </p:xfrm>
        <a:graphic>
          <a:graphicData uri="http://schemas.openxmlformats.org/drawingml/2006/table">
            <a:tbl>
              <a:tblPr/>
              <a:tblGrid>
                <a:gridCol w="3762619"/>
                <a:gridCol w="2255448"/>
                <a:gridCol w="2016636"/>
              </a:tblGrid>
              <a:tr h="4238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Ion Energy, </a:t>
                      </a:r>
                      <a:r>
                        <a:rPr lang="en-GB" sz="2400" kern="800" dirty="0" err="1">
                          <a:latin typeface="Times New Roman"/>
                          <a:ea typeface="MS Mincho"/>
                          <a:cs typeface="Times New Roman"/>
                        </a:rPr>
                        <a:t>GeV</a:t>
                      </a: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/u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1.0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4.5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Particle number, 10</a:t>
                      </a:r>
                      <a:r>
                        <a:rPr lang="en-GB" sz="2400" kern="800" baseline="30000">
                          <a:latin typeface="Times New Roman"/>
                          <a:ea typeface="MS Mincho"/>
                          <a:cs typeface="Times New Roman"/>
                        </a:rPr>
                        <a:t>9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1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RMS bunch length, m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5.9÷17.5 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2.5÷6.2 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>
                          <a:latin typeface="Times New Roman"/>
                          <a:ea typeface="MS Mincho"/>
                          <a:cs typeface="Times New Roman"/>
                        </a:rPr>
                        <a:t>Momentum spread, 10</a:t>
                      </a:r>
                      <a:r>
                        <a:rPr lang="en-GB" sz="2400" kern="800" baseline="30000">
                          <a:latin typeface="Times New Roman"/>
                          <a:ea typeface="MS Mincho"/>
                          <a:cs typeface="Times New Roman"/>
                        </a:rPr>
                        <a:t>-4</a:t>
                      </a:r>
                      <a:endParaRPr lang="en-US" sz="2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2.8÷0.95 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2400" kern="800" dirty="0">
                          <a:latin typeface="Times New Roman"/>
                          <a:ea typeface="MS Mincho"/>
                          <a:cs typeface="Times New Roman"/>
                        </a:rPr>
                        <a:t>2.1÷0.85 </a:t>
                      </a:r>
                      <a:endParaRPr lang="en-US" sz="2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432" name="Прямоугольник 6"/>
          <p:cNvSpPr>
            <a:spLocks noChangeArrowheads="1"/>
          </p:cNvSpPr>
          <p:nvPr/>
        </p:nvSpPr>
        <p:spPr bwMode="auto">
          <a:xfrm>
            <a:off x="2403231" y="795339"/>
            <a:ext cx="4703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ru-RU" sz="2400">
                <a:solidFill>
                  <a:srgbClr val="000000"/>
                </a:solidFill>
              </a:rPr>
              <a:t>Parameters of the injected bunch</a:t>
            </a:r>
            <a:endParaRPr lang="en-US" altLang="ru-RU" sz="240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630932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4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867" y="0"/>
            <a:ext cx="8229600" cy="1196752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 of accumulated particle number on time</a:t>
            </a:r>
            <a:r>
              <a:rPr lang="en-GB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BETACOOL simulation (e – cooling). E=1.5 </a:t>
            </a:r>
            <a:r>
              <a:rPr lang="en-GB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GB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/u.</a:t>
            </a:r>
            <a:r>
              <a:rPr lang="en-GB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Smirnov A.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simulation of stochastic cooling. E= 3.5 </a:t>
            </a:r>
            <a:r>
              <a:rPr lang="en-US" sz="1800" b="1" dirty="0" err="1" smtClean="0">
                <a:solidFill>
                  <a:srgbClr val="002060"/>
                </a:solidFill>
              </a:rPr>
              <a:t>GeV</a:t>
            </a:r>
            <a:r>
              <a:rPr lang="en-US" sz="1800" b="1" dirty="0" smtClean="0">
                <a:solidFill>
                  <a:srgbClr val="002060"/>
                </a:solidFill>
              </a:rPr>
              <a:t>/u</a:t>
            </a:r>
            <a:r>
              <a:rPr lang="en-US" sz="1800" b="1" dirty="0" smtClean="0"/>
              <a:t>.  </a:t>
            </a:r>
            <a:r>
              <a:rPr lang="en-US" sz="1800" b="1" dirty="0" smtClean="0">
                <a:solidFill>
                  <a:srgbClr val="FF0000"/>
                </a:solidFill>
              </a:rPr>
              <a:t>T. Katayama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58" y="6273806"/>
            <a:ext cx="9109075" cy="496888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smirnov_efficiency15g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569" y="1196782"/>
            <a:ext cx="4185355" cy="29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123728" y="411016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Accumulation process and  its efficiency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図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6058" y="842452"/>
            <a:ext cx="4558445" cy="324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90014" y="15254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1.5 </a:t>
            </a:r>
            <a:r>
              <a:rPr lang="en-US" dirty="0" err="1">
                <a:solidFill>
                  <a:prstClr val="black"/>
                </a:solidFill>
              </a:rPr>
              <a:t>Gev</a:t>
            </a:r>
            <a:r>
              <a:rPr lang="en-US" dirty="0">
                <a:solidFill>
                  <a:prstClr val="black"/>
                </a:solidFill>
              </a:rPr>
              <a:t>/u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4831" y="200698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3.5 </a:t>
            </a:r>
            <a:r>
              <a:rPr lang="en-US" dirty="0" err="1" smtClean="0">
                <a:solidFill>
                  <a:prstClr val="black"/>
                </a:solidFill>
              </a:rPr>
              <a:t>Gev</a:t>
            </a:r>
            <a:r>
              <a:rPr lang="en-US" dirty="0" smtClean="0">
                <a:solidFill>
                  <a:prstClr val="black"/>
                </a:solidFill>
              </a:rPr>
              <a:t>/u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2740" y="4514592"/>
            <a:ext cx="396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 &gt; 3 </a:t>
            </a:r>
            <a:r>
              <a:rPr lang="en-US" b="1" dirty="0" err="1">
                <a:solidFill>
                  <a:srgbClr val="C00000"/>
                </a:solidFill>
              </a:rPr>
              <a:t>GeV</a:t>
            </a:r>
            <a:r>
              <a:rPr lang="en-US" b="1" dirty="0">
                <a:solidFill>
                  <a:srgbClr val="C00000"/>
                </a:solidFill>
              </a:rPr>
              <a:t>/u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</a:p>
          <a:p>
            <a:r>
              <a:rPr lang="en-US" b="1" dirty="0">
                <a:solidFill>
                  <a:srgbClr val="C00000"/>
                </a:solidFill>
              </a:rPr>
              <a:t>stacking with Stochastic cooling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58" y="4463504"/>
            <a:ext cx="4957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 &lt; 3 </a:t>
            </a:r>
            <a:r>
              <a:rPr lang="en-US" b="1" dirty="0" err="1">
                <a:solidFill>
                  <a:srgbClr val="002060"/>
                </a:solidFill>
              </a:rPr>
              <a:t>GeV</a:t>
            </a:r>
            <a:r>
              <a:rPr lang="en-US" b="1" dirty="0">
                <a:solidFill>
                  <a:srgbClr val="002060"/>
                </a:solidFill>
              </a:rPr>
              <a:t>/u:</a:t>
            </a:r>
          </a:p>
          <a:p>
            <a:r>
              <a:rPr lang="en-US" b="1" dirty="0">
                <a:solidFill>
                  <a:srgbClr val="C00000"/>
                </a:solidFill>
              </a:rPr>
              <a:t>Stacking with Electron cooling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Storage time corresponds to 200 s at ion energy 1-2.5 GeV/n.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68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03" y="40733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RF2 voltage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470" y="455364"/>
            <a:ext cx="8710010" cy="3765724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</a:rPr>
              <a:t>RF2 voltage of 100 kV corresponds to  </a:t>
            </a:r>
            <a:r>
              <a:rPr lang="en-US" sz="1800" b="1" dirty="0" smtClean="0">
                <a:solidFill>
                  <a:srgbClr val="002060"/>
                </a:solidFill>
              </a:rPr>
              <a:t>case </a:t>
            </a:r>
            <a:r>
              <a:rPr lang="en-US" sz="1800" b="1" dirty="0">
                <a:solidFill>
                  <a:srgbClr val="002060"/>
                </a:solidFill>
              </a:rPr>
              <a:t>when </a:t>
            </a:r>
            <a:r>
              <a:rPr lang="en-US" sz="1800" b="1" dirty="0" smtClean="0">
                <a:solidFill>
                  <a:srgbClr val="002060"/>
                </a:solidFill>
              </a:rPr>
              <a:t> longitudinal acceptance  </a:t>
            </a:r>
            <a:r>
              <a:rPr lang="en-US" sz="1800" b="1" dirty="0">
                <a:solidFill>
                  <a:srgbClr val="002060"/>
                </a:solidFill>
              </a:rPr>
              <a:t>is </a:t>
            </a:r>
            <a:r>
              <a:rPr lang="en-US" sz="1800" b="1" dirty="0" smtClean="0">
                <a:solidFill>
                  <a:srgbClr val="002060"/>
                </a:solidFill>
              </a:rPr>
              <a:t>larger </a:t>
            </a:r>
            <a:r>
              <a:rPr lang="en-US" sz="1800" b="1" dirty="0" smtClean="0">
                <a:solidFill>
                  <a:srgbClr val="002060"/>
                </a:solidFill>
              </a:rPr>
              <a:t>than  </a:t>
            </a:r>
            <a:r>
              <a:rPr lang="en-US" sz="1800" b="1" dirty="0">
                <a:solidFill>
                  <a:srgbClr val="002060"/>
                </a:solidFill>
              </a:rPr>
              <a:t>emittance of </a:t>
            </a:r>
            <a:r>
              <a:rPr lang="en-US" sz="1800" b="1" dirty="0" smtClean="0">
                <a:solidFill>
                  <a:srgbClr val="002060"/>
                </a:solidFill>
              </a:rPr>
              <a:t>captured  coasting ion beam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>
                <a:solidFill>
                  <a:srgbClr val="002060"/>
                </a:solidFill>
              </a:rPr>
              <a:t>Number of bunches </a:t>
            </a:r>
            <a:r>
              <a:rPr lang="en-US" sz="1800" b="1" dirty="0" err="1">
                <a:solidFill>
                  <a:srgbClr val="002060"/>
                </a:solidFill>
              </a:rPr>
              <a:t>n</a:t>
            </a:r>
            <a:r>
              <a:rPr lang="en-US" sz="1200" b="1" dirty="0" err="1">
                <a:solidFill>
                  <a:srgbClr val="002060"/>
                </a:solidFill>
              </a:rPr>
              <a:t>b</a:t>
            </a:r>
            <a:r>
              <a:rPr lang="en-US" sz="1800" b="1" dirty="0">
                <a:solidFill>
                  <a:srgbClr val="002060"/>
                </a:solidFill>
              </a:rPr>
              <a:t> =22  to avoid  parasitic collisions in IP region with length 23 </a:t>
            </a:r>
            <a:r>
              <a:rPr lang="en-US" sz="1800" b="1" dirty="0" smtClean="0">
                <a:solidFill>
                  <a:srgbClr val="002060"/>
                </a:solidFill>
              </a:rPr>
              <a:t>m</a:t>
            </a:r>
            <a:endParaRPr lang="en-US" sz="1800" b="1" dirty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Final emittance is </a:t>
            </a:r>
            <a:r>
              <a:rPr lang="en-US" sz="1800" b="1" dirty="0" smtClean="0">
                <a:solidFill>
                  <a:srgbClr val="002060"/>
                </a:solidFill>
              </a:rPr>
              <a:t>less than </a:t>
            </a:r>
            <a:r>
              <a:rPr lang="en-US" sz="1800" b="1" dirty="0" smtClean="0">
                <a:solidFill>
                  <a:srgbClr val="002060"/>
                </a:solidFill>
              </a:rPr>
              <a:t>starting one (after accumulation) due to   cooling.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Preparation of beam for collision occurs in two stages: </a:t>
            </a:r>
          </a:p>
          <a:p>
            <a:r>
              <a:rPr lang="en-US" sz="1800" b="1" dirty="0" smtClean="0">
                <a:solidFill>
                  <a:srgbClr val="002060"/>
                </a:solidFill>
              </a:rPr>
              <a:t>1. Adiabatic voltage increase in RF2 (h=22) until time when bunch is placed inside </a:t>
            </a:r>
            <a:r>
              <a:rPr lang="en-US" sz="1800" b="1" dirty="0" err="1" smtClean="0">
                <a:solidFill>
                  <a:srgbClr val="002060"/>
                </a:solidFill>
              </a:rPr>
              <a:t>separatrix</a:t>
            </a:r>
            <a:r>
              <a:rPr lang="en-US" sz="1800" b="1" dirty="0" smtClean="0">
                <a:solidFill>
                  <a:srgbClr val="002060"/>
                </a:solidFill>
              </a:rPr>
              <a:t> of 66 harmonic. (Under cooling the bunch shrinks not only in its length but in emittance as well)</a:t>
            </a:r>
          </a:p>
          <a:p>
            <a:pPr marL="457200" lvl="1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2. Then the bunch length becomes short enough it is intercepted into RF3 (h=66). Adiabatic voltage increase is  going on. 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" y="6361112"/>
            <a:ext cx="9109075" cy="496888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667195" y="4544758"/>
            <a:ext cx="3536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lowest possible RF2 voltage  can be limited by 50 kV. </a:t>
            </a: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050" name="Picture 2" descr="volt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3" y="3360258"/>
            <a:ext cx="4127495" cy="326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6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Choice of the RF3 harmonics number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40" y="6273806"/>
            <a:ext cx="9109075" cy="496888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85463"/>
              </p:ext>
            </p:extLst>
          </p:nvPr>
        </p:nvGraphicFramePr>
        <p:xfrm>
          <a:off x="326615" y="1176890"/>
          <a:ext cx="4248472" cy="323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08112"/>
                <a:gridCol w="1296144"/>
                <a:gridCol w="1080120"/>
              </a:tblGrid>
              <a:tr h="4498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h3/h2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 </a:t>
                      </a:r>
                      <a:r>
                        <a:rPr lang="en-US" sz="1800" baseline="-25000" dirty="0" smtClean="0"/>
                        <a:t>bucket</a:t>
                      </a:r>
                      <a:r>
                        <a:rPr lang="en-US" sz="1800" baseline="0" dirty="0" smtClean="0"/>
                        <a:t>  in </a:t>
                      </a:r>
                      <a:r>
                        <a:rPr lang="el-GR" sz="1800" baseline="0" dirty="0" smtClean="0"/>
                        <a:t>σ</a:t>
                      </a:r>
                      <a:r>
                        <a:rPr lang="en-US" sz="1800" baseline="-25000" dirty="0" smtClean="0"/>
                        <a:t>s</a:t>
                      </a:r>
                      <a:endParaRPr lang="ru-RU" sz="18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 </a:t>
                      </a:r>
                      <a:r>
                        <a:rPr lang="en-US" sz="1800" baseline="-25000" dirty="0" smtClean="0"/>
                        <a:t>rf</a:t>
                      </a:r>
                      <a:r>
                        <a:rPr lang="en-US" sz="1800" dirty="0" smtClean="0"/>
                        <a:t> (kV)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Hbucket</a:t>
                      </a:r>
                      <a:r>
                        <a:rPr lang="en-US" sz="1800" baseline="0" dirty="0" smtClean="0"/>
                        <a:t>  in </a:t>
                      </a:r>
                      <a:r>
                        <a:rPr lang="el-GR" sz="1800" baseline="0" dirty="0" smtClean="0"/>
                        <a:t>σ</a:t>
                      </a:r>
                      <a:r>
                        <a:rPr lang="en-US" sz="1800" baseline="-25000" dirty="0" smtClean="0"/>
                        <a:t>p</a:t>
                      </a:r>
                      <a:endParaRPr lang="ru-RU" sz="18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 marL="91432" marR="91432" marT="45728" marB="45728" anchor="ctr"/>
                </a:tc>
              </a:tr>
              <a:tr h="5582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ru-RU" sz="16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18</a:t>
                      </a:r>
                      <a:endParaRPr lang="ru-RU" sz="16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1723 </a:t>
                      </a:r>
                      <a:endParaRPr lang="ru-RU" sz="16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11.5</a:t>
                      </a:r>
                    </a:p>
                  </a:txBody>
                  <a:tcPr marL="91432" marR="91432" marT="45728" marB="45728"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ru-RU" sz="16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9 </a:t>
                      </a:r>
                      <a:endParaRPr lang="en-US" sz="1600" b="1" dirty="0" smtClean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861  </a:t>
                      </a: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5.7</a:t>
                      </a:r>
                      <a:endParaRPr lang="en-US" sz="1600" b="1" dirty="0" smtClean="0"/>
                    </a:p>
                  </a:txBody>
                  <a:tcPr marL="91432" marR="91432" marT="45728" marB="45728"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6 </a:t>
                      </a: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574 </a:t>
                      </a:r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±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3.82 </a:t>
                      </a:r>
                    </a:p>
                  </a:txBody>
                  <a:tcPr marL="91432" marR="91432" marT="45728" marB="45728" anchor="ctr"/>
                </a:tc>
              </a:tr>
              <a:tr h="6499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ru-RU" sz="16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4.5 </a:t>
                      </a:r>
                      <a:endParaRPr lang="en-US" sz="1600" b="1" dirty="0" smtClean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431 </a:t>
                      </a:r>
                      <a:endParaRPr lang="en-US" sz="1600" b="1" dirty="0" smtClean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2.9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b="1" dirty="0" smtClean="0"/>
                    </a:p>
                  </a:txBody>
                  <a:tcPr marL="91432" marR="91432" marT="45728" marB="45728" anchor="ctr"/>
                </a:tc>
              </a:tr>
              <a:tr h="4517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ru-RU" sz="16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3.6 </a:t>
                      </a:r>
                      <a:endParaRPr lang="en-US" sz="1600" b="1" dirty="0" smtClean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344 </a:t>
                      </a:r>
                      <a:endParaRPr lang="ru-RU" sz="1600" b="1" dirty="0"/>
                    </a:p>
                  </a:txBody>
                  <a:tcPr marL="91432" marR="91432" marT="45728" marB="4572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±</a:t>
                      </a:r>
                      <a:r>
                        <a:rPr lang="en-US" sz="1600" dirty="0" smtClean="0"/>
                        <a:t>2.29 </a:t>
                      </a:r>
                      <a:endParaRPr lang="en-US" sz="1600" b="1" dirty="0" smtClean="0"/>
                    </a:p>
                  </a:txBody>
                  <a:tcPr marL="91432" marR="91432" marT="45728" marB="45728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09203" y="732913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4.5 </a:t>
            </a:r>
            <a:r>
              <a:rPr lang="en-US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/u,</a:t>
            </a:r>
            <a:r>
              <a:rPr lang="el-G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1.7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10</a:t>
            </a:r>
            <a:r>
              <a:rPr lang="en-US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-3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1196752"/>
            <a:ext cx="3923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RF3 voltage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rf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9724" y="1582053"/>
            <a:ext cx="4176591" cy="2986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456" y="4824472"/>
            <a:ext cx="757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Height of bucket in 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p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 at harmonic number more than h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3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/h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2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 3 is less than 3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p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.   </a:t>
            </a:r>
            <a:r>
              <a:rPr lang="en-US" b="1" dirty="0" smtClean="0">
                <a:solidFill>
                  <a:srgbClr val="002060"/>
                </a:solidFill>
              </a:rPr>
              <a:t>RF voltage is   enough  large at h</a:t>
            </a:r>
            <a:r>
              <a:rPr lang="en-US" sz="1200" b="1" dirty="0" smtClean="0">
                <a:solidFill>
                  <a:srgbClr val="002060"/>
                </a:solidFill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/h</a:t>
            </a:r>
            <a:r>
              <a:rPr lang="en-US" sz="1200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&lt;3. Optimal value h</a:t>
            </a:r>
            <a:r>
              <a:rPr lang="en-US" sz="1200" b="1" dirty="0" smtClean="0">
                <a:solidFill>
                  <a:srgbClr val="002060"/>
                </a:solidFill>
              </a:rPr>
              <a:t>3</a:t>
            </a:r>
            <a:r>
              <a:rPr lang="en-US" b="1" dirty="0" smtClean="0">
                <a:solidFill>
                  <a:srgbClr val="002060"/>
                </a:solidFill>
              </a:rPr>
              <a:t>/h</a:t>
            </a:r>
            <a:r>
              <a:rPr lang="en-US" sz="1200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=3.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664" y="5471765"/>
            <a:ext cx="7263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Bunching + cooling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RF3 provides formation </a:t>
            </a:r>
            <a:r>
              <a:rPr lang="en-US" b="1" dirty="0">
                <a:solidFill>
                  <a:srgbClr val="002060"/>
                </a:solidFill>
              </a:rPr>
              <a:t>of required bunch length and </a:t>
            </a:r>
            <a:r>
              <a:rPr lang="en-US" b="1" dirty="0" smtClean="0">
                <a:solidFill>
                  <a:srgbClr val="002060"/>
                </a:solidFill>
              </a:rPr>
              <a:t>momentum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194050"/>
            <a:ext cx="21955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6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Thanks for you attention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63093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2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88916"/>
            <a:ext cx="8229600" cy="503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NICA collider parameters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34958" y="6273800"/>
            <a:ext cx="9109075" cy="496888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8262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23678"/>
              </p:ext>
            </p:extLst>
          </p:nvPr>
        </p:nvGraphicFramePr>
        <p:xfrm>
          <a:off x="179388" y="1052513"/>
          <a:ext cx="5616624" cy="5264820"/>
        </p:xfrm>
        <a:graphic>
          <a:graphicData uri="http://schemas.openxmlformats.org/drawingml/2006/table">
            <a:tbl>
              <a:tblPr/>
              <a:tblGrid>
                <a:gridCol w="2788864"/>
                <a:gridCol w="1007883"/>
                <a:gridCol w="907412"/>
                <a:gridCol w="912465"/>
              </a:tblGrid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Ring circumference, m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503,04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Number of bunches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bunch length, m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Beta-function in the IP, m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Betatron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tunes,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Qx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Qy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9.44/9.44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Ring acceptance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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Long. acceptance,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p/p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±0.010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Gamma-transition,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Ion energy,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/u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Ion number per bunch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2∙10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2.4∙10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∙10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93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/p, 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60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beam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emittance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h/v,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unnormalized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Luminosity, cm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0.66e25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1e27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1e27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IBS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growthe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time, sec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sigma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51" y="1034865"/>
            <a:ext cx="331588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80026" y="3922208"/>
            <a:ext cx="3192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R.m.s</a:t>
            </a:r>
            <a:r>
              <a:rPr lang="en-US" b="1" dirty="0" smtClean="0">
                <a:solidFill>
                  <a:srgbClr val="002060"/>
                </a:solidFill>
              </a:rPr>
              <a:t> momentum spread</a:t>
            </a:r>
          </a:p>
          <a:p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en-US" b="1" dirty="0" smtClean="0">
                <a:solidFill>
                  <a:srgbClr val="002060"/>
                </a:solidFill>
              </a:rPr>
              <a:t>t equilibrium between IBS and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electron or stochastic  cooling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04448" y="646052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6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86409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Structure scheme of collider rings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3" y="764704"/>
            <a:ext cx="91440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8424" y="62373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74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Beam preparation scheme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92941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Beam storage at the experiment energy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RF barrier bucket system (RF1)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llowing storage of the required beam intensity at  half ring circumference </a:t>
            </a:r>
            <a:r>
              <a:rPr lang="en-US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Cring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/2. 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efficiency ~ 95%, about 44 - 100 injection pulses (22-50 to each ring) every 5 sec. Total accumulation time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6 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</a:t>
            </a:r>
            <a:endParaRPr lang="en-US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RF1 can be used for acceleration ions  if injection energy is less then energy of experiment RF1 generates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voltage 250-300 V.</a:t>
            </a:r>
          </a:p>
          <a:p>
            <a:pPr marL="514350" indent="-51435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lain" startAt="2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narrow-band RF system (RF2)</a:t>
            </a:r>
          </a:p>
          <a:p>
            <a:pPr>
              <a:buNone/>
              <a:defRPr/>
            </a:pPr>
            <a:r>
              <a:rPr lang="en-US" sz="2000" dirty="0" smtClean="0"/>
              <a:t>	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perating at 22  harmonics of revolution frequency;  it provides the beam bunching. </a:t>
            </a:r>
          </a:p>
          <a:p>
            <a:pPr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lain" startAt="3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narrow-band RF system (RF3) </a:t>
            </a:r>
          </a:p>
          <a:p>
            <a:pPr>
              <a:buNone/>
              <a:defRPr/>
            </a:pPr>
            <a:r>
              <a:rPr lang="en-US" sz="2000" dirty="0" smtClean="0"/>
              <a:t>	</a:t>
            </a:r>
            <a:r>
              <a:rPr lang="en-US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perating at harmonics number 66, that provides the bunch length necessary for collision experiments. </a:t>
            </a:r>
            <a:endParaRPr lang="ru-RU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lain" startAt="3"/>
            </a:pPr>
            <a:endParaRPr lang="en-US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58" y="6273806"/>
            <a:ext cx="9109075" cy="496888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8460432" y="640136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6828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5363" name="Rectangle 1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</p:txBody>
      </p:sp>
      <p:grpSp>
        <p:nvGrpSpPr>
          <p:cNvPr id="15364" name="Group 65"/>
          <p:cNvGrpSpPr>
            <a:grpSpLocks noChangeAspect="1"/>
          </p:cNvGrpSpPr>
          <p:nvPr/>
        </p:nvGrpSpPr>
        <p:grpSpPr bwMode="auto">
          <a:xfrm>
            <a:off x="179388" y="836613"/>
            <a:ext cx="8281987" cy="5472112"/>
            <a:chOff x="1784" y="3118"/>
            <a:chExt cx="7557" cy="9661"/>
          </a:xfrm>
        </p:grpSpPr>
        <p:sp>
          <p:nvSpPr>
            <p:cNvPr id="15367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784" y="3118"/>
              <a:ext cx="7557" cy="9534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68" name="Text Box 115"/>
            <p:cNvSpPr txBox="1">
              <a:spLocks noChangeArrowheads="1"/>
            </p:cNvSpPr>
            <p:nvPr/>
          </p:nvSpPr>
          <p:spPr bwMode="auto">
            <a:xfrm>
              <a:off x="4425" y="3245"/>
              <a:ext cx="3189" cy="6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00" b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Barrier RF system (1-st RF)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5369" name="AutoShape 114"/>
            <p:cNvCxnSpPr>
              <a:cxnSpLocks noChangeShapeType="1"/>
            </p:cNvCxnSpPr>
            <p:nvPr/>
          </p:nvCxnSpPr>
          <p:spPr bwMode="auto">
            <a:xfrm>
              <a:off x="2601" y="4525"/>
              <a:ext cx="182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0" name="AutoShape 113"/>
            <p:cNvCxnSpPr>
              <a:cxnSpLocks noChangeShapeType="1"/>
            </p:cNvCxnSpPr>
            <p:nvPr/>
          </p:nvCxnSpPr>
          <p:spPr bwMode="auto">
            <a:xfrm>
              <a:off x="4981" y="4526"/>
              <a:ext cx="182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1" name="AutoShape 112"/>
            <p:cNvCxnSpPr>
              <a:cxnSpLocks noChangeShapeType="1"/>
            </p:cNvCxnSpPr>
            <p:nvPr/>
          </p:nvCxnSpPr>
          <p:spPr bwMode="auto">
            <a:xfrm>
              <a:off x="7301" y="4527"/>
              <a:ext cx="1824" cy="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2" name="Freeform 111"/>
            <p:cNvSpPr>
              <a:spLocks/>
            </p:cNvSpPr>
            <p:nvPr/>
          </p:nvSpPr>
          <p:spPr bwMode="auto">
            <a:xfrm>
              <a:off x="2601" y="3984"/>
              <a:ext cx="276" cy="545"/>
            </a:xfrm>
            <a:custGeom>
              <a:avLst/>
              <a:gdLst>
                <a:gd name="T0" fmla="*/ 0 w 358"/>
                <a:gd name="T1" fmla="*/ 2080 h 469"/>
                <a:gd name="T2" fmla="*/ 8 w 358"/>
                <a:gd name="T3" fmla="*/ 336 h 469"/>
                <a:gd name="T4" fmla="*/ 15 w 358"/>
                <a:gd name="T5" fmla="*/ 66 h 469"/>
                <a:gd name="T6" fmla="*/ 22 w 358"/>
                <a:gd name="T7" fmla="*/ 672 h 469"/>
                <a:gd name="T8" fmla="*/ 27 w 358"/>
                <a:gd name="T9" fmla="*/ 2106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469"/>
                <a:gd name="T17" fmla="*/ 358 w 358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469">
                  <a:moveTo>
                    <a:pt x="0" y="463"/>
                  </a:moveTo>
                  <a:cubicBezTo>
                    <a:pt x="35" y="306"/>
                    <a:pt x="71" y="150"/>
                    <a:pt x="103" y="75"/>
                  </a:cubicBezTo>
                  <a:cubicBezTo>
                    <a:pt x="135" y="0"/>
                    <a:pt x="161" y="3"/>
                    <a:pt x="193" y="15"/>
                  </a:cubicBezTo>
                  <a:cubicBezTo>
                    <a:pt x="225" y="27"/>
                    <a:pt x="270" y="74"/>
                    <a:pt x="298" y="150"/>
                  </a:cubicBezTo>
                  <a:cubicBezTo>
                    <a:pt x="326" y="226"/>
                    <a:pt x="351" y="417"/>
                    <a:pt x="358" y="469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73" name="Freeform 110"/>
            <p:cNvSpPr>
              <a:spLocks/>
            </p:cNvSpPr>
            <p:nvPr/>
          </p:nvSpPr>
          <p:spPr bwMode="auto">
            <a:xfrm rot="10800000">
              <a:off x="3480" y="4529"/>
              <a:ext cx="277" cy="540"/>
            </a:xfrm>
            <a:custGeom>
              <a:avLst/>
              <a:gdLst>
                <a:gd name="T0" fmla="*/ 0 w 358"/>
                <a:gd name="T1" fmla="*/ 1895 h 469"/>
                <a:gd name="T2" fmla="*/ 8 w 358"/>
                <a:gd name="T3" fmla="*/ 305 h 469"/>
                <a:gd name="T4" fmla="*/ 15 w 358"/>
                <a:gd name="T5" fmla="*/ 61 h 469"/>
                <a:gd name="T6" fmla="*/ 23 w 358"/>
                <a:gd name="T7" fmla="*/ 615 h 469"/>
                <a:gd name="T8" fmla="*/ 28 w 358"/>
                <a:gd name="T9" fmla="*/ 1919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8"/>
                <a:gd name="T16" fmla="*/ 0 h 469"/>
                <a:gd name="T17" fmla="*/ 358 w 358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8" h="469">
                  <a:moveTo>
                    <a:pt x="0" y="463"/>
                  </a:moveTo>
                  <a:cubicBezTo>
                    <a:pt x="35" y="306"/>
                    <a:pt x="71" y="150"/>
                    <a:pt x="103" y="75"/>
                  </a:cubicBezTo>
                  <a:cubicBezTo>
                    <a:pt x="135" y="0"/>
                    <a:pt x="161" y="3"/>
                    <a:pt x="193" y="15"/>
                  </a:cubicBezTo>
                  <a:cubicBezTo>
                    <a:pt x="225" y="27"/>
                    <a:pt x="270" y="74"/>
                    <a:pt x="298" y="150"/>
                  </a:cubicBezTo>
                  <a:cubicBezTo>
                    <a:pt x="326" y="226"/>
                    <a:pt x="351" y="417"/>
                    <a:pt x="358" y="469"/>
                  </a:cubicBezTo>
                </a:path>
              </a:pathLst>
            </a:custGeom>
            <a:solidFill>
              <a:srgbClr val="FFFFFF"/>
            </a:solidFill>
            <a:ln w="2540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74" name="Rectangle 109"/>
            <p:cNvSpPr>
              <a:spLocks noChangeArrowheads="1"/>
            </p:cNvSpPr>
            <p:nvPr/>
          </p:nvSpPr>
          <p:spPr bwMode="auto">
            <a:xfrm>
              <a:off x="2785" y="4353"/>
              <a:ext cx="773" cy="284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75" name="Rectangle 108"/>
            <p:cNvSpPr>
              <a:spLocks noChangeArrowheads="1"/>
            </p:cNvSpPr>
            <p:nvPr/>
          </p:nvSpPr>
          <p:spPr bwMode="auto">
            <a:xfrm>
              <a:off x="5149" y="4353"/>
              <a:ext cx="773" cy="284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76" name="Rectangle 107"/>
            <p:cNvSpPr>
              <a:spLocks noChangeArrowheads="1"/>
            </p:cNvSpPr>
            <p:nvPr/>
          </p:nvSpPr>
          <p:spPr bwMode="auto">
            <a:xfrm>
              <a:off x="7301" y="4353"/>
              <a:ext cx="1824" cy="284"/>
            </a:xfrm>
            <a:prstGeom prst="rect">
              <a:avLst/>
            </a:prstGeom>
            <a:solidFill>
              <a:srgbClr val="FF0000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77" name="Text Box 106"/>
            <p:cNvSpPr txBox="1">
              <a:spLocks noChangeArrowheads="1"/>
            </p:cNvSpPr>
            <p:nvPr/>
          </p:nvSpPr>
          <p:spPr bwMode="auto">
            <a:xfrm>
              <a:off x="2877" y="5357"/>
              <a:ext cx="1247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smtClean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rPr>
                <a:t>accumulation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378" name="Oval 105"/>
            <p:cNvSpPr>
              <a:spLocks noChangeArrowheads="1"/>
            </p:cNvSpPr>
            <p:nvPr/>
          </p:nvSpPr>
          <p:spPr bwMode="auto">
            <a:xfrm>
              <a:off x="3847" y="4353"/>
              <a:ext cx="578" cy="284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79" name="Text Box 104"/>
            <p:cNvSpPr txBox="1">
              <a:spLocks noChangeArrowheads="1"/>
            </p:cNvSpPr>
            <p:nvPr/>
          </p:nvSpPr>
          <p:spPr bwMode="auto">
            <a:xfrm>
              <a:off x="4756" y="5357"/>
              <a:ext cx="2254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barriers are switched off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380" name="Text Box 103"/>
            <p:cNvSpPr txBox="1">
              <a:spLocks noChangeArrowheads="1"/>
            </p:cNvSpPr>
            <p:nvPr/>
          </p:nvSpPr>
          <p:spPr bwMode="auto">
            <a:xfrm>
              <a:off x="7485" y="5342"/>
              <a:ext cx="144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smtClean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rPr>
                <a:t>coasting beam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381" name="Text Box 102"/>
            <p:cNvSpPr txBox="1">
              <a:spLocks noChangeArrowheads="1"/>
            </p:cNvSpPr>
            <p:nvPr/>
          </p:nvSpPr>
          <p:spPr bwMode="auto">
            <a:xfrm>
              <a:off x="4296" y="5949"/>
              <a:ext cx="3189" cy="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2-nd RF system (</a:t>
              </a:r>
              <a:r>
                <a:rPr lang="en-US" altLang="ja-JP" sz="13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h=C/23m=22</a:t>
              </a:r>
              <a:r>
                <a:rPr lang="en-US" altLang="ja-JP" sz="13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)</a:t>
              </a:r>
              <a:endParaRPr lang="en-US" altLang="ja-JP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5382" name="AutoShape 101"/>
            <p:cNvCxnSpPr>
              <a:cxnSpLocks noChangeShapeType="1"/>
            </p:cNvCxnSpPr>
            <p:nvPr/>
          </p:nvCxnSpPr>
          <p:spPr bwMode="auto">
            <a:xfrm>
              <a:off x="3423" y="7724"/>
              <a:ext cx="182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3" name="AutoShape 100"/>
            <p:cNvCxnSpPr>
              <a:cxnSpLocks noChangeShapeType="1"/>
            </p:cNvCxnSpPr>
            <p:nvPr/>
          </p:nvCxnSpPr>
          <p:spPr bwMode="auto">
            <a:xfrm>
              <a:off x="6577" y="7723"/>
              <a:ext cx="182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4" name="Arc 99"/>
            <p:cNvSpPr>
              <a:spLocks/>
            </p:cNvSpPr>
            <p:nvPr/>
          </p:nvSpPr>
          <p:spPr bwMode="auto">
            <a:xfrm>
              <a:off x="3050" y="7539"/>
              <a:ext cx="373" cy="1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85" name="Arc 98"/>
            <p:cNvSpPr>
              <a:spLocks/>
            </p:cNvSpPr>
            <p:nvPr/>
          </p:nvSpPr>
          <p:spPr bwMode="auto">
            <a:xfrm rot="-10497878">
              <a:off x="5237" y="7731"/>
              <a:ext cx="332" cy="1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86" name="Arc 97"/>
            <p:cNvSpPr>
              <a:spLocks/>
            </p:cNvSpPr>
            <p:nvPr/>
          </p:nvSpPr>
          <p:spPr bwMode="auto">
            <a:xfrm rot="7165075">
              <a:off x="2972" y="7737"/>
              <a:ext cx="469" cy="2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87" name="Arc 96"/>
            <p:cNvSpPr>
              <a:spLocks/>
            </p:cNvSpPr>
            <p:nvPr/>
          </p:nvSpPr>
          <p:spPr bwMode="auto">
            <a:xfrm rot="-2979537">
              <a:off x="5186" y="7550"/>
              <a:ext cx="425" cy="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88" name="Oval 95"/>
            <p:cNvSpPr>
              <a:spLocks noChangeArrowheads="1"/>
            </p:cNvSpPr>
            <p:nvPr/>
          </p:nvSpPr>
          <p:spPr bwMode="auto">
            <a:xfrm>
              <a:off x="3423" y="7539"/>
              <a:ext cx="1814" cy="40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89" name="Arc 94"/>
            <p:cNvSpPr>
              <a:spLocks/>
            </p:cNvSpPr>
            <p:nvPr/>
          </p:nvSpPr>
          <p:spPr bwMode="auto">
            <a:xfrm rot="-4243535">
              <a:off x="8345" y="7430"/>
              <a:ext cx="468" cy="2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90" name="Arc 93"/>
            <p:cNvSpPr>
              <a:spLocks/>
            </p:cNvSpPr>
            <p:nvPr/>
          </p:nvSpPr>
          <p:spPr bwMode="auto">
            <a:xfrm rot="-10497878">
              <a:off x="8394" y="7726"/>
              <a:ext cx="424" cy="2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91" name="Arc 92"/>
            <p:cNvSpPr>
              <a:spLocks/>
            </p:cNvSpPr>
            <p:nvPr/>
          </p:nvSpPr>
          <p:spPr bwMode="auto">
            <a:xfrm>
              <a:off x="6204" y="7342"/>
              <a:ext cx="373" cy="3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92" name="Arc 91"/>
            <p:cNvSpPr>
              <a:spLocks/>
            </p:cNvSpPr>
            <p:nvPr/>
          </p:nvSpPr>
          <p:spPr bwMode="auto">
            <a:xfrm rot="6803021">
              <a:off x="6229" y="7891"/>
              <a:ext cx="487" cy="227"/>
            </a:xfrm>
            <a:custGeom>
              <a:avLst/>
              <a:gdLst>
                <a:gd name="T0" fmla="*/ 0 w 31648"/>
                <a:gd name="T1" fmla="*/ 0 h 21600"/>
                <a:gd name="T2" fmla="*/ 0 w 31648"/>
                <a:gd name="T3" fmla="*/ 0 h 21600"/>
                <a:gd name="T4" fmla="*/ 0 w 31648"/>
                <a:gd name="T5" fmla="*/ 0 h 21600"/>
                <a:gd name="T6" fmla="*/ 0 60000 65536"/>
                <a:gd name="T7" fmla="*/ 0 60000 65536"/>
                <a:gd name="T8" fmla="*/ 0 60000 65536"/>
                <a:gd name="T9" fmla="*/ 0 w 31648"/>
                <a:gd name="T10" fmla="*/ 0 h 21600"/>
                <a:gd name="T11" fmla="*/ 31648 w 316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648" h="21600" fill="none" extrusionOk="0">
                  <a:moveTo>
                    <a:pt x="0" y="2479"/>
                  </a:moveTo>
                  <a:cubicBezTo>
                    <a:pt x="3099" y="850"/>
                    <a:pt x="6547" y="-1"/>
                    <a:pt x="10048" y="0"/>
                  </a:cubicBezTo>
                  <a:cubicBezTo>
                    <a:pt x="21977" y="0"/>
                    <a:pt x="31648" y="9670"/>
                    <a:pt x="31648" y="21600"/>
                  </a:cubicBezTo>
                </a:path>
                <a:path w="31648" h="21600" stroke="0" extrusionOk="0">
                  <a:moveTo>
                    <a:pt x="0" y="2479"/>
                  </a:moveTo>
                  <a:cubicBezTo>
                    <a:pt x="3099" y="850"/>
                    <a:pt x="6547" y="-1"/>
                    <a:pt x="10048" y="0"/>
                  </a:cubicBezTo>
                  <a:cubicBezTo>
                    <a:pt x="21977" y="0"/>
                    <a:pt x="31648" y="9670"/>
                    <a:pt x="31648" y="21600"/>
                  </a:cubicBezTo>
                  <a:lnTo>
                    <a:pt x="10048" y="21600"/>
                  </a:lnTo>
                  <a:close/>
                </a:path>
              </a:pathLst>
            </a:custGeom>
            <a:noFill/>
            <a:ln w="19050">
              <a:solidFill>
                <a:srgbClr val="1F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393" name="Oval 90"/>
            <p:cNvSpPr>
              <a:spLocks noChangeArrowheads="1"/>
            </p:cNvSpPr>
            <p:nvPr/>
          </p:nvSpPr>
          <p:spPr bwMode="auto">
            <a:xfrm>
              <a:off x="6577" y="7203"/>
              <a:ext cx="1814" cy="109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94" name="Oval 89"/>
            <p:cNvSpPr>
              <a:spLocks noChangeArrowheads="1"/>
            </p:cNvSpPr>
            <p:nvPr/>
          </p:nvSpPr>
          <p:spPr bwMode="auto">
            <a:xfrm>
              <a:off x="3423" y="7613"/>
              <a:ext cx="1757" cy="284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95" name="AutoShape 88"/>
            <p:cNvSpPr>
              <a:spLocks noChangeArrowheads="1"/>
            </p:cNvSpPr>
            <p:nvPr/>
          </p:nvSpPr>
          <p:spPr bwMode="auto">
            <a:xfrm>
              <a:off x="4198" y="6957"/>
              <a:ext cx="227" cy="371"/>
            </a:xfrm>
            <a:prstGeom prst="upArrow">
              <a:avLst>
                <a:gd name="adj1" fmla="val 50000"/>
                <a:gd name="adj2" fmla="val 40859"/>
              </a:avLst>
            </a:prstGeom>
            <a:solidFill>
              <a:srgbClr val="5A5A5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396" name="AutoShape 87"/>
            <p:cNvSpPr>
              <a:spLocks noChangeArrowheads="1"/>
            </p:cNvSpPr>
            <p:nvPr/>
          </p:nvSpPr>
          <p:spPr bwMode="auto">
            <a:xfrm>
              <a:off x="4198" y="8147"/>
              <a:ext cx="227" cy="382"/>
            </a:xfrm>
            <a:prstGeom prst="downArrow">
              <a:avLst>
                <a:gd name="adj1" fmla="val 50000"/>
                <a:gd name="adj2" fmla="val 42070"/>
              </a:avLst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cxnSp>
          <p:nvCxnSpPr>
            <p:cNvPr id="15397" name="AutoShape 86"/>
            <p:cNvCxnSpPr>
              <a:cxnSpLocks noChangeShapeType="1"/>
            </p:cNvCxnSpPr>
            <p:nvPr/>
          </p:nvCxnSpPr>
          <p:spPr bwMode="auto">
            <a:xfrm>
              <a:off x="7086" y="6785"/>
              <a:ext cx="12" cy="182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8" name="AutoShape 85"/>
            <p:cNvCxnSpPr>
              <a:cxnSpLocks noChangeShapeType="1"/>
            </p:cNvCxnSpPr>
            <p:nvPr/>
          </p:nvCxnSpPr>
          <p:spPr bwMode="auto">
            <a:xfrm>
              <a:off x="7797" y="6784"/>
              <a:ext cx="12" cy="182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99" name="Text Box 84"/>
            <p:cNvSpPr txBox="1">
              <a:spLocks noChangeArrowheads="1"/>
            </p:cNvSpPr>
            <p:nvPr/>
          </p:nvSpPr>
          <p:spPr bwMode="auto">
            <a:xfrm>
              <a:off x="7242" y="6414"/>
              <a:ext cx="555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00" b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1/3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400" name="Oval 83"/>
            <p:cNvSpPr>
              <a:spLocks noChangeArrowheads="1"/>
            </p:cNvSpPr>
            <p:nvPr/>
          </p:nvSpPr>
          <p:spPr bwMode="auto">
            <a:xfrm>
              <a:off x="7086" y="7486"/>
              <a:ext cx="723" cy="511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01" name="Text Box 82"/>
            <p:cNvSpPr txBox="1">
              <a:spLocks noChangeArrowheads="1"/>
            </p:cNvSpPr>
            <p:nvPr/>
          </p:nvSpPr>
          <p:spPr bwMode="auto">
            <a:xfrm>
              <a:off x="2720" y="8767"/>
              <a:ext cx="294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smtClean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rPr>
                <a:t>bunching with adiabatic RF increase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402" name="Text Box 81"/>
            <p:cNvSpPr txBox="1">
              <a:spLocks noChangeArrowheads="1"/>
            </p:cNvSpPr>
            <p:nvPr/>
          </p:nvSpPr>
          <p:spPr bwMode="auto">
            <a:xfrm>
              <a:off x="6204" y="8767"/>
              <a:ext cx="2614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Stop at length of 1/3 of bucket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403" name="Text Box 80"/>
            <p:cNvSpPr txBox="1">
              <a:spLocks noChangeArrowheads="1"/>
            </p:cNvSpPr>
            <p:nvPr/>
          </p:nvSpPr>
          <p:spPr bwMode="auto">
            <a:xfrm>
              <a:off x="4198" y="9789"/>
              <a:ext cx="3189" cy="4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00" b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3-d RF system (h=h2x3=66)</a:t>
              </a:r>
              <a:endParaRPr lang="en-US" altLang="ja-JP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404" name="Oval 79"/>
            <p:cNvSpPr>
              <a:spLocks noChangeArrowheads="1"/>
            </p:cNvSpPr>
            <p:nvPr/>
          </p:nvSpPr>
          <p:spPr bwMode="auto">
            <a:xfrm>
              <a:off x="3757" y="11076"/>
              <a:ext cx="723" cy="51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cxnSp>
          <p:nvCxnSpPr>
            <p:cNvPr id="15405" name="AutoShape 78"/>
            <p:cNvCxnSpPr>
              <a:cxnSpLocks noChangeShapeType="1"/>
            </p:cNvCxnSpPr>
            <p:nvPr/>
          </p:nvCxnSpPr>
          <p:spPr bwMode="auto">
            <a:xfrm>
              <a:off x="3064" y="11327"/>
              <a:ext cx="2161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06" name="Oval 77"/>
            <p:cNvSpPr>
              <a:spLocks noChangeArrowheads="1"/>
            </p:cNvSpPr>
            <p:nvPr/>
          </p:nvSpPr>
          <p:spPr bwMode="auto">
            <a:xfrm>
              <a:off x="3757" y="11013"/>
              <a:ext cx="723" cy="63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07" name="Oval 76"/>
            <p:cNvSpPr>
              <a:spLocks noChangeArrowheads="1"/>
            </p:cNvSpPr>
            <p:nvPr/>
          </p:nvSpPr>
          <p:spPr bwMode="auto">
            <a:xfrm>
              <a:off x="3035" y="11013"/>
              <a:ext cx="722" cy="633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08" name="Oval 75"/>
            <p:cNvSpPr>
              <a:spLocks noChangeArrowheads="1"/>
            </p:cNvSpPr>
            <p:nvPr/>
          </p:nvSpPr>
          <p:spPr bwMode="auto">
            <a:xfrm>
              <a:off x="4491" y="11013"/>
              <a:ext cx="722" cy="63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09" name="AutoShape 74"/>
            <p:cNvSpPr>
              <a:spLocks noChangeArrowheads="1"/>
            </p:cNvSpPr>
            <p:nvPr/>
          </p:nvSpPr>
          <p:spPr bwMode="auto">
            <a:xfrm>
              <a:off x="3971" y="10469"/>
              <a:ext cx="227" cy="371"/>
            </a:xfrm>
            <a:prstGeom prst="upArrow">
              <a:avLst>
                <a:gd name="adj1" fmla="val 50000"/>
                <a:gd name="adj2" fmla="val 40859"/>
              </a:avLst>
            </a:prstGeom>
            <a:solidFill>
              <a:srgbClr val="5A5A5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10" name="AutoShape 73"/>
            <p:cNvSpPr>
              <a:spLocks noChangeArrowheads="1"/>
            </p:cNvSpPr>
            <p:nvPr/>
          </p:nvSpPr>
          <p:spPr bwMode="auto">
            <a:xfrm>
              <a:off x="3971" y="11773"/>
              <a:ext cx="227" cy="382"/>
            </a:xfrm>
            <a:prstGeom prst="downArrow">
              <a:avLst>
                <a:gd name="adj1" fmla="val 50000"/>
                <a:gd name="adj2" fmla="val 42070"/>
              </a:avLst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11" name="Oval 72"/>
            <p:cNvSpPr>
              <a:spLocks noChangeArrowheads="1"/>
            </p:cNvSpPr>
            <p:nvPr/>
          </p:nvSpPr>
          <p:spPr bwMode="auto">
            <a:xfrm>
              <a:off x="6169" y="10585"/>
              <a:ext cx="722" cy="139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12" name="Oval 71"/>
            <p:cNvSpPr>
              <a:spLocks noChangeArrowheads="1"/>
            </p:cNvSpPr>
            <p:nvPr/>
          </p:nvSpPr>
          <p:spPr bwMode="auto">
            <a:xfrm>
              <a:off x="6891" y="10586"/>
              <a:ext cx="723" cy="139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13" name="Oval 70"/>
            <p:cNvSpPr>
              <a:spLocks noChangeArrowheads="1"/>
            </p:cNvSpPr>
            <p:nvPr/>
          </p:nvSpPr>
          <p:spPr bwMode="auto">
            <a:xfrm>
              <a:off x="7614" y="10585"/>
              <a:ext cx="722" cy="139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cxnSp>
          <p:nvCxnSpPr>
            <p:cNvPr id="15414" name="AutoShape 69"/>
            <p:cNvCxnSpPr>
              <a:cxnSpLocks noChangeShapeType="1"/>
            </p:cNvCxnSpPr>
            <p:nvPr/>
          </p:nvCxnSpPr>
          <p:spPr bwMode="auto">
            <a:xfrm>
              <a:off x="6158" y="11283"/>
              <a:ext cx="21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15" name="Oval 68"/>
            <p:cNvSpPr>
              <a:spLocks noChangeArrowheads="1"/>
            </p:cNvSpPr>
            <p:nvPr/>
          </p:nvSpPr>
          <p:spPr bwMode="auto">
            <a:xfrm>
              <a:off x="7086" y="10840"/>
              <a:ext cx="386" cy="933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</a:endParaRPr>
            </a:p>
          </p:txBody>
        </p:sp>
        <p:sp>
          <p:nvSpPr>
            <p:cNvPr id="15416" name="Text Box 67"/>
            <p:cNvSpPr txBox="1">
              <a:spLocks noChangeArrowheads="1"/>
            </p:cNvSpPr>
            <p:nvPr/>
          </p:nvSpPr>
          <p:spPr bwMode="auto">
            <a:xfrm>
              <a:off x="2626" y="12383"/>
              <a:ext cx="294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smtClean="0">
                  <a:solidFill>
                    <a:srgbClr val="000000"/>
                  </a:solidFill>
                  <a:ea typeface="Calibri" pitchFamily="34" charset="0"/>
                  <a:cs typeface="Times New Roman" pitchFamily="18" charset="0"/>
                </a:rPr>
                <a:t>rebucketing adiabatic RF increase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417" name="Text Box 66"/>
            <p:cNvSpPr txBox="1">
              <a:spLocks noChangeArrowheads="1"/>
            </p:cNvSpPr>
            <p:nvPr/>
          </p:nvSpPr>
          <p:spPr bwMode="auto">
            <a:xfrm>
              <a:off x="5768" y="12382"/>
              <a:ext cx="294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697" tIns="44348" rIns="88697" bIns="443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10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bunch has final parameters</a:t>
              </a:r>
              <a:endParaRPr lang="en-US" altLang="ja-JP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15365" name="TextBox 107"/>
          <p:cNvSpPr txBox="1">
            <a:spLocks noChangeArrowheads="1"/>
          </p:cNvSpPr>
          <p:nvPr/>
        </p:nvSpPr>
        <p:spPr bwMode="auto">
          <a:xfrm>
            <a:off x="323850" y="18891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>
                <a:solidFill>
                  <a:srgbClr val="000000"/>
                </a:solidFill>
                <a:latin typeface="Adobe Caslon Pro Bold" pitchFamily="18" charset="0"/>
                <a:ea typeface="ＭＳ Ｐゴシック" charset="-128"/>
              </a:rPr>
              <a:t>S</a:t>
            </a:r>
            <a:r>
              <a:rPr lang="en-US" altLang="ja-JP" sz="2800" b="1" dirty="0" smtClean="0">
                <a:solidFill>
                  <a:srgbClr val="000000"/>
                </a:solidFill>
                <a:latin typeface="Adobe Caslon Pro Bold" pitchFamily="18" charset="0"/>
                <a:ea typeface="ＭＳ Ｐゴシック" charset="-128"/>
              </a:rPr>
              <a:t>cheme</a:t>
            </a:r>
            <a:r>
              <a:rPr lang="en-US" altLang="ja-JP" sz="2800" dirty="0" smtClean="0">
                <a:solidFill>
                  <a:srgbClr val="000000"/>
                </a:solidFill>
                <a:latin typeface="Adobe Caslon Pro Bold" pitchFamily="18" charset="0"/>
                <a:ea typeface="ＭＳ Ｐゴシック" charset="-128"/>
              </a:rPr>
              <a:t> </a:t>
            </a:r>
            <a:r>
              <a:rPr lang="en-US" altLang="ja-JP" sz="2800" b="1" dirty="0" smtClean="0">
                <a:solidFill>
                  <a:srgbClr val="000000"/>
                </a:solidFill>
                <a:latin typeface="Adobe Caslon Pro Bold" pitchFamily="18" charset="0"/>
                <a:ea typeface="ＭＳ Ｐゴシック" charset="-128"/>
              </a:rPr>
              <a:t>of RF cycle in collider</a:t>
            </a:r>
            <a:endParaRPr lang="ru-RU" altLang="ja-JP" sz="2800" b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1BEFD5-9C3D-4F76-BFEF-91B20841F2EE}" type="slidenum">
              <a:rPr lang="ru-RU" altLang="ja-JP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1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395288" y="188915"/>
            <a:ext cx="8229600" cy="561975"/>
          </a:xfrm>
        </p:spPr>
        <p:txBody>
          <a:bodyPr/>
          <a:lstStyle/>
          <a:p>
            <a:r>
              <a:rPr lang="en-US" sz="3600" b="1" smtClean="0"/>
              <a:t>Main parameters of RF systems</a:t>
            </a:r>
            <a:endParaRPr lang="ru-RU" sz="3600" smtClean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030789"/>
              </p:ext>
            </p:extLst>
          </p:nvPr>
        </p:nvGraphicFramePr>
        <p:xfrm>
          <a:off x="755576" y="1844824"/>
          <a:ext cx="8229600" cy="311079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6424"/>
                <a:gridCol w="1296144"/>
                <a:gridCol w="1584176"/>
                <a:gridCol w="1532856"/>
              </a:tblGrid>
              <a:tr h="556828">
                <a:tc>
                  <a:txBody>
                    <a:bodyPr/>
                    <a:lstStyle/>
                    <a:p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RF1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RF2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RF3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883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Frequency, MHz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BB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11.48-12.9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34.4-38.7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55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en-US" sz="26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voltage amplitude, kV</a:t>
                      </a:r>
                      <a:endParaRPr lang="ru-RU" sz="26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 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100 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1000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55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Voltage per resonator, kV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556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  <a:sym typeface="Symbol"/>
                        </a:rPr>
                        <a:t>Number of resonators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grpSp>
        <p:nvGrpSpPr>
          <p:cNvPr id="19492" name="Group 7"/>
          <p:cNvGrpSpPr>
            <a:grpSpLocks/>
          </p:cNvGrpSpPr>
          <p:nvPr/>
        </p:nvGrpSpPr>
        <p:grpSpPr bwMode="auto">
          <a:xfrm>
            <a:off x="33" y="6361179"/>
            <a:ext cx="9109075" cy="496887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19495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96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8460432" y="646119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7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70"/>
            <a:ext cx="7772400" cy="72007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Maximal luminosity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58"/>
            <a:ext cx="4554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2060"/>
                </a:solidFill>
              </a:rPr>
              <a:t>Betta function in collision point is minimal</a:t>
            </a:r>
          </a:p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 =0.35 m and =0.6 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750" y="1634709"/>
            <a:ext cx="842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2. Collision frequency is maximal,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Number of bunches </a:t>
            </a:r>
            <a:r>
              <a:rPr lang="en-US" b="1" dirty="0" err="1" smtClean="0">
                <a:solidFill>
                  <a:srgbClr val="002060"/>
                </a:solidFill>
              </a:rPr>
              <a:t>n</a:t>
            </a:r>
            <a:r>
              <a:rPr lang="en-US" sz="1200" b="1" dirty="0" err="1" smtClean="0">
                <a:solidFill>
                  <a:srgbClr val="002060"/>
                </a:solidFill>
              </a:rPr>
              <a:t>b</a:t>
            </a:r>
            <a:r>
              <a:rPr lang="en-US" b="1" dirty="0" smtClean="0">
                <a:solidFill>
                  <a:srgbClr val="002060"/>
                </a:solidFill>
              </a:rPr>
              <a:t> =22  to avoid  parasitic collisions in IP region with length 23 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67" y="2321004"/>
            <a:ext cx="8704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</a:t>
            </a:r>
            <a:r>
              <a:rPr lang="en-US" b="1" dirty="0" smtClean="0">
                <a:solidFill>
                  <a:srgbClr val="002060"/>
                </a:solidFill>
              </a:rPr>
              <a:t>. Bunch length is minimal</a:t>
            </a:r>
          </a:p>
          <a:p>
            <a:r>
              <a:rPr lang="en-US" b="1" dirty="0">
                <a:solidFill>
                  <a:srgbClr val="002060"/>
                </a:solidFill>
                <a:sym typeface="Symbol"/>
              </a:rPr>
              <a:t></a:t>
            </a:r>
            <a:r>
              <a:rPr lang="en-US" sz="1200" b="1" dirty="0" smtClean="0">
                <a:solidFill>
                  <a:srgbClr val="002060"/>
                </a:solidFill>
              </a:rPr>
              <a:t>b</a:t>
            </a:r>
            <a:r>
              <a:rPr lang="en-US" b="1" dirty="0" smtClean="0">
                <a:solidFill>
                  <a:srgbClr val="002060"/>
                </a:solidFill>
              </a:rPr>
              <a:t>=0.6 m to reduce hour-glass effect in collision point,  further reduction of bunch length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became to increase of  peak current and </a:t>
            </a:r>
            <a:r>
              <a:rPr lang="en-US" b="1" dirty="0" err="1" smtClean="0">
                <a:solidFill>
                  <a:srgbClr val="002060"/>
                </a:solidFill>
              </a:rPr>
              <a:t>betatron</a:t>
            </a:r>
            <a:r>
              <a:rPr lang="en-US" b="1" dirty="0" smtClean="0">
                <a:solidFill>
                  <a:srgbClr val="002060"/>
                </a:solidFill>
              </a:rPr>
              <a:t> tune shift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640" y="3244334"/>
            <a:ext cx="41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2060"/>
                </a:solidFill>
              </a:rPr>
              <a:t>Phase density in bunch is maximal </a:t>
            </a:r>
            <a:r>
              <a:rPr lang="en-US" b="1" dirty="0" err="1" smtClean="0">
                <a:solidFill>
                  <a:srgbClr val="002060"/>
                </a:solidFill>
              </a:rPr>
              <a:t>N</a:t>
            </a:r>
            <a:r>
              <a:rPr lang="en-US" sz="1200" b="1" dirty="0" err="1" smtClean="0">
                <a:solidFill>
                  <a:srgbClr val="002060"/>
                </a:solidFill>
              </a:rPr>
              <a:t>b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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640" y="3650105"/>
            <a:ext cx="3252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5. </a:t>
            </a:r>
            <a:r>
              <a:rPr lang="en-US" b="1" dirty="0" smtClean="0">
                <a:solidFill>
                  <a:srgbClr val="002060"/>
                </a:solidFill>
              </a:rPr>
              <a:t>Bunch intensity is maximal </a:t>
            </a:r>
            <a:r>
              <a:rPr lang="en-US" b="1" dirty="0" err="1" smtClean="0">
                <a:solidFill>
                  <a:srgbClr val="002060"/>
                </a:solidFill>
              </a:rPr>
              <a:t>N</a:t>
            </a:r>
            <a:r>
              <a:rPr lang="en-US" sz="1200" b="1" dirty="0" err="1" smtClean="0">
                <a:solidFill>
                  <a:srgbClr val="002060"/>
                </a:solidFill>
              </a:rPr>
              <a:t>b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5728" y="63093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21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3366"/>
            <a:ext cx="7772400" cy="47667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Incoherent </a:t>
            </a:r>
            <a:r>
              <a:rPr lang="en-US" sz="2800" b="1" dirty="0" err="1">
                <a:solidFill>
                  <a:srgbClr val="C00000"/>
                </a:solidFill>
              </a:rPr>
              <a:t>b</a:t>
            </a:r>
            <a:r>
              <a:rPr lang="en-US" sz="2800" b="1" dirty="0" err="1" smtClean="0">
                <a:solidFill>
                  <a:srgbClr val="C00000"/>
                </a:solidFill>
              </a:rPr>
              <a:t>etatron</a:t>
            </a:r>
            <a:r>
              <a:rPr lang="en-US" sz="2800" b="1" dirty="0" smtClean="0">
                <a:solidFill>
                  <a:srgbClr val="C00000"/>
                </a:solidFill>
              </a:rPr>
              <a:t> tune shift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5371" y="395372"/>
            <a:ext cx="157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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Q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tot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=Q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sp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+2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9019" y="756237"/>
            <a:ext cx="542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tune shift of bunched beam  at experiment parameters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77176" y="1117297"/>
                <a:ext cx="5316584" cy="428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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Q</a:t>
                </a:r>
                <a:r>
                  <a:rPr lang="en-US" sz="1200" b="1" dirty="0" err="1" smtClean="0">
                    <a:solidFill>
                      <a:srgbClr val="002060"/>
                    </a:solidFill>
                    <a:sym typeface="Symbol"/>
                  </a:rPr>
                  <a:t>sp</a:t>
                </a:r>
                <a:r>
                  <a:rPr lang="en-US" sz="1200" b="1" dirty="0" smtClean="0">
                    <a:solidFill>
                      <a:srgbClr val="002060"/>
                    </a:solidFill>
                    <a:sym typeface="Symbol"/>
                  </a:rPr>
                  <a:t>-bunch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=-(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𝒁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)(</m:t>
                        </m:r>
                      </m:den>
                    </m:f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𝑵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𝒃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𝝅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𝜷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𝜸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𝜺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)(</m:t>
                        </m:r>
                        <m:f>
                          <m:fPr>
                            <m:type m:val="lin"/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𝒓𝒊𝒏𝒈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𝟐</m:t>
                                </m:r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𝝅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𝒔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76" y="1117297"/>
                <a:ext cx="5316584" cy="428066"/>
              </a:xfrm>
              <a:prstGeom prst="rect">
                <a:avLst/>
              </a:prstGeom>
              <a:blipFill rotWithShape="1">
                <a:blip r:embed="rId2"/>
                <a:stretch>
                  <a:fillRect l="-1032" t="-91549" b="-145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239012" y="1940792"/>
            <a:ext cx="516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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Q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sp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-bunch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 - 0.035/0.014  at ion energy 1/4.5 GeV/n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4574" y="3866343"/>
            <a:ext cx="6719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Beam- beam parameter of bunched beam et experiment parameters</a:t>
            </a:r>
            <a:endParaRPr lang="ru-RU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088760" y="4237189"/>
                <a:ext cx="4332020" cy="406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</a:t>
                </a:r>
                <a:r>
                  <a:rPr lang="en-US" sz="1200" b="1" dirty="0" smtClean="0">
                    <a:solidFill>
                      <a:srgbClr val="002060"/>
                    </a:solidFill>
                    <a:sym typeface="Symbol"/>
                  </a:rPr>
                  <a:t>bunch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sym typeface="Symbol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𝒁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)(</m:t>
                        </m:r>
                        <m:f>
                          <m:fPr>
                            <m:type m:val="lin"/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sym typeface="Symbol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sym typeface="Symbol"/>
                                  </a:rPr>
                                  <m:t>𝒃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sym typeface="Symbol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𝝅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𝜸𝜺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)(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𝜷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)/</m:t>
                            </m:r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60" y="4237189"/>
                <a:ext cx="4332020" cy="406778"/>
              </a:xfrm>
              <a:prstGeom prst="rect">
                <a:avLst/>
              </a:prstGeom>
              <a:blipFill rotWithShape="1">
                <a:blip r:embed="rId3"/>
                <a:stretch>
                  <a:fillRect l="-1268" t="-101493" b="-155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105358" y="4949952"/>
            <a:ext cx="5428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  <a:sym typeface="Symbol"/>
              </a:rPr>
              <a:t></a:t>
            </a:r>
            <a:r>
              <a:rPr lang="da-DK" sz="1200" b="1" dirty="0" smtClean="0">
                <a:solidFill>
                  <a:srgbClr val="002060"/>
                </a:solidFill>
                <a:sym typeface="Symbol"/>
              </a:rPr>
              <a:t>bunch</a:t>
            </a:r>
            <a:r>
              <a:rPr lang="da-DK" b="1" dirty="0" smtClean="0">
                <a:solidFill>
                  <a:srgbClr val="002060"/>
                </a:solidFill>
              </a:rPr>
              <a:t>= 0.004/0.0014  at ion energy 1/4.5 GeV/n </a:t>
            </a:r>
            <a:endParaRPr lang="da-DK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2268" y="5302268"/>
            <a:ext cx="444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Stack beam at maximal storage  ion intensity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3094" y="6309320"/>
            <a:ext cx="4703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  <a:sym typeface="Symbol"/>
              </a:rPr>
              <a:t></a:t>
            </a:r>
            <a:r>
              <a:rPr lang="da-DK" sz="1200" b="1" dirty="0" smtClean="0">
                <a:solidFill>
                  <a:srgbClr val="002060"/>
                </a:solidFill>
                <a:sym typeface="Symbol"/>
              </a:rPr>
              <a:t>stack</a:t>
            </a:r>
            <a:r>
              <a:rPr lang="da-DK" b="1" dirty="0" smtClean="0">
                <a:solidFill>
                  <a:srgbClr val="002060"/>
                </a:solidFill>
              </a:rPr>
              <a:t>= 0.00</a:t>
            </a:r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da-DK" b="1" dirty="0" smtClean="0">
                <a:solidFill>
                  <a:srgbClr val="002060"/>
                </a:solidFill>
              </a:rPr>
              <a:t>/0.001</a:t>
            </a:r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da-DK" b="1" dirty="0" smtClean="0">
                <a:solidFill>
                  <a:srgbClr val="002060"/>
                </a:solidFill>
              </a:rPr>
              <a:t>  at ion energy 1/4.5 GeV/n </a:t>
            </a:r>
            <a:endParaRPr lang="da-DK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8234" y="2997538"/>
            <a:ext cx="503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  <a:sym typeface="Symbol"/>
              </a:rPr>
              <a:t>Q</a:t>
            </a:r>
            <a:r>
              <a:rPr lang="da-DK" sz="1200" b="1" dirty="0" smtClean="0">
                <a:solidFill>
                  <a:srgbClr val="002060"/>
                </a:solidFill>
                <a:sym typeface="Symbol"/>
              </a:rPr>
              <a:t>sp-stack</a:t>
            </a:r>
            <a:r>
              <a:rPr lang="da-DK" b="1" dirty="0" smtClean="0">
                <a:solidFill>
                  <a:srgbClr val="002060"/>
                </a:solidFill>
              </a:rPr>
              <a:t>= -0.013/0.005  at ion energy 1/4.5 GeV/n </a:t>
            </a:r>
            <a:endParaRPr lang="da-DK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386340" y="1545366"/>
                <a:ext cx="2851769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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Q</a:t>
                </a:r>
                <a:r>
                  <a:rPr lang="en-US" sz="1200" b="1" dirty="0" err="1" smtClean="0">
                    <a:solidFill>
                      <a:srgbClr val="002060"/>
                    </a:solidFill>
                    <a:sym typeface="Symbol"/>
                  </a:rPr>
                  <a:t>sp</a:t>
                </a:r>
                <a:r>
                  <a:rPr lang="en-US" sz="1200" b="1" dirty="0" smtClean="0">
                    <a:solidFill>
                      <a:srgbClr val="002060"/>
                    </a:solidFill>
                    <a:sym typeface="Symbol"/>
                  </a:rPr>
                  <a:t>-bunch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 N/(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n</a:t>
                </a:r>
                <a:r>
                  <a:rPr lang="en-US" sz="1200" b="1" dirty="0" err="1" smtClean="0">
                    <a:solidFill>
                      <a:srgbClr val="002060"/>
                    </a:solidFill>
                    <a:sym typeface="Symbol"/>
                  </a:rPr>
                  <a:t>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𝝅</m:t>
                        </m:r>
                      </m:e>
                    </m:rad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𝝈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00206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340" y="1545366"/>
                <a:ext cx="2851769" cy="395429"/>
              </a:xfrm>
              <a:prstGeom prst="rect">
                <a:avLst/>
              </a:prstGeom>
              <a:blipFill rotWithShape="1">
                <a:blip r:embed="rId4"/>
                <a:stretch>
                  <a:fillRect l="-1709" t="-3125" b="-26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1203087" y="2274838"/>
            <a:ext cx="6207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Stack beam at maximal storage  ion intensity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86333" y="2628206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sym typeface="Symbol"/>
              </a:rPr>
              <a:t></a:t>
            </a:r>
            <a:r>
              <a:rPr lang="en-US" b="1" dirty="0" err="1" smtClean="0">
                <a:solidFill>
                  <a:srgbClr val="002060"/>
                </a:solidFill>
              </a:rPr>
              <a:t>Q</a:t>
            </a:r>
            <a:r>
              <a:rPr lang="en-US" sz="1200" b="1" dirty="0" err="1" smtClean="0">
                <a:solidFill>
                  <a:srgbClr val="002060"/>
                </a:solidFill>
              </a:rPr>
              <a:t>sp-stack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</a:t>
            </a:r>
            <a:r>
              <a:rPr lang="en-US" b="1" dirty="0" err="1" smtClean="0">
                <a:solidFill>
                  <a:srgbClr val="002060"/>
                </a:solidFill>
              </a:rPr>
              <a:t>N</a:t>
            </a:r>
            <a:r>
              <a:rPr lang="en-US" b="1" dirty="0" smtClean="0">
                <a:solidFill>
                  <a:srgbClr val="002060"/>
                </a:solidFill>
              </a:rPr>
              <a:t>/(</a:t>
            </a:r>
            <a:r>
              <a:rPr lang="en-US" b="1" dirty="0" err="1" smtClean="0">
                <a:solidFill>
                  <a:srgbClr val="002060"/>
                </a:solidFill>
              </a:rPr>
              <a:t>C</a:t>
            </a:r>
            <a:r>
              <a:rPr lang="en-US" sz="1200" b="1" dirty="0" err="1" smtClean="0">
                <a:solidFill>
                  <a:srgbClr val="002060"/>
                </a:solidFill>
              </a:rPr>
              <a:t>ring</a:t>
            </a:r>
            <a:r>
              <a:rPr lang="en-US" b="1" dirty="0" smtClean="0">
                <a:solidFill>
                  <a:srgbClr val="002060"/>
                </a:solidFill>
              </a:rPr>
              <a:t> /2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220976" y="3457585"/>
                <a:ext cx="4928752" cy="39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</a:t>
                </a:r>
                <a:r>
                  <a:rPr lang="en-US" b="1" dirty="0" err="1" smtClean="0">
                    <a:solidFill>
                      <a:srgbClr val="002060"/>
                    </a:solidFill>
                  </a:rPr>
                  <a:t>Q</a:t>
                </a:r>
                <a:r>
                  <a:rPr lang="en-US" sz="1200" b="1" dirty="0" err="1" smtClean="0">
                    <a:solidFill>
                      <a:srgbClr val="002060"/>
                    </a:solidFill>
                  </a:rPr>
                  <a:t>sp</a:t>
                </a:r>
                <a:r>
                  <a:rPr lang="en-US" sz="1200" b="1" dirty="0" smtClean="0">
                    <a:solidFill>
                      <a:srgbClr val="002060"/>
                    </a:solidFill>
                  </a:rPr>
                  <a:t>-bunch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/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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Q</a:t>
                </a:r>
                <a:r>
                  <a:rPr lang="en-US" sz="1200" b="1" dirty="0" err="1" smtClean="0">
                    <a:solidFill>
                      <a:srgbClr val="002060"/>
                    </a:solidFill>
                    <a:sym typeface="Symbol"/>
                  </a:rPr>
                  <a:t>sp</a:t>
                </a:r>
                <a:r>
                  <a:rPr lang="en-US" sz="1200" b="1" dirty="0" smtClean="0">
                    <a:solidFill>
                      <a:srgbClr val="002060"/>
                    </a:solidFill>
                    <a:sym typeface="Symbol"/>
                  </a:rPr>
                  <a:t>-stack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=(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C</a:t>
                </a:r>
                <a:r>
                  <a:rPr lang="en-US" sz="1200" b="1" dirty="0" err="1" smtClean="0">
                    <a:solidFill>
                      <a:srgbClr val="002060"/>
                    </a:solidFill>
                    <a:sym typeface="Symbol"/>
                  </a:rPr>
                  <a:t>ring</a:t>
                </a:r>
                <a:r>
                  <a:rPr lang="en-US" b="1" dirty="0" smtClean="0">
                    <a:solidFill>
                      <a:srgbClr val="002060"/>
                    </a:solidFill>
                    <a:sym typeface="Symbol"/>
                  </a:rPr>
                  <a:t>/2)/(</a:t>
                </a:r>
                <a:r>
                  <a:rPr lang="en-US" b="1" dirty="0" err="1" smtClean="0">
                    <a:solidFill>
                      <a:srgbClr val="002060"/>
                    </a:solidFill>
                    <a:sym typeface="Symbol"/>
                  </a:rPr>
                  <a:t>n</a:t>
                </a:r>
                <a:r>
                  <a:rPr lang="en-US" sz="1200" b="1" dirty="0" err="1" smtClean="0">
                    <a:solidFill>
                      <a:srgbClr val="002060"/>
                    </a:solidFill>
                    <a:sym typeface="Symbol"/>
                  </a:rPr>
                  <a:t>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sym typeface="Symbol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𝝅</m:t>
                        </m:r>
                      </m:e>
                    </m:rad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𝝈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)=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𝟐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.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sym typeface="Symbol"/>
                      </a:rPr>
                      <m:t>𝟕𝟒</m:t>
                    </m:r>
                  </m:oMath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976" y="3457585"/>
                <a:ext cx="4928752" cy="395429"/>
              </a:xfrm>
              <a:prstGeom prst="rect">
                <a:avLst/>
              </a:prstGeom>
              <a:blipFill rotWithShape="1">
                <a:blip r:embed="rId5"/>
                <a:stretch>
                  <a:fillRect l="-989" t="-3077" b="-2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угольник 25"/>
          <p:cNvSpPr/>
          <p:nvPr/>
        </p:nvSpPr>
        <p:spPr>
          <a:xfrm>
            <a:off x="1253135" y="4621455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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bunch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N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n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b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222" y="5545928"/>
            <a:ext cx="212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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stack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N</a:t>
            </a:r>
            <a:r>
              <a:rPr lang="en-US" b="1" dirty="0" err="1">
                <a:solidFill>
                  <a:srgbClr val="002060"/>
                </a:solidFill>
                <a:sym typeface="Symbol"/>
              </a:rPr>
              <a:t>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l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col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/(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C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ring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/2)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77192" y="5915260"/>
            <a:ext cx="2921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sym typeface="Symbol"/>
              </a:rPr>
              <a:t>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bunch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/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stack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=(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C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ring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/2l</a:t>
            </a:r>
            <a:r>
              <a:rPr lang="en-US" sz="1200" b="1" dirty="0" smtClean="0">
                <a:solidFill>
                  <a:srgbClr val="002060"/>
                </a:solidFill>
                <a:sym typeface="Symbol"/>
              </a:rPr>
              <a:t>col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)/</a:t>
            </a:r>
            <a:r>
              <a:rPr lang="en-US" b="1" dirty="0" err="1" smtClean="0">
                <a:solidFill>
                  <a:srgbClr val="002060"/>
                </a:solidFill>
                <a:sym typeface="Symbol"/>
              </a:rPr>
              <a:t>n</a:t>
            </a:r>
            <a:r>
              <a:rPr lang="en-US" sz="1200" b="1" dirty="0" err="1" smtClean="0">
                <a:solidFill>
                  <a:srgbClr val="002060"/>
                </a:solidFill>
                <a:sym typeface="Symbol"/>
              </a:rPr>
              <a:t>b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=1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8424" y="63093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76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20285</TotalTime>
  <Words>1732</Words>
  <Application>Microsoft Office PowerPoint</Application>
  <PresentationFormat>Экран (4:3)</PresentationFormat>
  <Paragraphs>318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24</vt:i4>
      </vt:variant>
    </vt:vector>
  </HeadingPairs>
  <TitlesOfParts>
    <vt:vector size="47" baseType="lpstr">
      <vt:lpstr>Тема Office</vt:lpstr>
      <vt:lpstr>1_Тема Office</vt:lpstr>
      <vt:lpstr>5_Тема Office</vt:lpstr>
      <vt:lpstr>6_Тема Office</vt:lpstr>
      <vt:lpstr>7_Тема Office</vt:lpstr>
      <vt:lpstr>9_Тема Office</vt:lpstr>
      <vt:lpstr>1_Оформление по умолчанию</vt:lpstr>
      <vt:lpstr>2_Тема Office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13_Тема Office</vt:lpstr>
      <vt:lpstr>12_Тема Office</vt:lpstr>
      <vt:lpstr>4_Тема Office</vt:lpstr>
      <vt:lpstr>3_Тема Office</vt:lpstr>
      <vt:lpstr>7_Оформление по умолчанию</vt:lpstr>
      <vt:lpstr>8_Оформление по умолчанию</vt:lpstr>
      <vt:lpstr>8_Тема Office</vt:lpstr>
      <vt:lpstr>Оформление по умолчанию</vt:lpstr>
      <vt:lpstr>10_Тема Office</vt:lpstr>
      <vt:lpstr>11_Тема Office</vt:lpstr>
      <vt:lpstr>Ion storage  and bunch formation in the Collider rings E. Syresin</vt:lpstr>
      <vt:lpstr>Longitudinal Bunch parameters after Nuclotron</vt:lpstr>
      <vt:lpstr>NICA collider parameters</vt:lpstr>
      <vt:lpstr>Structure scheme of collider rings </vt:lpstr>
      <vt:lpstr>Beam preparation scheme</vt:lpstr>
      <vt:lpstr>Презентация PowerPoint</vt:lpstr>
      <vt:lpstr>Main parameters of RF systems</vt:lpstr>
      <vt:lpstr>Maximal luminosity</vt:lpstr>
      <vt:lpstr>Incoherent betatron tune shift </vt:lpstr>
      <vt:lpstr>5 order sum resonances </vt:lpstr>
      <vt:lpstr>Bumps of ion orbits  in collision region at storage of ion beams</vt:lpstr>
      <vt:lpstr>β* Variation at storage of ion beams</vt:lpstr>
      <vt:lpstr> Bump orbit at IP beta function 2.5 m</vt:lpstr>
      <vt:lpstr>Reduction of  parasitic collisions of stored ion beams </vt:lpstr>
      <vt:lpstr>Parameters of BB RF1 station</vt:lpstr>
      <vt:lpstr>RF barrier buckets, scheme operation</vt:lpstr>
      <vt:lpstr>Презентация PowerPoint</vt:lpstr>
      <vt:lpstr>Презентация PowerPoint</vt:lpstr>
      <vt:lpstr>Презентация PowerPoint</vt:lpstr>
      <vt:lpstr>Презентация PowerPoint</vt:lpstr>
      <vt:lpstr>Increase of accumulated particle number on time BETACOOL simulation (e – cooling). E=1.5 GeV/u.  Smirnov A. simulation of stochastic cooling. E= 3.5 GeV/u.  T. Katayama</vt:lpstr>
      <vt:lpstr>RF2 voltage  </vt:lpstr>
      <vt:lpstr>Choice of the RF3 harmonics number</vt:lpstr>
      <vt:lpstr>Thanks for you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103</cp:revision>
  <cp:lastPrinted>2017-05-05T14:25:11Z</cp:lastPrinted>
  <dcterms:created xsi:type="dcterms:W3CDTF">2017-04-21T08:25:46Z</dcterms:created>
  <dcterms:modified xsi:type="dcterms:W3CDTF">2017-05-10T07:24:09Z</dcterms:modified>
</cp:coreProperties>
</file>