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1"/>
  </p:notesMasterIdLst>
  <p:handoutMasterIdLst>
    <p:handoutMasterId r:id="rId32"/>
  </p:handoutMasterIdLst>
  <p:sldIdLst>
    <p:sldId id="419" r:id="rId2"/>
    <p:sldId id="440" r:id="rId3"/>
    <p:sldId id="449" r:id="rId4"/>
    <p:sldId id="420" r:id="rId5"/>
    <p:sldId id="421" r:id="rId6"/>
    <p:sldId id="425" r:id="rId7"/>
    <p:sldId id="426" r:id="rId8"/>
    <p:sldId id="448" r:id="rId9"/>
    <p:sldId id="444" r:id="rId10"/>
    <p:sldId id="429" r:id="rId11"/>
    <p:sldId id="438" r:id="rId12"/>
    <p:sldId id="422" r:id="rId13"/>
    <p:sldId id="423" r:id="rId14"/>
    <p:sldId id="424" r:id="rId15"/>
    <p:sldId id="428" r:id="rId16"/>
    <p:sldId id="427" r:id="rId17"/>
    <p:sldId id="445" r:id="rId18"/>
    <p:sldId id="446" r:id="rId19"/>
    <p:sldId id="430" r:id="rId20"/>
    <p:sldId id="431" r:id="rId21"/>
    <p:sldId id="436" r:id="rId22"/>
    <p:sldId id="432" r:id="rId23"/>
    <p:sldId id="433" r:id="rId24"/>
    <p:sldId id="447" r:id="rId25"/>
    <p:sldId id="434" r:id="rId26"/>
    <p:sldId id="435" r:id="rId27"/>
    <p:sldId id="441" r:id="rId28"/>
    <p:sldId id="442" r:id="rId29"/>
    <p:sldId id="43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0E94EFCC-E01E-40D0-8E36-BEAC7E5747E7}">
          <p14:sldIdLst>
            <p14:sldId id="419"/>
            <p14:sldId id="440"/>
            <p14:sldId id="449"/>
            <p14:sldId id="420"/>
            <p14:sldId id="421"/>
            <p14:sldId id="425"/>
            <p14:sldId id="426"/>
            <p14:sldId id="448"/>
            <p14:sldId id="444"/>
            <p14:sldId id="429"/>
            <p14:sldId id="438"/>
            <p14:sldId id="422"/>
            <p14:sldId id="423"/>
            <p14:sldId id="424"/>
            <p14:sldId id="428"/>
            <p14:sldId id="427"/>
            <p14:sldId id="445"/>
            <p14:sldId id="446"/>
            <p14:sldId id="430"/>
            <p14:sldId id="431"/>
            <p14:sldId id="436"/>
            <p14:sldId id="432"/>
            <p14:sldId id="433"/>
            <p14:sldId id="447"/>
            <p14:sldId id="434"/>
            <p14:sldId id="435"/>
            <p14:sldId id="441"/>
            <p14:sldId id="442"/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206" autoAdjust="0"/>
    <p:restoredTop sz="96524" autoAdjust="0"/>
  </p:normalViewPr>
  <p:slideViewPr>
    <p:cSldViewPr>
      <p:cViewPr>
        <p:scale>
          <a:sx n="125" d="100"/>
          <a:sy n="125" d="100"/>
        </p:scale>
        <p:origin x="-1140" y="-48"/>
      </p:cViewPr>
      <p:guideLst>
        <p:guide orient="horz" pos="19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0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50-200\gorbe\win\work\&#1042;&#1054;&#1051;&#1050;&#1054;&#1042;\MAK2017\Diagnostics\pick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50-200\gorbe\win\work\&#1042;&#1054;&#1051;&#1050;&#1054;&#1042;\MAK2017\Diagnostics\pick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93285214348206"/>
          <c:y val="6.5289442986293383E-2"/>
          <c:w val="0.68578477690288719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v>Sum</c:v>
          </c:tx>
          <c:marker>
            <c:symbol val="none"/>
          </c:marker>
          <c:val>
            <c:numRef>
              <c:f>Sheet1!$E$1:$E$33</c:f>
              <c:numCache>
                <c:formatCode>Основной</c:formatCode>
                <c:ptCount val="33"/>
                <c:pt idx="0">
                  <c:v>700</c:v>
                </c:pt>
                <c:pt idx="1">
                  <c:v>688</c:v>
                </c:pt>
                <c:pt idx="2">
                  <c:v>614</c:v>
                </c:pt>
                <c:pt idx="3">
                  <c:v>582</c:v>
                </c:pt>
                <c:pt idx="4">
                  <c:v>562</c:v>
                </c:pt>
                <c:pt idx="5">
                  <c:v>552</c:v>
                </c:pt>
                <c:pt idx="6">
                  <c:v>540</c:v>
                </c:pt>
                <c:pt idx="7">
                  <c:v>532</c:v>
                </c:pt>
                <c:pt idx="8">
                  <c:v>528</c:v>
                </c:pt>
                <c:pt idx="9">
                  <c:v>528</c:v>
                </c:pt>
                <c:pt idx="10">
                  <c:v>524</c:v>
                </c:pt>
                <c:pt idx="11">
                  <c:v>524</c:v>
                </c:pt>
                <c:pt idx="12">
                  <c:v>522</c:v>
                </c:pt>
                <c:pt idx="13">
                  <c:v>522</c:v>
                </c:pt>
                <c:pt idx="14">
                  <c:v>520</c:v>
                </c:pt>
                <c:pt idx="15">
                  <c:v>522</c:v>
                </c:pt>
                <c:pt idx="16">
                  <c:v>522</c:v>
                </c:pt>
                <c:pt idx="17">
                  <c:v>522</c:v>
                </c:pt>
                <c:pt idx="18">
                  <c:v>524</c:v>
                </c:pt>
                <c:pt idx="19">
                  <c:v>524</c:v>
                </c:pt>
                <c:pt idx="20">
                  <c:v>526</c:v>
                </c:pt>
                <c:pt idx="21">
                  <c:v>528</c:v>
                </c:pt>
                <c:pt idx="22">
                  <c:v>532</c:v>
                </c:pt>
                <c:pt idx="23">
                  <c:v>534</c:v>
                </c:pt>
                <c:pt idx="24">
                  <c:v>538</c:v>
                </c:pt>
                <c:pt idx="25">
                  <c:v>544</c:v>
                </c:pt>
                <c:pt idx="26">
                  <c:v>548</c:v>
                </c:pt>
                <c:pt idx="27">
                  <c:v>560</c:v>
                </c:pt>
                <c:pt idx="28">
                  <c:v>572</c:v>
                </c:pt>
                <c:pt idx="29">
                  <c:v>594</c:v>
                </c:pt>
                <c:pt idx="30">
                  <c:v>630</c:v>
                </c:pt>
                <c:pt idx="31">
                  <c:v>700</c:v>
                </c:pt>
                <c:pt idx="32">
                  <c:v>928</c:v>
                </c:pt>
              </c:numCache>
            </c:numRef>
          </c:val>
          <c:smooth val="0"/>
        </c:ser>
        <c:ser>
          <c:idx val="1"/>
          <c:order val="1"/>
          <c:tx>
            <c:v>Delta</c:v>
          </c:tx>
          <c:marker>
            <c:symbol val="none"/>
          </c:marker>
          <c:val>
            <c:numRef>
              <c:f>Sheet1!$F$1:$F$33</c:f>
              <c:numCache>
                <c:formatCode>Основной</c:formatCode>
                <c:ptCount val="33"/>
                <c:pt idx="0">
                  <c:v>344</c:v>
                </c:pt>
                <c:pt idx="1">
                  <c:v>332</c:v>
                </c:pt>
                <c:pt idx="2">
                  <c:v>278</c:v>
                </c:pt>
                <c:pt idx="3">
                  <c:v>242</c:v>
                </c:pt>
                <c:pt idx="4">
                  <c:v>214</c:v>
                </c:pt>
                <c:pt idx="5">
                  <c:v>192</c:v>
                </c:pt>
                <c:pt idx="6">
                  <c:v>168</c:v>
                </c:pt>
                <c:pt idx="7">
                  <c:v>148</c:v>
                </c:pt>
                <c:pt idx="8">
                  <c:v>128</c:v>
                </c:pt>
                <c:pt idx="9">
                  <c:v>108</c:v>
                </c:pt>
                <c:pt idx="10">
                  <c:v>92</c:v>
                </c:pt>
                <c:pt idx="11">
                  <c:v>72</c:v>
                </c:pt>
                <c:pt idx="12">
                  <c:v>54</c:v>
                </c:pt>
                <c:pt idx="13">
                  <c:v>38</c:v>
                </c:pt>
                <c:pt idx="14">
                  <c:v>20</c:v>
                </c:pt>
                <c:pt idx="15">
                  <c:v>6</c:v>
                </c:pt>
                <c:pt idx="16">
                  <c:v>-14</c:v>
                </c:pt>
                <c:pt idx="17">
                  <c:v>-34</c:v>
                </c:pt>
                <c:pt idx="18">
                  <c:v>-52</c:v>
                </c:pt>
                <c:pt idx="19">
                  <c:v>-68</c:v>
                </c:pt>
                <c:pt idx="20">
                  <c:v>-86</c:v>
                </c:pt>
                <c:pt idx="21">
                  <c:v>-104</c:v>
                </c:pt>
                <c:pt idx="22">
                  <c:v>-120</c:v>
                </c:pt>
                <c:pt idx="23">
                  <c:v>-138</c:v>
                </c:pt>
                <c:pt idx="24">
                  <c:v>-158</c:v>
                </c:pt>
                <c:pt idx="25">
                  <c:v>-176</c:v>
                </c:pt>
                <c:pt idx="26">
                  <c:v>-196</c:v>
                </c:pt>
                <c:pt idx="27">
                  <c:v>-216</c:v>
                </c:pt>
                <c:pt idx="28">
                  <c:v>-240</c:v>
                </c:pt>
                <c:pt idx="29">
                  <c:v>-266</c:v>
                </c:pt>
                <c:pt idx="30">
                  <c:v>-302</c:v>
                </c:pt>
                <c:pt idx="31">
                  <c:v>-360</c:v>
                </c:pt>
                <c:pt idx="32">
                  <c:v>-504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59104"/>
        <c:axId val="200960640"/>
      </c:lineChart>
      <c:catAx>
        <c:axId val="20095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960640"/>
        <c:crosses val="autoZero"/>
        <c:auto val="1"/>
        <c:lblAlgn val="ctr"/>
        <c:lblOffset val="100"/>
        <c:noMultiLvlLbl val="0"/>
      </c:catAx>
      <c:valAx>
        <c:axId val="200960640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200959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4610673665792"/>
          <c:y val="7.4548702245552628E-2"/>
          <c:w val="0.69852077865266837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v>Normalized</c:v>
          </c:tx>
          <c:marker>
            <c:symbol val="none"/>
          </c:marker>
          <c:val>
            <c:numRef>
              <c:f>Sheet1!$G$1:$G$33</c:f>
              <c:numCache>
                <c:formatCode>Основной</c:formatCode>
                <c:ptCount val="33"/>
                <c:pt idx="0">
                  <c:v>0.49142857142857144</c:v>
                </c:pt>
                <c:pt idx="1">
                  <c:v>0.48255813953488375</c:v>
                </c:pt>
                <c:pt idx="2">
                  <c:v>0.45276872964169379</c:v>
                </c:pt>
                <c:pt idx="3">
                  <c:v>0.41580756013745707</c:v>
                </c:pt>
                <c:pt idx="4">
                  <c:v>0.38078291814946619</c:v>
                </c:pt>
                <c:pt idx="5">
                  <c:v>0.34782608695652173</c:v>
                </c:pt>
                <c:pt idx="6">
                  <c:v>0.31111111111111112</c:v>
                </c:pt>
                <c:pt idx="7">
                  <c:v>0.2781954887218045</c:v>
                </c:pt>
                <c:pt idx="8">
                  <c:v>0.24242424242424243</c:v>
                </c:pt>
                <c:pt idx="9">
                  <c:v>0.20454545454545456</c:v>
                </c:pt>
                <c:pt idx="10">
                  <c:v>0.17557251908396945</c:v>
                </c:pt>
                <c:pt idx="11">
                  <c:v>0.13740458015267176</c:v>
                </c:pt>
                <c:pt idx="12">
                  <c:v>0.10344827586206896</c:v>
                </c:pt>
                <c:pt idx="13">
                  <c:v>7.2796934865900387E-2</c:v>
                </c:pt>
                <c:pt idx="14">
                  <c:v>3.8461538461538464E-2</c:v>
                </c:pt>
                <c:pt idx="15">
                  <c:v>1.1494252873563218E-2</c:v>
                </c:pt>
                <c:pt idx="16">
                  <c:v>-2.681992337164751E-2</c:v>
                </c:pt>
                <c:pt idx="17">
                  <c:v>-6.5134099616858232E-2</c:v>
                </c:pt>
                <c:pt idx="18">
                  <c:v>-9.9236641221374045E-2</c:v>
                </c:pt>
                <c:pt idx="19">
                  <c:v>-0.12977099236641221</c:v>
                </c:pt>
                <c:pt idx="20">
                  <c:v>-0.1634980988593156</c:v>
                </c:pt>
                <c:pt idx="21">
                  <c:v>-0.19696969696969696</c:v>
                </c:pt>
                <c:pt idx="22">
                  <c:v>-0.22556390977443608</c:v>
                </c:pt>
                <c:pt idx="23">
                  <c:v>-0.25842696629213485</c:v>
                </c:pt>
                <c:pt idx="24">
                  <c:v>-0.29368029739776952</c:v>
                </c:pt>
                <c:pt idx="25">
                  <c:v>-0.3235294117647059</c:v>
                </c:pt>
                <c:pt idx="26">
                  <c:v>-0.35766423357664234</c:v>
                </c:pt>
                <c:pt idx="27">
                  <c:v>-0.38571428571428573</c:v>
                </c:pt>
                <c:pt idx="28">
                  <c:v>-0.41958041958041958</c:v>
                </c:pt>
                <c:pt idx="29">
                  <c:v>-0.44781144781144783</c:v>
                </c:pt>
                <c:pt idx="30">
                  <c:v>-0.47936507936507938</c:v>
                </c:pt>
                <c:pt idx="31">
                  <c:v>-0.51428571428571423</c:v>
                </c:pt>
                <c:pt idx="32">
                  <c:v>-0.5431034482758621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72544"/>
        <c:axId val="200978432"/>
      </c:lineChart>
      <c:catAx>
        <c:axId val="200972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978432"/>
        <c:crosses val="autoZero"/>
        <c:auto val="1"/>
        <c:lblAlgn val="ctr"/>
        <c:lblOffset val="100"/>
        <c:noMultiLvlLbl val="0"/>
      </c:catAx>
      <c:valAx>
        <c:axId val="200978432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20097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79155730533696"/>
          <c:y val="0.43453847989281058"/>
          <c:w val="0.24043066491688539"/>
          <c:h val="8.430262650735091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FA1D3-E1F2-4F03-A61F-2A47350D6C51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0DA3-2934-4C61-A8A0-001D2D097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3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4DE9-B00F-44DC-BFF7-9530AD38DED7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B2B32-9C13-49CE-AC68-4559841E8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5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NICA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1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45324"/>
            <a:ext cx="2895600" cy="3761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MAC’2017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MAC’2017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NICA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6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4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MAC’2017                                                            NICA Control System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NICA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954652" cy="1470025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6532" y="5946314"/>
            <a:ext cx="8136904" cy="540060"/>
          </a:xfrm>
        </p:spPr>
        <p:txBody>
          <a:bodyPr/>
          <a:lstStyle/>
          <a:p>
            <a:r>
              <a:rPr lang="en-US" sz="2800" dirty="0" err="1" smtClean="0"/>
              <a:t>Evgeny</a:t>
            </a:r>
            <a:r>
              <a:rPr lang="en-US" sz="2800" dirty="0" smtClean="0"/>
              <a:t> Gorbachev, </a:t>
            </a:r>
            <a:r>
              <a:rPr lang="en-US" sz="2800" dirty="0" smtClean="0"/>
              <a:t>Valery </a:t>
            </a:r>
            <a:r>
              <a:rPr lang="en-US" sz="2800" dirty="0" err="1" smtClean="0"/>
              <a:t>Volkov</a:t>
            </a:r>
            <a:r>
              <a:rPr lang="en-US" sz="2800" dirty="0" smtClean="0"/>
              <a:t>, LHEP, JINR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3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signals processing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3" descr="bpm4100-t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500198"/>
            <a:ext cx="30607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1540" y="16848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14 bit ADC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100MHz clock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/>
              <a:t>Low noise input amplifiers 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2 </a:t>
            </a:r>
            <a:r>
              <a:rPr lang="en-US" sz="2000" dirty="0" err="1"/>
              <a:t>Gbps</a:t>
            </a:r>
            <a:r>
              <a:rPr lang="en-US" sz="2000" dirty="0"/>
              <a:t> data </a:t>
            </a:r>
            <a:r>
              <a:rPr lang="en-US" sz="2000" dirty="0" smtClean="0"/>
              <a:t>throughput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6046" y="1315532"/>
            <a:ext cx="253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Nuclotron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212976"/>
            <a:ext cx="6096528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62" y="1196752"/>
            <a:ext cx="6262763" cy="232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signals processing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6046" y="1315532"/>
            <a:ext cx="227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Hadron system: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890" y="2996952"/>
            <a:ext cx="4006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Specifications: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16 </a:t>
            </a:r>
            <a:r>
              <a:rPr lang="en-US" sz="2000" dirty="0"/>
              <a:t>input channels (4 per module)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16 bit ADC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250MS/s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6</a:t>
            </a:r>
            <a:r>
              <a:rPr lang="en-US" sz="2000" dirty="0" smtClean="0"/>
              <a:t>.5Gbps Rocket I/O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4GB memory per module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892" y="4856676"/>
            <a:ext cx="79730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Data paths:</a:t>
            </a:r>
            <a:endParaRPr lang="en-US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Broadband data (ADC@250MHz) -270MS (&gt;1s of data), 4 channels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Bunch-by-bunch data – 200MS (&gt;66s of data @1MHz bunch rep rate)</a:t>
            </a: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Slow data stream (10 S/s)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Fast data stream (10kS/s)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225460"/>
            <a:ext cx="4006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Output data: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Raw(A,B,C,D)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calculated beam position (X,Y)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Charge(SUM)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FFT, FFT peak</a:t>
            </a:r>
          </a:p>
        </p:txBody>
      </p:sp>
    </p:spTree>
    <p:extLst>
      <p:ext uri="{BB962C8B-B14F-4D97-AF65-F5344CB8AC3E}">
        <p14:creationId xmlns:p14="http://schemas.microsoft.com/office/powerpoint/2010/main" val="21662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current measurements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8" t="20012" r="12152" b="12688"/>
          <a:stretch>
            <a:fillRect/>
          </a:stretch>
        </p:blipFill>
        <p:spPr bwMode="auto">
          <a:xfrm>
            <a:off x="5004048" y="2708920"/>
            <a:ext cx="35528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435" y="1259758"/>
            <a:ext cx="8021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New Parametric current transformer (NPCT, </a:t>
            </a:r>
            <a:r>
              <a:rPr lang="en-US" sz="2800" dirty="0" err="1" smtClean="0">
                <a:solidFill>
                  <a:schemeClr val="tx2"/>
                </a:solidFill>
              </a:rPr>
              <a:t>Bergoz</a:t>
            </a:r>
            <a:r>
              <a:rPr lang="en-US" sz="2800" dirty="0" smtClean="0">
                <a:solidFill>
                  <a:schemeClr val="tx2"/>
                </a:solidFill>
              </a:rPr>
              <a:t>) – </a:t>
            </a:r>
            <a:r>
              <a:rPr lang="en-US" sz="2800" dirty="0">
                <a:solidFill>
                  <a:schemeClr val="tx2"/>
                </a:solidFill>
              </a:rPr>
              <a:t>DC non-destructive beam current </a:t>
            </a:r>
            <a:r>
              <a:rPr lang="en-US" sz="2800" dirty="0" smtClean="0">
                <a:solidFill>
                  <a:schemeClr val="tx2"/>
                </a:solidFill>
              </a:rPr>
              <a:t>measurement.</a:t>
            </a:r>
            <a:endParaRPr lang="en-US" sz="2800" dirty="0" smtClean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33079"/>
              </p:ext>
            </p:extLst>
          </p:nvPr>
        </p:nvGraphicFramePr>
        <p:xfrm>
          <a:off x="97160" y="3320988"/>
          <a:ext cx="4474840" cy="27432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22512"/>
                <a:gridCol w="2952328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Full scale ranges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±20mA, ±200mA, ±2A, ±20A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Bandwidth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DC to 10 kHz</a:t>
                      </a:r>
                      <a:endParaRPr lang="en-GB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±10V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Resolution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</a:t>
                      </a:r>
                      <a:r>
                        <a:rPr lang="en-GB" dirty="0" smtClean="0"/>
                        <a:t>5µArms/√</a:t>
                      </a:r>
                      <a:r>
                        <a:rPr lang="en-GB" dirty="0"/>
                        <a:t>Hz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Linearity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&lt;0.1%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 Output 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±0.1%   ± zero </a:t>
                      </a:r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Current measurements</a:t>
            </a:r>
            <a:endParaRPr lang="ru-RU" dirty="0"/>
          </a:p>
        </p:txBody>
      </p:sp>
      <p:pic>
        <p:nvPicPr>
          <p:cNvPr id="7" name="Рисунок 11" descr="IMG_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r="15454" b="5762"/>
          <a:stretch>
            <a:fillRect/>
          </a:stretch>
        </p:blipFill>
        <p:spPr bwMode="auto">
          <a:xfrm>
            <a:off x="179512" y="3681028"/>
            <a:ext cx="4122294" cy="272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2083" y="3789040"/>
            <a:ext cx="4360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DC current measurements by NPCT installed on Nuclotron.</a:t>
            </a:r>
            <a:endParaRPr lang="en-US" sz="2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2050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23763" r="22838" b="42484"/>
          <a:stretch>
            <a:fillRect/>
          </a:stretch>
        </p:blipFill>
        <p:spPr bwMode="auto">
          <a:xfrm>
            <a:off x="2880989" y="1268760"/>
            <a:ext cx="5943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0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Current measurements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846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Fast current transformer (FCT, </a:t>
            </a:r>
            <a:r>
              <a:rPr lang="en-US" sz="2800" dirty="0" err="1" smtClean="0">
                <a:solidFill>
                  <a:schemeClr val="tx2"/>
                </a:solidFill>
              </a:rPr>
              <a:t>Bergoz</a:t>
            </a:r>
            <a:r>
              <a:rPr lang="en-US" sz="2800" dirty="0" smtClean="0">
                <a:solidFill>
                  <a:schemeClr val="tx2"/>
                </a:solidFill>
              </a:rPr>
              <a:t>) – non-destructive instrument to observe longitudinal beam profiles.</a:t>
            </a:r>
            <a:endParaRPr lang="en-US" sz="2800" dirty="0" smtClean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615000"/>
              </p:ext>
            </p:extLst>
          </p:nvPr>
        </p:nvGraphicFramePr>
        <p:xfrm>
          <a:off x="457200" y="3268821"/>
          <a:ext cx="4834880" cy="1828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34480"/>
                <a:gridCol w="3600400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Sensitivity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0.5V/A to </a:t>
                      </a:r>
                      <a:r>
                        <a:rPr lang="en-US" dirty="0" smtClean="0"/>
                        <a:t>20V/A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Bandwidth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cutoff frequency up to 2GHz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Droop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&lt;6 %/us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Rise 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200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Output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50Ω terminated SMA jack connector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2636912"/>
            <a:ext cx="2197861" cy="29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Current measurements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6433" y="5671562"/>
            <a:ext cx="8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Beam current measurements by FCTs on Nuclotron and LU20-Nuclotron transfer channel.</a:t>
            </a:r>
            <a:endParaRPr lang="ru-RU" sz="2000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6788"/>
            <a:ext cx="2422153" cy="2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Рисунок 4" descr="Описание: 23031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63461"/>
            <a:ext cx="5763580" cy="389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4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pic>
        <p:nvPicPr>
          <p:cNvPr id="6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t="23688" r="48869" b="6735"/>
          <a:stretch>
            <a:fillRect/>
          </a:stretch>
        </p:blipFill>
        <p:spPr bwMode="auto">
          <a:xfrm>
            <a:off x="5883163" y="800708"/>
            <a:ext cx="250825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dirty="0" smtClean="0"/>
              <a:t>Beam profile measurements (channels)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1520" y="2456892"/>
            <a:ext cx="5436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Two planes.</a:t>
            </a:r>
            <a:endParaRPr lang="ru-RU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/>
              <a:t>32×32 </a:t>
            </a:r>
            <a:r>
              <a:rPr lang="en-US" sz="2400" dirty="0" smtClean="0"/>
              <a:t>wires</a:t>
            </a:r>
            <a:r>
              <a:rPr lang="ru-RU" sz="2400" dirty="0" smtClean="0"/>
              <a:t> </a:t>
            </a:r>
            <a:r>
              <a:rPr lang="en-US" sz="2400" dirty="0" smtClean="0"/>
              <a:t>on high vacuum ceramics frames.</a:t>
            </a:r>
            <a:endParaRPr lang="ru-RU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Gold plated tungsten 50 um diameter.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2 mm between wires.</a:t>
            </a:r>
            <a:endParaRPr lang="ru-RU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70 mm internal diameter.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err="1" smtClean="0"/>
              <a:t>ConFlat</a:t>
            </a:r>
            <a:r>
              <a:rPr lang="en-US" sz="2400" dirty="0" smtClean="0"/>
              <a:t> </a:t>
            </a:r>
            <a:r>
              <a:rPr lang="en-US" sz="2400" dirty="0"/>
              <a:t>DN</a:t>
            </a:r>
            <a:r>
              <a:rPr lang="ru-RU" sz="2400" dirty="0" smtClean="0"/>
              <a:t>100</a:t>
            </a:r>
            <a:r>
              <a:rPr lang="en-US" sz="2400" dirty="0" smtClean="0"/>
              <a:t> flange.</a:t>
            </a:r>
            <a:endParaRPr lang="ru-RU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Electrical actuator.</a:t>
            </a:r>
          </a:p>
        </p:txBody>
      </p:sp>
    </p:spTree>
    <p:extLst>
      <p:ext uri="{BB962C8B-B14F-4D97-AF65-F5344CB8AC3E}">
        <p14:creationId xmlns:p14="http://schemas.microsoft.com/office/powerpoint/2010/main" val="31788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dirty="0" smtClean="0"/>
              <a:t>Beam profile measurements (channels)</a:t>
            </a:r>
            <a:endParaRPr lang="ru-RU" dirty="0"/>
          </a:p>
        </p:txBody>
      </p:sp>
      <p:pic>
        <p:nvPicPr>
          <p:cNvPr id="2050" name="Picture 2" descr="DSCF0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b="32652"/>
          <a:stretch>
            <a:fillRect/>
          </a:stretch>
        </p:blipFill>
        <p:spPr bwMode="auto">
          <a:xfrm>
            <a:off x="242214" y="2420888"/>
            <a:ext cx="8659571" cy="29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31540" y="1232756"/>
            <a:ext cx="7884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/>
            <a:r>
              <a:rPr lang="en-US" sz="2400" dirty="0" smtClean="0"/>
              <a:t>First item was manufactured in Bulgaria and delivered to JINR. </a:t>
            </a:r>
          </a:p>
        </p:txBody>
      </p:sp>
    </p:spTree>
    <p:extLst>
      <p:ext uri="{BB962C8B-B14F-4D97-AF65-F5344CB8AC3E}">
        <p14:creationId xmlns:p14="http://schemas.microsoft.com/office/powerpoint/2010/main" val="12618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dirty="0" smtClean="0"/>
              <a:t>Beam profile measurements (channels)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506485" cy="3406688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3522" y="1052736"/>
            <a:ext cx="61206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/>
            <a:r>
              <a:rPr lang="en-US" sz="2000" dirty="0" smtClean="0"/>
              <a:t>Digital </a:t>
            </a:r>
            <a:r>
              <a:rPr lang="en-US" sz="2000" dirty="0" smtClean="0"/>
              <a:t>synchronization, data acquisition and processing system prototype: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NI PXI-1031 4-slot crate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NI PXI-8820 controller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NI PXI-6255 acquisition board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NI PXI-7952R </a:t>
            </a:r>
            <a:r>
              <a:rPr lang="en-US" sz="2000" dirty="0" err="1" smtClean="0"/>
              <a:t>FlexRIO</a:t>
            </a:r>
            <a:r>
              <a:rPr lang="en-US" sz="2000" dirty="0" smtClean="0"/>
              <a:t> board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3730392"/>
            <a:ext cx="3358756" cy="23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profile measurements (rings)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30173" r="36476" b="9929"/>
          <a:stretch>
            <a:fillRect/>
          </a:stretch>
        </p:blipFill>
        <p:spPr bwMode="auto">
          <a:xfrm>
            <a:off x="827584" y="2492896"/>
            <a:ext cx="3744416" cy="32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8" t="39076" r="27170" b="9007"/>
          <a:stretch>
            <a:fillRect/>
          </a:stretch>
        </p:blipFill>
        <p:spPr bwMode="auto">
          <a:xfrm>
            <a:off x="5004048" y="2924944"/>
            <a:ext cx="3768458" cy="26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523" y="1052736"/>
            <a:ext cx="8232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Ionization Profile Monitor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Detection of residual gas ionization using micro-channel plate (MCP) detector.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Up to 1e9 single charged beam intensity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0.5 mm spatial </a:t>
            </a:r>
            <a:r>
              <a:rPr lang="en-US" sz="2000" dirty="0" smtClean="0"/>
              <a:t>resolution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26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2312876"/>
            <a:ext cx="8229600" cy="2268252"/>
          </a:xfrm>
        </p:spPr>
        <p:txBody>
          <a:bodyPr/>
          <a:lstStyle/>
          <a:p>
            <a:r>
              <a:rPr lang="en-US" dirty="0" smtClean="0"/>
              <a:t>Overview of diagnostic devices.</a:t>
            </a:r>
          </a:p>
          <a:p>
            <a:r>
              <a:rPr lang="en-US" dirty="0" smtClean="0"/>
              <a:t>Diagnostics devices quantity and placement on accelerators and transfer channels.</a:t>
            </a:r>
          </a:p>
          <a:p>
            <a:r>
              <a:rPr lang="en-US" dirty="0" smtClean="0"/>
              <a:t>Conclusions.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48523" r="29550" b="15958"/>
          <a:stretch>
            <a:fillRect/>
          </a:stretch>
        </p:blipFill>
        <p:spPr bwMode="auto">
          <a:xfrm>
            <a:off x="0" y="1029407"/>
            <a:ext cx="3599892" cy="19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9" descr="Описание: NEYITR_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1418" r="1360" b="8879"/>
          <a:stretch>
            <a:fillRect/>
          </a:stretch>
        </p:blipFill>
        <p:spPr bwMode="auto">
          <a:xfrm>
            <a:off x="4103948" y="2996952"/>
            <a:ext cx="4932040" cy="34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monitors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5516" y="2996228"/>
            <a:ext cx="361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BDKN-96 </a:t>
            </a:r>
            <a:r>
              <a:rPr lang="ru-RU" dirty="0" err="1" smtClean="0"/>
              <a:t>probe</a:t>
            </a:r>
            <a:r>
              <a:rPr lang="en-US" dirty="0"/>
              <a:t>:</a:t>
            </a:r>
            <a:r>
              <a:rPr lang="en-US" dirty="0" smtClean="0"/>
              <a:t> measurements </a:t>
            </a:r>
            <a:r>
              <a:rPr lang="en-US" dirty="0"/>
              <a:t>of dose rate, power flux density and neutron </a:t>
            </a:r>
            <a:r>
              <a:rPr lang="en-US" dirty="0" smtClean="0"/>
              <a:t>dose</a:t>
            </a:r>
            <a:r>
              <a:rPr lang="ru-RU" dirty="0" smtClean="0"/>
              <a:t>.</a:t>
            </a:r>
            <a:endParaRPr lang="en-US" dirty="0" smtClean="0"/>
          </a:p>
        </p:txBody>
      </p:sp>
      <p:graphicFrame>
        <p:nvGraphicFramePr>
          <p:cNvPr id="1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3514"/>
              </p:ext>
            </p:extLst>
          </p:nvPr>
        </p:nvGraphicFramePr>
        <p:xfrm>
          <a:off x="0" y="4005064"/>
          <a:ext cx="4014192" cy="22927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0949"/>
                <a:gridCol w="1763243"/>
              </a:tblGrid>
              <a:tr h="329336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Dose </a:t>
                      </a:r>
                      <a:r>
                        <a:rPr lang="en-US" sz="1600" b="0" dirty="0" smtClean="0">
                          <a:effectLst/>
                        </a:rPr>
                        <a:t>rate</a:t>
                      </a:r>
                      <a:endParaRPr lang="en-US" sz="1600" b="0" dirty="0">
                        <a:effectLst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600" b="0" dirty="0">
                          <a:effectLst/>
                        </a:rPr>
                        <a:t>0.1 μ</a:t>
                      </a:r>
                      <a:r>
                        <a:rPr lang="en-GB" sz="1600" b="0" dirty="0">
                          <a:effectLst/>
                        </a:rPr>
                        <a:t>Sv·h</a:t>
                      </a:r>
                      <a:r>
                        <a:rPr lang="en-GB" sz="1600" b="0" baseline="30000" dirty="0">
                          <a:effectLst/>
                        </a:rPr>
                        <a:t>-1</a:t>
                      </a:r>
                      <a:r>
                        <a:rPr lang="en-GB" sz="1600" b="0" dirty="0">
                          <a:effectLst/>
                        </a:rPr>
                        <a:t> ÷ 0.1 Sv·h</a:t>
                      </a:r>
                      <a:r>
                        <a:rPr lang="en-GB" sz="1600" b="0" baseline="30000" dirty="0">
                          <a:effectLst/>
                        </a:rPr>
                        <a:t>-1</a:t>
                      </a:r>
                      <a:endParaRPr lang="en-GB" sz="1600" b="0" dirty="0">
                        <a:effectLst/>
                      </a:endParaRPr>
                    </a:p>
                  </a:txBody>
                  <a:tcPr marL="72000" marR="72000" marT="0" marB="0" anchor="ctr"/>
                </a:tc>
              </a:tr>
              <a:tr h="329336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Dose </a:t>
                      </a:r>
                      <a:r>
                        <a:rPr lang="en-US" sz="1600" dirty="0" smtClean="0">
                          <a:effectLst/>
                        </a:rPr>
                        <a:t>range</a:t>
                      </a:r>
                      <a:endParaRPr lang="en-US" sz="1600" dirty="0">
                        <a:effectLst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effectLst/>
                        </a:rPr>
                        <a:t>0.1 μ</a:t>
                      </a:r>
                      <a:r>
                        <a:rPr lang="en-GB" sz="1600" dirty="0" err="1">
                          <a:effectLst/>
                        </a:rPr>
                        <a:t>Sv</a:t>
                      </a:r>
                      <a:r>
                        <a:rPr lang="en-GB" sz="1600" dirty="0">
                          <a:effectLst/>
                        </a:rPr>
                        <a:t> ÷ 1.0 </a:t>
                      </a:r>
                      <a:r>
                        <a:rPr lang="en-GB" sz="1600" dirty="0" err="1">
                          <a:effectLst/>
                        </a:rPr>
                        <a:t>Sv</a:t>
                      </a:r>
                      <a:endParaRPr lang="en-GB" sz="1600" dirty="0">
                        <a:effectLst/>
                      </a:endParaRPr>
                    </a:p>
                  </a:txBody>
                  <a:tcPr marL="72000" marR="72000" marT="0" marB="0" anchor="ctr"/>
                </a:tc>
              </a:tr>
              <a:tr h="329336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Power flux </a:t>
                      </a:r>
                      <a:r>
                        <a:rPr lang="en-US" sz="1600" dirty="0" smtClean="0">
                          <a:effectLst/>
                        </a:rPr>
                        <a:t>density</a:t>
                      </a:r>
                      <a:endParaRPr lang="en-US" sz="1600" dirty="0">
                        <a:effectLst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1 ÷ </a:t>
                      </a:r>
                      <a:r>
                        <a:rPr lang="pt-BR" sz="1600" dirty="0" smtClean="0">
                          <a:effectLst/>
                        </a:rPr>
                        <a:t>10</a:t>
                      </a:r>
                      <a:r>
                        <a:rPr lang="pt-BR" sz="1600" baseline="30000" dirty="0" smtClean="0">
                          <a:effectLst/>
                        </a:rPr>
                        <a:t>4</a:t>
                      </a:r>
                      <a:r>
                        <a:rPr lang="pt-BR" sz="1600" dirty="0" smtClean="0">
                          <a:effectLst/>
                        </a:rPr>
                        <a:t>s</a:t>
                      </a:r>
                      <a:r>
                        <a:rPr lang="pt-BR" sz="1600" baseline="30000" dirty="0" smtClean="0">
                          <a:effectLst/>
                        </a:rPr>
                        <a:t>-1</a:t>
                      </a:r>
                      <a:r>
                        <a:rPr lang="pt-BR" sz="1600" dirty="0" smtClean="0">
                          <a:effectLst/>
                        </a:rPr>
                        <a:t>·сm</a:t>
                      </a:r>
                      <a:r>
                        <a:rPr lang="pt-BR" sz="1600" baseline="30000" dirty="0" smtClean="0">
                          <a:effectLst/>
                        </a:rPr>
                        <a:t>-2</a:t>
                      </a:r>
                      <a:endParaRPr lang="pt-BR" sz="1600" dirty="0">
                        <a:effectLst/>
                      </a:endParaRPr>
                    </a:p>
                  </a:txBody>
                  <a:tcPr marL="72000" marR="72000" marT="0" marB="0" anchor="ctr"/>
                </a:tc>
              </a:tr>
              <a:tr h="329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Energy range of neutrons 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0.025 eV ÷ 14 MeV</a:t>
                      </a:r>
                    </a:p>
                  </a:txBody>
                  <a:tcPr marL="72000" marR="72000" marT="0" marB="0" anchor="ctr"/>
                </a:tc>
              </a:tr>
              <a:tr h="329336">
                <a:tc>
                  <a:txBody>
                    <a:bodyPr/>
                    <a:lstStyle/>
                    <a:p>
                      <a:r>
                        <a:rPr lang="en-GB" sz="1600" dirty="0"/>
                        <a:t>Protection index 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IP65 </a:t>
                      </a:r>
                    </a:p>
                  </a:txBody>
                  <a:tcPr marL="72000" marR="72000" marT="0" marB="0"/>
                </a:tc>
              </a:tr>
              <a:tr h="433099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Overall dimensions, weight: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295x142x100mm2.25kg</a:t>
                      </a:r>
                      <a:endParaRPr lang="en-GB" sz="1600" dirty="0">
                        <a:effectLst/>
                      </a:endParaRPr>
                    </a:p>
                  </a:txBody>
                  <a:tcPr marL="72000" marR="7200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03948" y="1193870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Damage prevention: vital for superconducting accelerators.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Diagnostics: position and time of losses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06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measurements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21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4903" y="1373697"/>
            <a:ext cx="9048930" cy="4764530"/>
            <a:chOff x="74903" y="1373697"/>
            <a:chExt cx="9048930" cy="476453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362" y="2071508"/>
              <a:ext cx="2350820" cy="130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29160" cap="flat">
                  <a:solidFill>
                    <a:srgbClr val="00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716" y="1619490"/>
              <a:ext cx="2322011" cy="153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60" cap="flat">
                  <a:solidFill>
                    <a:srgbClr val="00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732" y="4956360"/>
              <a:ext cx="2391153" cy="1180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244" y="3983226"/>
              <a:ext cx="1140839" cy="57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994" y="3978908"/>
              <a:ext cx="1140839" cy="5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634733" y="5057128"/>
              <a:ext cx="897403" cy="398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15" tIns="40807" rIns="81615" bIns="40807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>
                  <a:solidFill>
                    <a:srgbClr val="006600"/>
                  </a:solidFill>
                  <a:latin typeface="Andalus" pitchFamily="16" charset="0"/>
                </a:rPr>
                <a:t>Kicker Z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086827" y="5739473"/>
              <a:ext cx="960663" cy="398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15" tIns="40807" rIns="81615" bIns="40807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>
                  <a:solidFill>
                    <a:srgbClr val="006600"/>
                  </a:solidFill>
                  <a:latin typeface="Andalus" pitchFamily="16" charset="0"/>
                </a:rPr>
                <a:t>Kicker X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8625438" y="3462114"/>
              <a:ext cx="249199" cy="434743"/>
            </a:xfrm>
            <a:prstGeom prst="downArrow">
              <a:avLst>
                <a:gd name="adj1" fmla="val 50000"/>
                <a:gd name="adj2" fmla="val 43642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6718279" y="3462114"/>
              <a:ext cx="249199" cy="434743"/>
            </a:xfrm>
            <a:prstGeom prst="downArrow">
              <a:avLst>
                <a:gd name="adj1" fmla="val 50000"/>
                <a:gd name="adj2" fmla="val 43642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rot="16200000">
              <a:off x="5980846" y="2395116"/>
              <a:ext cx="249041" cy="931973"/>
            </a:xfrm>
            <a:prstGeom prst="downArrow">
              <a:avLst>
                <a:gd name="adj1" fmla="val 50000"/>
                <a:gd name="adj2" fmla="val 93497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6718279" y="4521620"/>
              <a:ext cx="249199" cy="434743"/>
            </a:xfrm>
            <a:prstGeom prst="downArrow">
              <a:avLst>
                <a:gd name="adj1" fmla="val 50000"/>
                <a:gd name="adj2" fmla="val 43642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7049580" y="4521620"/>
              <a:ext cx="249199" cy="434743"/>
            </a:xfrm>
            <a:prstGeom prst="downArrow">
              <a:avLst>
                <a:gd name="adj1" fmla="val 50000"/>
                <a:gd name="adj2" fmla="val 43642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8203386" y="4501466"/>
              <a:ext cx="249198" cy="434743"/>
            </a:xfrm>
            <a:prstGeom prst="downArrow">
              <a:avLst>
                <a:gd name="adj1" fmla="val 50000"/>
                <a:gd name="adj2" fmla="val 43642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8543334" y="4501466"/>
              <a:ext cx="249198" cy="434743"/>
            </a:xfrm>
            <a:prstGeom prst="downArrow">
              <a:avLst>
                <a:gd name="adj1" fmla="val 50000"/>
                <a:gd name="adj2" fmla="val 43642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7133127" y="3378620"/>
              <a:ext cx="1445497" cy="71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15" tIns="40807" rIns="81615" bIns="40807"/>
            <a:lstStyle>
              <a:lvl1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600" dirty="0">
                  <a:latin typeface="Andalus" pitchFamily="16" charset="0"/>
                </a:rPr>
                <a:t>Impedance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600" dirty="0">
                  <a:latin typeface="Andalus" pitchFamily="16" charset="0"/>
                </a:rPr>
                <a:t>transformers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422747" y="1619490"/>
              <a:ext cx="2689797" cy="398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15" tIns="40807" rIns="81615" bIns="40807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>
                  <a:solidFill>
                    <a:srgbClr val="006600"/>
                  </a:solidFill>
                  <a:latin typeface="Andalus" pitchFamily="16" charset="0"/>
                </a:rPr>
                <a:t>RF Amplifier AR 800A3A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627786" y="3315278"/>
              <a:ext cx="3648669" cy="214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15" tIns="40807" rIns="81615" bIns="40807"/>
            <a:lstStyle>
              <a:lvl1pPr marL="215900" indent="-2159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b="1" dirty="0">
                  <a:latin typeface="Andalus" pitchFamily="16" charset="0"/>
                </a:rPr>
                <a:t>NI PXIe-1085 crate ( </a:t>
              </a:r>
              <a:r>
                <a:rPr lang="en-US" sz="1500" b="1" dirty="0" err="1" smtClean="0">
                  <a:solidFill>
                    <a:srgbClr val="FF0000"/>
                  </a:solidFill>
                  <a:latin typeface="Andalus" pitchFamily="16" charset="0"/>
                </a:rPr>
                <a:t>PXIe</a:t>
              </a:r>
              <a:r>
                <a:rPr lang="en-US" sz="1500" b="1" dirty="0" smtClean="0">
                  <a:solidFill>
                    <a:srgbClr val="FF0000"/>
                  </a:solidFill>
                  <a:latin typeface="Andalus" pitchFamily="16" charset="0"/>
                </a:rPr>
                <a:t> </a:t>
              </a:r>
              <a:r>
                <a:rPr lang="en-US" sz="1500" b="1" dirty="0">
                  <a:solidFill>
                    <a:srgbClr val="FF0000"/>
                  </a:solidFill>
                  <a:latin typeface="Andalus" pitchFamily="16" charset="0"/>
                </a:rPr>
                <a:t>system</a:t>
              </a:r>
              <a:r>
                <a:rPr lang="en-US" sz="1500" b="1" dirty="0">
                  <a:latin typeface="Andalus" pitchFamily="16" charset="0"/>
                </a:rPr>
                <a:t> )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b="1" dirty="0">
                  <a:latin typeface="Andalus" pitchFamily="16" charset="0"/>
                </a:rPr>
                <a:t>with modules</a:t>
              </a:r>
              <a:r>
                <a:rPr lang="en-US" sz="1500" b="1" dirty="0">
                  <a:latin typeface="Comic Sans MS" pitchFamily="64" charset="0"/>
                </a:rPr>
                <a:t>: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Char char=""/>
              </a:pPr>
              <a:r>
                <a:rPr lang="en-US" sz="1500" dirty="0" err="1">
                  <a:latin typeface="Andalus" pitchFamily="16" charset="0"/>
                </a:rPr>
                <a:t>FlexRIO</a:t>
              </a:r>
              <a:r>
                <a:rPr lang="en-US" sz="1500" dirty="0">
                  <a:latin typeface="Andalus" pitchFamily="16" charset="0"/>
                </a:rPr>
                <a:t> Digitizer (developed at JINR)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Char char=""/>
              </a:pPr>
              <a:r>
                <a:rPr lang="en-US" sz="1500" dirty="0">
                  <a:latin typeface="Andalus" pitchFamily="16" charset="0"/>
                </a:rPr>
                <a:t>NI PXIe-7975R </a:t>
              </a:r>
              <a:r>
                <a:rPr lang="en-US" sz="1500" dirty="0" err="1">
                  <a:latin typeface="Andalus" pitchFamily="16" charset="0"/>
                </a:rPr>
                <a:t>FlexRIO</a:t>
              </a:r>
              <a:r>
                <a:rPr lang="en-US" sz="1500" dirty="0">
                  <a:latin typeface="Andalus" pitchFamily="16" charset="0"/>
                </a:rPr>
                <a:t> module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Char char=""/>
              </a:pPr>
              <a:r>
                <a:rPr lang="en-US" sz="1500" dirty="0">
                  <a:latin typeface="Andalus" pitchFamily="16" charset="0"/>
                </a:rPr>
                <a:t>PXI-6733 High-Speed Analog Outputs 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Char char=""/>
              </a:pPr>
              <a:r>
                <a:rPr lang="en-US" sz="1500" dirty="0">
                  <a:latin typeface="Andalus" pitchFamily="16" charset="0"/>
                </a:rPr>
                <a:t>NI PXIe-8135 2.3 GHz Quad-Core PXI Express Controller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ndalus" pitchFamily="16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509738" y="1521600"/>
              <a:ext cx="1097625" cy="1203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15" tIns="40807" rIns="81615" bIns="40807"/>
            <a:lstStyle>
              <a:lvl1pPr marL="215900" indent="-21590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 err="1">
                  <a:solidFill>
                    <a:srgbClr val="FF00CC"/>
                  </a:solidFill>
                  <a:latin typeface="Andalus" pitchFamily="16" charset="0"/>
                </a:rPr>
                <a:t>FlexRIO</a:t>
              </a: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 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Digitizer</a:t>
              </a:r>
              <a:endParaRPr lang="ru-RU" sz="1500" dirty="0">
                <a:solidFill>
                  <a:srgbClr val="FF00CC"/>
                </a:solidFill>
                <a:latin typeface="Andalus" pitchFamily="16" charset="0"/>
              </a:endParaRP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DAC </a:t>
              </a:r>
              <a:r>
                <a:rPr lang="ru-RU" sz="1500" dirty="0">
                  <a:solidFill>
                    <a:srgbClr val="FF00CC"/>
                  </a:solidFill>
                  <a:latin typeface="Andalus" pitchFamily="16" charset="0"/>
                </a:rPr>
                <a:t>14</a:t>
              </a: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 bit 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output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74903" y="5422774"/>
              <a:ext cx="2496307" cy="715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15" tIns="40807" rIns="81615" bIns="40807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>
                  <a:solidFill>
                    <a:srgbClr val="0000FF"/>
                  </a:solidFill>
                  <a:latin typeface="Andalus" pitchFamily="16" charset="0"/>
                </a:rPr>
                <a:t>Pick-up electrodes </a:t>
              </a:r>
              <a:endParaRPr lang="en-US" b="1" dirty="0" smtClean="0">
                <a:solidFill>
                  <a:srgbClr val="0000FF"/>
                </a:solidFill>
                <a:latin typeface="Andalus" pitchFamily="16" charset="0"/>
              </a:endParaRPr>
            </a:p>
            <a:p>
              <a:pPr algn="ctr"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 smtClean="0">
                  <a:solidFill>
                    <a:srgbClr val="0000FF"/>
                  </a:solidFill>
                  <a:latin typeface="Andalus" pitchFamily="16" charset="0"/>
                </a:rPr>
                <a:t>X </a:t>
              </a:r>
              <a:r>
                <a:rPr lang="en-US" b="1" dirty="0">
                  <a:solidFill>
                    <a:srgbClr val="0000FF"/>
                  </a:solidFill>
                  <a:latin typeface="Andalus" pitchFamily="16" charset="0"/>
                </a:rPr>
                <a:t>and Z</a:t>
              </a: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flipV="1">
              <a:off x="664053" y="3316715"/>
              <a:ext cx="250639" cy="617566"/>
            </a:xfrm>
            <a:prstGeom prst="downArrow">
              <a:avLst>
                <a:gd name="adj1" fmla="val 50000"/>
                <a:gd name="adj2" fmla="val 61638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flipV="1">
              <a:off x="1155247" y="3316715"/>
              <a:ext cx="250639" cy="617566"/>
            </a:xfrm>
            <a:prstGeom prst="downArrow">
              <a:avLst>
                <a:gd name="adj1" fmla="val 50000"/>
                <a:gd name="adj2" fmla="val 61638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39" y="2405483"/>
              <a:ext cx="1868268" cy="747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80205" y="1373697"/>
              <a:ext cx="1276829" cy="103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15" tIns="40807" rIns="81615" bIns="40807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 smtClean="0">
                  <a:solidFill>
                    <a:srgbClr val="0000FF"/>
                  </a:solidFill>
                  <a:latin typeface="Andalus" pitchFamily="16" charset="0"/>
                </a:rPr>
                <a:t>Amplifiers,</a:t>
              </a:r>
            </a:p>
            <a:p>
              <a:pPr algn="ctr"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 smtClean="0">
                  <a:solidFill>
                    <a:srgbClr val="0000FF"/>
                  </a:solidFill>
                  <a:latin typeface="Andalus" pitchFamily="16" charset="0"/>
                </a:rPr>
                <a:t>Filters,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 smtClean="0">
                  <a:solidFill>
                    <a:srgbClr val="0000FF"/>
                  </a:solidFill>
                  <a:latin typeface="Andalus" pitchFamily="16" charset="0"/>
                </a:rPr>
                <a:t>Detectors</a:t>
              </a:r>
              <a:endParaRPr lang="en-US" b="1" dirty="0">
                <a:solidFill>
                  <a:srgbClr val="0000FF"/>
                </a:solidFill>
                <a:latin typeface="Andalus" pitchFamily="16" charset="0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937989" y="1521601"/>
              <a:ext cx="1127875" cy="1203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15" tIns="40807" rIns="81615" bIns="40807"/>
            <a:lstStyle>
              <a:lvl1pPr marL="215900" indent="-215900"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 err="1">
                  <a:solidFill>
                    <a:srgbClr val="FF00CC"/>
                  </a:solidFill>
                  <a:latin typeface="Andalus" pitchFamily="16" charset="0"/>
                </a:rPr>
                <a:t>FlexRIO</a:t>
              </a: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 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Digitizer</a:t>
              </a:r>
              <a:endParaRPr lang="ru-RU" sz="1500" dirty="0">
                <a:solidFill>
                  <a:srgbClr val="FF00CC"/>
                </a:solidFill>
                <a:latin typeface="Andalus" pitchFamily="16" charset="0"/>
              </a:endParaRP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ADC 1</a:t>
              </a:r>
              <a:r>
                <a:rPr lang="ru-RU" sz="1500" dirty="0">
                  <a:solidFill>
                    <a:srgbClr val="FF00CC"/>
                  </a:solidFill>
                  <a:latin typeface="Andalus" pitchFamily="16" charset="0"/>
                </a:rPr>
                <a:t>8</a:t>
              </a: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 bit </a:t>
              </a:r>
            </a:p>
            <a:p>
              <a:pPr defTabSz="414597" fontAlgn="base" hangingPunct="0">
                <a:lnSpc>
                  <a:spcPct val="1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500" dirty="0">
                  <a:solidFill>
                    <a:srgbClr val="FF00CC"/>
                  </a:solidFill>
                  <a:latin typeface="Andalus" pitchFamily="16" charset="0"/>
                </a:rPr>
                <a:t>input</a:t>
              </a:r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6" y="4020657"/>
              <a:ext cx="2074253" cy="1286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068168" y="1576304"/>
              <a:ext cx="2405558" cy="1656918"/>
            </a:xfrm>
            <a:prstGeom prst="rect">
              <a:avLst/>
            </a:prstGeom>
            <a:noFill/>
            <a:ln w="3816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 rot="16200000">
              <a:off x="2395557" y="2395113"/>
              <a:ext cx="249041" cy="931974"/>
            </a:xfrm>
            <a:prstGeom prst="downArrow">
              <a:avLst>
                <a:gd name="adj1" fmla="val 50000"/>
                <a:gd name="adj2" fmla="val 93497"/>
              </a:avLst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18" tIns="41460" rIns="82918" bIns="41460" anchor="ctr"/>
            <a:lstStyle/>
            <a:p>
              <a:pPr defTabSz="41459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68" y="5571047"/>
            <a:ext cx="2828663" cy="8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HILAc</a:t>
            </a:r>
            <a:r>
              <a:rPr lang="en-US" dirty="0" smtClean="0"/>
              <a:t>-Booster </a:t>
            </a:r>
            <a:r>
              <a:rPr lang="en-US" dirty="0" smtClean="0"/>
              <a:t>channel diagnostics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2" y="1772816"/>
            <a:ext cx="8819295" cy="7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7" y="2640837"/>
            <a:ext cx="6147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49" y="2689789"/>
            <a:ext cx="267462" cy="182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31" y="2730937"/>
            <a:ext cx="157734" cy="174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0187" y="2635690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magnet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47930" y="316312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Quadrupole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52122" y="361294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Debuncher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47930" y="4076222"/>
            <a:ext cx="170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corrector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32764" y="2681028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Faraday cup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30507" y="3208466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34699" y="365828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Pick-up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30507" y="4121560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 in corrector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37020" y="2743831"/>
            <a:ext cx="141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 meter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34763" y="3271269"/>
            <a:ext cx="203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Profile+Faraday</a:t>
            </a:r>
            <a:r>
              <a:rPr lang="en-US" dirty="0" smtClean="0"/>
              <a:t> cup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38955" y="3721086"/>
            <a:ext cx="115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734763" y="4184363"/>
            <a:ext cx="68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Valve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7285"/>
              </p:ext>
            </p:extLst>
          </p:nvPr>
        </p:nvGraphicFramePr>
        <p:xfrm>
          <a:off x="2763385" y="4797152"/>
          <a:ext cx="38150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0947"/>
                <a:gridCol w="684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BPM(X/Z)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transformer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Faraday cup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profile monitor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0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Booster-Nuclotron channel diagnostics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9652" y="2492896"/>
            <a:ext cx="5664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 design in Novosibirsk. </a:t>
            </a:r>
          </a:p>
          <a:p>
            <a:r>
              <a:rPr lang="en-US" sz="2400" dirty="0" smtClean="0"/>
              <a:t>No information about beam diagnostics yet.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39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Nuclotron-collider channel diagnostics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2096852"/>
            <a:ext cx="713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transfer channel will be manufactured by </a:t>
            </a:r>
            <a:r>
              <a:rPr lang="en-US" sz="2400" dirty="0" err="1" smtClean="0"/>
              <a:t>Sigmaphi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92020"/>
              </p:ext>
            </p:extLst>
          </p:nvPr>
        </p:nvGraphicFramePr>
        <p:xfrm>
          <a:off x="1979712" y="3157588"/>
          <a:ext cx="4283076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5072"/>
                <a:gridCol w="768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BPM(X/Z) (</a:t>
                      </a:r>
                      <a:r>
                        <a:rPr lang="en-US" dirty="0" err="1" smtClean="0"/>
                        <a:t>Libera</a:t>
                      </a:r>
                      <a:r>
                        <a:rPr lang="en-US" dirty="0" smtClean="0"/>
                        <a:t> Spark HL)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loss monitor (</a:t>
                      </a:r>
                      <a:r>
                        <a:rPr lang="en-US" dirty="0" err="1" smtClean="0"/>
                        <a:t>Libera</a:t>
                      </a:r>
                      <a:r>
                        <a:rPr lang="en-US" dirty="0" smtClean="0"/>
                        <a:t> BLM)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 current transformer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profile monitor (</a:t>
                      </a:r>
                      <a:r>
                        <a:rPr lang="en-US" dirty="0" err="1" smtClean="0"/>
                        <a:t>Libera</a:t>
                      </a:r>
                      <a:r>
                        <a:rPr lang="en-US" dirty="0" smtClean="0"/>
                        <a:t> Photon)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5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pic>
        <p:nvPicPr>
          <p:cNvPr id="7171" name="Рисунок 71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" y="1653260"/>
            <a:ext cx="9144000" cy="1298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diagnostics layout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31439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950989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2343306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2591780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6" y="1856096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4202373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5625505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5863399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168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7497237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8868733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1339735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187767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2987824" y="1856095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3513583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459345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5181677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628173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680424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7901835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8448461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735271" y="2122888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715137" y="2978551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2337077" y="2133028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2316943" y="2988691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3951600" y="2133030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3931466" y="2988693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5596222" y="2122888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5576088" y="2978551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7203086" y="2133029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7182952" y="2988692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8747706" y="2133030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8747706" y="2978550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48056" y="2708919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3175248" y="2708920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4809728" y="2719931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6467886" y="2719931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8082521" y="2723191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5" y="3429000"/>
            <a:ext cx="650897" cy="132742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86734" y="3501008"/>
            <a:ext cx="89287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Vacuum station</a:t>
            </a:r>
            <a:endParaRPr lang="ru-RU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974077" y="3753036"/>
            <a:ext cx="75822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F </a:t>
            </a:r>
            <a:r>
              <a:rPr lang="en-US" sz="1100" dirty="0" err="1" smtClean="0"/>
              <a:t>quadrupole</a:t>
            </a:r>
            <a:endParaRPr lang="ru-RU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974077" y="3923433"/>
            <a:ext cx="78066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D </a:t>
            </a:r>
            <a:r>
              <a:rPr lang="en-US" sz="1100" dirty="0" err="1" smtClean="0"/>
              <a:t>quadrupole</a:t>
            </a:r>
            <a:endParaRPr lang="ru-RU" sz="1100" dirty="0"/>
          </a:p>
        </p:txBody>
      </p:sp>
      <p:sp>
        <p:nvSpPr>
          <p:cNvPr id="62" name="TextBox 61"/>
          <p:cNvSpPr txBox="1"/>
          <p:nvPr/>
        </p:nvSpPr>
        <p:spPr>
          <a:xfrm>
            <a:off x="982248" y="4101617"/>
            <a:ext cx="4440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Magnet</a:t>
            </a:r>
            <a:endParaRPr lang="ru-RU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974077" y="4272005"/>
            <a:ext cx="111889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Multipole</a:t>
            </a:r>
            <a:r>
              <a:rPr lang="en-US" sz="1100" dirty="0" smtClean="0"/>
              <a:t> corrector</a:t>
            </a:r>
            <a:endParaRPr lang="ru-RU"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974077" y="4450049"/>
            <a:ext cx="26930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BPM</a:t>
            </a:r>
            <a:endParaRPr lang="ru-RU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982248" y="4587974"/>
            <a:ext cx="42479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scraper</a:t>
            </a:r>
            <a:endParaRPr lang="ru-RU" sz="1100" dirty="0"/>
          </a:p>
        </p:txBody>
      </p:sp>
      <p:sp>
        <p:nvSpPr>
          <p:cNvPr id="7169" name="TextBox 7168"/>
          <p:cNvSpPr txBox="1"/>
          <p:nvPr/>
        </p:nvSpPr>
        <p:spPr>
          <a:xfrm>
            <a:off x="2329053" y="1237402"/>
            <a:ext cx="1698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quadrant:</a:t>
            </a:r>
            <a:endParaRPr lang="ru-RU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438448" y="516334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Lenses block:</a:t>
            </a:r>
            <a:endParaRPr lang="ru-RU" dirty="0"/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80623"/>
              </p:ext>
            </p:extLst>
          </p:nvPr>
        </p:nvGraphicFramePr>
        <p:xfrm>
          <a:off x="2852744" y="3730890"/>
          <a:ext cx="615668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721"/>
                <a:gridCol w="11039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 in lenses</a:t>
                      </a:r>
                      <a:r>
                        <a:rPr lang="en-US" baseline="0" dirty="0" smtClean="0"/>
                        <a:t> modules </a:t>
                      </a:r>
                      <a:r>
                        <a:rPr lang="en-US" dirty="0" smtClean="0"/>
                        <a:t>(X/Z)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 in magnet modules (X/Z)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Parametric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urrent transformer (</a:t>
                      </a:r>
                      <a:r>
                        <a:rPr lang="en-US" dirty="0" err="1" smtClean="0"/>
                        <a:t>Bergoz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 current transformer (</a:t>
                      </a:r>
                      <a:r>
                        <a:rPr lang="en-US" dirty="0" err="1" smtClean="0"/>
                        <a:t>Bergoz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dirty="0" smtClean="0"/>
                        <a:t> tune</a:t>
                      </a:r>
                      <a:r>
                        <a:rPr lang="en-US" baseline="0" dirty="0" smtClean="0"/>
                        <a:t> measurements (Q-meter)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Ionization profile monitor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loss monitor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46143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7172" name="Овал 7171"/>
          <p:cNvSpPr/>
          <p:nvPr/>
        </p:nvSpPr>
        <p:spPr>
          <a:xfrm>
            <a:off x="625136" y="1427209"/>
            <a:ext cx="481699" cy="45210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779856" y="3270175"/>
            <a:ext cx="3862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number of diagnostic devices: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14392" y="5517000"/>
            <a:ext cx="2038265" cy="754913"/>
            <a:chOff x="514392" y="5517000"/>
            <a:chExt cx="2038265" cy="7549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92" y="5517000"/>
              <a:ext cx="2038265" cy="75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881849" y="5852889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PU(Z)</a:t>
              </a:r>
              <a:endParaRPr lang="ru-RU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05291" y="5852890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PU(X)</a:t>
              </a:r>
              <a:endParaRPr lang="ru-RU" sz="1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5137" y="5805264"/>
              <a:ext cx="1426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D</a:t>
              </a:r>
              <a:endParaRPr lang="ru-RU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88770" y="5565328"/>
              <a:ext cx="10579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F</a:t>
              </a:r>
              <a:endParaRPr lang="ru-RU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7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diagnostics (arcs)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132856"/>
            <a:ext cx="8143371" cy="38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80098" y="1196752"/>
            <a:ext cx="2594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Collider cell:</a:t>
            </a:r>
          </a:p>
          <a:p>
            <a:r>
              <a:rPr lang="en-US" dirty="0"/>
              <a:t>MC- </a:t>
            </a:r>
            <a:r>
              <a:rPr lang="en-US" dirty="0" err="1"/>
              <a:t>multipole</a:t>
            </a:r>
            <a:r>
              <a:rPr lang="en-US" dirty="0"/>
              <a:t> </a:t>
            </a:r>
            <a:r>
              <a:rPr lang="en-US" dirty="0" smtClean="0"/>
              <a:t>corrector</a:t>
            </a:r>
          </a:p>
          <a:p>
            <a:r>
              <a:rPr lang="en-US" dirty="0"/>
              <a:t>CP - dipole corrector + </a:t>
            </a:r>
            <a:r>
              <a:rPr lang="en-US" dirty="0" smtClean="0"/>
              <a:t>PU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50" y="116632"/>
            <a:ext cx="8683699" cy="1143000"/>
          </a:xfrm>
        </p:spPr>
        <p:txBody>
          <a:bodyPr/>
          <a:lstStyle/>
          <a:p>
            <a:r>
              <a:rPr lang="en-US" dirty="0" smtClean="0"/>
              <a:t>Collider diagnostics (straight section)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8602" y="5964636"/>
            <a:ext cx="273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MCP </a:t>
            </a:r>
            <a:r>
              <a:rPr lang="en-US" dirty="0" smtClean="0"/>
              <a:t>– multi corrector </a:t>
            </a:r>
            <a:r>
              <a:rPr lang="en-US" dirty="0" smtClean="0"/>
              <a:t>pack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0" y="1556792"/>
            <a:ext cx="7631408" cy="211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95" y="3753036"/>
            <a:ext cx="7373082" cy="199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6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50" y="116632"/>
            <a:ext cx="8683699" cy="1143000"/>
          </a:xfrm>
        </p:spPr>
        <p:txBody>
          <a:bodyPr/>
          <a:lstStyle/>
          <a:p>
            <a:r>
              <a:rPr lang="en-US" dirty="0" smtClean="0"/>
              <a:t>Collider diagnostics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27812"/>
              </p:ext>
            </p:extLst>
          </p:nvPr>
        </p:nvGraphicFramePr>
        <p:xfrm>
          <a:off x="1331640" y="2888940"/>
          <a:ext cx="615668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721"/>
                <a:gridCol w="11039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Pick-up near</a:t>
                      </a:r>
                      <a:r>
                        <a:rPr lang="en-US" baseline="0" dirty="0" smtClean="0"/>
                        <a:t> F lenses </a:t>
                      </a:r>
                      <a:r>
                        <a:rPr lang="en-US" dirty="0" smtClean="0"/>
                        <a:t>(X)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Pick-up near D</a:t>
                      </a:r>
                      <a:r>
                        <a:rPr lang="en-US" baseline="0" dirty="0" smtClean="0"/>
                        <a:t> lenses </a:t>
                      </a:r>
                      <a:r>
                        <a:rPr lang="en-US" dirty="0" smtClean="0"/>
                        <a:t>(Z)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Pick-up in straight sections (X/Z)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Parametric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urrent transformer (</a:t>
                      </a:r>
                      <a:r>
                        <a:rPr lang="en-US" dirty="0" err="1" smtClean="0"/>
                        <a:t>Bergoz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 current transformer (</a:t>
                      </a:r>
                      <a:r>
                        <a:rPr lang="en-US" dirty="0" err="1" smtClean="0"/>
                        <a:t>Bergoz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dirty="0" smtClean="0"/>
                        <a:t> tune</a:t>
                      </a:r>
                      <a:r>
                        <a:rPr lang="en-US" baseline="0" dirty="0" smtClean="0"/>
                        <a:t> measurements (Q-meter)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Ionization profile monitor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loss monitors (for both rings)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548" y="2076817"/>
            <a:ext cx="7986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number of diagnostic devices in one ring (2 arcs + 2 straight sections):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19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Overview of the basic diagnostic systems in Booster, Nuclotron, collider rings and transfer channels, their quantity </a:t>
            </a:r>
            <a:r>
              <a:rPr lang="en-US" dirty="0"/>
              <a:t>and placement</a:t>
            </a:r>
            <a:r>
              <a:rPr lang="en-US" dirty="0" smtClean="0"/>
              <a:t> has been presented.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45091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Thank you for your attention.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0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Measured properties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384376"/>
          </a:xfrm>
        </p:spPr>
        <p:txBody>
          <a:bodyPr/>
          <a:lstStyle/>
          <a:p>
            <a:r>
              <a:rPr lang="en-US" dirty="0" smtClean="0"/>
              <a:t>Position – beam position monitors.</a:t>
            </a:r>
          </a:p>
          <a:p>
            <a:r>
              <a:rPr lang="en-US" dirty="0" smtClean="0"/>
              <a:t>Current – transformers.</a:t>
            </a:r>
          </a:p>
          <a:p>
            <a:r>
              <a:rPr lang="en-US" dirty="0" smtClean="0"/>
              <a:t>Profiles – profile meters, </a:t>
            </a:r>
            <a:r>
              <a:rPr lang="en-US" dirty="0" err="1" smtClean="0"/>
              <a:t>ionisation</a:t>
            </a:r>
            <a:r>
              <a:rPr lang="en-US" dirty="0" smtClean="0"/>
              <a:t> profile monitor.</a:t>
            </a:r>
          </a:p>
          <a:p>
            <a:r>
              <a:rPr lang="en-US" dirty="0" smtClean="0"/>
              <a:t>Beam losses – neutron detector.</a:t>
            </a:r>
          </a:p>
          <a:p>
            <a:r>
              <a:rPr lang="en-US" dirty="0" smtClean="0"/>
              <a:t>Luminosity – detector.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position monitor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 descr="Пикап раз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9" y="1268760"/>
            <a:ext cx="3392712" cy="31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IMG_0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7" t="12000" r="22697" b="23714"/>
          <a:stretch>
            <a:fillRect/>
          </a:stretch>
        </p:blipFill>
        <p:spPr bwMode="auto">
          <a:xfrm>
            <a:off x="5112060" y="2684331"/>
            <a:ext cx="3024336" cy="30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ickup 3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0" y="4293096"/>
            <a:ext cx="3828352" cy="1936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250048" y="1448780"/>
            <a:ext cx="474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effectLst/>
              </a:rPr>
              <a:t>Prototype of the elliptical BPM.</a:t>
            </a:r>
          </a:p>
        </p:txBody>
      </p:sp>
    </p:spTree>
    <p:extLst>
      <p:ext uri="{BB962C8B-B14F-4D97-AF65-F5344CB8AC3E}">
        <p14:creationId xmlns:p14="http://schemas.microsoft.com/office/powerpoint/2010/main" val="4468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Beam position monitor</a:t>
            </a:r>
            <a:endParaRPr lang="ru-RU" dirty="0"/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698749"/>
              </p:ext>
            </p:extLst>
          </p:nvPr>
        </p:nvGraphicFramePr>
        <p:xfrm>
          <a:off x="0" y="3573016"/>
          <a:ext cx="4572000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71138"/>
              </p:ext>
            </p:extLst>
          </p:nvPr>
        </p:nvGraphicFramePr>
        <p:xfrm>
          <a:off x="4427984" y="3501008"/>
          <a:ext cx="45720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516" y="1124744"/>
            <a:ext cx="442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BPM prototype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was measured with current pulses through movable wire and rods of different diameters.</a:t>
            </a:r>
            <a:endParaRPr lang="en-US" sz="1600" dirty="0" smtClean="0">
              <a:solidFill>
                <a:schemeClr val="tx2"/>
              </a:solidFill>
              <a:effectLst/>
            </a:endParaRPr>
          </a:p>
          <a:p>
            <a:r>
              <a:rPr lang="en-US" sz="1600" dirty="0" smtClean="0">
                <a:solidFill>
                  <a:schemeClr val="tx2"/>
                </a:solidFill>
                <a:effectLst/>
              </a:rPr>
              <a:t>Measurements show good linearity of the BPM prototype despite mechanical problems.</a:t>
            </a:r>
          </a:p>
          <a:p>
            <a:endParaRPr lang="en-US" sz="16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1124744"/>
            <a:ext cx="2723964" cy="2042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431" y="5215803"/>
            <a:ext cx="68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</a:t>
            </a:r>
            <a:r>
              <a:rPr lang="en-US" sz="1050" dirty="0" smtClean="0"/>
              <a:t>ire position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8352420" y="5049180"/>
            <a:ext cx="68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</a:t>
            </a:r>
            <a:r>
              <a:rPr lang="en-US" sz="1050" dirty="0" smtClean="0"/>
              <a:t>ire position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87524" y="3413468"/>
            <a:ext cx="684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V, mV</a:t>
            </a: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422475"/>
            <a:ext cx="684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∆/</a:t>
            </a:r>
            <a:r>
              <a:rPr lang="el-GR" sz="1050" dirty="0" smtClean="0"/>
              <a:t>Σ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896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/>
              <a:t>position </a:t>
            </a:r>
            <a:r>
              <a:rPr lang="en-US" dirty="0" smtClean="0"/>
              <a:t>monitor (Booster)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11984" r="16412" b="6021"/>
          <a:stretch>
            <a:fillRect/>
          </a:stretch>
        </p:blipFill>
        <p:spPr bwMode="auto">
          <a:xfrm>
            <a:off x="557579" y="1700808"/>
            <a:ext cx="82089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526" y="874146"/>
            <a:ext cx="853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/>
              </a:rPr>
              <a:t>Improved design of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Booster BPM – separate frame with </a:t>
            </a:r>
            <a:r>
              <a:rPr lang="en-US" sz="2400" dirty="0" smtClean="0">
                <a:solidFill>
                  <a:schemeClr val="tx2"/>
                </a:solidFill>
              </a:rPr>
              <a:t>mounted plates. Drawing of BPM in lenses module:</a:t>
            </a:r>
            <a:endParaRPr lang="en-US" sz="240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42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</a:t>
            </a:r>
            <a:r>
              <a:rPr lang="en-US" dirty="0" smtClean="0"/>
              <a:t>monitor (Booster)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32945" r="23227" b="13168"/>
          <a:stretch>
            <a:fillRect/>
          </a:stretch>
        </p:blipFill>
        <p:spPr bwMode="auto">
          <a:xfrm>
            <a:off x="679052" y="1808820"/>
            <a:ext cx="80343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654" y="1036565"/>
            <a:ext cx="853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/>
              </a:rPr>
              <a:t>Frame assembly welded into the vacuum chamber. Preproduction unit is being manufactured in Bulgaria.</a:t>
            </a:r>
          </a:p>
        </p:txBody>
      </p:sp>
    </p:spTree>
    <p:extLst>
      <p:ext uri="{BB962C8B-B14F-4D97-AF65-F5344CB8AC3E}">
        <p14:creationId xmlns:p14="http://schemas.microsoft.com/office/powerpoint/2010/main" val="19150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</a:t>
            </a:r>
            <a:r>
              <a:rPr lang="en-US" dirty="0" smtClean="0"/>
              <a:t>monitor (Booster)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1131" cy="503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9612" y="1043444"/>
            <a:ext cx="285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BPM unit between magnets: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MAC’2017        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diagnostics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E.Gorbachev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V.Volkov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04956" cy="1143000"/>
          </a:xfrm>
        </p:spPr>
        <p:txBody>
          <a:bodyPr/>
          <a:lstStyle/>
          <a:p>
            <a:r>
              <a:rPr lang="en-US" dirty="0"/>
              <a:t>Beam position </a:t>
            </a:r>
            <a:r>
              <a:rPr lang="en-US" dirty="0" smtClean="0"/>
              <a:t>monitor (collider)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465016"/>
            <a:ext cx="7036179" cy="4976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654" y="1036565"/>
            <a:ext cx="853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/>
              </a:rPr>
              <a:t>BPM for arcs have similar design. Straight sections BPMs are cylindrical with 90mm diameter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60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A-MAC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NICA-MAC</Template>
  <TotalTime>37691</TotalTime>
  <Words>1354</Words>
  <Application>Microsoft Office PowerPoint</Application>
  <PresentationFormat>Экран (4:3)</PresentationFormat>
  <Paragraphs>331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NICA-MAC</vt:lpstr>
      <vt:lpstr>Beam diagnostics at the NICA</vt:lpstr>
      <vt:lpstr>Content</vt:lpstr>
      <vt:lpstr>Measured properties</vt:lpstr>
      <vt:lpstr>Beam position monitor</vt:lpstr>
      <vt:lpstr>Beam position monitor</vt:lpstr>
      <vt:lpstr>Beam position monitor (Booster)</vt:lpstr>
      <vt:lpstr>Beam position monitor (Booster)</vt:lpstr>
      <vt:lpstr>Beam position monitor (Booster)</vt:lpstr>
      <vt:lpstr>Beam position monitor (collider)</vt:lpstr>
      <vt:lpstr>BPM signals processing</vt:lpstr>
      <vt:lpstr>BPM signals processing</vt:lpstr>
      <vt:lpstr>Beam current measurements</vt:lpstr>
      <vt:lpstr>Beam Current measurements</vt:lpstr>
      <vt:lpstr>Beam Current measurements</vt:lpstr>
      <vt:lpstr>Beam Current measurements</vt:lpstr>
      <vt:lpstr>Beam profile measurements (channels)</vt:lpstr>
      <vt:lpstr>Beam profile measurements (channels)</vt:lpstr>
      <vt:lpstr>Beam profile measurements (channels)</vt:lpstr>
      <vt:lpstr>Beam profile measurements (rings)</vt:lpstr>
      <vt:lpstr>Beam loss monitors</vt:lpstr>
      <vt:lpstr>Tune measurements</vt:lpstr>
      <vt:lpstr>HILAc-Booster channel diagnostics</vt:lpstr>
      <vt:lpstr>Booster-Nuclotron channel diagnostics</vt:lpstr>
      <vt:lpstr>Nuclotron-collider channel diagnostics</vt:lpstr>
      <vt:lpstr>Booster diagnostics layout</vt:lpstr>
      <vt:lpstr>Collider diagnostics (arcs)</vt:lpstr>
      <vt:lpstr>Collider diagnostics (straight section)</vt:lpstr>
      <vt:lpstr>Collider diagnostics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gorbe</dc:creator>
  <cp:lastModifiedBy>gorbe</cp:lastModifiedBy>
  <cp:revision>399</cp:revision>
  <dcterms:created xsi:type="dcterms:W3CDTF">2015-09-15T10:26:38Z</dcterms:created>
  <dcterms:modified xsi:type="dcterms:W3CDTF">2017-05-21T19:12:12Z</dcterms:modified>
</cp:coreProperties>
</file>