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69" r:id="rId3"/>
    <p:sldId id="257" r:id="rId4"/>
    <p:sldId id="270" r:id="rId5"/>
    <p:sldId id="271" r:id="rId6"/>
    <p:sldId id="274" r:id="rId7"/>
    <p:sldId id="272" r:id="rId8"/>
    <p:sldId id="284" r:id="rId9"/>
    <p:sldId id="273" r:id="rId10"/>
    <p:sldId id="275" r:id="rId11"/>
    <p:sldId id="276" r:id="rId12"/>
    <p:sldId id="259" r:id="rId13"/>
    <p:sldId id="277" r:id="rId14"/>
    <p:sldId id="278" r:id="rId15"/>
    <p:sldId id="279" r:id="rId16"/>
    <p:sldId id="280" r:id="rId17"/>
    <p:sldId id="260" r:id="rId18"/>
    <p:sldId id="268" r:id="rId19"/>
    <p:sldId id="262" r:id="rId20"/>
    <p:sldId id="283" r:id="rId21"/>
    <p:sldId id="285" r:id="rId22"/>
    <p:sldId id="286" r:id="rId23"/>
    <p:sldId id="265" r:id="rId24"/>
    <p:sldId id="281" r:id="rId25"/>
    <p:sldId id="266" r:id="rId26"/>
    <p:sldId id="26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97CF0-7913-43AB-9D07-682577206245}" type="datetimeFigureOut">
              <a:rPr lang="ru-RU" smtClean="0"/>
              <a:t>21.05.2017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2BBDE-954A-46DD-976C-0D60877EF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64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6A52-E198-4B0A-92D6-904CB37DCC81}" type="datetime1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6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230B-1693-460D-9374-647E772BE67A}" type="datetime1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164F-AF30-477D-9B6E-DCAA4890BD9F}" type="datetime1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5B70-F34B-4409-862B-170B468BE8F7}" type="datetime1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1151-CB04-4C53-9503-33106ED3D201}" type="datetime1">
              <a:rPr lang="ru-RU" smtClean="0"/>
              <a:t>21.05.2017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7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823-87A6-432D-9BB1-E19AF2854211}" type="datetime1">
              <a:rPr lang="ru-RU" smtClean="0"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90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32C5-BAC2-4C7B-9AB5-B2A1F1B89261}" type="datetime1">
              <a:rPr lang="ru-RU" smtClean="0"/>
              <a:t>21.05.2017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9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E2CC-6646-4D66-9744-CDA2AC402F39}" type="datetime1">
              <a:rPr lang="ru-RU" smtClean="0"/>
              <a:t>21.05.2017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0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2D0B-828F-4ED3-B6DE-EF1BE5B22ACE}" type="datetime1">
              <a:rPr lang="ru-RU" smtClean="0"/>
              <a:t>21.05.2017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5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9686-381E-422B-9AF0-6C5623C15E1A}" type="datetime1">
              <a:rPr lang="ru-RU" smtClean="0"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97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B24B-BF01-49CF-B7A1-4EE792A140EC}" type="datetime1">
              <a:rPr lang="ru-RU" smtClean="0"/>
              <a:t>21.05.2017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5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NICA MAC 2017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 Gorelyshev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18296-4DD8-47C9-AF91-7E9BB786A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7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3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4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2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image" Target="../media/image4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 smtClean="0"/>
              <a:t>Stochastic cooling system: </a:t>
            </a:r>
            <a:r>
              <a:rPr lang="en-US" dirty="0" smtClean="0"/>
              <a:t>Start-up and project modes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950792"/>
            <a:ext cx="9144000" cy="476903"/>
          </a:xfrm>
        </p:spPr>
        <p:txBody>
          <a:bodyPr/>
          <a:lstStyle/>
          <a:p>
            <a:r>
              <a:rPr lang="en-US" dirty="0" smtClean="0"/>
              <a:t>NICA MAC 2017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24000" y="453707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I.Gorelyshev</a:t>
            </a:r>
            <a:r>
              <a:rPr lang="ru-RU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err="1" smtClean="0"/>
              <a:t>N.Shurkhno</a:t>
            </a:r>
            <a:r>
              <a:rPr lang="ru-RU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err="1" smtClean="0"/>
              <a:t>A.Sidorin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1444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93" y="3454186"/>
            <a:ext cx="5940425" cy="3063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4783" y="2938817"/>
            <a:ext cx="234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Drift force is not linear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71" y="274817"/>
            <a:ext cx="4125288" cy="2664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99" y="274817"/>
            <a:ext cx="4269230" cy="2664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99730" y="2938817"/>
            <a:ext cx="3656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The core is cooled faster than the tail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10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593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1" y="950129"/>
            <a:ext cx="5760000" cy="2894999"/>
          </a:xfrm>
          <a:prstGeom prst="rect">
            <a:avLst/>
          </a:prstGeom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31" y="953879"/>
            <a:ext cx="5760000" cy="28875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08806"/>
              </p:ext>
            </p:extLst>
          </p:nvPr>
        </p:nvGraphicFramePr>
        <p:xfrm>
          <a:off x="2813197" y="4134487"/>
          <a:ext cx="6786495" cy="879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6442">
                  <a:extLst>
                    <a:ext uri="{9D8B030D-6E8A-4147-A177-3AD203B41FA5}">
                      <a16:colId xmlns:a16="http://schemas.microsoft.com/office/drawing/2014/main" val="2872608475"/>
                    </a:ext>
                  </a:extLst>
                </a:gridCol>
                <a:gridCol w="1696442">
                  <a:extLst>
                    <a:ext uri="{9D8B030D-6E8A-4147-A177-3AD203B41FA5}">
                      <a16:colId xmlns:a16="http://schemas.microsoft.com/office/drawing/2014/main" val="3203797113"/>
                    </a:ext>
                  </a:extLst>
                </a:gridCol>
                <a:gridCol w="1696442">
                  <a:extLst>
                    <a:ext uri="{9D8B030D-6E8A-4147-A177-3AD203B41FA5}">
                      <a16:colId xmlns:a16="http://schemas.microsoft.com/office/drawing/2014/main" val="407121499"/>
                    </a:ext>
                  </a:extLst>
                </a:gridCol>
                <a:gridCol w="1697169">
                  <a:extLst>
                    <a:ext uri="{9D8B030D-6E8A-4147-A177-3AD203B41FA5}">
                      <a16:colId xmlns:a16="http://schemas.microsoft.com/office/drawing/2014/main" val="697827267"/>
                    </a:ext>
                  </a:extLst>
                </a:gridCol>
              </a:tblGrid>
              <a:tr h="293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</a:t>
                      </a:r>
                      <a:r>
                        <a:rPr lang="ru-RU" sz="1600" dirty="0">
                          <a:effectLst/>
                        </a:rPr>
                        <a:t>=3</a:t>
                      </a:r>
                      <a:r>
                        <a:rPr lang="en-US" sz="1600" dirty="0" err="1">
                          <a:effectLst/>
                        </a:rPr>
                        <a:t>Gev</a:t>
                      </a:r>
                      <a:r>
                        <a:rPr lang="ru-RU" sz="1600" dirty="0">
                          <a:effectLst/>
                        </a:rPr>
                        <a:t>/</a:t>
                      </a:r>
                      <a:r>
                        <a:rPr lang="en-US" sz="1600" dirty="0">
                          <a:effectLst/>
                        </a:rPr>
                        <a:t>u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β</a:t>
                      </a:r>
                      <a:r>
                        <a:rPr lang="ru-RU" sz="1600" dirty="0">
                          <a:effectLst/>
                        </a:rPr>
                        <a:t>*=35</a:t>
                      </a:r>
                      <a:r>
                        <a:rPr lang="en-US" sz="1600" dirty="0">
                          <a:effectLst/>
                        </a:rPr>
                        <a:t>cm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β</a:t>
                      </a:r>
                      <a:r>
                        <a:rPr lang="ru-RU" sz="1600">
                          <a:effectLst/>
                        </a:rPr>
                        <a:t>*=70</a:t>
                      </a:r>
                      <a:r>
                        <a:rPr lang="en-US" sz="1600">
                          <a:effectLst/>
                        </a:rPr>
                        <a:t>cm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β</a:t>
                      </a:r>
                      <a:r>
                        <a:rPr lang="ru-RU" sz="1600">
                          <a:effectLst/>
                        </a:rPr>
                        <a:t>*=100</a:t>
                      </a:r>
                      <a:r>
                        <a:rPr lang="en-US" sz="1600">
                          <a:effectLst/>
                        </a:rPr>
                        <a:t>cm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6791719"/>
                  </a:ext>
                </a:extLst>
              </a:tr>
              <a:tr h="293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IBS</a:t>
                      </a:r>
                      <a:r>
                        <a:rPr lang="ru-RU" sz="1600" dirty="0">
                          <a:effectLst/>
                        </a:rPr>
                        <a:t>/</a:t>
                      </a:r>
                      <a:r>
                        <a:rPr lang="en-US" sz="1600" dirty="0" err="1">
                          <a:effectLst/>
                        </a:rPr>
                        <a:t>CoolRMS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2,034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2,54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2,464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490294"/>
                  </a:ext>
                </a:extLst>
              </a:tr>
              <a:tr h="293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IBS/CoolFWHM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5,110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5,584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5,30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268024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99107" y="5331100"/>
            <a:ext cx="76146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For the project mode the Palmer cooling rates </a:t>
            </a:r>
            <a:r>
              <a:rPr lang="ru-RU" sz="2000" dirty="0" smtClean="0"/>
              <a:t>2-5 </a:t>
            </a:r>
            <a:r>
              <a:rPr lang="en-US" sz="2000" dirty="0"/>
              <a:t>times </a:t>
            </a:r>
            <a:r>
              <a:rPr lang="en-US" sz="2000" dirty="0" smtClean="0"/>
              <a:t>exceed</a:t>
            </a:r>
            <a:r>
              <a:rPr lang="ru-RU" sz="2000" dirty="0"/>
              <a:t> </a:t>
            </a:r>
            <a:r>
              <a:rPr lang="en-US" sz="2000" dirty="0" smtClean="0"/>
              <a:t>the IBS rates</a:t>
            </a:r>
            <a:r>
              <a:rPr lang="ru-RU" sz="2000" dirty="0" smtClean="0"/>
              <a:t> </a:t>
            </a:r>
            <a:r>
              <a:rPr lang="en-US" sz="2000" dirty="0" smtClean="0"/>
              <a:t>at any discussing choice of </a:t>
            </a:r>
            <a:r>
              <a:rPr lang="ru-RU" sz="2000" dirty="0" smtClean="0"/>
              <a:t>β–</a:t>
            </a:r>
            <a:r>
              <a:rPr lang="en-US" sz="2000" dirty="0" smtClean="0"/>
              <a:t>function</a:t>
            </a:r>
            <a:r>
              <a:rPr lang="ru-RU" sz="2000" dirty="0" smtClean="0"/>
              <a:t> </a:t>
            </a:r>
            <a:r>
              <a:rPr lang="en-US" sz="2000" dirty="0" smtClean="0"/>
              <a:t>in the interaction point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1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1211" y="2210601"/>
            <a:ext cx="5450417" cy="29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666" y="2210601"/>
            <a:ext cx="5396050" cy="2952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388788"/>
              </p:ext>
            </p:extLst>
          </p:nvPr>
        </p:nvGraphicFramePr>
        <p:xfrm>
          <a:off x="1443038" y="3841750"/>
          <a:ext cx="28067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0" name="Уравнение" r:id="rId5" imgW="1549080" imgH="241200" progId="Equation.3">
                  <p:embed/>
                </p:oleObj>
              </mc:Choice>
              <mc:Fallback>
                <p:oleObj name="Уравнение" r:id="rId5" imgW="1549080" imgH="241200" progId="Equation.3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3038" y="3841750"/>
                        <a:ext cx="2806700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17263"/>
              </p:ext>
            </p:extLst>
          </p:nvPr>
        </p:nvGraphicFramePr>
        <p:xfrm>
          <a:off x="5192713" y="1773987"/>
          <a:ext cx="17303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" name="Уравнение" r:id="rId7" imgW="965160" imgH="241200" progId="Equation.3">
                  <p:embed/>
                </p:oleObj>
              </mc:Choice>
              <mc:Fallback>
                <p:oleObj name="Уравнение" r:id="rId7" imgW="965160" imgH="241200" progId="Equation.3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92713" y="1773987"/>
                        <a:ext cx="1730375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25547" y="55332"/>
            <a:ext cx="34641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+mj-lt"/>
              </a:rPr>
              <a:t>Start-up mode</a:t>
            </a:r>
            <a:endParaRPr lang="ru-RU" sz="24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21269" y="3636094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σ</a:t>
            </a:r>
            <a:r>
              <a:rPr lang="en-US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s 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≤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120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см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512271"/>
              </p:ext>
            </p:extLst>
          </p:nvPr>
        </p:nvGraphicFramePr>
        <p:xfrm>
          <a:off x="7789700" y="3294062"/>
          <a:ext cx="1725613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" name="Уравнение" r:id="rId9" imgW="1231560" imgH="215640" progId="Equation.3">
                  <p:embed/>
                </p:oleObj>
              </mc:Choice>
              <mc:Fallback>
                <p:oleObj name="Уравнение" r:id="rId9" imgW="1231560" imgH="215640" progId="Equation.3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89700" y="3294062"/>
                        <a:ext cx="1725613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70027" y="1098482"/>
            <a:ext cx="257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Longitudinal cooling </a:t>
            </a:r>
            <a:r>
              <a:rPr lang="en-US" b="1" dirty="0" smtClean="0"/>
              <a:t>only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IBS simulation condition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9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925" y="2034004"/>
            <a:ext cx="5529604" cy="30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44" y="2037583"/>
            <a:ext cx="5557959" cy="30329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46988" y="1338898"/>
            <a:ext cx="5905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Required</a:t>
            </a:r>
            <a:r>
              <a:rPr lang="ru-RU" sz="2000" dirty="0" smtClean="0"/>
              <a:t> </a:t>
            </a:r>
            <a:r>
              <a:rPr lang="en-US" sz="2000" dirty="0" smtClean="0"/>
              <a:t>luminosity for start-up mode</a:t>
            </a:r>
            <a:r>
              <a:rPr lang="ru-RU" sz="2000" dirty="0" smtClean="0"/>
              <a:t> </a:t>
            </a:r>
            <a:r>
              <a:rPr lang="en-US" sz="2000" i="1" dirty="0" smtClean="0"/>
              <a:t>L </a:t>
            </a:r>
            <a:r>
              <a:rPr lang="en-US" sz="2000" dirty="0" smtClean="0"/>
              <a:t>= 5∙10</a:t>
            </a:r>
            <a:r>
              <a:rPr lang="en-US" sz="2000" baseline="30000" dirty="0" smtClean="0"/>
              <a:t>25</a:t>
            </a:r>
            <a:r>
              <a:rPr lang="en-US" sz="2000" dirty="0" smtClean="0"/>
              <a:t>cm</a:t>
            </a:r>
            <a:r>
              <a:rPr lang="ru-RU" sz="2000" baseline="30000" dirty="0" smtClean="0"/>
              <a:t>-2</a:t>
            </a:r>
            <a:r>
              <a:rPr lang="en-US" sz="2000" dirty="0" smtClean="0"/>
              <a:t>s</a:t>
            </a:r>
            <a:r>
              <a:rPr lang="ru-RU" sz="2000" baseline="30000" dirty="0" smtClean="0"/>
              <a:t>-1</a:t>
            </a:r>
            <a:endParaRPr lang="ru-RU" sz="2000" baseline="300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89363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Intrabeam</a:t>
            </a:r>
            <a:r>
              <a:rPr lang="en-US" dirty="0" smtClean="0"/>
              <a:t> scattering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15" y="1319886"/>
            <a:ext cx="3956586" cy="2919961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0603" y="1281977"/>
            <a:ext cx="5139112" cy="29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716451" y="4297119"/>
            <a:ext cx="2048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Separatrix</a:t>
            </a:r>
            <a:r>
              <a:rPr lang="en-US" dirty="0" smtClean="0"/>
              <a:t> covered</a:t>
            </a:r>
            <a:r>
              <a:rPr lang="ru-RU" dirty="0" smtClean="0"/>
              <a:t>: </a:t>
            </a:r>
          </a:p>
          <a:p>
            <a:pPr algn="ctr"/>
            <a:r>
              <a:rPr lang="en-US" dirty="0" smtClean="0"/>
              <a:t>Palmer: &gt;</a:t>
            </a:r>
            <a:r>
              <a:rPr lang="ru-RU" dirty="0" smtClean="0"/>
              <a:t>1,7 </a:t>
            </a:r>
            <a:r>
              <a:rPr lang="en-US" dirty="0" smtClean="0"/>
              <a:t>GeV/u</a:t>
            </a:r>
            <a:endParaRPr lang="ru-RU" dirty="0" smtClean="0"/>
          </a:p>
          <a:p>
            <a:pPr algn="ctr"/>
            <a:r>
              <a:rPr lang="en-US" dirty="0" smtClean="0"/>
              <a:t>Filter: &gt;</a:t>
            </a:r>
            <a:r>
              <a:rPr lang="ru-RU" dirty="0" smtClean="0"/>
              <a:t>2,5 </a:t>
            </a:r>
            <a:r>
              <a:rPr lang="en-US" dirty="0" smtClean="0"/>
              <a:t>GeV</a:t>
            </a:r>
            <a:r>
              <a:rPr lang="ru-RU" dirty="0" smtClean="0"/>
              <a:t>/</a:t>
            </a:r>
            <a:r>
              <a:rPr lang="en-US" dirty="0" smtClean="0"/>
              <a:t>u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04764" y="4574118"/>
            <a:ext cx="355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Absence of band overlapping &gt; 6</a:t>
            </a:r>
            <a:r>
              <a:rPr lang="el-GR" dirty="0" smtClean="0"/>
              <a:t>σ</a:t>
            </a:r>
            <a:r>
              <a:rPr lang="en-US" baseline="-25000" dirty="0" smtClean="0"/>
              <a:t>p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2112" y="5247124"/>
            <a:ext cx="10241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Palmer and Filter methods are allowed to be implemented by acceptance criterion.</a:t>
            </a:r>
          </a:p>
          <a:p>
            <a:pPr algn="ctr"/>
            <a:endParaRPr lang="en-US" sz="2200" dirty="0" smtClean="0"/>
          </a:p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Filter method provides faster </a:t>
            </a:r>
            <a:r>
              <a:rPr lang="en-US" sz="2200" dirty="0">
                <a:solidFill>
                  <a:srgbClr val="FF0000"/>
                </a:solidFill>
              </a:rPr>
              <a:t>cooling </a:t>
            </a:r>
            <a:r>
              <a:rPr lang="en-US" sz="2200" dirty="0" smtClean="0">
                <a:solidFill>
                  <a:srgbClr val="FF0000"/>
                </a:solidFill>
              </a:rPr>
              <a:t>rates therefore it is chosen for the start-up mode.</a:t>
            </a: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8200" y="56077"/>
            <a:ext cx="10515600" cy="1325563"/>
          </a:xfrm>
        </p:spPr>
        <p:txBody>
          <a:bodyPr/>
          <a:lstStyle/>
          <a:p>
            <a:r>
              <a:rPr lang="en-US" dirty="0" smtClean="0"/>
              <a:t>Bandwidth &amp; Cooling Acceptance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5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003" y="2156931"/>
            <a:ext cx="5305521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0581" y="2523348"/>
            <a:ext cx="5696304" cy="30456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09188"/>
              </p:ext>
            </p:extLst>
          </p:nvPr>
        </p:nvGraphicFramePr>
        <p:xfrm>
          <a:off x="6078916" y="1637788"/>
          <a:ext cx="1800000" cy="74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6" name="Уравнение" r:id="rId5" imgW="1041120" imgH="431640" progId="Equation.3">
                  <p:embed/>
                </p:oleObj>
              </mc:Choice>
              <mc:Fallback>
                <p:oleObj name="Уравнение" r:id="rId5" imgW="1041120" imgH="431640" progId="Equation.3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78916" y="1637788"/>
                        <a:ext cx="1800000" cy="746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513352"/>
              </p:ext>
            </p:extLst>
          </p:nvPr>
        </p:nvGraphicFramePr>
        <p:xfrm>
          <a:off x="6101603" y="286154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7" name="Уравнение" r:id="rId7" imgW="114120" imgH="215640" progId="Equation.3">
                  <p:embed/>
                </p:oleObj>
              </mc:Choice>
              <mc:Fallback>
                <p:oleObj name="Уравнение" r:id="rId7" imgW="114120" imgH="215640" progId="Equation.3">
                  <p:embed/>
                  <p:pic>
                    <p:nvPicPr>
                      <p:cNvPr id="8" name="Объект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01603" y="2861541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53929"/>
              </p:ext>
            </p:extLst>
          </p:nvPr>
        </p:nvGraphicFramePr>
        <p:xfrm>
          <a:off x="8113700" y="1588305"/>
          <a:ext cx="1800000" cy="795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8" name="Уравнение" r:id="rId9" imgW="977760" imgH="431640" progId="Equation.3">
                  <p:embed/>
                </p:oleObj>
              </mc:Choice>
              <mc:Fallback>
                <p:oleObj name="Уравнение" r:id="rId9" imgW="977760" imgH="431640" progId="Equation.3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13700" y="1588305"/>
                        <a:ext cx="1800000" cy="795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131904"/>
              </p:ext>
            </p:extLst>
          </p:nvPr>
        </p:nvGraphicFramePr>
        <p:xfrm>
          <a:off x="10148484" y="1543280"/>
          <a:ext cx="1468166" cy="885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9" name="Уравнение" r:id="rId11" imgW="799920" imgH="482400" progId="Equation.3">
                  <p:embed/>
                </p:oleObj>
              </mc:Choice>
              <mc:Fallback>
                <p:oleObj name="Уравнение" r:id="rId11" imgW="799920" imgH="482400" progId="Equation.3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148484" y="1543280"/>
                        <a:ext cx="1468166" cy="885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38200" y="2564"/>
            <a:ext cx="10515600" cy="1325563"/>
          </a:xfrm>
        </p:spPr>
        <p:txBody>
          <a:bodyPr/>
          <a:lstStyle/>
          <a:p>
            <a:r>
              <a:rPr lang="en-US" dirty="0" smtClean="0"/>
              <a:t>Luminosity (at equal IBS/Cooling rates)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15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48906" y="2348880"/>
            <a:ext cx="220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project luminosity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77617" y="5694344"/>
            <a:ext cx="10439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For </a:t>
            </a:r>
            <a:r>
              <a:rPr lang="en-US" sz="2000" dirty="0">
                <a:solidFill>
                  <a:srgbClr val="FF0000"/>
                </a:solidFill>
              </a:rPr>
              <a:t>the core of the </a:t>
            </a:r>
            <a:r>
              <a:rPr lang="en-US" sz="2000" dirty="0" smtClean="0">
                <a:solidFill>
                  <a:srgbClr val="FF0000"/>
                </a:solidFill>
              </a:rPr>
              <a:t>distribution the stochastic cooling system provides </a:t>
            </a:r>
            <a:r>
              <a:rPr lang="en-US" sz="2000" dirty="0">
                <a:solidFill>
                  <a:srgbClr val="FF0000"/>
                </a:solidFill>
              </a:rPr>
              <a:t>the required cooling </a:t>
            </a:r>
            <a:r>
              <a:rPr lang="en-US" sz="2000" dirty="0" smtClean="0">
                <a:solidFill>
                  <a:srgbClr val="FF0000"/>
                </a:solidFill>
              </a:rPr>
              <a:t>rates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946" y="143829"/>
            <a:ext cx="5386859" cy="309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7718" y="213556"/>
            <a:ext cx="5507463" cy="29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8" y="3337065"/>
            <a:ext cx="5394779" cy="309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981" y="3337065"/>
            <a:ext cx="5521200" cy="2952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16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442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9" y="1691850"/>
            <a:ext cx="4996457" cy="3198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4911" y="183776"/>
            <a:ext cx="3615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Power &amp; Gain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26367" y="4917645"/>
            <a:ext cx="5954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Output peak power is chosen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500 Watt/channel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369415"/>
              </p:ext>
            </p:extLst>
          </p:nvPr>
        </p:nvGraphicFramePr>
        <p:xfrm>
          <a:off x="6778927" y="2281157"/>
          <a:ext cx="4785542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767">
                  <a:extLst>
                    <a:ext uri="{9D8B030D-6E8A-4147-A177-3AD203B41FA5}">
                      <a16:colId xmlns:a16="http://schemas.microsoft.com/office/drawing/2014/main" val="363511391"/>
                    </a:ext>
                  </a:extLst>
                </a:gridCol>
                <a:gridCol w="1083496">
                  <a:extLst>
                    <a:ext uri="{9D8B030D-6E8A-4147-A177-3AD203B41FA5}">
                      <a16:colId xmlns:a16="http://schemas.microsoft.com/office/drawing/2014/main" val="269777642"/>
                    </a:ext>
                  </a:extLst>
                </a:gridCol>
                <a:gridCol w="1005279">
                  <a:extLst>
                    <a:ext uri="{9D8B030D-6E8A-4147-A177-3AD203B41FA5}">
                      <a16:colId xmlns:a16="http://schemas.microsoft.com/office/drawing/2014/main" val="535487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Mode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Start-up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Project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2918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Long. cool. method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Filter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Palmer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453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Optimal gain, dB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69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91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91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Equipment losses, dB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67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37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4438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</a:t>
                      </a:r>
                      <a:r>
                        <a:rPr lang="en-US" sz="2000" baseline="0" dirty="0" smtClean="0"/>
                        <a:t> gain, dB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136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128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716929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237641" y="4917645"/>
            <a:ext cx="595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Gain is chosen 1</a:t>
            </a:r>
            <a:r>
              <a:rPr lang="ru-RU" sz="24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>
                <a:solidFill>
                  <a:srgbClr val="FF0000"/>
                </a:solidFill>
              </a:rPr>
              <a:t>0 dB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91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4060" y="249879"/>
            <a:ext cx="4544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List of Equipment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585304" y="851646"/>
            <a:ext cx="1114151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en-US" sz="3200" dirty="0" smtClean="0"/>
              <a:t>Low power(&lt;–30dBm): Pickups, Low noise Preamplifiers, Couplers</a:t>
            </a:r>
          </a:p>
          <a:p>
            <a:pPr algn="ctr">
              <a:lnSpc>
                <a:spcPct val="300000"/>
              </a:lnSpc>
            </a:pPr>
            <a:r>
              <a:rPr lang="en-US" sz="3200" dirty="0" smtClean="0"/>
              <a:t>Medium power: Preamplifiers, Feeder Cable, Optical Comb Filter,</a:t>
            </a:r>
          </a:p>
          <a:p>
            <a:pPr algn="ctr"/>
            <a:r>
              <a:rPr lang="en-US" sz="3200" dirty="0" smtClean="0"/>
              <a:t>Attenuators, Phase Shifters</a:t>
            </a:r>
          </a:p>
          <a:p>
            <a:pPr algn="ctr">
              <a:lnSpc>
                <a:spcPct val="300000"/>
              </a:lnSpc>
            </a:pPr>
            <a:r>
              <a:rPr lang="en-US" sz="3200" dirty="0" smtClean="0"/>
              <a:t>High power(&gt;30dBm): Main Amplifiers, Dividers, Kickers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3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8" y="732386"/>
            <a:ext cx="7347080" cy="3728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4868" y="56683"/>
            <a:ext cx="4914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Placement &amp; Delay</a:t>
            </a:r>
            <a:endParaRPr lang="ru-RU" sz="48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016646"/>
              </p:ext>
            </p:extLst>
          </p:nvPr>
        </p:nvGraphicFramePr>
        <p:xfrm>
          <a:off x="1096668" y="1739332"/>
          <a:ext cx="366553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Уравнение" r:id="rId4" imgW="2514600" imgH="241200" progId="Equation.3">
                  <p:embed/>
                </p:oleObj>
              </mc:Choice>
              <mc:Fallback>
                <p:oleObj name="Уравнение" r:id="rId4" imgW="2514600" imgH="241200" progId="Equation.3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6668" y="1739332"/>
                        <a:ext cx="3665537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886928"/>
              </p:ext>
            </p:extLst>
          </p:nvPr>
        </p:nvGraphicFramePr>
        <p:xfrm>
          <a:off x="1025230" y="2992452"/>
          <a:ext cx="37369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Уравнение" r:id="rId6" imgW="2565360" imgH="241200" progId="Equation.3">
                  <p:embed/>
                </p:oleObj>
              </mc:Choice>
              <mc:Fallback>
                <p:oleObj name="Уравнение" r:id="rId6" imgW="2565360" imgH="241200" progId="Equation.3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25230" y="2992452"/>
                        <a:ext cx="3736975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59936" y="4218844"/>
            <a:ext cx="1717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Variable delay:</a:t>
            </a:r>
          </a:p>
          <a:p>
            <a:pPr algn="ctr"/>
            <a:r>
              <a:rPr lang="en-US" sz="2000" dirty="0" smtClean="0"/>
              <a:t> Range </a:t>
            </a:r>
            <a:r>
              <a:rPr lang="ru-RU" sz="2000" dirty="0" smtClean="0"/>
              <a:t>32 </a:t>
            </a:r>
            <a:r>
              <a:rPr lang="en-US" sz="2000" dirty="0" smtClean="0"/>
              <a:t>ns</a:t>
            </a:r>
          </a:p>
          <a:p>
            <a:pPr algn="ctr"/>
            <a:r>
              <a:rPr lang="en-US" sz="2000" dirty="0" smtClean="0"/>
              <a:t>Precision 1 </a:t>
            </a:r>
            <a:r>
              <a:rPr lang="en-US" sz="2000" dirty="0" err="1" smtClean="0"/>
              <a:t>ps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007953" y="4218844"/>
            <a:ext cx="23030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Min. constant delay:</a:t>
            </a:r>
          </a:p>
          <a:p>
            <a:pPr algn="ctr"/>
            <a:r>
              <a:rPr lang="en-US" sz="2000" dirty="0" smtClean="0"/>
              <a:t>Channel 1 – 595 ns</a:t>
            </a:r>
          </a:p>
          <a:p>
            <a:pPr algn="ctr"/>
            <a:r>
              <a:rPr lang="en-US" sz="2000" dirty="0" smtClean="0"/>
              <a:t>Channel 2 – 490ns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384901" y="2412048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16486694">
            <a:off x="4805503" y="2366959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1’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7508800">
            <a:off x="5432634" y="2412049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30037" y="1365239"/>
            <a:ext cx="50619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Start-up mode: </a:t>
            </a:r>
          </a:p>
          <a:p>
            <a:pPr algn="ctr"/>
            <a:r>
              <a:rPr lang="en-US" sz="2000" dirty="0"/>
              <a:t>L</a:t>
            </a:r>
            <a:r>
              <a:rPr lang="en-US" sz="2000" dirty="0" smtClean="0"/>
              <a:t>ongitudinal channel 1</a:t>
            </a:r>
          </a:p>
          <a:p>
            <a:pPr algn="ctr"/>
            <a:r>
              <a:rPr lang="en-US" sz="2000" dirty="0" smtClean="0"/>
              <a:t>(Equipment own delay 452 ns)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b="1" dirty="0" smtClean="0"/>
              <a:t>Project mode:</a:t>
            </a:r>
          </a:p>
          <a:p>
            <a:pPr algn="ctr"/>
            <a:r>
              <a:rPr lang="en-US" sz="2000" dirty="0"/>
              <a:t>Longitudinal channel </a:t>
            </a:r>
            <a:r>
              <a:rPr lang="en-US" sz="2000" dirty="0" smtClean="0"/>
              <a:t>2 (473 ns)</a:t>
            </a:r>
            <a:endParaRPr lang="ru-RU" sz="2000" dirty="0"/>
          </a:p>
          <a:p>
            <a:pPr algn="ctr"/>
            <a:r>
              <a:rPr lang="en-US" sz="2000" dirty="0" smtClean="0"/>
              <a:t>Transverse channels 1, 1’ with combined kicker</a:t>
            </a:r>
          </a:p>
          <a:p>
            <a:pPr algn="ctr"/>
            <a:r>
              <a:rPr lang="en-US" sz="2000" dirty="0" smtClean="0"/>
              <a:t>(405 ns, 418 ns)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19</a:t>
            </a:fld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429882" y="5566082"/>
            <a:ext cx="73840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F0000"/>
                </a:solidFill>
              </a:rPr>
              <a:t>There is a reserve in delay for all channels and modes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5326" y="42472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0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14" y="900742"/>
            <a:ext cx="6697671" cy="360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3013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err="1" smtClean="0"/>
              <a:t>uclotron</a:t>
            </a:r>
            <a:r>
              <a:rPr lang="en-US" dirty="0" smtClean="0"/>
              <a:t>-based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on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ollider </a:t>
            </a:r>
            <a:r>
              <a:rPr lang="en-US" dirty="0" err="1" smtClean="0"/>
              <a:t>f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dirty="0" err="1" smtClean="0"/>
              <a:t>cility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77168" y="4807024"/>
            <a:ext cx="1041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Tasks:</a:t>
            </a:r>
            <a:endParaRPr lang="ru-RU" sz="2800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96" y="4797593"/>
            <a:ext cx="83971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Beam accumulation</a:t>
            </a:r>
            <a:r>
              <a:rPr lang="ru-RU" sz="2800" dirty="0" smtClean="0"/>
              <a:t>(</a:t>
            </a:r>
            <a:r>
              <a:rPr lang="en-US" sz="2800" dirty="0" smtClean="0"/>
              <a:t>at</a:t>
            </a:r>
            <a:r>
              <a:rPr lang="ru-RU" sz="2800" dirty="0" smtClean="0"/>
              <a:t> </a:t>
            </a:r>
            <a:r>
              <a:rPr lang="en-US" sz="2800" dirty="0" smtClean="0"/>
              <a:t>low intensities</a:t>
            </a:r>
            <a:r>
              <a:rPr lang="ru-RU" sz="2800" dirty="0" smtClean="0"/>
              <a:t>)</a:t>
            </a:r>
            <a:endParaRPr lang="en-US" sz="2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Longitudinal emittance reduction during the bunching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Luminosity preservation(IBS </a:t>
            </a:r>
            <a:r>
              <a:rPr lang="en-US" sz="2800" dirty="0" err="1" smtClean="0"/>
              <a:t>counteration</a:t>
            </a:r>
            <a:r>
              <a:rPr lang="en-US" sz="2800" dirty="0" smtClean="0"/>
              <a:t>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7376" y="4274373"/>
            <a:ext cx="10497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Stochastic cooling system </a:t>
            </a:r>
            <a:r>
              <a:rPr lang="ru-RU" sz="2800" dirty="0" smtClean="0"/>
              <a:t>– </a:t>
            </a:r>
            <a:r>
              <a:rPr lang="en-US" sz="2800" dirty="0" smtClean="0"/>
              <a:t>one of the crucial elements of NICA project</a:t>
            </a:r>
            <a:endParaRPr lang="en-US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7847" y="6225721"/>
            <a:ext cx="2743200" cy="365125"/>
          </a:xfrm>
        </p:spPr>
        <p:txBody>
          <a:bodyPr/>
          <a:lstStyle/>
          <a:p>
            <a:fld id="{50D18296-4DD8-47C9-AF91-7E9BB786A998}" type="slidenum">
              <a:rPr lang="ru-RU" sz="1400" smtClean="0"/>
              <a:t>2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78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625" y="-51510"/>
            <a:ext cx="8744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Pickups, Kickers &amp; Main Amplifiers</a:t>
            </a:r>
            <a:endParaRPr lang="ru-RU" sz="4800" dirty="0"/>
          </a:p>
        </p:txBody>
      </p:sp>
      <p:pic>
        <p:nvPicPr>
          <p:cNvPr id="7" name="Рисунок 90" descr="Сним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68" y="1238890"/>
            <a:ext cx="2665060" cy="232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43857" y="976771"/>
            <a:ext cx="6112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FZJ Ring-slot couplers </a:t>
            </a:r>
            <a:r>
              <a:rPr lang="en-US" sz="2000" dirty="0" smtClean="0"/>
              <a:t>are chosen as Pickups </a:t>
            </a:r>
            <a:r>
              <a:rPr lang="en-US" sz="2000" dirty="0"/>
              <a:t>&amp; Kickers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380463" y="3640840"/>
            <a:ext cx="348737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Basic structure – 16 rings</a:t>
            </a:r>
          </a:p>
          <a:p>
            <a:pPr>
              <a:lnSpc>
                <a:spcPct val="150000"/>
              </a:lnSpc>
            </a:pPr>
            <a:r>
              <a:rPr lang="en-US" dirty="0"/>
              <a:t>High </a:t>
            </a:r>
            <a:r>
              <a:rPr lang="en-US" dirty="0" smtClean="0"/>
              <a:t>Impedance</a:t>
            </a:r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20</a:t>
            </a:fld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484615" y="1586399"/>
            <a:ext cx="31386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/>
              <a:t>P</a:t>
            </a:r>
            <a:r>
              <a:rPr lang="en-US" sz="2000" b="1" dirty="0" smtClean="0"/>
              <a:t>urchase list: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/>
              <a:t>Pickup – 2 basic structures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/>
              <a:t>Kicker – 4 basic structures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/>
              <a:t>6 pickups &amp; 4 kickers in total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/>
              <a:t>16 amplifiers per kicker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/>
              <a:t>100 amplifiers in total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1515" y="5178891"/>
            <a:ext cx="112705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Negotiations </a:t>
            </a:r>
            <a:r>
              <a:rPr lang="en-US" sz="2800" dirty="0">
                <a:solidFill>
                  <a:srgbClr val="FF0000"/>
                </a:solidFill>
              </a:rPr>
              <a:t>with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FZJ concerning pickups &amp; kickers are on the way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Main 30W Amplifiers R&amp;D is in progress (OKB TSP, Minsk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652" y="1262203"/>
            <a:ext cx="3070455" cy="299452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9288570" y="3744365"/>
            <a:ext cx="838615" cy="1179820"/>
            <a:chOff x="9288570" y="3708505"/>
            <a:chExt cx="838615" cy="1179820"/>
          </a:xfrm>
        </p:grpSpPr>
        <p:sp>
          <p:nvSpPr>
            <p:cNvPr id="5" name="Равнобедренный треугольник 4"/>
            <p:cNvSpPr>
              <a:spLocks noChangeAspect="1"/>
            </p:cNvSpPr>
            <p:nvPr/>
          </p:nvSpPr>
          <p:spPr>
            <a:xfrm>
              <a:off x="9494017" y="4260630"/>
              <a:ext cx="417600" cy="360000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авая фигурная скобка 5"/>
            <p:cNvSpPr/>
            <p:nvPr/>
          </p:nvSpPr>
          <p:spPr>
            <a:xfrm rot="5400000">
              <a:off x="9473775" y="3523300"/>
              <a:ext cx="468206" cy="83861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>
              <a:stCxn id="5" idx="3"/>
            </p:cNvCxnSpPr>
            <p:nvPr/>
          </p:nvCxnSpPr>
          <p:spPr>
            <a:xfrm>
              <a:off x="9702817" y="4620630"/>
              <a:ext cx="1087" cy="2676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0234109" y="4082621"/>
            <a:ext cx="1774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30W amplifier</a:t>
            </a:r>
          </a:p>
          <a:p>
            <a:pPr algn="ctr"/>
            <a:r>
              <a:rPr lang="en-US" dirty="0" smtClean="0"/>
              <a:t>per each pair of</a:t>
            </a:r>
          </a:p>
          <a:p>
            <a:pPr algn="ctr"/>
            <a:r>
              <a:rPr lang="en-US" dirty="0" smtClean="0"/>
              <a:t>combiner boards</a:t>
            </a:r>
            <a:endParaRPr lang="ru-RU" dirty="0"/>
          </a:p>
        </p:txBody>
      </p:sp>
      <p:grpSp>
        <p:nvGrpSpPr>
          <p:cNvPr id="31" name="Группа 30"/>
          <p:cNvGrpSpPr/>
          <p:nvPr/>
        </p:nvGrpSpPr>
        <p:grpSpPr>
          <a:xfrm rot="10800000">
            <a:off x="9288571" y="652411"/>
            <a:ext cx="838615" cy="1179820"/>
            <a:chOff x="5827800" y="3654112"/>
            <a:chExt cx="838615" cy="1179820"/>
          </a:xfrm>
        </p:grpSpPr>
        <p:sp>
          <p:nvSpPr>
            <p:cNvPr id="28" name="Равнобедренный треугольник 27"/>
            <p:cNvSpPr>
              <a:spLocks noChangeAspect="1"/>
            </p:cNvSpPr>
            <p:nvPr/>
          </p:nvSpPr>
          <p:spPr>
            <a:xfrm>
              <a:off x="6033247" y="4206237"/>
              <a:ext cx="417600" cy="360000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авая фигурная скобка 28"/>
            <p:cNvSpPr/>
            <p:nvPr/>
          </p:nvSpPr>
          <p:spPr>
            <a:xfrm rot="5400000">
              <a:off x="6013005" y="3468907"/>
              <a:ext cx="468206" cy="83861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stCxn id="28" idx="3"/>
            </p:cNvCxnSpPr>
            <p:nvPr/>
          </p:nvCxnSpPr>
          <p:spPr>
            <a:xfrm>
              <a:off x="6242047" y="4566237"/>
              <a:ext cx="1087" cy="2676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 rot="16200000">
            <a:off x="10823800" y="2193075"/>
            <a:ext cx="838615" cy="1179820"/>
            <a:chOff x="5827800" y="3654112"/>
            <a:chExt cx="838615" cy="1179820"/>
          </a:xfrm>
        </p:grpSpPr>
        <p:sp>
          <p:nvSpPr>
            <p:cNvPr id="37" name="Равнобедренный треугольник 36"/>
            <p:cNvSpPr>
              <a:spLocks noChangeAspect="1"/>
            </p:cNvSpPr>
            <p:nvPr/>
          </p:nvSpPr>
          <p:spPr>
            <a:xfrm>
              <a:off x="6033247" y="4206237"/>
              <a:ext cx="417600" cy="360000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авая фигурная скобка 37"/>
            <p:cNvSpPr/>
            <p:nvPr/>
          </p:nvSpPr>
          <p:spPr>
            <a:xfrm rot="5400000">
              <a:off x="6013005" y="3468907"/>
              <a:ext cx="468206" cy="83861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единительная линия 38"/>
            <p:cNvCxnSpPr>
              <a:stCxn id="37" idx="3"/>
            </p:cNvCxnSpPr>
            <p:nvPr/>
          </p:nvCxnSpPr>
          <p:spPr>
            <a:xfrm>
              <a:off x="6242047" y="4566237"/>
              <a:ext cx="1087" cy="2676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 rot="5400000">
            <a:off x="7718183" y="2193074"/>
            <a:ext cx="838615" cy="1179820"/>
            <a:chOff x="5827800" y="3654112"/>
            <a:chExt cx="838615" cy="1179820"/>
          </a:xfrm>
        </p:grpSpPr>
        <p:sp>
          <p:nvSpPr>
            <p:cNvPr id="41" name="Равнобедренный треугольник 40"/>
            <p:cNvSpPr>
              <a:spLocks noChangeAspect="1"/>
            </p:cNvSpPr>
            <p:nvPr/>
          </p:nvSpPr>
          <p:spPr>
            <a:xfrm>
              <a:off x="6033247" y="4206237"/>
              <a:ext cx="417600" cy="360000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авая фигурная скобка 41"/>
            <p:cNvSpPr/>
            <p:nvPr/>
          </p:nvSpPr>
          <p:spPr>
            <a:xfrm rot="5400000">
              <a:off x="6013005" y="3468907"/>
              <a:ext cx="468206" cy="83861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>
              <a:stCxn id="41" idx="3"/>
            </p:cNvCxnSpPr>
            <p:nvPr/>
          </p:nvCxnSpPr>
          <p:spPr>
            <a:xfrm>
              <a:off x="6242047" y="4566237"/>
              <a:ext cx="1087" cy="2676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Прямоугольник 43"/>
          <p:cNvSpPr/>
          <p:nvPr/>
        </p:nvSpPr>
        <p:spPr>
          <a:xfrm>
            <a:off x="6654389" y="4303766"/>
            <a:ext cx="2783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Kicker </a:t>
            </a:r>
            <a:r>
              <a:rPr lang="en-US" dirty="0"/>
              <a:t>dissipates ~ </a:t>
            </a:r>
            <a:r>
              <a:rPr lang="en-US" dirty="0" smtClean="0"/>
              <a:t>120 Watt</a:t>
            </a:r>
            <a:endParaRPr lang="ru-RU" dirty="0"/>
          </a:p>
        </p:txBody>
      </p:sp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96682"/>
              </p:ext>
            </p:extLst>
          </p:nvPr>
        </p:nvGraphicFramePr>
        <p:xfrm>
          <a:off x="3040617" y="4144236"/>
          <a:ext cx="13065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Уравнение" r:id="rId5" imgW="787320" imgH="241200" progId="Equation.3">
                  <p:embed/>
                </p:oleObj>
              </mc:Choice>
              <mc:Fallback>
                <p:oleObj name="Уравнение" r:id="rId5" imgW="7873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0617" y="4144236"/>
                        <a:ext cx="13065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07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21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20745" y="0"/>
            <a:ext cx="3019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Diagnostics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11" y="1466230"/>
            <a:ext cx="4045091" cy="21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68" y="1466230"/>
            <a:ext cx="4045092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32" y="3716977"/>
            <a:ext cx="4045091" cy="21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3406" y="3438393"/>
            <a:ext cx="2139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Schottky</a:t>
            </a:r>
            <a:r>
              <a:rPr lang="en-US" dirty="0" smtClean="0"/>
              <a:t> diagnostics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064602" y="3529141"/>
            <a:ext cx="20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BTF measurements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04388" y="5783058"/>
            <a:ext cx="145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Power meter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28059" y="1100069"/>
            <a:ext cx="2549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Signal Spectrum Analyzer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31644" y="1096898"/>
            <a:ext cx="3494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4-channel Vector Network Analyzer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52" y="899913"/>
            <a:ext cx="2955765" cy="7633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82400" y="2083772"/>
            <a:ext cx="3666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/>
                </a:solidFill>
              </a:rPr>
              <a:t>Equipment</a:t>
            </a:r>
            <a:endParaRPr lang="ru-RU" sz="3600" dirty="0" smtClean="0">
              <a:solidFill>
                <a:schemeClr val="accent5"/>
              </a:solidFill>
            </a:endParaRPr>
          </a:p>
          <a:p>
            <a:r>
              <a:rPr lang="en-US" sz="3600" dirty="0" smtClean="0">
                <a:solidFill>
                  <a:schemeClr val="accent5"/>
                </a:solidFill>
              </a:rPr>
              <a:t>is </a:t>
            </a:r>
            <a:r>
              <a:rPr lang="en-US" sz="3600" dirty="0" smtClean="0">
                <a:solidFill>
                  <a:schemeClr val="accent5"/>
                </a:solidFill>
              </a:rPr>
              <a:t>being </a:t>
            </a:r>
            <a:r>
              <a:rPr lang="en-US" sz="3600" dirty="0" smtClean="0">
                <a:solidFill>
                  <a:schemeClr val="accent5"/>
                </a:solidFill>
              </a:rPr>
              <a:t>purchased</a:t>
            </a:r>
            <a:endParaRPr lang="ru-RU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53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22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41773" y="108858"/>
            <a:ext cx="3742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Status &amp; Plans</a:t>
            </a:r>
            <a:endParaRPr lang="ru-RU" sz="4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9033"/>
              </p:ext>
            </p:extLst>
          </p:nvPr>
        </p:nvGraphicFramePr>
        <p:xfrm>
          <a:off x="544286" y="1525209"/>
          <a:ext cx="11114315" cy="4581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863">
                  <a:extLst>
                    <a:ext uri="{9D8B030D-6E8A-4147-A177-3AD203B41FA5}">
                      <a16:colId xmlns:a16="http://schemas.microsoft.com/office/drawing/2014/main" val="226026109"/>
                    </a:ext>
                  </a:extLst>
                </a:gridCol>
                <a:gridCol w="2013378">
                  <a:extLst>
                    <a:ext uri="{9D8B030D-6E8A-4147-A177-3AD203B41FA5}">
                      <a16:colId xmlns:a16="http://schemas.microsoft.com/office/drawing/2014/main" val="2877663111"/>
                    </a:ext>
                  </a:extLst>
                </a:gridCol>
                <a:gridCol w="1838809">
                  <a:extLst>
                    <a:ext uri="{9D8B030D-6E8A-4147-A177-3AD203B41FA5}">
                      <a16:colId xmlns:a16="http://schemas.microsoft.com/office/drawing/2014/main" val="147422105"/>
                    </a:ext>
                  </a:extLst>
                </a:gridCol>
                <a:gridCol w="2548728">
                  <a:extLst>
                    <a:ext uri="{9D8B030D-6E8A-4147-A177-3AD203B41FA5}">
                      <a16:colId xmlns:a16="http://schemas.microsoft.com/office/drawing/2014/main" val="1521327405"/>
                    </a:ext>
                  </a:extLst>
                </a:gridCol>
                <a:gridCol w="2490537">
                  <a:extLst>
                    <a:ext uri="{9D8B030D-6E8A-4147-A177-3AD203B41FA5}">
                      <a16:colId xmlns:a16="http://schemas.microsoft.com/office/drawing/2014/main" val="3641492417"/>
                    </a:ext>
                  </a:extLst>
                </a:gridCol>
              </a:tblGrid>
              <a:tr h="529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Equipment</a:t>
                      </a:r>
                      <a:endParaRPr lang="ru-RU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Status</a:t>
                      </a:r>
                      <a:endParaRPr lang="ru-RU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Plans</a:t>
                      </a:r>
                      <a:endParaRPr lang="ru-RU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629188"/>
                  </a:ext>
                </a:extLst>
              </a:tr>
              <a:tr h="495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Diagnostics</a:t>
                      </a:r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Being Purchased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Finished by the end of 2017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13970"/>
                  </a:ext>
                </a:extLst>
              </a:tr>
              <a:tr h="495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Optical Comb Filter</a:t>
                      </a:r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Components being purchased</a:t>
                      </a:r>
                      <a:endParaRPr lang="ru-RU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Purchased (III 2017)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Assembled (I 2018)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1426458"/>
                  </a:ext>
                </a:extLst>
              </a:tr>
              <a:tr h="8552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Kickers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 bench</a:t>
                      </a:r>
                    </a:p>
                    <a:p>
                      <a:pPr algn="ctr"/>
                      <a:r>
                        <a:rPr lang="en-US" dirty="0" smtClean="0"/>
                        <a:t>Production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Negotiations (FZJ)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 Tests (III-IV 2017)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Production + Assembly</a:t>
                      </a:r>
                    </a:p>
                    <a:p>
                      <a:pPr algn="ctr"/>
                      <a:r>
                        <a:rPr lang="en-US" dirty="0" smtClean="0"/>
                        <a:t>1 unit/year starting</a:t>
                      </a:r>
                      <a:r>
                        <a:rPr lang="en-US" baseline="0" dirty="0" smtClean="0"/>
                        <a:t> 2018</a:t>
                      </a:r>
                      <a:r>
                        <a:rPr lang="en-US" dirty="0" smtClean="0"/>
                        <a:t> </a:t>
                      </a:r>
                      <a:endParaRPr lang="ru-RU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6036054"/>
                  </a:ext>
                </a:extLst>
              </a:tr>
              <a:tr h="8552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Pickups</a:t>
                      </a:r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Negotiations (FZJ)</a:t>
                      </a:r>
                      <a:endParaRPr lang="ru-RU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Production + Assembly</a:t>
                      </a:r>
                    </a:p>
                    <a:p>
                      <a:pPr algn="ctr"/>
                      <a:r>
                        <a:rPr lang="en-US" dirty="0" smtClean="0"/>
                        <a:t>1 unit/year starting</a:t>
                      </a:r>
                      <a:r>
                        <a:rPr lang="en-US" baseline="0" dirty="0" smtClean="0"/>
                        <a:t> 2018</a:t>
                      </a:r>
                      <a:endParaRPr lang="ru-RU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5662143"/>
                  </a:ext>
                </a:extLst>
              </a:tr>
              <a:tr h="495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Main amplifiers</a:t>
                      </a:r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R&amp;D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R&amp;D finished (end 2017)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units/</a:t>
                      </a:r>
                      <a:r>
                        <a:rPr lang="en-US" dirty="0" err="1" smtClean="0"/>
                        <a:t>yr</a:t>
                      </a:r>
                      <a:r>
                        <a:rPr lang="en-US" dirty="0" smtClean="0"/>
                        <a:t> starting</a:t>
                      </a:r>
                      <a:r>
                        <a:rPr lang="en-US" baseline="0" dirty="0" smtClean="0"/>
                        <a:t> 2018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33745"/>
                  </a:ext>
                </a:extLst>
              </a:tr>
              <a:tr h="8552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Electronics</a:t>
                      </a:r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Being purchased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Purchase </a:t>
                      </a:r>
                      <a:r>
                        <a:rPr lang="en-US" dirty="0" smtClean="0"/>
                        <a:t>+ Assembly</a:t>
                      </a:r>
                    </a:p>
                    <a:p>
                      <a:pPr algn="ctr"/>
                      <a:r>
                        <a:rPr lang="en-US" dirty="0" smtClean="0"/>
                        <a:t>1 channel/year starting 2018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918453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92835" y="969255"/>
            <a:ext cx="4817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More detailed plan is in the database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9827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560" y="2333149"/>
            <a:ext cx="4471596" cy="349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3085" y="1132820"/>
            <a:ext cx="3216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Beam Transfer Function:</a:t>
            </a:r>
          </a:p>
          <a:p>
            <a:pPr algn="ctr"/>
            <a:r>
              <a:rPr lang="en-US" sz="2400" dirty="0" err="1" smtClean="0"/>
              <a:t>Nyquist</a:t>
            </a:r>
            <a:r>
              <a:rPr lang="en-US" sz="2400" dirty="0" smtClean="0"/>
              <a:t> diagrams of</a:t>
            </a:r>
          </a:p>
          <a:p>
            <a:pPr algn="ctr"/>
            <a:r>
              <a:rPr lang="en-US" sz="2400" dirty="0" smtClean="0"/>
              <a:t>41 harmonics measured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52579" y="117157"/>
            <a:ext cx="3710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Recent results</a:t>
            </a:r>
            <a:endParaRPr lang="ru-RU" sz="4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59" y="1547120"/>
            <a:ext cx="5657138" cy="3960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7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36" y="1525934"/>
            <a:ext cx="7200000" cy="4452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1113" y="224733"/>
            <a:ext cx="6498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BTF measurements at FZJ</a:t>
            </a:r>
            <a:endParaRPr lang="ru-RU" sz="4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5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48" y="0"/>
            <a:ext cx="3158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Conclusion</a:t>
            </a:r>
            <a:r>
              <a:rPr lang="en-US" sz="4800" dirty="0"/>
              <a:t>s</a:t>
            </a:r>
            <a:endParaRPr lang="en-US" sz="4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9862" y="1078647"/>
            <a:ext cx="111730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Stochastic cooling system can provide the required luminosity at any discussing beta-function in the interaction point for both</a:t>
            </a:r>
            <a:r>
              <a:rPr lang="ru-RU" sz="2400" dirty="0" smtClean="0"/>
              <a:t> </a:t>
            </a:r>
            <a:r>
              <a:rPr lang="en-US" sz="2400" dirty="0" smtClean="0"/>
              <a:t>Start-up and Project modes.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 longitudinal cooling in the </a:t>
            </a:r>
            <a:r>
              <a:rPr lang="en-US" sz="2400" dirty="0"/>
              <a:t>Start-up </a:t>
            </a:r>
            <a:r>
              <a:rPr lang="en-US" sz="2400" dirty="0" smtClean="0"/>
              <a:t>mode the Filter method is chosen, </a:t>
            </a:r>
            <a:r>
              <a:rPr lang="en-US" sz="2400" dirty="0"/>
              <a:t>Palmer method </a:t>
            </a:r>
            <a:r>
              <a:rPr lang="en-US" sz="2400" dirty="0" smtClean="0"/>
              <a:t>is chosen in the Project mode. Also main parameters are defined.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 the </a:t>
            </a:r>
            <a:r>
              <a:rPr lang="en-US" sz="2400" dirty="0"/>
              <a:t>Start-up </a:t>
            </a:r>
            <a:r>
              <a:rPr lang="en-US" sz="2400" dirty="0" smtClean="0"/>
              <a:t>mode the stochastic cooling system provides the required cooling rates for the core of the distribution. Evolution of the distribution function tails has to be investigated numerically.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Equipment purchasing is started</a:t>
            </a:r>
            <a:r>
              <a:rPr lang="ru-RU" sz="2400" dirty="0" smtClean="0"/>
              <a:t>, </a:t>
            </a:r>
            <a:r>
              <a:rPr lang="en-US" sz="2400" dirty="0"/>
              <a:t>main amplifiers R&amp;D is </a:t>
            </a:r>
            <a:r>
              <a:rPr lang="en-US" sz="2400" dirty="0" smtClean="0"/>
              <a:t>in progress</a:t>
            </a:r>
            <a:r>
              <a:rPr lang="ru-RU" sz="2400" dirty="0" smtClean="0"/>
              <a:t>, </a:t>
            </a:r>
            <a:r>
              <a:rPr lang="en-US" sz="2400" dirty="0" smtClean="0"/>
              <a:t>negotiations with</a:t>
            </a:r>
            <a:r>
              <a:rPr lang="ru-RU" sz="2400" dirty="0" smtClean="0"/>
              <a:t> </a:t>
            </a:r>
            <a:r>
              <a:rPr lang="en-US" sz="2400" dirty="0" smtClean="0"/>
              <a:t>FZJ concerning pickups and kickers are on the way.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6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spect="1"/>
          </p:cNvSpPr>
          <p:nvPr/>
        </p:nvSpPr>
        <p:spPr>
          <a:xfrm>
            <a:off x="2569765" y="2629305"/>
            <a:ext cx="7071479" cy="936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5"/>
                </a:solidFill>
              </a:rPr>
              <a:t>Thank you for attention</a:t>
            </a:r>
            <a:endParaRPr lang="ru-RU" sz="5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47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982521"/>
              </p:ext>
            </p:extLst>
          </p:nvPr>
        </p:nvGraphicFramePr>
        <p:xfrm>
          <a:off x="1248063" y="504512"/>
          <a:ext cx="9900000" cy="5554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0000">
                  <a:extLst>
                    <a:ext uri="{9D8B030D-6E8A-4147-A177-3AD203B41FA5}">
                      <a16:colId xmlns:a16="http://schemas.microsoft.com/office/drawing/2014/main" val="941967537"/>
                    </a:ext>
                  </a:extLst>
                </a:gridCol>
                <a:gridCol w="4950000">
                  <a:extLst>
                    <a:ext uri="{9D8B030D-6E8A-4147-A177-3AD203B41FA5}">
                      <a16:colId xmlns:a16="http://schemas.microsoft.com/office/drawing/2014/main" val="2046391620"/>
                    </a:ext>
                  </a:extLst>
                </a:gridCol>
              </a:tblGrid>
              <a:tr h="6171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Start-up mode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1375" marR="111375" marT="55663" marB="556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mode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1375" marR="111375" marT="55663" marB="55663" anchor="ctr"/>
                </a:tc>
                <a:extLst>
                  <a:ext uri="{0D108BD9-81ED-4DB2-BD59-A6C34878D82A}">
                    <a16:rowId xmlns:a16="http://schemas.microsoft.com/office/drawing/2014/main" val="1423039645"/>
                  </a:ext>
                </a:extLst>
              </a:tr>
              <a:tr h="617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 bunch length 1,2 m</a:t>
                      </a:r>
                    </a:p>
                  </a:txBody>
                  <a:tcPr marL="111375" marR="111375" marT="55663" marB="5566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 bunch length 0,6 m</a:t>
                      </a:r>
                    </a:p>
                  </a:txBody>
                  <a:tcPr marL="111375" marR="111375" marT="55663" marB="55663" anchor="ctr"/>
                </a:tc>
                <a:extLst>
                  <a:ext uri="{0D108BD9-81ED-4DB2-BD59-A6C34878D82A}">
                    <a16:rowId xmlns:a16="http://schemas.microsoft.com/office/drawing/2014/main" val="2270552370"/>
                  </a:ext>
                </a:extLst>
              </a:tr>
              <a:tr h="6171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50 kV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1375" marR="111375" marT="55663" marB="5566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 1000 kV</a:t>
                      </a:r>
                      <a:endParaRPr lang="ru-RU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1375" marR="111375" marT="55663" marB="55663" anchor="ctr"/>
                </a:tc>
                <a:extLst>
                  <a:ext uri="{0D108BD9-81ED-4DB2-BD59-A6C34878D82A}">
                    <a16:rowId xmlns:a16="http://schemas.microsoft.com/office/drawing/2014/main" val="1803738727"/>
                  </a:ext>
                </a:extLst>
              </a:tr>
              <a:tr h="6171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 = 22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1375" marR="111375" marT="55663" marB="5566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 = 66</a:t>
                      </a:r>
                      <a:endParaRPr lang="ru-RU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1375" marR="111375" marT="55663" marB="55663" anchor="ctr"/>
                </a:tc>
                <a:extLst>
                  <a:ext uri="{0D108BD9-81ED-4DB2-BD59-A6C34878D82A}">
                    <a16:rowId xmlns:a16="http://schemas.microsoft.com/office/drawing/2014/main" val="1457925907"/>
                  </a:ext>
                </a:extLst>
              </a:tr>
              <a:tr h="61714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Ions </a:t>
                      </a:r>
                      <a:r>
                        <a:rPr lang="en-US" sz="2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r>
                        <a:rPr lang="en-US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97+</a:t>
                      </a:r>
                      <a:endParaRPr lang="ru-RU" sz="24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1375" marR="111375" marT="55663" marB="5566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468293"/>
                  </a:ext>
                </a:extLst>
              </a:tr>
              <a:tr h="617143">
                <a:tc gridSpan="2"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⫠</a:t>
                      </a:r>
                      <a:r>
                        <a:rPr lang="en-US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 </a:t>
                      </a:r>
                      <a:r>
                        <a:rPr lang="el-G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mm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mrad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1375" marR="111375" marT="55663" marB="5566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5045650"/>
                  </a:ext>
                </a:extLst>
              </a:tr>
              <a:tr h="61714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range 3-4,5 GeV/u 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1375" marR="111375" marT="55663" marB="5566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3935365"/>
                  </a:ext>
                </a:extLst>
              </a:tr>
              <a:tr h="6171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2-4 GHz</a:t>
                      </a:r>
                    </a:p>
                  </a:txBody>
                  <a:tcPr marL="111375" marR="111375" marT="55663" marB="55663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7978"/>
                  </a:ext>
                </a:extLst>
              </a:tr>
              <a:tr h="617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longitudinal cooling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1375" marR="111375" marT="55663" marB="5566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3-D cooling</a:t>
                      </a:r>
                    </a:p>
                  </a:txBody>
                  <a:tcPr marL="111375" marR="111375" marT="55663" marB="55663" anchor="ctr"/>
                </a:tc>
                <a:extLst>
                  <a:ext uri="{0D108BD9-81ED-4DB2-BD59-A6C34878D82A}">
                    <a16:rowId xmlns:a16="http://schemas.microsoft.com/office/drawing/2014/main" val="615585096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6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123" y="2380184"/>
            <a:ext cx="5612797" cy="29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400" y="2358989"/>
            <a:ext cx="5508833" cy="2916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483737"/>
              </p:ext>
            </p:extLst>
          </p:nvPr>
        </p:nvGraphicFramePr>
        <p:xfrm>
          <a:off x="1699270" y="3594270"/>
          <a:ext cx="22780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" name="Уравнение" r:id="rId5" imgW="1257120" imgH="228600" progId="Equation.3">
                  <p:embed/>
                </p:oleObj>
              </mc:Choice>
              <mc:Fallback>
                <p:oleObj name="Уравнение" r:id="rId5" imgW="1257120" imgH="228600" progId="Equation.3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9270" y="3594270"/>
                        <a:ext cx="2278063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25547" y="55332"/>
            <a:ext cx="3220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+mj-lt"/>
              </a:rPr>
              <a:t>Project mode</a:t>
            </a:r>
            <a:endParaRPr lang="ru-RU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9340" y="897750"/>
            <a:ext cx="3575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IBS calculations</a:t>
            </a:r>
            <a:r>
              <a:rPr lang="en-US" sz="2400" dirty="0"/>
              <a:t>: BETACOOL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015843"/>
              </p:ext>
            </p:extLst>
          </p:nvPr>
        </p:nvGraphicFramePr>
        <p:xfrm>
          <a:off x="9627204" y="938877"/>
          <a:ext cx="20447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" name="Уравнение" r:id="rId7" imgW="1231560" imgH="228600" progId="Equation.3">
                  <p:embed/>
                </p:oleObj>
              </mc:Choice>
              <mc:Fallback>
                <p:oleObj name="Уравнение" r:id="rId7" imgW="1231560" imgH="228600" progId="Equation.3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27204" y="938877"/>
                        <a:ext cx="2044700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291303"/>
              </p:ext>
            </p:extLst>
          </p:nvPr>
        </p:nvGraphicFramePr>
        <p:xfrm>
          <a:off x="4765031" y="1835262"/>
          <a:ext cx="21986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5" name="Уравнение" r:id="rId9" imgW="1002960" imgH="241200" progId="Equation.3">
                  <p:embed/>
                </p:oleObj>
              </mc:Choice>
              <mc:Fallback>
                <p:oleObj name="Уравнение" r:id="rId9" imgW="1002960" imgH="241200" progId="Equation.3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65031" y="1835262"/>
                        <a:ext cx="2198687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8026664" y="3594270"/>
            <a:ext cx="1486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s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60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cm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904570" y="889151"/>
            <a:ext cx="2883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Structures compared: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12300" y="1323555"/>
            <a:ext cx="2504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3-</a:t>
            </a:r>
            <a:r>
              <a:rPr lang="en-US" b="1" dirty="0" smtClean="0"/>
              <a:t>D cooling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IBS simulation condition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4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944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14" y="-116539"/>
            <a:ext cx="10515600" cy="1325563"/>
          </a:xfrm>
        </p:spPr>
        <p:txBody>
          <a:bodyPr/>
          <a:lstStyle/>
          <a:p>
            <a:r>
              <a:rPr lang="en-US" dirty="0" smtClean="0"/>
              <a:t>Luminosity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20515" y="1013146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Δ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0,05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61147" y="988292"/>
            <a:ext cx="185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i="1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max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ru-RU" i="1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27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ru-RU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-2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-1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619" y="1506430"/>
            <a:ext cx="5421295" cy="29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18" y="1506426"/>
            <a:ext cx="5580000" cy="2988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105916"/>
              </p:ext>
            </p:extLst>
          </p:nvPr>
        </p:nvGraphicFramePr>
        <p:xfrm>
          <a:off x="1944914" y="4917337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0384730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0945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560543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56951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US" b="1" baseline="30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ru-RU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b="1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0,35</a:t>
                      </a:r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942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E,</a:t>
                      </a:r>
                      <a:r>
                        <a:rPr lang="ru-RU" b="1" dirty="0" smtClean="0">
                          <a:ln>
                            <a:solidFill>
                              <a:schemeClr val="bg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r>
                        <a:rPr lang="ru-RU" b="1" dirty="0" smtClean="0">
                          <a:ln>
                            <a:solidFill>
                              <a:schemeClr val="bg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257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</a:t>
                      </a:r>
                      <a:r>
                        <a:rPr lang="en-US" b="1" baseline="0" dirty="0" smtClean="0">
                          <a:ln>
                            <a:solidFill>
                              <a:schemeClr val="bg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  <a:r>
                        <a:rPr lang="en-US" b="1" baseline="30000" dirty="0" smtClean="0">
                          <a:ln>
                            <a:solidFill>
                              <a:schemeClr val="bg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b="1" baseline="30000" dirty="0">
                        <a:ln>
                          <a:solidFill>
                            <a:schemeClr val="bg1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2.85</a:t>
                      </a:r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3.25</a:t>
                      </a:r>
                      <a:endParaRPr lang="ru-RU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94202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11079" y="4493961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luminosity attainment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5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873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363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Intrabeam</a:t>
            </a:r>
            <a:r>
              <a:rPr lang="en-US" dirty="0" smtClean="0"/>
              <a:t> scattering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47" y="1850526"/>
            <a:ext cx="5997273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40526" y="5236483"/>
            <a:ext cx="10413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ea typeface="Calibri" panose="020F0502020204030204" pitchFamily="34" charset="0"/>
              </a:rPr>
              <a:t>In the range from </a:t>
            </a:r>
            <a:r>
              <a:rPr lang="ru-RU" sz="2000" dirty="0" smtClean="0">
                <a:ea typeface="Calibri" panose="020F0502020204030204" pitchFamily="34" charset="0"/>
              </a:rPr>
              <a:t>3,3 </a:t>
            </a:r>
            <a:r>
              <a:rPr lang="en-US" sz="2000" dirty="0" smtClean="0">
                <a:ea typeface="Calibri" panose="020F0502020204030204" pitchFamily="34" charset="0"/>
              </a:rPr>
              <a:t>to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ru-RU" sz="2000" dirty="0">
                <a:ea typeface="Calibri" panose="020F0502020204030204" pitchFamily="34" charset="0"/>
              </a:rPr>
              <a:t>4,5 </a:t>
            </a:r>
            <a:r>
              <a:rPr lang="en-US" sz="2000" dirty="0" smtClean="0">
                <a:ea typeface="Calibri" panose="020F0502020204030204" pitchFamily="34" charset="0"/>
              </a:rPr>
              <a:t>GeV</a:t>
            </a:r>
            <a:r>
              <a:rPr lang="ru-RU" sz="2000" dirty="0" smtClean="0">
                <a:ea typeface="Calibri" panose="020F0502020204030204" pitchFamily="34" charset="0"/>
              </a:rPr>
              <a:t>/</a:t>
            </a:r>
            <a:r>
              <a:rPr lang="en-US" sz="2000" dirty="0" smtClean="0">
                <a:ea typeface="Calibri" panose="020F0502020204030204" pitchFamily="34" charset="0"/>
              </a:rPr>
              <a:t>u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IBS times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for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compared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structures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does not significantly depend on </a:t>
            </a:r>
            <a:r>
              <a:rPr lang="el-GR" sz="2000" b="1" dirty="0">
                <a:ln>
                  <a:solidFill>
                    <a:schemeClr val="bg1"/>
                  </a:solidFill>
                </a:ln>
              </a:rPr>
              <a:t>β</a:t>
            </a:r>
            <a:r>
              <a:rPr lang="en-US" sz="2000" b="1" baseline="30000" dirty="0">
                <a:ln>
                  <a:solidFill>
                    <a:schemeClr val="bg1"/>
                  </a:solidFill>
                </a:ln>
              </a:rPr>
              <a:t>IP</a:t>
            </a:r>
            <a:r>
              <a:rPr lang="en-US" sz="2000" b="1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and are</a:t>
            </a:r>
            <a:r>
              <a:rPr lang="en-US" sz="2000" b="1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about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(700-1800 </a:t>
            </a:r>
            <a:r>
              <a:rPr lang="en-US" sz="2000" dirty="0">
                <a:ea typeface="Calibri" panose="020F0502020204030204" pitchFamily="34" charset="0"/>
              </a:rPr>
              <a:t>s</a:t>
            </a:r>
            <a:r>
              <a:rPr lang="ru-RU" sz="2000" dirty="0" smtClean="0">
                <a:ea typeface="Calibri" panose="020F0502020204030204" pitchFamily="34" charset="0"/>
              </a:rPr>
              <a:t>)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846419" y="1317437"/>
            <a:ext cx="6601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Requirement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  <a:r>
              <a:rPr lang="ru-RU" sz="2400" dirty="0" smtClean="0"/>
              <a:t> </a:t>
            </a:r>
            <a:r>
              <a:rPr lang="en-US" sz="2400" dirty="0" smtClean="0"/>
              <a:t>cooling rates</a:t>
            </a:r>
            <a:r>
              <a:rPr lang="ru-RU" sz="2400" dirty="0" smtClean="0"/>
              <a:t> </a:t>
            </a:r>
            <a:r>
              <a:rPr lang="en-US" sz="2400" dirty="0" smtClean="0"/>
              <a:t>has to exceed</a:t>
            </a:r>
            <a:r>
              <a:rPr lang="ru-RU" sz="2400" dirty="0" smtClean="0"/>
              <a:t> </a:t>
            </a:r>
            <a:r>
              <a:rPr lang="en-US" sz="2400" dirty="0" smtClean="0"/>
              <a:t>IBS rates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0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077"/>
            <a:ext cx="10515600" cy="1325563"/>
          </a:xfrm>
        </p:spPr>
        <p:txBody>
          <a:bodyPr/>
          <a:lstStyle/>
          <a:p>
            <a:r>
              <a:rPr lang="en-US" dirty="0" smtClean="0"/>
              <a:t>Bandwidth &amp; Working Point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66524" y="1118195"/>
            <a:ext cx="2997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Bandwidth </a:t>
            </a:r>
            <a:r>
              <a:rPr lang="ru-RU" sz="2800" dirty="0" smtClean="0"/>
              <a:t>2-4 </a:t>
            </a:r>
            <a:r>
              <a:rPr lang="en-US" sz="2800" dirty="0" smtClean="0"/>
              <a:t>GHz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829176" y="5610996"/>
            <a:ext cx="434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Having bandwidth 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4 </a:t>
            </a:r>
            <a:r>
              <a:rPr lang="en-US" dirty="0" smtClean="0"/>
              <a:t>GHz we have the absence of overlapping  </a:t>
            </a:r>
            <a:r>
              <a:rPr lang="ru-RU" dirty="0" smtClean="0"/>
              <a:t>1.5</a:t>
            </a:r>
            <a:r>
              <a:rPr lang="en-US" dirty="0" smtClean="0"/>
              <a:t> – 4.</a:t>
            </a:r>
            <a:r>
              <a:rPr lang="ru-RU" dirty="0" smtClean="0"/>
              <a:t>6</a:t>
            </a:r>
            <a:r>
              <a:rPr lang="en-US" dirty="0" smtClean="0"/>
              <a:t> </a:t>
            </a:r>
            <a:r>
              <a:rPr lang="el-GR" dirty="0" smtClean="0"/>
              <a:t>σ</a:t>
            </a:r>
            <a:r>
              <a:rPr lang="en-US" baseline="-25000" dirty="0" smtClean="0"/>
              <a:t>p</a:t>
            </a:r>
            <a:endParaRPr lang="ru-RU" baseline="-2500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5683" y="2703533"/>
            <a:ext cx="3945205" cy="287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36" y="1826503"/>
            <a:ext cx="4879514" cy="32399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8388" y="5241664"/>
            <a:ext cx="270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Preferable working point is</a:t>
            </a:r>
            <a:endParaRPr lang="ru-RU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987314"/>
              </p:ext>
            </p:extLst>
          </p:nvPr>
        </p:nvGraphicFramePr>
        <p:xfrm>
          <a:off x="4217988" y="5172075"/>
          <a:ext cx="21494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Уравнение" r:id="rId5" imgW="1536480" imgH="393480" progId="Equation.3">
                  <p:embed/>
                </p:oleObj>
              </mc:Choice>
              <mc:Fallback>
                <p:oleObj name="Уравнение" r:id="rId5" imgW="15364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7988" y="5172075"/>
                        <a:ext cx="2149475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76" y="141799"/>
            <a:ext cx="3638220" cy="247601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6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56077"/>
            <a:ext cx="10515600" cy="1325563"/>
          </a:xfrm>
        </p:spPr>
        <p:txBody>
          <a:bodyPr/>
          <a:lstStyle/>
          <a:p>
            <a:r>
              <a:rPr lang="en-US" dirty="0" smtClean="0"/>
              <a:t>Cooling Acceptance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1049" y="1619885"/>
            <a:ext cx="5760000" cy="31097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288297" y="4967916"/>
            <a:ext cx="10065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ea typeface="Calibri" panose="020F0502020204030204" pitchFamily="34" charset="0"/>
              </a:rPr>
              <a:t>At energies below</a:t>
            </a:r>
            <a:r>
              <a:rPr lang="ru-RU" sz="2000" dirty="0" smtClean="0">
                <a:ea typeface="Calibri" panose="020F0502020204030204" pitchFamily="34" charset="0"/>
              </a:rPr>
              <a:t> 3</a:t>
            </a:r>
            <a:r>
              <a:rPr lang="en-US" sz="2000" dirty="0" smtClean="0">
                <a:ea typeface="Calibri" panose="020F0502020204030204" pitchFamily="34" charset="0"/>
              </a:rPr>
              <a:t>.</a:t>
            </a:r>
            <a:r>
              <a:rPr lang="ru-RU" sz="2000" dirty="0" smtClean="0">
                <a:ea typeface="Calibri" panose="020F0502020204030204" pitchFamily="34" charset="0"/>
              </a:rPr>
              <a:t>9 </a:t>
            </a:r>
            <a:r>
              <a:rPr lang="en-US" sz="2000" dirty="0" smtClean="0">
                <a:ea typeface="Calibri" panose="020F0502020204030204" pitchFamily="34" charset="0"/>
              </a:rPr>
              <a:t>GeV</a:t>
            </a:r>
            <a:r>
              <a:rPr lang="ru-RU" sz="2000" dirty="0" smtClean="0">
                <a:ea typeface="Calibri" panose="020F0502020204030204" pitchFamily="34" charset="0"/>
              </a:rPr>
              <a:t>/</a:t>
            </a:r>
            <a:r>
              <a:rPr lang="en-US" sz="2000" dirty="0" smtClean="0">
                <a:ea typeface="Calibri" panose="020F0502020204030204" pitchFamily="34" charset="0"/>
              </a:rPr>
              <a:t>u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cooling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by the filter method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does not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cover the whole </a:t>
            </a:r>
            <a:r>
              <a:rPr lang="en-US" sz="2000" dirty="0" err="1" smtClean="0">
                <a:ea typeface="Calibri" panose="020F0502020204030204" pitchFamily="34" charset="0"/>
              </a:rPr>
              <a:t>separatrix</a:t>
            </a:r>
            <a:r>
              <a:rPr lang="ru-RU" sz="2000" dirty="0" smtClean="0">
                <a:ea typeface="Calibri" panose="020F0502020204030204" pitchFamily="34" charset="0"/>
              </a:rPr>
              <a:t>, </a:t>
            </a:r>
            <a:r>
              <a:rPr lang="en-US" sz="2000" dirty="0" smtClean="0">
                <a:ea typeface="Calibri" panose="020F0502020204030204" pitchFamily="34" charset="0"/>
              </a:rPr>
              <a:t>which leads to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additional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beam loss</a:t>
            </a:r>
            <a:r>
              <a:rPr lang="ru-RU" sz="2000" dirty="0" smtClean="0">
                <a:ea typeface="Calibri" panose="020F0502020204030204" pitchFamily="34" charset="0"/>
              </a:rPr>
              <a:t>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62" y="1619885"/>
            <a:ext cx="4615382" cy="2880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19451" y="5683215"/>
            <a:ext cx="980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he Filter method </a:t>
            </a:r>
            <a:r>
              <a:rPr lang="en-US" sz="2400" dirty="0">
                <a:solidFill>
                  <a:srgbClr val="FF0000"/>
                </a:solidFill>
              </a:rPr>
              <a:t>is rejected</a:t>
            </a:r>
            <a:r>
              <a:rPr lang="en-US" sz="2400" dirty="0" smtClean="0">
                <a:solidFill>
                  <a:srgbClr val="FF0000"/>
                </a:solidFill>
              </a:rPr>
              <a:t> for the project mode due to the low acceptance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80098"/>
            <a:ext cx="10515600" cy="1325563"/>
          </a:xfrm>
        </p:spPr>
        <p:txBody>
          <a:bodyPr/>
          <a:lstStyle/>
          <a:p>
            <a:r>
              <a:rPr lang="en-US" dirty="0" smtClean="0"/>
              <a:t>Cooling times(at optimal gain)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600" y="1360057"/>
            <a:ext cx="6363629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682240" y="23833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74328" y="5035062"/>
            <a:ext cx="108421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ea typeface="Calibri" panose="020F0502020204030204" pitchFamily="34" charset="0"/>
              </a:rPr>
              <a:t>Time-of-Flight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method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does not provide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faster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co</a:t>
            </a:r>
            <a:r>
              <a:rPr lang="en-US" sz="2000" dirty="0">
                <a:ea typeface="Calibri" panose="020F0502020204030204" pitchFamily="34" charset="0"/>
              </a:rPr>
              <a:t>o</a:t>
            </a:r>
            <a:r>
              <a:rPr lang="en-US" sz="2000" dirty="0" smtClean="0">
                <a:ea typeface="Calibri" panose="020F0502020204030204" pitchFamily="34" charset="0"/>
              </a:rPr>
              <a:t>ling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tempo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than tempo of</a:t>
            </a:r>
            <a:r>
              <a:rPr lang="ru-RU" sz="2000" dirty="0" smtClean="0">
                <a:ea typeface="Calibri" panose="020F050202020403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</a:rPr>
              <a:t>IBS heating</a:t>
            </a:r>
            <a:r>
              <a:rPr lang="ru-RU" sz="2000" dirty="0" smtClean="0">
                <a:ea typeface="Calibri" panose="020F0502020204030204" pitchFamily="34" charset="0"/>
              </a:rPr>
              <a:t>.</a:t>
            </a:r>
            <a:endParaRPr lang="en-US" sz="2000" dirty="0" smtClean="0"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</a:rPr>
              <a:t>Only Palmer method 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</a:rPr>
              <a:t>satisfied the </a:t>
            </a:r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</a:rPr>
              <a:t>requirements and it is chosen for the project mode.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9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6427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5099</TotalTime>
  <Words>1011</Words>
  <Application>Microsoft Office PowerPoint</Application>
  <PresentationFormat>Широкоэкранный</PresentationFormat>
  <Paragraphs>228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Тема Office</vt:lpstr>
      <vt:lpstr>Уравнение</vt:lpstr>
      <vt:lpstr>Microsoft Equation 3.0</vt:lpstr>
      <vt:lpstr>Stochastic cooling system: Start-up and project modes</vt:lpstr>
      <vt:lpstr>Nuclotron-based Ion Collider fAcility</vt:lpstr>
      <vt:lpstr>Презентация PowerPoint</vt:lpstr>
      <vt:lpstr>Презентация PowerPoint</vt:lpstr>
      <vt:lpstr>Luminosity</vt:lpstr>
      <vt:lpstr>Intrabeam scattering</vt:lpstr>
      <vt:lpstr>Bandwidth &amp; Working Point</vt:lpstr>
      <vt:lpstr>Cooling Acceptance</vt:lpstr>
      <vt:lpstr>Cooling times(at optimal gain)</vt:lpstr>
      <vt:lpstr>Презентация PowerPoint</vt:lpstr>
      <vt:lpstr>Презентация PowerPoint</vt:lpstr>
      <vt:lpstr>Презентация PowerPoint</vt:lpstr>
      <vt:lpstr>Intrabeam scattering</vt:lpstr>
      <vt:lpstr>Bandwidth &amp; Cooling Acceptance</vt:lpstr>
      <vt:lpstr>Luminosity (at equal IBS/Cooling rates)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Stochastic cooling system: Start-up and project modes</dc:title>
  <dc:creator>Vandal</dc:creator>
  <cp:lastModifiedBy>Ivan Gorelyshev</cp:lastModifiedBy>
  <cp:revision>188</cp:revision>
  <dcterms:created xsi:type="dcterms:W3CDTF">2017-04-04T07:41:16Z</dcterms:created>
  <dcterms:modified xsi:type="dcterms:W3CDTF">2017-05-21T20:11:16Z</dcterms:modified>
</cp:coreProperties>
</file>