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8" r:id="rId5"/>
    <p:sldId id="278" r:id="rId6"/>
    <p:sldId id="259" r:id="rId7"/>
    <p:sldId id="260" r:id="rId8"/>
    <p:sldId id="267" r:id="rId9"/>
    <p:sldId id="271" r:id="rId10"/>
    <p:sldId id="261" r:id="rId11"/>
    <p:sldId id="274" r:id="rId12"/>
    <p:sldId id="276" r:id="rId13"/>
    <p:sldId id="262" r:id="rId14"/>
    <p:sldId id="279" r:id="rId15"/>
    <p:sldId id="263" r:id="rId16"/>
    <p:sldId id="264" r:id="rId17"/>
    <p:sldId id="270" r:id="rId18"/>
    <p:sldId id="269" r:id="rId19"/>
    <p:sldId id="268" r:id="rId20"/>
    <p:sldId id="275" r:id="rId21"/>
    <p:sldId id="277" r:id="rId22"/>
    <p:sldId id="266" r:id="rId23"/>
    <p:sldId id="265"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3E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p:normalViewPr>
  <p:slideViewPr>
    <p:cSldViewPr snapToGrid="0">
      <p:cViewPr>
        <p:scale>
          <a:sx n="100" d="100"/>
          <a:sy n="100" d="100"/>
        </p:scale>
        <p:origin x="-252" y="72"/>
      </p:cViewPr>
      <p:guideLst/>
    </p:cSldViewPr>
  </p:slideViewPr>
  <p:notesTextViewPr>
    <p:cViewPr>
      <p:scale>
        <a:sx n="1" d="1"/>
        <a:sy n="1" d="1"/>
      </p:scale>
      <p:origin x="0" y="0"/>
    </p:cViewPr>
  </p:notesTextViewPr>
  <p:sorterViewPr>
    <p:cViewPr>
      <p:scale>
        <a:sx n="100" d="100"/>
        <a:sy n="100" d="100"/>
      </p:scale>
      <p:origin x="0" y="-43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63DE6FD-D5E4-47DF-835E-B94E1DF4A7B6}" type="datetimeFigureOut">
              <a:rPr lang="ru-RU" smtClean="0"/>
              <a:t>17.05.2017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772405E-8B30-4199-91BB-199C77298354}" type="slidenum">
              <a:rPr lang="ru-RU" smtClean="0"/>
              <a:t>‹#›</a:t>
            </a:fld>
            <a:endParaRPr lang="ru-RU" dirty="0"/>
          </a:p>
        </p:txBody>
      </p:sp>
    </p:spTree>
    <p:extLst>
      <p:ext uri="{BB962C8B-B14F-4D97-AF65-F5344CB8AC3E}">
        <p14:creationId xmlns:p14="http://schemas.microsoft.com/office/powerpoint/2010/main" val="2541389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3DE6FD-D5E4-47DF-835E-B94E1DF4A7B6}" type="datetimeFigureOut">
              <a:rPr lang="ru-RU" smtClean="0"/>
              <a:t>17.05.2017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772405E-8B30-4199-91BB-199C77298354}" type="slidenum">
              <a:rPr lang="ru-RU" smtClean="0"/>
              <a:t>‹#›</a:t>
            </a:fld>
            <a:endParaRPr lang="ru-RU" dirty="0"/>
          </a:p>
        </p:txBody>
      </p:sp>
    </p:spTree>
    <p:extLst>
      <p:ext uri="{BB962C8B-B14F-4D97-AF65-F5344CB8AC3E}">
        <p14:creationId xmlns:p14="http://schemas.microsoft.com/office/powerpoint/2010/main" val="144886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3DE6FD-D5E4-47DF-835E-B94E1DF4A7B6}" type="datetimeFigureOut">
              <a:rPr lang="ru-RU" smtClean="0"/>
              <a:t>17.05.2017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772405E-8B30-4199-91BB-199C77298354}" type="slidenum">
              <a:rPr lang="ru-RU" smtClean="0"/>
              <a:t>‹#›</a:t>
            </a:fld>
            <a:endParaRPr lang="ru-RU" dirty="0"/>
          </a:p>
        </p:txBody>
      </p:sp>
    </p:spTree>
    <p:extLst>
      <p:ext uri="{BB962C8B-B14F-4D97-AF65-F5344CB8AC3E}">
        <p14:creationId xmlns:p14="http://schemas.microsoft.com/office/powerpoint/2010/main" val="378992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3DE6FD-D5E4-47DF-835E-B94E1DF4A7B6}" type="datetimeFigureOut">
              <a:rPr lang="ru-RU" smtClean="0"/>
              <a:t>17.05.2017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772405E-8B30-4199-91BB-199C77298354}" type="slidenum">
              <a:rPr lang="ru-RU" smtClean="0"/>
              <a:t>‹#›</a:t>
            </a:fld>
            <a:endParaRPr lang="ru-RU" dirty="0"/>
          </a:p>
        </p:txBody>
      </p:sp>
    </p:spTree>
    <p:extLst>
      <p:ext uri="{BB962C8B-B14F-4D97-AF65-F5344CB8AC3E}">
        <p14:creationId xmlns:p14="http://schemas.microsoft.com/office/powerpoint/2010/main" val="44628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3DE6FD-D5E4-47DF-835E-B94E1DF4A7B6}" type="datetimeFigureOut">
              <a:rPr lang="ru-RU" smtClean="0"/>
              <a:t>17.05.2017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772405E-8B30-4199-91BB-199C77298354}" type="slidenum">
              <a:rPr lang="ru-RU" smtClean="0"/>
              <a:t>‹#›</a:t>
            </a:fld>
            <a:endParaRPr lang="ru-RU" dirty="0"/>
          </a:p>
        </p:txBody>
      </p:sp>
    </p:spTree>
    <p:extLst>
      <p:ext uri="{BB962C8B-B14F-4D97-AF65-F5344CB8AC3E}">
        <p14:creationId xmlns:p14="http://schemas.microsoft.com/office/powerpoint/2010/main" val="51426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63DE6FD-D5E4-47DF-835E-B94E1DF4A7B6}" type="datetimeFigureOut">
              <a:rPr lang="ru-RU" smtClean="0"/>
              <a:t>17.05.2017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772405E-8B30-4199-91BB-199C77298354}" type="slidenum">
              <a:rPr lang="ru-RU" smtClean="0"/>
              <a:t>‹#›</a:t>
            </a:fld>
            <a:endParaRPr lang="ru-RU" dirty="0"/>
          </a:p>
        </p:txBody>
      </p:sp>
    </p:spTree>
    <p:extLst>
      <p:ext uri="{BB962C8B-B14F-4D97-AF65-F5344CB8AC3E}">
        <p14:creationId xmlns:p14="http://schemas.microsoft.com/office/powerpoint/2010/main" val="361884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63DE6FD-D5E4-47DF-835E-B94E1DF4A7B6}" type="datetimeFigureOut">
              <a:rPr lang="ru-RU" smtClean="0"/>
              <a:t>17.05.2017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6772405E-8B30-4199-91BB-199C77298354}" type="slidenum">
              <a:rPr lang="ru-RU" smtClean="0"/>
              <a:t>‹#›</a:t>
            </a:fld>
            <a:endParaRPr lang="ru-RU" dirty="0"/>
          </a:p>
        </p:txBody>
      </p:sp>
    </p:spTree>
    <p:extLst>
      <p:ext uri="{BB962C8B-B14F-4D97-AF65-F5344CB8AC3E}">
        <p14:creationId xmlns:p14="http://schemas.microsoft.com/office/powerpoint/2010/main" val="427971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63DE6FD-D5E4-47DF-835E-B94E1DF4A7B6}" type="datetimeFigureOut">
              <a:rPr lang="ru-RU" smtClean="0"/>
              <a:t>17.05.2017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6772405E-8B30-4199-91BB-199C77298354}" type="slidenum">
              <a:rPr lang="ru-RU" smtClean="0"/>
              <a:t>‹#›</a:t>
            </a:fld>
            <a:endParaRPr lang="ru-RU" dirty="0"/>
          </a:p>
        </p:txBody>
      </p:sp>
    </p:spTree>
    <p:extLst>
      <p:ext uri="{BB962C8B-B14F-4D97-AF65-F5344CB8AC3E}">
        <p14:creationId xmlns:p14="http://schemas.microsoft.com/office/powerpoint/2010/main" val="163115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3DE6FD-D5E4-47DF-835E-B94E1DF4A7B6}" type="datetimeFigureOut">
              <a:rPr lang="ru-RU" smtClean="0"/>
              <a:t>17.05.2017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6772405E-8B30-4199-91BB-199C77298354}" type="slidenum">
              <a:rPr lang="ru-RU" smtClean="0"/>
              <a:t>‹#›</a:t>
            </a:fld>
            <a:endParaRPr lang="ru-RU" dirty="0"/>
          </a:p>
        </p:txBody>
      </p:sp>
    </p:spTree>
    <p:extLst>
      <p:ext uri="{BB962C8B-B14F-4D97-AF65-F5344CB8AC3E}">
        <p14:creationId xmlns:p14="http://schemas.microsoft.com/office/powerpoint/2010/main" val="950533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63DE6FD-D5E4-47DF-835E-B94E1DF4A7B6}" type="datetimeFigureOut">
              <a:rPr lang="ru-RU" smtClean="0"/>
              <a:t>17.05.2017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772405E-8B30-4199-91BB-199C77298354}" type="slidenum">
              <a:rPr lang="ru-RU" smtClean="0"/>
              <a:t>‹#›</a:t>
            </a:fld>
            <a:endParaRPr lang="ru-RU" dirty="0"/>
          </a:p>
        </p:txBody>
      </p:sp>
    </p:spTree>
    <p:extLst>
      <p:ext uri="{BB962C8B-B14F-4D97-AF65-F5344CB8AC3E}">
        <p14:creationId xmlns:p14="http://schemas.microsoft.com/office/powerpoint/2010/main" val="10648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63DE6FD-D5E4-47DF-835E-B94E1DF4A7B6}" type="datetimeFigureOut">
              <a:rPr lang="ru-RU" smtClean="0"/>
              <a:t>17.05.2017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772405E-8B30-4199-91BB-199C77298354}" type="slidenum">
              <a:rPr lang="ru-RU" smtClean="0"/>
              <a:t>‹#›</a:t>
            </a:fld>
            <a:endParaRPr lang="ru-RU" dirty="0"/>
          </a:p>
        </p:txBody>
      </p:sp>
    </p:spTree>
    <p:extLst>
      <p:ext uri="{BB962C8B-B14F-4D97-AF65-F5344CB8AC3E}">
        <p14:creationId xmlns:p14="http://schemas.microsoft.com/office/powerpoint/2010/main" val="331664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DE6FD-D5E4-47DF-835E-B94E1DF4A7B6}" type="datetimeFigureOut">
              <a:rPr lang="ru-RU" smtClean="0"/>
              <a:t>17.05.2017</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405E-8B30-4199-91BB-199C77298354}" type="slidenum">
              <a:rPr lang="ru-RU" smtClean="0"/>
              <a:t>‹#›</a:t>
            </a:fld>
            <a:endParaRPr lang="ru-RU" dirty="0"/>
          </a:p>
        </p:txBody>
      </p:sp>
    </p:spTree>
    <p:extLst>
      <p:ext uri="{BB962C8B-B14F-4D97-AF65-F5344CB8AC3E}">
        <p14:creationId xmlns:p14="http://schemas.microsoft.com/office/powerpoint/2010/main" val="199155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7.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 Electron cooler for NICA Collider             </a:t>
            </a:r>
            <a:endParaRPr lang="ru-RU" dirty="0"/>
          </a:p>
        </p:txBody>
      </p:sp>
      <p:sp>
        <p:nvSpPr>
          <p:cNvPr id="3" name="Подзаголовок 2"/>
          <p:cNvSpPr>
            <a:spLocks noGrp="1"/>
          </p:cNvSpPr>
          <p:nvPr>
            <p:ph type="subTitle" idx="1"/>
          </p:nvPr>
        </p:nvSpPr>
        <p:spPr/>
        <p:txBody>
          <a:bodyPr/>
          <a:lstStyle/>
          <a:p>
            <a:r>
              <a:rPr lang="en-US" dirty="0" err="1" smtClean="0"/>
              <a:t>Vasily</a:t>
            </a:r>
            <a:r>
              <a:rPr lang="en-US" dirty="0" smtClean="0"/>
              <a:t> </a:t>
            </a:r>
            <a:r>
              <a:rPr lang="en-US" dirty="0" err="1" smtClean="0"/>
              <a:t>Parkhomchuk</a:t>
            </a:r>
            <a:endParaRPr lang="en-US" dirty="0" smtClean="0"/>
          </a:p>
          <a:p>
            <a:r>
              <a:rPr lang="en-US" b="1" dirty="0" smtClean="0"/>
              <a:t>10:40, 23.05.2017</a:t>
            </a:r>
          </a:p>
          <a:p>
            <a:r>
              <a:rPr lang="en-US" b="1" dirty="0"/>
              <a:t>Session of the MAC for NICA</a:t>
            </a:r>
            <a:endParaRPr lang="ru-RU" dirty="0"/>
          </a:p>
          <a:p>
            <a:endParaRPr lang="ru-RU" dirty="0"/>
          </a:p>
        </p:txBody>
      </p:sp>
    </p:spTree>
    <p:extLst>
      <p:ext uri="{BB962C8B-B14F-4D97-AF65-F5344CB8AC3E}">
        <p14:creationId xmlns:p14="http://schemas.microsoft.com/office/powerpoint/2010/main" val="3834845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Прямоугольник 1"/>
              <p:cNvSpPr/>
              <p:nvPr/>
            </p:nvSpPr>
            <p:spPr>
              <a:xfrm>
                <a:off x="613719" y="5510253"/>
                <a:ext cx="11578281" cy="1107996"/>
              </a:xfrm>
              <a:prstGeom prst="rect">
                <a:avLst/>
              </a:prstGeom>
            </p:spPr>
            <p:txBody>
              <a:bodyPr wrap="square">
                <a:spAutoFit/>
              </a:bodyPr>
              <a:lstStyle/>
              <a:p>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Electron beam at beam system have effective temperature can be control from </a:t>
                </a:r>
                <a:r>
                  <a:rPr lang="en-US" dirty="0">
                    <a:latin typeface="Times New Roman" panose="02020603050405020304" pitchFamily="18" charset="0"/>
                    <a:ea typeface="Times New Roman" panose="02020603050405020304" pitchFamily="18" charset="0"/>
                    <a:cs typeface="Times New Roman" panose="02020603050405020304" pitchFamily="18" charset="0"/>
                  </a:rPr>
                  <a:t>few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Kelvin to </a:t>
                </a:r>
                <a14:m>
                  <m:oMath xmlns:m="http://schemas.openxmlformats.org/officeDocument/2006/math">
                    <m:sSup>
                      <m:sSupPr>
                        <m:ctrlPr>
                          <a:rPr lang="en-US" sz="2400" i="1" smtClean="0">
                            <a:solidFill>
                              <a:srgbClr val="00B0F0"/>
                            </a:solidFill>
                            <a:latin typeface="Cambria Math" panose="02040503050406030204" pitchFamily="18" charset="0"/>
                            <a:cs typeface="Times New Roman" panose="02020603050405020304" pitchFamily="18" charset="0"/>
                          </a:rPr>
                        </m:ctrlPr>
                      </m:sSupPr>
                      <m:e>
                        <m:r>
                          <a:rPr lang="en-US" sz="2400" b="0" i="1" smtClean="0">
                            <a:solidFill>
                              <a:srgbClr val="00B0F0"/>
                            </a:solidFill>
                            <a:latin typeface="Cambria Math" panose="02040503050406030204" pitchFamily="18" charset="0"/>
                            <a:cs typeface="Times New Roman" panose="02020603050405020304" pitchFamily="18" charset="0"/>
                          </a:rPr>
                          <m:t>10</m:t>
                        </m:r>
                      </m:e>
                      <m:sup>
                        <m:r>
                          <a:rPr lang="en-US" sz="2400" b="0" i="1" smtClean="0">
                            <a:solidFill>
                              <a:srgbClr val="00B0F0"/>
                            </a:solidFill>
                            <a:latin typeface="Cambria Math" panose="02040503050406030204" pitchFamily="18" charset="0"/>
                            <a:cs typeface="Times New Roman" panose="02020603050405020304" pitchFamily="18" charset="0"/>
                          </a:rPr>
                          <m:t>4</m:t>
                        </m:r>
                      </m:sup>
                    </m:sSup>
                  </m:oMath>
                </a14:m>
                <a:r>
                  <a:rPr lang="en-US" sz="2400"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Kelvin</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The beam of ion </a:t>
                </a:r>
                <a14:m>
                  <m:oMath xmlns:m="http://schemas.openxmlformats.org/officeDocument/2006/math">
                    <m:r>
                      <a:rPr lang="en-US" b="0" i="0" baseline="30000" smtClean="0">
                        <a:latin typeface="Cambria Math" panose="02040503050406030204" pitchFamily="18" charset="0"/>
                        <a:cs typeface="Times New Roman" panose="02020603050405020304" pitchFamily="18" charset="0"/>
                      </a:rPr>
                      <m:t>197</m:t>
                    </m:r>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𝐴𝑢</m:t>
                        </m:r>
                      </m:e>
                      <m:sup>
                        <m:r>
                          <a:rPr lang="en-US" b="0" i="1" smtClean="0">
                            <a:latin typeface="Cambria Math" panose="02040503050406030204" pitchFamily="18" charset="0"/>
                            <a:cs typeface="Times New Roman" panose="02020603050405020304" pitchFamily="18" charset="0"/>
                          </a:rPr>
                          <m:t>79+</m:t>
                        </m:r>
                      </m:sup>
                    </m:sSup>
                  </m:oMath>
                </a14:m>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with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energy 4.5 GeV/n and angel spread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3E-4 have temperature </a:t>
                </a:r>
                <a:r>
                  <a:rPr lang="en-US" sz="24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GKelvin</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The electron cooling so hot ions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very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effective. </a:t>
                </a:r>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613719" y="5510253"/>
                <a:ext cx="11578281" cy="1107996"/>
              </a:xfrm>
              <a:prstGeom prst="rect">
                <a:avLst/>
              </a:prstGeom>
              <a:blipFill rotWithShape="0">
                <a:blip r:embed="rId2"/>
                <a:stretch>
                  <a:fillRect l="-474" t="-4396" b="-7143"/>
                </a:stretch>
              </a:blipFill>
            </p:spPr>
            <p:txBody>
              <a:bodyPr/>
              <a:lstStyle/>
              <a:p>
                <a:r>
                  <a:rPr lang="ru-RU">
                    <a:noFill/>
                  </a:rPr>
                  <a:t> </a:t>
                </a:r>
              </a:p>
            </p:txBody>
          </p:sp>
        </mc:Fallback>
      </mc:AlternateContent>
      <p:pic>
        <p:nvPicPr>
          <p:cNvPr id="3" name="Рисунок 2"/>
          <p:cNvPicPr/>
          <p:nvPr/>
        </p:nvPicPr>
        <p:blipFill>
          <a:blip r:embed="rId3" cstate="print">
            <a:extLst>
              <a:ext uri="{28A0092B-C50C-407E-A947-70E740481C1C}">
                <a14:useLocalDpi xmlns:a14="http://schemas.microsoft.com/office/drawing/2010/main" val="0"/>
              </a:ext>
            </a:extLst>
          </a:blip>
          <a:stretch>
            <a:fillRect/>
          </a:stretch>
        </p:blipFill>
        <p:spPr>
          <a:xfrm>
            <a:off x="3389870" y="0"/>
            <a:ext cx="9156829" cy="5297084"/>
          </a:xfrm>
          <a:prstGeom prst="rect">
            <a:avLst/>
          </a:prstGeom>
        </p:spPr>
      </p:pic>
      <p:sp>
        <p:nvSpPr>
          <p:cNvPr id="4" name="Прямоугольник 3"/>
          <p:cNvSpPr/>
          <p:nvPr/>
        </p:nvSpPr>
        <p:spPr>
          <a:xfrm>
            <a:off x="0" y="189640"/>
            <a:ext cx="3509319" cy="2031325"/>
          </a:xfrm>
          <a:prstGeom prst="rect">
            <a:avLst/>
          </a:prstGeom>
        </p:spPr>
        <p:txBody>
          <a:bodyPr wrap="square">
            <a:spAutoFit/>
          </a:bodyPr>
          <a:lstStyle/>
          <a:p>
            <a:r>
              <a:rPr lang="en-US" dirty="0" smtClean="0">
                <a:latin typeface="Times New Roman" panose="02020603050405020304" pitchFamily="18" charset="0"/>
                <a:ea typeface="Times New Roman" panose="02020603050405020304" pitchFamily="18" charset="0"/>
              </a:rPr>
              <a:t>Production new NICA cooler started in 2016 with schedule to be ready for using at 2024</a:t>
            </a:r>
          </a:p>
          <a:p>
            <a:r>
              <a:rPr lang="en-US" dirty="0" smtClean="0">
                <a:latin typeface="Times New Roman" panose="02020603050405020304" pitchFamily="18" charset="0"/>
                <a:ea typeface="Times New Roman" panose="02020603050405020304" pitchFamily="18" charset="0"/>
              </a:rPr>
              <a:t>Figure show sketch of NICA cooler </a:t>
            </a:r>
            <a:r>
              <a:rPr lang="en-US" dirty="0">
                <a:latin typeface="Times New Roman" panose="02020603050405020304" pitchFamily="18" charset="0"/>
                <a:ea typeface="Times New Roman" panose="02020603050405020304" pitchFamily="18" charset="0"/>
              </a:rPr>
              <a:t>at special </a:t>
            </a:r>
            <a:r>
              <a:rPr lang="en-US" dirty="0" smtClean="0">
                <a:latin typeface="Times New Roman" panose="02020603050405020304" pitchFamily="18" charset="0"/>
                <a:ea typeface="Times New Roman" panose="02020603050405020304" pitchFamily="18" charset="0"/>
              </a:rPr>
              <a:t>shielding hall </a:t>
            </a:r>
            <a:r>
              <a:rPr lang="en-US" dirty="0">
                <a:latin typeface="Times New Roman" panose="02020603050405020304" pitchFamily="18" charset="0"/>
                <a:ea typeface="Times New Roman" panose="02020603050405020304" pitchFamily="18" charset="0"/>
              </a:rPr>
              <a:t>with cooling straight section </a:t>
            </a:r>
            <a:r>
              <a:rPr lang="en-US" dirty="0" smtClean="0">
                <a:latin typeface="Times New Roman" panose="02020603050405020304" pitchFamily="18" charset="0"/>
                <a:ea typeface="Times New Roman" panose="02020603050405020304" pitchFamily="18" charset="0"/>
              </a:rPr>
              <a:t>inside </a:t>
            </a:r>
            <a:r>
              <a:rPr lang="en-US" dirty="0">
                <a:latin typeface="Times New Roman" panose="02020603050405020304" pitchFamily="18" charset="0"/>
                <a:ea typeface="Times New Roman" panose="02020603050405020304" pitchFamily="18" charset="0"/>
              </a:rPr>
              <a:t>NICA tunnel</a:t>
            </a:r>
            <a:endParaRPr lang="ru-RU" dirty="0"/>
          </a:p>
        </p:txBody>
      </p:sp>
    </p:spTree>
    <p:extLst>
      <p:ext uri="{BB962C8B-B14F-4D97-AF65-F5344CB8AC3E}">
        <p14:creationId xmlns:p14="http://schemas.microsoft.com/office/powerpoint/2010/main" val="3428259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621989" cy="3348681"/>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103" y="0"/>
            <a:ext cx="5621989" cy="2872029"/>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41078"/>
            <a:ext cx="6108096" cy="312036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5914" y="3441078"/>
            <a:ext cx="6376086" cy="3257264"/>
          </a:xfrm>
          <a:prstGeom prst="rect">
            <a:avLst/>
          </a:prstGeom>
        </p:spPr>
      </p:pic>
    </p:spTree>
    <p:extLst>
      <p:ext uri="{BB962C8B-B14F-4D97-AF65-F5344CB8AC3E}">
        <p14:creationId xmlns:p14="http://schemas.microsoft.com/office/powerpoint/2010/main" val="3643988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46718" cy="7092778"/>
          </a:xfrm>
          <a:prstGeom prst="rect">
            <a:avLst/>
          </a:prstGeom>
        </p:spPr>
      </p:pic>
    </p:spTree>
    <p:extLst>
      <p:ext uri="{BB962C8B-B14F-4D97-AF65-F5344CB8AC3E}">
        <p14:creationId xmlns:p14="http://schemas.microsoft.com/office/powerpoint/2010/main" val="3591413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92637644"/>
              </p:ext>
            </p:extLst>
          </p:nvPr>
        </p:nvGraphicFramePr>
        <p:xfrm>
          <a:off x="936307" y="292894"/>
          <a:ext cx="9350693" cy="5688810"/>
        </p:xfrm>
        <a:graphic>
          <a:graphicData uri="http://schemas.openxmlformats.org/drawingml/2006/table">
            <a:tbl>
              <a:tblPr>
                <a:tableStyleId>{5C22544A-7EE6-4342-B048-85BDC9FD1C3A}</a:tableStyleId>
              </a:tblPr>
              <a:tblGrid>
                <a:gridCol w="7353338"/>
                <a:gridCol w="1997355"/>
              </a:tblGrid>
              <a:tr h="379254">
                <a:tc gridSpan="2">
                  <a:txBody>
                    <a:bodyPr/>
                    <a:lstStyle/>
                    <a:p>
                      <a:pPr algn="ctr">
                        <a:spcAft>
                          <a:spcPts val="0"/>
                        </a:spcAft>
                      </a:pPr>
                      <a:r>
                        <a:rPr lang="ru-RU" sz="2400" dirty="0">
                          <a:effectLst/>
                        </a:rPr>
                        <a:t>Таблица 1. Параметры СЭО коллайдера </a:t>
                      </a:r>
                      <a:r>
                        <a:rPr lang="en-US" sz="2400" dirty="0">
                          <a:effectLst/>
                        </a:rPr>
                        <a:t>NICA</a:t>
                      </a:r>
                      <a:endParaRPr lang="ru-RU" sz="2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ru-RU"/>
                    </a:p>
                  </a:txBody>
                  <a:tcPr/>
                </a:tc>
              </a:tr>
              <a:tr h="379254">
                <a:tc>
                  <a:txBody>
                    <a:bodyPr/>
                    <a:lstStyle/>
                    <a:p>
                      <a:pPr algn="ctr">
                        <a:spcAft>
                          <a:spcPts val="0"/>
                        </a:spcAft>
                      </a:pPr>
                      <a:r>
                        <a:rPr lang="ru-RU" sz="1200" dirty="0">
                          <a:effectLst/>
                        </a:rPr>
                        <a:t>параметры</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dirty="0">
                          <a:effectLst/>
                        </a:rPr>
                        <a:t>величина</a:t>
                      </a:r>
                      <a:endParaRPr lang="ru-RU" sz="1200" dirty="0">
                        <a:effectLst/>
                        <a:latin typeface="Times New Roman" panose="02020603050405020304" pitchFamily="18" charset="0"/>
                        <a:ea typeface="Times New Roman" panose="02020603050405020304" pitchFamily="18" charset="0"/>
                      </a:endParaRPr>
                    </a:p>
                  </a:txBody>
                  <a:tcPr marL="68580" marR="68580" marT="0" marB="0"/>
                </a:tc>
              </a:tr>
              <a:tr h="379254">
                <a:tc>
                  <a:txBody>
                    <a:bodyPr/>
                    <a:lstStyle/>
                    <a:p>
                      <a:pPr>
                        <a:spcAft>
                          <a:spcPts val="0"/>
                        </a:spcAft>
                      </a:pPr>
                      <a:r>
                        <a:rPr lang="ru-RU" sz="1200" dirty="0">
                          <a:effectLst/>
                        </a:rPr>
                        <a:t>Область рабочих энергий, </a:t>
                      </a:r>
                      <a:r>
                        <a:rPr lang="ru-RU" sz="1200" dirty="0" smtClean="0">
                          <a:effectLst/>
                        </a:rPr>
                        <a:t>МэВ</a:t>
                      </a:r>
                      <a:r>
                        <a:rPr lang="en-US" sz="1200" dirty="0" smtClean="0">
                          <a:effectLst/>
                        </a:rPr>
                        <a:t>,</a:t>
                      </a:r>
                      <a:r>
                        <a:rPr lang="en-US" sz="1200" baseline="0" dirty="0" smtClean="0">
                          <a:effectLst/>
                        </a:rPr>
                        <a:t> </a:t>
                      </a:r>
                      <a:r>
                        <a:rPr lang="en-US" sz="2400" baseline="0" dirty="0" smtClean="0">
                          <a:effectLst/>
                        </a:rPr>
                        <a:t>Electron beam Energy</a:t>
                      </a:r>
                      <a:endParaRPr lang="ru-RU"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400" dirty="0">
                          <a:effectLst/>
                        </a:rPr>
                        <a:t>0.</a:t>
                      </a:r>
                      <a:r>
                        <a:rPr lang="ru-RU" sz="2400" dirty="0">
                          <a:effectLst/>
                        </a:rPr>
                        <a:t>2</a:t>
                      </a:r>
                      <a:r>
                        <a:rPr lang="en-US" sz="2400" dirty="0">
                          <a:effectLst/>
                        </a:rPr>
                        <a:t> ... 2</a:t>
                      </a:r>
                      <a:r>
                        <a:rPr lang="ru-RU" sz="2400" dirty="0">
                          <a:effectLst/>
                        </a:rPr>
                        <a:t>.5</a:t>
                      </a:r>
                      <a:endParaRPr lang="ru-RU" sz="2400" dirty="0">
                        <a:effectLst/>
                        <a:latin typeface="Times New Roman" panose="02020603050405020304" pitchFamily="18" charset="0"/>
                        <a:ea typeface="Times New Roman" panose="02020603050405020304" pitchFamily="18" charset="0"/>
                      </a:endParaRPr>
                    </a:p>
                  </a:txBody>
                  <a:tcPr marL="68580" marR="68580" marT="0" marB="0"/>
                </a:tc>
              </a:tr>
              <a:tr h="379254">
                <a:tc>
                  <a:txBody>
                    <a:bodyPr/>
                    <a:lstStyle/>
                    <a:p>
                      <a:pPr>
                        <a:spcAft>
                          <a:spcPts val="0"/>
                        </a:spcAft>
                      </a:pPr>
                      <a:r>
                        <a:rPr lang="ru-RU" sz="1200" dirty="0">
                          <a:effectLst/>
                        </a:rPr>
                        <a:t>Стабильность высокого напряжения, </a:t>
                      </a:r>
                      <a:r>
                        <a:rPr lang="en-US" sz="1200" dirty="0">
                          <a:effectLst/>
                          <a:sym typeface="Symbol" panose="05050102010706020507" pitchFamily="18" charset="2"/>
                        </a:rPr>
                        <a:t></a:t>
                      </a:r>
                      <a:r>
                        <a:rPr lang="en-US" sz="1200" dirty="0">
                          <a:effectLst/>
                        </a:rPr>
                        <a:t>U</a:t>
                      </a:r>
                      <a:r>
                        <a:rPr lang="ru-RU" sz="1200" dirty="0">
                          <a:effectLst/>
                        </a:rPr>
                        <a:t>/</a:t>
                      </a:r>
                      <a:r>
                        <a:rPr lang="en-US" sz="1200" dirty="0">
                          <a:effectLst/>
                        </a:rPr>
                        <a:t>U</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dirty="0">
                          <a:effectLst/>
                          <a:sym typeface="Symbol" panose="05050102010706020507" pitchFamily="18" charset="2"/>
                        </a:rPr>
                        <a:t></a:t>
                      </a:r>
                      <a:r>
                        <a:rPr lang="en-US" sz="1200" dirty="0">
                          <a:effectLst/>
                        </a:rPr>
                        <a:t> 1</a:t>
                      </a:r>
                      <a:r>
                        <a:rPr lang="en-US" sz="1200" dirty="0">
                          <a:effectLst/>
                          <a:sym typeface="Symbol" panose="05050102010706020507" pitchFamily="18" charset="2"/>
                        </a:rPr>
                        <a:t></a:t>
                      </a:r>
                      <a:r>
                        <a:rPr lang="en-US" sz="1200" dirty="0">
                          <a:effectLst/>
                        </a:rPr>
                        <a:t>10</a:t>
                      </a:r>
                      <a:r>
                        <a:rPr lang="en-US" sz="1200" baseline="30000" dirty="0">
                          <a:effectLst/>
                        </a:rPr>
                        <a:t>-4</a:t>
                      </a:r>
                      <a:endParaRPr lang="ru-RU" sz="1200" dirty="0">
                        <a:effectLst/>
                        <a:latin typeface="Times New Roman" panose="02020603050405020304" pitchFamily="18" charset="0"/>
                        <a:ea typeface="Times New Roman" panose="02020603050405020304" pitchFamily="18" charset="0"/>
                      </a:endParaRPr>
                    </a:p>
                  </a:txBody>
                  <a:tcPr marL="68580" marR="68580" marT="0" marB="0"/>
                </a:tc>
              </a:tr>
              <a:tr h="379254">
                <a:tc>
                  <a:txBody>
                    <a:bodyPr/>
                    <a:lstStyle/>
                    <a:p>
                      <a:pPr>
                        <a:spcAft>
                          <a:spcPts val="0"/>
                        </a:spcAft>
                      </a:pPr>
                      <a:r>
                        <a:rPr lang="ru-RU" sz="1200" dirty="0">
                          <a:effectLst/>
                        </a:rPr>
                        <a:t> Электронный ток, </a:t>
                      </a:r>
                      <a:r>
                        <a:rPr lang="ru-RU" sz="1200" dirty="0" smtClean="0">
                          <a:effectLst/>
                        </a:rPr>
                        <a:t>А</a:t>
                      </a:r>
                      <a:r>
                        <a:rPr lang="en-US" sz="1200" dirty="0" smtClean="0">
                          <a:effectLst/>
                        </a:rPr>
                        <a:t>     </a:t>
                      </a:r>
                      <a:r>
                        <a:rPr lang="en-US" sz="2400" dirty="0" smtClean="0">
                          <a:effectLst/>
                        </a:rPr>
                        <a:t>Electron Current</a:t>
                      </a:r>
                      <a:endParaRPr lang="ru-RU"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400" dirty="0">
                          <a:effectLst/>
                        </a:rPr>
                        <a:t>0.1 ... </a:t>
                      </a:r>
                      <a:r>
                        <a:rPr lang="ru-RU" sz="2400" dirty="0">
                          <a:effectLst/>
                        </a:rPr>
                        <a:t>1</a:t>
                      </a:r>
                      <a:endParaRPr lang="ru-RU" sz="2400" dirty="0">
                        <a:effectLst/>
                        <a:latin typeface="Times New Roman" panose="02020603050405020304" pitchFamily="18" charset="0"/>
                        <a:ea typeface="Times New Roman" panose="02020603050405020304" pitchFamily="18" charset="0"/>
                      </a:endParaRPr>
                    </a:p>
                  </a:txBody>
                  <a:tcPr marL="68580" marR="68580" marT="0" marB="0"/>
                </a:tc>
              </a:tr>
              <a:tr h="379254">
                <a:tc>
                  <a:txBody>
                    <a:bodyPr/>
                    <a:lstStyle/>
                    <a:p>
                      <a:pPr>
                        <a:spcAft>
                          <a:spcPts val="0"/>
                        </a:spcAft>
                      </a:pPr>
                      <a:r>
                        <a:rPr lang="ru-RU" sz="1200" dirty="0">
                          <a:effectLst/>
                        </a:rPr>
                        <a:t> Диаметр электронного пучка в секции охлаждения, мм</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dirty="0">
                          <a:effectLst/>
                        </a:rPr>
                        <a:t>5</a:t>
                      </a:r>
                      <a:r>
                        <a:rPr lang="en-US" sz="1200" dirty="0">
                          <a:effectLst/>
                        </a:rPr>
                        <a:t> ... </a:t>
                      </a:r>
                      <a:r>
                        <a:rPr lang="ru-RU" sz="1200" dirty="0">
                          <a:effectLst/>
                        </a:rPr>
                        <a:t>20</a:t>
                      </a:r>
                      <a:endParaRPr lang="ru-RU" sz="1200" dirty="0">
                        <a:effectLst/>
                        <a:latin typeface="Times New Roman" panose="02020603050405020304" pitchFamily="18" charset="0"/>
                        <a:ea typeface="Times New Roman" panose="02020603050405020304" pitchFamily="18" charset="0"/>
                      </a:endParaRPr>
                    </a:p>
                  </a:txBody>
                  <a:tcPr marL="68580" marR="68580" marT="0" marB="0"/>
                </a:tc>
              </a:tr>
              <a:tr h="379254">
                <a:tc>
                  <a:txBody>
                    <a:bodyPr/>
                    <a:lstStyle/>
                    <a:p>
                      <a:pPr>
                        <a:spcAft>
                          <a:spcPts val="0"/>
                        </a:spcAft>
                      </a:pPr>
                      <a:r>
                        <a:rPr lang="ru-RU" sz="1200" dirty="0">
                          <a:effectLst/>
                        </a:rPr>
                        <a:t>Длина секции охлаждения </a:t>
                      </a:r>
                      <a:r>
                        <a:rPr lang="ru-RU" sz="1200" dirty="0" smtClean="0">
                          <a:effectLst/>
                        </a:rPr>
                        <a:t>м</a:t>
                      </a:r>
                      <a:r>
                        <a:rPr lang="en-US" sz="1200" dirty="0" smtClean="0">
                          <a:effectLst/>
                        </a:rPr>
                        <a:t>   </a:t>
                      </a:r>
                      <a:r>
                        <a:rPr lang="en-US" sz="2400" dirty="0" smtClean="0">
                          <a:effectLst/>
                        </a:rPr>
                        <a:t>Cooling section length</a:t>
                      </a:r>
                      <a:endParaRPr lang="ru-RU"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400" dirty="0">
                          <a:effectLst/>
                        </a:rPr>
                        <a:t>6,0</a:t>
                      </a:r>
                      <a:endParaRPr lang="ru-RU" sz="2400" dirty="0">
                        <a:effectLst/>
                        <a:latin typeface="Times New Roman" panose="02020603050405020304" pitchFamily="18" charset="0"/>
                        <a:ea typeface="Times New Roman" panose="02020603050405020304" pitchFamily="18" charset="0"/>
                      </a:endParaRPr>
                    </a:p>
                  </a:txBody>
                  <a:tcPr marL="68580" marR="68580" marT="0" marB="0"/>
                </a:tc>
              </a:tr>
              <a:tr h="379254">
                <a:tc>
                  <a:txBody>
                    <a:bodyPr/>
                    <a:lstStyle/>
                    <a:p>
                      <a:pPr>
                        <a:spcAft>
                          <a:spcPts val="0"/>
                        </a:spcAft>
                      </a:pPr>
                      <a:r>
                        <a:rPr lang="ru-RU" sz="1200" dirty="0">
                          <a:effectLst/>
                        </a:rPr>
                        <a:t>Радиус поворота в транспортных каналах, м</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dirty="0">
                          <a:effectLst/>
                        </a:rPr>
                        <a:t>1-1.3</a:t>
                      </a:r>
                      <a:endParaRPr lang="ru-RU" sz="1200" dirty="0">
                        <a:effectLst/>
                        <a:latin typeface="Times New Roman" panose="02020603050405020304" pitchFamily="18" charset="0"/>
                        <a:ea typeface="Times New Roman" panose="02020603050405020304" pitchFamily="18" charset="0"/>
                      </a:endParaRPr>
                    </a:p>
                  </a:txBody>
                  <a:tcPr marL="68580" marR="68580" marT="0" marB="0"/>
                </a:tc>
              </a:tr>
              <a:tr h="379254">
                <a:tc>
                  <a:txBody>
                    <a:bodyPr/>
                    <a:lstStyle/>
                    <a:p>
                      <a:pPr>
                        <a:spcAft>
                          <a:spcPts val="0"/>
                        </a:spcAft>
                      </a:pPr>
                      <a:r>
                        <a:rPr lang="ru-RU" sz="1200" dirty="0">
                          <a:effectLst/>
                        </a:rPr>
                        <a:t>Магнитное поле в секции охлаждения, кГс</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dirty="0">
                          <a:effectLst/>
                        </a:rPr>
                        <a:t>0.5 ... 2 </a:t>
                      </a:r>
                      <a:endParaRPr lang="ru-RU" sz="1200" dirty="0">
                        <a:effectLst/>
                        <a:latin typeface="Times New Roman" panose="02020603050405020304" pitchFamily="18" charset="0"/>
                        <a:ea typeface="Times New Roman" panose="02020603050405020304" pitchFamily="18" charset="0"/>
                      </a:endParaRPr>
                    </a:p>
                  </a:txBody>
                  <a:tcPr marL="68580" marR="68580" marT="0" marB="0"/>
                </a:tc>
              </a:tr>
              <a:tr h="379254">
                <a:tc>
                  <a:txBody>
                    <a:bodyPr/>
                    <a:lstStyle/>
                    <a:p>
                      <a:pPr>
                        <a:spcAft>
                          <a:spcPts val="0"/>
                        </a:spcAft>
                      </a:pPr>
                      <a:r>
                        <a:rPr lang="ru-RU" sz="1200" dirty="0">
                          <a:effectLst/>
                        </a:rPr>
                        <a:t>Вакуум на участке охлаждения, </a:t>
                      </a:r>
                      <a:r>
                        <a:rPr lang="ru-RU" sz="1200" dirty="0" smtClean="0">
                          <a:effectLst/>
                        </a:rPr>
                        <a:t>мбар</a:t>
                      </a:r>
                      <a:r>
                        <a:rPr lang="en-US" sz="1200" dirty="0" smtClean="0">
                          <a:effectLst/>
                        </a:rPr>
                        <a:t>    </a:t>
                      </a:r>
                      <a:r>
                        <a:rPr lang="en-US" sz="2400" dirty="0" smtClean="0">
                          <a:effectLst/>
                        </a:rPr>
                        <a:t>Vacuum</a:t>
                      </a:r>
                      <a:endParaRPr lang="ru-RU"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r>
              <a:tr h="379254">
                <a:tc>
                  <a:txBody>
                    <a:bodyPr/>
                    <a:lstStyle/>
                    <a:p>
                      <a:pPr>
                        <a:spcAft>
                          <a:spcPts val="0"/>
                        </a:spcAft>
                      </a:pPr>
                      <a:r>
                        <a:rPr lang="ru-RU" sz="1200" dirty="0">
                          <a:effectLst/>
                        </a:rPr>
                        <a:t>Ось нижнего пучка над полом, мм</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dirty="0">
                          <a:effectLst/>
                        </a:rPr>
                        <a:t>1500</a:t>
                      </a:r>
                      <a:endParaRPr lang="ru-RU" sz="1200" dirty="0">
                        <a:effectLst/>
                        <a:latin typeface="Times New Roman" panose="02020603050405020304" pitchFamily="18" charset="0"/>
                        <a:ea typeface="Times New Roman" panose="02020603050405020304" pitchFamily="18" charset="0"/>
                      </a:endParaRPr>
                    </a:p>
                  </a:txBody>
                  <a:tcPr marL="68580" marR="68580" marT="0" marB="0"/>
                </a:tc>
              </a:tr>
              <a:tr h="379254">
                <a:tc>
                  <a:txBody>
                    <a:bodyPr/>
                    <a:lstStyle/>
                    <a:p>
                      <a:pPr>
                        <a:spcAft>
                          <a:spcPts val="0"/>
                        </a:spcAft>
                      </a:pPr>
                      <a:r>
                        <a:rPr lang="ru-RU" sz="1200" dirty="0">
                          <a:effectLst/>
                        </a:rPr>
                        <a:t>Ось верхнего пучка над полом, мм</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dirty="0">
                          <a:effectLst/>
                        </a:rPr>
                        <a:t>1820</a:t>
                      </a:r>
                      <a:endParaRPr lang="ru-RU" sz="1200" dirty="0">
                        <a:effectLst/>
                        <a:latin typeface="Times New Roman" panose="02020603050405020304" pitchFamily="18" charset="0"/>
                        <a:ea typeface="Times New Roman" panose="02020603050405020304" pitchFamily="18" charset="0"/>
                      </a:endParaRPr>
                    </a:p>
                  </a:txBody>
                  <a:tcPr marL="68580" marR="68580" marT="0" marB="0"/>
                </a:tc>
              </a:tr>
              <a:tr h="379254">
                <a:tc>
                  <a:txBody>
                    <a:bodyPr/>
                    <a:lstStyle/>
                    <a:p>
                      <a:pPr>
                        <a:spcAft>
                          <a:spcPts val="0"/>
                        </a:spcAft>
                      </a:pPr>
                      <a:r>
                        <a:rPr lang="ru-RU" sz="1200" dirty="0">
                          <a:effectLst/>
                        </a:rPr>
                        <a:t>Высота зала высоковольтных генераторов до крюка крана, м</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dirty="0">
                          <a:effectLst/>
                        </a:rPr>
                        <a:t>15</a:t>
                      </a:r>
                      <a:r>
                        <a:rPr lang="ru-RU" sz="1200" dirty="0">
                          <a:effectLst/>
                        </a:rPr>
                        <a:t>,0</a:t>
                      </a:r>
                      <a:endParaRPr lang="ru-RU" sz="1200" dirty="0">
                        <a:effectLst/>
                        <a:latin typeface="Times New Roman" panose="02020603050405020304" pitchFamily="18" charset="0"/>
                        <a:ea typeface="Times New Roman" panose="02020603050405020304" pitchFamily="18" charset="0"/>
                      </a:endParaRPr>
                    </a:p>
                  </a:txBody>
                  <a:tcPr marL="68580" marR="68580" marT="0" marB="0"/>
                </a:tc>
              </a:tr>
              <a:tr h="379254">
                <a:tc>
                  <a:txBody>
                    <a:bodyPr/>
                    <a:lstStyle/>
                    <a:p>
                      <a:pPr>
                        <a:spcAft>
                          <a:spcPts val="0"/>
                        </a:spcAft>
                      </a:pPr>
                      <a:r>
                        <a:rPr lang="ru-RU" sz="1200" dirty="0">
                          <a:effectLst/>
                        </a:rPr>
                        <a:t>Грузоподъёмность крана, т</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dirty="0">
                          <a:effectLst/>
                        </a:rPr>
                        <a:t>15,0</a:t>
                      </a:r>
                      <a:endParaRPr lang="ru-RU" sz="1200" dirty="0">
                        <a:effectLst/>
                        <a:latin typeface="Times New Roman" panose="02020603050405020304" pitchFamily="18" charset="0"/>
                        <a:ea typeface="Times New Roman" panose="02020603050405020304" pitchFamily="18" charset="0"/>
                      </a:endParaRPr>
                    </a:p>
                  </a:txBody>
                  <a:tcPr marL="68580" marR="68580" marT="0" marB="0"/>
                </a:tc>
              </a:tr>
              <a:tr h="379254">
                <a:tc>
                  <a:txBody>
                    <a:bodyPr/>
                    <a:lstStyle/>
                    <a:p>
                      <a:pPr>
                        <a:spcAft>
                          <a:spcPts val="0"/>
                        </a:spcAft>
                      </a:pPr>
                      <a:r>
                        <a:rPr lang="ru-RU" sz="1200" dirty="0">
                          <a:effectLst/>
                        </a:rPr>
                        <a:t>Потребляемая электрическая мощность СЭО, </a:t>
                      </a:r>
                      <a:r>
                        <a:rPr lang="ru-RU" sz="1200" dirty="0" smtClean="0">
                          <a:effectLst/>
                        </a:rPr>
                        <a:t>кВт</a:t>
                      </a:r>
                      <a:r>
                        <a:rPr lang="en-US" sz="1200" dirty="0" smtClean="0">
                          <a:effectLst/>
                        </a:rPr>
                        <a:t>  </a:t>
                      </a:r>
                      <a:r>
                        <a:rPr lang="en-US" sz="2400" dirty="0" smtClean="0">
                          <a:effectLst/>
                        </a:rPr>
                        <a:t>Electric power for both cooler</a:t>
                      </a:r>
                      <a:endParaRPr lang="ru-RU"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400" dirty="0">
                          <a:effectLst/>
                          <a:sym typeface="Symbol" panose="05050102010706020507" pitchFamily="18" charset="2"/>
                        </a:rPr>
                        <a:t></a:t>
                      </a:r>
                      <a:r>
                        <a:rPr lang="ru-RU" sz="2400" dirty="0">
                          <a:effectLst/>
                        </a:rPr>
                        <a:t> 500</a:t>
                      </a:r>
                      <a:endParaRPr lang="ru-RU"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Rectangle 2"/>
          <p:cNvSpPr>
            <a:spLocks noChangeArrowheads="1"/>
          </p:cNvSpPr>
          <p:nvPr/>
        </p:nvSpPr>
        <p:spPr bwMode="auto">
          <a:xfrm>
            <a:off x="936624" y="293688"/>
            <a:ext cx="17066007" cy="685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2484805161"/>
              </p:ext>
            </p:extLst>
          </p:nvPr>
        </p:nvGraphicFramePr>
        <p:xfrm>
          <a:off x="9013508" y="3727442"/>
          <a:ext cx="433930" cy="260358"/>
        </p:xfrm>
        <a:graphic>
          <a:graphicData uri="http://schemas.openxmlformats.org/presentationml/2006/ole">
            <mc:AlternateContent xmlns:mc="http://schemas.openxmlformats.org/markup-compatibility/2006">
              <mc:Choice xmlns:v="urn:schemas-microsoft-com:vml" Requires="v">
                <p:oleObj spid="_x0000_s1079" name="Уравнение" r:id="rId3" imgW="330057" imgH="203112" progId="Equation.3">
                  <p:embed/>
                </p:oleObj>
              </mc:Choice>
              <mc:Fallback>
                <p:oleObj name="Уравнение" r:id="rId3" imgW="330057" imgH="203112"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3508" y="3727442"/>
                        <a:ext cx="433930" cy="260358"/>
                      </a:xfrm>
                      <a:prstGeom prst="rect">
                        <a:avLst/>
                      </a:prstGeom>
                      <a:noFill/>
                    </p:spPr>
                  </p:pic>
                </p:oleObj>
              </mc:Fallback>
            </mc:AlternateContent>
          </a:graphicData>
        </a:graphic>
      </p:graphicFrame>
    </p:spTree>
    <p:extLst>
      <p:ext uri="{BB962C8B-B14F-4D97-AF65-F5344CB8AC3E}">
        <p14:creationId xmlns:p14="http://schemas.microsoft.com/office/powerpoint/2010/main" val="2272883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61390" y="770238"/>
            <a:ext cx="11424377" cy="1981200"/>
          </a:xfrm>
          <a:prstGeom prst="rect">
            <a:avLst/>
          </a:prstGeom>
        </p:spPr>
      </p:pic>
      <p:sp>
        <p:nvSpPr>
          <p:cNvPr id="3" name="TextBox 2"/>
          <p:cNvSpPr txBox="1"/>
          <p:nvPr/>
        </p:nvSpPr>
        <p:spPr>
          <a:xfrm>
            <a:off x="605481" y="296563"/>
            <a:ext cx="5461686" cy="461665"/>
          </a:xfrm>
          <a:prstGeom prst="rect">
            <a:avLst/>
          </a:prstGeom>
          <a:noFill/>
        </p:spPr>
        <p:txBody>
          <a:bodyPr wrap="square" rtlCol="0">
            <a:spAutoFit/>
          </a:bodyPr>
          <a:lstStyle/>
          <a:p>
            <a:r>
              <a:rPr lang="en-US" dirty="0" smtClean="0"/>
              <a:t>From </a:t>
            </a:r>
            <a:r>
              <a:rPr lang="en-US" sz="2400" dirty="0" smtClean="0"/>
              <a:t>V. Lebedev </a:t>
            </a:r>
            <a:r>
              <a:rPr lang="en-US" dirty="0" smtClean="0"/>
              <a:t>report </a:t>
            </a:r>
            <a:endParaRPr lang="ru-RU" dirty="0"/>
          </a:p>
        </p:txBody>
      </p:sp>
      <p:pic>
        <p:nvPicPr>
          <p:cNvPr id="4" name="Рисунок 3"/>
          <p:cNvPicPr>
            <a:picLocks noChangeAspect="1"/>
          </p:cNvPicPr>
          <p:nvPr/>
        </p:nvPicPr>
        <p:blipFill>
          <a:blip r:embed="rId3"/>
          <a:stretch>
            <a:fillRect/>
          </a:stretch>
        </p:blipFill>
        <p:spPr>
          <a:xfrm>
            <a:off x="3284052" y="224138"/>
            <a:ext cx="5179051" cy="546100"/>
          </a:xfrm>
          <a:prstGeom prst="rect">
            <a:avLst/>
          </a:prstGeom>
        </p:spPr>
      </p:pic>
    </p:spTree>
    <p:extLst>
      <p:ext uri="{BB962C8B-B14F-4D97-AF65-F5344CB8AC3E}">
        <p14:creationId xmlns:p14="http://schemas.microsoft.com/office/powerpoint/2010/main" val="1653943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222" y="107350"/>
            <a:ext cx="9601546" cy="4390510"/>
          </a:xfrm>
          <a:prstGeom prst="rect">
            <a:avLst/>
          </a:prstGeom>
          <a:noFill/>
          <a:ln>
            <a:noFill/>
          </a:ln>
        </p:spPr>
      </p:pic>
      <p:sp>
        <p:nvSpPr>
          <p:cNvPr id="3" name="TextBox 2"/>
          <p:cNvSpPr txBox="1"/>
          <p:nvPr/>
        </p:nvSpPr>
        <p:spPr>
          <a:xfrm>
            <a:off x="9724768" y="0"/>
            <a:ext cx="2631989" cy="3539430"/>
          </a:xfrm>
          <a:prstGeom prst="rect">
            <a:avLst/>
          </a:prstGeom>
          <a:noFill/>
        </p:spPr>
        <p:txBody>
          <a:bodyPr wrap="square" rtlCol="0">
            <a:spAutoFit/>
          </a:bodyPr>
          <a:lstStyle/>
          <a:p>
            <a:r>
              <a:rPr lang="en-US" sz="3200" dirty="0" smtClean="0"/>
              <a:t>Cross section Two windows solenoids for two contra propagated electrons beams. </a:t>
            </a:r>
            <a:endParaRPr lang="ru-RU" sz="3200" dirty="0"/>
          </a:p>
        </p:txBody>
      </p:sp>
    </p:spTree>
    <p:extLst>
      <p:ext uri="{BB962C8B-B14F-4D97-AF65-F5344CB8AC3E}">
        <p14:creationId xmlns:p14="http://schemas.microsoft.com/office/powerpoint/2010/main" val="2043384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ОЛОННА 2.5Мв.jpg"/>
          <p:cNvPicPr/>
          <p:nvPr/>
        </p:nvPicPr>
        <p:blipFill>
          <a:blip r:embed="rId2" cstate="print"/>
          <a:srcRect l="37705" r="37705"/>
          <a:stretch>
            <a:fillRect/>
          </a:stretch>
        </p:blipFill>
        <p:spPr>
          <a:xfrm>
            <a:off x="-1" y="0"/>
            <a:ext cx="3484605" cy="6623222"/>
          </a:xfrm>
          <a:prstGeom prst="rect">
            <a:avLst/>
          </a:prstGeom>
        </p:spPr>
      </p:pic>
      <p:pic>
        <p:nvPicPr>
          <p:cNvPr id="3" name="Рисунок 2" descr="2.jpg"/>
          <p:cNvPicPr/>
          <p:nvPr/>
        </p:nvPicPr>
        <p:blipFill>
          <a:blip r:embed="rId3" cstate="print"/>
          <a:srcRect l="20738" r="28279"/>
          <a:stretch>
            <a:fillRect/>
          </a:stretch>
        </p:blipFill>
        <p:spPr>
          <a:xfrm>
            <a:off x="3484604" y="0"/>
            <a:ext cx="4171564" cy="3716063"/>
          </a:xfrm>
          <a:prstGeom prst="rect">
            <a:avLst/>
          </a:prstGeom>
        </p:spPr>
      </p:pic>
      <p:sp>
        <p:nvSpPr>
          <p:cNvPr id="4" name="TextBox 3"/>
          <p:cNvSpPr txBox="1"/>
          <p:nvPr/>
        </p:nvSpPr>
        <p:spPr>
          <a:xfrm>
            <a:off x="4040659" y="4411362"/>
            <a:ext cx="45719" cy="646331"/>
          </a:xfrm>
          <a:prstGeom prst="rect">
            <a:avLst/>
          </a:prstGeom>
          <a:noFill/>
        </p:spPr>
        <p:txBody>
          <a:bodyPr wrap="square" rtlCol="0">
            <a:spAutoFit/>
          </a:bodyPr>
          <a:lstStyle/>
          <a:p>
            <a:endParaRPr lang="en-US" dirty="0"/>
          </a:p>
          <a:p>
            <a:endParaRPr lang="ru-RU" dirty="0"/>
          </a:p>
        </p:txBody>
      </p:sp>
      <p:sp>
        <p:nvSpPr>
          <p:cNvPr id="5" name="Прямоугольник 4"/>
          <p:cNvSpPr/>
          <p:nvPr/>
        </p:nvSpPr>
        <p:spPr>
          <a:xfrm>
            <a:off x="3653481" y="3852590"/>
            <a:ext cx="6096000" cy="1870512"/>
          </a:xfrm>
          <a:prstGeom prst="rect">
            <a:avLst/>
          </a:prstGeom>
        </p:spPr>
        <p:txBody>
          <a:bodyPr>
            <a:spAutoFit/>
          </a:bodyPr>
          <a:lstStyle/>
          <a:p>
            <a:pPr>
              <a:lnSpc>
                <a:spcPct val="107000"/>
              </a:lnSpc>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The vessel </a:t>
            </a:r>
            <a:r>
              <a:rPr lang="en-US" dirty="0">
                <a:latin typeface="Times New Roman" panose="02020603050405020304" pitchFamily="18" charset="0"/>
                <a:ea typeface="Times New Roman" panose="02020603050405020304" pitchFamily="18" charset="0"/>
                <a:cs typeface="Times New Roman" panose="02020603050405020304" pitchFamily="18" charset="0"/>
              </a:rPr>
              <a:t>for 2.5 MV electrostatic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colon p=10bar SF6.</a:t>
            </a:r>
          </a:p>
          <a:p>
            <a:pPr>
              <a:lnSpc>
                <a:spcPct val="107000"/>
              </a:lnSpc>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The electron </a:t>
            </a:r>
            <a:r>
              <a:rPr lang="en-US" dirty="0">
                <a:latin typeface="Times New Roman" panose="02020603050405020304" pitchFamily="18" charset="0"/>
                <a:ea typeface="Times New Roman" panose="02020603050405020304" pitchFamily="18" charset="0"/>
                <a:cs typeface="Times New Roman" panose="02020603050405020304" pitchFamily="18" charset="0"/>
              </a:rPr>
              <a:t>gun and collector inside HV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terminal</a:t>
            </a:r>
          </a:p>
          <a:p>
            <a:pPr>
              <a:lnSpc>
                <a:spcPct val="107000"/>
              </a:lnSpc>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The electron gun with low energy bending for protection the cathode from secondary ion beam bombarding. </a:t>
            </a:r>
          </a:p>
          <a:p>
            <a:pPr>
              <a:lnSpc>
                <a:spcPct val="107000"/>
              </a:lnSpc>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The collector equipped filter with crossing electrostatic and magnet fields for suppression reflected from collector electrons.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040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OldD\Mydesign\Dubna\Cascade_TRF2.5MV\Картинки трансформатора\Трансформатор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740221" cy="4216486"/>
          </a:xfrm>
          <a:prstGeom prst="rect">
            <a:avLst/>
          </a:prstGeom>
          <a:noFill/>
          <a:ln>
            <a:noFill/>
          </a:ln>
        </p:spPr>
      </p:pic>
      <p:sp>
        <p:nvSpPr>
          <p:cNvPr id="3" name="TextBox 2"/>
          <p:cNvSpPr txBox="1"/>
          <p:nvPr/>
        </p:nvSpPr>
        <p:spPr>
          <a:xfrm>
            <a:off x="8303741" y="531341"/>
            <a:ext cx="3768810" cy="923330"/>
          </a:xfrm>
          <a:prstGeom prst="rect">
            <a:avLst/>
          </a:prstGeom>
          <a:noFill/>
        </p:spPr>
        <p:txBody>
          <a:bodyPr wrap="square" rtlCol="0">
            <a:spAutoFit/>
          </a:bodyPr>
          <a:lstStyle/>
          <a:p>
            <a:r>
              <a:rPr lang="en-US" dirty="0" smtClean="0"/>
              <a:t>Cascade transformer for powering</a:t>
            </a:r>
          </a:p>
          <a:p>
            <a:r>
              <a:rPr lang="en-US" dirty="0" smtClean="0"/>
              <a:t>Section along electrostatic column.</a:t>
            </a:r>
          </a:p>
          <a:p>
            <a:endParaRPr lang="ru-RU" dirty="0"/>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7740221" y="1656638"/>
            <a:ext cx="4332329" cy="4188108"/>
          </a:xfrm>
          <a:prstGeom prst="rect">
            <a:avLst/>
          </a:prstGeom>
          <a:noFill/>
          <a:ln>
            <a:noFill/>
          </a:ln>
        </p:spPr>
      </p:pic>
    </p:spTree>
    <p:extLst>
      <p:ext uri="{BB962C8B-B14F-4D97-AF65-F5344CB8AC3E}">
        <p14:creationId xmlns:p14="http://schemas.microsoft.com/office/powerpoint/2010/main" val="321851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1668722"/>
            <a:ext cx="12185650" cy="42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24464" y="86497"/>
            <a:ext cx="10663881" cy="646331"/>
          </a:xfrm>
          <a:prstGeom prst="rect">
            <a:avLst/>
          </a:prstGeom>
          <a:noFill/>
        </p:spPr>
        <p:txBody>
          <a:bodyPr wrap="square" rtlCol="0">
            <a:spAutoFit/>
          </a:bodyPr>
          <a:lstStyle/>
          <a:p>
            <a:r>
              <a:rPr lang="en-US" dirty="0" smtClean="0"/>
              <a:t>Compass system for measuring straightness  the line of magnet field along cooling section </a:t>
            </a:r>
            <a:r>
              <a:rPr lang="en-US" dirty="0" smtClean="0"/>
              <a:t>6m+2toroids(1m)</a:t>
            </a:r>
          </a:p>
          <a:p>
            <a:r>
              <a:rPr lang="en-US" dirty="0" smtClean="0"/>
              <a:t>Total length 11 m</a:t>
            </a:r>
            <a:endParaRPr lang="ru-RU" dirty="0"/>
          </a:p>
        </p:txBody>
      </p:sp>
      <p:pic>
        <p:nvPicPr>
          <p:cNvPr id="4" name="Рисунок 3"/>
          <p:cNvPicPr/>
          <p:nvPr/>
        </p:nvPicPr>
        <p:blipFill>
          <a:blip r:embed="rId3">
            <a:extLst>
              <a:ext uri="{28A0092B-C50C-407E-A947-70E740481C1C}">
                <a14:useLocalDpi xmlns:a14="http://schemas.microsoft.com/office/drawing/2010/main" val="0"/>
              </a:ext>
            </a:extLst>
          </a:blip>
          <a:srcRect/>
          <a:stretch>
            <a:fillRect/>
          </a:stretch>
        </p:blipFill>
        <p:spPr bwMode="auto">
          <a:xfrm>
            <a:off x="2419478" y="4197694"/>
            <a:ext cx="5291138" cy="2660306"/>
          </a:xfrm>
          <a:prstGeom prst="rect">
            <a:avLst/>
          </a:prstGeom>
          <a:noFill/>
          <a:ln>
            <a:noFill/>
          </a:ln>
        </p:spPr>
      </p:pic>
    </p:spTree>
    <p:extLst>
      <p:ext uri="{BB962C8B-B14F-4D97-AF65-F5344CB8AC3E}">
        <p14:creationId xmlns:p14="http://schemas.microsoft.com/office/powerpoint/2010/main" val="1453223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
            <a:ext cx="9748802" cy="6858001"/>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8625016" y="506627"/>
                <a:ext cx="3566984" cy="4401205"/>
              </a:xfrm>
              <a:prstGeom prst="rect">
                <a:avLst/>
              </a:prstGeom>
              <a:noFill/>
            </p:spPr>
            <p:txBody>
              <a:bodyPr wrap="square" rtlCol="0">
                <a:spAutoFit/>
              </a:bodyPr>
              <a:lstStyle/>
              <a:p>
                <a14:m>
                  <m:oMath xmlns:m="http://schemas.openxmlformats.org/officeDocument/2006/math">
                    <m:r>
                      <a:rPr lang="en-US" sz="2800" b="1" i="1" smtClean="0">
                        <a:latin typeface="Cambria Math" panose="02040503050406030204" pitchFamily="18" charset="0"/>
                      </a:rPr>
                      <m:t>𝜌</m:t>
                    </m:r>
                  </m:oMath>
                </a14:m>
                <a:r>
                  <a:rPr lang="en-US" sz="2800" b="1" dirty="0" smtClean="0"/>
                  <a:t>Losses ion from collider beams by</a:t>
                </a:r>
              </a:p>
              <a:p>
                <a:r>
                  <a:rPr lang="en-US" sz="2800" b="1" dirty="0" smtClean="0"/>
                  <a:t>recombination in cooler.</a:t>
                </a:r>
                <a:endParaRPr lang="en-US" sz="2800" b="1" dirty="0"/>
              </a:p>
              <a:p>
                <a:r>
                  <a:rPr lang="en-US" sz="2800" b="1" dirty="0" smtClean="0"/>
                  <a:t>High transverse temperature of electron beam help</a:t>
                </a:r>
              </a:p>
              <a:p>
                <a:r>
                  <a:rPr lang="en-US" sz="2800" b="1" dirty="0" smtClean="0"/>
                  <a:t> optimized losses-cooling.</a:t>
                </a:r>
              </a:p>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𝜌</m:t>
                      </m:r>
                      <m:r>
                        <a:rPr lang="en-US" sz="2800" b="1" i="1" smtClean="0">
                          <a:latin typeface="Cambria Math" panose="02040503050406030204" pitchFamily="18" charset="0"/>
                        </a:rPr>
                        <m:t>𝒎𝒂𝒙</m:t>
                      </m:r>
                      <m:r>
                        <a:rPr lang="en-US" sz="2800" b="1" i="1" smtClean="0">
                          <a:latin typeface="Cambria Math" panose="02040503050406030204" pitchFamily="18" charset="0"/>
                        </a:rPr>
                        <m:t>=</m:t>
                      </m:r>
                      <m:r>
                        <a:rPr lang="en-US" sz="2800" b="1" i="1" smtClean="0">
                          <a:latin typeface="Cambria Math" panose="02040503050406030204" pitchFamily="18" charset="0"/>
                        </a:rPr>
                        <m:t>𝟎</m:t>
                      </m:r>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𝒄𝒎</m:t>
                      </m:r>
                    </m:oMath>
                  </m:oMathPara>
                </a14:m>
                <a:endParaRPr lang="ru-RU" sz="28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8625016" y="506627"/>
                <a:ext cx="3566984" cy="4401205"/>
              </a:xfrm>
              <a:prstGeom prst="rect">
                <a:avLst/>
              </a:prstGeom>
              <a:blipFill rotWithShape="0">
                <a:blip r:embed="rId3"/>
                <a:stretch>
                  <a:fillRect l="-3590" t="-1247"/>
                </a:stretch>
              </a:blipFill>
            </p:spPr>
            <p:txBody>
              <a:bodyPr/>
              <a:lstStyle/>
              <a:p>
                <a:r>
                  <a:rPr lang="ru-RU">
                    <a:noFill/>
                  </a:rPr>
                  <a:t> </a:t>
                </a:r>
              </a:p>
            </p:txBody>
          </p:sp>
        </mc:Fallback>
      </mc:AlternateContent>
    </p:spTree>
    <p:extLst>
      <p:ext uri="{BB962C8B-B14F-4D97-AF65-F5344CB8AC3E}">
        <p14:creationId xmlns:p14="http://schemas.microsoft.com/office/powerpoint/2010/main" val="49623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150625"/>
            <a:ext cx="11582400" cy="1705916"/>
          </a:xfrm>
          <a:prstGeom prst="rect">
            <a:avLst/>
          </a:prstGeom>
        </p:spPr>
        <p:txBody>
          <a:bodyPr wrap="square">
            <a:spAutoFit/>
          </a:bodyPr>
          <a:lstStyle/>
          <a:p>
            <a:pPr>
              <a:lnSpc>
                <a:spcPct val="107000"/>
              </a:lnSpc>
              <a:spcAft>
                <a:spcPts val="0"/>
              </a:spcAft>
            </a:pPr>
            <a:r>
              <a:rPr lang="en-US" sz="2800" dirty="0" smtClean="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Scientific problems</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dirty="0" smtClean="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most important fundamental problems in this area are:</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US" sz="1400" dirty="0" smtClean="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nature and properties of strong interactions between elementary constituents of the Standard Model of particle physics – quarks and gluons</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US" sz="1400" dirty="0" smtClean="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search for signs of the phase transition between hadronic matter and QGP; search for new phases of baryonic matter</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US" sz="1400" dirty="0" smtClean="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Study of basic properties of the strong interaction vacuum and QCD symmetries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p:nvPr/>
        </p:nvPicPr>
        <p:blipFill>
          <a:blip r:embed="rId2" cstate="print">
            <a:extLst>
              <a:ext uri="{28A0092B-C50C-407E-A947-70E740481C1C}">
                <a14:useLocalDpi xmlns:a14="http://schemas.microsoft.com/office/drawing/2010/main" val="0"/>
              </a:ext>
            </a:extLst>
          </a:blip>
          <a:stretch>
            <a:fillRect/>
          </a:stretch>
        </p:blipFill>
        <p:spPr>
          <a:xfrm>
            <a:off x="0" y="1758315"/>
            <a:ext cx="9066213" cy="5099685"/>
          </a:xfrm>
          <a:prstGeom prst="rect">
            <a:avLst/>
          </a:prstGeom>
        </p:spPr>
      </p:pic>
      <p:pic>
        <p:nvPicPr>
          <p:cNvPr id="2050" name="Picture 2" descr="Столкновение ионов свинца в детекторе ALICE (энергия 2.76 TeV на пару части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6213" y="1856541"/>
            <a:ext cx="2857500" cy="23336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066212" y="4288393"/>
            <a:ext cx="2820987" cy="1754326"/>
          </a:xfrm>
          <a:prstGeom prst="rect">
            <a:avLst/>
          </a:prstGeom>
        </p:spPr>
        <p:txBody>
          <a:bodyPr wrap="square">
            <a:spAutoFit/>
          </a:bodyPr>
          <a:lstStyle/>
          <a:p>
            <a:r>
              <a:rPr lang="en-US" dirty="0">
                <a:latin typeface="PT Serif"/>
              </a:rPr>
              <a:t>CERN physicists </a:t>
            </a:r>
            <a:r>
              <a:rPr lang="en-US" dirty="0" smtClean="0">
                <a:latin typeface="PT Serif"/>
              </a:rPr>
              <a:t>collider </a:t>
            </a:r>
            <a:r>
              <a:rPr lang="en-US" dirty="0">
                <a:latin typeface="PT Serif"/>
              </a:rPr>
              <a:t>heavy ions to free quarks - recreating conditions that existed in the universe just after the Big Bang</a:t>
            </a:r>
            <a:endParaRPr lang="ru-RU" dirty="0"/>
          </a:p>
        </p:txBody>
      </p:sp>
    </p:spTree>
    <p:extLst>
      <p:ext uri="{BB962C8B-B14F-4D97-AF65-F5344CB8AC3E}">
        <p14:creationId xmlns:p14="http://schemas.microsoft.com/office/powerpoint/2010/main" val="771163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3" y="4763"/>
            <a:ext cx="3803949" cy="126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4201298" y="454088"/>
                <a:ext cx="6450227" cy="461665"/>
              </a:xfrm>
              <a:prstGeom prst="rect">
                <a:avLst/>
              </a:prstGeom>
              <a:noFill/>
            </p:spPr>
            <p:txBody>
              <a:bodyPr wrap="square" rtlCol="0">
                <a:spAutoFit/>
              </a:bodyPr>
              <a:lstStyle/>
              <a:p>
                <a:r>
                  <a:rPr lang="en-US" sz="2400" dirty="0" smtClean="0"/>
                  <a:t>Equation for the ion beam emittance </a:t>
                </a:r>
                <a14:m>
                  <m:oMath xmlns:m="http://schemas.openxmlformats.org/officeDocument/2006/math">
                    <m:r>
                      <a:rPr lang="en-US" sz="2400" i="1" smtClean="0">
                        <a:latin typeface="Cambria Math" panose="02040503050406030204" pitchFamily="18" charset="0"/>
                        <a:ea typeface="Cambria Math" panose="02040503050406030204" pitchFamily="18" charset="0"/>
                      </a:rPr>
                      <m:t>𝜀</m:t>
                    </m:r>
                  </m:oMath>
                </a14:m>
                <a:endParaRPr lang="ru-RU"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4201298" y="454088"/>
                <a:ext cx="6450227" cy="461665"/>
              </a:xfrm>
              <a:prstGeom prst="rect">
                <a:avLst/>
              </a:prstGeom>
              <a:blipFill rotWithShape="0">
                <a:blip r:embed="rId3"/>
                <a:stretch>
                  <a:fillRect l="-1418" t="-10526" b="-28947"/>
                </a:stretch>
              </a:blipFill>
            </p:spPr>
            <p:txBody>
              <a:bodyPr/>
              <a:lstStyle/>
              <a:p>
                <a:r>
                  <a:rPr lang="ru-RU">
                    <a:noFill/>
                  </a:rPr>
                  <a:t> </a:t>
                </a:r>
              </a:p>
            </p:txBody>
          </p:sp>
        </mc:Fallback>
      </mc:AlternateContent>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687" y="1272746"/>
            <a:ext cx="5334701" cy="127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TextBox 2"/>
              <p:cNvSpPr txBox="1"/>
              <p:nvPr/>
            </p:nvSpPr>
            <p:spPr>
              <a:xfrm flipH="1">
                <a:off x="6185675" y="1272746"/>
                <a:ext cx="5292400" cy="2207464"/>
              </a:xfrm>
              <a:prstGeom prst="rect">
                <a:avLst/>
              </a:prstGeom>
              <a:noFill/>
            </p:spPr>
            <p:txBody>
              <a:bodyPr wrap="square" rtlCol="0">
                <a:spAutoFit/>
              </a:bodyPr>
              <a:lstStyle/>
              <a:p>
                <a:r>
                  <a:rPr lang="en-US" sz="2400" dirty="0" smtClean="0"/>
                  <a:t>Cooling rate:</a:t>
                </a:r>
              </a:p>
              <a:p>
                <a:r>
                  <a:rPr lang="en-US" sz="2400" dirty="0" smtClean="0"/>
                  <a:t>Tcool- cooling time small amplitude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𝜖</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 </m:t>
                    </m:r>
                    <m:r>
                      <m:rPr>
                        <m:sty m:val="p"/>
                      </m:rPr>
                      <a:rPr lang="en-US" sz="2400" b="0" i="0" smtClean="0">
                        <a:latin typeface="Cambria Math" panose="02040503050406030204" pitchFamily="18" charset="0"/>
                      </a:rPr>
                      <m:t>efective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emitanse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cooling</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rate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constant</m:t>
                    </m:r>
                  </m:oMath>
                </a14:m>
                <a:endParaRPr lang="en-US" sz="2400" b="0" i="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for</m:t>
                      </m:r>
                      <m:r>
                        <a:rPr lang="en-US" sz="2400" b="0" i="0" smtClean="0">
                          <a:latin typeface="Cambria Math" panose="02040503050406030204" pitchFamily="18" charset="0"/>
                        </a:rPr>
                        <m:t> </m:t>
                      </m:r>
                      <m:r>
                        <m:rPr>
                          <m:sty m:val="p"/>
                        </m:rPr>
                        <a:rPr lang="el-GR" sz="2400" b="0" i="1" smtClean="0">
                          <a:latin typeface="Cambria Math" panose="02040503050406030204" pitchFamily="18" charset="0"/>
                          <a:ea typeface="Cambria Math" panose="02040503050406030204" pitchFamily="18" charset="0"/>
                        </a:rPr>
                        <m:t>ε</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𝜀</m:t>
                          </m:r>
                        </m:e>
                        <m:sub>
                          <m:r>
                            <a:rPr lang="en-US" sz="2400" b="0" i="1" smtClean="0">
                              <a:latin typeface="Cambria Math" panose="02040503050406030204" pitchFamily="18" charset="0"/>
                              <a:ea typeface="Cambria Math" panose="02040503050406030204" pitchFamily="18" charset="0"/>
                            </a:rPr>
                            <m:t>0</m:t>
                          </m:r>
                        </m:sub>
                      </m:sSub>
                    </m:oMath>
                  </m:oMathPara>
                </a14:m>
                <a:endParaRPr lang="en-US" sz="2400" dirty="0" smtClean="0"/>
              </a:p>
              <a:p>
                <a:r>
                  <a:rPr lang="en-US" dirty="0" smtClean="0"/>
                  <a:t>  </a:t>
                </a:r>
                <a:endParaRPr lang="ru-RU" dirty="0"/>
              </a:p>
            </p:txBody>
          </p:sp>
        </mc:Choice>
        <mc:Fallback xmlns="">
          <p:sp>
            <p:nvSpPr>
              <p:cNvPr id="3" name="TextBox 2"/>
              <p:cNvSpPr txBox="1">
                <a:spLocks noRot="1" noChangeAspect="1" noMove="1" noResize="1" noEditPoints="1" noAdjustHandles="1" noChangeArrowheads="1" noChangeShapeType="1" noTextEdit="1"/>
              </p:cNvSpPr>
              <p:nvPr/>
            </p:nvSpPr>
            <p:spPr>
              <a:xfrm flipH="1">
                <a:off x="6185675" y="1272746"/>
                <a:ext cx="5292400" cy="2207464"/>
              </a:xfrm>
              <a:prstGeom prst="rect">
                <a:avLst/>
              </a:prstGeom>
              <a:blipFill rotWithShape="0">
                <a:blip r:embed="rId5"/>
                <a:stretch>
                  <a:fillRect l="-1843" t="-2210"/>
                </a:stretch>
              </a:blipFill>
            </p:spPr>
            <p:txBody>
              <a:bodyPr/>
              <a:lstStyle/>
              <a:p>
                <a:r>
                  <a:rPr lang="ru-RU">
                    <a:noFill/>
                  </a:rPr>
                  <a:t> </a:t>
                </a:r>
              </a:p>
            </p:txBody>
          </p:sp>
        </mc:Fallback>
      </mc:AlternateContent>
      <p:pic>
        <p:nvPicPr>
          <p:cNvPr id="2052"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323" y="3131023"/>
            <a:ext cx="2995937" cy="156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08712" y="3375538"/>
            <a:ext cx="6558334" cy="830997"/>
          </a:xfrm>
          <a:prstGeom prst="rect">
            <a:avLst/>
          </a:prstGeom>
          <a:noFill/>
        </p:spPr>
        <p:txBody>
          <a:bodyPr wrap="none" rtlCol="0">
            <a:spAutoFit/>
          </a:bodyPr>
          <a:lstStyle/>
          <a:p>
            <a:r>
              <a:rPr lang="en-US" sz="2400" dirty="0" smtClean="0"/>
              <a:t>Heating: Intra beam scattering, beam-beam effect, </a:t>
            </a:r>
          </a:p>
          <a:p>
            <a:r>
              <a:rPr lang="en-US" sz="2400" dirty="0" smtClean="0"/>
              <a:t>scattering on residual gases and …….</a:t>
            </a:r>
            <a:endParaRPr lang="ru-RU" sz="2400" dirty="0"/>
          </a:p>
        </p:txBody>
      </p:sp>
    </p:spTree>
    <p:extLst>
      <p:ext uri="{BB962C8B-B14F-4D97-AF65-F5344CB8AC3E}">
        <p14:creationId xmlns:p14="http://schemas.microsoft.com/office/powerpoint/2010/main" val="1568359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4762"/>
            <a:ext cx="9686976" cy="541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71600" y="5585254"/>
            <a:ext cx="10663881" cy="923330"/>
          </a:xfrm>
          <a:prstGeom prst="rect">
            <a:avLst/>
          </a:prstGeom>
          <a:noFill/>
        </p:spPr>
        <p:txBody>
          <a:bodyPr wrap="square" rtlCol="0">
            <a:spAutoFit/>
          </a:bodyPr>
          <a:lstStyle/>
          <a:p>
            <a:r>
              <a:rPr lang="en-US" dirty="0" smtClean="0"/>
              <a:t>Measured at COSY and calculated ion beam emittance. After acceleration ion beam the electron current 0.3A switch on 300 seconds and after switch off easy see Intra Beam Scattering. Fitted line very closed to experimental points.   </a:t>
            </a:r>
            <a:endParaRPr lang="ru-RU" dirty="0"/>
          </a:p>
        </p:txBody>
      </p:sp>
    </p:spTree>
    <p:extLst>
      <p:ext uri="{BB962C8B-B14F-4D97-AF65-F5344CB8AC3E}">
        <p14:creationId xmlns:p14="http://schemas.microsoft.com/office/powerpoint/2010/main" val="373447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rcRect/>
          <a:stretch>
            <a:fillRect/>
          </a:stretch>
        </p:blipFill>
        <p:spPr bwMode="auto">
          <a:xfrm>
            <a:off x="1346885" y="-272480"/>
            <a:ext cx="8971005" cy="1806721"/>
          </a:xfrm>
          <a:prstGeom prst="rect">
            <a:avLst/>
          </a:prstGeom>
          <a:noFill/>
          <a:ln>
            <a:noFill/>
          </a:ln>
        </p:spPr>
      </p:pic>
      <p:sp>
        <p:nvSpPr>
          <p:cNvPr id="3" name="TextBox 2"/>
          <p:cNvSpPr txBox="1"/>
          <p:nvPr/>
        </p:nvSpPr>
        <p:spPr>
          <a:xfrm>
            <a:off x="1297459" y="1853513"/>
            <a:ext cx="10046044" cy="369332"/>
          </a:xfrm>
          <a:prstGeom prst="rect">
            <a:avLst/>
          </a:prstGeom>
          <a:noFill/>
        </p:spPr>
        <p:txBody>
          <a:bodyPr wrap="square" rtlCol="0">
            <a:spAutoFit/>
          </a:bodyPr>
          <a:lstStyle/>
          <a:p>
            <a:r>
              <a:rPr lang="en-US" dirty="0" smtClean="0"/>
              <a:t>Ion beam emit tans                   cooling                                                    IBS*beam*beam      </a:t>
            </a:r>
            <a:endParaRPr lang="ru-RU" dirty="0"/>
          </a:p>
        </p:txBody>
      </p:sp>
      <p:pic>
        <p:nvPicPr>
          <p:cNvPr id="4" name="Рисунок 3"/>
          <p:cNvPicPr/>
          <p:nvPr/>
        </p:nvPicPr>
        <p:blipFill>
          <a:blip r:embed="rId3">
            <a:extLst>
              <a:ext uri="{28A0092B-C50C-407E-A947-70E740481C1C}">
                <a14:useLocalDpi xmlns:a14="http://schemas.microsoft.com/office/drawing/2010/main" val="0"/>
              </a:ext>
            </a:extLst>
          </a:blip>
          <a:srcRect/>
          <a:stretch>
            <a:fillRect/>
          </a:stretch>
        </p:blipFill>
        <p:spPr bwMode="auto">
          <a:xfrm>
            <a:off x="1198604" y="2222844"/>
            <a:ext cx="6203092" cy="4635155"/>
          </a:xfrm>
          <a:prstGeom prst="rect">
            <a:avLst/>
          </a:prstGeom>
          <a:noFill/>
          <a:ln>
            <a:noFill/>
          </a:ln>
        </p:spPr>
      </p:pic>
      <p:sp>
        <p:nvSpPr>
          <p:cNvPr id="5" name="TextBox 4"/>
          <p:cNvSpPr txBox="1"/>
          <p:nvPr/>
        </p:nvSpPr>
        <p:spPr>
          <a:xfrm>
            <a:off x="7401697" y="2397211"/>
            <a:ext cx="3645243" cy="3046988"/>
          </a:xfrm>
          <a:prstGeom prst="rect">
            <a:avLst/>
          </a:prstGeom>
          <a:noFill/>
        </p:spPr>
        <p:txBody>
          <a:bodyPr wrap="square" rtlCol="0">
            <a:spAutoFit/>
          </a:bodyPr>
          <a:lstStyle/>
          <a:p>
            <a:r>
              <a:rPr lang="en-US" sz="3200" dirty="0" smtClean="0"/>
              <a:t>Simplest model electron cooling and</a:t>
            </a:r>
          </a:p>
          <a:p>
            <a:r>
              <a:rPr lang="en-US" sz="3200" dirty="0" smtClean="0"/>
              <a:t>IBS for NICA</a:t>
            </a:r>
          </a:p>
          <a:p>
            <a:r>
              <a:rPr lang="en-US" sz="3200" dirty="0" smtClean="0"/>
              <a:t>Easy see more then 10 times increasing luminosity.</a:t>
            </a:r>
            <a:endParaRPr lang="ru-RU" sz="3200" dirty="0"/>
          </a:p>
        </p:txBody>
      </p:sp>
      <p:cxnSp>
        <p:nvCxnSpPr>
          <p:cNvPr id="7" name="Прямая соединительная линия 6"/>
          <p:cNvCxnSpPr/>
          <p:nvPr/>
        </p:nvCxnSpPr>
        <p:spPr>
          <a:xfrm>
            <a:off x="1198605" y="543697"/>
            <a:ext cx="0" cy="1853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274541" y="1470454"/>
            <a:ext cx="24713" cy="829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6190735" y="1470454"/>
            <a:ext cx="12357" cy="752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0416743" y="1297459"/>
            <a:ext cx="0" cy="925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V="1">
            <a:off x="1198605" y="2222845"/>
            <a:ext cx="9218138" cy="1743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153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2086"/>
            <a:ext cx="8723871" cy="5815914"/>
          </a:xfrm>
          <a:prstGeom prst="rect">
            <a:avLst/>
          </a:prstGeom>
        </p:spPr>
      </p:pic>
      <p:sp>
        <p:nvSpPr>
          <p:cNvPr id="3" name="TextBox 2"/>
          <p:cNvSpPr txBox="1"/>
          <p:nvPr/>
        </p:nvSpPr>
        <p:spPr>
          <a:xfrm>
            <a:off x="1482811" y="407773"/>
            <a:ext cx="4242700" cy="584775"/>
          </a:xfrm>
          <a:prstGeom prst="rect">
            <a:avLst/>
          </a:prstGeom>
          <a:noFill/>
        </p:spPr>
        <p:txBody>
          <a:bodyPr wrap="none" rtlCol="0">
            <a:spAutoFit/>
          </a:bodyPr>
          <a:lstStyle/>
          <a:p>
            <a:r>
              <a:rPr lang="en-US" sz="3200" dirty="0" smtClean="0"/>
              <a:t>Thank you for attention!</a:t>
            </a:r>
            <a:endParaRPr lang="ru-RU" sz="3200" dirty="0"/>
          </a:p>
        </p:txBody>
      </p:sp>
      <p:sp>
        <p:nvSpPr>
          <p:cNvPr id="4" name="TextBox 3"/>
          <p:cNvSpPr txBox="1"/>
          <p:nvPr/>
        </p:nvSpPr>
        <p:spPr>
          <a:xfrm>
            <a:off x="8723871" y="2335427"/>
            <a:ext cx="3064475" cy="1754326"/>
          </a:xfrm>
          <a:prstGeom prst="rect">
            <a:avLst/>
          </a:prstGeom>
          <a:noFill/>
        </p:spPr>
        <p:txBody>
          <a:bodyPr wrap="square" rtlCol="0">
            <a:spAutoFit/>
          </a:bodyPr>
          <a:lstStyle/>
          <a:p>
            <a:r>
              <a:rPr lang="en-US" dirty="0" smtClean="0"/>
              <a:t>Small part of BINP team participated at design, production and commissioning of COSY cooler</a:t>
            </a:r>
          </a:p>
          <a:p>
            <a:r>
              <a:rPr lang="en-US" dirty="0" smtClean="0"/>
              <a:t>For NICA cooler we needs at twice more team!</a:t>
            </a:r>
            <a:endParaRPr lang="ru-RU" dirty="0"/>
          </a:p>
        </p:txBody>
      </p:sp>
    </p:spTree>
    <p:extLst>
      <p:ext uri="{BB962C8B-B14F-4D97-AF65-F5344CB8AC3E}">
        <p14:creationId xmlns:p14="http://schemas.microsoft.com/office/powerpoint/2010/main" val="4086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oolers"/>
          <p:cNvPicPr/>
          <p:nvPr/>
        </p:nvPicPr>
        <p:blipFill>
          <a:blip r:embed="rId2">
            <a:extLst>
              <a:ext uri="{28A0092B-C50C-407E-A947-70E740481C1C}">
                <a14:useLocalDpi xmlns:a14="http://schemas.microsoft.com/office/drawing/2010/main" val="0"/>
              </a:ext>
            </a:extLst>
          </a:blip>
          <a:srcRect/>
          <a:stretch>
            <a:fillRect/>
          </a:stretch>
        </p:blipFill>
        <p:spPr bwMode="auto">
          <a:xfrm>
            <a:off x="126270" y="105805"/>
            <a:ext cx="5934075" cy="3829050"/>
          </a:xfrm>
          <a:prstGeom prst="rect">
            <a:avLst/>
          </a:prstGeom>
          <a:noFill/>
          <a:ln>
            <a:noFill/>
          </a:ln>
        </p:spPr>
      </p:pic>
      <p:sp>
        <p:nvSpPr>
          <p:cNvPr id="3" name="Прямоугольник 2"/>
          <p:cNvSpPr/>
          <p:nvPr/>
        </p:nvSpPr>
        <p:spPr>
          <a:xfrm>
            <a:off x="5890053" y="795534"/>
            <a:ext cx="6096000" cy="3139321"/>
          </a:xfrm>
          <a:prstGeom prst="rect">
            <a:avLst/>
          </a:prstGeom>
        </p:spPr>
        <p:txBody>
          <a:bodyPr>
            <a:spAutoFit/>
          </a:bodyPr>
          <a:lstStyle/>
          <a:p>
            <a:r>
              <a:rPr lang="en-US" dirty="0" smtClean="0">
                <a:latin typeface="Times New Roman" panose="02020603050405020304" pitchFamily="18" charset="0"/>
                <a:ea typeface="Times New Roman" panose="02020603050405020304" pitchFamily="18" charset="0"/>
              </a:rPr>
              <a:t>     Electron </a:t>
            </a:r>
            <a:r>
              <a:rPr lang="en-US" dirty="0">
                <a:latin typeface="Times New Roman" panose="02020603050405020304" pitchFamily="18" charset="0"/>
                <a:ea typeface="Times New Roman" panose="02020603050405020304" pitchFamily="18" charset="0"/>
              </a:rPr>
              <a:t>cooling was proposed </a:t>
            </a:r>
            <a:r>
              <a:rPr lang="en-US" dirty="0" smtClean="0">
                <a:latin typeface="Times New Roman" panose="02020603050405020304" pitchFamily="18" charset="0"/>
                <a:ea typeface="Times New Roman" panose="02020603050405020304" pitchFamily="18" charset="0"/>
              </a:rPr>
              <a:t>51 </a:t>
            </a:r>
            <a:r>
              <a:rPr lang="en-US" dirty="0">
                <a:latin typeface="Times New Roman" panose="02020603050405020304" pitchFamily="18" charset="0"/>
                <a:ea typeface="Times New Roman" panose="02020603050405020304" pitchFamily="18" charset="0"/>
              </a:rPr>
              <a:t>years ago G.I. </a:t>
            </a:r>
            <a:r>
              <a:rPr lang="en-US" dirty="0" err="1">
                <a:latin typeface="Times New Roman" panose="02020603050405020304" pitchFamily="18" charset="0"/>
                <a:ea typeface="Times New Roman" panose="02020603050405020304" pitchFamily="18" charset="0"/>
              </a:rPr>
              <a:t>Budker</a:t>
            </a:r>
            <a:r>
              <a:rPr lang="en-US" dirty="0">
                <a:latin typeface="Times New Roman" panose="02020603050405020304" pitchFamily="18" charset="0"/>
                <a:ea typeface="Times New Roman" panose="02020603050405020304" pitchFamily="18" charset="0"/>
              </a:rPr>
              <a:t> at 1966 in BINP.  As it is generally known, the first estimation of the electron cooling was made with the plasma model of the temperature relaxation and the first experimental results confirmed this </a:t>
            </a:r>
            <a:r>
              <a:rPr lang="en-US" dirty="0" smtClean="0">
                <a:latin typeface="Times New Roman" panose="02020603050405020304" pitchFamily="18" charset="0"/>
                <a:ea typeface="Times New Roman" panose="02020603050405020304" pitchFamily="18" charset="0"/>
              </a:rPr>
              <a:t>fact.</a:t>
            </a:r>
          </a:p>
          <a:p>
            <a:r>
              <a:rPr lang="en-US" dirty="0">
                <a:latin typeface="Times New Roman" panose="02020603050405020304" pitchFamily="18" charset="0"/>
              </a:rPr>
              <a:t> </a:t>
            </a:r>
            <a:r>
              <a:rPr lang="en-US" dirty="0" smtClean="0">
                <a:latin typeface="Times New Roman" panose="02020603050405020304" pitchFamily="18" charset="0"/>
              </a:rPr>
              <a:t>     But after upgrading cooler experiments with cooling proton beam at BINP show that the longitudinal temperature (beam reference) very low. The theoretical and experiments show that longitudinal magnet field increase the cooling force at many order magnitude by the extremely low effective electrons temperature  close to few </a:t>
            </a:r>
            <a:r>
              <a:rPr lang="en-US" dirty="0" err="1" smtClean="0">
                <a:latin typeface="Times New Roman" panose="02020603050405020304" pitchFamily="18" charset="0"/>
              </a:rPr>
              <a:t>Kelving</a:t>
            </a:r>
            <a:r>
              <a:rPr lang="en-US" dirty="0">
                <a:latin typeface="Times New Roman" panose="02020603050405020304" pitchFamily="18" charset="0"/>
              </a:rPr>
              <a:t>.</a:t>
            </a:r>
            <a:endParaRPr lang="ru-RU" dirty="0"/>
          </a:p>
        </p:txBody>
      </p:sp>
      <p:pic>
        <p:nvPicPr>
          <p:cNvPr id="4" name="Рисунок 3"/>
          <p:cNvPicPr/>
          <p:nvPr/>
        </p:nvPicPr>
        <p:blipFill>
          <a:blip r:embed="rId3">
            <a:extLst>
              <a:ext uri="{28A0092B-C50C-407E-A947-70E740481C1C}">
                <a14:useLocalDpi xmlns:a14="http://schemas.microsoft.com/office/drawing/2010/main" val="0"/>
              </a:ext>
            </a:extLst>
          </a:blip>
          <a:srcRect/>
          <a:stretch>
            <a:fillRect/>
          </a:stretch>
        </p:blipFill>
        <p:spPr bwMode="auto">
          <a:xfrm>
            <a:off x="0" y="3871389"/>
            <a:ext cx="4151870" cy="2986611"/>
          </a:xfrm>
          <a:prstGeom prst="rect">
            <a:avLst/>
          </a:prstGeom>
          <a:noFill/>
          <a:ln>
            <a:noFill/>
          </a:ln>
          <a:effectLst/>
        </p:spPr>
      </p:pic>
      <p:sp>
        <p:nvSpPr>
          <p:cNvPr id="5" name="TextBox 4"/>
          <p:cNvSpPr txBox="1"/>
          <p:nvPr/>
        </p:nvSpPr>
        <p:spPr>
          <a:xfrm>
            <a:off x="4265140" y="4572000"/>
            <a:ext cx="6967152" cy="1754326"/>
          </a:xfrm>
          <a:prstGeom prst="rect">
            <a:avLst/>
          </a:prstGeom>
          <a:noFill/>
        </p:spPr>
        <p:txBody>
          <a:bodyPr wrap="square" rtlCol="0">
            <a:spAutoFit/>
          </a:bodyPr>
          <a:lstStyle/>
          <a:p>
            <a:r>
              <a:rPr lang="en-US" dirty="0" smtClean="0"/>
              <a:t>The first cooler on NAP-M orbit</a:t>
            </a:r>
          </a:p>
          <a:p>
            <a:endParaRPr lang="en-US" dirty="0" smtClean="0"/>
          </a:p>
          <a:p>
            <a:r>
              <a:rPr lang="en-US" dirty="0" smtClean="0"/>
              <a:t>JINR was basic organization were I reports at 1975 year my PD</a:t>
            </a:r>
          </a:p>
          <a:p>
            <a:r>
              <a:rPr lang="en-US" dirty="0" smtClean="0"/>
              <a:t>Thesis “First electron cooling” by recommendation of </a:t>
            </a:r>
            <a:r>
              <a:rPr lang="en-US" dirty="0" err="1" smtClean="0"/>
              <a:t>G.I.Budker</a:t>
            </a:r>
            <a:r>
              <a:rPr lang="en-US" dirty="0" smtClean="0"/>
              <a:t>.</a:t>
            </a:r>
          </a:p>
          <a:p>
            <a:endParaRPr lang="en-US" dirty="0" smtClean="0"/>
          </a:p>
          <a:p>
            <a:r>
              <a:rPr lang="en-US" dirty="0" smtClean="0"/>
              <a:t> G.N. </a:t>
            </a:r>
            <a:r>
              <a:rPr lang="en-US" dirty="0" err="1" smtClean="0"/>
              <a:t>Flerov</a:t>
            </a:r>
            <a:r>
              <a:rPr lang="en-US" dirty="0" smtClean="0"/>
              <a:t> asked many questions how cooling work.</a:t>
            </a:r>
            <a:endParaRPr lang="ru-RU" dirty="0"/>
          </a:p>
        </p:txBody>
      </p:sp>
      <p:sp>
        <p:nvSpPr>
          <p:cNvPr id="6" name="Прямоугольник 5"/>
          <p:cNvSpPr/>
          <p:nvPr/>
        </p:nvSpPr>
        <p:spPr>
          <a:xfrm>
            <a:off x="0" y="7029"/>
            <a:ext cx="12192000" cy="461665"/>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cs typeface="Times New Roman" panose="02020603050405020304" pitchFamily="18" charset="0"/>
              </a:rPr>
              <a:t>Electron cooling base on temperature exchange at gas of the hot ions and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the cold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electrons  </a:t>
            </a:r>
          </a:p>
        </p:txBody>
      </p:sp>
    </p:spTree>
    <p:extLst>
      <p:ext uri="{BB962C8B-B14F-4D97-AF65-F5344CB8AC3E}">
        <p14:creationId xmlns:p14="http://schemas.microsoft.com/office/powerpoint/2010/main" val="971407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0324" y="194271"/>
            <a:ext cx="8921578" cy="1200329"/>
          </a:xfrm>
          <a:prstGeom prst="rect">
            <a:avLst/>
          </a:prstGeom>
        </p:spPr>
        <p:txBody>
          <a:bodyPr wrap="square">
            <a:spAutoFit/>
          </a:bodyPr>
          <a:lstStyle/>
          <a:p>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The ions beam </a:t>
            </a:r>
            <a:r>
              <a:rPr lang="en-US"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197</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Ag</a:t>
            </a:r>
            <a:r>
              <a:rPr lang="en-US"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31+</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accelerate at Heavy Ion Linac to energy 6.2 MeV/n and then injected at the booster ring equipment the electron cooling system with voltage 3.3 kV. Task for cooler shrink the ion beam emittance and prepare the ion bunch parameters for acceleration and injection in NICA collider.</a:t>
            </a:r>
            <a:endParaRPr lang="ru-RU" dirty="0"/>
          </a:p>
        </p:txBody>
      </p:sp>
      <p:pic>
        <p:nvPicPr>
          <p:cNvPr id="3" name="Рисунок 2"/>
          <p:cNvPicPr/>
          <p:nvPr/>
        </p:nvPicPr>
        <p:blipFill>
          <a:blip r:embed="rId2" cstate="print">
            <a:extLst>
              <a:ext uri="{28A0092B-C50C-407E-A947-70E740481C1C}">
                <a14:useLocalDpi xmlns:a14="http://schemas.microsoft.com/office/drawing/2010/main" val="0"/>
              </a:ext>
            </a:extLst>
          </a:blip>
          <a:stretch>
            <a:fillRect/>
          </a:stretch>
        </p:blipFill>
        <p:spPr>
          <a:xfrm>
            <a:off x="849526" y="1671598"/>
            <a:ext cx="4871651" cy="2764477"/>
          </a:xfrm>
          <a:prstGeom prst="rect">
            <a:avLst/>
          </a:prstGeom>
        </p:spPr>
      </p:pic>
      <p:pic>
        <p:nvPicPr>
          <p:cNvPr id="4" name="Рисунок 3"/>
          <p:cNvPicPr/>
          <p:nvPr/>
        </p:nvPicPr>
        <p:blipFill>
          <a:blip r:embed="rId3">
            <a:extLst>
              <a:ext uri="{28A0092B-C50C-407E-A947-70E740481C1C}">
                <a14:useLocalDpi xmlns:a14="http://schemas.microsoft.com/office/drawing/2010/main" val="0"/>
              </a:ext>
            </a:extLst>
          </a:blip>
          <a:stretch>
            <a:fillRect/>
          </a:stretch>
        </p:blipFill>
        <p:spPr>
          <a:xfrm>
            <a:off x="5857104" y="1050324"/>
            <a:ext cx="5968312" cy="4321792"/>
          </a:xfrm>
          <a:prstGeom prst="rect">
            <a:avLst/>
          </a:prstGeom>
        </p:spPr>
      </p:pic>
      <p:sp>
        <p:nvSpPr>
          <p:cNvPr id="5" name="Прямоугольник 4"/>
          <p:cNvSpPr/>
          <p:nvPr/>
        </p:nvSpPr>
        <p:spPr>
          <a:xfrm>
            <a:off x="849526" y="4436075"/>
            <a:ext cx="4871651" cy="981423"/>
          </a:xfrm>
          <a:prstGeom prst="rect">
            <a:avLst/>
          </a:prstGeom>
        </p:spPr>
        <p:txBody>
          <a:bodyPr wrap="square">
            <a:spAutoFit/>
          </a:bodyPr>
          <a:lstStyle/>
          <a:p>
            <a:pPr>
              <a:lnSpc>
                <a:spcPct val="107000"/>
              </a:lnSpc>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April 2017 delivery cooler from BINP to JINR</a:t>
            </a:r>
          </a:p>
          <a:p>
            <a:pPr>
              <a:lnSpc>
                <a:spcPct val="107000"/>
              </a:lnSpc>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Moving by crane cooler at strait section booster at hall of JINR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synhrophasatron</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7094496" y="5587544"/>
            <a:ext cx="4730920" cy="923330"/>
          </a:xfrm>
          <a:prstGeom prst="rect">
            <a:avLst/>
          </a:prstGeom>
        </p:spPr>
        <p:txBody>
          <a:bodyPr wrap="square">
            <a:spAutoFit/>
          </a:bodyPr>
          <a:lstStyle/>
          <a:p>
            <a:r>
              <a:rPr lang="en-US" dirty="0" smtClean="0">
                <a:effectLst/>
                <a:latin typeface="Times New Roman" panose="02020603050405020304" pitchFamily="18" charset="0"/>
                <a:ea typeface="Times New Roman" panose="02020603050405020304" pitchFamily="18" charset="0"/>
              </a:rPr>
              <a:t>The cooler at nominal position at straight section NICA booster (gap between dipole magnet of </a:t>
            </a:r>
            <a:r>
              <a:rPr lang="en-US" dirty="0" err="1" smtClean="0">
                <a:effectLst/>
                <a:latin typeface="Times New Roman" panose="02020603050405020304" pitchFamily="18" charset="0"/>
                <a:ea typeface="Times New Roman" panose="02020603050405020304" pitchFamily="18" charset="0"/>
              </a:rPr>
              <a:t>synhrophasatron</a:t>
            </a:r>
            <a:r>
              <a:rPr lang="en-US" dirty="0" smtClean="0">
                <a:effectLst/>
                <a:latin typeface="Times New Roman" panose="02020603050405020304" pitchFamily="18" charset="0"/>
                <a:ea typeface="Times New Roman" panose="02020603050405020304" pitchFamily="18" charset="0"/>
              </a:rPr>
              <a:t>) </a:t>
            </a:r>
            <a:endParaRPr lang="ru-RU" dirty="0"/>
          </a:p>
        </p:txBody>
      </p:sp>
      <p:sp>
        <p:nvSpPr>
          <p:cNvPr id="7" name="Прямоугольник 6"/>
          <p:cNvSpPr/>
          <p:nvPr/>
        </p:nvSpPr>
        <p:spPr>
          <a:xfrm>
            <a:off x="849526" y="5402878"/>
            <a:ext cx="6096000" cy="646331"/>
          </a:xfrm>
          <a:prstGeom prst="rect">
            <a:avLst/>
          </a:prstGeom>
        </p:spPr>
        <p:txBody>
          <a:bodyPr>
            <a:spAutoFit/>
          </a:bodyPr>
          <a:lstStyle/>
          <a:p>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BINP will assembled at this year booster cooler and autumn cooler should be commissioning with electron beam. </a:t>
            </a:r>
            <a:endParaRPr lang="ru-RU" dirty="0"/>
          </a:p>
        </p:txBody>
      </p:sp>
    </p:spTree>
    <p:extLst>
      <p:ext uri="{BB962C8B-B14F-4D97-AF65-F5344CB8AC3E}">
        <p14:creationId xmlns:p14="http://schemas.microsoft.com/office/powerpoint/2010/main" val="75931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0064" y="86497"/>
            <a:ext cx="2462662" cy="923330"/>
          </a:xfrm>
          <a:prstGeom prst="rect">
            <a:avLst/>
          </a:prstGeom>
          <a:noFill/>
        </p:spPr>
        <p:txBody>
          <a:bodyPr wrap="none" rtlCol="0">
            <a:spAutoFit/>
          </a:bodyPr>
          <a:lstStyle/>
          <a:p>
            <a:r>
              <a:rPr lang="en-US" dirty="0" smtClean="0"/>
              <a:t>RF system booster NICA</a:t>
            </a:r>
          </a:p>
          <a:p>
            <a:r>
              <a:rPr lang="en-US" dirty="0" smtClean="0"/>
              <a:t> was produced BINP and</a:t>
            </a:r>
          </a:p>
          <a:p>
            <a:r>
              <a:rPr lang="en-US" dirty="0"/>
              <a:t> </a:t>
            </a:r>
            <a:r>
              <a:rPr lang="en-US" dirty="0" smtClean="0"/>
              <a:t>installed at booster</a:t>
            </a:r>
            <a:endParaRPr lang="ru-RU" dirty="0"/>
          </a:p>
        </p:txBody>
      </p:sp>
      <p:sp>
        <p:nvSpPr>
          <p:cNvPr id="134" name="Скругленный прямоугольник 133"/>
          <p:cNvSpPr/>
          <p:nvPr/>
        </p:nvSpPr>
        <p:spPr>
          <a:xfrm>
            <a:off x="3011342" y="6365304"/>
            <a:ext cx="8928992"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i="1" dirty="0" smtClean="0"/>
              <a:t>Исполнители</a:t>
            </a:r>
            <a:r>
              <a:rPr lang="en-US" i="1" dirty="0" smtClean="0"/>
              <a:t>: </a:t>
            </a:r>
            <a:r>
              <a:rPr lang="ru-RU" i="1" dirty="0" smtClean="0"/>
              <a:t>лаб. 6-2, 6-1, договор</a:t>
            </a:r>
            <a:r>
              <a:rPr lang="en-US" i="1" dirty="0" smtClean="0"/>
              <a:t>:</a:t>
            </a:r>
            <a:r>
              <a:rPr lang="ru-RU" i="1" dirty="0" smtClean="0"/>
              <a:t> №10-92, заказчик</a:t>
            </a:r>
            <a:r>
              <a:rPr lang="en-US" i="1" dirty="0" smtClean="0"/>
              <a:t>: </a:t>
            </a:r>
            <a:r>
              <a:rPr lang="ru-RU" i="1" dirty="0" smtClean="0"/>
              <a:t>ОИЯИ, г. Дубна</a:t>
            </a:r>
            <a:endParaRPr lang="ru-RU" i="1" dirty="0"/>
          </a:p>
        </p:txBody>
      </p:sp>
      <p:sp>
        <p:nvSpPr>
          <p:cNvPr id="135" name="Скругленный прямоугольник 134"/>
          <p:cNvSpPr/>
          <p:nvPr/>
        </p:nvSpPr>
        <p:spPr>
          <a:xfrm>
            <a:off x="3011342" y="28600"/>
            <a:ext cx="8928992"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i="1" dirty="0" smtClean="0"/>
              <a:t>Разработка и изготовление 2-х ускорительных станций Бустера NICA</a:t>
            </a:r>
            <a:r>
              <a:rPr lang="en-US" i="1" dirty="0" smtClean="0"/>
              <a:t>.</a:t>
            </a:r>
            <a:endParaRPr lang="ru-RU" b="1" i="1" dirty="0"/>
          </a:p>
        </p:txBody>
      </p:sp>
      <p:pic>
        <p:nvPicPr>
          <p:cNvPr id="136" name="Picture 2"/>
          <p:cNvPicPr>
            <a:picLocks noChangeAspect="1" noChangeArrowheads="1"/>
          </p:cNvPicPr>
          <p:nvPr/>
        </p:nvPicPr>
        <p:blipFill>
          <a:blip r:embed="rId2" cstate="print"/>
          <a:srcRect/>
          <a:stretch>
            <a:fillRect/>
          </a:stretch>
        </p:blipFill>
        <p:spPr bwMode="auto">
          <a:xfrm>
            <a:off x="6987823" y="532656"/>
            <a:ext cx="5060014" cy="4908279"/>
          </a:xfrm>
          <a:prstGeom prst="rect">
            <a:avLst/>
          </a:prstGeom>
          <a:noFill/>
          <a:ln w="9525">
            <a:noFill/>
            <a:miter lim="800000"/>
            <a:headEnd/>
            <a:tailEnd/>
          </a:ln>
        </p:spPr>
      </p:pic>
      <p:grpSp>
        <p:nvGrpSpPr>
          <p:cNvPr id="137" name="Группа 136"/>
          <p:cNvGrpSpPr/>
          <p:nvPr/>
        </p:nvGrpSpPr>
        <p:grpSpPr>
          <a:xfrm>
            <a:off x="3038556" y="546732"/>
            <a:ext cx="3754041" cy="2178824"/>
            <a:chOff x="1466031" y="2195572"/>
            <a:chExt cx="3754041" cy="2178824"/>
          </a:xfrm>
        </p:grpSpPr>
        <p:sp>
          <p:nvSpPr>
            <p:cNvPr id="138" name="Овал 137"/>
            <p:cNvSpPr/>
            <p:nvPr/>
          </p:nvSpPr>
          <p:spPr>
            <a:xfrm>
              <a:off x="3780072" y="2564904"/>
              <a:ext cx="1440000" cy="144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i="1" dirty="0" smtClean="0"/>
                <a:t>Бустер</a:t>
              </a:r>
              <a:endParaRPr lang="ru-RU" sz="2000" i="1" dirty="0"/>
            </a:p>
          </p:txBody>
        </p:sp>
        <p:cxnSp>
          <p:nvCxnSpPr>
            <p:cNvPr id="139" name="Прямая соединительная линия 138"/>
            <p:cNvCxnSpPr>
              <a:endCxn id="138" idx="0"/>
            </p:cNvCxnSpPr>
            <p:nvPr/>
          </p:nvCxnSpPr>
          <p:spPr>
            <a:xfrm>
              <a:off x="3203848" y="2564904"/>
              <a:ext cx="1296224" cy="0"/>
            </a:xfrm>
            <a:prstGeom prst="line">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0" name="Прямая соединительная линия 139"/>
            <p:cNvCxnSpPr>
              <a:endCxn id="138" idx="4"/>
            </p:cNvCxnSpPr>
            <p:nvPr/>
          </p:nvCxnSpPr>
          <p:spPr>
            <a:xfrm flipV="1">
              <a:off x="3203848" y="4004904"/>
              <a:ext cx="1296224" cy="160"/>
            </a:xfrm>
            <a:prstGeom prst="line">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141" name="Прямоугольник 140"/>
            <p:cNvSpPr/>
            <p:nvPr/>
          </p:nvSpPr>
          <p:spPr>
            <a:xfrm>
              <a:off x="3122215" y="2564904"/>
              <a:ext cx="909223" cy="369332"/>
            </a:xfrm>
            <a:prstGeom prst="rect">
              <a:avLst/>
            </a:prstGeom>
          </p:spPr>
          <p:txBody>
            <a:bodyPr wrap="none">
              <a:spAutoFit/>
            </a:bodyPr>
            <a:lstStyle/>
            <a:p>
              <a:r>
                <a:rPr lang="ru-RU" baseline="30000" dirty="0" smtClean="0"/>
                <a:t>197</a:t>
              </a:r>
              <a:r>
                <a:rPr lang="ru-RU" dirty="0" smtClean="0"/>
                <a:t>Au</a:t>
              </a:r>
              <a:r>
                <a:rPr lang="ru-RU" baseline="30000" dirty="0" smtClean="0"/>
                <a:t>32+</a:t>
              </a:r>
              <a:endParaRPr lang="ru-RU" dirty="0"/>
            </a:p>
          </p:txBody>
        </p:sp>
        <p:sp>
          <p:nvSpPr>
            <p:cNvPr id="142" name="Прямоугольник 141"/>
            <p:cNvSpPr/>
            <p:nvPr/>
          </p:nvSpPr>
          <p:spPr>
            <a:xfrm>
              <a:off x="3122215" y="2195572"/>
              <a:ext cx="1741182" cy="369332"/>
            </a:xfrm>
            <a:prstGeom prst="rect">
              <a:avLst/>
            </a:prstGeom>
          </p:spPr>
          <p:txBody>
            <a:bodyPr wrap="none">
              <a:spAutoFit/>
            </a:bodyPr>
            <a:lstStyle/>
            <a:p>
              <a:r>
                <a:rPr lang="ru-RU" dirty="0" smtClean="0"/>
                <a:t>6.2 МэВ/нуклон</a:t>
              </a:r>
              <a:endParaRPr lang="ru-RU" dirty="0"/>
            </a:p>
          </p:txBody>
        </p:sp>
        <p:sp>
          <p:nvSpPr>
            <p:cNvPr id="143" name="Прямоугольник 142"/>
            <p:cNvSpPr/>
            <p:nvPr/>
          </p:nvSpPr>
          <p:spPr>
            <a:xfrm>
              <a:off x="3122215" y="4005064"/>
              <a:ext cx="1800493" cy="369332"/>
            </a:xfrm>
            <a:prstGeom prst="rect">
              <a:avLst/>
            </a:prstGeom>
          </p:spPr>
          <p:txBody>
            <a:bodyPr wrap="none">
              <a:spAutoFit/>
            </a:bodyPr>
            <a:lstStyle/>
            <a:p>
              <a:r>
                <a:rPr lang="ru-RU" dirty="0" smtClean="0"/>
                <a:t>600 МэВ/нуклон</a:t>
              </a:r>
              <a:endParaRPr lang="ru-RU" dirty="0"/>
            </a:p>
          </p:txBody>
        </p:sp>
        <p:sp>
          <p:nvSpPr>
            <p:cNvPr id="144" name="Прямоугольник 143"/>
            <p:cNvSpPr/>
            <p:nvPr/>
          </p:nvSpPr>
          <p:spPr>
            <a:xfrm>
              <a:off x="1754063" y="3822881"/>
              <a:ext cx="1479892" cy="369332"/>
            </a:xfrm>
            <a:prstGeom prst="rect">
              <a:avLst/>
            </a:prstGeom>
          </p:spPr>
          <p:txBody>
            <a:bodyPr wrap="none">
              <a:spAutoFit/>
            </a:bodyPr>
            <a:lstStyle/>
            <a:p>
              <a:r>
                <a:rPr lang="ru-RU" i="1" dirty="0" smtClean="0"/>
                <a:t>в </a:t>
              </a:r>
              <a:r>
                <a:rPr lang="ru-RU" i="1" dirty="0" err="1" smtClean="0"/>
                <a:t>Нуклотрон</a:t>
              </a:r>
              <a:endParaRPr lang="ru-RU" i="1" dirty="0"/>
            </a:p>
          </p:txBody>
        </p:sp>
        <p:sp>
          <p:nvSpPr>
            <p:cNvPr id="145" name="Прямоугольник 144"/>
            <p:cNvSpPr/>
            <p:nvPr/>
          </p:nvSpPr>
          <p:spPr>
            <a:xfrm>
              <a:off x="2051720" y="2377755"/>
              <a:ext cx="1151084" cy="369332"/>
            </a:xfrm>
            <a:prstGeom prst="rect">
              <a:avLst/>
            </a:prstGeom>
          </p:spPr>
          <p:txBody>
            <a:bodyPr wrap="none">
              <a:spAutoFit/>
            </a:bodyPr>
            <a:lstStyle/>
            <a:p>
              <a:r>
                <a:rPr lang="ru-RU" i="1" dirty="0" smtClean="0"/>
                <a:t>из </a:t>
              </a:r>
              <a:r>
                <a:rPr lang="ru-RU" i="1" dirty="0" err="1" smtClean="0"/>
                <a:t>линака</a:t>
              </a:r>
              <a:endParaRPr lang="ru-RU" i="1" dirty="0"/>
            </a:p>
          </p:txBody>
        </p:sp>
        <p:sp>
          <p:nvSpPr>
            <p:cNvPr id="146" name="Прямоугольник 145"/>
            <p:cNvSpPr/>
            <p:nvPr/>
          </p:nvSpPr>
          <p:spPr>
            <a:xfrm>
              <a:off x="3707904" y="3212976"/>
              <a:ext cx="144016"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47" name="Прямоугольник 146"/>
            <p:cNvSpPr/>
            <p:nvPr/>
          </p:nvSpPr>
          <p:spPr>
            <a:xfrm>
              <a:off x="1466031" y="2961468"/>
              <a:ext cx="2105769" cy="646331"/>
            </a:xfrm>
            <a:prstGeom prst="rect">
              <a:avLst/>
            </a:prstGeom>
          </p:spPr>
          <p:txBody>
            <a:bodyPr wrap="none">
              <a:spAutoFit/>
            </a:bodyPr>
            <a:lstStyle/>
            <a:p>
              <a:pPr algn="ctr"/>
              <a:r>
                <a:rPr lang="ru-RU" dirty="0" err="1" smtClean="0">
                  <a:solidFill>
                    <a:srgbClr val="C00000"/>
                  </a:solidFill>
                </a:rPr>
                <a:t>ВЧ-станции</a:t>
              </a:r>
              <a:endParaRPr lang="ru-RU" dirty="0" smtClean="0">
                <a:solidFill>
                  <a:srgbClr val="C00000"/>
                </a:solidFill>
              </a:endParaRPr>
            </a:p>
            <a:p>
              <a:pPr algn="ctr"/>
              <a:r>
                <a:rPr lang="ru-RU" i="1" dirty="0" smtClean="0">
                  <a:solidFill>
                    <a:srgbClr val="C00000"/>
                  </a:solidFill>
                </a:rPr>
                <a:t>0.5÷5.5 МГц, </a:t>
              </a:r>
              <a:r>
                <a:rPr lang="ru-RU" dirty="0" smtClean="0">
                  <a:solidFill>
                    <a:srgbClr val="C00000"/>
                  </a:solidFill>
                </a:rPr>
                <a:t>2</a:t>
              </a:r>
              <a:r>
                <a:rPr lang="ru-RU" dirty="0" smtClean="0">
                  <a:solidFill>
                    <a:srgbClr val="C00000"/>
                  </a:solidFill>
                  <a:sym typeface="Symbol"/>
                </a:rPr>
                <a:t></a:t>
              </a:r>
              <a:r>
                <a:rPr lang="ru-RU" dirty="0" smtClean="0">
                  <a:solidFill>
                    <a:srgbClr val="C00000"/>
                  </a:solidFill>
                </a:rPr>
                <a:t>5 кВ</a:t>
              </a:r>
              <a:endParaRPr lang="ru-RU" dirty="0">
                <a:solidFill>
                  <a:srgbClr val="C00000"/>
                </a:solidFill>
              </a:endParaRPr>
            </a:p>
          </p:txBody>
        </p:sp>
        <p:sp>
          <p:nvSpPr>
            <p:cNvPr id="148" name="Правая фигурная скобка 147"/>
            <p:cNvSpPr/>
            <p:nvPr/>
          </p:nvSpPr>
          <p:spPr>
            <a:xfrm>
              <a:off x="3491880" y="2996952"/>
              <a:ext cx="144016" cy="576064"/>
            </a:xfrm>
            <a:prstGeom prst="rightBrace">
              <a:avLst>
                <a:gd name="adj1" fmla="val 29497"/>
                <a:gd name="adj2" fmla="val 50000"/>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pic>
        <p:nvPicPr>
          <p:cNvPr id="149" name="Рисунок 148" descr="Рис. 1-1.jpg"/>
          <p:cNvPicPr>
            <a:picLocks noChangeAspect="1"/>
          </p:cNvPicPr>
          <p:nvPr/>
        </p:nvPicPr>
        <p:blipFill>
          <a:blip r:embed="rId3" cstate="print"/>
          <a:stretch>
            <a:fillRect/>
          </a:stretch>
        </p:blipFill>
        <p:spPr>
          <a:xfrm>
            <a:off x="2942263" y="3173473"/>
            <a:ext cx="3974445" cy="2690998"/>
          </a:xfrm>
          <a:prstGeom prst="rect">
            <a:avLst/>
          </a:prstGeom>
        </p:spPr>
      </p:pic>
      <p:sp>
        <p:nvSpPr>
          <p:cNvPr id="150" name="Скругленная прямоугольная выноска 149"/>
          <p:cNvSpPr/>
          <p:nvPr/>
        </p:nvSpPr>
        <p:spPr>
          <a:xfrm>
            <a:off x="5367904" y="5725768"/>
            <a:ext cx="1414914" cy="423512"/>
          </a:xfrm>
          <a:prstGeom prst="wedgeRoundRectCallout">
            <a:avLst>
              <a:gd name="adj1" fmla="val -26275"/>
              <a:gd name="adj2" fmla="val -262500"/>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i="1" dirty="0" err="1" smtClean="0"/>
              <a:t>Вак</a:t>
            </a:r>
            <a:r>
              <a:rPr lang="ru-RU" i="1" dirty="0" smtClean="0"/>
              <a:t>. камера</a:t>
            </a:r>
            <a:endParaRPr lang="ru-RU" i="1" dirty="0"/>
          </a:p>
        </p:txBody>
      </p:sp>
      <p:sp>
        <p:nvSpPr>
          <p:cNvPr id="151" name="Скругленная прямоугольная выноска 150"/>
          <p:cNvSpPr/>
          <p:nvPr/>
        </p:nvSpPr>
        <p:spPr>
          <a:xfrm>
            <a:off x="4018770" y="5608658"/>
            <a:ext cx="1233630" cy="423512"/>
          </a:xfrm>
          <a:prstGeom prst="wedgeRoundRectCallout">
            <a:avLst>
              <a:gd name="adj1" fmla="val 19983"/>
              <a:gd name="adj2" fmla="val -25568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i="1" dirty="0" err="1" smtClean="0"/>
              <a:t>Уск</a:t>
            </a:r>
            <a:r>
              <a:rPr lang="ru-RU" i="1" dirty="0" smtClean="0"/>
              <a:t>. зазор</a:t>
            </a:r>
            <a:endParaRPr lang="ru-RU" i="1" dirty="0"/>
          </a:p>
        </p:txBody>
      </p:sp>
      <p:sp>
        <p:nvSpPr>
          <p:cNvPr id="152" name="Скругленная прямоугольная выноска 151"/>
          <p:cNvSpPr/>
          <p:nvPr/>
        </p:nvSpPr>
        <p:spPr>
          <a:xfrm>
            <a:off x="5499455" y="3258488"/>
            <a:ext cx="1302613" cy="599977"/>
          </a:xfrm>
          <a:prstGeom prst="wedgeRoundRectCallout">
            <a:avLst>
              <a:gd name="adj1" fmla="val -26552"/>
              <a:gd name="adj2" fmla="val 12225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i="1" dirty="0" smtClean="0"/>
              <a:t>Аморфное железо</a:t>
            </a:r>
            <a:endParaRPr lang="ru-RU" i="1" dirty="0"/>
          </a:p>
        </p:txBody>
      </p:sp>
      <p:sp>
        <p:nvSpPr>
          <p:cNvPr id="153" name="Прямоугольник 152"/>
          <p:cNvSpPr/>
          <p:nvPr/>
        </p:nvSpPr>
        <p:spPr>
          <a:xfrm>
            <a:off x="2939007" y="2781520"/>
            <a:ext cx="4010521" cy="369332"/>
          </a:xfrm>
          <a:prstGeom prst="rect">
            <a:avLst/>
          </a:prstGeom>
        </p:spPr>
        <p:txBody>
          <a:bodyPr wrap="none">
            <a:spAutoFit/>
          </a:bodyPr>
          <a:lstStyle/>
          <a:p>
            <a:pPr algn="ctr"/>
            <a:r>
              <a:rPr lang="ru-RU" i="1" dirty="0" smtClean="0">
                <a:solidFill>
                  <a:srgbClr val="C00000"/>
                </a:solidFill>
              </a:rPr>
              <a:t>Коаксиальный резонатор </a:t>
            </a:r>
            <a:r>
              <a:rPr lang="ru-RU" i="1" dirty="0" err="1" smtClean="0">
                <a:solidFill>
                  <a:srgbClr val="C00000"/>
                </a:solidFill>
              </a:rPr>
              <a:t>ВЧ-станции</a:t>
            </a:r>
            <a:endParaRPr lang="ru-RU" i="1" dirty="0">
              <a:solidFill>
                <a:srgbClr val="C00000"/>
              </a:solidFill>
            </a:endParaRPr>
          </a:p>
        </p:txBody>
      </p:sp>
      <p:sp>
        <p:nvSpPr>
          <p:cNvPr id="154" name="Скругленный прямоугольник 153"/>
          <p:cNvSpPr/>
          <p:nvPr/>
        </p:nvSpPr>
        <p:spPr>
          <a:xfrm>
            <a:off x="6971782" y="5466039"/>
            <a:ext cx="4968552" cy="7920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1600" i="1" dirty="0" smtClean="0">
                <a:solidFill>
                  <a:schemeClr val="bg1"/>
                </a:solidFill>
                <a:latin typeface="Arial" pitchFamily="34" charset="0"/>
                <a:cs typeface="Arial" pitchFamily="34" charset="0"/>
              </a:rPr>
              <a:t>ВЧ станции разработаны и изготовлены в ИЯФ. В 2014 г. станции поставлены в ОИЯИ и успешно испытаны в рабочих режимах!</a:t>
            </a:r>
          </a:p>
        </p:txBody>
      </p:sp>
      <p:sp>
        <p:nvSpPr>
          <p:cNvPr id="155" name="Скругленный прямоугольник 154"/>
          <p:cNvSpPr/>
          <p:nvPr/>
        </p:nvSpPr>
        <p:spPr>
          <a:xfrm>
            <a:off x="2998096" y="6336704"/>
            <a:ext cx="8928992"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i="1" dirty="0" smtClean="0"/>
              <a:t>Исполнители</a:t>
            </a:r>
            <a:r>
              <a:rPr lang="en-US" i="1" dirty="0" smtClean="0"/>
              <a:t>: </a:t>
            </a:r>
            <a:r>
              <a:rPr lang="ru-RU" i="1" dirty="0" smtClean="0"/>
              <a:t>лаб. 6-2, 6-1, договор</a:t>
            </a:r>
            <a:r>
              <a:rPr lang="en-US" i="1" dirty="0" smtClean="0"/>
              <a:t>:</a:t>
            </a:r>
            <a:r>
              <a:rPr lang="ru-RU" i="1" dirty="0" smtClean="0"/>
              <a:t> №10-92, заказчик</a:t>
            </a:r>
            <a:r>
              <a:rPr lang="en-US" i="1" dirty="0" smtClean="0"/>
              <a:t>: </a:t>
            </a:r>
            <a:r>
              <a:rPr lang="ru-RU" i="1" dirty="0" smtClean="0"/>
              <a:t>ОИЯИ, г. Дубна</a:t>
            </a:r>
            <a:endParaRPr lang="ru-RU" i="1" dirty="0"/>
          </a:p>
        </p:txBody>
      </p:sp>
      <p:sp>
        <p:nvSpPr>
          <p:cNvPr id="156" name="Скругленный прямоугольник 155"/>
          <p:cNvSpPr/>
          <p:nvPr/>
        </p:nvSpPr>
        <p:spPr>
          <a:xfrm>
            <a:off x="2998096" y="0"/>
            <a:ext cx="8928992"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i="1" dirty="0" smtClean="0"/>
              <a:t>Разработка и изготовление 2-х ускорительных станций Бустера NICA</a:t>
            </a:r>
            <a:r>
              <a:rPr lang="en-US" i="1" dirty="0" smtClean="0"/>
              <a:t>.</a:t>
            </a:r>
            <a:endParaRPr lang="ru-RU" b="1" i="1" dirty="0"/>
          </a:p>
        </p:txBody>
      </p:sp>
      <p:pic>
        <p:nvPicPr>
          <p:cNvPr id="157" name="Picture 2"/>
          <p:cNvPicPr>
            <a:picLocks noChangeAspect="1" noChangeArrowheads="1"/>
          </p:cNvPicPr>
          <p:nvPr/>
        </p:nvPicPr>
        <p:blipFill>
          <a:blip r:embed="rId2" cstate="print"/>
          <a:srcRect/>
          <a:stretch>
            <a:fillRect/>
          </a:stretch>
        </p:blipFill>
        <p:spPr bwMode="auto">
          <a:xfrm>
            <a:off x="6974577" y="504056"/>
            <a:ext cx="5060014" cy="4908279"/>
          </a:xfrm>
          <a:prstGeom prst="rect">
            <a:avLst/>
          </a:prstGeom>
          <a:noFill/>
          <a:ln w="9525">
            <a:noFill/>
            <a:miter lim="800000"/>
            <a:headEnd/>
            <a:tailEnd/>
          </a:ln>
        </p:spPr>
      </p:pic>
      <p:grpSp>
        <p:nvGrpSpPr>
          <p:cNvPr id="158" name="Группа 157"/>
          <p:cNvGrpSpPr/>
          <p:nvPr/>
        </p:nvGrpSpPr>
        <p:grpSpPr>
          <a:xfrm>
            <a:off x="3025310" y="518132"/>
            <a:ext cx="3754041" cy="2178824"/>
            <a:chOff x="1466031" y="2195572"/>
            <a:chExt cx="3754041" cy="2178824"/>
          </a:xfrm>
        </p:grpSpPr>
        <p:sp>
          <p:nvSpPr>
            <p:cNvPr id="159" name="Овал 158"/>
            <p:cNvSpPr/>
            <p:nvPr/>
          </p:nvSpPr>
          <p:spPr>
            <a:xfrm>
              <a:off x="3780072" y="2564904"/>
              <a:ext cx="1440000" cy="144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i="1" dirty="0" smtClean="0"/>
                <a:t>Бустер</a:t>
              </a:r>
              <a:endParaRPr lang="ru-RU" sz="2000" i="1" dirty="0"/>
            </a:p>
          </p:txBody>
        </p:sp>
        <p:cxnSp>
          <p:nvCxnSpPr>
            <p:cNvPr id="160" name="Прямая соединительная линия 159"/>
            <p:cNvCxnSpPr>
              <a:endCxn id="159" idx="0"/>
            </p:cNvCxnSpPr>
            <p:nvPr/>
          </p:nvCxnSpPr>
          <p:spPr>
            <a:xfrm>
              <a:off x="3203848" y="2564904"/>
              <a:ext cx="1296224" cy="0"/>
            </a:xfrm>
            <a:prstGeom prst="line">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1" name="Прямая соединительная линия 160"/>
            <p:cNvCxnSpPr>
              <a:endCxn id="159" idx="4"/>
            </p:cNvCxnSpPr>
            <p:nvPr/>
          </p:nvCxnSpPr>
          <p:spPr>
            <a:xfrm flipV="1">
              <a:off x="3203848" y="4004904"/>
              <a:ext cx="1296224" cy="160"/>
            </a:xfrm>
            <a:prstGeom prst="line">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162" name="Прямоугольник 161"/>
            <p:cNvSpPr/>
            <p:nvPr/>
          </p:nvSpPr>
          <p:spPr>
            <a:xfrm>
              <a:off x="3122215" y="2564904"/>
              <a:ext cx="909223" cy="369332"/>
            </a:xfrm>
            <a:prstGeom prst="rect">
              <a:avLst/>
            </a:prstGeom>
          </p:spPr>
          <p:txBody>
            <a:bodyPr wrap="none">
              <a:spAutoFit/>
            </a:bodyPr>
            <a:lstStyle/>
            <a:p>
              <a:r>
                <a:rPr lang="ru-RU" baseline="30000" dirty="0" smtClean="0"/>
                <a:t>197</a:t>
              </a:r>
              <a:r>
                <a:rPr lang="ru-RU" dirty="0" smtClean="0"/>
                <a:t>Au</a:t>
              </a:r>
              <a:r>
                <a:rPr lang="ru-RU" baseline="30000" dirty="0" smtClean="0"/>
                <a:t>32+</a:t>
              </a:r>
              <a:endParaRPr lang="ru-RU" dirty="0"/>
            </a:p>
          </p:txBody>
        </p:sp>
        <p:sp>
          <p:nvSpPr>
            <p:cNvPr id="163" name="Прямоугольник 162"/>
            <p:cNvSpPr/>
            <p:nvPr/>
          </p:nvSpPr>
          <p:spPr>
            <a:xfrm>
              <a:off x="3122215" y="2195572"/>
              <a:ext cx="1741182" cy="369332"/>
            </a:xfrm>
            <a:prstGeom prst="rect">
              <a:avLst/>
            </a:prstGeom>
          </p:spPr>
          <p:txBody>
            <a:bodyPr wrap="none">
              <a:spAutoFit/>
            </a:bodyPr>
            <a:lstStyle/>
            <a:p>
              <a:r>
                <a:rPr lang="ru-RU" dirty="0" smtClean="0"/>
                <a:t>6.2 МэВ/нуклон</a:t>
              </a:r>
              <a:endParaRPr lang="ru-RU" dirty="0"/>
            </a:p>
          </p:txBody>
        </p:sp>
        <p:sp>
          <p:nvSpPr>
            <p:cNvPr id="164" name="Прямоугольник 163"/>
            <p:cNvSpPr/>
            <p:nvPr/>
          </p:nvSpPr>
          <p:spPr>
            <a:xfrm>
              <a:off x="3122215" y="4005064"/>
              <a:ext cx="1800493" cy="369332"/>
            </a:xfrm>
            <a:prstGeom prst="rect">
              <a:avLst/>
            </a:prstGeom>
          </p:spPr>
          <p:txBody>
            <a:bodyPr wrap="none">
              <a:spAutoFit/>
            </a:bodyPr>
            <a:lstStyle/>
            <a:p>
              <a:r>
                <a:rPr lang="ru-RU" dirty="0" smtClean="0"/>
                <a:t>600 МэВ/нуклон</a:t>
              </a:r>
              <a:endParaRPr lang="ru-RU" dirty="0"/>
            </a:p>
          </p:txBody>
        </p:sp>
        <p:sp>
          <p:nvSpPr>
            <p:cNvPr id="165" name="Прямоугольник 164"/>
            <p:cNvSpPr/>
            <p:nvPr/>
          </p:nvSpPr>
          <p:spPr>
            <a:xfrm>
              <a:off x="1754063" y="3822881"/>
              <a:ext cx="1479892" cy="369332"/>
            </a:xfrm>
            <a:prstGeom prst="rect">
              <a:avLst/>
            </a:prstGeom>
          </p:spPr>
          <p:txBody>
            <a:bodyPr wrap="none">
              <a:spAutoFit/>
            </a:bodyPr>
            <a:lstStyle/>
            <a:p>
              <a:r>
                <a:rPr lang="ru-RU" i="1" dirty="0" smtClean="0"/>
                <a:t>в </a:t>
              </a:r>
              <a:r>
                <a:rPr lang="ru-RU" i="1" dirty="0" err="1" smtClean="0"/>
                <a:t>Нуклотрон</a:t>
              </a:r>
              <a:endParaRPr lang="ru-RU" i="1" dirty="0"/>
            </a:p>
          </p:txBody>
        </p:sp>
        <p:sp>
          <p:nvSpPr>
            <p:cNvPr id="166" name="Прямоугольник 165"/>
            <p:cNvSpPr/>
            <p:nvPr/>
          </p:nvSpPr>
          <p:spPr>
            <a:xfrm>
              <a:off x="2051720" y="2377755"/>
              <a:ext cx="1151084" cy="369332"/>
            </a:xfrm>
            <a:prstGeom prst="rect">
              <a:avLst/>
            </a:prstGeom>
          </p:spPr>
          <p:txBody>
            <a:bodyPr wrap="none">
              <a:spAutoFit/>
            </a:bodyPr>
            <a:lstStyle/>
            <a:p>
              <a:r>
                <a:rPr lang="ru-RU" i="1" dirty="0" smtClean="0"/>
                <a:t>из </a:t>
              </a:r>
              <a:r>
                <a:rPr lang="ru-RU" i="1" dirty="0" err="1" smtClean="0"/>
                <a:t>линака</a:t>
              </a:r>
              <a:endParaRPr lang="ru-RU" i="1" dirty="0"/>
            </a:p>
          </p:txBody>
        </p:sp>
        <p:sp>
          <p:nvSpPr>
            <p:cNvPr id="167" name="Прямоугольник 166"/>
            <p:cNvSpPr/>
            <p:nvPr/>
          </p:nvSpPr>
          <p:spPr>
            <a:xfrm>
              <a:off x="3707904" y="3212976"/>
              <a:ext cx="144016"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68" name="Прямоугольник 167"/>
            <p:cNvSpPr/>
            <p:nvPr/>
          </p:nvSpPr>
          <p:spPr>
            <a:xfrm>
              <a:off x="1466031" y="2961468"/>
              <a:ext cx="2105769" cy="646331"/>
            </a:xfrm>
            <a:prstGeom prst="rect">
              <a:avLst/>
            </a:prstGeom>
          </p:spPr>
          <p:txBody>
            <a:bodyPr wrap="none">
              <a:spAutoFit/>
            </a:bodyPr>
            <a:lstStyle/>
            <a:p>
              <a:pPr algn="ctr"/>
              <a:r>
                <a:rPr lang="ru-RU" dirty="0" err="1" smtClean="0">
                  <a:solidFill>
                    <a:srgbClr val="C00000"/>
                  </a:solidFill>
                </a:rPr>
                <a:t>ВЧ-станции</a:t>
              </a:r>
              <a:endParaRPr lang="ru-RU" dirty="0" smtClean="0">
                <a:solidFill>
                  <a:srgbClr val="C00000"/>
                </a:solidFill>
              </a:endParaRPr>
            </a:p>
            <a:p>
              <a:pPr algn="ctr"/>
              <a:r>
                <a:rPr lang="ru-RU" i="1" dirty="0" smtClean="0">
                  <a:solidFill>
                    <a:srgbClr val="C00000"/>
                  </a:solidFill>
                </a:rPr>
                <a:t>0.5÷5.5 МГц, </a:t>
              </a:r>
              <a:r>
                <a:rPr lang="ru-RU" dirty="0" smtClean="0">
                  <a:solidFill>
                    <a:srgbClr val="C00000"/>
                  </a:solidFill>
                </a:rPr>
                <a:t>2</a:t>
              </a:r>
              <a:r>
                <a:rPr lang="ru-RU" dirty="0" smtClean="0">
                  <a:solidFill>
                    <a:srgbClr val="C00000"/>
                  </a:solidFill>
                  <a:sym typeface="Symbol"/>
                </a:rPr>
                <a:t></a:t>
              </a:r>
              <a:r>
                <a:rPr lang="ru-RU" dirty="0" smtClean="0">
                  <a:solidFill>
                    <a:srgbClr val="C00000"/>
                  </a:solidFill>
                </a:rPr>
                <a:t>5 кВ</a:t>
              </a:r>
              <a:endParaRPr lang="ru-RU" dirty="0">
                <a:solidFill>
                  <a:srgbClr val="C00000"/>
                </a:solidFill>
              </a:endParaRPr>
            </a:p>
          </p:txBody>
        </p:sp>
        <p:sp>
          <p:nvSpPr>
            <p:cNvPr id="169" name="Правая фигурная скобка 168"/>
            <p:cNvSpPr/>
            <p:nvPr/>
          </p:nvSpPr>
          <p:spPr>
            <a:xfrm>
              <a:off x="3491880" y="2996952"/>
              <a:ext cx="144016" cy="576064"/>
            </a:xfrm>
            <a:prstGeom prst="rightBrace">
              <a:avLst>
                <a:gd name="adj1" fmla="val 29497"/>
                <a:gd name="adj2" fmla="val 50000"/>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pic>
        <p:nvPicPr>
          <p:cNvPr id="170" name="Рисунок 169" descr="Рис. 1-1.jpg"/>
          <p:cNvPicPr>
            <a:picLocks noChangeAspect="1"/>
          </p:cNvPicPr>
          <p:nvPr/>
        </p:nvPicPr>
        <p:blipFill>
          <a:blip r:embed="rId3" cstate="print"/>
          <a:stretch>
            <a:fillRect/>
          </a:stretch>
        </p:blipFill>
        <p:spPr>
          <a:xfrm>
            <a:off x="2929017" y="3144873"/>
            <a:ext cx="3974445" cy="2690998"/>
          </a:xfrm>
          <a:prstGeom prst="rect">
            <a:avLst/>
          </a:prstGeom>
        </p:spPr>
      </p:pic>
      <p:sp>
        <p:nvSpPr>
          <p:cNvPr id="171" name="Скругленная прямоугольная выноска 170"/>
          <p:cNvSpPr/>
          <p:nvPr/>
        </p:nvSpPr>
        <p:spPr>
          <a:xfrm>
            <a:off x="5354658" y="5697168"/>
            <a:ext cx="1414914" cy="423512"/>
          </a:xfrm>
          <a:prstGeom prst="wedgeRoundRectCallout">
            <a:avLst>
              <a:gd name="adj1" fmla="val -26275"/>
              <a:gd name="adj2" fmla="val -262500"/>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i="1" dirty="0" err="1" smtClean="0"/>
              <a:t>Вак</a:t>
            </a:r>
            <a:r>
              <a:rPr lang="ru-RU" i="1" dirty="0" smtClean="0"/>
              <a:t>. камера</a:t>
            </a:r>
            <a:endParaRPr lang="ru-RU" i="1" dirty="0"/>
          </a:p>
        </p:txBody>
      </p:sp>
      <p:sp>
        <p:nvSpPr>
          <p:cNvPr id="172" name="Скругленная прямоугольная выноска 171"/>
          <p:cNvSpPr/>
          <p:nvPr/>
        </p:nvSpPr>
        <p:spPr>
          <a:xfrm>
            <a:off x="4005524" y="5580058"/>
            <a:ext cx="1233630" cy="423512"/>
          </a:xfrm>
          <a:prstGeom prst="wedgeRoundRectCallout">
            <a:avLst>
              <a:gd name="adj1" fmla="val 19983"/>
              <a:gd name="adj2" fmla="val -25568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i="1" dirty="0" err="1" smtClean="0"/>
              <a:t>Уск</a:t>
            </a:r>
            <a:r>
              <a:rPr lang="ru-RU" i="1" dirty="0" smtClean="0"/>
              <a:t>. зазор</a:t>
            </a:r>
            <a:endParaRPr lang="ru-RU" i="1" dirty="0"/>
          </a:p>
        </p:txBody>
      </p:sp>
      <p:sp>
        <p:nvSpPr>
          <p:cNvPr id="173" name="Скругленная прямоугольная выноска 172"/>
          <p:cNvSpPr/>
          <p:nvPr/>
        </p:nvSpPr>
        <p:spPr>
          <a:xfrm>
            <a:off x="5486209" y="3229888"/>
            <a:ext cx="1302613" cy="599977"/>
          </a:xfrm>
          <a:prstGeom prst="wedgeRoundRectCallout">
            <a:avLst>
              <a:gd name="adj1" fmla="val -26552"/>
              <a:gd name="adj2" fmla="val 12225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i="1" dirty="0" smtClean="0"/>
              <a:t>Аморфное железо</a:t>
            </a:r>
            <a:endParaRPr lang="ru-RU" i="1" dirty="0"/>
          </a:p>
        </p:txBody>
      </p:sp>
      <p:sp>
        <p:nvSpPr>
          <p:cNvPr id="174" name="Прямоугольник 173"/>
          <p:cNvSpPr/>
          <p:nvPr/>
        </p:nvSpPr>
        <p:spPr>
          <a:xfrm>
            <a:off x="2925761" y="2752920"/>
            <a:ext cx="4010521" cy="369332"/>
          </a:xfrm>
          <a:prstGeom prst="rect">
            <a:avLst/>
          </a:prstGeom>
        </p:spPr>
        <p:txBody>
          <a:bodyPr wrap="none">
            <a:spAutoFit/>
          </a:bodyPr>
          <a:lstStyle/>
          <a:p>
            <a:pPr algn="ctr"/>
            <a:r>
              <a:rPr lang="ru-RU" i="1" dirty="0" smtClean="0">
                <a:solidFill>
                  <a:srgbClr val="C00000"/>
                </a:solidFill>
              </a:rPr>
              <a:t>Коаксиальный резонатор </a:t>
            </a:r>
            <a:r>
              <a:rPr lang="ru-RU" i="1" dirty="0" err="1" smtClean="0">
                <a:solidFill>
                  <a:srgbClr val="C00000"/>
                </a:solidFill>
              </a:rPr>
              <a:t>ВЧ-станции</a:t>
            </a:r>
            <a:endParaRPr lang="ru-RU" i="1" dirty="0">
              <a:solidFill>
                <a:srgbClr val="C00000"/>
              </a:solidFill>
            </a:endParaRPr>
          </a:p>
        </p:txBody>
      </p:sp>
      <p:sp>
        <p:nvSpPr>
          <p:cNvPr id="175" name="Скругленный прямоугольник 174"/>
          <p:cNvSpPr/>
          <p:nvPr/>
        </p:nvSpPr>
        <p:spPr>
          <a:xfrm>
            <a:off x="6958536" y="5437439"/>
            <a:ext cx="4968552" cy="7920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1600" i="1" dirty="0" smtClean="0">
                <a:solidFill>
                  <a:schemeClr val="bg1"/>
                </a:solidFill>
                <a:latin typeface="Arial" pitchFamily="34" charset="0"/>
                <a:cs typeface="Arial" pitchFamily="34" charset="0"/>
              </a:rPr>
              <a:t>ВЧ станции разработаны и изготовлены в ИЯФ. В 2014 г. станции поставлены в ОИЯИ и успешно испытаны в рабочих режимах!</a:t>
            </a:r>
          </a:p>
        </p:txBody>
      </p:sp>
      <p:sp>
        <p:nvSpPr>
          <p:cNvPr id="176" name="Скругленный прямоугольник 175"/>
          <p:cNvSpPr/>
          <p:nvPr/>
        </p:nvSpPr>
        <p:spPr>
          <a:xfrm>
            <a:off x="2988187" y="6365304"/>
            <a:ext cx="8928992"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i="1" dirty="0" smtClean="0"/>
              <a:t>Исполнители</a:t>
            </a:r>
            <a:r>
              <a:rPr lang="en-US" i="1" dirty="0" smtClean="0"/>
              <a:t>: </a:t>
            </a:r>
            <a:r>
              <a:rPr lang="ru-RU" i="1" dirty="0" smtClean="0"/>
              <a:t>лаб. 6-2, 6-1, договор</a:t>
            </a:r>
            <a:r>
              <a:rPr lang="en-US" i="1" dirty="0" smtClean="0"/>
              <a:t>:</a:t>
            </a:r>
            <a:r>
              <a:rPr lang="ru-RU" i="1" dirty="0" smtClean="0"/>
              <a:t> №10-92, заказчик</a:t>
            </a:r>
            <a:r>
              <a:rPr lang="en-US" i="1" dirty="0" smtClean="0"/>
              <a:t>: </a:t>
            </a:r>
            <a:r>
              <a:rPr lang="ru-RU" i="1" dirty="0" smtClean="0"/>
              <a:t>ОИЯИ, г. Дубна</a:t>
            </a:r>
            <a:endParaRPr lang="ru-RU" i="1" dirty="0"/>
          </a:p>
        </p:txBody>
      </p:sp>
      <p:sp>
        <p:nvSpPr>
          <p:cNvPr id="177" name="Скругленный прямоугольник 176"/>
          <p:cNvSpPr/>
          <p:nvPr/>
        </p:nvSpPr>
        <p:spPr>
          <a:xfrm>
            <a:off x="2988187" y="28600"/>
            <a:ext cx="8928992"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i="1" dirty="0" smtClean="0"/>
              <a:t>Разработка и изготовление 2-х ускорительных станций Бустера NICA</a:t>
            </a:r>
            <a:r>
              <a:rPr lang="en-US" i="1" dirty="0" smtClean="0"/>
              <a:t>.</a:t>
            </a:r>
            <a:endParaRPr lang="ru-RU" b="1" i="1" dirty="0"/>
          </a:p>
        </p:txBody>
      </p:sp>
      <p:pic>
        <p:nvPicPr>
          <p:cNvPr id="178" name="Picture 2"/>
          <p:cNvPicPr>
            <a:picLocks noChangeAspect="1" noChangeArrowheads="1"/>
          </p:cNvPicPr>
          <p:nvPr/>
        </p:nvPicPr>
        <p:blipFill>
          <a:blip r:embed="rId2" cstate="print"/>
          <a:srcRect/>
          <a:stretch>
            <a:fillRect/>
          </a:stretch>
        </p:blipFill>
        <p:spPr bwMode="auto">
          <a:xfrm>
            <a:off x="6964668" y="532656"/>
            <a:ext cx="5060014" cy="4908279"/>
          </a:xfrm>
          <a:prstGeom prst="rect">
            <a:avLst/>
          </a:prstGeom>
          <a:noFill/>
          <a:ln w="9525">
            <a:noFill/>
            <a:miter lim="800000"/>
            <a:headEnd/>
            <a:tailEnd/>
          </a:ln>
        </p:spPr>
      </p:pic>
      <p:grpSp>
        <p:nvGrpSpPr>
          <p:cNvPr id="179" name="Группа 178"/>
          <p:cNvGrpSpPr/>
          <p:nvPr/>
        </p:nvGrpSpPr>
        <p:grpSpPr>
          <a:xfrm>
            <a:off x="3015401" y="546732"/>
            <a:ext cx="3754041" cy="2178824"/>
            <a:chOff x="1466031" y="2195572"/>
            <a:chExt cx="3754041" cy="2178824"/>
          </a:xfrm>
        </p:grpSpPr>
        <p:sp>
          <p:nvSpPr>
            <p:cNvPr id="180" name="Овал 179"/>
            <p:cNvSpPr/>
            <p:nvPr/>
          </p:nvSpPr>
          <p:spPr>
            <a:xfrm>
              <a:off x="3780072" y="2564904"/>
              <a:ext cx="1440000" cy="144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i="1" dirty="0" smtClean="0"/>
                <a:t>Бустер</a:t>
              </a:r>
              <a:endParaRPr lang="ru-RU" sz="2000" i="1" dirty="0"/>
            </a:p>
          </p:txBody>
        </p:sp>
        <p:cxnSp>
          <p:nvCxnSpPr>
            <p:cNvPr id="181" name="Прямая соединительная линия 180"/>
            <p:cNvCxnSpPr>
              <a:endCxn id="180" idx="0"/>
            </p:cNvCxnSpPr>
            <p:nvPr/>
          </p:nvCxnSpPr>
          <p:spPr>
            <a:xfrm>
              <a:off x="3203848" y="2564904"/>
              <a:ext cx="1296224" cy="0"/>
            </a:xfrm>
            <a:prstGeom prst="line">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2" name="Прямая соединительная линия 181"/>
            <p:cNvCxnSpPr>
              <a:endCxn id="180" idx="4"/>
            </p:cNvCxnSpPr>
            <p:nvPr/>
          </p:nvCxnSpPr>
          <p:spPr>
            <a:xfrm flipV="1">
              <a:off x="3203848" y="4004904"/>
              <a:ext cx="1296224" cy="160"/>
            </a:xfrm>
            <a:prstGeom prst="line">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183" name="Прямоугольник 182"/>
            <p:cNvSpPr/>
            <p:nvPr/>
          </p:nvSpPr>
          <p:spPr>
            <a:xfrm>
              <a:off x="3122215" y="2564904"/>
              <a:ext cx="909223" cy="369332"/>
            </a:xfrm>
            <a:prstGeom prst="rect">
              <a:avLst/>
            </a:prstGeom>
          </p:spPr>
          <p:txBody>
            <a:bodyPr wrap="none">
              <a:spAutoFit/>
            </a:bodyPr>
            <a:lstStyle/>
            <a:p>
              <a:r>
                <a:rPr lang="ru-RU" baseline="30000" dirty="0" smtClean="0"/>
                <a:t>197</a:t>
              </a:r>
              <a:r>
                <a:rPr lang="ru-RU" dirty="0" smtClean="0"/>
                <a:t>Au</a:t>
              </a:r>
              <a:r>
                <a:rPr lang="ru-RU" baseline="30000" dirty="0" smtClean="0"/>
                <a:t>32+</a:t>
              </a:r>
              <a:endParaRPr lang="ru-RU" dirty="0"/>
            </a:p>
          </p:txBody>
        </p:sp>
        <p:sp>
          <p:nvSpPr>
            <p:cNvPr id="184" name="Прямоугольник 183"/>
            <p:cNvSpPr/>
            <p:nvPr/>
          </p:nvSpPr>
          <p:spPr>
            <a:xfrm>
              <a:off x="3122215" y="2195572"/>
              <a:ext cx="1741182" cy="369332"/>
            </a:xfrm>
            <a:prstGeom prst="rect">
              <a:avLst/>
            </a:prstGeom>
          </p:spPr>
          <p:txBody>
            <a:bodyPr wrap="none">
              <a:spAutoFit/>
            </a:bodyPr>
            <a:lstStyle/>
            <a:p>
              <a:r>
                <a:rPr lang="ru-RU" dirty="0" smtClean="0"/>
                <a:t>6.2 МэВ/нуклон</a:t>
              </a:r>
              <a:endParaRPr lang="ru-RU" dirty="0"/>
            </a:p>
          </p:txBody>
        </p:sp>
        <p:sp>
          <p:nvSpPr>
            <p:cNvPr id="185" name="Прямоугольник 184"/>
            <p:cNvSpPr/>
            <p:nvPr/>
          </p:nvSpPr>
          <p:spPr>
            <a:xfrm>
              <a:off x="3122215" y="4005064"/>
              <a:ext cx="1800493" cy="369332"/>
            </a:xfrm>
            <a:prstGeom prst="rect">
              <a:avLst/>
            </a:prstGeom>
          </p:spPr>
          <p:txBody>
            <a:bodyPr wrap="none">
              <a:spAutoFit/>
            </a:bodyPr>
            <a:lstStyle/>
            <a:p>
              <a:r>
                <a:rPr lang="ru-RU" dirty="0" smtClean="0"/>
                <a:t>600 МэВ/нуклон</a:t>
              </a:r>
              <a:endParaRPr lang="ru-RU" dirty="0"/>
            </a:p>
          </p:txBody>
        </p:sp>
        <p:sp>
          <p:nvSpPr>
            <p:cNvPr id="186" name="Прямоугольник 185"/>
            <p:cNvSpPr/>
            <p:nvPr/>
          </p:nvSpPr>
          <p:spPr>
            <a:xfrm>
              <a:off x="1754063" y="3822881"/>
              <a:ext cx="1479892" cy="369332"/>
            </a:xfrm>
            <a:prstGeom prst="rect">
              <a:avLst/>
            </a:prstGeom>
          </p:spPr>
          <p:txBody>
            <a:bodyPr wrap="none">
              <a:spAutoFit/>
            </a:bodyPr>
            <a:lstStyle/>
            <a:p>
              <a:r>
                <a:rPr lang="ru-RU" i="1" dirty="0" smtClean="0"/>
                <a:t>в </a:t>
              </a:r>
              <a:r>
                <a:rPr lang="ru-RU" i="1" dirty="0" err="1" smtClean="0"/>
                <a:t>Нуклотрон</a:t>
              </a:r>
              <a:endParaRPr lang="ru-RU" i="1" dirty="0"/>
            </a:p>
          </p:txBody>
        </p:sp>
        <p:sp>
          <p:nvSpPr>
            <p:cNvPr id="187" name="Прямоугольник 186"/>
            <p:cNvSpPr/>
            <p:nvPr/>
          </p:nvSpPr>
          <p:spPr>
            <a:xfrm>
              <a:off x="2051720" y="2377755"/>
              <a:ext cx="1151084" cy="369332"/>
            </a:xfrm>
            <a:prstGeom prst="rect">
              <a:avLst/>
            </a:prstGeom>
          </p:spPr>
          <p:txBody>
            <a:bodyPr wrap="none">
              <a:spAutoFit/>
            </a:bodyPr>
            <a:lstStyle/>
            <a:p>
              <a:r>
                <a:rPr lang="ru-RU" i="1" dirty="0" smtClean="0"/>
                <a:t>из </a:t>
              </a:r>
              <a:r>
                <a:rPr lang="ru-RU" i="1" dirty="0" err="1" smtClean="0"/>
                <a:t>линака</a:t>
              </a:r>
              <a:endParaRPr lang="ru-RU" i="1" dirty="0"/>
            </a:p>
          </p:txBody>
        </p:sp>
        <p:sp>
          <p:nvSpPr>
            <p:cNvPr id="188" name="Прямоугольник 187"/>
            <p:cNvSpPr/>
            <p:nvPr/>
          </p:nvSpPr>
          <p:spPr>
            <a:xfrm>
              <a:off x="3707904" y="3212976"/>
              <a:ext cx="144016"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89" name="Прямоугольник 188"/>
            <p:cNvSpPr/>
            <p:nvPr/>
          </p:nvSpPr>
          <p:spPr>
            <a:xfrm>
              <a:off x="1466031" y="2961468"/>
              <a:ext cx="2105769" cy="646331"/>
            </a:xfrm>
            <a:prstGeom prst="rect">
              <a:avLst/>
            </a:prstGeom>
          </p:spPr>
          <p:txBody>
            <a:bodyPr wrap="none">
              <a:spAutoFit/>
            </a:bodyPr>
            <a:lstStyle/>
            <a:p>
              <a:pPr algn="ctr"/>
              <a:r>
                <a:rPr lang="ru-RU" dirty="0" err="1" smtClean="0">
                  <a:solidFill>
                    <a:srgbClr val="C00000"/>
                  </a:solidFill>
                </a:rPr>
                <a:t>ВЧ-станции</a:t>
              </a:r>
              <a:endParaRPr lang="ru-RU" dirty="0" smtClean="0">
                <a:solidFill>
                  <a:srgbClr val="C00000"/>
                </a:solidFill>
              </a:endParaRPr>
            </a:p>
            <a:p>
              <a:pPr algn="ctr"/>
              <a:r>
                <a:rPr lang="ru-RU" i="1" dirty="0" smtClean="0">
                  <a:solidFill>
                    <a:srgbClr val="C00000"/>
                  </a:solidFill>
                </a:rPr>
                <a:t>0.5÷5.5 МГц, </a:t>
              </a:r>
              <a:r>
                <a:rPr lang="ru-RU" dirty="0" smtClean="0">
                  <a:solidFill>
                    <a:srgbClr val="C00000"/>
                  </a:solidFill>
                </a:rPr>
                <a:t>2</a:t>
              </a:r>
              <a:r>
                <a:rPr lang="ru-RU" dirty="0" smtClean="0">
                  <a:solidFill>
                    <a:srgbClr val="C00000"/>
                  </a:solidFill>
                  <a:sym typeface="Symbol"/>
                </a:rPr>
                <a:t></a:t>
              </a:r>
              <a:r>
                <a:rPr lang="ru-RU" dirty="0" smtClean="0">
                  <a:solidFill>
                    <a:srgbClr val="C00000"/>
                  </a:solidFill>
                </a:rPr>
                <a:t>5 кВ</a:t>
              </a:r>
              <a:endParaRPr lang="ru-RU" dirty="0">
                <a:solidFill>
                  <a:srgbClr val="C00000"/>
                </a:solidFill>
              </a:endParaRPr>
            </a:p>
          </p:txBody>
        </p:sp>
        <p:sp>
          <p:nvSpPr>
            <p:cNvPr id="190" name="Правая фигурная скобка 189"/>
            <p:cNvSpPr/>
            <p:nvPr/>
          </p:nvSpPr>
          <p:spPr>
            <a:xfrm>
              <a:off x="3491880" y="2996952"/>
              <a:ext cx="144016" cy="576064"/>
            </a:xfrm>
            <a:prstGeom prst="rightBrace">
              <a:avLst>
                <a:gd name="adj1" fmla="val 29497"/>
                <a:gd name="adj2" fmla="val 50000"/>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pic>
        <p:nvPicPr>
          <p:cNvPr id="191" name="Рисунок 190" descr="Рис. 1-1.jpg"/>
          <p:cNvPicPr>
            <a:picLocks noChangeAspect="1"/>
          </p:cNvPicPr>
          <p:nvPr/>
        </p:nvPicPr>
        <p:blipFill>
          <a:blip r:embed="rId3" cstate="print"/>
          <a:stretch>
            <a:fillRect/>
          </a:stretch>
        </p:blipFill>
        <p:spPr>
          <a:xfrm>
            <a:off x="2919108" y="3173473"/>
            <a:ext cx="3974445" cy="2690998"/>
          </a:xfrm>
          <a:prstGeom prst="rect">
            <a:avLst/>
          </a:prstGeom>
        </p:spPr>
      </p:pic>
      <p:sp>
        <p:nvSpPr>
          <p:cNvPr id="192" name="Скругленная прямоугольная выноска 191"/>
          <p:cNvSpPr/>
          <p:nvPr/>
        </p:nvSpPr>
        <p:spPr>
          <a:xfrm>
            <a:off x="5344749" y="5725768"/>
            <a:ext cx="1414914" cy="423512"/>
          </a:xfrm>
          <a:prstGeom prst="wedgeRoundRectCallout">
            <a:avLst>
              <a:gd name="adj1" fmla="val -26275"/>
              <a:gd name="adj2" fmla="val -262500"/>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i="1" dirty="0" err="1" smtClean="0"/>
              <a:t>Вак</a:t>
            </a:r>
            <a:r>
              <a:rPr lang="ru-RU" i="1" dirty="0" smtClean="0"/>
              <a:t>. камера</a:t>
            </a:r>
            <a:endParaRPr lang="ru-RU" i="1" dirty="0"/>
          </a:p>
        </p:txBody>
      </p:sp>
      <p:sp>
        <p:nvSpPr>
          <p:cNvPr id="193" name="Скругленная прямоугольная выноска 192"/>
          <p:cNvSpPr/>
          <p:nvPr/>
        </p:nvSpPr>
        <p:spPr>
          <a:xfrm>
            <a:off x="3995615" y="5608658"/>
            <a:ext cx="1233630" cy="423512"/>
          </a:xfrm>
          <a:prstGeom prst="wedgeRoundRectCallout">
            <a:avLst>
              <a:gd name="adj1" fmla="val 19983"/>
              <a:gd name="adj2" fmla="val -25568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i="1" dirty="0" err="1" smtClean="0"/>
              <a:t>Уск</a:t>
            </a:r>
            <a:r>
              <a:rPr lang="ru-RU" i="1" dirty="0" smtClean="0"/>
              <a:t>. зазор</a:t>
            </a:r>
            <a:endParaRPr lang="ru-RU" i="1" dirty="0"/>
          </a:p>
        </p:txBody>
      </p:sp>
      <p:sp>
        <p:nvSpPr>
          <p:cNvPr id="194" name="Скругленная прямоугольная выноска 193"/>
          <p:cNvSpPr/>
          <p:nvPr/>
        </p:nvSpPr>
        <p:spPr>
          <a:xfrm>
            <a:off x="5476300" y="3258488"/>
            <a:ext cx="1302613" cy="599977"/>
          </a:xfrm>
          <a:prstGeom prst="wedgeRoundRectCallout">
            <a:avLst>
              <a:gd name="adj1" fmla="val -26552"/>
              <a:gd name="adj2" fmla="val 12225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i="1" dirty="0" smtClean="0"/>
              <a:t>Аморфное железо</a:t>
            </a:r>
            <a:endParaRPr lang="ru-RU" i="1" dirty="0"/>
          </a:p>
        </p:txBody>
      </p:sp>
      <p:sp>
        <p:nvSpPr>
          <p:cNvPr id="195" name="Прямоугольник 194"/>
          <p:cNvSpPr/>
          <p:nvPr/>
        </p:nvSpPr>
        <p:spPr>
          <a:xfrm>
            <a:off x="2915852" y="2781520"/>
            <a:ext cx="4010521" cy="369332"/>
          </a:xfrm>
          <a:prstGeom prst="rect">
            <a:avLst/>
          </a:prstGeom>
        </p:spPr>
        <p:txBody>
          <a:bodyPr wrap="none">
            <a:spAutoFit/>
          </a:bodyPr>
          <a:lstStyle/>
          <a:p>
            <a:pPr algn="ctr"/>
            <a:r>
              <a:rPr lang="ru-RU" i="1" dirty="0" smtClean="0">
                <a:solidFill>
                  <a:srgbClr val="C00000"/>
                </a:solidFill>
              </a:rPr>
              <a:t>Коаксиальный резонатор </a:t>
            </a:r>
            <a:r>
              <a:rPr lang="ru-RU" i="1" dirty="0" err="1" smtClean="0">
                <a:solidFill>
                  <a:srgbClr val="C00000"/>
                </a:solidFill>
              </a:rPr>
              <a:t>ВЧ-станции</a:t>
            </a:r>
            <a:endParaRPr lang="ru-RU" i="1" dirty="0">
              <a:solidFill>
                <a:srgbClr val="C00000"/>
              </a:solidFill>
            </a:endParaRPr>
          </a:p>
        </p:txBody>
      </p:sp>
      <p:sp>
        <p:nvSpPr>
          <p:cNvPr id="196" name="Скругленный прямоугольник 195"/>
          <p:cNvSpPr/>
          <p:nvPr/>
        </p:nvSpPr>
        <p:spPr>
          <a:xfrm>
            <a:off x="6948627" y="5466039"/>
            <a:ext cx="4968552" cy="7920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1600" i="1" dirty="0" smtClean="0">
                <a:solidFill>
                  <a:schemeClr val="bg1"/>
                </a:solidFill>
                <a:latin typeface="Arial" pitchFamily="34" charset="0"/>
                <a:cs typeface="Arial" pitchFamily="34" charset="0"/>
              </a:rPr>
              <a:t>ВЧ станции разработаны и изготовлены в ИЯФ. В 2014 г. станции поставлены в ОИЯИ и успешно испытаны в рабочих режимах!</a:t>
            </a:r>
          </a:p>
        </p:txBody>
      </p:sp>
    </p:spTree>
    <p:extLst>
      <p:ext uri="{BB962C8B-B14F-4D97-AF65-F5344CB8AC3E}">
        <p14:creationId xmlns:p14="http://schemas.microsoft.com/office/powerpoint/2010/main" val="138511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589" y="0"/>
            <a:ext cx="11310552" cy="981423"/>
          </a:xfrm>
          <a:prstGeom prst="rect">
            <a:avLst/>
          </a:prstGeom>
        </p:spPr>
        <p:txBody>
          <a:bodyPr wrap="square">
            <a:spAutoFit/>
          </a:bodyPr>
          <a:lstStyle/>
          <a:p>
            <a:pPr>
              <a:lnSpc>
                <a:spcPct val="107000"/>
              </a:lnSpc>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electron cooler at LEIR CERN (very similar to NICA booster cooler) used for two or three shoots accumulation by relatively low intensity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Pb</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ion from Linac3. Results experiments of 2006 LEIR can used for illustration for future operation booster cooler.</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p:nvPr/>
        </p:nvPicPr>
        <p:blipFill>
          <a:blip r:embed="rId2">
            <a:extLst>
              <a:ext uri="{28A0092B-C50C-407E-A947-70E740481C1C}">
                <a14:useLocalDpi xmlns:a14="http://schemas.microsoft.com/office/drawing/2010/main" val="0"/>
              </a:ext>
            </a:extLst>
          </a:blip>
          <a:stretch>
            <a:fillRect/>
          </a:stretch>
        </p:blipFill>
        <p:spPr>
          <a:xfrm>
            <a:off x="193589" y="926511"/>
            <a:ext cx="5494724" cy="2379417"/>
          </a:xfrm>
          <a:prstGeom prst="rect">
            <a:avLst/>
          </a:prstGeom>
        </p:spPr>
      </p:pic>
      <p:pic>
        <p:nvPicPr>
          <p:cNvPr id="4" name="Рисунок 3"/>
          <p:cNvPicPr/>
          <p:nvPr/>
        </p:nvPicPr>
        <p:blipFill>
          <a:blip r:embed="rId3">
            <a:extLst>
              <a:ext uri="{28A0092B-C50C-407E-A947-70E740481C1C}">
                <a14:useLocalDpi xmlns:a14="http://schemas.microsoft.com/office/drawing/2010/main" val="0"/>
              </a:ext>
            </a:extLst>
          </a:blip>
          <a:stretch>
            <a:fillRect/>
          </a:stretch>
        </p:blipFill>
        <p:spPr>
          <a:xfrm>
            <a:off x="7232220" y="591160"/>
            <a:ext cx="3386095" cy="3276506"/>
          </a:xfrm>
          <a:prstGeom prst="rect">
            <a:avLst/>
          </a:prstGeom>
        </p:spPr>
      </p:pic>
      <p:sp>
        <p:nvSpPr>
          <p:cNvPr id="5" name="Прямоугольник 4"/>
          <p:cNvSpPr/>
          <p:nvPr/>
        </p:nvSpPr>
        <p:spPr>
          <a:xfrm>
            <a:off x="193589" y="3376954"/>
            <a:ext cx="6096000" cy="981423"/>
          </a:xfrm>
          <a:prstGeom prst="rect">
            <a:avLst/>
          </a:prstGeom>
        </p:spPr>
        <p:txBody>
          <a:bodyPr>
            <a:spAutoFit/>
          </a:bodyPr>
          <a:lstStyle/>
          <a:p>
            <a:pPr>
              <a:lnSpc>
                <a:spcPct val="107000"/>
              </a:lnSpc>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Cycle of running LEIR booster: 1-injection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Pb</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ions current, 2-electron beam current in cooler, 3-magnet field at LEIR bend magnets.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7191289" y="3867666"/>
            <a:ext cx="5000711" cy="2759602"/>
          </a:xfrm>
          <a:prstGeom prst="rect">
            <a:avLst/>
          </a:prstGeom>
        </p:spPr>
        <p:txBody>
          <a:bodyPr wrap="square">
            <a:spAutoFit/>
          </a:bodyPr>
          <a:lstStyle/>
          <a:p>
            <a:pPr>
              <a:lnSpc>
                <a:spcPct val="107000"/>
              </a:lnSpc>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Demonstration of the profile ion beam at time of LEAR cycle. Just after injection diameter equal to 50 mm, after 0.2 s cooling diameter go to 1 mm, new injection and cooling to ion beam diameter 2 mm, then switch off electron beam (you can see as Intra Beam Scattering increased beam diameter) and then acceleration. Red color show profile of density electron beam for this experiments (with low density at center for suppressing recombination).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10762735" y="685059"/>
            <a:ext cx="596986" cy="2862322"/>
          </a:xfrm>
          <a:prstGeom prst="rect">
            <a:avLst/>
          </a:prstGeom>
          <a:noFill/>
        </p:spPr>
        <p:txBody>
          <a:bodyPr wrap="square" rtlCol="0">
            <a:spAutoFit/>
          </a:bodyPr>
          <a:lstStyle/>
          <a:p>
            <a:r>
              <a:rPr lang="en-US" dirty="0" smtClean="0"/>
              <a:t>0</a:t>
            </a:r>
          </a:p>
          <a:p>
            <a:endParaRPr lang="en-US" dirty="0"/>
          </a:p>
          <a:p>
            <a:r>
              <a:rPr lang="en-US" dirty="0" smtClean="0"/>
              <a:t>1</a:t>
            </a:r>
          </a:p>
          <a:p>
            <a:endParaRPr lang="en-US" dirty="0"/>
          </a:p>
          <a:p>
            <a:endParaRPr lang="en-US" dirty="0" smtClean="0"/>
          </a:p>
          <a:p>
            <a:r>
              <a:rPr lang="en-US" dirty="0" smtClean="0"/>
              <a:t>2</a:t>
            </a:r>
          </a:p>
          <a:p>
            <a:endParaRPr lang="en-US" dirty="0"/>
          </a:p>
          <a:p>
            <a:endParaRPr lang="en-US" dirty="0" smtClean="0"/>
          </a:p>
          <a:p>
            <a:r>
              <a:rPr lang="en-US" dirty="0" smtClean="0"/>
              <a:t>3 sec</a:t>
            </a:r>
            <a:endParaRPr lang="ru-RU" dirty="0"/>
          </a:p>
        </p:txBody>
      </p:sp>
    </p:spTree>
    <p:extLst>
      <p:ext uri="{BB962C8B-B14F-4D97-AF65-F5344CB8AC3E}">
        <p14:creationId xmlns:p14="http://schemas.microsoft.com/office/powerpoint/2010/main" val="85422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OSY COOLER_Article.jpg"/>
          <p:cNvPicPr/>
          <p:nvPr/>
        </p:nvPicPr>
        <p:blipFill>
          <a:blip r:embed="rId2"/>
          <a:stretch>
            <a:fillRect/>
          </a:stretch>
        </p:blipFill>
        <p:spPr>
          <a:xfrm>
            <a:off x="198738" y="127402"/>
            <a:ext cx="5250592" cy="4333386"/>
          </a:xfrm>
          <a:prstGeom prst="rect">
            <a:avLst/>
          </a:prstGeom>
        </p:spPr>
      </p:pic>
      <p:sp>
        <p:nvSpPr>
          <p:cNvPr id="3" name="Прямоугольник 2"/>
          <p:cNvSpPr/>
          <p:nvPr/>
        </p:nvSpPr>
        <p:spPr>
          <a:xfrm>
            <a:off x="5642919" y="0"/>
            <a:ext cx="5070389" cy="1815882"/>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First high voltage cooler produced at BINP was cooler for </a:t>
            </a:r>
            <a:r>
              <a:rPr lang="en-US" sz="2800" dirty="0" smtClean="0">
                <a:latin typeface="Times New Roman" panose="02020603050405020304" pitchFamily="18" charset="0"/>
                <a:ea typeface="Times New Roman" panose="02020603050405020304" pitchFamily="18" charset="0"/>
              </a:rPr>
              <a:t>COSY that started operation at 2013</a:t>
            </a:r>
            <a:endParaRPr lang="ru-RU" sz="2800" dirty="0"/>
          </a:p>
        </p:txBody>
      </p:sp>
      <p:pic>
        <p:nvPicPr>
          <p:cNvPr id="4" name="Рисунок 3"/>
          <p:cNvPicPr/>
          <p:nvPr/>
        </p:nvPicPr>
        <p:blipFill>
          <a:blip r:embed="rId3">
            <a:extLst>
              <a:ext uri="{28A0092B-C50C-407E-A947-70E740481C1C}">
                <a14:useLocalDpi xmlns:a14="http://schemas.microsoft.com/office/drawing/2010/main" val="0"/>
              </a:ext>
            </a:extLst>
          </a:blip>
          <a:stretch>
            <a:fillRect/>
          </a:stretch>
        </p:blipFill>
        <p:spPr>
          <a:xfrm>
            <a:off x="5642919" y="1782590"/>
            <a:ext cx="6404919" cy="3814457"/>
          </a:xfrm>
          <a:prstGeom prst="rect">
            <a:avLst/>
          </a:prstGeom>
        </p:spPr>
      </p:pic>
      <p:pic>
        <p:nvPicPr>
          <p:cNvPr id="7" name="Рисунок 6" descr="IPM_Screen820.gif"/>
          <p:cNvPicPr>
            <a:picLocks noChangeAspect="1"/>
          </p:cNvPicPr>
          <p:nvPr/>
        </p:nvPicPr>
        <p:blipFill>
          <a:blip r:embed="rId4"/>
          <a:srcRect l="27138" t="28375" r="41940" b="53912"/>
          <a:stretch>
            <a:fillRect/>
          </a:stretch>
        </p:blipFill>
        <p:spPr>
          <a:xfrm>
            <a:off x="150729" y="4550965"/>
            <a:ext cx="4383954" cy="2183280"/>
          </a:xfrm>
          <a:prstGeom prst="rect">
            <a:avLst/>
          </a:prstGeom>
        </p:spPr>
      </p:pic>
      <p:sp>
        <p:nvSpPr>
          <p:cNvPr id="8" name="Прямоугольник 7"/>
          <p:cNvSpPr/>
          <p:nvPr/>
        </p:nvSpPr>
        <p:spPr>
          <a:xfrm>
            <a:off x="836161" y="4702430"/>
            <a:ext cx="3698522" cy="369332"/>
          </a:xfrm>
          <a:prstGeom prst="rect">
            <a:avLst/>
          </a:prstGeom>
        </p:spPr>
        <p:txBody>
          <a:bodyPr wrap="square">
            <a:spAutoFit/>
          </a:bodyPr>
          <a:lstStyle/>
          <a:p>
            <a:r>
              <a:rPr lang="en-US" dirty="0">
                <a:latin typeface="Times New Roman" pitchFamily="18" charset="0"/>
                <a:cs typeface="Times New Roman" pitchFamily="18" charset="0"/>
              </a:rPr>
              <a:t>Np=3∙10</a:t>
            </a:r>
            <a:r>
              <a:rPr lang="en-US" baseline="30000" dirty="0">
                <a:latin typeface="Times New Roman" pitchFamily="18" charset="0"/>
                <a:cs typeface="Times New Roman" pitchFamily="18" charset="0"/>
              </a:rPr>
              <a:t>8</a:t>
            </a:r>
            <a:r>
              <a:rPr lang="en-US" dirty="0">
                <a:latin typeface="Times New Roman" pitchFamily="18" charset="0"/>
                <a:cs typeface="Times New Roman" pitchFamily="18" charset="0"/>
              </a:rPr>
              <a:t>, Je=800 </a:t>
            </a:r>
            <a:r>
              <a:rPr lang="en-US" dirty="0" smtClean="0">
                <a:latin typeface="Times New Roman" pitchFamily="18" charset="0"/>
                <a:cs typeface="Times New Roman" pitchFamily="18" charset="0"/>
              </a:rPr>
              <a:t>mA, U=909kV</a:t>
            </a:r>
            <a:endParaRPr lang="ru-RU" dirty="0"/>
          </a:p>
        </p:txBody>
      </p:sp>
    </p:spTree>
    <p:extLst>
      <p:ext uri="{BB962C8B-B14F-4D97-AF65-F5344CB8AC3E}">
        <p14:creationId xmlns:p14="http://schemas.microsoft.com/office/powerpoint/2010/main" val="67484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3" descr="131020_225459_50mA.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9976"/>
            <a:ext cx="4226010" cy="299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8984" y="3385751"/>
            <a:ext cx="2582563" cy="369332"/>
          </a:xfrm>
          <a:prstGeom prst="rect">
            <a:avLst/>
          </a:prstGeom>
          <a:noFill/>
        </p:spPr>
        <p:txBody>
          <a:bodyPr wrap="square" rtlCol="0">
            <a:spAutoFit/>
          </a:bodyPr>
          <a:lstStyle/>
          <a:p>
            <a:r>
              <a:rPr lang="en-US" dirty="0" smtClean="0"/>
              <a:t>Ep=200 MeV, Je=50 mA</a:t>
            </a:r>
            <a:endParaRPr lang="ru-RU" dirty="0"/>
          </a:p>
        </p:txBody>
      </p:sp>
      <p:sp>
        <p:nvSpPr>
          <p:cNvPr id="6" name="Прямоугольник 5"/>
          <p:cNvSpPr/>
          <p:nvPr/>
        </p:nvSpPr>
        <p:spPr>
          <a:xfrm>
            <a:off x="3981332" y="3323282"/>
            <a:ext cx="2499915" cy="369332"/>
          </a:xfrm>
          <a:prstGeom prst="rect">
            <a:avLst/>
          </a:prstGeom>
        </p:spPr>
        <p:txBody>
          <a:bodyPr wrap="none">
            <a:spAutoFit/>
          </a:bodyPr>
          <a:lstStyle/>
          <a:p>
            <a:r>
              <a:rPr lang="en-US" dirty="0" smtClean="0"/>
              <a:t>Ep=200 </a:t>
            </a:r>
            <a:r>
              <a:rPr lang="en-US" dirty="0"/>
              <a:t>M</a:t>
            </a:r>
            <a:r>
              <a:rPr lang="en-US" dirty="0" smtClean="0"/>
              <a:t>eV</a:t>
            </a:r>
            <a:r>
              <a:rPr lang="en-US" dirty="0"/>
              <a:t>, </a:t>
            </a:r>
            <a:r>
              <a:rPr lang="en-US" dirty="0" smtClean="0"/>
              <a:t>Je=100 mA</a:t>
            </a:r>
            <a:endParaRPr lang="ru-RU" dirty="0"/>
          </a:p>
        </p:txBody>
      </p:sp>
      <p:sp>
        <p:nvSpPr>
          <p:cNvPr id="7" name="Прямоугольник 6"/>
          <p:cNvSpPr/>
          <p:nvPr/>
        </p:nvSpPr>
        <p:spPr>
          <a:xfrm>
            <a:off x="7861354" y="3323282"/>
            <a:ext cx="2499915" cy="369332"/>
          </a:xfrm>
          <a:prstGeom prst="rect">
            <a:avLst/>
          </a:prstGeom>
        </p:spPr>
        <p:txBody>
          <a:bodyPr wrap="none">
            <a:spAutoFit/>
          </a:bodyPr>
          <a:lstStyle/>
          <a:p>
            <a:r>
              <a:rPr lang="en-US" dirty="0" smtClean="0"/>
              <a:t>Ep=200 </a:t>
            </a:r>
            <a:r>
              <a:rPr lang="en-US" dirty="0"/>
              <a:t>M</a:t>
            </a:r>
            <a:r>
              <a:rPr lang="en-US" dirty="0" smtClean="0"/>
              <a:t>eV</a:t>
            </a:r>
            <a:r>
              <a:rPr lang="en-US" dirty="0"/>
              <a:t>, </a:t>
            </a:r>
            <a:r>
              <a:rPr lang="en-US" dirty="0" smtClean="0"/>
              <a:t>Je=200 mA</a:t>
            </a:r>
            <a:endParaRPr lang="ru-RU" dirty="0"/>
          </a:p>
        </p:txBody>
      </p:sp>
      <p:pic>
        <p:nvPicPr>
          <p:cNvPr id="8" name="Рисунок 1" descr="131020_230438_100m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3546" y="129996"/>
            <a:ext cx="4206509" cy="298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1" descr="131020_230517_200mA.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9735" y="129996"/>
            <a:ext cx="4244230" cy="301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25727" y="4924911"/>
            <a:ext cx="7124700" cy="1231106"/>
          </a:xfrm>
          <a:prstGeom prst="rect">
            <a:avLst/>
          </a:prstGeom>
          <a:noFill/>
        </p:spPr>
        <p:txBody>
          <a:bodyPr wrap="square" rtlCol="0">
            <a:spAutoFit/>
          </a:bodyPr>
          <a:lstStyle/>
          <a:p>
            <a:endParaRPr lang="en-US" dirty="0" smtClean="0"/>
          </a:p>
          <a:p>
            <a:r>
              <a:rPr lang="en-US" sz="2800" b="1" dirty="0" smtClean="0"/>
              <a:t>Shrinking the ion bunch length by increasing the cooled electron current</a:t>
            </a:r>
            <a:endParaRPr lang="ru-RU" sz="2800" b="1" dirty="0"/>
          </a:p>
        </p:txBody>
      </p:sp>
      <p:cxnSp>
        <p:nvCxnSpPr>
          <p:cNvPr id="4" name="Прямая соединительная линия 3"/>
          <p:cNvCxnSpPr/>
          <p:nvPr/>
        </p:nvCxnSpPr>
        <p:spPr>
          <a:xfrm>
            <a:off x="3443546" y="0"/>
            <a:ext cx="0" cy="4032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6849735" y="0"/>
            <a:ext cx="0" cy="4032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0390123" y="0"/>
            <a:ext cx="0" cy="4032082"/>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57908" y="4006930"/>
            <a:ext cx="4780209" cy="923330"/>
          </a:xfrm>
          <a:prstGeom prst="rect">
            <a:avLst/>
          </a:prstGeom>
          <a:noFill/>
        </p:spPr>
        <p:txBody>
          <a:bodyPr wrap="square" rtlCol="0">
            <a:spAutoFit/>
          </a:bodyPr>
          <a:lstStyle/>
          <a:p>
            <a:r>
              <a:rPr lang="en-US" dirty="0" smtClean="0">
                <a:solidFill>
                  <a:schemeClr val="accent1"/>
                </a:solidFill>
              </a:rPr>
              <a:t>--------</a:t>
            </a:r>
            <a:r>
              <a:rPr lang="en-US" dirty="0" smtClean="0"/>
              <a:t>  </a:t>
            </a:r>
            <a:r>
              <a:rPr lang="en-US" dirty="0" smtClean="0">
                <a:solidFill>
                  <a:schemeClr val="accent1"/>
                </a:solidFill>
              </a:rPr>
              <a:t>RF voltage</a:t>
            </a:r>
          </a:p>
          <a:p>
            <a:r>
              <a:rPr lang="en-US" dirty="0" smtClean="0">
                <a:solidFill>
                  <a:srgbClr val="F23EC3"/>
                </a:solidFill>
              </a:rPr>
              <a:t>--------  Bunch profile (pick-up) after cooling</a:t>
            </a:r>
          </a:p>
          <a:p>
            <a:r>
              <a:rPr lang="en-US" dirty="0" smtClean="0"/>
              <a:t>--------  Bunch profile just after acceleration</a:t>
            </a:r>
            <a:r>
              <a:rPr lang="en-US" dirty="0" smtClean="0">
                <a:solidFill>
                  <a:srgbClr val="F23EC3"/>
                </a:solidFill>
              </a:rPr>
              <a:t> </a:t>
            </a:r>
            <a:endParaRPr lang="ru-RU" dirty="0">
              <a:solidFill>
                <a:srgbClr val="F23EC3"/>
              </a:solidFill>
            </a:endParaRPr>
          </a:p>
        </p:txBody>
      </p:sp>
    </p:spTree>
    <p:extLst>
      <p:ext uri="{BB962C8B-B14F-4D97-AF65-F5344CB8AC3E}">
        <p14:creationId xmlns:p14="http://schemas.microsoft.com/office/powerpoint/2010/main" val="383615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59" y="140687"/>
            <a:ext cx="4866373" cy="309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58" y="3619500"/>
            <a:ext cx="42386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38119" y="852616"/>
            <a:ext cx="6710940" cy="2031325"/>
          </a:xfrm>
          <a:prstGeom prst="rect">
            <a:avLst/>
          </a:prstGeom>
          <a:noFill/>
        </p:spPr>
        <p:txBody>
          <a:bodyPr wrap="none" rtlCol="0">
            <a:spAutoFit/>
          </a:bodyPr>
          <a:lstStyle/>
          <a:p>
            <a:r>
              <a:rPr lang="en-US" dirty="0" smtClean="0"/>
              <a:t>Variation electron beam position (</a:t>
            </a:r>
            <a:r>
              <a:rPr lang="en-US" dirty="0"/>
              <a:t>µ</a:t>
            </a:r>
            <a:r>
              <a:rPr lang="en-US" dirty="0" smtClean="0"/>
              <a:t>m) at PM position monitor</a:t>
            </a:r>
          </a:p>
          <a:p>
            <a:r>
              <a:rPr lang="en-US" dirty="0" smtClean="0"/>
              <a:t> vs longitudinal magnet field (at unit current of solenoid J=220-260A, </a:t>
            </a:r>
          </a:p>
          <a:p>
            <a:r>
              <a:rPr lang="en-US" dirty="0" smtClean="0"/>
              <a:t>B</a:t>
            </a:r>
            <a:r>
              <a:rPr lang="en-US" dirty="0" smtClean="0">
                <a:sym typeface="Symbol" panose="05050102010706020507" pitchFamily="18" charset="2"/>
              </a:rPr>
              <a:t>1100-1145 Gauss</a:t>
            </a:r>
            <a:r>
              <a:rPr lang="en-US" dirty="0" smtClean="0"/>
              <a:t>) </a:t>
            </a:r>
          </a:p>
          <a:p>
            <a:r>
              <a:rPr lang="en-US" dirty="0" smtClean="0"/>
              <a:t>Before compensation </a:t>
            </a:r>
            <a:r>
              <a:rPr lang="en-US" dirty="0" err="1" smtClean="0"/>
              <a:t>Larmor</a:t>
            </a:r>
            <a:r>
              <a:rPr lang="en-US" dirty="0" smtClean="0"/>
              <a:t> radius was 0.5 mm after compensation</a:t>
            </a:r>
          </a:p>
          <a:p>
            <a:r>
              <a:rPr lang="en-US" dirty="0" smtClean="0"/>
              <a:t> less 10 </a:t>
            </a:r>
            <a:r>
              <a:rPr lang="en-US" dirty="0" smtClean="0">
                <a:sym typeface="Symbol" panose="05050102010706020507" pitchFamily="18" charset="2"/>
              </a:rPr>
              <a:t></a:t>
            </a:r>
            <a:r>
              <a:rPr lang="en-US" dirty="0" smtClean="0"/>
              <a:t>m.</a:t>
            </a:r>
          </a:p>
          <a:p>
            <a:r>
              <a:rPr lang="en-US" dirty="0" smtClean="0"/>
              <a:t>Transverse temperature   for 0.5 mm  317 eV,  3*10^6 Kelvin degree</a:t>
            </a:r>
          </a:p>
          <a:p>
            <a:r>
              <a:rPr lang="en-US" dirty="0" smtClean="0"/>
              <a:t>Transverse temperature for 10 </a:t>
            </a:r>
            <a:r>
              <a:rPr lang="en-US" dirty="0" smtClean="0">
                <a:sym typeface="Symbol" panose="05050102010706020507" pitchFamily="18" charset="2"/>
              </a:rPr>
              <a:t>m </a:t>
            </a:r>
            <a:r>
              <a:rPr lang="en-US" dirty="0" smtClean="0"/>
              <a:t>     0.13 eV,  1300 Kelvin degree </a:t>
            </a:r>
            <a:endParaRPr lang="ru-RU" dirty="0"/>
          </a:p>
        </p:txBody>
      </p:sp>
      <p:pic>
        <p:nvPicPr>
          <p:cNvPr id="2" name="Рисунок 1"/>
          <p:cNvPicPr>
            <a:picLocks noChangeAspect="1"/>
          </p:cNvPicPr>
          <p:nvPr/>
        </p:nvPicPr>
        <p:blipFill>
          <a:blip r:embed="rId4"/>
          <a:stretch>
            <a:fillRect/>
          </a:stretch>
        </p:blipFill>
        <p:spPr>
          <a:xfrm>
            <a:off x="6597304" y="2883941"/>
            <a:ext cx="4407393" cy="2887213"/>
          </a:xfrm>
          <a:prstGeom prst="rect">
            <a:avLst/>
          </a:prstGeom>
        </p:spPr>
      </p:pic>
      <p:sp>
        <p:nvSpPr>
          <p:cNvPr id="4" name="TextBox 3"/>
          <p:cNvSpPr txBox="1"/>
          <p:nvPr/>
        </p:nvSpPr>
        <p:spPr>
          <a:xfrm>
            <a:off x="6528391" y="6039293"/>
            <a:ext cx="5209953" cy="369332"/>
          </a:xfrm>
          <a:prstGeom prst="rect">
            <a:avLst/>
          </a:prstGeom>
          <a:noFill/>
        </p:spPr>
        <p:txBody>
          <a:bodyPr wrap="square" rtlCol="0">
            <a:spAutoFit/>
          </a:bodyPr>
          <a:lstStyle/>
          <a:p>
            <a:r>
              <a:rPr lang="en-US" dirty="0" smtClean="0"/>
              <a:t>Spiral motion of the electron along cooling section</a:t>
            </a:r>
            <a:endParaRPr lang="ru-RU" dirty="0"/>
          </a:p>
        </p:txBody>
      </p:sp>
    </p:spTree>
    <p:extLst>
      <p:ext uri="{BB962C8B-B14F-4D97-AF65-F5344CB8AC3E}">
        <p14:creationId xmlns:p14="http://schemas.microsoft.com/office/powerpoint/2010/main" val="319450643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1301</Words>
  <Application>Microsoft Office PowerPoint</Application>
  <PresentationFormat>Широкоэкранный</PresentationFormat>
  <Paragraphs>164</Paragraphs>
  <Slides>23</Slides>
  <Notes>0</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33" baseType="lpstr">
      <vt:lpstr>Arial</vt:lpstr>
      <vt:lpstr>Calibri</vt:lpstr>
      <vt:lpstr>Calibri Light</vt:lpstr>
      <vt:lpstr>Cambria Math</vt:lpstr>
      <vt:lpstr>Helvetica</vt:lpstr>
      <vt:lpstr>PT Serif</vt:lpstr>
      <vt:lpstr>Symbol</vt:lpstr>
      <vt:lpstr>Times New Roman</vt:lpstr>
      <vt:lpstr>Тема Office</vt:lpstr>
      <vt:lpstr>Уравнение</vt:lpstr>
      <vt:lpstr> Electron cooler for NICA Collider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BINP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Electron cooler for NICA Collider             </dc:title>
  <dc:creator>BINP User</dc:creator>
  <cp:lastModifiedBy>BINP User</cp:lastModifiedBy>
  <cp:revision>71</cp:revision>
  <dcterms:created xsi:type="dcterms:W3CDTF">2017-04-25T09:45:17Z</dcterms:created>
  <dcterms:modified xsi:type="dcterms:W3CDTF">2017-05-17T02:48:28Z</dcterms:modified>
</cp:coreProperties>
</file>